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80" r:id="rId3"/>
    <p:sldId id="315" r:id="rId4"/>
    <p:sldId id="294" r:id="rId5"/>
    <p:sldId id="317" r:id="rId6"/>
    <p:sldId id="319" r:id="rId7"/>
    <p:sldId id="321" r:id="rId8"/>
    <p:sldId id="353" r:id="rId9"/>
    <p:sldId id="354" r:id="rId10"/>
    <p:sldId id="338" r:id="rId11"/>
    <p:sldId id="359" r:id="rId12"/>
    <p:sldId id="358" r:id="rId13"/>
    <p:sldId id="360" r:id="rId14"/>
    <p:sldId id="284" r:id="rId15"/>
    <p:sldId id="283" r:id="rId16"/>
    <p:sldId id="258" r:id="rId17"/>
    <p:sldId id="355" r:id="rId18"/>
    <p:sldId id="356" r:id="rId19"/>
    <p:sldId id="323" r:id="rId20"/>
    <p:sldId id="357" r:id="rId21"/>
    <p:sldId id="324" r:id="rId22"/>
    <p:sldId id="362" r:id="rId23"/>
    <p:sldId id="361" r:id="rId24"/>
    <p:sldId id="363" r:id="rId25"/>
    <p:sldId id="364" r:id="rId26"/>
  </p:sldIdLst>
  <p:sldSz cx="9144000" cy="6858000" type="screen4x3"/>
  <p:notesSz cx="6858000" cy="9144000"/>
  <p:custDataLst>
    <p:tags r:id="rId2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925">
          <p15:clr>
            <a:srgbClr val="A4A3A4"/>
          </p15:clr>
        </p15:guide>
      </p15:sldGuideLst>
    </p:ext>
  </p:extLst>
</p:presentation>
</file>

<file path=ppt/commentAuthors.xml><?xml version="1.0" encoding="utf-8"?>
<p:cmAuthorLst xmlns:p="http://schemas.openxmlformats.org/presentationml/2006/main">
  <p:cmAuthor id="1" name="Administrator" initials="A" lastIdx="0" clrIdx="0"/>
  <p:cmAuthor id="2" name="微软用户" initials="微"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708" y="90"/>
      </p:cViewPr>
      <p:guideLst>
        <p:guide orient="horz" pos="2160"/>
        <p:guide pos="2925"/>
      </p:guideLst>
    </p:cSldViewPr>
  </p:slideViewPr>
  <p:notesTextViewPr>
    <p:cViewPr>
      <p:scale>
        <a:sx n="1" d="1"/>
        <a:sy n="1" d="1"/>
      </p:scale>
      <p:origin x="0" y="0"/>
    </p:cViewPr>
  </p:notesText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7.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p>
        </p:txBody>
      </p:sp>
      <p:sp>
        <p:nvSpPr>
          <p:cNvPr id="6"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4"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5"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6"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4"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5"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6"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4"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5"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cSld name="标题和表格">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lang="zh-CN" altLang="en-US" noProof="1"/>
              <a:t>单击此处编辑母版标题样式</a:t>
            </a:r>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50AB7EE0-5F46-4B78-BAA5-50068219799A}" type="slidenum">
              <a:rPr lang="en-US" altLang="zh-CN"/>
              <a:t>‹#›</a:t>
            </a:fld>
            <a:endParaRPr lang="en-US" altLang="zh-CN"/>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6"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4"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5"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6"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4"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5"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5"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9"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7"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8"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5"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3"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4"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2"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3"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7"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5"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7" name="日期占位符 3"/>
          <p:cNvSpPr>
            <a:spLocks noGrp="1"/>
          </p:cNvSpPr>
          <p:nvPr>
            <p:ph type="dt" sz="half" idx="10"/>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5" name="页脚占位符 4"/>
          <p:cNvSpPr>
            <a:spLocks noGrp="1"/>
          </p:cNvSpPr>
          <p:nvPr>
            <p:ph type="ftr" sz="quarter" idx="11"/>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t>单击此处编辑母版标题样式</a:t>
            </a:r>
          </a:p>
        </p:txBody>
      </p:sp>
      <p:sp>
        <p:nvSpPr>
          <p:cNvPr id="1027" name="文本占位符 2"/>
          <p:cNvSpPr>
            <a:spLocks noGrp="1"/>
          </p:cNvSpPr>
          <p:nvPr>
            <p:ph type="body" idx="5"/>
          </p:nvPr>
        </p:nvSpPr>
        <p:spPr>
          <a:xfrm>
            <a:off x="457200" y="1600200"/>
            <a:ext cx="8229600" cy="4525963"/>
          </a:xfrm>
          <a:prstGeom prst="rect">
            <a:avLst/>
          </a:prstGeom>
          <a:noFill/>
          <a:ln w="9525">
            <a:noFill/>
          </a:ln>
        </p:spPr>
        <p:txBody>
          <a:bodyPr anchor="t" anchorCtr="0"/>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p:cNvSpPr>
          <p:nvPr>
            <p:ph type="dt" sz="half" idx="2"/>
          </p:nvPr>
        </p:nvSpPr>
        <p:spPr>
          <a:xfrm>
            <a:off x="457200" y="6356350"/>
            <a:ext cx="2133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fontAlgn="base" hangingPunct="1"/>
            <a:fld id="{BEE754E4-AB60-4F3B-ADFB-35CEDBC90C74}" type="datetime1">
              <a:rPr lang="zh-CN" altLang="en-US" sz="1200" strike="noStrike" noProof="1">
                <a:solidFill>
                  <a:srgbClr val="898989"/>
                </a:solidFill>
                <a:latin typeface="Calibri" panose="020f0502020204030204" pitchFamily="34" charset="0"/>
                <a:ea typeface="+mn-ea"/>
                <a:cs typeface="+mn-cs"/>
              </a:rPr>
              <a:t>2021/11/28</a:t>
            </a:fld>
            <a:endParaRPr lang="en-US" altLang="zh-CN" sz="1200" strike="noStrike" noProof="1">
              <a:solidFill>
                <a:srgbClr val="898989"/>
              </a:solidFill>
              <a:latin typeface="Calibri" panose="020f0502020204030204" pitchFamily="34" charset="0"/>
            </a:endParaRPr>
          </a:p>
        </p:txBody>
      </p:sp>
      <p:sp>
        <p:nvSpPr>
          <p:cNvPr id="1029" name="页脚占位符 4"/>
          <p:cNvSpPr>
            <a:spLocks noGrp="1"/>
          </p:cNvSpPr>
          <p:nvPr>
            <p:ph type="ftr" sz="quarter" idx="3"/>
          </p:nvPr>
        </p:nvSpPr>
        <p:spPr>
          <a:xfrm>
            <a:off x="3124200" y="6356350"/>
            <a:ext cx="28956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fontAlgn="base" hangingPunct="1"/>
            <a:endParaRPr lang="zh-CN" altLang="en-US" sz="1200" strike="noStrike" noProof="1">
              <a:solidFill>
                <a:srgbClr val="898989"/>
              </a:solidFill>
              <a:latin typeface="Calibri" panose="020f0502020204030204" pitchFamily="34" charset="0"/>
            </a:endParaRPr>
          </a:p>
        </p:txBody>
      </p:sp>
      <p:sp>
        <p:nvSpPr>
          <p:cNvPr id="1030" name="灯片编号占位符 5"/>
          <p:cNvSpPr>
            <a:spLocks noGrp="1"/>
          </p:cNvSpPr>
          <p:nvPr>
            <p:ph type="sldNum" sz="quarter" idx="4"/>
          </p:nvPr>
        </p:nvSpPr>
        <p:spPr>
          <a:xfrm>
            <a:off x="6553200" y="6356350"/>
            <a:ext cx="2133600" cy="365125"/>
          </a:xfrm>
          <a:prstGeom prst="rect">
            <a:avLst/>
          </a:prstGeom>
        </p:spPr>
        <p:txBody>
          <a:bodyPr numCol="1" anchor="ctr"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fontAlgn="base" hangingPunct="1"/>
            <a:fld id="{F711CBDD-B542-4E0C-8F2E-F564E5983D48}" type="slidenum">
              <a:rPr lang="zh-CN" altLang="en-US" sz="1200" strike="noStrike" noProof="1">
                <a:solidFill>
                  <a:srgbClr val="898989"/>
                </a:solidFill>
                <a:latin typeface="Calibri" panose="020f0502020204030204" pitchFamily="34" charset="0"/>
                <a:ea typeface="+mn-ea"/>
                <a:cs typeface="+mn-cs"/>
              </a:rPr>
              <a:t>‹#›</a:t>
            </a:fld>
            <a:endParaRPr lang="en-US" altLang="zh-CN" sz="1200" strike="noStrike" noProof="1">
              <a:solidFill>
                <a:srgbClr val="89898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5.xml" /><Relationship Id="rId4" Type="http://schemas.openxmlformats.org/officeDocument/2006/relationships/tags" Target="../tags/tag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tags" Target="../tags/tag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313" name="Picture 2" descr="未命名-14"/>
          <p:cNvPicPr/>
          <p:nvPr/>
        </p:nvPicPr>
        <p:blipFill>
          <a:blip r:embed="rId2"/>
          <a:stretch>
            <a:fillRect/>
          </a:stretch>
        </p:blipFill>
        <p:spPr>
          <a:xfrm>
            <a:off x="5148580" y="4058285"/>
            <a:ext cx="3995420" cy="2799715"/>
          </a:xfrm>
          <a:prstGeom prst="rect">
            <a:avLst/>
          </a:prstGeom>
          <a:noFill/>
          <a:ln w="9525">
            <a:noFill/>
          </a:ln>
        </p:spPr>
      </p:pic>
      <p:sp>
        <p:nvSpPr>
          <p:cNvPr id="2051" name="Rectangle 3"/>
          <p:cNvSpPr/>
          <p:nvPr/>
        </p:nvSpPr>
        <p:spPr>
          <a:xfrm>
            <a:off x="4284028" y="2606517"/>
            <a:ext cx="4752975" cy="768350"/>
          </a:xfrm>
          <a:prstGeom prst="rect">
            <a:avLst/>
          </a:prstGeom>
          <a:noFill/>
          <a:ln w="9525">
            <a:noFill/>
          </a:ln>
        </p:spPr>
        <p:txBody>
          <a:bodyPr anchor="ctr" anchorCtr="0">
            <a:spAutoFit/>
          </a:bodyPr>
          <a:lstStyle/>
          <a:p>
            <a:r>
              <a:rPr lang="zh-CN" altLang="en-US" sz="4400" b="1">
                <a:solidFill>
                  <a:srgbClr val="0000FF"/>
                </a:solidFill>
                <a:latin typeface="楷体_GB2312" pitchFamily="49" charset="-122"/>
                <a:ea typeface="黑体" panose="02010609060101010101" pitchFamily="2" charset="-122"/>
              </a:rPr>
              <a:t>——</a:t>
            </a:r>
            <a:r>
              <a:rPr lang="zh-CN" altLang="en-US" sz="4400" b="1">
                <a:solidFill>
                  <a:srgbClr val="0000FF"/>
                </a:solidFill>
                <a:latin typeface="黑体" panose="02010609060101010101" pitchFamily="2" charset="-122"/>
                <a:ea typeface="黑体" panose="02010609060101010101" pitchFamily="2" charset="-122"/>
              </a:rPr>
              <a:t>描写手法篇</a:t>
            </a:r>
          </a:p>
        </p:txBody>
      </p:sp>
      <p:sp>
        <p:nvSpPr>
          <p:cNvPr id="13315" name="WordArt 4"/>
          <p:cNvSpPr/>
          <p:nvPr/>
        </p:nvSpPr>
        <p:spPr>
          <a:xfrm>
            <a:off x="971550" y="1125855"/>
            <a:ext cx="6464935" cy="1219200"/>
          </a:xfrm>
          <a:prstGeom prst="rect">
            <a:avLst/>
          </a:prstGeom>
        </p:spPr>
        <p:txBody>
          <a:bodyPr wrap="none" fromWordArt="1">
            <a:prstTxWarp prst="textPlain">
              <a:avLst>
                <a:gd name="adj" fmla="val 50000"/>
              </a:avLst>
            </a:prstTxWarp>
            <a:normAutofit/>
          </a:bodyPr>
          <a:lstStyle/>
          <a:p>
            <a:pPr algn="ctr" eaLnBrk="0" hangingPunct="0"/>
            <a:r>
              <a:rPr lang="zh-CN" altLang="en-US" sz="2800">
                <a:ln w="12700" cap="flat" cmpd="sng">
                  <a:solidFill>
                    <a:srgbClr val="EAEAEA"/>
                  </a:solidFill>
                  <a:prstDash val="solid"/>
                  <a:miter/>
                  <a:headEnd type="none" w="med" len="med"/>
                  <a:tailEnd type="none" w="med" len="med"/>
                </a:ln>
                <a:solidFill>
                  <a:srgbClr val="800000"/>
                </a:solidFill>
                <a:effectLst>
                  <a:outerShdw dist="35921" dir="2699999" sy="50000" algn="bl" rotWithShape="0">
                    <a:srgbClr val="C0C0C0">
                      <a:alpha val="79999"/>
                    </a:srgbClr>
                  </a:outerShdw>
                </a:effectLst>
                <a:latin typeface="Arial" panose="020b0604020202020204" pitchFamily="34" charset="0"/>
                <a:ea typeface="Arial" panose="020b0604020202020204" pitchFamily="34" charset="0"/>
              </a:rPr>
              <a:t>古诗鉴赏专题</a:t>
            </a:r>
          </a:p>
        </p:txBody>
      </p:sp>
      <p:pic>
        <p:nvPicPr>
          <p:cNvPr id="13316" name="Picture 5" descr="6"/>
          <p:cNvPicPr/>
          <p:nvPr/>
        </p:nvPicPr>
        <p:blipFill>
          <a:blip r:embed="rId3"/>
          <a:stretch>
            <a:fillRect/>
          </a:stretch>
        </p:blipFill>
        <p:spPr>
          <a:xfrm>
            <a:off x="0" y="4413250"/>
            <a:ext cx="4067175" cy="2444750"/>
          </a:xfrm>
          <a:prstGeom prst="rect">
            <a:avLst/>
          </a:prstGeom>
          <a:noFill/>
          <a:ln w="9525">
            <a:noFill/>
          </a:ln>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indefinite"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ppt_x</p:attrName>
                                        </p:attrNameLst>
                                      </p:cBhvr>
                                      <p:tavLst>
                                        <p:tav tm="0">
                                          <p:val>
                                            <p:strVal val="0-#ppt_w/2"/>
                                          </p:val>
                                        </p:tav>
                                        <p:tav tm="100000">
                                          <p:val>
                                            <p:strVal val="#ppt_x"/>
                                          </p:val>
                                        </p:tav>
                                      </p:tavLst>
                                    </p:anim>
                                    <p:anim calcmode="lin" valueType="num">
                                      <p:cBhvr>
                                        <p:cTn id="8"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14338" name="矩形 5"/>
          <p:cNvSpPr/>
          <p:nvPr/>
        </p:nvSpPr>
        <p:spPr>
          <a:xfrm>
            <a:off x="392430" y="314325"/>
            <a:ext cx="2139950" cy="721995"/>
          </a:xfrm>
          <a:prstGeom prst="rect">
            <a:avLst/>
          </a:prstGeom>
        </p:spPr>
        <p:txBody>
          <a:bodyPr wrap="squar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just">
              <a:lnSpc>
                <a:spcPct val="150000"/>
              </a:lnSpc>
            </a:pPr>
            <a:r>
              <a:rPr lang="zh-CN" altLang="en-US" sz="2800" b="1">
                <a:solidFill>
                  <a:srgbClr val="0070C0"/>
                </a:solidFill>
                <a:latin typeface="Times New Roman" panose="02020603050405020304" pitchFamily="18" charset="0"/>
                <a:ea typeface="微软雅黑" panose="020b0503020204020204" charset="-122"/>
              </a:rPr>
              <a:t>点拨关键</a:t>
            </a:r>
          </a:p>
        </p:txBody>
      </p:sp>
      <p:cxnSp>
        <p:nvCxnSpPr>
          <p:cNvPr id="14339" name="直接连接符 7"/>
          <p:cNvCxnSpPr/>
          <p:nvPr/>
        </p:nvCxnSpPr>
        <p:spPr>
          <a:xfrm>
            <a:off x="863600" y="965200"/>
            <a:ext cx="1000125" cy="0"/>
          </a:xfrm>
          <a:prstGeom prst="line">
            <a:avLst/>
          </a:prstGeom>
          <a:noFill/>
          <a:ln>
            <a:solidFill>
              <a:srgbClr val="B6DCDF"/>
            </a:solidFill>
            <a:miter lim="800000"/>
          </a:ln>
        </p:spPr>
      </p:cxnSp>
      <p:cxnSp>
        <p:nvCxnSpPr>
          <p:cNvPr id="14340" name="直接连接符 8"/>
          <p:cNvCxnSpPr/>
          <p:nvPr/>
        </p:nvCxnSpPr>
        <p:spPr>
          <a:xfrm>
            <a:off x="429895" y="965200"/>
            <a:ext cx="1477645" cy="15875"/>
          </a:xfrm>
          <a:prstGeom prst="line">
            <a:avLst/>
          </a:prstGeom>
          <a:noFill/>
          <a:ln w="57150">
            <a:solidFill>
              <a:srgbClr val="B6DCDF"/>
            </a:solidFill>
            <a:miter lim="800000"/>
          </a:ln>
        </p:spPr>
      </p:cxnSp>
      <p:sp>
        <p:nvSpPr>
          <p:cNvPr id="14341" name="矩形 3"/>
          <p:cNvSpPr/>
          <p:nvPr/>
        </p:nvSpPr>
        <p:spPr>
          <a:xfrm>
            <a:off x="107315" y="1341120"/>
            <a:ext cx="7781925" cy="3954145"/>
          </a:xfrm>
          <a:prstGeom prst="rect">
            <a:avLst/>
          </a:prstGeom>
          <a:noFill/>
          <a:ln>
            <a:noFill/>
            <a:miter lim="800000"/>
          </a:ln>
        </p:spPr>
        <p:txBody>
          <a:bodyPr wrap="squar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lvl="0" indent="554355" algn="just">
              <a:lnSpc>
                <a:spcPct val="100000"/>
              </a:lnSpc>
            </a:pPr>
            <a:r>
              <a:rPr lang="zh-CN" altLang="zh-CN" sz="2800" b="1">
                <a:solidFill>
                  <a:srgbClr val="FF0000"/>
                </a:solidFill>
                <a:latin typeface="黑体" panose="02010609060101010101" pitchFamily="2" charset="-122"/>
                <a:ea typeface="黑体" panose="02010609060101010101" pitchFamily="2" charset="-122"/>
              </a:rPr>
              <a:t>衬托</a:t>
            </a:r>
            <a:r>
              <a:rPr lang="zh-CN" altLang="zh-CN" sz="2800" b="1">
                <a:latin typeface="黑体" panose="02010609060101010101" pitchFamily="2" charset="-122"/>
                <a:ea typeface="黑体" panose="02010609060101010101" pitchFamily="2" charset="-122"/>
              </a:rPr>
              <a:t>是利用事物间相近或对立的元素，用一些事物作为陪衬来突出所要表现的事物。</a:t>
            </a:r>
            <a:endParaRPr lang="en-US" altLang="zh-CN" sz="2800" b="1">
              <a:latin typeface="黑体" panose="02010609060101010101" pitchFamily="2" charset="-122"/>
              <a:ea typeface="黑体" panose="02010609060101010101" pitchFamily="2" charset="-122"/>
            </a:endParaRPr>
          </a:p>
          <a:p>
            <a:pPr marL="0" lvl="0" indent="554355" algn="just">
              <a:lnSpc>
                <a:spcPct val="100000"/>
              </a:lnSpc>
            </a:pPr>
            <a:r>
              <a:rPr lang="zh-CN" altLang="zh-CN" sz="2800" b="1">
                <a:solidFill>
                  <a:srgbClr val="FF0000"/>
                </a:solidFill>
                <a:latin typeface="黑体" panose="02010609060101010101" pitchFamily="2" charset="-122"/>
                <a:ea typeface="黑体" panose="02010609060101010101" pitchFamily="2" charset="-122"/>
              </a:rPr>
              <a:t>对比</a:t>
            </a:r>
            <a:r>
              <a:rPr lang="zh-CN" altLang="zh-CN" sz="2800" b="1">
                <a:latin typeface="黑体" panose="02010609060101010101" pitchFamily="2" charset="-122"/>
                <a:ea typeface="黑体" panose="02010609060101010101" pitchFamily="2" charset="-122"/>
              </a:rPr>
              <a:t>是把两个对立的事物或一个事物的两个对立面进行对照，突出事物的特点。</a:t>
            </a:r>
            <a:endParaRPr lang="en-US" altLang="zh-CN" sz="2800" b="1">
              <a:latin typeface="黑体" panose="02010609060101010101" pitchFamily="2" charset="-122"/>
              <a:ea typeface="黑体" panose="02010609060101010101" pitchFamily="2" charset="-122"/>
            </a:endParaRPr>
          </a:p>
          <a:p>
            <a:pPr marL="0" lvl="0" indent="554355" algn="just">
              <a:lnSpc>
                <a:spcPct val="100000"/>
              </a:lnSpc>
            </a:pPr>
            <a:r>
              <a:rPr lang="zh-CN" altLang="zh-CN" sz="2800" b="1">
                <a:solidFill>
                  <a:srgbClr val="FF0000"/>
                </a:solidFill>
                <a:latin typeface="黑体" panose="02010609060101010101" pitchFamily="2" charset="-122"/>
                <a:ea typeface="黑体" panose="02010609060101010101" pitchFamily="2" charset="-122"/>
              </a:rPr>
              <a:t>二者的区别：</a:t>
            </a:r>
          </a:p>
          <a:p>
            <a:pPr marL="0" lvl="0" indent="554355" algn="just">
              <a:lnSpc>
                <a:spcPct val="100000"/>
              </a:lnSpc>
            </a:pPr>
            <a:r>
              <a:rPr lang="en-US" altLang="zh-CN" sz="2800" b="1">
                <a:latin typeface="黑体" panose="02010609060101010101" pitchFamily="2" charset="-122"/>
                <a:ea typeface="黑体" panose="02010609060101010101" pitchFamily="2" charset="-122"/>
              </a:rPr>
              <a:t>①</a:t>
            </a:r>
            <a:r>
              <a:rPr lang="zh-CN" altLang="zh-CN" sz="2800" b="1">
                <a:solidFill>
                  <a:srgbClr val="0000FF"/>
                </a:solidFill>
                <a:latin typeface="黑体" panose="02010609060101010101" pitchFamily="2" charset="-122"/>
                <a:ea typeface="黑体" panose="02010609060101010101" pitchFamily="2" charset="-122"/>
              </a:rPr>
              <a:t>衬托有主有次，对比不分主次</a:t>
            </a:r>
            <a:r>
              <a:rPr lang="zh-CN" altLang="zh-CN" sz="2800" b="1">
                <a:latin typeface="黑体" panose="02010609060101010101" pitchFamily="2" charset="-122"/>
                <a:ea typeface="黑体" panose="02010609060101010101" pitchFamily="2" charset="-122"/>
              </a:rPr>
              <a:t>；</a:t>
            </a:r>
          </a:p>
          <a:p>
            <a:pPr marL="0" lvl="0" indent="554355" algn="just">
              <a:lnSpc>
                <a:spcPct val="100000"/>
              </a:lnSpc>
            </a:pPr>
            <a:r>
              <a:rPr lang="en-US" altLang="zh-CN" sz="2800" b="1">
                <a:latin typeface="黑体" panose="02010609060101010101" pitchFamily="2" charset="-122"/>
                <a:ea typeface="黑体" panose="02010609060101010101" pitchFamily="2" charset="-122"/>
              </a:rPr>
              <a:t>②</a:t>
            </a:r>
            <a:r>
              <a:rPr lang="zh-CN" altLang="zh-CN" sz="2800" b="1">
                <a:latin typeface="黑体" panose="02010609060101010101" pitchFamily="2" charset="-122"/>
                <a:ea typeface="黑体" panose="02010609060101010101" pitchFamily="2" charset="-122"/>
              </a:rPr>
              <a:t>对比主体双双出现，衬托主体未必出现。</a:t>
            </a:r>
          </a:p>
          <a:p>
            <a:pPr marL="0" lvl="0" indent="554355" algn="just">
              <a:lnSpc>
                <a:spcPct val="100000"/>
              </a:lnSpc>
            </a:pPr>
            <a:r>
              <a:rPr lang="zh-CN" altLang="zh-CN" sz="2800" b="1">
                <a:solidFill>
                  <a:srgbClr val="FF0000"/>
                </a:solidFill>
                <a:latin typeface="黑体" panose="02010609060101010101" pitchFamily="2" charset="-122"/>
                <a:ea typeface="黑体" panose="02010609060101010101" pitchFamily="2" charset="-122"/>
              </a:rPr>
              <a:t>衬托分正衬和反衬</a:t>
            </a:r>
            <a:r>
              <a:rPr lang="zh-CN" altLang="zh-CN" sz="2800" b="1">
                <a:latin typeface="黑体" panose="02010609060101010101" pitchFamily="2" charset="-122"/>
                <a:ea typeface="黑体" panose="02010609060101010101" pitchFamily="2" charset="-122"/>
              </a:rPr>
              <a:t>。对比与反衬有时不易区分，高考评分时往往都算正确。</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11266" name="矩形 3"/>
          <p:cNvSpPr/>
          <p:nvPr/>
        </p:nvSpPr>
        <p:spPr>
          <a:xfrm>
            <a:off x="311944" y="0"/>
            <a:ext cx="965200" cy="814705"/>
          </a:xfrm>
          <a:prstGeom prst="rect">
            <a:avLst/>
          </a:prstGeom>
          <a:solidFill>
            <a:srgbClr val="FFFF00"/>
          </a:solidFill>
          <a:ln>
            <a:noFill/>
            <a:miter lim="800000"/>
          </a:ln>
        </p:spPr>
        <p:txBody>
          <a:bodyPr wrap="non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just">
              <a:lnSpc>
                <a:spcPct val="150000"/>
              </a:lnSpc>
            </a:pPr>
            <a:r>
              <a:rPr lang="zh-CN" altLang="zh-CN" sz="3200">
                <a:solidFill>
                  <a:srgbClr val="FF0000"/>
                </a:solidFill>
                <a:latin typeface="Times New Roman" panose="02020603050405020304" pitchFamily="18" charset="0"/>
                <a:ea typeface="微软雅黑" panose="020b0503020204020204" charset="-122"/>
              </a:rPr>
              <a:t>衬托</a:t>
            </a:r>
            <a:endParaRPr lang="zh-CN" altLang="zh-CN" sz="1100">
              <a:solidFill>
                <a:srgbClr val="FF0000"/>
              </a:solidFill>
              <a:latin typeface="宋体" panose="02010600030101010101" pitchFamily="2" charset="-122"/>
              <a:ea typeface="Courier New" panose="02070309020205020404" pitchFamily="49" charset="0"/>
            </a:endParaRPr>
          </a:p>
        </p:txBody>
      </p:sp>
      <p:graphicFrame>
        <p:nvGraphicFramePr>
          <p:cNvPr id="11267" name="表格 5"/>
          <p:cNvGraphicFramePr>
            <a:graphicFrameLocks noGrp="1"/>
          </p:cNvGraphicFramePr>
          <p:nvPr>
            <p:custDataLst>
              <p:tags r:id="rId2"/>
            </p:custDataLst>
          </p:nvPr>
        </p:nvGraphicFramePr>
        <p:xfrm>
          <a:off x="152400" y="685800"/>
          <a:ext cx="8763000" cy="5943600"/>
        </p:xfrm>
        <a:graphic>
          <a:graphicData uri="http://schemas.openxmlformats.org/drawingml/2006/table">
            <a:tbl>
              <a:tblPr/>
              <a:tblGrid>
                <a:gridCol w="3541712">
                  <a:extLst>
                    <a:ext uri="{9D8B030D-6E8A-4147-A177-3AD203B41FA5}">
                      <a16:colId xmlns:a16="http://schemas.microsoft.com/office/drawing/2014/main" xmlns="" val="20000"/>
                    </a:ext>
                  </a:extLst>
                </a:gridCol>
                <a:gridCol w="3181350">
                  <a:extLst>
                    <a:ext uri="{9D8B030D-6E8A-4147-A177-3AD203B41FA5}">
                      <a16:colId xmlns:a16="http://schemas.microsoft.com/office/drawing/2014/main" xmlns="" val="20001"/>
                    </a:ext>
                  </a:extLst>
                </a:gridCol>
                <a:gridCol w="2039938">
                  <a:extLst>
                    <a:ext uri="{9D8B030D-6E8A-4147-A177-3AD203B41FA5}">
                      <a16:colId xmlns:a16="http://schemas.microsoft.com/office/drawing/2014/main" xmlns="" val="20002"/>
                    </a:ext>
                  </a:extLst>
                </a:gridCol>
              </a:tblGrid>
              <a:tr h="766762">
                <a:tc>
                  <a:txBody>
                    <a:bodyPr vert="horz" wrap="square"/>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Arial" panose="020b0604020202020204" pitchFamily="34" charset="0"/>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Arial" panose="020b0604020202020204" pitchFamily="34" charset="0"/>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5pPr>
                    </a:lstStyle>
                    <a:p>
                      <a:pPr marL="0" lvl="0" indent="0" algn="ctr" eaLnBrk="1" hangingPunct="1">
                        <a:lnSpc>
                          <a:spcPct val="150000"/>
                        </a:lnSpc>
                        <a:spcBef>
                          <a:spcPct val="0"/>
                        </a:spcBef>
                        <a:buNone/>
                      </a:pPr>
                      <a:r>
                        <a:rPr lang="zh-CN" altLang="en-US" sz="2600">
                          <a:latin typeface="Times New Roman" panose="02020603050405020304" pitchFamily="18" charset="0"/>
                          <a:ea typeface="微软雅黑" panose="020b0503020204020204" charset="-122"/>
                        </a:rPr>
                        <a:t>概念</a:t>
                      </a:r>
                      <a:endParaRPr lang="zh-CN" altLang="en-US" sz="2600">
                        <a:latin typeface="宋体" panose="02010600030101010101" pitchFamily="2" charset="-122"/>
                        <a:ea typeface="微软雅黑" panose="020b0503020204020204" charset="-122"/>
                      </a:endParaRPr>
                    </a:p>
                  </a:txBody>
                  <a:tcPr marL="28980" marR="289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Arial" panose="020b0604020202020204" pitchFamily="34" charset="0"/>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Arial" panose="020b0604020202020204" pitchFamily="34" charset="0"/>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5pPr>
                    </a:lstStyle>
                    <a:p>
                      <a:pPr marL="0" lvl="0" indent="0" algn="ctr" eaLnBrk="1" hangingPunct="1">
                        <a:lnSpc>
                          <a:spcPct val="150000"/>
                        </a:lnSpc>
                        <a:spcBef>
                          <a:spcPct val="0"/>
                        </a:spcBef>
                        <a:buNone/>
                      </a:pPr>
                      <a:r>
                        <a:rPr lang="zh-CN" altLang="en-US" sz="2600">
                          <a:latin typeface="Times New Roman" panose="02020603050405020304" pitchFamily="18" charset="0"/>
                          <a:ea typeface="微软雅黑" panose="020b0503020204020204" charset="-122"/>
                        </a:rPr>
                        <a:t>说明</a:t>
                      </a:r>
                      <a:endParaRPr lang="zh-CN" altLang="en-US" sz="2600">
                        <a:latin typeface="宋体" panose="02010600030101010101" pitchFamily="2" charset="-122"/>
                        <a:ea typeface="微软雅黑" panose="020b0503020204020204" charset="-122"/>
                      </a:endParaRPr>
                    </a:p>
                  </a:txBody>
                  <a:tcPr marL="28980" marR="289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Arial" panose="020b0604020202020204" pitchFamily="34" charset="0"/>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Arial" panose="020b0604020202020204" pitchFamily="34" charset="0"/>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5pPr>
                    </a:lstStyle>
                    <a:p>
                      <a:pPr marL="0" lvl="0" indent="0" algn="ctr" eaLnBrk="1" hangingPunct="1">
                        <a:lnSpc>
                          <a:spcPct val="150000"/>
                        </a:lnSpc>
                        <a:spcBef>
                          <a:spcPct val="0"/>
                        </a:spcBef>
                        <a:buNone/>
                      </a:pPr>
                      <a:r>
                        <a:rPr lang="zh-CN" altLang="en-US" sz="2600">
                          <a:latin typeface="Times New Roman" panose="02020603050405020304" pitchFamily="18" charset="0"/>
                          <a:ea typeface="微软雅黑" panose="020b0503020204020204" charset="-122"/>
                        </a:rPr>
                        <a:t>作用</a:t>
                      </a:r>
                      <a:endParaRPr lang="zh-CN" altLang="en-US" sz="2600">
                        <a:latin typeface="宋体" panose="02010600030101010101" pitchFamily="2" charset="-122"/>
                        <a:ea typeface="微软雅黑" panose="020b0503020204020204" charset="-122"/>
                      </a:endParaRPr>
                    </a:p>
                  </a:txBody>
                  <a:tcPr marL="28980" marR="289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extLst>
                  <a:ext uri="{0D108BD9-81ED-4DB2-BD59-A6C34878D82A}">
                    <a16:rowId xmlns:a16="http://schemas.microsoft.com/office/drawing/2014/main" xmlns="" val="10000"/>
                  </a:ext>
                </a:extLst>
              </a:tr>
              <a:tr h="5176838">
                <a:tc>
                  <a:txBody>
                    <a:bodyPr vert="horz" wrap="square"/>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Arial" panose="020b0604020202020204" pitchFamily="34" charset="0"/>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Arial" panose="020b0604020202020204" pitchFamily="34" charset="0"/>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5pPr>
                    </a:lstStyle>
                    <a:p>
                      <a:pPr marL="71755" lvl="0" indent="0" eaLnBrk="1" hangingPunct="1">
                        <a:lnSpc>
                          <a:spcPct val="150000"/>
                        </a:lnSpc>
                        <a:spcBef>
                          <a:spcPct val="0"/>
                        </a:spcBef>
                        <a:buNone/>
                      </a:pPr>
                      <a:r>
                        <a:rPr lang="zh-CN" altLang="en-US" b="1">
                          <a:latin typeface="Times New Roman" panose="02020603050405020304" pitchFamily="18" charset="0"/>
                          <a:ea typeface="微软雅黑" panose="020b0503020204020204" charset="-122"/>
                        </a:rPr>
                        <a:t>为了表现、突出主要的人或物，作者常常用另一种或另一些与之相似、相关或相反的次要事物作背景来陪衬，分为正衬、反衬两种。</a:t>
                      </a:r>
                      <a:endParaRPr lang="zh-CN" altLang="en-US" b="1">
                        <a:latin typeface="宋体" panose="02010600030101010101" pitchFamily="2" charset="-122"/>
                        <a:ea typeface="微软雅黑" panose="020b0503020204020204" charset="-122"/>
                      </a:endParaRPr>
                    </a:p>
                  </a:txBody>
                  <a:tcPr marL="28980" marR="289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Arial" panose="020b0604020202020204" pitchFamily="34" charset="0"/>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Arial" panose="020b0604020202020204" pitchFamily="34" charset="0"/>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5pPr>
                    </a:lstStyle>
                    <a:p>
                      <a:pPr marL="71755" lvl="0" indent="0" eaLnBrk="1" hangingPunct="1">
                        <a:lnSpc>
                          <a:spcPct val="150000"/>
                        </a:lnSpc>
                        <a:spcBef>
                          <a:spcPct val="0"/>
                        </a:spcBef>
                        <a:buNone/>
                      </a:pPr>
                      <a:r>
                        <a:rPr lang="zh-CN" altLang="en-US" b="1">
                          <a:solidFill>
                            <a:srgbClr val="FF0000"/>
                          </a:solidFill>
                          <a:latin typeface="Times New Roman" panose="02020603050405020304" pitchFamily="18" charset="0"/>
                          <a:ea typeface="微软雅黑" panose="020b0503020204020204" charset="-122"/>
                        </a:rPr>
                        <a:t>正衬</a:t>
                      </a:r>
                      <a:r>
                        <a:rPr lang="zh-CN" altLang="en-US" b="1">
                          <a:latin typeface="Times New Roman" panose="02020603050405020304" pitchFamily="18" charset="0"/>
                          <a:ea typeface="微软雅黑" panose="020b0503020204020204" charset="-122"/>
                        </a:rPr>
                        <a:t>，就是用次要内容从</a:t>
                      </a:r>
                      <a:r>
                        <a:rPr lang="zh-CN" altLang="en-US" b="1">
                          <a:solidFill>
                            <a:srgbClr val="142FF6"/>
                          </a:solidFill>
                          <a:latin typeface="Times New Roman" panose="02020603050405020304" pitchFamily="18" charset="0"/>
                          <a:ea typeface="微软雅黑" panose="020b0503020204020204" charset="-122"/>
                        </a:rPr>
                        <a:t>正面</a:t>
                      </a:r>
                      <a:r>
                        <a:rPr lang="zh-CN" altLang="en-US" b="1">
                          <a:latin typeface="Times New Roman" panose="02020603050405020304" pitchFamily="18" charset="0"/>
                          <a:ea typeface="微软雅黑" panose="020b0503020204020204" charset="-122"/>
                        </a:rPr>
                        <a:t>衬托主要内容，也叫</a:t>
                      </a:r>
                      <a:r>
                        <a:rPr lang="zh-CN" altLang="en-US" b="1">
                          <a:latin typeface="宋体" panose="02010600030101010101" pitchFamily="2" charset="-122"/>
                          <a:ea typeface="微软雅黑" panose="020b0503020204020204" charset="-122"/>
                        </a:rPr>
                        <a:t>“</a:t>
                      </a:r>
                      <a:r>
                        <a:rPr lang="zh-CN" altLang="en-US" b="1">
                          <a:latin typeface="Times New Roman" panose="02020603050405020304" pitchFamily="18" charset="0"/>
                          <a:ea typeface="微软雅黑" panose="020b0503020204020204" charset="-122"/>
                        </a:rPr>
                        <a:t>烘托</a:t>
                      </a:r>
                      <a:r>
                        <a:rPr lang="zh-CN" altLang="en-US" b="1">
                          <a:latin typeface="宋体" panose="02010600030101010101" pitchFamily="2" charset="-122"/>
                          <a:ea typeface="微软雅黑" panose="020b0503020204020204" charset="-122"/>
                        </a:rPr>
                        <a:t>”“</a:t>
                      </a:r>
                      <a:r>
                        <a:rPr lang="zh-CN" altLang="en-US" b="1">
                          <a:latin typeface="Times New Roman" panose="02020603050405020304" pitchFamily="18" charset="0"/>
                          <a:ea typeface="微软雅黑" panose="020b0503020204020204" charset="-122"/>
                        </a:rPr>
                        <a:t>旁衬</a:t>
                      </a:r>
                      <a:r>
                        <a:rPr lang="zh-CN" altLang="en-US" b="1">
                          <a:latin typeface="宋体" panose="02010600030101010101" pitchFamily="2" charset="-122"/>
                          <a:ea typeface="微软雅黑" panose="020b0503020204020204" charset="-122"/>
                        </a:rPr>
                        <a:t>”</a:t>
                      </a:r>
                      <a:r>
                        <a:rPr lang="zh-CN" altLang="en-US" b="1">
                          <a:latin typeface="Times New Roman" panose="02020603050405020304" pitchFamily="18" charset="0"/>
                          <a:ea typeface="微软雅黑" panose="020b0503020204020204" charset="-122"/>
                        </a:rPr>
                        <a:t>。</a:t>
                      </a:r>
                      <a:endParaRPr lang="zh-CN" altLang="en-US" b="1">
                        <a:latin typeface="宋体" panose="02010600030101010101" pitchFamily="2" charset="-122"/>
                        <a:ea typeface="微软雅黑" panose="020b0503020204020204" charset="-122"/>
                      </a:endParaRPr>
                    </a:p>
                    <a:p>
                      <a:pPr marL="71755" lvl="0" indent="0" eaLnBrk="1" hangingPunct="1">
                        <a:lnSpc>
                          <a:spcPct val="150000"/>
                        </a:lnSpc>
                        <a:spcBef>
                          <a:spcPct val="0"/>
                        </a:spcBef>
                        <a:buNone/>
                      </a:pPr>
                      <a:r>
                        <a:rPr lang="zh-CN" altLang="en-US" b="1">
                          <a:solidFill>
                            <a:srgbClr val="FF0000"/>
                          </a:solidFill>
                          <a:latin typeface="Times New Roman" panose="02020603050405020304" pitchFamily="18" charset="0"/>
                          <a:ea typeface="微软雅黑" panose="020b0503020204020204" charset="-122"/>
                        </a:rPr>
                        <a:t>反衬</a:t>
                      </a:r>
                      <a:r>
                        <a:rPr lang="zh-CN" altLang="en-US" b="1">
                          <a:latin typeface="Times New Roman" panose="02020603050405020304" pitchFamily="18" charset="0"/>
                          <a:ea typeface="微软雅黑" panose="020b0503020204020204" charset="-122"/>
                        </a:rPr>
                        <a:t>，就是用次要内容从</a:t>
                      </a:r>
                      <a:r>
                        <a:rPr lang="zh-CN" altLang="en-US" b="1">
                          <a:solidFill>
                            <a:srgbClr val="142FF6"/>
                          </a:solidFill>
                          <a:latin typeface="Times New Roman" panose="02020603050405020304" pitchFamily="18" charset="0"/>
                          <a:ea typeface="微软雅黑" panose="020b0503020204020204" charset="-122"/>
                        </a:rPr>
                        <a:t>反面</a:t>
                      </a:r>
                      <a:r>
                        <a:rPr lang="zh-CN" altLang="en-US" b="1">
                          <a:latin typeface="Times New Roman" panose="02020603050405020304" pitchFamily="18" charset="0"/>
                          <a:ea typeface="微软雅黑" panose="020b0503020204020204" charset="-122"/>
                        </a:rPr>
                        <a:t>烘托主体。</a:t>
                      </a:r>
                      <a:endParaRPr lang="zh-CN" altLang="en-US" b="1">
                        <a:latin typeface="宋体" panose="02010600030101010101" pitchFamily="2" charset="-122"/>
                        <a:ea typeface="宋体" panose="02010600030101010101" pitchFamily="2" charset="-122"/>
                      </a:endParaRPr>
                    </a:p>
                  </a:txBody>
                  <a:tcPr marL="28980" marR="289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2800" b="0" i="0" u="none" baseline="0">
                          <a:solidFill>
                            <a:schemeClr val="tx1"/>
                          </a:solidFill>
                          <a:latin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lang="en-US" altLang="en-US" sz="2400" b="0" i="0" u="none" baseline="0">
                          <a:solidFill>
                            <a:schemeClr val="tx1"/>
                          </a:solidFill>
                          <a:latin typeface="Arial" panose="020b0604020202020204" pitchFamily="34" charset="0"/>
                        </a:defRPr>
                      </a:lvl2pPr>
                      <a:lvl3pPr marL="1143000" indent="-228600" algn="l" defTabSz="914400" rtl="0" eaLnBrk="0" fontAlgn="base" hangingPunct="0">
                        <a:lnSpc>
                          <a:spcPct val="100000"/>
                        </a:lnSpc>
                        <a:spcBef>
                          <a:spcPct val="20000"/>
                        </a:spcBef>
                        <a:spcAft>
                          <a:spcPct val="0"/>
                        </a:spcAft>
                        <a:buClrTx/>
                        <a:buSzTx/>
                        <a:buFontTx/>
                        <a:buChar char="•"/>
                        <a:defRPr kumimoji="0" lang="en-US" altLang="en-US" sz="2000" b="0" i="0" u="none" baseline="0">
                          <a:solidFill>
                            <a:schemeClr val="tx1"/>
                          </a:solidFill>
                          <a:latin typeface="Arial" panose="020b0604020202020204" pitchFamily="34" charset="0"/>
                        </a:defRPr>
                      </a:lvl3pPr>
                      <a:lvl4pPr marL="16002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4pPr>
                      <a:lvl5pPr marL="2057400" indent="-228600" algn="l" defTabSz="914400" rtl="0" eaLnBrk="0" fontAlgn="base" hangingPunct="0">
                        <a:lnSpc>
                          <a:spcPct val="100000"/>
                        </a:lnSpc>
                        <a:spcBef>
                          <a:spcPct val="20000"/>
                        </a:spcBef>
                        <a:spcAft>
                          <a:spcPct val="0"/>
                        </a:spcAft>
                        <a:buClrTx/>
                        <a:buSzTx/>
                        <a:buFontTx/>
                        <a:buChar char="»"/>
                        <a:defRPr kumimoji="0" lang="en-US" altLang="en-US" sz="1800" b="0" i="0" u="none" baseline="0">
                          <a:solidFill>
                            <a:schemeClr val="tx1"/>
                          </a:solidFill>
                          <a:latin typeface="Arial" panose="020b0604020202020204" pitchFamily="34" charset="0"/>
                        </a:defRPr>
                      </a:lvl5pPr>
                    </a:lstStyle>
                    <a:p>
                      <a:pPr marL="71755" lvl="0" indent="0" eaLnBrk="1" hangingPunct="1">
                        <a:lnSpc>
                          <a:spcPct val="150000"/>
                        </a:lnSpc>
                        <a:spcBef>
                          <a:spcPct val="0"/>
                        </a:spcBef>
                        <a:buNone/>
                      </a:pPr>
                      <a:r>
                        <a:rPr lang="zh-CN" altLang="en-US" sz="3200">
                          <a:solidFill>
                            <a:srgbClr val="0000FF"/>
                          </a:solidFill>
                          <a:latin typeface="Times New Roman" panose="02020603050405020304" pitchFamily="18" charset="0"/>
                          <a:ea typeface="微软雅黑" panose="020b0503020204020204" charset="-122"/>
                        </a:rPr>
                        <a:t>使陪衬的事物显得更加突出、形象</a:t>
                      </a:r>
                      <a:r>
                        <a:rPr lang="zh-CN" altLang="en-US" sz="2600">
                          <a:solidFill>
                            <a:srgbClr val="0000FF"/>
                          </a:solidFill>
                          <a:latin typeface="Times New Roman" panose="02020603050405020304" pitchFamily="18" charset="0"/>
                          <a:ea typeface="微软雅黑" panose="020b0503020204020204" charset="-122"/>
                        </a:rPr>
                        <a:t>。</a:t>
                      </a:r>
                      <a:endParaRPr lang="zh-CN" altLang="en-US" sz="2600">
                        <a:solidFill>
                          <a:srgbClr val="0000FF"/>
                        </a:solidFill>
                        <a:latin typeface="宋体" panose="02010600030101010101" pitchFamily="2" charset="-122"/>
                        <a:ea typeface="微软雅黑" panose="020b0503020204020204" charset="-122"/>
                      </a:endParaRPr>
                    </a:p>
                  </a:txBody>
                  <a:tcPr marL="28980" marR="2898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extLst>
                  <a:ext uri="{0D108BD9-81ED-4DB2-BD59-A6C34878D82A}">
                    <a16:rowId xmlns:a16="http://schemas.microsoft.com/office/drawing/2014/main" xmlns="" val="10001"/>
                  </a:ext>
                </a:extLst>
              </a:tr>
            </a:tbl>
          </a:graphicData>
        </a:graphic>
      </p:graphicFrame>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15362" name="矩形 5"/>
          <p:cNvSpPr/>
          <p:nvPr/>
        </p:nvSpPr>
        <p:spPr>
          <a:xfrm>
            <a:off x="314325" y="45085"/>
            <a:ext cx="1874520" cy="721995"/>
          </a:xfrm>
          <a:prstGeom prst="rect">
            <a:avLst/>
          </a:prstGeom>
        </p:spPr>
        <p:txBody>
          <a:bodyPr wrap="squar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just">
              <a:lnSpc>
                <a:spcPct val="150000"/>
              </a:lnSpc>
            </a:pPr>
            <a:r>
              <a:rPr lang="zh-CN" altLang="en-US" sz="2800" b="1">
                <a:solidFill>
                  <a:srgbClr val="0070C0"/>
                </a:solidFill>
                <a:latin typeface="Times New Roman" panose="02020603050405020304" pitchFamily="18" charset="0"/>
                <a:ea typeface="微软雅黑" panose="020b0503020204020204" charset="-122"/>
              </a:rPr>
              <a:t>点拨关键</a:t>
            </a:r>
            <a:endParaRPr lang="zh-CN" sz="2800" b="1">
              <a:solidFill>
                <a:srgbClr val="0070C0"/>
              </a:solidFill>
              <a:latin typeface="Times New Roman" panose="02020603050405020304" pitchFamily="18" charset="0"/>
              <a:ea typeface="微软雅黑" panose="020b0503020204020204" charset="-122"/>
            </a:endParaRPr>
          </a:p>
        </p:txBody>
      </p:sp>
      <p:cxnSp>
        <p:nvCxnSpPr>
          <p:cNvPr id="15363" name="直接连接符 7"/>
          <p:cNvCxnSpPr/>
          <p:nvPr/>
        </p:nvCxnSpPr>
        <p:spPr>
          <a:xfrm>
            <a:off x="863600" y="965200"/>
            <a:ext cx="1000125" cy="0"/>
          </a:xfrm>
          <a:prstGeom prst="line">
            <a:avLst/>
          </a:prstGeom>
          <a:noFill/>
          <a:ln>
            <a:solidFill>
              <a:srgbClr val="B6DCDF"/>
            </a:solidFill>
            <a:miter lim="800000"/>
          </a:ln>
        </p:spPr>
      </p:cxnSp>
      <p:cxnSp>
        <p:nvCxnSpPr>
          <p:cNvPr id="15364" name="直接连接符 8"/>
          <p:cNvCxnSpPr/>
          <p:nvPr/>
        </p:nvCxnSpPr>
        <p:spPr>
          <a:xfrm>
            <a:off x="467360" y="758190"/>
            <a:ext cx="1296035" cy="6985"/>
          </a:xfrm>
          <a:prstGeom prst="line">
            <a:avLst/>
          </a:prstGeom>
          <a:noFill/>
          <a:ln w="57150">
            <a:solidFill>
              <a:srgbClr val="B6DCDF"/>
            </a:solidFill>
            <a:miter lim="800000"/>
          </a:ln>
        </p:spPr>
      </p:cxnSp>
      <p:sp>
        <p:nvSpPr>
          <p:cNvPr id="15365" name="矩形 3"/>
          <p:cNvSpPr/>
          <p:nvPr/>
        </p:nvSpPr>
        <p:spPr>
          <a:xfrm>
            <a:off x="214630" y="836930"/>
            <a:ext cx="8559800" cy="3030855"/>
          </a:xfrm>
          <a:prstGeom prst="rect">
            <a:avLst/>
          </a:prstGeom>
        </p:spPr>
        <p:txBody>
          <a:bodyPr wrap="squar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554355" algn="just">
              <a:lnSpc>
                <a:spcPct val="100000"/>
              </a:lnSpc>
            </a:pPr>
            <a:r>
              <a:rPr lang="en-US" altLang="zh-CN" sz="2400" b="1">
                <a:latin typeface="黑体" panose="02010609060101010101" pitchFamily="2" charset="-122"/>
                <a:ea typeface="黑体" panose="02010609060101010101" pitchFamily="2" charset="-122"/>
                <a:cs typeface="黑体" panose="02010609060101010101" pitchFamily="2" charset="-122"/>
              </a:rPr>
              <a:t>(1)</a:t>
            </a:r>
            <a:r>
              <a:rPr lang="zh-CN" altLang="zh-CN" sz="2400" b="1">
                <a:latin typeface="黑体" panose="02010609060101010101" pitchFamily="2" charset="-122"/>
                <a:ea typeface="黑体" panose="02010609060101010101" pitchFamily="2" charset="-122"/>
                <a:cs typeface="黑体" panose="02010609060101010101" pitchFamily="2" charset="-122"/>
              </a:rPr>
              <a:t>认真理解渲染、烘托与衬托的概念内涵。</a:t>
            </a:r>
          </a:p>
          <a:p>
            <a:pPr marL="0" marR="0" lvl="0" indent="554355" algn="just">
              <a:lnSpc>
                <a:spcPct val="100000"/>
              </a:lnSpc>
            </a:pPr>
            <a:r>
              <a:rPr lang="en-US" altLang="zh-CN" sz="2400" b="1">
                <a:latin typeface="黑体" panose="02010609060101010101" pitchFamily="2" charset="-122"/>
                <a:ea typeface="黑体" panose="02010609060101010101" pitchFamily="2" charset="-122"/>
                <a:cs typeface="黑体" panose="02010609060101010101" pitchFamily="2" charset="-122"/>
              </a:rPr>
              <a:t>①</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渲染</a:t>
            </a:r>
            <a:r>
              <a:rPr lang="zh-CN" altLang="zh-CN" sz="2400" b="1">
                <a:latin typeface="黑体" panose="02010609060101010101" pitchFamily="2" charset="-122"/>
                <a:ea typeface="黑体" panose="02010609060101010101" pitchFamily="2" charset="-122"/>
                <a:cs typeface="黑体" panose="02010609060101010101" pitchFamily="2" charset="-122"/>
              </a:rPr>
              <a:t>：本是一种国画技法，一般是在需要强调的地方</a:t>
            </a:r>
            <a:r>
              <a:rPr lang="zh-CN"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浓墨重彩</a:t>
            </a:r>
            <a:r>
              <a:rPr lang="zh-CN" altLang="zh-CN" sz="2400" b="1">
                <a:latin typeface="黑体" panose="02010609060101010101" pitchFamily="2" charset="-122"/>
                <a:ea typeface="黑体" panose="02010609060101010101" pitchFamily="2" charset="-122"/>
                <a:cs typeface="黑体" panose="02010609060101010101" pitchFamily="2" charset="-122"/>
              </a:rPr>
              <a:t>，使画面形象的某一方面更为突出。用于艺术创作，</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指从正面着意描写</a:t>
            </a:r>
            <a:r>
              <a:rPr lang="zh-CN" altLang="zh-CN" sz="2400" b="1">
                <a:latin typeface="黑体" panose="02010609060101010101" pitchFamily="2" charset="-122"/>
                <a:ea typeface="黑体" panose="02010609060101010101" pitchFamily="2" charset="-122"/>
                <a:cs typeface="黑体" panose="02010609060101010101" pitchFamily="2" charset="-122"/>
              </a:rPr>
              <a:t>。如汉乐府民歌《江南》：</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zh-CN" sz="2400" b="1">
                <a:latin typeface="楷体" panose="02010609060101010101" charset="-122"/>
                <a:ea typeface="楷体" panose="02010609060101010101" charset="-122"/>
                <a:cs typeface="黑体" panose="02010609060101010101" pitchFamily="2" charset="-122"/>
              </a:rPr>
              <a:t>江南可采莲，莲叶何田田，鱼戏莲叶间。鱼戏莲叶东，鱼戏莲叶西，鱼戏莲叶南，鱼戏莲叶北。</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zh-CN" sz="2400" b="1">
                <a:latin typeface="黑体" panose="02010609060101010101" pitchFamily="2" charset="-122"/>
                <a:ea typeface="黑体" panose="02010609060101010101" pitchFamily="2" charset="-122"/>
                <a:cs typeface="黑体" panose="02010609060101010101" pitchFamily="2" charset="-122"/>
              </a:rPr>
              <a:t>诗中</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zh-CN" sz="2400" b="1">
                <a:latin typeface="楷体" panose="02010609060101010101" charset="-122"/>
                <a:ea typeface="楷体" panose="02010609060101010101" charset="-122"/>
                <a:cs typeface="黑体" panose="02010609060101010101" pitchFamily="2" charset="-122"/>
              </a:rPr>
              <a:t>鱼戏莲叶东</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zh-CN" sz="2400" b="1">
                <a:latin typeface="黑体" panose="02010609060101010101" pitchFamily="2" charset="-122"/>
                <a:ea typeface="黑体" panose="02010609060101010101" pitchFamily="2" charset="-122"/>
                <a:cs typeface="黑体" panose="02010609060101010101" pitchFamily="2" charset="-122"/>
              </a:rPr>
              <a:t>四句的</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渲染描写</a:t>
            </a:r>
            <a:r>
              <a:rPr lang="zh-CN" altLang="zh-CN" sz="2400" b="1">
                <a:latin typeface="黑体" panose="02010609060101010101" pitchFamily="2" charset="-122"/>
                <a:ea typeface="黑体" panose="02010609060101010101" pitchFamily="2" charset="-122"/>
                <a:cs typeface="黑体" panose="02010609060101010101" pitchFamily="2" charset="-122"/>
              </a:rPr>
              <a:t>，使得全诗生动活泼，音调优美，把水上采莲的画面和人们采莲时欢愉的情绪活灵活现地展现在读者面前。</a:t>
            </a:r>
          </a:p>
        </p:txBody>
      </p:sp>
      <p:sp>
        <p:nvSpPr>
          <p:cNvPr id="16386" name="矩形 3"/>
          <p:cNvSpPr/>
          <p:nvPr/>
        </p:nvSpPr>
        <p:spPr>
          <a:xfrm>
            <a:off x="179705" y="3892550"/>
            <a:ext cx="8594725" cy="2291715"/>
          </a:xfrm>
          <a:prstGeom prst="rect">
            <a:avLst/>
          </a:prstGeom>
          <a:noFill/>
          <a:ln>
            <a:noFill/>
            <a:miter lim="800000"/>
          </a:ln>
        </p:spPr>
        <p:txBody>
          <a:bodyPr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lvl="0" indent="554355" algn="just">
              <a:lnSpc>
                <a:spcPct val="100000"/>
              </a:lnSpc>
            </a:pPr>
            <a:r>
              <a:rPr lang="en-US" altLang="zh-CN" sz="2400" b="1">
                <a:latin typeface="黑体" panose="02010609060101010101" pitchFamily="2" charset="-122"/>
                <a:ea typeface="黑体" panose="02010609060101010101" pitchFamily="2" charset="-122"/>
                <a:cs typeface="黑体" panose="02010609060101010101" pitchFamily="2" charset="-122"/>
              </a:rPr>
              <a:t>②</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烘托</a:t>
            </a:r>
            <a:r>
              <a:rPr lang="zh-CN" altLang="zh-CN" sz="2400" b="1">
                <a:latin typeface="黑体" panose="02010609060101010101" pitchFamily="2" charset="-122"/>
                <a:ea typeface="黑体" panose="02010609060101010101" pitchFamily="2" charset="-122"/>
                <a:cs typeface="黑体" panose="02010609060101010101" pitchFamily="2" charset="-122"/>
              </a:rPr>
              <a:t>：本是一种国画技法，用水墨或色彩在物象的轮廓外面渲染衬托，使物象明显突出。用于艺术创作，</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指从侧面着意描写</a:t>
            </a:r>
            <a:r>
              <a:rPr lang="zh-CN" altLang="zh-CN" sz="2400" b="1">
                <a:latin typeface="黑体" panose="02010609060101010101" pitchFamily="2" charset="-122"/>
                <a:ea typeface="黑体" panose="02010609060101010101" pitchFamily="2" charset="-122"/>
                <a:cs typeface="黑体" panose="02010609060101010101" pitchFamily="2" charset="-122"/>
              </a:rPr>
              <a:t>，作为陪衬。如李白的《赠汪伦》：</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zh-CN" sz="2400" b="1">
                <a:latin typeface="楷体" panose="02010609060101010101" charset="-122"/>
                <a:ea typeface="楷体" panose="02010609060101010101" charset="-122"/>
                <a:cs typeface="黑体" panose="02010609060101010101" pitchFamily="2" charset="-122"/>
              </a:rPr>
              <a:t>李白乘舟将欲行，忽闻岸上踏歌声。桃花潭水深千尺，不及汪伦送我情。</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zh-CN" sz="2400" b="1">
                <a:latin typeface="黑体" panose="02010609060101010101" pitchFamily="2" charset="-122"/>
                <a:ea typeface="黑体" panose="02010609060101010101" pitchFamily="2" charset="-122"/>
                <a:cs typeface="黑体" panose="02010609060101010101" pitchFamily="2" charset="-122"/>
              </a:rPr>
              <a:t>三、四句形象鲜明地烘托出了汪伦对诗人真挚纯洁的深厚情谊。</a:t>
            </a:r>
          </a:p>
          <a:p>
            <a:pPr marL="0" lvl="0" indent="554355" algn="just">
              <a:lnSpc>
                <a:spcPct val="100000"/>
              </a:lnSpc>
            </a:pPr>
            <a:r>
              <a:rPr lang="en-US" altLang="zh-CN" sz="2400" b="1">
                <a:latin typeface="黑体" panose="02010609060101010101" pitchFamily="2" charset="-122"/>
                <a:ea typeface="黑体" panose="02010609060101010101" pitchFamily="2" charset="-122"/>
                <a:cs typeface="黑体" panose="02010609060101010101" pitchFamily="2" charset="-122"/>
              </a:rPr>
              <a:t>③</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衬托</a:t>
            </a:r>
            <a:r>
              <a:rPr lang="zh-CN" altLang="zh-CN" sz="2400" b="1">
                <a:latin typeface="黑体" panose="02010609060101010101" pitchFamily="2" charset="-122"/>
                <a:ea typeface="黑体" panose="02010609060101010101" pitchFamily="2" charset="-122"/>
                <a:cs typeface="黑体" panose="02010609060101010101" pitchFamily="2" charset="-122"/>
              </a:rPr>
              <a:t>：见前面。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blinds(horizontal)">
                                      <p:cBhvr>
                                        <p:cTn id="7" dur="500"/>
                                        <p:tgtEl>
                                          <p:spTgt spid="1536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blinds(horizontal)">
                                      <p:cBhvr>
                                        <p:cTn id="12"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638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Picture 2"/>
          <p:cNvPicPr/>
          <p:nvPr/>
        </p:nvPicPr>
        <p:blipFill>
          <a:blip r:embed="rId2"/>
          <a:srcRect b="2832"/>
          <a:stretch>
            <a:fillRect/>
          </a:stretch>
        </p:blipFill>
        <p:spPr>
          <a:xfrm>
            <a:off x="0" y="188913"/>
            <a:ext cx="9144000" cy="6480175"/>
          </a:xfrm>
          <a:prstGeom prst="rect">
            <a:avLst/>
          </a:prstGeom>
          <a:noFill/>
          <a:ln w="9525">
            <a:noFill/>
          </a:ln>
        </p:spPr>
      </p:pic>
      <p:sp>
        <p:nvSpPr>
          <p:cNvPr id="7171" name="TextBox 4"/>
          <p:cNvSpPr txBox="1">
            <a:spLocks noChangeArrowheads="1"/>
          </p:cNvSpPr>
          <p:nvPr/>
        </p:nvSpPr>
        <p:spPr bwMode="auto">
          <a:xfrm>
            <a:off x="0" y="188913"/>
            <a:ext cx="9144000" cy="953135"/>
          </a:xfrm>
          <a:prstGeom prst="rect">
            <a:avLst/>
          </a:prstGeom>
          <a:solidFill>
            <a:schemeClr val="accent5">
              <a:lumMod val="20000"/>
              <a:lumOff val="80000"/>
            </a:schemeClr>
          </a:solidFill>
          <a:ln w="9525">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    </a:t>
            </a:r>
            <a:r>
              <a:rPr kumimoji="0" lang="zh-CN" altLang="en-US"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白描，</a:t>
            </a:r>
            <a:r>
              <a:rPr kumimoji="0" lang="zh-CN" altLang="en-US"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rPr>
              <a:t>指用朴素简炼的文字描摹形象，不重词藻修饰与渲染烘托。</a:t>
            </a:r>
            <a:endParaRPr kumimoji="0" lang="en-US" altLang="zh-CN"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endParaRPr>
          </a:p>
        </p:txBody>
      </p:sp>
      <p:sp>
        <p:nvSpPr>
          <p:cNvPr id="7172" name="TextBox 7"/>
          <p:cNvSpPr/>
          <p:nvPr/>
        </p:nvSpPr>
        <p:spPr>
          <a:xfrm>
            <a:off x="0" y="4471353"/>
            <a:ext cx="9144000" cy="953135"/>
          </a:xfrm>
          <a:prstGeom prst="rect">
            <a:avLst/>
          </a:prstGeom>
          <a:solidFill>
            <a:schemeClr val="bg1"/>
          </a:solidFill>
          <a:ln w="9525">
            <a:noFill/>
          </a:ln>
        </p:spPr>
        <p:txBody>
          <a:bodyPr anchor="t" anchorCtr="0">
            <a:spAutoFit/>
          </a:bodyPr>
          <a:lstStyle/>
          <a:p>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枯藤老树昏鸦，小桥流水人家，古道西风瘦马。 夕阳西下，断肠人在天涯。</a:t>
            </a:r>
            <a:r>
              <a:rPr lang="zh-CN" altLang="en-US" sz="2400" b="1">
                <a:latin typeface="宋体" panose="02010600030101010101" pitchFamily="2" charset="-122"/>
                <a:cs typeface="宋体" panose="02010600030101010101" pitchFamily="2" charset="-122"/>
              </a:rPr>
              <a:t>（《天净沙.秋思》）</a:t>
            </a:r>
            <a:endParaRPr lang="zh-CN" altLang="en-US" sz="2800">
              <a:latin typeface="Arial" panose="020b0604020202020204" pitchFamily="34" charset="0"/>
              <a:ea typeface="宋体" panose="02010600030101010101" pitchFamily="2" charset="-122"/>
            </a:endParaRPr>
          </a:p>
        </p:txBody>
      </p:sp>
      <p:sp>
        <p:nvSpPr>
          <p:cNvPr id="7173" name="TextBox 8"/>
          <p:cNvSpPr/>
          <p:nvPr/>
        </p:nvSpPr>
        <p:spPr>
          <a:xfrm>
            <a:off x="179070" y="3068955"/>
            <a:ext cx="8964613" cy="953135"/>
          </a:xfrm>
          <a:prstGeom prst="rect">
            <a:avLst/>
          </a:prstGeom>
          <a:noFill/>
          <a:ln w="9525">
            <a:noFill/>
          </a:ln>
        </p:spPr>
        <p:txBody>
          <a:bodyPr anchor="t" anchorCtr="0">
            <a:spAutoFit/>
          </a:bodyPr>
          <a:lstStyle/>
          <a:p>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父耕原上田，子斫山下荒</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六月禾未秀，官家已修仓。</a:t>
            </a:r>
          </a:p>
          <a:p>
            <a:r>
              <a:rPr lang="en-US" altLang="zh-CN" sz="2800" b="1">
                <a:latin typeface="楷体" panose="02010609060101010101" charset="-122"/>
                <a:ea typeface="楷体" panose="02010609060101010101" charset="-122"/>
                <a:cs typeface="楷体" panose="02010609060101010101" charset="-122"/>
              </a:rPr>
              <a:t>                                </a:t>
            </a:r>
            <a:r>
              <a:rPr lang="zh-CN" altLang="en-US" sz="2400" b="1">
                <a:latin typeface="宋体" panose="02010600030101010101" pitchFamily="2" charset="-122"/>
                <a:cs typeface="宋体" panose="02010600030101010101" pitchFamily="2" charset="-122"/>
              </a:rPr>
              <a:t>（</a:t>
            </a:r>
            <a:r>
              <a:rPr lang="zh-CN" altLang="en-US" sz="2400" b="1">
                <a:latin typeface="宋体" panose="02010600030101010101" pitchFamily="2" charset="-122"/>
                <a:cs typeface="宋体" panose="02010600030101010101" pitchFamily="2" charset="-122"/>
                <a:sym typeface="+mn-ea"/>
              </a:rPr>
              <a:t>聂夷中的《田家》）</a:t>
            </a:r>
          </a:p>
        </p:txBody>
      </p:sp>
      <p:sp>
        <p:nvSpPr>
          <p:cNvPr id="7174" name="TextBox 10"/>
          <p:cNvSpPr/>
          <p:nvPr/>
        </p:nvSpPr>
        <p:spPr>
          <a:xfrm>
            <a:off x="89535" y="1628775"/>
            <a:ext cx="9144000" cy="953135"/>
          </a:xfrm>
          <a:prstGeom prst="rect">
            <a:avLst/>
          </a:prstGeom>
          <a:noFill/>
          <a:ln w="9525">
            <a:noFill/>
          </a:ln>
        </p:spPr>
        <p:txBody>
          <a:bodyPr anchor="t" anchorCtr="0">
            <a:spAutoFit/>
          </a:bodyPr>
          <a:lstStyle/>
          <a:p>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卖炭翁，伐薪烧炭南山中。满面尘灰烟火色，两鬓苍苍十指黑。</a:t>
            </a:r>
            <a:r>
              <a:rPr lang="zh-CN" altLang="en-US" sz="2400" b="1">
                <a:latin typeface="宋体" panose="02010600030101010101" pitchFamily="2" charset="-122"/>
                <a:cs typeface="宋体" panose="02010600030101010101" pitchFamily="2" charset="-122"/>
              </a:rPr>
              <a:t>（</a:t>
            </a:r>
            <a:r>
              <a:rPr lang="zh-CN" altLang="en-US" sz="2400" b="1">
                <a:latin typeface="宋体" panose="02010600030101010101" pitchFamily="2" charset="-122"/>
                <a:cs typeface="宋体" panose="02010600030101010101" pitchFamily="2" charset="-122"/>
                <a:sym typeface="+mn-ea"/>
              </a:rPr>
              <a:t>白居易的</a:t>
            </a:r>
            <a:r>
              <a:rPr lang="en-US" altLang="zh-CN" sz="2400" b="1">
                <a:latin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cs typeface="宋体" panose="02010600030101010101" pitchFamily="2" charset="-122"/>
                <a:sym typeface="+mn-ea"/>
              </a:rPr>
              <a:t>卖炭翁</a:t>
            </a:r>
            <a:r>
              <a:rPr lang="en-US" altLang="zh-CN" sz="2400" b="1">
                <a:latin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cs typeface="宋体" panose="02010600030101010101" pitchFamily="2" charset="-122"/>
                <a:sym typeface="+mn-ea"/>
              </a:rPr>
              <a:t>）</a:t>
            </a:r>
          </a:p>
        </p:txBody>
      </p:sp>
      <p:sp>
        <p:nvSpPr>
          <p:cNvPr id="7175" name="矩形 6"/>
          <p:cNvSpPr/>
          <p:nvPr/>
        </p:nvSpPr>
        <p:spPr>
          <a:xfrm>
            <a:off x="89535" y="1196975"/>
            <a:ext cx="7493000" cy="521970"/>
          </a:xfrm>
          <a:prstGeom prst="rect">
            <a:avLst/>
          </a:prstGeom>
          <a:solidFill>
            <a:srgbClr val="FFFF00"/>
          </a:solidFill>
          <a:ln w="9525">
            <a:noFill/>
          </a:ln>
        </p:spPr>
        <p:txBody>
          <a:bodyPr wrap="square" anchor="t" anchorCtr="0">
            <a:spAutoFit/>
          </a:bodyPr>
          <a:lstStyle/>
          <a:p>
            <a:r>
              <a:rPr lang="en-US" altLang="zh-CN" sz="2800" b="1">
                <a:solidFill>
                  <a:srgbClr val="0000FF"/>
                </a:solidFill>
                <a:latin typeface="黑体" panose="02010609060101010101" pitchFamily="2" charset="-122"/>
                <a:ea typeface="黑体" panose="02010609060101010101" pitchFamily="2" charset="-122"/>
              </a:rPr>
              <a:t>①</a:t>
            </a:r>
            <a:r>
              <a:rPr lang="zh-CN" altLang="en-US" sz="2800" b="1">
                <a:solidFill>
                  <a:srgbClr val="0000FF"/>
                </a:solidFill>
                <a:latin typeface="黑体" panose="02010609060101010101" pitchFamily="2" charset="-122"/>
                <a:ea typeface="黑体" panose="02010609060101010101" pitchFamily="2" charset="-122"/>
              </a:rPr>
              <a:t>刻画人物，不求细致，只求简单描绘。</a:t>
            </a:r>
            <a:r>
              <a:rPr lang="zh-CN" altLang="en-US" sz="2800" b="1">
                <a:latin typeface="黑体" panose="02010609060101010101" pitchFamily="2" charset="-122"/>
                <a:ea typeface="黑体" panose="02010609060101010101" pitchFamily="2" charset="-122"/>
              </a:rPr>
              <a:t> 如</a:t>
            </a:r>
            <a:r>
              <a:rPr lang="en-US" altLang="zh-CN" sz="2800" b="1">
                <a:latin typeface="黑体" panose="02010609060101010101" pitchFamily="2" charset="-122"/>
                <a:ea typeface="黑体" panose="02010609060101010101" pitchFamily="2" charset="-122"/>
              </a:rPr>
              <a:t>:</a:t>
            </a:r>
          </a:p>
        </p:txBody>
      </p:sp>
      <p:sp>
        <p:nvSpPr>
          <p:cNvPr id="7176" name="矩形 7"/>
          <p:cNvSpPr/>
          <p:nvPr/>
        </p:nvSpPr>
        <p:spPr>
          <a:xfrm>
            <a:off x="0" y="2581593"/>
            <a:ext cx="6619875" cy="521970"/>
          </a:xfrm>
          <a:prstGeom prst="rect">
            <a:avLst/>
          </a:prstGeom>
          <a:solidFill>
            <a:srgbClr val="FFFF00"/>
          </a:solidFill>
          <a:ln w="9525">
            <a:noFill/>
          </a:ln>
        </p:spPr>
        <p:txBody>
          <a:bodyPr wrap="none" anchor="t" anchorCtr="0">
            <a:spAutoFit/>
          </a:bodyPr>
          <a:lstStyle/>
          <a:p>
            <a:r>
              <a:rPr lang="en-US" altLang="zh-CN" sz="2800" b="1">
                <a:solidFill>
                  <a:srgbClr val="0000FF"/>
                </a:solidFill>
                <a:latin typeface="黑体" panose="02010609060101010101" pitchFamily="2" charset="-122"/>
                <a:ea typeface="黑体" panose="02010609060101010101" pitchFamily="2" charset="-122"/>
              </a:rPr>
              <a:t>②</a:t>
            </a:r>
            <a:r>
              <a:rPr lang="zh-CN" altLang="en-US" sz="2800" b="1">
                <a:solidFill>
                  <a:srgbClr val="0000FF"/>
                </a:solidFill>
                <a:latin typeface="黑体" panose="02010609060101010101" pitchFamily="2" charset="-122"/>
                <a:ea typeface="黑体" panose="02010609060101010101" pitchFamily="2" charset="-122"/>
              </a:rPr>
              <a:t>叙写事件，不求细致，只求简明。 </a:t>
            </a:r>
            <a:r>
              <a:rPr lang="zh-CN" altLang="en-US" sz="2800" b="1">
                <a:latin typeface="黑体" panose="02010609060101010101" pitchFamily="2" charset="-122"/>
                <a:ea typeface="黑体" panose="02010609060101010101" pitchFamily="2" charset="-122"/>
              </a:rPr>
              <a:t>如</a:t>
            </a:r>
            <a:r>
              <a:rPr lang="en-US" altLang="zh-CN" sz="2800" b="1">
                <a:latin typeface="黑体" panose="02010609060101010101" pitchFamily="2" charset="-122"/>
                <a:ea typeface="黑体" panose="02010609060101010101" pitchFamily="2" charset="-122"/>
              </a:rPr>
              <a:t>:</a:t>
            </a:r>
          </a:p>
        </p:txBody>
      </p:sp>
      <p:sp>
        <p:nvSpPr>
          <p:cNvPr id="7177" name="矩形 9"/>
          <p:cNvSpPr/>
          <p:nvPr/>
        </p:nvSpPr>
        <p:spPr>
          <a:xfrm>
            <a:off x="107315" y="3933190"/>
            <a:ext cx="7812088" cy="521970"/>
          </a:xfrm>
          <a:prstGeom prst="rect">
            <a:avLst/>
          </a:prstGeom>
          <a:solidFill>
            <a:srgbClr val="FFFF00"/>
          </a:solidFill>
          <a:ln w="9525">
            <a:noFill/>
          </a:ln>
        </p:spPr>
        <p:txBody>
          <a:bodyPr anchor="t" anchorCtr="0">
            <a:spAutoFit/>
          </a:bodyPr>
          <a:lstStyle/>
          <a:p>
            <a:r>
              <a:rPr lang="en-US" altLang="zh-CN" sz="2800" b="1">
                <a:solidFill>
                  <a:srgbClr val="0000FF"/>
                </a:solidFill>
                <a:latin typeface="黑体" panose="02010609060101010101" pitchFamily="2" charset="-122"/>
                <a:ea typeface="黑体" panose="02010609060101010101" pitchFamily="2" charset="-122"/>
              </a:rPr>
              <a:t>③</a:t>
            </a:r>
            <a:r>
              <a:rPr lang="zh-CN" altLang="en-US" sz="2800" b="1">
                <a:solidFill>
                  <a:srgbClr val="0000FF"/>
                </a:solidFill>
                <a:latin typeface="黑体" panose="02010609060101010101" pitchFamily="2" charset="-122"/>
                <a:ea typeface="黑体" panose="02010609060101010101" pitchFamily="2" charset="-122"/>
              </a:rPr>
              <a:t>描写景物，不尚华丽，务求朴实。 </a:t>
            </a:r>
            <a:r>
              <a:rPr lang="zh-CN" altLang="en-US" sz="2800" b="1">
                <a:latin typeface="黑体" panose="02010609060101010101" pitchFamily="2" charset="-122"/>
                <a:ea typeface="黑体" panose="02010609060101010101" pitchFamily="2" charset="-122"/>
              </a:rPr>
              <a:t>如</a:t>
            </a:r>
            <a:r>
              <a:rPr lang="en-US" altLang="zh-CN" sz="2800" b="1">
                <a:latin typeface="黑体" panose="02010609060101010101" pitchFamily="2" charset="-122"/>
                <a:ea typeface="黑体" panose="02010609060101010101" pitchFamily="2" charset="-122"/>
              </a:rPr>
              <a:t>:</a:t>
            </a:r>
          </a:p>
        </p:txBody>
      </p:sp>
      <p:sp>
        <p:nvSpPr>
          <p:cNvPr id="2" name="文本框 1"/>
          <p:cNvSpPr txBox="1"/>
          <p:nvPr/>
        </p:nvSpPr>
        <p:spPr>
          <a:xfrm>
            <a:off x="6732270" y="4941570"/>
            <a:ext cx="2631440" cy="460375"/>
          </a:xfrm>
          <a:prstGeom prst="rect">
            <a:avLst/>
          </a:prstGeom>
          <a:noFill/>
        </p:spPr>
        <p:txBody>
          <a:bodyPr wrap="none" rtlCol="0" anchor="t">
            <a:spAutoFit/>
          </a:bodyPr>
          <a:lstStyle/>
          <a:p>
            <a:pPr algn="l">
              <a:lnSpc>
                <a:spcPct val="100000"/>
              </a:lnSpc>
              <a:buClrTx/>
              <a:buSzTx/>
              <a:buFont typeface="Arial" panose="020b0604020202020204" pitchFamily="34" charset="0"/>
              <a:buNone/>
            </a:pPr>
            <a:r>
              <a:rPr lang="zh-CN" altLang="en-US" sz="2400" b="1">
                <a:solidFill>
                  <a:srgbClr val="FF0000"/>
                </a:solidFill>
                <a:latin typeface="黑体" panose="02010609060101010101" pitchFamily="2" charset="-122"/>
                <a:ea typeface="黑体" panose="02010609060101010101" pitchFamily="2" charset="-122"/>
                <a:sym typeface="+mn-ea"/>
              </a:rPr>
              <a:t>意象叠加（列锦）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3" nodeType="click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blinds(horizontal)">
                                      <p:cBhvr>
                                        <p:cTn id="7" dur="500"/>
                                        <p:tgtEl>
                                          <p:spTgt spid="717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75">
                                            <p:txEl>
                                              <p:pRg st="0" end="0"/>
                                            </p:txEl>
                                          </p:spTgt>
                                        </p:tgtEl>
                                        <p:attrNameLst>
                                          <p:attrName>style.visibility</p:attrName>
                                        </p:attrNameLst>
                                      </p:cBhvr>
                                      <p:to>
                                        <p:strVal val="visible"/>
                                      </p:to>
                                    </p:set>
                                    <p:animEffect transition="in" filter="blinds(horizontal)">
                                      <p:cBhvr>
                                        <p:cTn id="12" dur="500"/>
                                        <p:tgtEl>
                                          <p:spTgt spid="717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blinds(horizontal)">
                                      <p:cBhvr>
                                        <p:cTn id="17" dur="500"/>
                                        <p:tgtEl>
                                          <p:spTgt spid="717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4" nodeType="clickEffect">
                                  <p:stCondLst>
                                    <p:cond delay="0"/>
                                  </p:stCondLst>
                                  <p:childTnLst>
                                    <p:set>
                                      <p:cBhvr>
                                        <p:cTn id="21" dur="1" fill="hold">
                                          <p:stCondLst>
                                            <p:cond delay="0"/>
                                          </p:stCondLst>
                                        </p:cTn>
                                        <p:tgtEl>
                                          <p:spTgt spid="7176"/>
                                        </p:tgtEl>
                                        <p:attrNameLst>
                                          <p:attrName>style.visibility</p:attrName>
                                        </p:attrNameLst>
                                      </p:cBhvr>
                                      <p:to>
                                        <p:strVal val="visible"/>
                                      </p:to>
                                    </p:set>
                                    <p:animEffect transition="in" filter="blinds(horizontal)">
                                      <p:cBhvr>
                                        <p:cTn id="22" dur="500"/>
                                        <p:tgtEl>
                                          <p:spTgt spid="717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1" nodeType="clickEffect">
                                  <p:stCondLst>
                                    <p:cond delay="0"/>
                                  </p:stCondLst>
                                  <p:childTnLst>
                                    <p:set>
                                      <p:cBhvr>
                                        <p:cTn id="26" dur="1" fill="hold">
                                          <p:stCondLst>
                                            <p:cond delay="0"/>
                                          </p:stCondLst>
                                        </p:cTn>
                                        <p:tgtEl>
                                          <p:spTgt spid="7172"/>
                                        </p:tgtEl>
                                        <p:attrNameLst>
                                          <p:attrName>style.visibility</p:attrName>
                                        </p:attrNameLst>
                                      </p:cBhvr>
                                      <p:to>
                                        <p:strVal val="visible"/>
                                      </p:to>
                                    </p:set>
                                    <p:animEffect transition="in" filter="blinds(horizontal)">
                                      <p:cBhvr>
                                        <p:cTn id="27" dur="500"/>
                                        <p:tgtEl>
                                          <p:spTgt spid="717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5" nodeType="clickEffect">
                                  <p:stCondLst>
                                    <p:cond delay="0"/>
                                  </p:stCondLst>
                                  <p:childTnLst>
                                    <p:set>
                                      <p:cBhvr>
                                        <p:cTn id="31" dur="1" fill="hold">
                                          <p:stCondLst>
                                            <p:cond delay="0"/>
                                          </p:stCondLst>
                                        </p:cTn>
                                        <p:tgtEl>
                                          <p:spTgt spid="7177"/>
                                        </p:tgtEl>
                                        <p:attrNameLst>
                                          <p:attrName>style.visibility</p:attrName>
                                        </p:attrNameLst>
                                      </p:cBhvr>
                                      <p:to>
                                        <p:strVal val="visible"/>
                                      </p:to>
                                    </p:set>
                                    <p:animEffect transition="in" filter="blinds(horizontal)">
                                      <p:cBhvr>
                                        <p:cTn id="32" dur="500"/>
                                        <p:tgtEl>
                                          <p:spTgt spid="717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171"/>
                                        </p:tgtEl>
                                        <p:attrNameLst>
                                          <p:attrName>style.visibility</p:attrName>
                                        </p:attrNameLst>
                                      </p:cBhvr>
                                      <p:to>
                                        <p:strVal val="visible"/>
                                      </p:to>
                                    </p:set>
                                    <p:animEffect transition="in" filter="blinds(horizontal)">
                                      <p:cBhvr>
                                        <p:cTn id="37" dur="500"/>
                                        <p:tgtEl>
                                          <p:spTgt spid="717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1"/>
      <p:bldP spid="7173" grpId="2"/>
      <p:bldP spid="7174" grpId="3"/>
      <p:bldP spid="7176" grpId="4"/>
      <p:bldP spid="7177" grpId="5"/>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p:nvPr/>
        </p:nvPicPr>
        <p:blipFill>
          <a:blip r:embed="rId2"/>
          <a:srcRect b="2681"/>
          <a:stretch>
            <a:fillRect/>
          </a:stretch>
        </p:blipFill>
        <p:spPr>
          <a:xfrm>
            <a:off x="0" y="0"/>
            <a:ext cx="9144000" cy="6858000"/>
          </a:xfrm>
          <a:prstGeom prst="rect">
            <a:avLst/>
          </a:prstGeom>
          <a:noFill/>
          <a:ln w="9525">
            <a:noFill/>
          </a:ln>
        </p:spPr>
      </p:pic>
      <p:sp>
        <p:nvSpPr>
          <p:cNvPr id="8195" name="TextBox 4"/>
          <p:cNvSpPr txBox="1">
            <a:spLocks noChangeArrowheads="1"/>
          </p:cNvSpPr>
          <p:nvPr/>
        </p:nvSpPr>
        <p:spPr bwMode="auto">
          <a:xfrm>
            <a:off x="0" y="188913"/>
            <a:ext cx="9144000" cy="1124585"/>
          </a:xfrm>
          <a:prstGeom prst="rect">
            <a:avLst/>
          </a:prstGeom>
          <a:solidFill>
            <a:schemeClr val="accent5">
              <a:lumMod val="20000"/>
              <a:lumOff val="80000"/>
            </a:schemeClr>
          </a:solidFill>
          <a:ln w="9525">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rtl="0" eaLnBrk="1" fontAlgn="base" latinLnBrk="0" hangingPunct="1">
              <a:lnSpc>
                <a:spcPct val="120000"/>
              </a:lnSpc>
              <a:spcBef>
                <a:spcPct val="50000"/>
              </a:spcBef>
              <a:spcAft>
                <a:spcPct val="0"/>
              </a:spcAft>
              <a:buClrTx/>
              <a:buSzTx/>
              <a:buFontTx/>
              <a:buNone/>
            </a:pPr>
            <a:r>
              <a:rPr kumimoji="0" lang="en-US" altLang="zh-CN"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  </a:t>
            </a:r>
            <a:r>
              <a:rPr kumimoji="0" lang="zh-CN" altLang="en-US"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工笔</a:t>
            </a:r>
            <a:r>
              <a:rPr kumimoji="0" lang="en-US" altLang="zh-CN"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a:t>
            </a:r>
            <a:r>
              <a:rPr kumimoji="0" lang="zh-CN" altLang="en-US"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也叫细描。</a:t>
            </a:r>
            <a:r>
              <a:rPr kumimoji="0" lang="zh-CN" altLang="en-US"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rPr>
              <a:t>对事物的主要特征作细致入微的刻画。这种描写，文字绚丽华美，色彩斑斓。</a:t>
            </a:r>
            <a:endParaRPr kumimoji="0" lang="en-US" altLang="zh-CN"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endParaRPr>
          </a:p>
        </p:txBody>
      </p:sp>
      <p:sp>
        <p:nvSpPr>
          <p:cNvPr id="8196" name="TextBox 5"/>
          <p:cNvSpPr/>
          <p:nvPr/>
        </p:nvSpPr>
        <p:spPr>
          <a:xfrm>
            <a:off x="755333" y="3212783"/>
            <a:ext cx="7415212" cy="1814830"/>
          </a:xfrm>
          <a:prstGeom prst="rect">
            <a:avLst/>
          </a:prstGeom>
          <a:solidFill>
            <a:schemeClr val="bg1"/>
          </a:solidFill>
          <a:ln w="9525">
            <a:noFill/>
          </a:ln>
        </p:spPr>
        <p:txBody>
          <a:bodyPr wrap="square" anchor="t" anchorCtr="0">
            <a:spAutoFit/>
          </a:bodyPr>
          <a:lstStyle/>
          <a:p>
            <a:pPr algn="ctr"/>
            <a:r>
              <a:rPr lang="zh-CN" altLang="en-US" sz="2800" b="1">
                <a:latin typeface="黑体" panose="02010609060101010101" pitchFamily="2" charset="-122"/>
                <a:ea typeface="黑体" panose="02010609060101010101" pitchFamily="2" charset="-122"/>
              </a:rPr>
              <a:t>    江畔独步寻花</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其六</a:t>
            </a:r>
          </a:p>
          <a:p>
            <a:pPr algn="ctr"/>
            <a:r>
              <a:rPr lang="zh-CN" altLang="en-US" sz="2800" b="1">
                <a:latin typeface="黑体" panose="02010609060101010101" pitchFamily="2" charset="-122"/>
                <a:ea typeface="黑体" panose="02010609060101010101" pitchFamily="2" charset="-122"/>
              </a:rPr>
              <a:t>   </a:t>
            </a:r>
            <a:r>
              <a:rPr lang="zh-CN" altLang="en-US" sz="2000" b="1">
                <a:latin typeface="楷体" panose="02010609060101010101" charset="-122"/>
                <a:ea typeface="楷体" panose="02010609060101010101" charset="-122"/>
                <a:cs typeface="楷体" panose="02010609060101010101" charset="-122"/>
              </a:rPr>
              <a:t> 作者：杜甫</a:t>
            </a:r>
          </a:p>
          <a:p>
            <a:pPr algn="ctr"/>
            <a:r>
              <a:rPr lang="zh-CN" altLang="en-US" sz="2800" b="1">
                <a:latin typeface="楷体" panose="02010609060101010101" charset="-122"/>
                <a:ea typeface="楷体" panose="02010609060101010101" charset="-122"/>
                <a:cs typeface="楷体" panose="02010609060101010101" charset="-122"/>
              </a:rPr>
              <a:t>黄四娘家花满蹊，千朵万朵压枝低。 　　</a:t>
            </a:r>
          </a:p>
          <a:p>
            <a:pPr algn="ctr"/>
            <a:r>
              <a:rPr lang="zh-CN" altLang="en-US" sz="2800" b="1">
                <a:latin typeface="楷体" panose="02010609060101010101" charset="-122"/>
                <a:ea typeface="楷体" panose="02010609060101010101" charset="-122"/>
                <a:cs typeface="楷体" panose="02010609060101010101" charset="-122"/>
              </a:rPr>
              <a:t>留连戏蝶时时舞，自在娇莺恰恰啼。</a:t>
            </a:r>
          </a:p>
        </p:txBody>
      </p:sp>
      <p:sp>
        <p:nvSpPr>
          <p:cNvPr id="8197" name="TextBox 9"/>
          <p:cNvSpPr/>
          <p:nvPr/>
        </p:nvSpPr>
        <p:spPr>
          <a:xfrm>
            <a:off x="36195" y="1313498"/>
            <a:ext cx="9144000" cy="1814830"/>
          </a:xfrm>
          <a:prstGeom prst="rect">
            <a:avLst/>
          </a:prstGeom>
          <a:noFill/>
          <a:ln w="9525">
            <a:noFill/>
          </a:ln>
        </p:spPr>
        <p:txBody>
          <a:bodyPr anchor="t" anchorCtr="0">
            <a:spAutoFit/>
          </a:bodyPr>
          <a:lstStyle/>
          <a:p>
            <a:r>
              <a:rPr lang="en-US" altLang="zh-CN" sz="2800" b="1">
                <a:latin typeface="Arial" panose="020b0604020202020204" pitchFamily="34" charset="0"/>
                <a:ea typeface="宋体" panose="02010600030101010101" pitchFamily="2" charset="-122"/>
              </a:rPr>
              <a:t>                             </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孔雀东南飞</a:t>
            </a:r>
            <a:r>
              <a:rPr lang="en-US" altLang="zh-CN" sz="2800" b="1">
                <a:latin typeface="黑体" panose="02010609060101010101" pitchFamily="2" charset="-122"/>
                <a:ea typeface="黑体" panose="02010609060101010101" pitchFamily="2" charset="-122"/>
              </a:rPr>
              <a:t>》</a:t>
            </a:r>
          </a:p>
          <a:p>
            <a:r>
              <a:rPr lang="zh-CN" altLang="en-US" sz="2800" b="1">
                <a:latin typeface="楷体" panose="02010609060101010101" charset="-122"/>
                <a:ea typeface="楷体" panose="02010609060101010101" charset="-122"/>
                <a:cs typeface="楷体" panose="02010609060101010101" charset="-122"/>
              </a:rPr>
              <a:t>鸡鸣外欲曙，新妇起严妆。著我绣夹裙，事事四五通。</a:t>
            </a:r>
          </a:p>
          <a:p>
            <a:r>
              <a:rPr lang="zh-CN" altLang="en-US" sz="2800" b="1">
                <a:latin typeface="楷体" panose="02010609060101010101" charset="-122"/>
                <a:ea typeface="楷体" panose="02010609060101010101" charset="-122"/>
                <a:cs typeface="楷体" panose="02010609060101010101" charset="-122"/>
              </a:rPr>
              <a:t>足下蹑丝履，头上玳瑁光。腰若流纨素，耳著明月珰。</a:t>
            </a:r>
          </a:p>
          <a:p>
            <a:r>
              <a:rPr lang="zh-CN" altLang="en-US" sz="2800" b="1">
                <a:latin typeface="楷体" panose="02010609060101010101" charset="-122"/>
                <a:ea typeface="楷体" panose="02010609060101010101" charset="-122"/>
                <a:cs typeface="楷体" panose="02010609060101010101" charset="-122"/>
              </a:rPr>
              <a:t>指如削葱根，口如含朱丹。纤纤作细步，精妙世无双</a:t>
            </a:r>
            <a:r>
              <a:rPr lang="zh-CN" altLang="en-US" sz="2800" b="1">
                <a:latin typeface="黑体" panose="02010609060101010101" pitchFamily="2" charset="-122"/>
                <a:ea typeface="黑体" panose="0201060906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linds(horizontal)">
                                      <p:cBhvr>
                                        <p:cTn id="12" dur="500"/>
                                        <p:tgtEl>
                                          <p:spTgt spid="819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5"/>
                                        </p:tgtEl>
                                        <p:attrNameLst>
                                          <p:attrName>style.visibility</p:attrName>
                                        </p:attrNameLst>
                                      </p:cBhvr>
                                      <p:to>
                                        <p:strVal val="visible"/>
                                      </p:to>
                                    </p:set>
                                    <p:animEffect transition="in" filter="blinds(horizontal)">
                                      <p:cBhvr>
                                        <p:cTn id="1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1"/>
      <p:bldP spid="8197"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5" name="Picture 2"/>
          <p:cNvPicPr/>
          <p:nvPr/>
        </p:nvPicPr>
        <p:blipFill>
          <a:blip r:embed="rId2"/>
          <a:srcRect b="2754"/>
          <a:stretch>
            <a:fillRect/>
          </a:stretch>
        </p:blipFill>
        <p:spPr>
          <a:xfrm>
            <a:off x="0" y="0"/>
            <a:ext cx="9144000" cy="6669088"/>
          </a:xfrm>
          <a:prstGeom prst="rect">
            <a:avLst/>
          </a:prstGeom>
          <a:solidFill>
            <a:schemeClr val="bg1"/>
          </a:solidFill>
          <a:ln w="9525">
            <a:noFill/>
          </a:ln>
        </p:spPr>
      </p:pic>
      <p:sp>
        <p:nvSpPr>
          <p:cNvPr id="10243" name="Text Box 4"/>
          <p:cNvSpPr txBox="1">
            <a:spLocks noChangeArrowheads="1"/>
          </p:cNvSpPr>
          <p:nvPr/>
        </p:nvSpPr>
        <p:spPr bwMode="auto">
          <a:xfrm>
            <a:off x="107950" y="260985"/>
            <a:ext cx="9144000" cy="1814830"/>
          </a:xfrm>
          <a:prstGeom prst="rect">
            <a:avLst/>
          </a:prstGeom>
          <a:solidFill>
            <a:schemeClr val="accent5">
              <a:lumMod val="20000"/>
              <a:lumOff val="80000"/>
            </a:schemeClr>
          </a:solidFill>
          <a:ln w="28575">
            <a:solidFill>
              <a:schemeClr val="hlink"/>
            </a:solidFill>
            <a:miter lim="800000"/>
          </a:ln>
        </p:spPr>
        <p:txBody>
          <a:bodyPr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kern="0" cap="none" spc="0" normalizeH="0" baseline="0" noProof="1">
                <a:solidFill>
                  <a:srgbClr val="FF0000"/>
                </a:solidFill>
                <a:latin typeface="华文中宋" charset="-122"/>
                <a:ea typeface="华文中宋" charset="-122"/>
                <a:cs typeface="+mn-ea"/>
              </a:rPr>
              <a:t>   </a:t>
            </a:r>
            <a:r>
              <a:rPr kumimoji="0" lang="zh-CN" altLang="en-US"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点面结合</a:t>
            </a:r>
            <a:r>
              <a:rPr kumimoji="0" sz="2800" b="1" i="0" u="none" strike="noStrike" kern="0" cap="none" spc="0" normalizeH="0" baseline="0" noProof="1">
                <a:solidFill>
                  <a:srgbClr val="FF0000"/>
                </a:solidFill>
                <a:latin typeface="黑体" panose="02010609060101010101" pitchFamily="2" charset="-122"/>
                <a:ea typeface="黑体" panose="02010609060101010101" pitchFamily="2" charset="-122"/>
                <a:cs typeface="+mn-ea"/>
              </a:rPr>
              <a:t>:</a:t>
            </a:r>
            <a:r>
              <a:rPr kumimoji="0"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rPr>
              <a:t>  </a:t>
            </a:r>
            <a:r>
              <a:rPr kumimoji="0" lang="zh-CN" altLang="en-US"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rPr>
              <a:t>“点”，指的是最能显示人事景物的形象状态特征的详细描写；所谓“面”，指的是对人事景物的叙述或概括性描写。</a:t>
            </a:r>
            <a:r>
              <a:rPr kumimoji="0" lang="zh-CN" altLang="en-US" sz="2800" b="1" i="0" u="none" strike="noStrike" kern="0" cap="none" spc="0" normalizeH="0" baseline="0" noProof="1">
                <a:solidFill>
                  <a:schemeClr val="tx1"/>
                </a:solidFill>
                <a:latin typeface="宋体" panose="02010600030101010101" pitchFamily="2" charset="-122"/>
                <a:cs typeface="宋体" panose="02010600030101010101" pitchFamily="2" charset="-122"/>
              </a:rPr>
              <a:t>“点”，可以突出重点，体现深度；“面”，可以顾及全局，体现广度</a:t>
            </a:r>
            <a:r>
              <a:rPr kumimoji="0" lang="zh-CN" altLang="en-US" sz="2800" b="1" i="0" u="none" strike="noStrike" kern="0" cap="none" spc="0" normalizeH="0" baseline="0" noProof="1">
                <a:solidFill>
                  <a:schemeClr val="tx1"/>
                </a:solidFill>
                <a:latin typeface="黑体" panose="02010609060101010101" pitchFamily="2" charset="-122"/>
                <a:ea typeface="黑体" panose="02010609060101010101" pitchFamily="2" charset="-122"/>
                <a:cs typeface="+mn-ea"/>
              </a:rPr>
              <a:t>。  </a:t>
            </a:r>
          </a:p>
        </p:txBody>
      </p:sp>
      <p:sp>
        <p:nvSpPr>
          <p:cNvPr id="21507" name="矩形 6"/>
          <p:cNvSpPr/>
          <p:nvPr/>
        </p:nvSpPr>
        <p:spPr>
          <a:xfrm>
            <a:off x="1619885" y="2277110"/>
            <a:ext cx="6227763" cy="1814830"/>
          </a:xfrm>
          <a:prstGeom prst="rect">
            <a:avLst/>
          </a:prstGeom>
          <a:noFill/>
          <a:ln w="9525">
            <a:noFill/>
          </a:ln>
        </p:spPr>
        <p:txBody>
          <a:bodyPr anchor="t" anchorCtr="0">
            <a:spAutoFit/>
          </a:bodyPr>
          <a:lstStyle/>
          <a:p>
            <a:pPr algn="ctr"/>
            <a:r>
              <a:rPr lang="zh-CN" altLang="en-US" sz="3600" b="1">
                <a:latin typeface="黑体" panose="02010609060101010101" pitchFamily="2" charset="-122"/>
                <a:ea typeface="黑体" panose="02010609060101010101" pitchFamily="2" charset="-122"/>
              </a:rPr>
              <a:t>江雪</a:t>
            </a:r>
          </a:p>
          <a:p>
            <a:pPr algn="ctr"/>
            <a:r>
              <a:rPr lang="zh-CN" altLang="en-US" sz="2000" b="1">
                <a:latin typeface="楷体" panose="02010609060101010101" charset="-122"/>
                <a:ea typeface="楷体" panose="02010609060101010101" charset="-122"/>
                <a:cs typeface="楷体" panose="02010609060101010101" charset="-122"/>
              </a:rPr>
              <a:t>作者：柳宗</a:t>
            </a:r>
          </a:p>
          <a:p>
            <a:pPr algn="ctr"/>
            <a:r>
              <a:rPr lang="zh-CN" altLang="en-US" sz="2800" b="1">
                <a:solidFill>
                  <a:srgbClr val="0000FF"/>
                </a:solidFill>
                <a:latin typeface="楷体" panose="02010609060101010101" charset="-122"/>
                <a:ea typeface="楷体" panose="02010609060101010101" charset="-122"/>
                <a:cs typeface="楷体" panose="02010609060101010101" charset="-122"/>
              </a:rPr>
              <a:t>千山</a:t>
            </a:r>
            <a:r>
              <a:rPr lang="zh-CN" altLang="en-US" sz="2800" b="1">
                <a:latin typeface="楷体" panose="02010609060101010101" charset="-122"/>
                <a:ea typeface="楷体" panose="02010609060101010101" charset="-122"/>
                <a:cs typeface="楷体" panose="02010609060101010101" charset="-122"/>
              </a:rPr>
              <a:t>鸟飞绝，</a:t>
            </a:r>
            <a:r>
              <a:rPr lang="zh-CN" altLang="en-US" sz="2800" b="1">
                <a:solidFill>
                  <a:srgbClr val="0000FF"/>
                </a:solidFill>
                <a:latin typeface="楷体" panose="02010609060101010101" charset="-122"/>
                <a:ea typeface="楷体" panose="02010609060101010101" charset="-122"/>
                <a:cs typeface="楷体" panose="02010609060101010101" charset="-122"/>
              </a:rPr>
              <a:t>万径</a:t>
            </a:r>
            <a:r>
              <a:rPr lang="zh-CN" altLang="en-US" sz="2800" b="1">
                <a:latin typeface="楷体" panose="02010609060101010101" charset="-122"/>
                <a:ea typeface="楷体" panose="02010609060101010101" charset="-122"/>
                <a:cs typeface="楷体" panose="02010609060101010101" charset="-122"/>
              </a:rPr>
              <a:t>人踪灭。 　　</a:t>
            </a:r>
          </a:p>
          <a:p>
            <a:pPr algn="ctr"/>
            <a:r>
              <a:rPr lang="zh-CN" altLang="en-US" sz="2800" b="1">
                <a:solidFill>
                  <a:srgbClr val="FF0000"/>
                </a:solidFill>
                <a:latin typeface="楷体" panose="02010609060101010101" charset="-122"/>
                <a:ea typeface="楷体" panose="02010609060101010101" charset="-122"/>
                <a:cs typeface="楷体" panose="02010609060101010101" charset="-122"/>
              </a:rPr>
              <a:t>孤舟蓑笠翁</a:t>
            </a:r>
            <a:r>
              <a:rPr lang="zh-CN" altLang="en-US" sz="2800" b="1">
                <a:latin typeface="楷体" panose="02010609060101010101" charset="-122"/>
                <a:ea typeface="楷体" panose="02010609060101010101" charset="-122"/>
                <a:cs typeface="楷体" panose="02010609060101010101" charset="-122"/>
              </a:rPr>
              <a:t>，独钓</a:t>
            </a:r>
            <a:r>
              <a:rPr lang="zh-CN" altLang="en-US" sz="2800" b="1">
                <a:solidFill>
                  <a:srgbClr val="0000FF"/>
                </a:solidFill>
                <a:latin typeface="楷体" panose="02010609060101010101" charset="-122"/>
                <a:ea typeface="楷体" panose="02010609060101010101" charset="-122"/>
                <a:cs typeface="楷体" panose="02010609060101010101" charset="-122"/>
              </a:rPr>
              <a:t>寒江雪</a:t>
            </a:r>
            <a:r>
              <a:rPr lang="zh-CN" altLang="en-US" sz="2800" b="1">
                <a:latin typeface="楷体" panose="02010609060101010101" charset="-122"/>
                <a:ea typeface="楷体" panose="02010609060101010101" charset="-122"/>
                <a:cs typeface="楷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diamond(in)">
                                      <p:cBhvr>
                                        <p:cTn id="7" dur="500" fill="hold"/>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p:nvPr/>
        </p:nvPicPr>
        <p:blipFill>
          <a:blip r:embed="rId2"/>
          <a:srcRect b="2681"/>
          <a:stretch>
            <a:fillRect/>
          </a:stretch>
        </p:blipFill>
        <p:spPr>
          <a:xfrm>
            <a:off x="0" y="0"/>
            <a:ext cx="9144000" cy="6858000"/>
          </a:xfrm>
          <a:prstGeom prst="rect">
            <a:avLst/>
          </a:prstGeom>
          <a:noFill/>
          <a:ln w="9525">
            <a:noFill/>
          </a:ln>
        </p:spPr>
      </p:pic>
      <p:sp>
        <p:nvSpPr>
          <p:cNvPr id="10241" name="Text Box 2"/>
          <p:cNvSpPr txBox="1">
            <a:spLocks noChangeArrowheads="1"/>
          </p:cNvSpPr>
          <p:nvPr/>
        </p:nvSpPr>
        <p:spPr bwMode="auto">
          <a:xfrm>
            <a:off x="1764030" y="45085"/>
            <a:ext cx="4566285" cy="645160"/>
          </a:xfrm>
          <a:prstGeom prst="rect">
            <a:avLst/>
          </a:prstGeom>
          <a:noFill/>
          <a:ln w="9525">
            <a:noFill/>
            <a:miter lim="800000"/>
          </a:ln>
        </p:spPr>
        <p:txBody>
          <a:bodyPr wrap="square">
            <a:spAutoFit/>
          </a:bodyPr>
          <a:lstStyle/>
          <a:p>
            <a:pPr algn="ctr">
              <a:spcBef>
                <a:spcPct val="50000"/>
              </a:spcBef>
            </a:pPr>
            <a:r>
              <a:rPr lang="zh-CN" altLang="en-US" sz="3600">
                <a:solidFill>
                  <a:srgbClr val="FF0000"/>
                </a:solidFill>
                <a:latin typeface="黑体" panose="02010609060101010101" pitchFamily="2" charset="-122"/>
                <a:ea typeface="黑体" panose="02010609060101010101" pitchFamily="2" charset="-122"/>
              </a:rPr>
              <a:t>提问方式</a:t>
            </a:r>
          </a:p>
        </p:txBody>
      </p:sp>
      <p:sp>
        <p:nvSpPr>
          <p:cNvPr id="10242" name="Text Box 8"/>
          <p:cNvSpPr txBox="1">
            <a:spLocks noChangeArrowheads="1"/>
          </p:cNvSpPr>
          <p:nvPr>
            <p:custDataLst>
              <p:tags r:id="rId3"/>
            </p:custDataLst>
          </p:nvPr>
        </p:nvSpPr>
        <p:spPr bwMode="auto">
          <a:xfrm>
            <a:off x="467995" y="765175"/>
            <a:ext cx="8458200" cy="3861435"/>
          </a:xfrm>
          <a:prstGeom prst="rect">
            <a:avLst/>
          </a:prstGeom>
          <a:noFill/>
          <a:ln w="9525">
            <a:noFill/>
            <a:miter lim="800000"/>
          </a:ln>
        </p:spPr>
        <p:txBody>
          <a:bodyPr wrap="square">
            <a:spAutoFit/>
          </a:bodyPr>
          <a:lstStyle/>
          <a:p>
            <a:pPr algn="just">
              <a:lnSpc>
                <a:spcPts val="4200"/>
              </a:lnSpc>
            </a:pPr>
            <a:r>
              <a:rPr lang="en-US" altLang="zh-CN" sz="2800">
                <a:latin typeface="黑体" panose="02010609060101010101" pitchFamily="2" charset="-122"/>
                <a:ea typeface="黑体" panose="02010609060101010101" pitchFamily="2" charset="-122"/>
              </a:rPr>
              <a:t>1.</a:t>
            </a:r>
            <a:r>
              <a:rPr lang="zh-CN" altLang="en-US" sz="2800">
                <a:latin typeface="黑体" panose="02010609060101010101" pitchFamily="2" charset="-122"/>
                <a:ea typeface="黑体" panose="02010609060101010101" pitchFamily="2" charset="-122"/>
              </a:rPr>
              <a:t>全诗是如何运用多种手法塑造</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形象的？</a:t>
            </a:r>
            <a:endParaRPr lang="en-US" altLang="zh-CN" sz="2800">
              <a:latin typeface="黑体" panose="02010609060101010101" pitchFamily="2" charset="-122"/>
              <a:ea typeface="黑体" panose="02010609060101010101" pitchFamily="2" charset="-122"/>
            </a:endParaRPr>
          </a:p>
          <a:p>
            <a:pPr algn="just">
              <a:lnSpc>
                <a:spcPts val="4200"/>
              </a:lnSpc>
            </a:pPr>
            <a:r>
              <a:rPr lang="en-US" altLang="zh-CN" sz="2800">
                <a:latin typeface="黑体" panose="02010609060101010101" pitchFamily="2" charset="-122"/>
                <a:ea typeface="黑体" panose="02010609060101010101" pitchFamily="2" charset="-122"/>
              </a:rPr>
              <a:t>2.</a:t>
            </a:r>
            <a:r>
              <a:rPr lang="zh-CN" altLang="en-US" sz="2800">
                <a:latin typeface="黑体" panose="02010609060101010101" pitchFamily="2" charset="-122"/>
                <a:ea typeface="黑体" panose="02010609060101010101" pitchFamily="2" charset="-122"/>
              </a:rPr>
              <a:t>这首诗在景物描写方面具有什么特点？</a:t>
            </a:r>
          </a:p>
          <a:p>
            <a:pPr algn="just">
              <a:lnSpc>
                <a:spcPts val="4200"/>
              </a:lnSpc>
            </a:pPr>
            <a:r>
              <a:rPr lang="en-US" altLang="zh-CN" sz="2800">
                <a:latin typeface="黑体" panose="02010609060101010101" pitchFamily="2" charset="-122"/>
                <a:ea typeface="黑体" panose="02010609060101010101" pitchFamily="2" charset="-122"/>
              </a:rPr>
              <a:t>3.</a:t>
            </a:r>
            <a:r>
              <a:rPr lang="zh-CN" altLang="en-US" sz="2800">
                <a:latin typeface="黑体" panose="02010609060101010101" pitchFamily="2" charset="-122"/>
                <a:ea typeface="黑体" panose="02010609060101010101" pitchFamily="2" charset="-122"/>
              </a:rPr>
              <a:t>这首诗（或某几句）是如何写景的？</a:t>
            </a:r>
          </a:p>
          <a:p>
            <a:pPr algn="just">
              <a:lnSpc>
                <a:spcPts val="4200"/>
              </a:lnSpc>
            </a:pPr>
            <a:r>
              <a:rPr lang="en-US" altLang="zh-CN" sz="2800">
                <a:latin typeface="黑体" panose="02010609060101010101" pitchFamily="2" charset="-122"/>
                <a:ea typeface="黑体" panose="02010609060101010101" pitchFamily="2" charset="-122"/>
              </a:rPr>
              <a:t>4.</a:t>
            </a:r>
            <a:r>
              <a:rPr lang="zh-CN" altLang="en-US" sz="2800">
                <a:latin typeface="黑体" panose="02010609060101010101" pitchFamily="2" charset="-122"/>
                <a:ea typeface="黑体" panose="02010609060101010101" pitchFamily="2" charset="-122"/>
              </a:rPr>
              <a:t>这首诗在描写某景物时用了什么手法？</a:t>
            </a:r>
          </a:p>
          <a:p>
            <a:pPr algn="just">
              <a:lnSpc>
                <a:spcPts val="4200"/>
              </a:lnSpc>
            </a:pPr>
            <a:r>
              <a:rPr lang="en-US" altLang="zh-CN" sz="2800">
                <a:latin typeface="黑体" panose="02010609060101010101" pitchFamily="2" charset="-122"/>
                <a:ea typeface="黑体" panose="02010609060101010101" pitchFamily="2" charset="-122"/>
              </a:rPr>
              <a:t>5.</a:t>
            </a:r>
            <a:r>
              <a:rPr lang="zh-CN" altLang="en-US" sz="2800">
                <a:latin typeface="黑体" panose="02010609060101010101" pitchFamily="2" charset="-122"/>
                <a:ea typeface="黑体" panose="02010609060101010101" pitchFamily="2" charset="-122"/>
              </a:rPr>
              <a:t>你认为这首诗写景优胜之处主要体现在哪里？</a:t>
            </a:r>
          </a:p>
          <a:p>
            <a:pPr algn="just">
              <a:lnSpc>
                <a:spcPts val="4200"/>
              </a:lnSpc>
            </a:pPr>
            <a:r>
              <a:rPr lang="en-US" altLang="zh-CN" sz="2800">
                <a:latin typeface="黑体" panose="02010609060101010101" pitchFamily="2" charset="-122"/>
                <a:ea typeface="黑体" panose="02010609060101010101" pitchFamily="2" charset="-122"/>
              </a:rPr>
              <a:t>6.</a:t>
            </a:r>
            <a:r>
              <a:rPr lang="zh-CN" altLang="en-US" sz="2800">
                <a:latin typeface="黑体" panose="02010609060101010101" pitchFamily="2" charset="-122"/>
                <a:ea typeface="黑体" panose="02010609060101010101" pitchFamily="2" charset="-122"/>
              </a:rPr>
              <a:t>试从</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静</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与</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动</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的角度对这首诗进行赏析。</a:t>
            </a:r>
            <a:r>
              <a:rPr lang="en-US" altLang="zh-CN" sz="2800">
                <a:latin typeface="黑体" panose="02010609060101010101" pitchFamily="2" charset="-122"/>
                <a:ea typeface="黑体" panose="02010609060101010101" pitchFamily="2" charset="-122"/>
              </a:rPr>
              <a:t>  </a:t>
            </a:r>
          </a:p>
          <a:p>
            <a:pPr algn="just">
              <a:lnSpc>
                <a:spcPts val="4200"/>
              </a:lnSpc>
            </a:pPr>
            <a:r>
              <a:rPr lang="en-US" altLang="zh-CN" sz="2800">
                <a:latin typeface="黑体" panose="02010609060101010101" pitchFamily="2" charset="-122"/>
                <a:ea typeface="黑体" panose="02010609060101010101" pitchFamily="2" charset="-122"/>
              </a:rPr>
              <a:t>……</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p:cTn id="7" dur="500" fill="hold"/>
                                        <p:tgtEl>
                                          <p:spTgt spid="1024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 calcmode="lin" valueType="num">
                                      <p:cBhvr>
                                        <p:cTn id="13" dur="500" fill="hold"/>
                                        <p:tgtEl>
                                          <p:spTgt spid="10242">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0242">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p:cTn id="19" dur="500" fill="hold"/>
                                        <p:tgtEl>
                                          <p:spTgt spid="10242">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10242">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3" presetClass="entr" presetSubtype="16" fill="hold" nodeType="clickEffect">
                                  <p:stCondLst>
                                    <p:cond delay="0"/>
                                  </p:stCondLst>
                                  <p:childTnLst>
                                    <p:set>
                                      <p:cBhvr>
                                        <p:cTn id="24" dur="1" fill="hold">
                                          <p:stCondLst>
                                            <p:cond delay="0"/>
                                          </p:stCondLst>
                                        </p:cTn>
                                        <p:tgtEl>
                                          <p:spTgt spid="10242">
                                            <p:txEl>
                                              <p:pRg st="3" end="3"/>
                                            </p:txEl>
                                          </p:spTgt>
                                        </p:tgtEl>
                                        <p:attrNameLst>
                                          <p:attrName>style.visibility</p:attrName>
                                        </p:attrNameLst>
                                      </p:cBhvr>
                                      <p:to>
                                        <p:strVal val="visible"/>
                                      </p:to>
                                    </p:set>
                                    <p:anim calcmode="lin" valueType="num">
                                      <p:cBhvr>
                                        <p:cTn id="25" dur="500" fill="hold"/>
                                        <p:tgtEl>
                                          <p:spTgt spid="10242">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10242">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3" presetClass="entr" presetSubtype="16" fill="hold" nodeType="clickEffect">
                                  <p:stCondLst>
                                    <p:cond delay="0"/>
                                  </p:stCondLst>
                                  <p:childTnLst>
                                    <p:set>
                                      <p:cBhvr>
                                        <p:cTn id="30" dur="1" fill="hold">
                                          <p:stCondLst>
                                            <p:cond delay="0"/>
                                          </p:stCondLst>
                                        </p:cTn>
                                        <p:tgtEl>
                                          <p:spTgt spid="10242">
                                            <p:txEl>
                                              <p:pRg st="4" end="4"/>
                                            </p:txEl>
                                          </p:spTgt>
                                        </p:tgtEl>
                                        <p:attrNameLst>
                                          <p:attrName>style.visibility</p:attrName>
                                        </p:attrNameLst>
                                      </p:cBhvr>
                                      <p:to>
                                        <p:strVal val="visible"/>
                                      </p:to>
                                    </p:set>
                                    <p:anim calcmode="lin" valueType="num">
                                      <p:cBhvr>
                                        <p:cTn id="31" dur="500" fill="hold"/>
                                        <p:tgtEl>
                                          <p:spTgt spid="10242">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10242">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3" presetClass="entr" presetSubtype="16" fill="hold" nodeType="clickEffect">
                                  <p:stCondLst>
                                    <p:cond delay="0"/>
                                  </p:stCondLst>
                                  <p:childTnLst>
                                    <p:set>
                                      <p:cBhvr>
                                        <p:cTn id="36" dur="1" fill="hold">
                                          <p:stCondLst>
                                            <p:cond delay="0"/>
                                          </p:stCondLst>
                                        </p:cTn>
                                        <p:tgtEl>
                                          <p:spTgt spid="10242">
                                            <p:txEl>
                                              <p:pRg st="5" end="5"/>
                                            </p:txEl>
                                          </p:spTgt>
                                        </p:tgtEl>
                                        <p:attrNameLst>
                                          <p:attrName>style.visibility</p:attrName>
                                        </p:attrNameLst>
                                      </p:cBhvr>
                                      <p:to>
                                        <p:strVal val="visible"/>
                                      </p:to>
                                    </p:set>
                                    <p:anim calcmode="lin" valueType="num">
                                      <p:cBhvr>
                                        <p:cTn id="37" dur="500" fill="hold"/>
                                        <p:tgtEl>
                                          <p:spTgt spid="10242">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10242">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3" presetClass="entr" presetSubtype="16" fill="hold" nodeType="clickEffect">
                                  <p:stCondLst>
                                    <p:cond delay="0"/>
                                  </p:stCondLst>
                                  <p:childTnLst>
                                    <p:set>
                                      <p:cBhvr>
                                        <p:cTn id="42" dur="1" fill="hold">
                                          <p:stCondLst>
                                            <p:cond delay="0"/>
                                          </p:stCondLst>
                                        </p:cTn>
                                        <p:tgtEl>
                                          <p:spTgt spid="10242">
                                            <p:txEl>
                                              <p:pRg st="6" end="6"/>
                                            </p:txEl>
                                          </p:spTgt>
                                        </p:tgtEl>
                                        <p:attrNameLst>
                                          <p:attrName>style.visibility</p:attrName>
                                        </p:attrNameLst>
                                      </p:cBhvr>
                                      <p:to>
                                        <p:strVal val="visible"/>
                                      </p:to>
                                    </p:set>
                                    <p:anim calcmode="lin" valueType="num">
                                      <p:cBhvr>
                                        <p:cTn id="43" dur="500" fill="hold"/>
                                        <p:tgtEl>
                                          <p:spTgt spid="10242">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10242">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noChangeArrowheads="1"/>
          </p:cNvSpPr>
          <p:nvPr>
            <p:ph type="title"/>
          </p:nvPr>
        </p:nvSpPr>
        <p:spPr>
          <a:xfrm>
            <a:off x="2195736" y="0"/>
            <a:ext cx="3924300" cy="987425"/>
          </a:xfrm>
        </p:spPr>
        <p:txBody>
          <a:bodyPr/>
          <a:lstStyle/>
          <a:p>
            <a:pPr eaLnBrk="1" hangingPunct="1"/>
            <a:r>
              <a:rPr lang="zh-CN" altLang="en-US" b="1">
                <a:solidFill>
                  <a:schemeClr val="tx1"/>
                </a:solidFill>
                <a:latin typeface="黑体" panose="02010609060101010101" pitchFamily="2" charset="-122"/>
                <a:ea typeface="黑体" panose="02010609060101010101" pitchFamily="2" charset="-122"/>
              </a:rPr>
              <a:t>解题步骤</a:t>
            </a:r>
          </a:p>
        </p:txBody>
      </p:sp>
      <p:sp>
        <p:nvSpPr>
          <p:cNvPr id="10243" name="Rectangle 3"/>
          <p:cNvSpPr>
            <a:spLocks noGrp="1" noChangeArrowheads="1"/>
          </p:cNvSpPr>
          <p:nvPr>
            <p:ph type="body" idx="1"/>
          </p:nvPr>
        </p:nvSpPr>
        <p:spPr>
          <a:xfrm>
            <a:off x="0" y="1196975"/>
            <a:ext cx="9248140" cy="3022600"/>
          </a:xfrm>
          <a:ln w="38100" cmpd="dbl">
            <a:noFill/>
          </a:ln>
        </p:spPr>
        <p:txBody>
          <a:bodyPr/>
          <a:lstStyle/>
          <a:p>
            <a:pPr eaLnBrk="1" hangingPunct="1">
              <a:buFontTx/>
              <a:buNone/>
            </a:pP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步骤</a:t>
            </a: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rPr>
              <a:t>一</a:t>
            </a:r>
            <a:r>
              <a:rPr lang="zh-CN" altLang="en-US" sz="2800" b="1" spc="-100">
                <a:solidFill>
                  <a:schemeClr val="tx1"/>
                </a:solidFill>
                <a:latin typeface="黑体" panose="02010609060101010101" pitchFamily="2" charset="-122"/>
                <a:ea typeface="黑体" panose="02010609060101010101" pitchFamily="2" charset="-122"/>
                <a:cs typeface="黑体" panose="02010609060101010101" pitchFamily="2" charset="-122"/>
              </a:rPr>
              <a:t>：</a:t>
            </a:r>
          </a:p>
          <a:p>
            <a:pPr eaLnBrk="1" hangingPunct="1">
              <a:buFontTx/>
              <a:buNone/>
            </a:pPr>
            <a:r>
              <a:rPr lang="zh-CN" altLang="en-US" sz="2800" b="1" spc="-100">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en-US" altLang="zh-CN" sz="2800" b="1" spc="-100">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2800" b="1" spc="-100">
                <a:solidFill>
                  <a:schemeClr val="tx1"/>
                </a:solidFill>
                <a:latin typeface="黑体" panose="02010609060101010101" pitchFamily="2" charset="-122"/>
                <a:ea typeface="黑体" panose="02010609060101010101" pitchFamily="2" charset="-122"/>
                <a:cs typeface="黑体" panose="02010609060101010101" pitchFamily="2" charset="-122"/>
              </a:rPr>
              <a:t>准确指出用了何种手法。</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rPr>
              <a:t>明手法</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rPr>
              <a:t>】</a:t>
            </a:r>
          </a:p>
          <a:p>
            <a:pPr eaLnBrk="1" hangingPunct="1">
              <a:buFontTx/>
              <a:buNone/>
            </a:pP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步骤二</a:t>
            </a:r>
            <a:r>
              <a:rPr lang="zh-CN" altLang="en-US" sz="2800" b="1" spc="-100">
                <a:latin typeface="黑体" panose="02010609060101010101" pitchFamily="2" charset="-122"/>
                <a:ea typeface="黑体" panose="02010609060101010101" pitchFamily="2" charset="-122"/>
                <a:cs typeface="黑体" panose="02010609060101010101" pitchFamily="2" charset="-122"/>
              </a:rPr>
              <a:t>：</a:t>
            </a:r>
          </a:p>
          <a:p>
            <a:pPr eaLnBrk="1" hangingPunct="1">
              <a:buFontTx/>
              <a:buNone/>
            </a:pPr>
            <a:r>
              <a:rPr lang="zh-CN" altLang="en-US" sz="2800" b="1" spc="-100">
                <a:latin typeface="黑体" panose="02010609060101010101" pitchFamily="2" charset="-122"/>
                <a:ea typeface="黑体" panose="02010609060101010101" pitchFamily="2" charset="-122"/>
                <a:cs typeface="黑体" panose="02010609060101010101" pitchFamily="2" charset="-122"/>
              </a:rPr>
              <a:t> </a:t>
            </a:r>
            <a:r>
              <a:rPr lang="en-US" altLang="zh-CN" sz="2800" b="1" spc="-100">
                <a:latin typeface="黑体" panose="02010609060101010101" pitchFamily="2" charset="-122"/>
                <a:ea typeface="黑体" panose="02010609060101010101" pitchFamily="2" charset="-122"/>
                <a:cs typeface="黑体" panose="02010609060101010101" pitchFamily="2" charset="-122"/>
              </a:rPr>
              <a:t>     结合诗句内容解释如何运用这种手法</a:t>
            </a:r>
            <a:r>
              <a:rPr lang="zh-CN" altLang="en-US" sz="2800" b="1" spc="-100">
                <a:latin typeface="黑体" panose="02010609060101010101" pitchFamily="2" charset="-122"/>
                <a:ea typeface="黑体" panose="02010609060101010101" pitchFamily="2" charset="-122"/>
                <a:cs typeface="黑体" panose="02010609060101010101" pitchFamily="2" charset="-122"/>
              </a:rPr>
              <a:t>。</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rPr>
              <a:t>阐运用</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rPr>
              <a:t>】</a:t>
            </a:r>
          </a:p>
          <a:p>
            <a:pPr eaLnBrk="1" hangingPunct="1">
              <a:buFontTx/>
              <a:buNone/>
            </a:pP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步骤三：</a:t>
            </a:r>
          </a:p>
          <a:p>
            <a:pPr eaLnBrk="1" hangingPunct="1">
              <a:buFontTx/>
              <a:buNone/>
            </a:pP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a:t>
            </a:r>
            <a:r>
              <a:rPr lang="en-US" altLang="zh-CN" sz="2800" b="1" spc="-100">
                <a:latin typeface="黑体" panose="02010609060101010101" pitchFamily="2" charset="-122"/>
                <a:ea typeface="黑体" panose="02010609060101010101" pitchFamily="2" charset="-122"/>
                <a:cs typeface="黑体" panose="02010609060101010101" pitchFamily="2" charset="-122"/>
              </a:rPr>
              <a:t>该手法的效果或传达出诗人怎样的感情。</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800" b="1" spc="-100">
                <a:solidFill>
                  <a:srgbClr val="0000FF"/>
                </a:solidFill>
                <a:latin typeface="黑体" panose="02010609060101010101" pitchFamily="2" charset="-122"/>
                <a:ea typeface="黑体" panose="02010609060101010101" pitchFamily="2" charset="-122"/>
                <a:cs typeface="黑体" panose="02010609060101010101" pitchFamily="2" charset="-122"/>
              </a:rPr>
              <a:t>析效果</a:t>
            </a:r>
            <a:r>
              <a:rPr lang="en-US" altLang="zh-CN" sz="2800" b="1" spc="-100">
                <a:solidFill>
                  <a:srgbClr val="0000FF"/>
                </a:solidFill>
                <a:latin typeface="黑体" panose="02010609060101010101" pitchFamily="2" charset="-122"/>
                <a:ea typeface="黑体" panose="02010609060101010101" pitchFamily="2" charset="-122"/>
                <a:cs typeface="黑体" panose="02010609060101010101" pitchFamily="2" charset="-122"/>
              </a:rPr>
              <a:t>】</a:t>
            </a:r>
          </a:p>
          <a:p>
            <a:pPr eaLnBrk="1" hangingPunct="1">
              <a:buFontTx/>
              <a:buNone/>
            </a:pPr>
            <a:r>
              <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rPr>
              <a:t>   </a:t>
            </a:r>
          </a:p>
        </p:txBody>
      </p:sp>
      <p:sp>
        <p:nvSpPr>
          <p:cNvPr id="2" name="文本框 1"/>
          <p:cNvSpPr txBox="1"/>
          <p:nvPr/>
        </p:nvSpPr>
        <p:spPr>
          <a:xfrm>
            <a:off x="2628265" y="4725035"/>
            <a:ext cx="3620135" cy="521970"/>
          </a:xfrm>
          <a:prstGeom prst="rect">
            <a:avLst/>
          </a:prstGeom>
          <a:noFill/>
        </p:spPr>
        <p:txBody>
          <a:bodyPr wrap="none" rtlCol="0" anchor="t">
            <a:spAutoFit/>
          </a:bodyPr>
          <a:lstStyle/>
          <a:p>
            <a:pPr eaLnBrk="1" hangingPunct="1">
              <a:buFontTx/>
              <a:buNone/>
            </a:pPr>
            <a:r>
              <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明手法</a:t>
            </a:r>
            <a:r>
              <a:rPr lang="en-US" altLang="zh-CN"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阐运用</a:t>
            </a:r>
            <a:r>
              <a:rPr lang="en-US" altLang="zh-CN"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析效果</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4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p:cNvSpPr>
          <p:nvPr>
            <p:ph type="title"/>
          </p:nvPr>
        </p:nvSpPr>
        <p:spPr>
          <a:xfrm>
            <a:off x="39370" y="502920"/>
            <a:ext cx="9117330" cy="3392170"/>
          </a:xfrm>
        </p:spPr>
        <p:txBody>
          <a:bodyPr anchor="ctr" anchorCtr="0"/>
          <a:lstStyle/>
          <a:p>
            <a:pPr algn="l"/>
            <a:r>
              <a:rPr lang="zh-CN" altLang="zh-CN" sz="2400"/>
              <a:t>(2021浙江,19--20)阅读下面这首词,回答问题。(8分)</a:t>
            </a:r>
            <a:br>
              <a:rPr lang="zh-CN" altLang="zh-CN" sz="2400"/>
            </a:br>
            <a:r>
              <a:rPr lang="en-US" altLang="zh-CN" sz="2400" b="1"/>
              <a:t>                                               </a:t>
            </a:r>
            <a:r>
              <a:rPr lang="en-US" altLang="zh-CN" sz="2400"/>
              <a:t>  </a:t>
            </a:r>
            <a:r>
              <a:rPr lang="zh-CN" altLang="zh-CN" sz="2400"/>
              <a:t>意难忘·山家</a:t>
            </a:r>
            <a:br>
              <a:rPr lang="zh-CN" altLang="zh-CN" sz="2400"/>
            </a:br>
            <a:r>
              <a:rPr lang="en-US" altLang="zh-CN" sz="2400"/>
              <a:t>                                                 </a:t>
            </a:r>
            <a:r>
              <a:rPr lang="zh-CN" altLang="zh-CN" sz="2400">
                <a:latin typeface="楷体" panose="02010609060101010101" charset="-122"/>
                <a:ea typeface="楷体" panose="02010609060101010101" charset="-122"/>
                <a:cs typeface="楷体" panose="02010609060101010101" charset="-122"/>
              </a:rPr>
              <a:t>[清]吴伟业</a:t>
            </a:r>
            <a:br>
              <a:rPr lang="zh-CN" altLang="zh-CN" sz="2400">
                <a:latin typeface="楷体" panose="02010609060101010101" charset="-122"/>
                <a:ea typeface="楷体" panose="02010609060101010101" charset="-122"/>
                <a:cs typeface="楷体" panose="02010609060101010101" charset="-122"/>
              </a:rPr>
            </a:br>
            <a:r>
              <a:rPr lang="en-US" altLang="zh-CN" sz="2400">
                <a:latin typeface="楷体" panose="02010609060101010101" charset="-122"/>
                <a:ea typeface="楷体" panose="02010609060101010101" charset="-122"/>
                <a:cs typeface="楷体" panose="02010609060101010101" charset="-122"/>
              </a:rPr>
              <a:t>   </a:t>
            </a:r>
            <a:r>
              <a:rPr lang="en-US" altLang="zh-CN" sz="2400" spc="-100">
                <a:solidFill>
                  <a:schemeClr val="tx1"/>
                </a:solidFill>
                <a:uFillTx/>
                <a:latin typeface="楷体" panose="02010609060101010101" charset="-122"/>
                <a:ea typeface="楷体" panose="02010609060101010101" charset="-122"/>
                <a:cs typeface="楷体" panose="02010609060101010101" charset="-122"/>
              </a:rPr>
              <a:t> </a:t>
            </a:r>
            <a:r>
              <a:rPr lang="zh-CN" altLang="zh-CN" sz="2400" spc="-100">
                <a:solidFill>
                  <a:schemeClr val="tx1"/>
                </a:solidFill>
                <a:uFillTx/>
                <a:latin typeface="楷体" panose="02010609060101010101" charset="-122"/>
                <a:ea typeface="楷体" panose="02010609060101010101" charset="-122"/>
                <a:cs typeface="楷体" panose="02010609060101010101" charset="-122"/>
              </a:rPr>
              <a:t>村坞云遮，有苍藤老干,翠竹明沙。溪堂连石稳,苔径逐薄斜。文木几，小窗纱，是好事人家。启北扉、移床待客，百树梅花。 </a:t>
            </a:r>
            <a:br>
              <a:rPr lang="zh-CN" altLang="zh-CN" sz="2400" spc="-100">
                <a:solidFill>
                  <a:schemeClr val="tx1"/>
                </a:solidFill>
                <a:uFillTx/>
                <a:latin typeface="楷体" panose="02010609060101010101" charset="-122"/>
                <a:ea typeface="楷体" panose="02010609060101010101" charset="-122"/>
                <a:cs typeface="楷体" panose="02010609060101010101" charset="-122"/>
              </a:rPr>
            </a:br>
            <a:r>
              <a:rPr lang="en-US" altLang="zh-CN" sz="2400" spc="-100">
                <a:solidFill>
                  <a:schemeClr val="tx1"/>
                </a:solidFill>
                <a:uFillTx/>
                <a:latin typeface="楷体" panose="02010609060101010101" charset="-122"/>
                <a:ea typeface="楷体" panose="02010609060101010101" charset="-122"/>
                <a:cs typeface="楷体" panose="02010609060101010101" charset="-122"/>
              </a:rPr>
              <a:t>   </a:t>
            </a:r>
            <a:r>
              <a:rPr lang="zh-CN" altLang="zh-CN" sz="2400" spc="-100">
                <a:solidFill>
                  <a:schemeClr val="tx1"/>
                </a:solidFill>
                <a:uFillTx/>
                <a:latin typeface="楷体" panose="02010609060101010101" charset="-122"/>
                <a:ea typeface="楷体" panose="02010609060101010101" charset="-122"/>
                <a:cs typeface="楷体" panose="02010609060101010101" charset="-122"/>
              </a:rPr>
              <a:t>衰翁健饭堪夸，把瘿尊注茗碗,高话桑麻。穿池还 种柳,汲水自浇瓜。霜后橘，雨前茶,这风味清佳。喜去年、山田大熟,烂漫生涯</a:t>
            </a:r>
            <a:r>
              <a:rPr lang="zh-CN" altLang="zh-CN" sz="2400">
                <a:latin typeface="楷体" panose="02010609060101010101" charset="-122"/>
                <a:ea typeface="楷体" panose="02010609060101010101" charset="-122"/>
                <a:cs typeface="楷体" panose="02010609060101010101" charset="-122"/>
              </a:rPr>
              <a:t>。</a:t>
            </a:r>
            <a:br>
              <a:rPr lang="zh-CN" altLang="zh-CN" sz="2400"/>
            </a:br>
            <a:r>
              <a:rPr lang="zh-CN" altLang="zh-CN" sz="2400">
                <a:latin typeface="宋体" panose="02010600030101010101" pitchFamily="2" charset="-122"/>
                <a:ea typeface="宋体" panose="02010600030101010101" pitchFamily="2" charset="-122"/>
                <a:cs typeface="宋体" panose="02010600030101010101" pitchFamily="2" charset="-122"/>
              </a:rPr>
              <a:t>[注]瘿尊:瘿樽,用瘿瘤状木根所制的酒杯</a:t>
            </a:r>
            <a:br>
              <a:rPr lang="zh-CN" altLang="zh-CN" sz="2400">
                <a:latin typeface="宋体" panose="02010600030101010101" pitchFamily="2" charset="-122"/>
                <a:ea typeface="宋体" panose="02010600030101010101" pitchFamily="2" charset="-122"/>
                <a:cs typeface="宋体" panose="02010600030101010101" pitchFamily="2" charset="-122"/>
              </a:rPr>
            </a:br>
            <a:r>
              <a:rPr lang="zh-CN" altLang="zh-CN" sz="2400" b="1"/>
              <a:t>2)分别赏析上片的写景艺术和下片的叙事艺术。(6分)</a:t>
            </a:r>
            <a:br>
              <a:rPr lang="zh-CN" altLang="zh-CN" sz="2400" b="1"/>
            </a:br>
            <a:endParaRPr lang="zh-CN" altLang="zh-CN" sz="2400" b="1"/>
          </a:p>
        </p:txBody>
      </p:sp>
      <p:sp>
        <p:nvSpPr>
          <p:cNvPr id="2" name="文本框 1"/>
          <p:cNvSpPr txBox="1"/>
          <p:nvPr/>
        </p:nvSpPr>
        <p:spPr>
          <a:xfrm>
            <a:off x="107950" y="-99060"/>
            <a:ext cx="3170238" cy="583565"/>
          </a:xfrm>
          <a:prstGeom prst="rect">
            <a:avLst/>
          </a:prstGeom>
          <a:noFill/>
          <a:ln w="9525">
            <a:noFill/>
          </a:ln>
        </p:spPr>
        <p:txBody>
          <a:bodyPr wrap="square"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考题示例：</a:t>
            </a:r>
          </a:p>
        </p:txBody>
      </p:sp>
      <p:sp>
        <p:nvSpPr>
          <p:cNvPr id="4" name="文本框 3"/>
          <p:cNvSpPr txBox="1"/>
          <p:nvPr/>
        </p:nvSpPr>
        <p:spPr>
          <a:xfrm>
            <a:off x="64770" y="3895090"/>
            <a:ext cx="9232265" cy="1938020"/>
          </a:xfrm>
          <a:prstGeom prst="rect">
            <a:avLst/>
          </a:prstGeom>
          <a:noFill/>
          <a:ln w="9525">
            <a:noFill/>
          </a:ln>
        </p:spPr>
        <p:txBody>
          <a:bodyPr wrap="square" anchor="t" anchorCtr="0">
            <a:spAutoFit/>
          </a:bodyPr>
          <a:lstStyle/>
          <a:p>
            <a:r>
              <a:rPr lang="zh-CN"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写景艺术:</a:t>
            </a:r>
          </a:p>
          <a:p>
            <a:r>
              <a:rPr lang="en-US"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a</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由远及近,由外到内</a:t>
            </a:r>
            <a:r>
              <a:rPr lang="zh-CN"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。从村坞、山家到室内,步移景换。</a:t>
            </a:r>
          </a:p>
          <a:p>
            <a:r>
              <a:rPr lang="en-US" altLang="zh-CN" sz="2400" b="1" spc="-100">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b</a:t>
            </a:r>
            <a:r>
              <a:rPr lang="zh-CN" altLang="zh-CN" sz="24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意象丰富,色彩和谐</a:t>
            </a:r>
            <a:r>
              <a:rPr lang="zh-CN" altLang="zh-CN" sz="2400" b="1" spc="-100">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。“苍藤老干”“翠竹明沙”,构成明净清幽之境</a:t>
            </a:r>
            <a:r>
              <a:rPr lang="zh-CN"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a:t>
            </a:r>
            <a:r>
              <a:rPr lang="en-US"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c</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以动写静,动静结合</a:t>
            </a:r>
            <a:r>
              <a:rPr lang="zh-CN"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。如“苔径逐篱斜”。</a:t>
            </a:r>
            <a:br>
              <a:rPr lang="zh-CN" altLang="zh-CN" sz="2400" b="1">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br>
            <a:endParaRPr lang="zh-CN" altLang="en-US" sz="2400">
              <a:latin typeface="黑体" panose="02010609060101010101" pitchFamily="2" charset="-122"/>
              <a:ea typeface="黑体" panose="02010609060101010101" pitchFamily="2" charset="-122"/>
              <a:cs typeface="黑体" panose="02010609060101010101" pitchFamily="2" charset="-122"/>
            </a:endParaRPr>
          </a:p>
        </p:txBody>
      </p:sp>
      <p:sp>
        <p:nvSpPr>
          <p:cNvPr id="6" name="流程图: 可选过程 5"/>
          <p:cNvSpPr/>
          <p:nvPr/>
        </p:nvSpPr>
        <p:spPr>
          <a:xfrm>
            <a:off x="2484120" y="3285490"/>
            <a:ext cx="1296035" cy="372745"/>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形标注 2"/>
          <p:cNvSpPr/>
          <p:nvPr/>
        </p:nvSpPr>
        <p:spPr>
          <a:xfrm>
            <a:off x="-36195" y="5589270"/>
            <a:ext cx="2159635" cy="626745"/>
          </a:xfrm>
          <a:prstGeom prst="wedgeEllipseCallout">
            <a:avLst>
              <a:gd name="adj1" fmla="val 19373"/>
              <a:gd name="adj2" fmla="val -99544"/>
            </a:avLst>
          </a:prstGeom>
          <a:noFill/>
          <a:ln>
            <a:solidFill>
              <a:srgbClr val="142FF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黑体" panose="02010609060101010101" pitchFamily="2" charset="-122"/>
                <a:ea typeface="黑体" panose="02010609060101010101" pitchFamily="2" charset="-122"/>
                <a:cs typeface="黑体" panose="02010609060101010101" pitchFamily="2" charset="-122"/>
              </a:rPr>
              <a:t>m</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明手法</a:t>
            </a:r>
            <a:r>
              <a:rPr lang="en-US" altLang="zh-CN"/>
              <a:t> </a:t>
            </a:r>
          </a:p>
        </p:txBody>
      </p:sp>
      <p:sp>
        <p:nvSpPr>
          <p:cNvPr id="5" name="椭圆形标注 4"/>
          <p:cNvSpPr/>
          <p:nvPr/>
        </p:nvSpPr>
        <p:spPr>
          <a:xfrm>
            <a:off x="3060065" y="5733415"/>
            <a:ext cx="2159635" cy="626745"/>
          </a:xfrm>
          <a:prstGeom prst="wedgeEllipseCallout">
            <a:avLst>
              <a:gd name="adj1" fmla="val 19373"/>
              <a:gd name="adj2" fmla="val -99544"/>
            </a:avLst>
          </a:prstGeom>
          <a:noFill/>
          <a:ln>
            <a:solidFill>
              <a:srgbClr val="142FF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黑体" panose="02010609060101010101" pitchFamily="2" charset="-122"/>
                <a:ea typeface="黑体" panose="02010609060101010101" pitchFamily="2" charset="-122"/>
                <a:cs typeface="黑体" panose="02010609060101010101" pitchFamily="2" charset="-122"/>
              </a:rPr>
              <a:t>m</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阐运用</a:t>
            </a:r>
            <a:endParaRPr lang="zh-CN"/>
          </a:p>
        </p:txBody>
      </p:sp>
      <p:sp>
        <p:nvSpPr>
          <p:cNvPr id="7" name="椭圆形标注 6"/>
          <p:cNvSpPr/>
          <p:nvPr/>
        </p:nvSpPr>
        <p:spPr>
          <a:xfrm>
            <a:off x="6083935" y="5301615"/>
            <a:ext cx="2159635" cy="626745"/>
          </a:xfrm>
          <a:prstGeom prst="wedgeEllipseCallout">
            <a:avLst>
              <a:gd name="adj1" fmla="val 19373"/>
              <a:gd name="adj2" fmla="val -99544"/>
            </a:avLst>
          </a:prstGeom>
          <a:noFill/>
          <a:ln>
            <a:solidFill>
              <a:srgbClr val="142FF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buFontTx/>
              <a:buNone/>
            </a:pPr>
            <a:r>
              <a:rPr lang="en-US" altLang="zh-CN" sz="2800" b="1">
                <a:latin typeface="黑体" panose="02010609060101010101" pitchFamily="2" charset="-122"/>
                <a:ea typeface="黑体" panose="02010609060101010101" pitchFamily="2" charset="-122"/>
                <a:cs typeface="黑体" panose="02010609060101010101" pitchFamily="2" charset="-122"/>
              </a:rPr>
              <a:t>m</a:t>
            </a:r>
            <a:r>
              <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析效果</a:t>
            </a:r>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 grpId="0"/>
      <p:bldP spid="4"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副标题 2"/>
          <p:cNvSpPr>
            <a:spLocks noGrp="1"/>
          </p:cNvSpPr>
          <p:nvPr>
            <p:ph type="subTitle" idx="1"/>
          </p:nvPr>
        </p:nvSpPr>
        <p:spPr>
          <a:xfrm>
            <a:off x="-104775" y="-27305"/>
            <a:ext cx="9697720" cy="6381115"/>
          </a:xfrm>
          <a:solidFill>
            <a:schemeClr val="bg1"/>
          </a:solidFill>
        </p:spPr>
        <p:txBody>
          <a:bodyPr/>
          <a:lstStyle/>
          <a:p>
            <a:pPr algn="l" fontAlgn="base"/>
            <a:r>
              <a:rPr lang="en-US" altLang="zh-CN" sz="2400" b="1" strike="noStrike" noProof="1">
                <a:solidFill>
                  <a:schemeClr val="tx1"/>
                </a:solidFill>
              </a:rPr>
              <a:t>(2019</a:t>
            </a:r>
            <a:r>
              <a:rPr lang="zh-CN" altLang="en-US" sz="2400" b="1" strike="noStrike" noProof="1">
                <a:solidFill>
                  <a:schemeClr val="tx1"/>
                </a:solidFill>
              </a:rPr>
              <a:t> 浙江,19-20)阅读下面这首诗,回答问题。(8分)</a:t>
            </a:r>
          </a:p>
          <a:p>
            <a:pPr algn="ctr" latinLnBrk="0">
              <a:lnSpc>
                <a:spcPts val="2480"/>
              </a:lnSpc>
              <a:spcBef>
                <a:spcPct val="0"/>
              </a:spcBef>
            </a:pPr>
            <a:r>
              <a:rPr lang="en-US" altLang="zh-CN" sz="2400" b="1" strike="noStrike" noProof="1"/>
              <a:t>             </a:t>
            </a:r>
            <a:r>
              <a:rPr lang="en-US" altLang="zh-CN" sz="2400" b="1" strike="noStrike" noProof="1">
                <a:solidFill>
                  <a:schemeClr val="tx1"/>
                </a:solidFill>
              </a:rPr>
              <a:t> </a:t>
            </a:r>
            <a:r>
              <a:rPr lang="zh-CN" altLang="en-US" sz="2400" strike="noStrike" noProof="1">
                <a:solidFill>
                  <a:schemeClr val="tx1"/>
                </a:solidFill>
              </a:rPr>
              <a:t>早秋过龙武李将军书斋</a:t>
            </a:r>
            <a:r>
              <a:rPr lang="en-US" altLang="zh-CN" sz="2400" strike="noStrike" noProof="1">
                <a:solidFill>
                  <a:schemeClr val="tx1"/>
                </a:solidFill>
              </a:rPr>
              <a:t>  </a:t>
            </a:r>
            <a:r>
              <a:rPr lang="en-US" altLang="zh-CN" sz="2400" strike="noStrike" noProof="1"/>
              <a:t>    </a:t>
            </a:r>
          </a:p>
          <a:p>
            <a:pPr algn="ctr" latinLnBrk="0">
              <a:lnSpc>
                <a:spcPts val="2480"/>
              </a:lnSpc>
              <a:spcBef>
                <a:spcPct val="0"/>
              </a:spcBef>
            </a:pPr>
            <a:r>
              <a:rPr lang="en-US" altLang="zh-CN" sz="2400" strike="noStrike" noProof="1">
                <a:solidFill>
                  <a:schemeClr val="tx1"/>
                </a:solidFill>
                <a:latin typeface="楷体" panose="02010609060101010101" charset="-122"/>
                <a:ea typeface="楷体" panose="02010609060101010101" charset="-122"/>
                <a:cs typeface="楷体" panose="02010609060101010101" charset="-122"/>
              </a:rPr>
              <a:t> </a:t>
            </a: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[唐]王建</a:t>
            </a:r>
          </a:p>
          <a:p>
            <a:pPr algn="ctr" latinLnBrk="0">
              <a:lnSpc>
                <a:spcPts val="2480"/>
              </a:lnSpc>
              <a:spcBef>
                <a:spcPct val="0"/>
              </a:spcBef>
            </a:pPr>
            <a:r>
              <a:rPr lang="en-US" altLang="zh-CN" sz="2400" strike="noStrike" noProof="1">
                <a:solidFill>
                  <a:schemeClr val="tx1"/>
                </a:solidFill>
                <a:latin typeface="楷体" panose="02010609060101010101" charset="-122"/>
                <a:ea typeface="楷体" panose="02010609060101010101" charset="-122"/>
                <a:cs typeface="楷体" panose="02010609060101010101" charset="-122"/>
              </a:rPr>
              <a:t>     </a:t>
            </a: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高树蝉声秋巷里,朱门冷静似闲居。</a:t>
            </a:r>
          </a:p>
          <a:p>
            <a:pPr algn="ctr" latinLnBrk="0">
              <a:lnSpc>
                <a:spcPts val="2480"/>
              </a:lnSpc>
              <a:spcBef>
                <a:spcPct val="0"/>
              </a:spcBef>
            </a:pPr>
            <a:r>
              <a:rPr lang="en-US" altLang="zh-CN" sz="2400" strike="noStrike" noProof="1">
                <a:solidFill>
                  <a:schemeClr val="tx1"/>
                </a:solidFill>
                <a:latin typeface="楷体" panose="02010609060101010101" charset="-122"/>
                <a:ea typeface="楷体" panose="02010609060101010101" charset="-122"/>
                <a:cs typeface="楷体" panose="02010609060101010101" charset="-122"/>
              </a:rPr>
              <a:t>     </a:t>
            </a: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重装墨画数茎竹,长著香薰一架书。</a:t>
            </a:r>
          </a:p>
          <a:p>
            <a:pPr algn="ctr" latinLnBrk="0">
              <a:lnSpc>
                <a:spcPts val="2480"/>
              </a:lnSpc>
              <a:spcBef>
                <a:spcPct val="0"/>
              </a:spcBef>
            </a:pP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 </a:t>
            </a:r>
            <a:r>
              <a:rPr lang="en-US" altLang="zh-CN" sz="2400" strike="noStrike" noProof="1">
                <a:solidFill>
                  <a:schemeClr val="tx1"/>
                </a:solidFill>
                <a:latin typeface="楷体" panose="02010609060101010101" charset="-122"/>
                <a:ea typeface="楷体" panose="02010609060101010101" charset="-122"/>
                <a:cs typeface="楷体" panose="02010609060101010101" charset="-122"/>
              </a:rPr>
              <a:t>    </a:t>
            </a: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语笑侍儿知礼数,吟哦野客任狂疏。</a:t>
            </a:r>
          </a:p>
          <a:p>
            <a:pPr algn="ctr" latinLnBrk="0">
              <a:lnSpc>
                <a:spcPts val="2480"/>
              </a:lnSpc>
              <a:spcBef>
                <a:spcPct val="0"/>
              </a:spcBef>
            </a:pP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 </a:t>
            </a:r>
            <a:r>
              <a:rPr lang="en-US" altLang="zh-CN" sz="2400" strike="noStrike" noProof="1">
                <a:solidFill>
                  <a:schemeClr val="tx1"/>
                </a:solidFill>
                <a:latin typeface="楷体" panose="02010609060101010101" charset="-122"/>
                <a:ea typeface="楷体" panose="02010609060101010101" charset="-122"/>
                <a:cs typeface="楷体" panose="02010609060101010101" charset="-122"/>
              </a:rPr>
              <a:t>    </a:t>
            </a:r>
            <a:r>
              <a:rPr lang="zh-CN" altLang="en-US" sz="2400" strike="noStrike" noProof="1">
                <a:solidFill>
                  <a:schemeClr val="tx1"/>
                </a:solidFill>
                <a:latin typeface="楷体" panose="02010609060101010101" charset="-122"/>
                <a:ea typeface="楷体" panose="02010609060101010101" charset="-122"/>
                <a:cs typeface="楷体" panose="02010609060101010101" charset="-122"/>
              </a:rPr>
              <a:t>就中爱读英雄传,欲立功勋恐不如。</a:t>
            </a:r>
          </a:p>
          <a:p>
            <a:pPr algn="l" fontAlgn="base"/>
            <a:r>
              <a:rPr lang="zh-CN" altLang="en-US" sz="2400" b="1" strike="noStrike" noProof="1">
                <a:solidFill>
                  <a:schemeClr val="tx1"/>
                </a:solidFill>
              </a:rPr>
              <a:t>(1)诗题中“过”字的意思是</a:t>
            </a:r>
            <a:r>
              <a:rPr lang="zh-CN" altLang="en-US" sz="2400" b="1" u="sng" strike="noStrike" noProof="1">
                <a:solidFill>
                  <a:schemeClr val="tx1"/>
                </a:solidFill>
              </a:rPr>
              <a:t> </a:t>
            </a:r>
            <a:r>
              <a:rPr lang="en-US" altLang="zh-CN" sz="2400" b="1" u="sng" strike="noStrike" noProof="1">
                <a:solidFill>
                  <a:schemeClr val="tx1"/>
                </a:solidFill>
              </a:rPr>
              <a:t>       </a:t>
            </a:r>
            <a:r>
              <a:rPr lang="zh-CN" altLang="en-US" sz="2400" b="1" strike="noStrike" noProof="1">
                <a:solidFill>
                  <a:schemeClr val="tx1"/>
                </a:solidFill>
              </a:rPr>
              <a:t>。首联中“</a:t>
            </a:r>
            <a:r>
              <a:rPr lang="en-US" altLang="zh-CN" sz="2400" b="1" u="sng" strike="noStrike" noProof="1">
                <a:solidFill>
                  <a:schemeClr val="tx1"/>
                </a:solidFill>
              </a:rPr>
              <a:t>           </a:t>
            </a:r>
            <a:r>
              <a:rPr lang="zh-CN" altLang="en-US" sz="2400" b="1" strike="noStrike" noProof="1">
                <a:solidFill>
                  <a:schemeClr val="tx1"/>
                </a:solidFill>
              </a:rPr>
              <a:t>”一词点出了李将军的地位。(2分)</a:t>
            </a:r>
          </a:p>
          <a:p>
            <a:pPr algn="l" fontAlgn="base"/>
            <a:r>
              <a:rPr lang="zh-CN" altLang="en-US" sz="2400" b="1" spc="-150" noProof="1">
                <a:solidFill>
                  <a:schemeClr val="tx1"/>
                </a:solidFill>
                <a:uFillTx/>
              </a:rPr>
              <a:t>(</a:t>
            </a:r>
            <a:r>
              <a:rPr lang="zh-CN" altLang="en-US" sz="2400" b="1" spc="-190" noProof="1">
                <a:solidFill>
                  <a:schemeClr val="tx1"/>
                </a:solidFill>
                <a:uFillTx/>
              </a:rPr>
              <a:t>2)全诗是如何运用多种手法塑造李将军的独特形象的?请结合诗句分析。(6分)</a:t>
            </a:r>
          </a:p>
          <a:p>
            <a:pPr algn="l" fontAlgn="base"/>
            <a:r>
              <a:rPr lang="en-US" altLang="zh-CN" sz="2400" b="1" strike="noStrike" noProof="1"/>
              <a:t> </a:t>
            </a:r>
          </a:p>
          <a:p>
            <a:pPr algn="l" latinLnBrk="0">
              <a:lnSpc>
                <a:spcPts val="2780"/>
              </a:lnSpc>
              <a:spcBef>
                <a:spcPct val="0"/>
              </a:spcBef>
            </a:pPr>
            <a:r>
              <a:rPr lang="en-US" altLang="zh-CN" sz="2400" b="1" strike="noStrike" noProof="1">
                <a:solidFill>
                  <a:schemeClr val="tx1"/>
                </a:solidFill>
              </a:rPr>
              <a:t>a</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通过</a:t>
            </a:r>
            <a:r>
              <a:rPr lang="zh-CN" altLang="en-US" sz="2400" b="1" strike="noStrike" noProof="1">
                <a:solidFill>
                  <a:srgbClr val="FF0000"/>
                </a:solidFill>
                <a:latin typeface="黑体" panose="02010609060101010101" pitchFamily="2" charset="-122"/>
                <a:ea typeface="黑体" panose="02010609060101010101" pitchFamily="2" charset="-122"/>
                <a:cs typeface="黑体" panose="02010609060101010101" pitchFamily="2" charset="-122"/>
              </a:rPr>
              <a:t>环境描写</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,如“高树蝉声”“冷静似闲居”和“重装墨画”“香薰一架书”,分别写出了</a:t>
            </a:r>
            <a:r>
              <a:rPr lang="zh-CN" altLang="en-US" sz="2400" b="1" strike="noStrike" noProof="1">
                <a:solidFill>
                  <a:srgbClr val="142FF6"/>
                </a:solidFill>
                <a:latin typeface="黑体" panose="02010609060101010101" pitchFamily="2" charset="-122"/>
                <a:ea typeface="黑体" panose="02010609060101010101" pitchFamily="2" charset="-122"/>
                <a:cs typeface="黑体" panose="02010609060101010101" pitchFamily="2" charset="-122"/>
              </a:rPr>
              <a:t>将军住处的清幽安静和书斋的素净雅致</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strike="noStrike" noProof="1">
                <a:solidFill>
                  <a:srgbClr val="142FF6"/>
                </a:solidFill>
                <a:latin typeface="黑体" panose="02010609060101010101" pitchFamily="2" charset="-122"/>
                <a:ea typeface="黑体" panose="02010609060101010101" pitchFamily="2" charset="-122"/>
                <a:cs typeface="黑体" panose="02010609060101010101" pitchFamily="2" charset="-122"/>
              </a:rPr>
              <a:t>表现了将军的文人趣味</a:t>
            </a:r>
            <a:r>
              <a:rPr lang="zh-CN" altLang="en-US" sz="2400" b="1" strike="noStrike" noProof="1">
                <a:latin typeface="黑体" panose="02010609060101010101" pitchFamily="2" charset="-122"/>
                <a:ea typeface="黑体" panose="02010609060101010101" pitchFamily="2" charset="-122"/>
                <a:cs typeface="黑体" panose="02010609060101010101" pitchFamily="2" charset="-122"/>
              </a:rPr>
              <a:t>。</a:t>
            </a:r>
          </a:p>
          <a:p>
            <a:pPr algn="l" latinLnBrk="0">
              <a:lnSpc>
                <a:spcPts val="2780"/>
              </a:lnSpc>
              <a:spcBef>
                <a:spcPct val="0"/>
              </a:spcBef>
            </a:pPr>
            <a:r>
              <a:rPr lang="en-US" altLang="zh-CN"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b</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运用</a:t>
            </a:r>
            <a:r>
              <a:rPr lang="zh-CN" altLang="en-US" sz="2400" b="1" strike="noStrike" noProof="1">
                <a:solidFill>
                  <a:srgbClr val="FF0000"/>
                </a:solidFill>
                <a:latin typeface="黑体" panose="02010609060101010101" pitchFamily="2" charset="-122"/>
                <a:ea typeface="黑体" panose="02010609060101010101" pitchFamily="2" charset="-122"/>
                <a:cs typeface="黑体" panose="02010609060101010101" pitchFamily="2" charset="-122"/>
              </a:rPr>
              <a:t>衬托</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,用“侍儿知礼数”</a:t>
            </a:r>
            <a:r>
              <a:rPr lang="zh-CN" altLang="en-US" sz="2400" b="1" strike="noStrike" noProof="1">
                <a:solidFill>
                  <a:srgbClr val="142FF6"/>
                </a:solidFill>
                <a:latin typeface="黑体" panose="02010609060101010101" pitchFamily="2" charset="-122"/>
                <a:ea typeface="黑体" panose="02010609060101010101" pitchFamily="2" charset="-122"/>
                <a:cs typeface="黑体" panose="02010609060101010101" pitchFamily="2" charset="-122"/>
              </a:rPr>
              <a:t>衬托将军的文化修养</a:t>
            </a:r>
            <a:r>
              <a:rPr lang="zh-CN" altLang="en-US" sz="2400" b="1" strike="noStrike" noProof="1">
                <a:latin typeface="黑体" panose="02010609060101010101" pitchFamily="2" charset="-122"/>
                <a:ea typeface="黑体" panose="02010609060101010101" pitchFamily="2" charset="-122"/>
                <a:cs typeface="黑体" panose="02010609060101010101" pitchFamily="2" charset="-122"/>
              </a:rPr>
              <a:t>。</a:t>
            </a:r>
          </a:p>
          <a:p>
            <a:pPr algn="l" latinLnBrk="0">
              <a:lnSpc>
                <a:spcPts val="2780"/>
              </a:lnSpc>
              <a:spcBef>
                <a:spcPct val="0"/>
              </a:spcBef>
            </a:pPr>
            <a:r>
              <a:rPr lang="en-US" altLang="zh-CN"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c</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动作、神态</a:t>
            </a:r>
            <a:r>
              <a:rPr lang="zh-CN" altLang="en-US"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描写，</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通过“吟哦”“任狂疏”“爱读英雄传”等,</a:t>
            </a:r>
            <a:r>
              <a:rPr lang="zh-CN" altLang="en-US" sz="2400" b="1" strike="noStrike" noProof="1">
                <a:solidFill>
                  <a:srgbClr val="142FF6"/>
                </a:solidFill>
                <a:latin typeface="黑体" panose="02010609060101010101" pitchFamily="2" charset="-122"/>
                <a:ea typeface="黑体" panose="02010609060101010101" pitchFamily="2" charset="-122"/>
                <a:cs typeface="黑体" panose="02010609060101010101" pitchFamily="2" charset="-122"/>
              </a:rPr>
              <a:t>正面写出了李将军的豪放和志趣</a:t>
            </a:r>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rPr>
              <a:t>。</a:t>
            </a:r>
            <a:endParaRPr lang="en-US" altLang="zh-CN" sz="2400" b="1" strike="noStrike" noProof="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nvSpPr>
        <p:spPr>
          <a:xfrm>
            <a:off x="3564255" y="2277110"/>
            <a:ext cx="979170" cy="521970"/>
          </a:xfrm>
          <a:prstGeom prst="rect">
            <a:avLst/>
          </a:prstGeom>
          <a:noFill/>
        </p:spPr>
        <p:txBody>
          <a:bodyPr wrap="square" rtlCol="0" anchor="t">
            <a:spAutoFit/>
          </a:bodyPr>
          <a:lstStyle/>
          <a:p>
            <a:r>
              <a:rPr lang="zh-CN" altLang="en-US" sz="2800" b="1">
                <a:solidFill>
                  <a:srgbClr val="142FF6"/>
                </a:solidFill>
                <a:latin typeface="黑体" panose="02010609060101010101" pitchFamily="2" charset="-122"/>
                <a:ea typeface="黑体" panose="02010609060101010101" pitchFamily="2" charset="-122"/>
                <a:cs typeface="黑体" panose="02010609060101010101" pitchFamily="2" charset="-122"/>
                <a:sym typeface="+mn-ea"/>
              </a:rPr>
              <a:t>造访</a:t>
            </a:r>
            <a:r>
              <a:rPr lang="en-US" altLang="zh-CN" sz="2800" b="1">
                <a:solidFill>
                  <a:srgbClr val="142FF6"/>
                </a:solidFill>
                <a:latin typeface="黑体" panose="02010609060101010101" pitchFamily="2" charset="-122"/>
                <a:ea typeface="黑体" panose="02010609060101010101" pitchFamily="2" charset="-122"/>
                <a:cs typeface="黑体" panose="02010609060101010101" pitchFamily="2" charset="-122"/>
                <a:sym typeface="+mn-ea"/>
              </a:rPr>
              <a:t>   </a:t>
            </a:r>
          </a:p>
        </p:txBody>
      </p:sp>
      <p:sp>
        <p:nvSpPr>
          <p:cNvPr id="4" name="文本框 3"/>
          <p:cNvSpPr txBox="1"/>
          <p:nvPr/>
        </p:nvSpPr>
        <p:spPr>
          <a:xfrm>
            <a:off x="5652135" y="2277110"/>
            <a:ext cx="897890" cy="521970"/>
          </a:xfrm>
          <a:prstGeom prst="rect">
            <a:avLst/>
          </a:prstGeom>
          <a:noFill/>
        </p:spPr>
        <p:txBody>
          <a:bodyPr wrap="none" rtlCol="0" anchor="t">
            <a:spAutoFit/>
          </a:bodyPr>
          <a:lstStyle/>
          <a:p>
            <a:r>
              <a:rPr lang="zh-CN" altLang="en-US" sz="2800" b="1">
                <a:solidFill>
                  <a:srgbClr val="142FF6"/>
                </a:solidFill>
                <a:latin typeface="黑体" panose="02010609060101010101" pitchFamily="2" charset="-122"/>
                <a:ea typeface="黑体" panose="02010609060101010101" pitchFamily="2" charset="-122"/>
                <a:cs typeface="黑体" panose="02010609060101010101" pitchFamily="2" charset="-122"/>
                <a:sym typeface="+mn-ea"/>
              </a:rPr>
              <a:t>朱门</a:t>
            </a:r>
            <a:endParaRPr lang="zh-CN" altLang="en-US" sz="2800" b="1">
              <a:solidFill>
                <a:srgbClr val="142FF6"/>
              </a:solidFill>
              <a:latin typeface="黑体" panose="02010609060101010101" pitchFamily="2" charset="-122"/>
              <a:ea typeface="黑体" panose="02010609060101010101" pitchFamily="2" charset="-122"/>
              <a:cs typeface="黑体" panose="02010609060101010101" pitchFamily="2" charset="-122"/>
            </a:endParaRPr>
          </a:p>
        </p:txBody>
      </p:sp>
      <p:sp>
        <p:nvSpPr>
          <p:cNvPr id="5" name="文本框 4"/>
          <p:cNvSpPr txBox="1"/>
          <p:nvPr/>
        </p:nvSpPr>
        <p:spPr>
          <a:xfrm>
            <a:off x="398780" y="3472815"/>
            <a:ext cx="8690610" cy="460375"/>
          </a:xfrm>
          <a:prstGeom prst="rect">
            <a:avLst/>
          </a:prstGeom>
          <a:noFill/>
        </p:spPr>
        <p:txBody>
          <a:bodyPr wrap="none" rtlCol="0" anchor="t">
            <a:spAutoFit/>
          </a:bodyPr>
          <a:lstStyle/>
          <a:p>
            <a:pPr algn="l" fontAlgn="base"/>
            <a:r>
              <a:rPr lang="zh-CN" altLang="en-US" sz="2400" b="1" spc="-100">
                <a:solidFill>
                  <a:schemeClr val="bg1"/>
                </a:solidFill>
                <a:highlight>
                  <a:srgbClr val="FF0000"/>
                </a:highlight>
                <a:uFillTx/>
                <a:latin typeface="黑体" panose="02010609060101010101" pitchFamily="2" charset="-122"/>
                <a:ea typeface="黑体" panose="02010609060101010101" pitchFamily="2" charset="-122"/>
                <a:sym typeface="+mn-ea"/>
              </a:rPr>
              <a:t>人物形象：外在（外表、地位、身份）内在（性格、心理、品质）</a:t>
            </a:r>
          </a:p>
        </p:txBody>
      </p:sp>
      <p:sp>
        <p:nvSpPr>
          <p:cNvPr id="6" name="流程图: 可选过程 5"/>
          <p:cNvSpPr/>
          <p:nvPr/>
        </p:nvSpPr>
        <p:spPr>
          <a:xfrm>
            <a:off x="2268220" y="3141345"/>
            <a:ext cx="3904615" cy="331470"/>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形标注 6"/>
          <p:cNvSpPr/>
          <p:nvPr/>
        </p:nvSpPr>
        <p:spPr>
          <a:xfrm>
            <a:off x="-107950" y="6093460"/>
            <a:ext cx="2159635" cy="626745"/>
          </a:xfrm>
          <a:prstGeom prst="wedgeEllipseCallout">
            <a:avLst>
              <a:gd name="adj1" fmla="val 15892"/>
              <a:gd name="adj2" fmla="val -343009"/>
            </a:avLst>
          </a:prstGeom>
          <a:noFill/>
          <a:ln>
            <a:solidFill>
              <a:srgbClr val="142FF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黑体" panose="02010609060101010101" pitchFamily="2" charset="-122"/>
                <a:ea typeface="黑体" panose="02010609060101010101" pitchFamily="2" charset="-122"/>
                <a:cs typeface="黑体" panose="02010609060101010101" pitchFamily="2" charset="-122"/>
              </a:rPr>
              <a:t>m</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明手法</a:t>
            </a:r>
            <a:r>
              <a:rPr lang="en-US" altLang="zh-CN"/>
              <a:t> </a:t>
            </a:r>
          </a:p>
        </p:txBody>
      </p:sp>
      <p:sp>
        <p:nvSpPr>
          <p:cNvPr id="9" name="椭圆形标注 8"/>
          <p:cNvSpPr/>
          <p:nvPr/>
        </p:nvSpPr>
        <p:spPr>
          <a:xfrm>
            <a:off x="2771775" y="6165215"/>
            <a:ext cx="2159635" cy="626745"/>
          </a:xfrm>
          <a:prstGeom prst="wedgeEllipseCallout">
            <a:avLst>
              <a:gd name="adj1" fmla="val 1484"/>
              <a:gd name="adj2" fmla="val -365602"/>
            </a:avLst>
          </a:prstGeom>
          <a:noFill/>
          <a:ln>
            <a:solidFill>
              <a:srgbClr val="142FF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黑体" panose="02010609060101010101" pitchFamily="2" charset="-122"/>
                <a:ea typeface="黑体" panose="02010609060101010101" pitchFamily="2" charset="-122"/>
                <a:cs typeface="黑体" panose="02010609060101010101" pitchFamily="2" charset="-122"/>
              </a:rPr>
              <a:t>m</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阐运用</a:t>
            </a:r>
            <a:endParaRPr lang="zh-CN"/>
          </a:p>
        </p:txBody>
      </p:sp>
      <p:sp>
        <p:nvSpPr>
          <p:cNvPr id="10" name="椭圆形标注 9"/>
          <p:cNvSpPr/>
          <p:nvPr/>
        </p:nvSpPr>
        <p:spPr>
          <a:xfrm>
            <a:off x="5580380" y="6021705"/>
            <a:ext cx="2159635" cy="626745"/>
          </a:xfrm>
          <a:prstGeom prst="wedgeEllipseCallout">
            <a:avLst>
              <a:gd name="adj1" fmla="val 11070"/>
              <a:gd name="adj2" fmla="val -279888"/>
            </a:avLst>
          </a:prstGeom>
          <a:noFill/>
          <a:ln>
            <a:solidFill>
              <a:srgbClr val="142FF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buFontTx/>
              <a:buNone/>
            </a:pPr>
            <a:r>
              <a:rPr lang="en-US" altLang="zh-CN" sz="2800" b="1">
                <a:latin typeface="黑体" panose="02010609060101010101" pitchFamily="2" charset="-122"/>
                <a:ea typeface="黑体" panose="02010609060101010101" pitchFamily="2" charset="-122"/>
                <a:cs typeface="黑体" panose="02010609060101010101" pitchFamily="2" charset="-122"/>
              </a:rPr>
              <a:t>m</a:t>
            </a:r>
            <a:r>
              <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析效果</a:t>
            </a:r>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 calcmode="lin" valueType="num">
                                      <p:cBhvr additive="base">
                                        <p:cTn id="2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linds(horizontal)">
                                      <p:cBhvr>
                                        <p:cTn id="36" dur="500"/>
                                        <p:tgtEl>
                                          <p:spTgt spid="4"/>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linds(horizontal)">
                                      <p:cBhvr>
                                        <p:cTn id="41" dur="500"/>
                                        <p:tgtEl>
                                          <p:spTgt spid="6"/>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linds(horizontal)">
                                      <p:cBhvr>
                                        <p:cTn id="46" dur="500"/>
                                        <p:tgtEl>
                                          <p:spTgt spid="5"/>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blinds(horizontal)">
                                      <p:cBhvr>
                                        <p:cTn id="51" dur="500"/>
                                        <p:tgtEl>
                                          <p:spTgt spid="3">
                                            <p:txEl>
                                              <p:pRg st="10" end="10"/>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Effect transition="in" filter="blinds(horizontal)">
                                      <p:cBhvr>
                                        <p:cTn id="54" dur="500"/>
                                        <p:tgtEl>
                                          <p:spTgt spid="3">
                                            <p:txEl>
                                              <p:pRg st="11" end="11"/>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Effect transition="in" filter="blinds(horizontal)">
                                      <p:cBhvr>
                                        <p:cTn id="5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p:nvPr/>
        </p:nvPicPr>
        <p:blipFill>
          <a:blip r:embed="rId2"/>
          <a:srcRect b="2681"/>
          <a:stretch>
            <a:fillRect/>
          </a:stretch>
        </p:blipFill>
        <p:spPr>
          <a:xfrm>
            <a:off x="0" y="0"/>
            <a:ext cx="9144000" cy="6858000"/>
          </a:xfrm>
          <a:prstGeom prst="rect">
            <a:avLst/>
          </a:prstGeom>
          <a:noFill/>
          <a:ln w="9525">
            <a:noFill/>
          </a:ln>
        </p:spPr>
      </p:pic>
      <p:sp>
        <p:nvSpPr>
          <p:cNvPr id="4098" name="Text Box 2"/>
          <p:cNvSpPr txBox="1">
            <a:spLocks noChangeArrowheads="1"/>
          </p:cNvSpPr>
          <p:nvPr/>
        </p:nvSpPr>
        <p:spPr bwMode="auto">
          <a:xfrm>
            <a:off x="609600" y="1752600"/>
            <a:ext cx="1006475" cy="4038600"/>
          </a:xfrm>
          <a:prstGeom prst="rect">
            <a:avLst/>
          </a:prstGeom>
          <a:noFill/>
          <a:ln w="9525">
            <a:noFill/>
            <a:miter lim="800000"/>
          </a:ln>
          <a:effectLst/>
        </p:spPr>
        <p:txBody>
          <a:bodyPr vert="eaVert">
            <a:spAutoFit/>
          </a:bodyPr>
          <a:lstStyle/>
          <a:p>
            <a:pPr>
              <a:spcBef>
                <a:spcPct val="50000"/>
              </a:spcBef>
            </a:pPr>
            <a:r>
              <a:rPr lang="zh-CN" altLang="en-US" sz="5400" b="1" noProof="1">
                <a:effectLst>
                  <a:outerShdw blurRad="38100" dist="38100" dir="2700000">
                    <a:srgbClr val="FFFFFF"/>
                  </a:outerShdw>
                </a:effectLst>
                <a:latin typeface="Arial" panose="020b0604020202020204" pitchFamily="34" charset="0"/>
                <a:ea typeface="隶书" pitchFamily="49" charset="-122"/>
                <a:cs typeface="+mn-cs"/>
              </a:rPr>
              <a:t>考试说明</a:t>
            </a:r>
            <a:endParaRPr lang="zh-CN" altLang="en-US" sz="5400" b="1" noProof="1">
              <a:effectLst>
                <a:outerShdw blurRad="38100" dist="38100" dir="2700000">
                  <a:srgbClr val="FFFFFF"/>
                </a:outerShdw>
              </a:effectLst>
              <a:latin typeface="Arial" panose="020b0604020202020204" pitchFamily="34" charset="0"/>
              <a:ea typeface="隶书" pitchFamily="49" charset="-122"/>
            </a:endParaRPr>
          </a:p>
        </p:txBody>
      </p:sp>
      <p:sp>
        <p:nvSpPr>
          <p:cNvPr id="6146" name="Rectangle 3"/>
          <p:cNvSpPr/>
          <p:nvPr/>
        </p:nvSpPr>
        <p:spPr>
          <a:xfrm>
            <a:off x="2411413" y="1844675"/>
            <a:ext cx="6011862" cy="2530475"/>
          </a:xfrm>
          <a:prstGeom prst="rect">
            <a:avLst/>
          </a:prstGeom>
          <a:noFill/>
          <a:ln w="9525">
            <a:noFill/>
          </a:ln>
        </p:spPr>
        <p:txBody>
          <a:bodyPr anchor="t" anchorCtr="0">
            <a:spAutoFit/>
          </a:bodyPr>
          <a:lstStyle/>
          <a:p>
            <a:pPr>
              <a:spcBef>
                <a:spcPct val="50000"/>
              </a:spcBef>
              <a:buClr>
                <a:schemeClr val="accent2"/>
              </a:buClr>
              <a:buSzPct val="80000"/>
              <a:buFont typeface="Wingdings" panose="05000000000000000000" pitchFamily="2" charset="2"/>
            </a:pPr>
            <a:r>
              <a:rPr lang="zh-CN" altLang="en-US" sz="3200" b="1">
                <a:latin typeface="Times New Roman" panose="02020603050405020304" pitchFamily="18" charset="0"/>
              </a:rPr>
              <a:t>①鉴赏古代诗歌的</a:t>
            </a:r>
            <a:r>
              <a:rPr lang="zh-CN" altLang="en-US" sz="3200" b="1">
                <a:solidFill>
                  <a:srgbClr val="FF0066"/>
                </a:solidFill>
                <a:latin typeface="Times New Roman" panose="02020603050405020304" pitchFamily="18" charset="0"/>
              </a:rPr>
              <a:t>形象、语言、 </a:t>
            </a:r>
          </a:p>
          <a:p>
            <a:pPr>
              <a:spcBef>
                <a:spcPct val="50000"/>
              </a:spcBef>
              <a:buClr>
                <a:schemeClr val="accent2"/>
              </a:buClr>
              <a:buSzPct val="80000"/>
              <a:buFont typeface="Wingdings" panose="05000000000000000000" pitchFamily="2" charset="2"/>
            </a:pPr>
            <a:r>
              <a:rPr lang="zh-CN" altLang="en-US" sz="3200" b="1">
                <a:solidFill>
                  <a:srgbClr val="FF0066"/>
                </a:solidFill>
                <a:latin typeface="Times New Roman" panose="02020603050405020304" pitchFamily="18" charset="0"/>
              </a:rPr>
              <a:t>表达技巧</a:t>
            </a:r>
            <a:r>
              <a:rPr lang="zh-CN" altLang="en-US" sz="3200" b="1">
                <a:latin typeface="Times New Roman" panose="02020603050405020304" pitchFamily="18" charset="0"/>
              </a:rPr>
              <a:t>；</a:t>
            </a:r>
          </a:p>
          <a:p>
            <a:pPr>
              <a:spcBef>
                <a:spcPct val="50000"/>
              </a:spcBef>
              <a:buClr>
                <a:schemeClr val="accent2"/>
              </a:buClr>
              <a:buSzPct val="80000"/>
              <a:buFont typeface="Wingdings" panose="05000000000000000000" pitchFamily="2" charset="2"/>
            </a:pPr>
            <a:r>
              <a:rPr lang="zh-CN" altLang="en-US" sz="3200" b="1">
                <a:latin typeface="Times New Roman" panose="02020603050405020304" pitchFamily="18" charset="0"/>
              </a:rPr>
              <a:t>②评价古代诗歌的</a:t>
            </a:r>
            <a:r>
              <a:rPr lang="zh-CN" altLang="en-US" sz="3200" b="1">
                <a:solidFill>
                  <a:srgbClr val="FF0066"/>
                </a:solidFill>
                <a:latin typeface="Times New Roman" panose="02020603050405020304" pitchFamily="18" charset="0"/>
              </a:rPr>
              <a:t>思想内容和作者的观点态度</a:t>
            </a:r>
            <a:r>
              <a:rPr lang="zh-CN" altLang="en-US" sz="3200" b="1">
                <a:latin typeface="Times New Roman" panose="02020603050405020304" pitchFamily="18" charset="0"/>
              </a:rPr>
              <a:t>。</a:t>
            </a:r>
          </a:p>
        </p:txBody>
      </p:sp>
      <p:sp>
        <p:nvSpPr>
          <p:cNvPr id="4100" name="Oval 4"/>
          <p:cNvSpPr/>
          <p:nvPr/>
        </p:nvSpPr>
        <p:spPr>
          <a:xfrm>
            <a:off x="2411413" y="2492375"/>
            <a:ext cx="2089150" cy="865188"/>
          </a:xfrm>
          <a:prstGeom prst="ellipse">
            <a:avLst/>
          </a:prstGeom>
          <a:noFill/>
          <a:ln w="38100" cap="flat" cmpd="sng">
            <a:solidFill>
              <a:srgbClr val="FF0000"/>
            </a:solidFill>
            <a:prstDash val="solid"/>
            <a:round/>
            <a:headEnd type="none" w="med" len="med"/>
            <a:tailEnd type="none" w="med" len="med"/>
          </a:ln>
        </p:spPr>
        <p:txBody>
          <a:bodyPr wrap="none" anchor="ctr" anchorCtr="0"/>
          <a:lstStyle/>
          <a:p>
            <a:pPr algn="ctr"/>
            <a:endParaRPr lang="zh-CN" altLang="en-US">
              <a:solidFill>
                <a:srgbClr val="FF0000"/>
              </a:solidFill>
              <a:latin typeface="Arial" panose="020b0604020202020204" pitchFamily="34"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dissolve">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5560" y="0"/>
            <a:ext cx="9234805" cy="6830695"/>
          </a:xfrm>
        </p:spPr>
        <p:txBody>
          <a:bodyPr/>
          <a:lstStyle/>
          <a:p>
            <a:pPr marL="0" indent="0" fontAlgn="base">
              <a:buNone/>
            </a:pPr>
            <a:r>
              <a:rPr lang="zh-CN" altLang="en-US" sz="2400" b="1" strike="noStrike" noProof="1">
                <a:latin typeface="宋体" panose="02010600030101010101" pitchFamily="2" charset="-122"/>
                <a:ea typeface="宋体" panose="02010600030101010101" pitchFamily="2" charset="-122"/>
                <a:cs typeface="宋体" panose="02010600030101010101" pitchFamily="2" charset="-122"/>
              </a:rPr>
              <a:t>(2015 浙江,21-22)阅读下面这首词,回答问题。(7分)</a:t>
            </a:r>
          </a:p>
          <a:p>
            <a:pPr marL="0" indent="0" fontAlgn="base">
              <a:buNone/>
            </a:pPr>
            <a:r>
              <a:rPr lang="en-US" altLang="zh-CN" sz="2400" b="1" strike="noStrike" noProof="1">
                <a:latin typeface="宋体" panose="02010600030101010101" pitchFamily="2" charset="-122"/>
                <a:ea typeface="宋体" panose="02010600030101010101" pitchFamily="2" charset="-122"/>
                <a:cs typeface="宋体" panose="02010600030101010101" pitchFamily="2" charset="-122"/>
              </a:rPr>
              <a:t>                 </a:t>
            </a:r>
            <a:r>
              <a:rPr lang="zh-CN" altLang="en-US" sz="2400" b="1" strike="noStrike" noProof="1">
                <a:latin typeface="宋体" panose="02010600030101010101" pitchFamily="2" charset="-122"/>
                <a:ea typeface="宋体" panose="02010600030101010101" pitchFamily="2" charset="-122"/>
                <a:cs typeface="宋体" panose="02010600030101010101" pitchFamily="2" charset="-122"/>
              </a:rPr>
              <a:t>木兰花慢 赠弹琵琶者</a:t>
            </a:r>
            <a:r>
              <a:rPr lang="en-US" altLang="zh-CN" sz="2400" b="1" strike="noStrike" noProof="1">
                <a:latin typeface="宋体" panose="02010600030101010101" pitchFamily="2" charset="-122"/>
                <a:ea typeface="宋体" panose="02010600030101010101" pitchFamily="2" charset="-122"/>
                <a:cs typeface="宋体" panose="02010600030101010101" pitchFamily="2" charset="-122"/>
              </a:rPr>
              <a:t>    </a:t>
            </a:r>
          </a:p>
          <a:p>
            <a:pPr marL="0" indent="0" fontAlgn="base">
              <a:buNone/>
            </a:pPr>
            <a:r>
              <a:rPr lang="en-US" altLang="zh-CN" sz="2400" b="1" strike="noStrike" noProof="1">
                <a:latin typeface="宋体" panose="02010600030101010101" pitchFamily="2" charset="-122"/>
                <a:ea typeface="宋体" panose="02010600030101010101" pitchFamily="2" charset="-122"/>
                <a:cs typeface="宋体" panose="02010600030101010101" pitchFamily="2" charset="-122"/>
              </a:rPr>
              <a:t>                    </a:t>
            </a:r>
            <a:r>
              <a:rPr lang="en-US" altLang="zh-CN" sz="2400" b="1" strike="noStrike" noProof="1">
                <a:latin typeface="楷体" panose="02010609060101010101" charset="-122"/>
                <a:ea typeface="楷体" panose="02010609060101010101" charset="-122"/>
                <a:cs typeface="楷体" panose="02010609060101010101" charset="-122"/>
              </a:rPr>
              <a:t> </a:t>
            </a:r>
            <a:r>
              <a:rPr lang="zh-CN" altLang="en-US" sz="2400" b="1" strike="noStrike" noProof="1">
                <a:latin typeface="楷体" panose="02010609060101010101" charset="-122"/>
                <a:ea typeface="楷体" panose="02010609060101010101" charset="-122"/>
                <a:cs typeface="楷体" panose="02010609060101010101" charset="-122"/>
              </a:rPr>
              <a:t>[元]张伯淳</a:t>
            </a:r>
          </a:p>
          <a:p>
            <a:pPr marL="0" indent="0" fontAlgn="base">
              <a:buNone/>
            </a:pPr>
            <a:r>
              <a:rPr lang="en-US" altLang="zh-CN" sz="2400" b="1" strike="noStrike" noProof="1">
                <a:latin typeface="楷体" panose="02010609060101010101" charset="-122"/>
                <a:ea typeface="楷体" panose="02010609060101010101" charset="-122"/>
                <a:cs typeface="楷体" panose="02010609060101010101" charset="-122"/>
              </a:rPr>
              <a:t>   </a:t>
            </a:r>
            <a:r>
              <a:rPr lang="zh-CN" altLang="en-US" sz="2400" b="1" spc="-100" noProof="1">
                <a:solidFill>
                  <a:schemeClr val="tx1"/>
                </a:solidFill>
                <a:uFillTx/>
                <a:latin typeface="楷体" panose="02010609060101010101" charset="-122"/>
                <a:ea typeface="楷体" panose="02010609060101010101" charset="-122"/>
                <a:cs typeface="楷体" panose="02010609060101010101" charset="-122"/>
              </a:rPr>
              <a:t>爱当垆年少,将雅调,寄幽情。尽百喙春和,群喧夜寂,老凤孤鸣。都来四条弦里,有无穷、旧谱与新声。写出天然律吕</a:t>
            </a:r>
            <a:r>
              <a:rPr lang="en-US" altLang="zh-CN" sz="2400" b="1" spc="-100" noProof="1">
                <a:solidFill>
                  <a:schemeClr val="tx1"/>
                </a:solidFill>
                <a:uFillTx/>
                <a:latin typeface="楷体" panose="02010609060101010101" charset="-122"/>
                <a:ea typeface="楷体" panose="02010609060101010101" charset="-122"/>
                <a:cs typeface="楷体" panose="02010609060101010101" charset="-122"/>
              </a:rPr>
              <a:t>,</a:t>
            </a:r>
            <a:r>
              <a:rPr lang="zh-CN" altLang="en-US" sz="2400" b="1" spc="-100" noProof="1">
                <a:solidFill>
                  <a:schemeClr val="tx1"/>
                </a:solidFill>
                <a:uFillTx/>
                <a:latin typeface="楷体" panose="02010609060101010101" charset="-122"/>
                <a:ea typeface="楷体" panose="02010609060101010101" charset="-122"/>
                <a:cs typeface="楷体" panose="02010609060101010101" charset="-122"/>
              </a:rPr>
              <a:t>扫空眼底蓁筝。</a:t>
            </a:r>
          </a:p>
          <a:p>
            <a:pPr marL="0" algn="l" fontAlgn="base">
              <a:buNone/>
            </a:pPr>
            <a:r>
              <a:rPr lang="zh-CN" altLang="en-US" sz="2400" b="1" strike="noStrike" noProof="1">
                <a:latin typeface="楷体" panose="02010609060101010101" charset="-122"/>
                <a:ea typeface="楷体" panose="02010609060101010101" charset="-122"/>
                <a:cs typeface="楷体" panose="02010609060101010101" charset="-122"/>
              </a:rPr>
              <a:t> </a:t>
            </a:r>
            <a:r>
              <a:rPr lang="en-US" altLang="zh-CN" sz="2400" b="1" strike="noStrike" noProof="1">
                <a:latin typeface="楷体" panose="02010609060101010101" charset="-122"/>
                <a:ea typeface="楷体" panose="02010609060101010101" charset="-122"/>
                <a:cs typeface="楷体" panose="02010609060101010101" charset="-122"/>
              </a:rPr>
              <a:t>  </a:t>
            </a:r>
            <a:r>
              <a:rPr lang="en-US" altLang="zh-CN" sz="2400" b="1" spc="-120" noProof="1">
                <a:solidFill>
                  <a:schemeClr val="tx1"/>
                </a:solidFill>
                <a:uFillTx/>
                <a:latin typeface="楷体" panose="02010609060101010101" charset="-122"/>
                <a:ea typeface="楷体" panose="02010609060101010101" charset="-122"/>
                <a:cs typeface="楷体" panose="02010609060101010101" charset="-122"/>
              </a:rPr>
              <a:t>落红,天气暖犹轻。洗耳为渠听。想关塞风寒,浔阳月色,似醉还醒。轩窗静来偏好,到曲终、怀抱转分明。相见今朝何处?语溪乍雨初晴。</a:t>
            </a:r>
          </a:p>
          <a:p>
            <a:pPr marL="0" indent="0" fontAlgn="base">
              <a:buNone/>
            </a:pPr>
            <a:r>
              <a:rPr lang="zh-CN" altLang="en-US" sz="2400" b="1" strike="noStrike" noProof="1">
                <a:latin typeface="宋体" panose="02010600030101010101" pitchFamily="2" charset="-122"/>
                <a:ea typeface="宋体" panose="02010600030101010101" pitchFamily="2" charset="-122"/>
                <a:cs typeface="宋体" panose="02010600030101010101" pitchFamily="2" charset="-122"/>
              </a:rPr>
              <a:t>[注]1律吕,此指乐律或音律。2篆,一种弦乐器，如筝。3语溪,溪水名。在今浙江桐乡。</a:t>
            </a:r>
          </a:p>
          <a:p>
            <a:pPr marL="0" indent="0" fontAlgn="base">
              <a:buNone/>
            </a:pPr>
            <a:r>
              <a:rPr lang="zh-CN" altLang="en-US" sz="2400" b="1" strike="noStrike" noProof="1">
                <a:latin typeface="宋体" panose="02010600030101010101" pitchFamily="2" charset="-122"/>
                <a:ea typeface="宋体" panose="02010600030101010101" pitchFamily="2" charset="-122"/>
                <a:cs typeface="宋体" panose="02010600030101010101" pitchFamily="2" charset="-122"/>
              </a:rPr>
              <a:t>(2)分析上片与下片对琵琶演奏描写角度的差异。(5 分）</a:t>
            </a:r>
          </a:p>
          <a:p>
            <a:pPr marL="0" indent="0" fontAlgn="base">
              <a:buNone/>
            </a:pP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(2)</a:t>
            </a:r>
            <a:r>
              <a:rPr lang="en-US" altLang="zh-CN"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a</a:t>
            </a: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上片从</a:t>
            </a:r>
            <a:r>
              <a:rPr lang="zh-CN" altLang="en-US" sz="2400" b="1" spc="-100" noProof="1">
                <a:solidFill>
                  <a:srgbClr val="142FF6"/>
                </a:solidFill>
                <a:uFillTx/>
                <a:latin typeface="黑体" panose="02010609060101010101" pitchFamily="2" charset="-122"/>
                <a:ea typeface="黑体" panose="02010609060101010101" pitchFamily="2" charset="-122"/>
                <a:cs typeface="黑体" panose="02010609060101010101" pitchFamily="2" charset="-122"/>
              </a:rPr>
              <a:t>乐曲方面</a:t>
            </a: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来描写(乐曲的演奏者、乐曲旋律的复杂变化 乐曲声律的高雅等)，侧重</a:t>
            </a:r>
            <a:r>
              <a:rPr lang="zh-CN" altLang="en-US" sz="2400" b="1" spc="-100" noProof="1">
                <a:solidFill>
                  <a:srgbClr val="FF0000"/>
                </a:solidFill>
                <a:uFillTx/>
                <a:latin typeface="黑体" panose="02010609060101010101" pitchFamily="2" charset="-122"/>
                <a:ea typeface="黑体" panose="02010609060101010101" pitchFamily="2" charset="-122"/>
                <a:cs typeface="黑体" panose="02010609060101010101" pitchFamily="2" charset="-122"/>
              </a:rPr>
              <a:t>正面描写、直接描写</a:t>
            </a: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 </a:t>
            </a:r>
          </a:p>
          <a:p>
            <a:pPr marL="0" indent="0" fontAlgn="base">
              <a:buNone/>
            </a:pP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 </a:t>
            </a:r>
            <a:r>
              <a:rPr lang="en-US" altLang="zh-CN"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 b</a:t>
            </a: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下片从</a:t>
            </a:r>
            <a:r>
              <a:rPr lang="zh-CN" altLang="en-US" sz="2400" b="1" spc="-100" noProof="1">
                <a:solidFill>
                  <a:srgbClr val="142FF6"/>
                </a:solidFill>
                <a:uFillTx/>
                <a:latin typeface="黑体" panose="02010609060101010101" pitchFamily="2" charset="-122"/>
                <a:ea typeface="黑体" panose="02010609060101010101" pitchFamily="2" charset="-122"/>
                <a:cs typeface="黑体" panose="02010609060101010101" pitchFamily="2" charset="-122"/>
              </a:rPr>
              <a:t>听者方面</a:t>
            </a:r>
            <a:r>
              <a:rPr lang="zh-CN" altLang="en-US" sz="2400" b="1" spc="-100" noProof="1">
                <a:solidFill>
                  <a:schemeClr val="tx1"/>
                </a:solidFill>
                <a:uFillTx/>
                <a:latin typeface="黑体" panose="02010609060101010101" pitchFamily="2" charset="-122"/>
                <a:ea typeface="黑体" panose="02010609060101010101" pitchFamily="2" charset="-122"/>
                <a:cs typeface="黑体" panose="02010609060101010101" pitchFamily="2" charset="-122"/>
              </a:rPr>
              <a:t>来描写(气氛感受、典故联想、景色渲染等），侧重</a:t>
            </a:r>
            <a:r>
              <a:rPr lang="zh-CN" altLang="en-US" sz="2400" b="1" spc="-100" noProof="1">
                <a:solidFill>
                  <a:srgbClr val="FF0000"/>
                </a:solidFill>
                <a:uFillTx/>
                <a:latin typeface="黑体" panose="02010609060101010101" pitchFamily="2" charset="-122"/>
                <a:ea typeface="黑体" panose="02010609060101010101" pitchFamily="2" charset="-122"/>
                <a:cs typeface="黑体" panose="02010609060101010101" pitchFamily="2" charset="-122"/>
              </a:rPr>
              <a:t>侧面描写、间接描写。</a:t>
            </a:r>
          </a:p>
        </p:txBody>
      </p:sp>
      <p:sp>
        <p:nvSpPr>
          <p:cNvPr id="6" name="流程图: 可选过程 5"/>
          <p:cNvSpPr/>
          <p:nvPr/>
        </p:nvSpPr>
        <p:spPr>
          <a:xfrm>
            <a:off x="3060065" y="3717290"/>
            <a:ext cx="2577465" cy="497205"/>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07315" y="116840"/>
            <a:ext cx="5053330" cy="521970"/>
          </a:xfrm>
          <a:prstGeom prst="rect">
            <a:avLst/>
          </a:prstGeom>
          <a:noFill/>
        </p:spPr>
        <p:txBody>
          <a:bodyPr wrap="square" rtlCol="0">
            <a:spAutoFit/>
          </a:bodyPr>
          <a:lstStyle/>
          <a:p>
            <a:r>
              <a:rPr lang="zh-CN" altLang="en-US" sz="2800">
                <a:solidFill>
                  <a:srgbClr val="142FF6"/>
                </a:solidFill>
                <a:latin typeface="黑体" panose="02010609060101010101" pitchFamily="2" charset="-122"/>
                <a:ea typeface="黑体" panose="02010609060101010101" pitchFamily="2" charset="-122"/>
              </a:rPr>
              <a:t>作业：《五三》</a:t>
            </a:r>
            <a:r>
              <a:rPr lang="en-US" altLang="zh-CN" sz="2800">
                <a:solidFill>
                  <a:srgbClr val="142FF6"/>
                </a:solidFill>
                <a:latin typeface="黑体" panose="02010609060101010101" pitchFamily="2" charset="-122"/>
                <a:ea typeface="黑体" panose="02010609060101010101" pitchFamily="2" charset="-122"/>
              </a:rPr>
              <a:t>P294</a:t>
            </a:r>
            <a:r>
              <a:rPr lang="zh-CN" altLang="en-US" sz="2800">
                <a:solidFill>
                  <a:srgbClr val="142FF6"/>
                </a:solidFill>
                <a:latin typeface="黑体" panose="02010609060101010101" pitchFamily="2" charset="-122"/>
                <a:ea typeface="黑体" panose="02010609060101010101" pitchFamily="2" charset="-122"/>
              </a:rPr>
              <a:t>，</a:t>
            </a:r>
            <a:r>
              <a:rPr lang="en-US" altLang="zh-CN" sz="2800">
                <a:solidFill>
                  <a:srgbClr val="142FF6"/>
                </a:solidFill>
                <a:latin typeface="黑体" panose="02010609060101010101" pitchFamily="2" charset="-122"/>
                <a:ea typeface="黑体" panose="02010609060101010101" pitchFamily="2" charset="-122"/>
              </a:rPr>
              <a:t>5</a:t>
            </a:r>
          </a:p>
        </p:txBody>
      </p:sp>
      <p:sp>
        <p:nvSpPr>
          <p:cNvPr id="2" name="文本框 1"/>
          <p:cNvSpPr txBox="1"/>
          <p:nvPr/>
        </p:nvSpPr>
        <p:spPr>
          <a:xfrm>
            <a:off x="-53975" y="549275"/>
            <a:ext cx="9218295" cy="5523865"/>
          </a:xfrm>
          <a:prstGeom prst="rect">
            <a:avLst/>
          </a:prstGeom>
          <a:noFill/>
        </p:spPr>
        <p:txBody>
          <a:bodyPr wrap="square" rtlCol="0" anchor="t">
            <a:spAutoFit/>
          </a:bodyPr>
          <a:lstStyle/>
          <a:p>
            <a:r>
              <a:rPr lang="zh-CN" altLang="en-US" sz="2400"/>
              <a:t>5</a:t>
            </a:r>
            <a:r>
              <a:rPr lang="zh-CN" altLang="en-US" sz="2400" spc="-100">
                <a:solidFill>
                  <a:schemeClr val="tx1"/>
                </a:solidFill>
                <a:uFillTx/>
              </a:rPr>
              <a:t>.(2021 绍兴上虞区期末,19-20)阅读下面两首诗,完成下面小题。(8分)</a:t>
            </a:r>
          </a:p>
          <a:p>
            <a:pPr algn="l"/>
            <a:r>
              <a:rPr lang="en-US" altLang="zh-CN" sz="2400" b="1" spc="-100">
                <a:solidFill>
                  <a:schemeClr val="tx1"/>
                </a:solidFill>
                <a:uFillTx/>
              </a:rPr>
              <a:t>        </a:t>
            </a:r>
            <a:r>
              <a:rPr lang="en-US" altLang="zh-CN" sz="2400" b="1"/>
              <a:t>                        </a:t>
            </a:r>
            <a:r>
              <a:rPr lang="zh-CN" altLang="en-US" sz="2400" b="1"/>
              <a:t>次韵姜尧章雪中见赠</a:t>
            </a:r>
          </a:p>
          <a:p>
            <a:pPr algn="l"/>
            <a:r>
              <a:rPr lang="en-US" altLang="zh-CN"/>
              <a:t>                                                    </a:t>
            </a:r>
            <a:r>
              <a:rPr lang="zh-CN" altLang="en-US"/>
              <a:t>[</a:t>
            </a:r>
            <a:r>
              <a:rPr lang="zh-CN" altLang="en-US" sz="2000"/>
              <a:t>宋]范成大</a:t>
            </a:r>
          </a:p>
          <a:p>
            <a:pPr algn="l"/>
            <a:r>
              <a:rPr lang="en-US" altLang="zh-CN"/>
              <a:t>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玉龙阵长空,皋比忽先犯。鳞甲塞天飞,战逐兰百万。</a:t>
            </a:r>
          </a:p>
          <a:p>
            <a:pPr algn="l"/>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当时访戴舟,却访一寒范。新诗如美人,蓬荜愧三粲。</a:t>
            </a:r>
          </a:p>
          <a:p>
            <a:pPr algn="l">
              <a:spcBef>
                <a:spcPts val="600"/>
              </a:spcBef>
              <a:buClrTx/>
              <a:buSzTx/>
              <a:buFontTx/>
            </a:pPr>
            <a:r>
              <a:rPr lang="en-US" altLang="zh-CN" sz="2400" b="1"/>
              <a:t>                      </a:t>
            </a:r>
            <a:r>
              <a:rPr lang="zh-CN" altLang="en-US" sz="2400" b="1"/>
              <a:t>和乐天洛下雪中宴集寄汴州李尚书</a:t>
            </a:r>
          </a:p>
          <a:p>
            <a:pPr algn="l">
              <a:buClrTx/>
              <a:buSzTx/>
              <a:buFontTx/>
            </a:pPr>
            <a:r>
              <a:rPr lang="en-US" altLang="zh-CN" sz="2000"/>
              <a:t>                                               </a:t>
            </a:r>
            <a:r>
              <a:rPr lang="zh-CN" altLang="en-US" sz="2000"/>
              <a:t>[唐]刘禹锡</a:t>
            </a:r>
          </a:p>
          <a:p>
            <a:pPr algn="l"/>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洛城无事足杯盘,风雪相和岁欲阑。</a:t>
            </a:r>
          </a:p>
          <a:p>
            <a:pPr algn="l"/>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树上因依见寒鸟,坐中收拾尽闲官。</a:t>
            </a:r>
          </a:p>
          <a:p>
            <a:pPr algn="l"/>
            <a:r>
              <a:rPr lang="zh-CN" altLang="en-US" sz="2400">
                <a:latin typeface="楷体" panose="02010609060101010101" charset="-122"/>
                <a:ea typeface="楷体" panose="02010609060101010101" charset="-122"/>
                <a:cs typeface="楷体" panose="02010609060101010101" charset="-122"/>
              </a:rPr>
              <a:t>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笙歌要请频何爽，笑语忘机抽更欢。</a:t>
            </a:r>
          </a:p>
          <a:p>
            <a:pPr algn="l"/>
            <a:r>
              <a:rPr lang="zh-CN" altLang="en-US" sz="2400">
                <a:latin typeface="楷体" panose="02010609060101010101" charset="-122"/>
                <a:ea typeface="楷体" panose="02010609060101010101" charset="-122"/>
                <a:cs typeface="楷体" panose="02010609060101010101" charset="-122"/>
              </a:rPr>
              <a:t>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遥想兔园今日会,琼林满眼映旂qí 竿。</a:t>
            </a:r>
          </a:p>
          <a:p>
            <a:r>
              <a:rPr lang="zh-CN" altLang="en-US" b="1"/>
              <a:t>[注] </a:t>
            </a:r>
            <a:r>
              <a:rPr lang="zh-CN" altLang="en-US" sz="2000">
                <a:latin typeface="楷体" panose="02010609060101010101" charset="-122"/>
                <a:ea typeface="楷体" panose="02010609060101010101" charset="-122"/>
                <a:cs typeface="楷体" panose="02010609060101010101" charset="-122"/>
              </a:rPr>
              <a:t>皋比:喻强大的声势</a:t>
            </a:r>
          </a:p>
          <a:p>
            <a:r>
              <a:rPr lang="zh-CN" altLang="en-US" sz="2400" spc="-100">
                <a:solidFill>
                  <a:schemeClr val="tx1"/>
                </a:solidFill>
                <a:uFillTx/>
              </a:rPr>
              <a:t>（</a:t>
            </a:r>
            <a:r>
              <a:rPr lang="en-US" altLang="zh-CN" sz="2400" spc="-100">
                <a:solidFill>
                  <a:schemeClr val="tx1"/>
                </a:solidFill>
                <a:uFillTx/>
              </a:rPr>
              <a:t>1</a:t>
            </a:r>
            <a:r>
              <a:rPr lang="zh-CN" altLang="en-US" sz="2400" spc="-100">
                <a:solidFill>
                  <a:schemeClr val="tx1"/>
                </a:solidFill>
                <a:uFillTx/>
              </a:rPr>
              <a:t>）两首诗从标题可知其写作的方式都属于</a:t>
            </a:r>
            <a:r>
              <a:rPr lang="en-US" altLang="zh-CN" sz="2400" u="sng" spc="-100">
                <a:solidFill>
                  <a:schemeClr val="tx1"/>
                </a:solidFill>
                <a:uFillTx/>
              </a:rPr>
              <a:t>        </a:t>
            </a:r>
            <a:r>
              <a:rPr lang="zh-CN" altLang="en-US" sz="2400" spc="-100">
                <a:solidFill>
                  <a:schemeClr val="tx1"/>
                </a:solidFill>
                <a:uFillTx/>
              </a:rPr>
              <a:t>，“遥想兔园令月全”中“兔园”为西汉梁孝王所筑,《滕王阁序》中</a:t>
            </a:r>
            <a:r>
              <a:rPr lang="en-US" altLang="zh-CN" sz="2400" spc="-100">
                <a:solidFill>
                  <a:schemeClr val="tx1"/>
                </a:solidFill>
                <a:uFillTx/>
              </a:rPr>
              <a:t>“</a:t>
            </a:r>
            <a:r>
              <a:rPr lang="en-US" altLang="zh-CN" sz="2400" u="sng" spc="-100">
                <a:solidFill>
                  <a:schemeClr val="tx1"/>
                </a:solidFill>
                <a:uFillTx/>
              </a:rPr>
              <a:t>            ”</a:t>
            </a:r>
            <a:r>
              <a:rPr lang="zh-CN" altLang="en-US" sz="2400" spc="-100">
                <a:solidFill>
                  <a:schemeClr val="tx1"/>
                </a:solidFill>
                <a:uFillTx/>
              </a:rPr>
              <a:t>也提到此。(2分)</a:t>
            </a:r>
          </a:p>
          <a:p>
            <a:r>
              <a:rPr lang="zh-CN" altLang="en-US" sz="2400"/>
              <a:t>（</a:t>
            </a:r>
            <a:r>
              <a:rPr lang="en-US" altLang="zh-CN" sz="2400"/>
              <a:t>2</a:t>
            </a:r>
            <a:r>
              <a:rPr lang="zh-CN" altLang="en-US" sz="2400"/>
              <a:t>)简要赏析两首诗歌写雪的手法及其表达的情感。(6分)</a:t>
            </a:r>
          </a:p>
        </p:txBody>
      </p:sp>
      <p:sp>
        <p:nvSpPr>
          <p:cNvPr id="6" name="流程图: 可选过程 5"/>
          <p:cNvSpPr/>
          <p:nvPr/>
        </p:nvSpPr>
        <p:spPr>
          <a:xfrm>
            <a:off x="3060065" y="5575935"/>
            <a:ext cx="1536700" cy="377825"/>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07315" y="116840"/>
            <a:ext cx="6507480" cy="521970"/>
          </a:xfrm>
          <a:prstGeom prst="rect">
            <a:avLst/>
          </a:prstGeom>
          <a:noFill/>
        </p:spPr>
        <p:txBody>
          <a:bodyPr wrap="square" rtlCol="0">
            <a:spAutoFit/>
          </a:bodyPr>
          <a:lstStyle/>
          <a:p>
            <a:r>
              <a:rPr lang="zh-CN" altLang="en-US" sz="2800">
                <a:solidFill>
                  <a:srgbClr val="142FF6"/>
                </a:solidFill>
                <a:latin typeface="黑体" panose="02010609060101010101" pitchFamily="2" charset="-122"/>
                <a:ea typeface="黑体" panose="02010609060101010101" pitchFamily="2" charset="-122"/>
              </a:rPr>
              <a:t>作业：</a:t>
            </a:r>
            <a:r>
              <a:rPr lang="zh-CN" altLang="en-US" sz="2800">
                <a:solidFill>
                  <a:srgbClr val="142FF6"/>
                </a:solidFill>
                <a:latin typeface="黑体" panose="02010609060101010101" pitchFamily="2" charset="-122"/>
                <a:ea typeface="黑体" panose="02010609060101010101" pitchFamily="2" charset="-122"/>
                <a:sym typeface="+mn-ea"/>
              </a:rPr>
              <a:t>《五三》</a:t>
            </a:r>
            <a:r>
              <a:rPr lang="en-US" altLang="zh-CN" sz="2800">
                <a:solidFill>
                  <a:srgbClr val="142FF6"/>
                </a:solidFill>
                <a:latin typeface="黑体" panose="02010609060101010101" pitchFamily="2" charset="-122"/>
                <a:ea typeface="黑体" panose="02010609060101010101" pitchFamily="2" charset="-122"/>
                <a:sym typeface="+mn-ea"/>
              </a:rPr>
              <a:t>P296,3</a:t>
            </a:r>
            <a:endParaRPr lang="zh-CN" altLang="en-US" sz="2800">
              <a:solidFill>
                <a:srgbClr val="142FF6"/>
              </a:solidFill>
              <a:latin typeface="黑体" panose="02010609060101010101" pitchFamily="2" charset="-122"/>
              <a:ea typeface="黑体" panose="02010609060101010101" pitchFamily="2" charset="-122"/>
              <a:sym typeface="+mn-ea"/>
            </a:endParaRPr>
          </a:p>
        </p:txBody>
      </p:sp>
      <p:sp>
        <p:nvSpPr>
          <p:cNvPr id="5" name="文本框 4"/>
          <p:cNvSpPr txBox="1"/>
          <p:nvPr/>
        </p:nvSpPr>
        <p:spPr>
          <a:xfrm>
            <a:off x="68580" y="549275"/>
            <a:ext cx="9006205" cy="4831080"/>
          </a:xfrm>
          <a:prstGeom prst="rect">
            <a:avLst/>
          </a:prstGeom>
          <a:noFill/>
        </p:spPr>
        <p:txBody>
          <a:bodyPr wrap="square" rtlCol="0" anchor="t">
            <a:spAutoFit/>
          </a:bodyPr>
          <a:lstStyle/>
          <a:p>
            <a:r>
              <a:rPr lang="zh-CN" altLang="en-US" sz="2400" spc="-100">
                <a:solidFill>
                  <a:schemeClr val="tx1"/>
                </a:solidFill>
                <a:uFillTx/>
              </a:rPr>
              <a:t>3.(2021浙江五校联考，19-20)阅读下面两首诗，完成下面小题。(8分)</a:t>
            </a:r>
          </a:p>
          <a:p>
            <a:pPr algn="ctr"/>
            <a:r>
              <a:rPr lang="zh-CN" altLang="en-US" sz="2400" b="1"/>
              <a:t>舟中读元九诗</a:t>
            </a:r>
          </a:p>
          <a:p>
            <a:pPr algn="ctr"/>
            <a:r>
              <a:rPr lang="en-US" altLang="zh-CN" sz="2400" b="1"/>
              <a:t> </a:t>
            </a:r>
            <a:r>
              <a:rPr lang="en-US" altLang="zh-CN" sz="2000"/>
              <a:t> </a:t>
            </a:r>
            <a:r>
              <a:rPr lang="zh-CN" altLang="en-US" sz="2000"/>
              <a:t>[唐]白居易</a:t>
            </a:r>
          </a:p>
          <a:p>
            <a:pPr algn="ctr"/>
            <a:r>
              <a:rPr lang="zh-CN" altLang="en-US" sz="2400">
                <a:latin typeface="楷体" panose="02010609060101010101" charset="-122"/>
                <a:ea typeface="楷体" panose="02010609060101010101" charset="-122"/>
                <a:cs typeface="楷体" panose="02010609060101010101" charset="-122"/>
              </a:rPr>
              <a:t>把君诗卷灯前读,诗尽灯残天未明。</a:t>
            </a:r>
          </a:p>
          <a:p>
            <a:pPr algn="ctr"/>
            <a:r>
              <a:rPr lang="zh-CN" altLang="en-US" sz="2400">
                <a:latin typeface="楷体" panose="02010609060101010101" charset="-122"/>
                <a:ea typeface="楷体" panose="02010609060101010101" charset="-122"/>
                <a:cs typeface="楷体" panose="02010609060101010101" charset="-122"/>
              </a:rPr>
              <a:t>眼痛灭灯犹暗坐,逆风吹浪打船声。</a:t>
            </a:r>
            <a:endParaRPr lang="zh-CN" altLang="en-US" sz="2400"/>
          </a:p>
          <a:p>
            <a:pPr algn="ctr"/>
            <a:r>
              <a:rPr lang="zh-CN" altLang="en-US" sz="2400" b="1"/>
              <a:t>得乐天书</a:t>
            </a:r>
          </a:p>
          <a:p>
            <a:pPr algn="ctr">
              <a:buClrTx/>
              <a:buSzTx/>
              <a:buFontTx/>
            </a:pPr>
            <a:r>
              <a:rPr lang="en-US" altLang="zh-CN" sz="2000"/>
              <a:t> [唐]元 稹</a:t>
            </a:r>
          </a:p>
          <a:p>
            <a:pPr algn="ctr">
              <a:buClrTx/>
              <a:buSzTx/>
              <a:buNone/>
            </a:pPr>
            <a:r>
              <a:rPr lang="zh-CN" altLang="en-US" sz="2400">
                <a:latin typeface="楷体" panose="02010609060101010101" charset="-122"/>
                <a:ea typeface="楷体" panose="02010609060101010101" charset="-122"/>
                <a:cs typeface="楷体" panose="02010609060101010101" charset="-122"/>
              </a:rPr>
              <a:t>远信入门先有泪,妻惊女哭问何如。</a:t>
            </a:r>
          </a:p>
          <a:p>
            <a:pPr algn="ctr">
              <a:buClrTx/>
              <a:buSzTx/>
              <a:buNone/>
            </a:pPr>
            <a:r>
              <a:rPr lang="zh-CN" altLang="en-US" sz="2400">
                <a:latin typeface="楷体" panose="02010609060101010101" charset="-122"/>
                <a:ea typeface="楷体" panose="02010609060101010101" charset="-122"/>
                <a:cs typeface="楷体" panose="02010609060101010101" charset="-122"/>
              </a:rPr>
              <a:t>寻常不省曾如此,应是江州司马书!</a:t>
            </a:r>
          </a:p>
          <a:p>
            <a:r>
              <a:rPr lang="zh-CN" altLang="en-US" sz="2400"/>
              <a:t>(1)这两首诗都表达了对友人的真挚情感,白诗以“</a:t>
            </a:r>
            <a:r>
              <a:rPr lang="zh-CN" altLang="en-US" sz="2400" u="sng"/>
              <a:t> </a:t>
            </a:r>
            <a:r>
              <a:rPr lang="en-US" altLang="zh-CN" sz="2400" u="sng"/>
              <a:t>           </a:t>
            </a:r>
            <a:r>
              <a:rPr lang="zh-CN" altLang="en-US" sz="2400"/>
              <a:t>”这一意象串联诗歌,突显深情;元诗则以一“</a:t>
            </a:r>
            <a:r>
              <a:rPr lang="zh-CN" altLang="en-US" sz="2400" u="sng"/>
              <a:t>_</a:t>
            </a:r>
            <a:r>
              <a:rPr lang="en-US" altLang="zh-CN" sz="2400" u="sng"/>
              <a:t>     </a:t>
            </a:r>
            <a:r>
              <a:rPr lang="zh-CN" altLang="en-US" sz="2400"/>
              <a:t>”字统领情感。(2分)</a:t>
            </a:r>
          </a:p>
          <a:p>
            <a:r>
              <a:rPr lang="zh-CN" altLang="en-US" sz="2400"/>
              <a:t>(2)这两首诗在描写手法上各有其妙,试作赏析。(6分)</a:t>
            </a:r>
          </a:p>
          <a:p>
            <a:r>
              <a:rPr lang="zh-CN" altLang="en-US" sz="2400"/>
              <a:t>答:</a:t>
            </a:r>
          </a:p>
        </p:txBody>
      </p:sp>
      <p:sp>
        <p:nvSpPr>
          <p:cNvPr id="6" name="流程图: 可选过程 5"/>
          <p:cNvSpPr/>
          <p:nvPr/>
        </p:nvSpPr>
        <p:spPr>
          <a:xfrm>
            <a:off x="1979930" y="4581525"/>
            <a:ext cx="1424305" cy="320040"/>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07315" y="-27305"/>
            <a:ext cx="3678555" cy="521970"/>
          </a:xfrm>
          <a:prstGeom prst="rect">
            <a:avLst/>
          </a:prstGeom>
          <a:noFill/>
        </p:spPr>
        <p:txBody>
          <a:bodyPr wrap="square" rtlCol="0">
            <a:spAutoFit/>
          </a:bodyPr>
          <a:lstStyle/>
          <a:p>
            <a:r>
              <a:rPr lang="zh-CN" altLang="en-US" sz="2800">
                <a:solidFill>
                  <a:srgbClr val="142FF6"/>
                </a:solidFill>
                <a:latin typeface="黑体" panose="02010609060101010101" pitchFamily="2" charset="-122"/>
                <a:ea typeface="黑体" panose="02010609060101010101" pitchFamily="2" charset="-122"/>
              </a:rPr>
              <a:t>作业《五三》</a:t>
            </a:r>
            <a:r>
              <a:rPr lang="en-US" altLang="zh-CN" sz="2800">
                <a:solidFill>
                  <a:srgbClr val="142FF6"/>
                </a:solidFill>
                <a:latin typeface="黑体" panose="02010609060101010101" pitchFamily="2" charset="-122"/>
                <a:ea typeface="黑体" panose="02010609060101010101" pitchFamily="2" charset="-122"/>
              </a:rPr>
              <a:t>P294</a:t>
            </a:r>
            <a:r>
              <a:rPr lang="zh-CN" altLang="en-US" sz="2800">
                <a:solidFill>
                  <a:srgbClr val="142FF6"/>
                </a:solidFill>
                <a:latin typeface="黑体" panose="02010609060101010101" pitchFamily="2" charset="-122"/>
                <a:ea typeface="黑体" panose="02010609060101010101" pitchFamily="2" charset="-122"/>
              </a:rPr>
              <a:t>，</a:t>
            </a:r>
            <a:r>
              <a:rPr lang="en-US" altLang="zh-CN" sz="2800">
                <a:solidFill>
                  <a:srgbClr val="142FF6"/>
                </a:solidFill>
                <a:latin typeface="黑体" panose="02010609060101010101" pitchFamily="2" charset="-122"/>
                <a:ea typeface="黑体" panose="02010609060101010101" pitchFamily="2" charset="-122"/>
              </a:rPr>
              <a:t>5</a:t>
            </a:r>
          </a:p>
        </p:txBody>
      </p:sp>
      <p:sp>
        <p:nvSpPr>
          <p:cNvPr id="2" name="文本框 1"/>
          <p:cNvSpPr txBox="1"/>
          <p:nvPr/>
        </p:nvSpPr>
        <p:spPr>
          <a:xfrm>
            <a:off x="-37465" y="405130"/>
            <a:ext cx="9218295" cy="3982085"/>
          </a:xfrm>
          <a:prstGeom prst="rect">
            <a:avLst/>
          </a:prstGeom>
          <a:noFill/>
        </p:spPr>
        <p:txBody>
          <a:bodyPr wrap="square" rtlCol="0" anchor="t">
            <a:spAutoFit/>
          </a:bodyPr>
          <a:lstStyle/>
          <a:p>
            <a:r>
              <a:rPr lang="zh-CN" altLang="en-US" sz="2400"/>
              <a:t>5</a:t>
            </a:r>
            <a:r>
              <a:rPr lang="zh-CN" altLang="en-US" sz="2400" spc="-100">
                <a:solidFill>
                  <a:schemeClr val="tx1"/>
                </a:solidFill>
                <a:uFillTx/>
              </a:rPr>
              <a:t>.(2021 绍兴上虞区期末,19-20)阅读下面两首诗,完成下面小题。(8分)</a:t>
            </a:r>
          </a:p>
          <a:p>
            <a:pPr algn="l">
              <a:lnSpc>
                <a:spcPts val="1720"/>
              </a:lnSpc>
            </a:pPr>
            <a:r>
              <a:rPr lang="en-US" altLang="zh-CN" sz="2400" b="1" spc="-100">
                <a:solidFill>
                  <a:schemeClr val="tx1"/>
                </a:solidFill>
                <a:uFillTx/>
              </a:rPr>
              <a:t>        </a:t>
            </a:r>
            <a:r>
              <a:rPr lang="en-US" altLang="zh-CN" sz="2400" b="1"/>
              <a:t>                       </a:t>
            </a:r>
            <a:r>
              <a:rPr lang="en-US" altLang="zh-CN" sz="1600" b="1"/>
              <a:t> </a:t>
            </a:r>
            <a:r>
              <a:rPr lang="zh-CN" altLang="en-US" sz="1600" b="1"/>
              <a:t>次韵姜尧章雪中见赠</a:t>
            </a:r>
          </a:p>
          <a:p>
            <a:pPr algn="l">
              <a:lnSpc>
                <a:spcPts val="1720"/>
              </a:lnSpc>
            </a:pPr>
            <a:r>
              <a:rPr lang="en-US" altLang="zh-CN" sz="1600"/>
              <a:t>                                                    </a:t>
            </a:r>
            <a:r>
              <a:rPr lang="zh-CN" altLang="en-US" sz="1600"/>
              <a:t>[宋]范成大</a:t>
            </a:r>
          </a:p>
          <a:p>
            <a:pPr algn="l">
              <a:lnSpc>
                <a:spcPts val="1720"/>
              </a:lnSpc>
            </a:pPr>
            <a:r>
              <a:rPr lang="en-US" altLang="zh-CN" sz="1600"/>
              <a:t>                    </a:t>
            </a: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玉龙阵长空,皋比忽先犯。鳞甲塞天飞,战逐兰百万。</a:t>
            </a:r>
          </a:p>
          <a:p>
            <a:pPr algn="l">
              <a:lnSpc>
                <a:spcPts val="172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当时访戴舟,却访一寒范。新诗如美人,蓬荜愧三粲。</a:t>
            </a:r>
          </a:p>
          <a:p>
            <a:pPr algn="l">
              <a:lnSpc>
                <a:spcPts val="1720"/>
              </a:lnSpc>
              <a:spcBef>
                <a:spcPts val="600"/>
              </a:spcBef>
              <a:buClrTx/>
              <a:buSzTx/>
              <a:buFontTx/>
            </a:pPr>
            <a:r>
              <a:rPr lang="en-US" altLang="zh-CN" sz="1600" b="1"/>
              <a:t>                      </a:t>
            </a:r>
            <a:r>
              <a:rPr lang="zh-CN" altLang="en-US" sz="1600" b="1"/>
              <a:t>和乐天洛下雪中宴集寄汴州李尚书</a:t>
            </a:r>
          </a:p>
          <a:p>
            <a:pPr algn="l">
              <a:lnSpc>
                <a:spcPts val="1720"/>
              </a:lnSpc>
              <a:buClrTx/>
              <a:buSzTx/>
              <a:buFontTx/>
            </a:pPr>
            <a:r>
              <a:rPr lang="en-US" altLang="zh-CN" sz="1600"/>
              <a:t>                                               </a:t>
            </a:r>
            <a:r>
              <a:rPr lang="zh-CN" altLang="en-US" sz="1600"/>
              <a:t>[唐]刘禹锡</a:t>
            </a:r>
          </a:p>
          <a:p>
            <a:pPr algn="l">
              <a:lnSpc>
                <a:spcPts val="172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洛城无事足杯盘,风雪相和岁欲阑。</a:t>
            </a:r>
          </a:p>
          <a:p>
            <a:pPr algn="l">
              <a:lnSpc>
                <a:spcPts val="172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树上因依见寒鸟,坐中收拾尽闲官。</a:t>
            </a:r>
          </a:p>
          <a:p>
            <a:pPr algn="l">
              <a:lnSpc>
                <a:spcPts val="1720"/>
              </a:lnSpc>
            </a:pP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笙歌要请频何爽，笑语忘机抽更欢。</a:t>
            </a:r>
          </a:p>
          <a:p>
            <a:pPr algn="l">
              <a:lnSpc>
                <a:spcPts val="1720"/>
              </a:lnSpc>
            </a:pP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遥想兔园今日会,琼林满眼映旂qí 竿。</a:t>
            </a:r>
          </a:p>
          <a:p>
            <a:pPr>
              <a:lnSpc>
                <a:spcPts val="1920"/>
              </a:lnSpc>
            </a:pPr>
            <a:r>
              <a:rPr lang="zh-CN" altLang="en-US" b="1"/>
              <a:t>[注] </a:t>
            </a:r>
            <a:r>
              <a:rPr lang="zh-CN" altLang="en-US" sz="2000">
                <a:latin typeface="楷体" panose="02010609060101010101" charset="-122"/>
                <a:ea typeface="楷体" panose="02010609060101010101" charset="-122"/>
                <a:cs typeface="楷体" panose="02010609060101010101" charset="-122"/>
              </a:rPr>
              <a:t>皋比:喻强大的声势</a:t>
            </a:r>
          </a:p>
          <a:p>
            <a:pPr>
              <a:lnSpc>
                <a:spcPts val="2580"/>
              </a:lnSpc>
            </a:pPr>
            <a:r>
              <a:rPr lang="zh-CN" altLang="en-US" sz="2400" spc="-100">
                <a:solidFill>
                  <a:schemeClr val="tx1"/>
                </a:solidFill>
                <a:uFillTx/>
              </a:rPr>
              <a:t>（</a:t>
            </a:r>
            <a:r>
              <a:rPr lang="en-US" altLang="zh-CN" sz="2400" spc="-100">
                <a:solidFill>
                  <a:schemeClr val="tx1"/>
                </a:solidFill>
                <a:uFillTx/>
              </a:rPr>
              <a:t>1</a:t>
            </a:r>
            <a:r>
              <a:rPr lang="zh-CN" altLang="en-US" sz="2400" spc="-100">
                <a:solidFill>
                  <a:schemeClr val="tx1"/>
                </a:solidFill>
                <a:uFillTx/>
              </a:rPr>
              <a:t>）两首诗从标题可知其写作的方式都属于</a:t>
            </a:r>
            <a:r>
              <a:rPr lang="en-US" altLang="zh-CN" sz="2400" u="sng" spc="-100">
                <a:solidFill>
                  <a:schemeClr val="tx1"/>
                </a:solidFill>
                <a:uFillTx/>
              </a:rPr>
              <a:t>        </a:t>
            </a:r>
            <a:r>
              <a:rPr lang="zh-CN" altLang="en-US" sz="2400" spc="-100">
                <a:solidFill>
                  <a:schemeClr val="tx1"/>
                </a:solidFill>
                <a:uFillTx/>
              </a:rPr>
              <a:t>，“遥想兔园令月全”中“兔园”为西汉梁孝王所筑,《滕王阁序》中</a:t>
            </a:r>
            <a:r>
              <a:rPr lang="en-US" altLang="zh-CN" sz="2400" spc="-100">
                <a:solidFill>
                  <a:schemeClr val="tx1"/>
                </a:solidFill>
                <a:uFillTx/>
              </a:rPr>
              <a:t>“</a:t>
            </a:r>
            <a:r>
              <a:rPr lang="en-US" altLang="zh-CN" sz="2400" u="sng" spc="-100">
                <a:solidFill>
                  <a:schemeClr val="tx1"/>
                </a:solidFill>
                <a:uFillTx/>
              </a:rPr>
              <a:t>            ”</a:t>
            </a:r>
            <a:r>
              <a:rPr lang="zh-CN" altLang="en-US" sz="2400" spc="-100">
                <a:solidFill>
                  <a:schemeClr val="tx1"/>
                </a:solidFill>
                <a:uFillTx/>
              </a:rPr>
              <a:t>也提到此。(2分)</a:t>
            </a:r>
          </a:p>
          <a:p>
            <a:pPr>
              <a:lnSpc>
                <a:spcPts val="2580"/>
              </a:lnSpc>
            </a:pPr>
            <a:r>
              <a:rPr lang="zh-CN" altLang="en-US" sz="2400"/>
              <a:t>（</a:t>
            </a:r>
            <a:r>
              <a:rPr lang="en-US" altLang="zh-CN" sz="2400"/>
              <a:t>2</a:t>
            </a:r>
            <a:r>
              <a:rPr lang="zh-CN" altLang="en-US" sz="2400"/>
              <a:t>)简要赏析两首诗歌写雪的手法及其表达的情感。(6分)</a:t>
            </a:r>
          </a:p>
        </p:txBody>
      </p:sp>
      <p:sp>
        <p:nvSpPr>
          <p:cNvPr id="6" name="流程图: 可选过程 5"/>
          <p:cNvSpPr/>
          <p:nvPr/>
        </p:nvSpPr>
        <p:spPr>
          <a:xfrm>
            <a:off x="2988310" y="3933190"/>
            <a:ext cx="1536700" cy="377825"/>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52135" y="3168015"/>
            <a:ext cx="1478280" cy="460375"/>
          </a:xfrm>
          <a:prstGeom prst="rect">
            <a:avLst/>
          </a:prstGeom>
          <a:noFill/>
        </p:spPr>
        <p:txBody>
          <a:bodyPr wrap="square" rtlCol="0" anchor="t">
            <a:spAutoFit/>
          </a:bodyPr>
          <a:lstStyle/>
          <a:p>
            <a:r>
              <a:rPr lang="zh-CN" altLang="en-US" sz="2400" b="1">
                <a:solidFill>
                  <a:srgbClr val="142FF6"/>
                </a:solidFill>
                <a:latin typeface="黑体" panose="02010609060101010101" pitchFamily="2" charset="-122"/>
                <a:ea typeface="黑体" panose="02010609060101010101" pitchFamily="2" charset="-122"/>
              </a:rPr>
              <a:t>和诗</a:t>
            </a:r>
          </a:p>
        </p:txBody>
      </p:sp>
      <p:sp>
        <p:nvSpPr>
          <p:cNvPr id="5" name="文本框 4"/>
          <p:cNvSpPr txBox="1"/>
          <p:nvPr/>
        </p:nvSpPr>
        <p:spPr>
          <a:xfrm>
            <a:off x="5796280" y="3501390"/>
            <a:ext cx="2540000" cy="460375"/>
          </a:xfrm>
          <a:prstGeom prst="rect">
            <a:avLst/>
          </a:prstGeom>
          <a:noFill/>
        </p:spPr>
        <p:txBody>
          <a:bodyPr wrap="square" rtlCol="0" anchor="t">
            <a:spAutoFit/>
          </a:bodyPr>
          <a:lstStyle/>
          <a:p>
            <a:r>
              <a:rPr lang="zh-CN" altLang="en-US" sz="2400" b="1">
                <a:solidFill>
                  <a:srgbClr val="142FF6"/>
                </a:solidFill>
                <a:latin typeface="黑体" panose="02010609060101010101" pitchFamily="2" charset="-122"/>
                <a:ea typeface="黑体" panose="02010609060101010101" pitchFamily="2" charset="-122"/>
              </a:rPr>
              <a:t>睢园绿竹</a:t>
            </a:r>
          </a:p>
        </p:txBody>
      </p:sp>
      <p:sp>
        <p:nvSpPr>
          <p:cNvPr id="7" name="文本框 6"/>
          <p:cNvSpPr txBox="1"/>
          <p:nvPr/>
        </p:nvSpPr>
        <p:spPr>
          <a:xfrm>
            <a:off x="39370" y="4293235"/>
            <a:ext cx="9141460" cy="3004820"/>
          </a:xfrm>
          <a:prstGeom prst="rect">
            <a:avLst/>
          </a:prstGeom>
          <a:noFill/>
        </p:spPr>
        <p:txBody>
          <a:bodyPr wrap="square" rtlCol="0" anchor="t">
            <a:spAutoFit/>
          </a:bodyPr>
          <a:lstStyle/>
          <a:p>
            <a:pPr>
              <a:lnSpc>
                <a:spcPts val="2480"/>
              </a:lnSpc>
            </a:pPr>
            <a:r>
              <a:rPr lang="zh-CN" altLang="en-US" sz="2400" b="1" spc="-100">
                <a:solidFill>
                  <a:srgbClr val="142FF6"/>
                </a:solidFill>
                <a:latin typeface="黑体" panose="02010609060101010101" pitchFamily="2" charset="-122"/>
                <a:ea typeface="黑体" panose="02010609060101010101" pitchFamily="2" charset="-122"/>
                <a:cs typeface="黑体" panose="02010609060101010101" pitchFamily="2" charset="-122"/>
              </a:rPr>
              <a:t>手法</a:t>
            </a:r>
            <a:r>
              <a:rPr lang="zh-CN" altLang="en-US" sz="2400" b="1" spc="-100">
                <a:latin typeface="黑体" panose="02010609060101010101" pitchFamily="2" charset="-122"/>
                <a:ea typeface="黑体" panose="02010609060101010101" pitchFamily="2" charset="-122"/>
                <a:cs typeface="黑体" panose="02010609060101010101" pitchFamily="2" charset="-122"/>
              </a:rPr>
              <a:t>：</a:t>
            </a:r>
            <a:r>
              <a:rPr lang="zh-CN" altLang="en-US" sz="2400" b="1" spc="-100">
                <a:solidFill>
                  <a:srgbClr val="142FF6"/>
                </a:solidFill>
                <a:latin typeface="黑体" panose="02010609060101010101" pitchFamily="2" charset="-122"/>
                <a:ea typeface="黑体" panose="02010609060101010101" pitchFamily="2" charset="-122"/>
                <a:cs typeface="黑体" panose="02010609060101010101" pitchFamily="2" charset="-122"/>
              </a:rPr>
              <a:t>范诗</a:t>
            </a:r>
            <a:r>
              <a:rPr lang="zh-CN" altLang="en-US" sz="2400" b="1" spc="-100">
                <a:latin typeface="黑体" panose="02010609060101010101" pitchFamily="2" charset="-122"/>
                <a:ea typeface="黑体" panose="02010609060101010101" pitchFamily="2" charset="-122"/>
                <a:cs typeface="黑体" panose="02010609060101010101" pitchFamily="2" charset="-122"/>
              </a:rPr>
              <a:t>写雪详尽,</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正侧结合</a:t>
            </a:r>
            <a:r>
              <a:rPr lang="zh-CN" altLang="en-US" sz="2400" b="1" spc="-100">
                <a:latin typeface="黑体" panose="02010609060101010101" pitchFamily="2" charset="-122"/>
                <a:ea typeface="黑体" panose="02010609060101010101" pitchFamily="2" charset="-122"/>
                <a:cs typeface="黑体" panose="02010609060101010101" pitchFamily="2" charset="-122"/>
              </a:rPr>
              <a:t>,</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以正为主</a:t>
            </a:r>
            <a:r>
              <a:rPr lang="zh-CN" altLang="en-US" sz="2400" b="1" spc="-100">
                <a:latin typeface="黑体" panose="02010609060101010101" pitchFamily="2" charset="-122"/>
                <a:ea typeface="黑体" panose="02010609060101010101" pitchFamily="2" charset="-122"/>
                <a:cs typeface="黑体" panose="02010609060101010101" pitchFamily="2" charset="-122"/>
              </a:rPr>
              <a:t>。主要运用</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夸张</a:t>
            </a:r>
            <a:r>
              <a:rPr lang="zh-CN" altLang="en-US" sz="2400" b="1" spc="-100">
                <a:latin typeface="黑体" panose="02010609060101010101" pitchFamily="2" charset="-122"/>
                <a:ea typeface="黑体" panose="02010609060101010101" pitchFamily="2" charset="-122"/>
                <a:cs typeface="黑体" panose="02010609060101010101" pitchFamily="2" charset="-122"/>
              </a:rPr>
              <a:t>的手法直接写雪“阵长空”“塞天飞”“三百万”等</a:t>
            </a:r>
            <a:r>
              <a:rPr lang="zh-CN" altLang="en-US" sz="2400" b="1" spc="-100">
                <a:solidFill>
                  <a:srgbClr val="142FF6"/>
                </a:solidFill>
                <a:latin typeface="黑体" panose="02010609060101010101" pitchFamily="2" charset="-122"/>
                <a:ea typeface="黑体" panose="02010609060101010101" pitchFamily="2" charset="-122"/>
                <a:cs typeface="黑体" panose="02010609060101010101" pitchFamily="2" charset="-122"/>
              </a:rPr>
              <a:t>写出了北方大雪纷飞的场景</a:t>
            </a:r>
            <a:r>
              <a:rPr lang="zh-CN" altLang="en-US" sz="2400" b="1" spc="-100">
                <a:latin typeface="黑体" panose="02010609060101010101" pitchFamily="2" charset="-122"/>
                <a:ea typeface="黑体" panose="02010609060101010101" pitchFamily="2" charset="-122"/>
                <a:cs typeface="黑体" panose="02010609060101010101" pitchFamily="2" charset="-122"/>
              </a:rPr>
              <a:t>;另外</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用</a:t>
            </a:r>
            <a:r>
              <a:rPr lang="zh-CN" altLang="en-US" sz="2400" b="1" spc="-100">
                <a:latin typeface="黑体" panose="02010609060101010101" pitchFamily="2" charset="-122"/>
                <a:ea typeface="黑体" panose="02010609060101010101" pitchFamily="2" charset="-122"/>
                <a:cs typeface="黑体" panose="02010609060101010101" pitchFamily="2" charset="-122"/>
              </a:rPr>
              <a:t>王子猷雪夜访戴的</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典</a:t>
            </a:r>
            <a:r>
              <a:rPr lang="zh-CN" altLang="en-US" sz="2400" b="1" spc="-100">
                <a:latin typeface="黑体" panose="02010609060101010101" pitchFamily="2" charset="-122"/>
                <a:ea typeface="黑体" panose="02010609060101010101" pitchFamily="2" charset="-122"/>
                <a:cs typeface="黑体" panose="02010609060101010101" pitchFamily="2" charset="-122"/>
              </a:rPr>
              <a:t>故侧面写雪(王子猷居山阴,夜大雪),</a:t>
            </a:r>
            <a:r>
              <a:rPr lang="zh-CN" altLang="en-US" sz="2400" b="1" spc="-100">
                <a:solidFill>
                  <a:srgbClr val="142FF6"/>
                </a:solidFill>
                <a:latin typeface="黑体" panose="02010609060101010101" pitchFamily="2" charset="-122"/>
                <a:ea typeface="黑体" panose="02010609060101010101" pitchFamily="2" charset="-122"/>
                <a:cs typeface="黑体" panose="02010609060101010101" pitchFamily="2" charset="-122"/>
              </a:rPr>
              <a:t>写出是日北方雪景的风貌</a:t>
            </a:r>
            <a:r>
              <a:rPr lang="zh-CN" altLang="en-US" sz="2400" b="1" spc="-100">
                <a:latin typeface="黑体" panose="02010609060101010101" pitchFamily="2" charset="-122"/>
                <a:ea typeface="黑体" panose="02010609060101010101" pitchFamily="2" charset="-122"/>
                <a:cs typeface="黑体" panose="02010609060101010101" pitchFamily="2" charset="-122"/>
              </a:rPr>
              <a:t>。</a:t>
            </a:r>
            <a:r>
              <a:rPr lang="zh-CN" altLang="en-US" sz="2400" b="1" spc="-100">
                <a:solidFill>
                  <a:srgbClr val="142FF6"/>
                </a:solidFill>
                <a:latin typeface="黑体" panose="02010609060101010101" pitchFamily="2" charset="-122"/>
                <a:ea typeface="黑体" panose="02010609060101010101" pitchFamily="2" charset="-122"/>
                <a:cs typeface="黑体" panose="02010609060101010101" pitchFamily="2" charset="-122"/>
              </a:rPr>
              <a:t>刘诗</a:t>
            </a:r>
            <a:r>
              <a:rPr lang="zh-CN" altLang="en-US" sz="2400" b="1" spc="-100">
                <a:latin typeface="黑体" panose="02010609060101010101" pitchFamily="2" charset="-122"/>
                <a:ea typeface="黑体" panose="02010609060101010101" pitchFamily="2" charset="-122"/>
                <a:cs typeface="黑体" panose="02010609060101010101" pitchFamily="2" charset="-122"/>
              </a:rPr>
              <a:t>写雪极简,正侧结合,</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以侧为主</a:t>
            </a:r>
            <a:r>
              <a:rPr lang="zh-CN" altLang="en-US" sz="2400" b="1" spc="-100">
                <a:latin typeface="黑体" panose="02010609060101010101" pitchFamily="2" charset="-122"/>
                <a:ea typeface="黑体" panose="02010609060101010101" pitchFamily="2" charset="-122"/>
                <a:cs typeface="黑体" panose="02010609060101010101" pitchFamily="2" charset="-122"/>
              </a:rPr>
              <a:t>。主要借“寒鸟”“琼林满眼”等</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侧面表现是日雪之大</a:t>
            </a:r>
            <a:r>
              <a:rPr lang="zh-CN" altLang="en-US" sz="2400" b="1" spc="-100">
                <a:latin typeface="黑体" panose="02010609060101010101" pitchFamily="2" charset="-122"/>
                <a:ea typeface="黑体" panose="02010609060101010101" pitchFamily="2" charset="-122"/>
                <a:cs typeface="黑体" panose="02010609060101010101" pitchFamily="2" charset="-122"/>
              </a:rPr>
              <a:t>，而正面写雪则以“风雪相和”一笔带过。</a:t>
            </a:r>
          </a:p>
          <a:p>
            <a:pPr>
              <a:lnSpc>
                <a:spcPts val="2480"/>
              </a:lnSpc>
            </a:pPr>
            <a:r>
              <a:rPr lang="zh-CN" altLang="en-US" sz="2400" b="1" spc="-100">
                <a:solidFill>
                  <a:srgbClr val="142FF6"/>
                </a:solidFill>
                <a:latin typeface="黑体" panose="02010609060101010101" pitchFamily="2" charset="-122"/>
                <a:ea typeface="黑体" panose="02010609060101010101" pitchFamily="2" charset="-122"/>
                <a:cs typeface="黑体" panose="02010609060101010101" pitchFamily="2" charset="-122"/>
              </a:rPr>
              <a:t>情感</a:t>
            </a:r>
            <a:r>
              <a:rPr lang="zh-CN" altLang="en-US" sz="2400" b="1" spc="-100">
                <a:latin typeface="黑体" panose="02010609060101010101" pitchFamily="2" charset="-122"/>
                <a:ea typeface="黑体" panose="02010609060101010101" pitchFamily="2" charset="-122"/>
                <a:cs typeface="黑体" panose="02010609060101010101" pitchFamily="2" charset="-122"/>
              </a:rPr>
              <a:t>:范诗写朋友赠 诗、来访的</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喜悦之情</a:t>
            </a:r>
            <a:r>
              <a:rPr lang="zh-CN" altLang="en-US" sz="2400" b="1" spc="-100">
                <a:latin typeface="黑体" panose="02010609060101010101" pitchFamily="2" charset="-122"/>
                <a:ea typeface="黑体" panose="02010609060101010101" pitchFamily="2" charset="-122"/>
                <a:cs typeface="黑体" panose="02010609060101010101" pitchFamily="2" charset="-122"/>
              </a:rPr>
              <a:t>和自己招待朴素的</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惭愧之情</a:t>
            </a:r>
            <a:r>
              <a:rPr lang="zh-CN" altLang="en-US" sz="2400" b="1" spc="-100">
                <a:latin typeface="黑体" panose="02010609060101010101" pitchFamily="2" charset="-122"/>
                <a:ea typeface="黑体" panose="02010609060101010101" pitchFamily="2" charset="-122"/>
                <a:cs typeface="黑体" panose="02010609060101010101" pitchFamily="2" charset="-122"/>
              </a:rPr>
              <a:t>,</a:t>
            </a:r>
            <a:r>
              <a:rPr lang="en-US" altLang="zh-CN" sz="2400" b="1" spc="-100">
                <a:latin typeface="黑体" panose="02010609060101010101" pitchFamily="2" charset="-122"/>
                <a:ea typeface="黑体" panose="02010609060101010101" pitchFamily="2" charset="-122"/>
                <a:cs typeface="黑体" panose="02010609060101010101" pitchFamily="2" charset="-122"/>
              </a:rPr>
              <a:t>    </a:t>
            </a:r>
          </a:p>
          <a:p>
            <a:pPr>
              <a:lnSpc>
                <a:spcPts val="2480"/>
              </a:lnSpc>
            </a:pPr>
            <a:r>
              <a:rPr lang="en-US" altLang="zh-CN" sz="2400" b="1" spc="-100">
                <a:latin typeface="黑体" panose="02010609060101010101" pitchFamily="2" charset="-122"/>
                <a:ea typeface="黑体" panose="02010609060101010101" pitchFamily="2" charset="-122"/>
                <a:cs typeface="黑体" panose="02010609060101010101" pitchFamily="2" charset="-122"/>
              </a:rPr>
              <a:t>     </a:t>
            </a:r>
            <a:r>
              <a:rPr lang="zh-CN" altLang="en-US" sz="2400" b="1" spc="-100">
                <a:latin typeface="黑体" panose="02010609060101010101" pitchFamily="2" charset="-122"/>
                <a:ea typeface="黑体" panose="02010609060101010101" pitchFamily="2" charset="-122"/>
                <a:cs typeface="黑体" panose="02010609060101010101" pitchFamily="2" charset="-122"/>
              </a:rPr>
              <a:t>刘诗写朋友相聚的</a:t>
            </a:r>
            <a:r>
              <a:rPr lang="zh-CN" altLang="en-US" sz="2400" b="1" spc="-100">
                <a:solidFill>
                  <a:srgbClr val="FF0000"/>
                </a:solidFill>
                <a:latin typeface="黑体" panose="02010609060101010101" pitchFamily="2" charset="-122"/>
                <a:ea typeface="黑体" panose="02010609060101010101" pitchFamily="2" charset="-122"/>
                <a:cs typeface="黑体" panose="02010609060101010101" pitchFamily="2" charset="-122"/>
              </a:rPr>
              <a:t>悠闲、淡泊之情</a:t>
            </a:r>
            <a:r>
              <a:rPr lang="zh-CN" altLang="en-US" sz="2400" b="1" spc="-100">
                <a:latin typeface="黑体" panose="02010609060101010101" pitchFamily="2" charset="-122"/>
                <a:ea typeface="黑体" panose="02010609060101010101" pitchFamily="2" charset="-122"/>
                <a:cs typeface="黑体" panose="02010609060101010101" pitchFamily="2" charset="-122"/>
              </a:rPr>
              <a:t>。</a:t>
            </a:r>
          </a:p>
          <a:p>
            <a:endParaRPr lang="zh-CN" altLang="en-US" sz="2400" b="1" spc="-10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07315" y="116840"/>
            <a:ext cx="6507480" cy="521970"/>
          </a:xfrm>
          <a:prstGeom prst="rect">
            <a:avLst/>
          </a:prstGeom>
          <a:noFill/>
        </p:spPr>
        <p:txBody>
          <a:bodyPr wrap="square" rtlCol="0">
            <a:spAutoFit/>
          </a:bodyPr>
          <a:lstStyle/>
          <a:p>
            <a:r>
              <a:rPr lang="zh-CN" altLang="en-US" sz="2800">
                <a:solidFill>
                  <a:srgbClr val="142FF6"/>
                </a:solidFill>
                <a:latin typeface="黑体" panose="02010609060101010101" pitchFamily="2" charset="-122"/>
                <a:ea typeface="黑体" panose="02010609060101010101" pitchFamily="2" charset="-122"/>
              </a:rPr>
              <a:t>作业：</a:t>
            </a:r>
            <a:r>
              <a:rPr lang="zh-CN" altLang="en-US" sz="2800">
                <a:solidFill>
                  <a:srgbClr val="142FF6"/>
                </a:solidFill>
                <a:latin typeface="黑体" panose="02010609060101010101" pitchFamily="2" charset="-122"/>
                <a:ea typeface="黑体" panose="02010609060101010101" pitchFamily="2" charset="-122"/>
                <a:sym typeface="+mn-ea"/>
              </a:rPr>
              <a:t>《五三》</a:t>
            </a:r>
            <a:r>
              <a:rPr lang="en-US" altLang="zh-CN" sz="2800">
                <a:solidFill>
                  <a:srgbClr val="142FF6"/>
                </a:solidFill>
                <a:latin typeface="黑体" panose="02010609060101010101" pitchFamily="2" charset="-122"/>
                <a:ea typeface="黑体" panose="02010609060101010101" pitchFamily="2" charset="-122"/>
                <a:sym typeface="+mn-ea"/>
              </a:rPr>
              <a:t>P296,3</a:t>
            </a:r>
            <a:endParaRPr lang="zh-CN" altLang="en-US" sz="2800">
              <a:solidFill>
                <a:srgbClr val="142FF6"/>
              </a:solidFill>
              <a:latin typeface="黑体" panose="02010609060101010101" pitchFamily="2" charset="-122"/>
              <a:ea typeface="黑体" panose="02010609060101010101" pitchFamily="2" charset="-122"/>
              <a:sym typeface="+mn-ea"/>
            </a:endParaRPr>
          </a:p>
        </p:txBody>
      </p:sp>
      <p:sp>
        <p:nvSpPr>
          <p:cNvPr id="5" name="文本框 4"/>
          <p:cNvSpPr txBox="1"/>
          <p:nvPr/>
        </p:nvSpPr>
        <p:spPr>
          <a:xfrm>
            <a:off x="68580" y="549275"/>
            <a:ext cx="9006205" cy="4194810"/>
          </a:xfrm>
          <a:prstGeom prst="rect">
            <a:avLst/>
          </a:prstGeom>
          <a:noFill/>
        </p:spPr>
        <p:txBody>
          <a:bodyPr wrap="square" rtlCol="0" anchor="t">
            <a:spAutoFit/>
          </a:bodyPr>
          <a:lstStyle/>
          <a:p>
            <a:r>
              <a:rPr lang="zh-CN" altLang="en-US" sz="2400" spc="-100">
                <a:solidFill>
                  <a:schemeClr val="tx1"/>
                </a:solidFill>
                <a:uFillTx/>
              </a:rPr>
              <a:t>3.(2021浙江五校联考，19-20)阅读下面两首诗，完成下面小题。(8分)</a:t>
            </a:r>
          </a:p>
          <a:p>
            <a:pPr algn="ctr">
              <a:lnSpc>
                <a:spcPts val="2200"/>
              </a:lnSpc>
            </a:pPr>
            <a:r>
              <a:rPr lang="zh-CN" altLang="en-US" sz="2400" b="1"/>
              <a:t>舟中读元九诗</a:t>
            </a:r>
          </a:p>
          <a:p>
            <a:pPr algn="ctr">
              <a:lnSpc>
                <a:spcPts val="2200"/>
              </a:lnSpc>
            </a:pPr>
            <a:r>
              <a:rPr lang="en-US" altLang="zh-CN" sz="2400" b="1"/>
              <a:t> </a:t>
            </a:r>
            <a:r>
              <a:rPr lang="en-US" altLang="zh-CN" sz="2000"/>
              <a:t> </a:t>
            </a:r>
            <a:r>
              <a:rPr lang="zh-CN" altLang="en-US" sz="2000"/>
              <a:t>[唐]白居易</a:t>
            </a:r>
          </a:p>
          <a:p>
            <a:pPr algn="ctr">
              <a:lnSpc>
                <a:spcPts val="2200"/>
              </a:lnSpc>
            </a:pPr>
            <a:r>
              <a:rPr lang="zh-CN" altLang="en-US" sz="2400">
                <a:latin typeface="楷体" panose="02010609060101010101" charset="-122"/>
                <a:ea typeface="楷体" panose="02010609060101010101" charset="-122"/>
                <a:cs typeface="楷体" panose="02010609060101010101" charset="-122"/>
              </a:rPr>
              <a:t>把君诗卷灯前读,诗尽灯残天未明。</a:t>
            </a:r>
          </a:p>
          <a:p>
            <a:pPr algn="ctr">
              <a:lnSpc>
                <a:spcPts val="2200"/>
              </a:lnSpc>
            </a:pPr>
            <a:r>
              <a:rPr lang="zh-CN" altLang="en-US" sz="2400">
                <a:latin typeface="楷体" panose="02010609060101010101" charset="-122"/>
                <a:ea typeface="楷体" panose="02010609060101010101" charset="-122"/>
                <a:cs typeface="楷体" panose="02010609060101010101" charset="-122"/>
              </a:rPr>
              <a:t>眼痛灭灯犹暗坐,逆风吹浪打船声。</a:t>
            </a:r>
            <a:endParaRPr lang="zh-CN" altLang="en-US" sz="2400"/>
          </a:p>
          <a:p>
            <a:pPr algn="ctr">
              <a:lnSpc>
                <a:spcPts val="2200"/>
              </a:lnSpc>
            </a:pPr>
            <a:r>
              <a:rPr lang="zh-CN" altLang="en-US" sz="2400" b="1"/>
              <a:t>得乐天书</a:t>
            </a:r>
          </a:p>
          <a:p>
            <a:pPr algn="ctr">
              <a:lnSpc>
                <a:spcPts val="2200"/>
              </a:lnSpc>
              <a:buClrTx/>
              <a:buSzTx/>
              <a:buFontTx/>
            </a:pPr>
            <a:r>
              <a:rPr lang="en-US" altLang="zh-CN" sz="2000"/>
              <a:t> [唐]元 稹</a:t>
            </a:r>
          </a:p>
          <a:p>
            <a:pPr algn="ctr">
              <a:lnSpc>
                <a:spcPts val="2200"/>
              </a:lnSpc>
              <a:buClrTx/>
              <a:buSzTx/>
              <a:buNone/>
            </a:pPr>
            <a:r>
              <a:rPr lang="zh-CN" altLang="en-US" sz="2400">
                <a:latin typeface="楷体" panose="02010609060101010101" charset="-122"/>
                <a:ea typeface="楷体" panose="02010609060101010101" charset="-122"/>
                <a:cs typeface="楷体" panose="02010609060101010101" charset="-122"/>
              </a:rPr>
              <a:t>远信入门先有泪,妻惊女哭问何如。</a:t>
            </a:r>
          </a:p>
          <a:p>
            <a:pPr algn="ctr">
              <a:lnSpc>
                <a:spcPts val="2200"/>
              </a:lnSpc>
              <a:buClrTx/>
              <a:buSzTx/>
              <a:buNone/>
            </a:pPr>
            <a:r>
              <a:rPr lang="zh-CN" altLang="en-US" sz="2400">
                <a:latin typeface="楷体" panose="02010609060101010101" charset="-122"/>
                <a:ea typeface="楷体" panose="02010609060101010101" charset="-122"/>
                <a:cs typeface="楷体" panose="02010609060101010101" charset="-122"/>
              </a:rPr>
              <a:t>寻常不省曾如此,应是江州司马书!</a:t>
            </a:r>
          </a:p>
          <a:p>
            <a:r>
              <a:rPr lang="zh-CN" altLang="en-US" sz="2400"/>
              <a:t>(1)这两首诗都表达了对友人的真挚情感,白诗以“</a:t>
            </a:r>
            <a:r>
              <a:rPr lang="zh-CN" altLang="en-US" sz="2400" u="sng"/>
              <a:t> </a:t>
            </a:r>
            <a:r>
              <a:rPr lang="en-US" altLang="zh-CN" sz="2400" u="sng"/>
              <a:t>     </a:t>
            </a:r>
            <a:r>
              <a:rPr lang="zh-CN" altLang="en-US" sz="2400"/>
              <a:t>”这一意象串联诗歌,突显深情;元诗则以一“</a:t>
            </a:r>
            <a:r>
              <a:rPr lang="zh-CN" altLang="en-US" sz="2400" u="sng"/>
              <a:t>_</a:t>
            </a:r>
            <a:r>
              <a:rPr lang="en-US" altLang="zh-CN" sz="2400" u="sng"/>
              <a:t>     </a:t>
            </a:r>
            <a:r>
              <a:rPr lang="zh-CN" altLang="en-US" sz="2400"/>
              <a:t>”字统领情感。(2分)</a:t>
            </a:r>
          </a:p>
          <a:p>
            <a:r>
              <a:rPr lang="zh-CN" altLang="en-US" sz="2400"/>
              <a:t>(2)这两首诗在描写手法上各有其妙,试作赏析。(6分)</a:t>
            </a:r>
          </a:p>
          <a:p>
            <a:endParaRPr lang="zh-CN" altLang="en-US" sz="2400"/>
          </a:p>
        </p:txBody>
      </p:sp>
      <p:sp>
        <p:nvSpPr>
          <p:cNvPr id="6" name="流程图: 可选过程 5"/>
          <p:cNvSpPr/>
          <p:nvPr/>
        </p:nvSpPr>
        <p:spPr>
          <a:xfrm>
            <a:off x="1979930" y="3961765"/>
            <a:ext cx="1424305" cy="320040"/>
          </a:xfrm>
          <a:prstGeom prst="flowChartAlternateProcess">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732270" y="2997200"/>
            <a:ext cx="564515" cy="460375"/>
          </a:xfrm>
          <a:prstGeom prst="rect">
            <a:avLst/>
          </a:prstGeom>
          <a:noFill/>
        </p:spPr>
        <p:txBody>
          <a:bodyPr wrap="square" rtlCol="0" anchor="t">
            <a:spAutoFit/>
          </a:bodyPr>
          <a:lstStyle/>
          <a:p>
            <a:r>
              <a:rPr lang="zh-CN" altLang="en-US" sz="2400" b="1">
                <a:solidFill>
                  <a:srgbClr val="142FF6"/>
                </a:solidFill>
                <a:latin typeface="黑体" panose="02010609060101010101" pitchFamily="2" charset="-122"/>
                <a:ea typeface="黑体" panose="02010609060101010101" pitchFamily="2" charset="-122"/>
              </a:rPr>
              <a:t>灯</a:t>
            </a:r>
          </a:p>
        </p:txBody>
      </p:sp>
      <p:sp>
        <p:nvSpPr>
          <p:cNvPr id="3" name="文本框 2"/>
          <p:cNvSpPr txBox="1"/>
          <p:nvPr/>
        </p:nvSpPr>
        <p:spPr>
          <a:xfrm>
            <a:off x="4716145" y="3501390"/>
            <a:ext cx="564515" cy="460375"/>
          </a:xfrm>
          <a:prstGeom prst="rect">
            <a:avLst/>
          </a:prstGeom>
          <a:noFill/>
        </p:spPr>
        <p:txBody>
          <a:bodyPr wrap="square" rtlCol="0" anchor="t">
            <a:spAutoFit/>
          </a:bodyPr>
          <a:lstStyle/>
          <a:p>
            <a:r>
              <a:rPr lang="zh-CN" altLang="en-US" sz="2400" b="1">
                <a:solidFill>
                  <a:srgbClr val="142FF6"/>
                </a:solidFill>
                <a:latin typeface="黑体" panose="02010609060101010101" pitchFamily="2" charset="-122"/>
                <a:ea typeface="黑体" panose="02010609060101010101" pitchFamily="2" charset="-122"/>
              </a:rPr>
              <a:t>泪</a:t>
            </a:r>
          </a:p>
        </p:txBody>
      </p:sp>
      <p:sp>
        <p:nvSpPr>
          <p:cNvPr id="7" name="文本框 6"/>
          <p:cNvSpPr txBox="1"/>
          <p:nvPr/>
        </p:nvSpPr>
        <p:spPr>
          <a:xfrm>
            <a:off x="-62865" y="4221480"/>
            <a:ext cx="9295130" cy="2306955"/>
          </a:xfrm>
          <a:prstGeom prst="rect">
            <a:avLst/>
          </a:prstGeom>
          <a:noFill/>
        </p:spPr>
        <p:txBody>
          <a:bodyPr wrap="square" rtlCol="0" anchor="t">
            <a:spAutoFit/>
          </a:bodyPr>
          <a:lstStyle/>
          <a:p>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白诗</a:t>
            </a:r>
            <a:r>
              <a:rPr lang="zh-CN" altLang="en-US" sz="2400" b="1">
                <a:latin typeface="黑体" panose="02010609060101010101" pitchFamily="2" charset="-122"/>
                <a:ea typeface="黑体" panose="02010609060101010101" pitchFamily="2" charset="-122"/>
                <a:cs typeface="黑体" panose="02010609060101010101" pitchFamily="2" charset="-122"/>
              </a:rPr>
              <a:t>:1采用</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动作、细节</a:t>
            </a:r>
            <a:r>
              <a:rPr lang="zh-CN" altLang="en-US" sz="2400" b="1">
                <a:latin typeface="黑体" panose="02010609060101010101" pitchFamily="2" charset="-122"/>
                <a:ea typeface="黑体" panose="02010609060101010101" pitchFamily="2" charset="-122"/>
                <a:cs typeface="黑体" panose="02010609060101010101" pitchFamily="2" charset="-122"/>
              </a:rPr>
              <a:t>描写,通过“把”“读”“痛”“暗坐”等词,写出诗人</a:t>
            </a:r>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对诗的重视</a:t>
            </a:r>
            <a:r>
              <a:rPr lang="zh-CN" altLang="en-US" sz="2400" b="1">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读诗后的悲愁之心</a:t>
            </a:r>
            <a:r>
              <a:rPr lang="zh-CN" altLang="en-US" sz="2400" b="1">
                <a:latin typeface="黑体" panose="02010609060101010101" pitchFamily="2" charset="-122"/>
                <a:ea typeface="黑体" panose="02010609060101010101" pitchFamily="2" charset="-122"/>
                <a:cs typeface="黑体" panose="02010609060101010101" pitchFamily="2" charset="-122"/>
              </a:rPr>
              <a:t>;</a:t>
            </a:r>
            <a:r>
              <a:rPr lang="en-US" altLang="zh-CN" sz="2400" b="1">
                <a:latin typeface="黑体" panose="02010609060101010101" pitchFamily="2" charset="-122"/>
                <a:ea typeface="黑体" panose="02010609060101010101" pitchFamily="2" charset="-122"/>
                <a:cs typeface="黑体" panose="02010609060101010101" pitchFamily="2" charset="-122"/>
              </a:rPr>
              <a:t>“</a:t>
            </a:r>
            <a:r>
              <a:rPr lang="zh-CN" altLang="en-US" sz="2400" b="1">
                <a:latin typeface="黑体" panose="02010609060101010101" pitchFamily="2" charset="-122"/>
                <a:ea typeface="黑体" panose="02010609060101010101" pitchFamily="2" charset="-122"/>
                <a:cs typeface="黑体" panose="02010609060101010101" pitchFamily="2" charset="-122"/>
              </a:rPr>
              <a:t>逆风吹浪打船声”,以景物描写</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烘托</a:t>
            </a:r>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读诗后内心的不平静</a:t>
            </a:r>
            <a:r>
              <a:rPr lang="zh-CN" altLang="en-US" sz="2400" b="1">
                <a:latin typeface="黑体" panose="02010609060101010101" pitchFamily="2" charset="-122"/>
                <a:ea typeface="黑体" panose="02010609060101010101" pitchFamily="2" charset="-122"/>
                <a:cs typeface="黑体" panose="02010609060101010101" pitchFamily="2" charset="-122"/>
              </a:rPr>
              <a:t>。</a:t>
            </a:r>
          </a:p>
          <a:p>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元诗</a:t>
            </a:r>
            <a:r>
              <a:rPr lang="zh-CN" altLang="en-US" sz="2400" b="1">
                <a:latin typeface="黑体" panose="02010609060101010101" pitchFamily="2" charset="-122"/>
                <a:ea typeface="黑体" panose="02010609060101010101" pitchFamily="2" charset="-122"/>
                <a:cs typeface="黑体" panose="02010609060101010101" pitchFamily="2" charset="-122"/>
              </a:rPr>
              <a:t>:1不写书信内容和读信过程,而借简单的</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神态</a:t>
            </a:r>
            <a:r>
              <a:rPr lang="zh-CN" altLang="en-US" sz="2400" b="1">
                <a:latin typeface="黑体" panose="02010609060101010101" pitchFamily="2" charset="-122"/>
                <a:ea typeface="黑体" panose="02010609060101010101" pitchFamily="2" charset="-122"/>
                <a:cs typeface="黑体" panose="02010609060101010101" pitchFamily="2" charset="-122"/>
              </a:rPr>
              <a:t>描写,以一“泪”字</a:t>
            </a:r>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表达内心的激动;</a:t>
            </a:r>
            <a:r>
              <a:rPr lang="zh-CN" altLang="en-US" sz="2400" b="1">
                <a:latin typeface="黑体" panose="02010609060101010101" pitchFamily="2" charset="-122"/>
                <a:ea typeface="黑体" panose="02010609060101010101" pitchFamily="2" charset="-122"/>
                <a:cs typeface="黑体" panose="02010609060101010101" pitchFamily="2" charset="-122"/>
              </a:rPr>
              <a:t>2</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详细描写家人的神态、动作、心理</a:t>
            </a:r>
            <a:r>
              <a:rPr lang="zh-CN" altLang="en-US" sz="2400" b="1">
                <a:latin typeface="黑体" panose="02010609060101010101" pitchFamily="2" charset="-122"/>
                <a:ea typeface="黑体" panose="02010609060101010101" pitchFamily="2" charset="-122"/>
                <a:cs typeface="黑体" panose="02010609060101010101" pitchFamily="2" charset="-122"/>
              </a:rPr>
              <a:t>,借妻女的“惊”“哭”“问”和猜测,</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衬托</a:t>
            </a:r>
            <a:r>
              <a:rPr lang="zh-CN" altLang="en-US" sz="2400" b="1">
                <a:latin typeface="黑体" panose="02010609060101010101" pitchFamily="2" charset="-122"/>
                <a:ea typeface="黑体" panose="02010609060101010101" pitchFamily="2" charset="-122"/>
                <a:cs typeface="黑体" panose="02010609060101010101" pitchFamily="2" charset="-122"/>
              </a:rPr>
              <a:t>了</a:t>
            </a:r>
            <a:r>
              <a:rPr lang="zh-CN" altLang="en-US" sz="2400" b="1">
                <a:solidFill>
                  <a:srgbClr val="142FF6"/>
                </a:solidFill>
                <a:latin typeface="黑体" panose="02010609060101010101" pitchFamily="2" charset="-122"/>
                <a:ea typeface="黑体" panose="02010609060101010101" pitchFamily="2" charset="-122"/>
                <a:cs typeface="黑体" panose="02010609060101010101" pitchFamily="2" charset="-122"/>
              </a:rPr>
              <a:t>诗人对友人的珍视</a:t>
            </a:r>
            <a:r>
              <a:rPr lang="zh-CN" altLang="en-US" sz="2400" b="1">
                <a:latin typeface="黑体" panose="02010609060101010101" pitchFamily="2" charset="-122"/>
                <a:ea typeface="黑体" panose="02010609060101010101" pitchFamily="2" charset="-122"/>
                <a:cs typeface="黑体" panose="02010609060101010101" pitchFamily="2" charset="-122"/>
              </a:rPr>
              <a:t>。</a:t>
            </a:r>
          </a:p>
        </p:txBody>
      </p:sp>
      <p:pic>
        <p:nvPicPr>
          <p:cNvPr id="8" name="New picture"/>
          <p:cNvPicPr/>
          <p:nvPr/>
        </p:nvPicPr>
        <p:blipFill>
          <a:blip r:embed="rId2"/>
          <a:stretch>
            <a:fillRect/>
          </a:stretch>
        </p:blipFill>
        <p:spPr>
          <a:xfrm>
            <a:off x="10960100" y="113284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p:nvPr/>
        </p:nvPicPr>
        <p:blipFill>
          <a:blip r:embed="rId2"/>
          <a:srcRect b="2681"/>
          <a:stretch>
            <a:fillRect/>
          </a:stretch>
        </p:blipFill>
        <p:spPr>
          <a:xfrm>
            <a:off x="0" y="0"/>
            <a:ext cx="9144000" cy="6858000"/>
          </a:xfrm>
          <a:prstGeom prst="rect">
            <a:avLst/>
          </a:prstGeom>
          <a:noFill/>
          <a:ln w="9525">
            <a:noFill/>
          </a:ln>
        </p:spPr>
      </p:pic>
      <p:sp>
        <p:nvSpPr>
          <p:cNvPr id="3074" name="Text Box 5"/>
          <p:cNvSpPr/>
          <p:nvPr/>
        </p:nvSpPr>
        <p:spPr>
          <a:xfrm>
            <a:off x="2339658" y="548958"/>
            <a:ext cx="4175125" cy="701675"/>
          </a:xfrm>
          <a:prstGeom prst="rect">
            <a:avLst/>
          </a:prstGeom>
          <a:noFill/>
          <a:ln w="9525">
            <a:noFill/>
          </a:ln>
        </p:spPr>
        <p:txBody>
          <a:bodyPr anchor="t" anchorCtr="0">
            <a:spAutoFit/>
          </a:bodyPr>
          <a:lstStyle/>
          <a:p>
            <a:pPr>
              <a:spcBef>
                <a:spcPct val="50000"/>
              </a:spcBef>
            </a:pPr>
            <a:r>
              <a:rPr lang="zh-CN" altLang="en-US" sz="4000" b="1">
                <a:solidFill>
                  <a:srgbClr val="CC0000"/>
                </a:solidFill>
                <a:latin typeface="黑体" panose="02010609060101010101" pitchFamily="2" charset="-122"/>
                <a:ea typeface="黑体" panose="02010609060101010101" pitchFamily="2" charset="-122"/>
              </a:rPr>
              <a:t>修辞手法</a:t>
            </a:r>
          </a:p>
        </p:txBody>
      </p:sp>
      <p:sp>
        <p:nvSpPr>
          <p:cNvPr id="3075" name="Text Box 6"/>
          <p:cNvSpPr/>
          <p:nvPr/>
        </p:nvSpPr>
        <p:spPr>
          <a:xfrm>
            <a:off x="2267903" y="1664653"/>
            <a:ext cx="3268662" cy="701675"/>
          </a:xfrm>
          <a:prstGeom prst="rect">
            <a:avLst/>
          </a:prstGeom>
          <a:noFill/>
          <a:ln w="9525">
            <a:noFill/>
          </a:ln>
        </p:spPr>
        <p:txBody>
          <a:bodyPr anchor="t" anchorCtr="0">
            <a:spAutoFit/>
          </a:bodyPr>
          <a:lstStyle/>
          <a:p>
            <a:pPr>
              <a:spcBef>
                <a:spcPct val="50000"/>
              </a:spcBef>
            </a:pPr>
            <a:r>
              <a:rPr lang="zh-CN" altLang="en-US" sz="4000" b="1">
                <a:solidFill>
                  <a:srgbClr val="CC0000"/>
                </a:solidFill>
                <a:latin typeface="黑体" panose="02010609060101010101" pitchFamily="2" charset="-122"/>
                <a:ea typeface="黑体" panose="02010609060101010101" pitchFamily="2" charset="-122"/>
              </a:rPr>
              <a:t>表达方式</a:t>
            </a:r>
          </a:p>
        </p:txBody>
      </p:sp>
      <p:sp>
        <p:nvSpPr>
          <p:cNvPr id="3076" name="Text Box 7"/>
          <p:cNvSpPr/>
          <p:nvPr/>
        </p:nvSpPr>
        <p:spPr>
          <a:xfrm>
            <a:off x="2372043" y="3645218"/>
            <a:ext cx="3048000" cy="706755"/>
          </a:xfrm>
          <a:prstGeom prst="rect">
            <a:avLst/>
          </a:prstGeom>
          <a:noFill/>
          <a:ln w="9525">
            <a:noFill/>
          </a:ln>
        </p:spPr>
        <p:txBody>
          <a:bodyPr anchor="t" anchorCtr="0">
            <a:spAutoFit/>
          </a:bodyPr>
          <a:lstStyle/>
          <a:p>
            <a:pPr>
              <a:spcBef>
                <a:spcPct val="50000"/>
              </a:spcBef>
            </a:pPr>
            <a:r>
              <a:rPr lang="zh-CN" altLang="en-US" sz="4000" b="1">
                <a:solidFill>
                  <a:srgbClr val="CC0000"/>
                </a:solidFill>
                <a:latin typeface="黑体" panose="02010609060101010101" pitchFamily="2" charset="-122"/>
                <a:ea typeface="黑体" panose="02010609060101010101" pitchFamily="2" charset="-122"/>
              </a:rPr>
              <a:t>结构技巧</a:t>
            </a:r>
          </a:p>
        </p:txBody>
      </p:sp>
      <p:sp>
        <p:nvSpPr>
          <p:cNvPr id="3077" name="AutoShape 8"/>
          <p:cNvSpPr/>
          <p:nvPr/>
        </p:nvSpPr>
        <p:spPr>
          <a:xfrm>
            <a:off x="1619568" y="1031240"/>
            <a:ext cx="720725" cy="3097213"/>
          </a:xfrm>
          <a:prstGeom prst="leftBrace">
            <a:avLst>
              <a:gd name="adj1" fmla="val 29962"/>
              <a:gd name="adj2" fmla="val 50000"/>
            </a:avLst>
          </a:prstGeom>
          <a:noFill/>
          <a:ln w="38100" cap="flat" cmpd="sng">
            <a:solidFill>
              <a:srgbClr val="FF6600"/>
            </a:solidFill>
            <a:prstDash val="solid"/>
            <a:round/>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078" name="AutoShape 9"/>
          <p:cNvSpPr/>
          <p:nvPr/>
        </p:nvSpPr>
        <p:spPr>
          <a:xfrm>
            <a:off x="4356100" y="1283335"/>
            <a:ext cx="576263" cy="1368425"/>
          </a:xfrm>
          <a:prstGeom prst="leftBrace">
            <a:avLst>
              <a:gd name="adj1" fmla="val 19788"/>
              <a:gd name="adj2" fmla="val 50000"/>
            </a:avLst>
          </a:prstGeom>
          <a:noFill/>
          <a:ln w="38100" cap="flat" cmpd="sng">
            <a:solidFill>
              <a:srgbClr val="FF6600"/>
            </a:solidFill>
            <a:prstDash val="solid"/>
            <a:round/>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079" name="Text Box 10"/>
          <p:cNvSpPr/>
          <p:nvPr/>
        </p:nvSpPr>
        <p:spPr>
          <a:xfrm>
            <a:off x="4932045" y="2167573"/>
            <a:ext cx="2663825" cy="823912"/>
          </a:xfrm>
          <a:prstGeom prst="rect">
            <a:avLst/>
          </a:prstGeom>
          <a:noFill/>
          <a:ln w="9525">
            <a:noFill/>
          </a:ln>
        </p:spPr>
        <p:txBody>
          <a:bodyPr anchor="t" anchorCtr="0">
            <a:spAutoFit/>
          </a:bodyPr>
          <a:lstStyle/>
          <a:p>
            <a:pPr>
              <a:spcBef>
                <a:spcPct val="50000"/>
              </a:spcBef>
            </a:pPr>
            <a:r>
              <a:rPr lang="zh-CN" altLang="en-US" sz="4800" b="1">
                <a:latin typeface="Arial" panose="020b0604020202020204" pitchFamily="34" charset="0"/>
                <a:ea typeface="宋体" panose="02010600030101010101" pitchFamily="2" charset="-122"/>
              </a:rPr>
              <a:t>抒情手法</a:t>
            </a:r>
          </a:p>
        </p:txBody>
      </p:sp>
      <p:sp>
        <p:nvSpPr>
          <p:cNvPr id="3080" name="Text Box 11"/>
          <p:cNvSpPr/>
          <p:nvPr/>
        </p:nvSpPr>
        <p:spPr>
          <a:xfrm>
            <a:off x="4932045" y="765175"/>
            <a:ext cx="2663825" cy="823913"/>
          </a:xfrm>
          <a:prstGeom prst="rect">
            <a:avLst/>
          </a:prstGeom>
          <a:noFill/>
          <a:ln w="9525">
            <a:noFill/>
          </a:ln>
        </p:spPr>
        <p:txBody>
          <a:bodyPr anchor="t" anchorCtr="0">
            <a:spAutoFit/>
          </a:bodyPr>
          <a:lstStyle/>
          <a:p>
            <a:pPr>
              <a:spcBef>
                <a:spcPct val="50000"/>
              </a:spcBef>
            </a:pPr>
            <a:r>
              <a:rPr lang="zh-CN" altLang="en-US" sz="4800" b="1">
                <a:latin typeface="Arial" panose="020b0604020202020204" pitchFamily="34" charset="0"/>
                <a:ea typeface="宋体" panose="02010600030101010101" pitchFamily="2" charset="-122"/>
              </a:rPr>
              <a:t>描写手法</a:t>
            </a:r>
          </a:p>
        </p:txBody>
      </p:sp>
      <p:sp>
        <p:nvSpPr>
          <p:cNvPr id="3081" name="Text Box 12"/>
          <p:cNvSpPr/>
          <p:nvPr/>
        </p:nvSpPr>
        <p:spPr>
          <a:xfrm>
            <a:off x="2339658" y="2708910"/>
            <a:ext cx="3048000" cy="701675"/>
          </a:xfrm>
          <a:prstGeom prst="rect">
            <a:avLst/>
          </a:prstGeom>
          <a:noFill/>
          <a:ln w="9525">
            <a:noFill/>
          </a:ln>
        </p:spPr>
        <p:txBody>
          <a:bodyPr anchor="t" anchorCtr="0">
            <a:spAutoFit/>
          </a:bodyPr>
          <a:lstStyle/>
          <a:p>
            <a:pPr>
              <a:spcBef>
                <a:spcPct val="50000"/>
              </a:spcBef>
            </a:pPr>
            <a:r>
              <a:rPr lang="zh-CN" altLang="en-US" sz="4000" b="1">
                <a:solidFill>
                  <a:srgbClr val="CC0000"/>
                </a:solidFill>
                <a:latin typeface="黑体" panose="02010609060101010101" pitchFamily="2" charset="-122"/>
                <a:ea typeface="黑体" panose="02010609060101010101" pitchFamily="2" charset="-122"/>
              </a:rPr>
              <a:t>表现手法</a:t>
            </a:r>
          </a:p>
        </p:txBody>
      </p:sp>
      <p:sp>
        <p:nvSpPr>
          <p:cNvPr id="3082" name="TextBox 10"/>
          <p:cNvSpPr/>
          <p:nvPr/>
        </p:nvSpPr>
        <p:spPr>
          <a:xfrm>
            <a:off x="612140" y="1268730"/>
            <a:ext cx="921385" cy="2785110"/>
          </a:xfrm>
          <a:prstGeom prst="rect">
            <a:avLst/>
          </a:prstGeom>
          <a:noFill/>
          <a:ln>
            <a:noFill/>
            <a:miter lim="800000"/>
          </a:ln>
        </p:spPr>
        <p:txBody>
          <a:bodyPr vert="vert"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50000"/>
              </a:spcBef>
              <a:spcAft>
                <a:spcPct val="0"/>
              </a:spcAft>
              <a:buClrTx/>
              <a:buSzTx/>
              <a:buFontTx/>
              <a:buNone/>
            </a:pPr>
            <a:r>
              <a:rPr kumimoji="1" lang="zh-CN" altLang="en-US" sz="4800" b="1" i="0" u="none" strike="noStrike" kern="0" cap="none" spc="0" normalizeH="0" baseline="0" noProof="1">
                <a:solidFill>
                  <a:srgbClr val="0000FF"/>
                </a:solidFill>
                <a:latin typeface="宋体" panose="02010600030101010101" pitchFamily="2" charset="-122"/>
                <a:ea typeface="黑体" panose="02010609060101010101" pitchFamily="2" charset="-122"/>
                <a:cs typeface="+mn-ea"/>
              </a:rPr>
              <a:t>表达技巧</a:t>
            </a:r>
            <a:endParaRPr kumimoji="1" lang="zh-CN" altLang="en-US" sz="2800" b="0" i="0" u="none" strike="noStrike" kern="0" cap="none" spc="0" normalizeH="0" baseline="0" noProof="1">
              <a:solidFill>
                <a:schemeClr val="tx1"/>
              </a:solidFill>
              <a:latin typeface="Times New Roman" panose="02020603050405020304" pitchFamily="18" charset="0"/>
              <a:ea typeface="黑体" panose="02010609060101010101" pitchFamily="2"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3"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ppt_x</p:attrName>
                                        </p:attrNameLst>
                                      </p:cBhvr>
                                      <p:tavLst>
                                        <p:tav tm="0">
                                          <p:val>
                                            <p:strVal val="0-#ppt_w/2"/>
                                          </p:val>
                                        </p:tav>
                                        <p:tav tm="100000">
                                          <p:val>
                                            <p:strVal val="#ppt_x"/>
                                          </p:val>
                                        </p:tav>
                                      </p:tavLst>
                                    </p:anim>
                                    <p:anim calcmode="lin" valueType="num">
                                      <p:cBhvr>
                                        <p:cTn id="8"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500" fill="hold"/>
                                        <p:tgtEl>
                                          <p:spTgt spid="3074"/>
                                        </p:tgtEl>
                                        <p:attrNameLst>
                                          <p:attrName>ppt_x</p:attrName>
                                        </p:attrNameLst>
                                      </p:cBhvr>
                                      <p:tavLst>
                                        <p:tav tm="0">
                                          <p:val>
                                            <p:strVal val="1+#ppt_w/2"/>
                                          </p:val>
                                        </p:tav>
                                        <p:tav tm="100000">
                                          <p:val>
                                            <p:strVal val="#ppt_x"/>
                                          </p:val>
                                        </p:tav>
                                      </p:tavLst>
                                    </p:anim>
                                    <p:anim calcmode="lin" valueType="num">
                                      <p:cBhvr>
                                        <p:cTn id="14"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1"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500" fill="hold"/>
                                        <p:tgtEl>
                                          <p:spTgt spid="3075"/>
                                        </p:tgtEl>
                                        <p:attrNameLst>
                                          <p:attrName>ppt_x</p:attrName>
                                        </p:attrNameLst>
                                      </p:cBhvr>
                                      <p:tavLst>
                                        <p:tav tm="0">
                                          <p:val>
                                            <p:strVal val="1+#ppt_w/2"/>
                                          </p:val>
                                        </p:tav>
                                        <p:tav tm="100000">
                                          <p:val>
                                            <p:strVal val="#ppt_x"/>
                                          </p:val>
                                        </p:tav>
                                      </p:tavLst>
                                    </p:anim>
                                    <p:anim calcmode="lin" valueType="num">
                                      <p:cBhvr>
                                        <p:cTn id="20"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7" nodeType="clickEffect">
                                  <p:stCondLst>
                                    <p:cond delay="0"/>
                                  </p:stCondLst>
                                  <p:childTnLst>
                                    <p:set>
                                      <p:cBhvr>
                                        <p:cTn id="24" dur="1" fill="hold">
                                          <p:stCondLst>
                                            <p:cond delay="0"/>
                                          </p:stCondLst>
                                        </p:cTn>
                                        <p:tgtEl>
                                          <p:spTgt spid="3081"/>
                                        </p:tgtEl>
                                        <p:attrNameLst>
                                          <p:attrName>style.visibility</p:attrName>
                                        </p:attrNameLst>
                                      </p:cBhvr>
                                      <p:to>
                                        <p:strVal val="visible"/>
                                      </p:to>
                                    </p:set>
                                    <p:anim calcmode="lin" valueType="num">
                                      <p:cBhvr>
                                        <p:cTn id="25" dur="500" fill="hold"/>
                                        <p:tgtEl>
                                          <p:spTgt spid="3081"/>
                                        </p:tgtEl>
                                        <p:attrNameLst>
                                          <p:attrName>ppt_x</p:attrName>
                                        </p:attrNameLst>
                                      </p:cBhvr>
                                      <p:tavLst>
                                        <p:tav tm="0">
                                          <p:val>
                                            <p:strVal val="1+#ppt_w/2"/>
                                          </p:val>
                                        </p:tav>
                                        <p:tav tm="100000">
                                          <p:val>
                                            <p:strVal val="#ppt_x"/>
                                          </p:val>
                                        </p:tav>
                                      </p:tavLst>
                                    </p:anim>
                                    <p:anim calcmode="lin" valueType="num">
                                      <p:cBhvr>
                                        <p:cTn id="26"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2" nodeType="clickEffect">
                                  <p:stCondLst>
                                    <p:cond delay="0"/>
                                  </p:stCondLst>
                                  <p:childTnLst>
                                    <p:set>
                                      <p:cBhvr>
                                        <p:cTn id="30" dur="1" fill="hold">
                                          <p:stCondLst>
                                            <p:cond delay="0"/>
                                          </p:stCondLst>
                                        </p:cTn>
                                        <p:tgtEl>
                                          <p:spTgt spid="3076"/>
                                        </p:tgtEl>
                                        <p:attrNameLst>
                                          <p:attrName>style.visibility</p:attrName>
                                        </p:attrNameLst>
                                      </p:cBhvr>
                                      <p:to>
                                        <p:strVal val="visible"/>
                                      </p:to>
                                    </p:set>
                                    <p:anim calcmode="lin" valueType="num">
                                      <p:cBhvr>
                                        <p:cTn id="31" dur="500" fill="hold"/>
                                        <p:tgtEl>
                                          <p:spTgt spid="3076"/>
                                        </p:tgtEl>
                                        <p:attrNameLst>
                                          <p:attrName>ppt_x</p:attrName>
                                        </p:attrNameLst>
                                      </p:cBhvr>
                                      <p:tavLst>
                                        <p:tav tm="0">
                                          <p:val>
                                            <p:strVal val="1+#ppt_w/2"/>
                                          </p:val>
                                        </p:tav>
                                        <p:tav tm="100000">
                                          <p:val>
                                            <p:strVal val="#ppt_x"/>
                                          </p:val>
                                        </p:tav>
                                      </p:tavLst>
                                    </p:anim>
                                    <p:anim calcmode="lin" valueType="num">
                                      <p:cBhvr>
                                        <p:cTn id="32"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4" nodeType="clickEffect">
                                  <p:stCondLst>
                                    <p:cond delay="0"/>
                                  </p:stCondLst>
                                  <p:childTnLst>
                                    <p:set>
                                      <p:cBhvr>
                                        <p:cTn id="36" dur="1" fill="hold">
                                          <p:stCondLst>
                                            <p:cond delay="0"/>
                                          </p:stCondLst>
                                        </p:cTn>
                                        <p:tgtEl>
                                          <p:spTgt spid="3078"/>
                                        </p:tgtEl>
                                        <p:attrNameLst>
                                          <p:attrName>style.visibility</p:attrName>
                                        </p:attrNameLst>
                                      </p:cBhvr>
                                      <p:to>
                                        <p:strVal val="visible"/>
                                      </p:to>
                                    </p:set>
                                    <p:anim calcmode="lin" valueType="num">
                                      <p:cBhvr>
                                        <p:cTn id="37" dur="500" fill="hold"/>
                                        <p:tgtEl>
                                          <p:spTgt spid="3078"/>
                                        </p:tgtEl>
                                        <p:attrNameLst>
                                          <p:attrName>ppt_x</p:attrName>
                                        </p:attrNameLst>
                                      </p:cBhvr>
                                      <p:tavLst>
                                        <p:tav tm="0">
                                          <p:val>
                                            <p:strVal val="#ppt_x"/>
                                          </p:val>
                                        </p:tav>
                                        <p:tav tm="100000">
                                          <p:val>
                                            <p:strVal val="#ppt_x"/>
                                          </p:val>
                                        </p:tav>
                                      </p:tavLst>
                                    </p:anim>
                                    <p:anim calcmode="lin" valueType="num">
                                      <p:cBhvr>
                                        <p:cTn id="3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6" nodeType="clickEffect">
                                  <p:stCondLst>
                                    <p:cond delay="0"/>
                                  </p:stCondLst>
                                  <p:childTnLst>
                                    <p:set>
                                      <p:cBhvr>
                                        <p:cTn id="42" dur="1" fill="hold">
                                          <p:stCondLst>
                                            <p:cond delay="0"/>
                                          </p:stCondLst>
                                        </p:cTn>
                                        <p:tgtEl>
                                          <p:spTgt spid="3080"/>
                                        </p:tgtEl>
                                        <p:attrNameLst>
                                          <p:attrName>style.visibility</p:attrName>
                                        </p:attrNameLst>
                                      </p:cBhvr>
                                      <p:to>
                                        <p:strVal val="visible"/>
                                      </p:to>
                                    </p:set>
                                    <p:anim calcmode="lin" valueType="num">
                                      <p:cBhvr>
                                        <p:cTn id="43" dur="500" fill="hold"/>
                                        <p:tgtEl>
                                          <p:spTgt spid="3080"/>
                                        </p:tgtEl>
                                        <p:attrNameLst>
                                          <p:attrName>ppt_x</p:attrName>
                                        </p:attrNameLst>
                                      </p:cBhvr>
                                      <p:tavLst>
                                        <p:tav tm="0">
                                          <p:val>
                                            <p:strVal val="#ppt_x"/>
                                          </p:val>
                                        </p:tav>
                                        <p:tav tm="100000">
                                          <p:val>
                                            <p:strVal val="#ppt_x"/>
                                          </p:val>
                                        </p:tav>
                                      </p:tavLst>
                                    </p:anim>
                                    <p:anim calcmode="lin" valueType="num">
                                      <p:cBhvr>
                                        <p:cTn id="44"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5" nodeType="clickEffect">
                                  <p:stCondLst>
                                    <p:cond delay="0"/>
                                  </p:stCondLst>
                                  <p:childTnLst>
                                    <p:set>
                                      <p:cBhvr>
                                        <p:cTn id="48" dur="1" fill="hold">
                                          <p:stCondLst>
                                            <p:cond delay="0"/>
                                          </p:stCondLst>
                                        </p:cTn>
                                        <p:tgtEl>
                                          <p:spTgt spid="3079"/>
                                        </p:tgtEl>
                                        <p:attrNameLst>
                                          <p:attrName>style.visibility</p:attrName>
                                        </p:attrNameLst>
                                      </p:cBhvr>
                                      <p:to>
                                        <p:strVal val="visible"/>
                                      </p:to>
                                    </p:set>
                                    <p:anim calcmode="lin" valueType="num">
                                      <p:cBhvr>
                                        <p:cTn id="49" dur="500" fill="hold"/>
                                        <p:tgtEl>
                                          <p:spTgt spid="3079"/>
                                        </p:tgtEl>
                                        <p:attrNameLst>
                                          <p:attrName>ppt_x</p:attrName>
                                        </p:attrNameLst>
                                      </p:cBhvr>
                                      <p:tavLst>
                                        <p:tav tm="0">
                                          <p:val>
                                            <p:strVal val="#ppt_x"/>
                                          </p:val>
                                        </p:tav>
                                        <p:tav tm="100000">
                                          <p:val>
                                            <p:strVal val="#ppt_x"/>
                                          </p:val>
                                        </p:tav>
                                      </p:tavLst>
                                    </p:anim>
                                    <p:anim calcmode="lin" valueType="num">
                                      <p:cBhvr>
                                        <p:cTn id="50"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1"/>
      <p:bldP spid="3076" grpId="2"/>
      <p:bldP spid="3077" grpId="3"/>
      <p:bldP spid="3078" grpId="4"/>
      <p:bldP spid="3079" grpId="5"/>
      <p:bldP spid="3080" grpId="6"/>
      <p:bldP spid="3081" grpId="7"/>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35560" y="45085"/>
            <a:ext cx="7941945" cy="447675"/>
          </a:xfrm>
        </p:spPr>
        <p:txBody>
          <a:bodyPr anchor="b" anchorCtr="0"/>
          <a:lstStyle/>
          <a:p>
            <a:pPr defTabSz="914400">
              <a:buClrTx/>
              <a:buSzTx/>
              <a:buFontTx/>
              <a:buNone/>
            </a:pPr>
            <a:r>
              <a:rPr lang="zh-CN" altLang="en-US" sz="3200" kern="1200" baseline="0">
                <a:solidFill>
                  <a:srgbClr val="FF0000"/>
                </a:solidFill>
                <a:latin typeface="黑体" panose="02010609060101010101" pitchFamily="2" charset="-122"/>
                <a:ea typeface="黑体" panose="02010609060101010101" pitchFamily="2" charset="-122"/>
                <a:cs typeface="+mj-cs"/>
              </a:rPr>
              <a:t>真题回顾</a:t>
            </a:r>
            <a:endParaRPr lang="zh-CN" altLang="en-US" sz="3200" b="1" kern="1200" baseline="0">
              <a:solidFill>
                <a:srgbClr val="FF0000"/>
              </a:solidFill>
              <a:latin typeface="黑体" panose="02010609060101010101" pitchFamily="2" charset="-122"/>
              <a:ea typeface="黑体" panose="02010609060101010101" pitchFamily="2" charset="-122"/>
              <a:cs typeface="+mj-cs"/>
            </a:endParaRPr>
          </a:p>
        </p:txBody>
      </p:sp>
      <p:graphicFrame>
        <p:nvGraphicFramePr>
          <p:cNvPr id="4" name="表格 3"/>
          <p:cNvGraphicFramePr>
            <a:graphicFrameLocks noGrp="1"/>
          </p:cNvGraphicFramePr>
          <p:nvPr>
            <p:custDataLst>
              <p:tags r:id="rId2"/>
            </p:custDataLst>
          </p:nvPr>
        </p:nvGraphicFramePr>
        <p:xfrm>
          <a:off x="77470" y="476885"/>
          <a:ext cx="9066530" cy="6193155"/>
        </p:xfrm>
        <a:graphic>
          <a:graphicData uri="http://schemas.openxmlformats.org/drawingml/2006/table">
            <a:tbl>
              <a:tblPr firstRow="1" bandRow="1">
                <a:tableStyleId>{5940675A-B579-460E-94D1-54222C63F5DA}</a:tableStyleId>
              </a:tblPr>
              <a:tblGrid>
                <a:gridCol w="732155">
                  <a:extLst>
                    <a:ext uri="{9D8B030D-6E8A-4147-A177-3AD203B41FA5}">
                      <a16:colId xmlns:a16="http://schemas.microsoft.com/office/drawing/2014/main" xmlns="" val="20000"/>
                    </a:ext>
                  </a:extLst>
                </a:gridCol>
                <a:gridCol w="1851660">
                  <a:extLst>
                    <a:ext uri="{9D8B030D-6E8A-4147-A177-3AD203B41FA5}">
                      <a16:colId xmlns:a16="http://schemas.microsoft.com/office/drawing/2014/main" xmlns="" val="20001"/>
                    </a:ext>
                  </a:extLst>
                </a:gridCol>
                <a:gridCol w="2935605">
                  <a:extLst>
                    <a:ext uri="{9D8B030D-6E8A-4147-A177-3AD203B41FA5}">
                      <a16:colId xmlns:a16="http://schemas.microsoft.com/office/drawing/2014/main" xmlns="" val="20002"/>
                    </a:ext>
                  </a:extLst>
                </a:gridCol>
                <a:gridCol w="3547110">
                  <a:extLst>
                    <a:ext uri="{9D8B030D-6E8A-4147-A177-3AD203B41FA5}">
                      <a16:colId xmlns:a16="http://schemas.microsoft.com/office/drawing/2014/main" xmlns="" val="20003"/>
                    </a:ext>
                  </a:extLst>
                </a:gridCol>
              </a:tblGrid>
              <a:tr h="368935">
                <a:tc>
                  <a:txBody>
                    <a:bodyPr vert="horz" wrap="square"/>
                    <a:lstStyle/>
                    <a:p>
                      <a:pPr algn="ctr">
                        <a:buNone/>
                      </a:pPr>
                      <a:r>
                        <a:rPr lang="en-US" sz="2000" b="1">
                          <a:latin typeface="宋体" panose="02010600030101010101" pitchFamily="2" charset="-122"/>
                          <a:ea typeface="宋体" panose="02010600030101010101" pitchFamily="2" charset="-122"/>
                          <a:cs typeface="宋体" panose="02010600030101010101" pitchFamily="2" charset="-122"/>
                        </a:rPr>
                        <a:t>年</a:t>
                      </a:r>
                      <a:r>
                        <a:rPr lang="zh-CN" altLang="en-US" sz="2000" b="1">
                          <a:latin typeface="宋体" panose="02010600030101010101" pitchFamily="2" charset="-122"/>
                          <a:ea typeface="宋体" panose="02010600030101010101" pitchFamily="2" charset="-122"/>
                          <a:cs typeface="宋体" panose="02010600030101010101" pitchFamily="2" charset="-122"/>
                        </a:rPr>
                        <a:t>份</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篇目及作者</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考点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考向</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5760">
                <a:tc rowSpan="2">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2021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000" b="0" spc="-150">
                          <a:uFillTx/>
                          <a:latin typeface="楷体" panose="02010609060101010101" charset="-122"/>
                          <a:ea typeface="楷体" panose="02010609060101010101" charset="-122"/>
                          <a:cs typeface="楷体" panose="02010609060101010101" charset="-122"/>
                        </a:rPr>
                        <a:t>《意难忘·山家》[清]吴伟业 </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rPr>
                        <a:t>鉴赏诗歌的语言</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rPr>
                        <a:t>理解词语的含义</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65760">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solidFill>
                            <a:schemeClr val="tx1"/>
                          </a:solidFill>
                          <a:uFillTx/>
                          <a:latin typeface="楷体" panose="02010609060101010101" charset="-122"/>
                          <a:ea typeface="楷体" panose="02010609060101010101" charset="-122"/>
                          <a:cs typeface="宋体" panose="02010600030101010101" pitchFamily="2" charset="-122"/>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solidFill>
                            <a:schemeClr val="tx1"/>
                          </a:solidFill>
                          <a:uFillTx/>
                          <a:latin typeface="楷体" panose="02010609060101010101" charset="-122"/>
                          <a:ea typeface="楷体" panose="02010609060101010101" charset="-122"/>
                          <a:cs typeface="宋体" panose="02010600030101010101" pitchFamily="2" charset="-122"/>
                        </a:rPr>
                        <a:t>分析写景艺术和叙事艺术</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42925">
                <a:tc rowSpan="2">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2020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000" b="0" spc="-150">
                          <a:uFillTx/>
                          <a:latin typeface="楷体" panose="02010609060101010101" charset="-122"/>
                          <a:ea typeface="楷体" panose="02010609060101010101" charset="-122"/>
                          <a:cs typeface="楷体" panose="02010609060101010101" charset="-122"/>
                          <a:sym typeface="+mn-ea"/>
                        </a:rPr>
                        <a:t>《秋江送别》</a:t>
                      </a:r>
                      <a:endParaRPr lang="zh-CN" altLang="en-US" sz="2000" b="0" spc="-150">
                        <a:uFillTx/>
                        <a:latin typeface="楷体" panose="02010609060101010101" charset="-122"/>
                        <a:ea typeface="楷体" panose="02010609060101010101" charset="-122"/>
                        <a:cs typeface="楷体" panose="02010609060101010101" charset="-122"/>
                      </a:endParaRPr>
                    </a:p>
                    <a:p>
                      <a:pPr algn="ctr">
                        <a:buNone/>
                      </a:pPr>
                      <a:r>
                        <a:rPr lang="zh-CN" altLang="en-US" sz="2000" b="0" spc="-150">
                          <a:uFillTx/>
                          <a:latin typeface="楷体" panose="02010609060101010101" charset="-122"/>
                          <a:ea typeface="楷体" panose="02010609060101010101" charset="-122"/>
                          <a:cs typeface="楷体" panose="02010609060101010101" charset="-122"/>
                        </a:rPr>
                        <a:t>[唐]王勃</a:t>
                      </a:r>
                    </a:p>
                    <a:p>
                      <a:pPr algn="ctr">
                        <a:buNone/>
                      </a:pPr>
                      <a:r>
                        <a:rPr lang="zh-CN" altLang="en-US" sz="2000" b="0" spc="-150">
                          <a:uFillTx/>
                          <a:latin typeface="楷体" panose="02010609060101010101" charset="-122"/>
                          <a:ea typeface="楷体" panose="02010609060101010101" charset="-122"/>
                          <a:cs typeface="楷体" panose="02010609060101010101" charset="-122"/>
                        </a:rPr>
                        <a:t>《送柴侍御》[唐]王昌龄</a:t>
                      </a:r>
                      <a:endParaRPr lang="zh-CN" altLang="en-US" sz="2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rPr>
                        <a:t>鉴赏诗歌的思想内容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送别诗的思想情感比较</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6275">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以炼句为基础的比较鉴赏</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66395">
                <a:tc rowSpan="3">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2019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vert="horz" wrap="square"/>
                    <a:lstStyle/>
                    <a:p>
                      <a:pPr algn="ctr">
                        <a:buNone/>
                      </a:pPr>
                      <a:r>
                        <a:rPr lang="zh-CN" altLang="en-US" sz="2000" b="0" spc="-150">
                          <a:solidFill>
                            <a:schemeClr val="tx1"/>
                          </a:solidFill>
                          <a:uFillTx/>
                          <a:latin typeface="楷体" panose="02010609060101010101" charset="-122"/>
                          <a:ea typeface="楷体" panose="02010609060101010101" charset="-122"/>
                          <a:cs typeface="楷体" panose="02010609060101010101" charset="-122"/>
                        </a:rPr>
                        <a:t>《早秋过龙武李将军书斋》 </a:t>
                      </a:r>
                    </a:p>
                    <a:p>
                      <a:pPr algn="ctr">
                        <a:buNone/>
                      </a:pPr>
                      <a:r>
                        <a:rPr lang="zh-CN" altLang="en-US" sz="2000" b="0" spc="-150">
                          <a:solidFill>
                            <a:schemeClr val="tx1"/>
                          </a:solidFill>
                          <a:uFillTx/>
                          <a:latin typeface="楷体" panose="02010609060101010101" charset="-122"/>
                          <a:ea typeface="楷体" panose="02010609060101010101" charset="-122"/>
                          <a:cs typeface="楷体" panose="02010609060101010101" charset="-122"/>
                        </a:rPr>
                        <a:t>[唐]王建</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鉴赏诗歌的语言</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rPr>
                        <a:t>理解字的意思及词的作用</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0">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rPr>
                        <a:t>刻画人物形象技巧的裳析</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548005">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65760">
                <a:tc rowSpan="2">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2018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000" b="0" spc="-150">
                          <a:uFillTx/>
                          <a:latin typeface="楷体" panose="02010609060101010101" charset="-122"/>
                          <a:ea typeface="楷体" panose="02010609060101010101" charset="-122"/>
                          <a:cs typeface="楷体" panose="02010609060101010101" charset="-122"/>
                        </a:rPr>
                        <a:t>《送王昌龄》</a:t>
                      </a:r>
                    </a:p>
                    <a:p>
                      <a:pPr algn="ctr">
                        <a:buNone/>
                      </a:pPr>
                      <a:r>
                        <a:rPr lang="zh-CN" altLang="en-US" sz="2000" b="0" spc="-150">
                          <a:uFillTx/>
                          <a:latin typeface="楷体" panose="02010609060101010101" charset="-122"/>
                          <a:ea typeface="楷体" panose="02010609060101010101" charset="-122"/>
                          <a:cs typeface="楷体" panose="02010609060101010101" charset="-122"/>
                        </a:rPr>
                        <a:t> [唐]李颀</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sym typeface="+mn-ea"/>
                        </a:rPr>
                        <a:t>鉴赏诗歌的语言</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楷体" panose="02010609060101010101" charset="-122"/>
                        </a:rPr>
                        <a:t>理解词语的意思及情感 </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65760">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分析点染手法</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65760">
                <a:tc rowSpan="2">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2017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000" b="0" spc="-150">
                          <a:uFillTx/>
                          <a:latin typeface="楷体" panose="02010609060101010101" charset="-122"/>
                          <a:ea typeface="楷体" panose="02010609060101010101" charset="-122"/>
                          <a:cs typeface="楷体" panose="02010609060101010101" charset="-122"/>
                        </a:rPr>
                        <a:t>《采地黄者》</a:t>
                      </a:r>
                    </a:p>
                    <a:p>
                      <a:pPr algn="ctr">
                        <a:buNone/>
                      </a:pPr>
                      <a:r>
                        <a:rPr lang="zh-CN" altLang="en-US" sz="2000" b="0" spc="-150">
                          <a:uFillTx/>
                          <a:latin typeface="楷体" panose="02010609060101010101" charset="-122"/>
                          <a:ea typeface="楷体" panose="02010609060101010101" charset="-122"/>
                          <a:cs typeface="楷体" panose="02010609060101010101" charset="-122"/>
                        </a:rPr>
                        <a:t>[唐]白居易 </a:t>
                      </a:r>
                      <a:endParaRPr lang="zh-CN" altLang="en-US" sz="2400" b="0">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rPr>
                        <a:t>理解诗歌的思想内容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楷体" panose="02010609060101010101" charset="-122"/>
                        </a:rPr>
                        <a:t>概括诗歌内容 </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65760">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楷体" panose="02010609060101010101" charset="-122"/>
                        </a:rPr>
                        <a:t>分析艺术(叙事)特色</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365760">
                <a:tc rowSpan="2">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2016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000" b="0" spc="-150">
                          <a:uFillTx/>
                          <a:latin typeface="楷体" panose="02010609060101010101" charset="-122"/>
                          <a:ea typeface="楷体" panose="02010609060101010101" charset="-122"/>
                          <a:cs typeface="楷体" panose="02010609060101010101" charset="-122"/>
                        </a:rPr>
                        <a:t>《北来人二首》</a:t>
                      </a:r>
                    </a:p>
                    <a:p>
                      <a:pPr algn="ctr">
                        <a:buNone/>
                      </a:pPr>
                      <a:r>
                        <a:rPr lang="zh-CN" altLang="en-US" sz="2400" b="0" spc="-150">
                          <a:uFillTx/>
                          <a:latin typeface="楷体" panose="02010609060101010101" charset="-122"/>
                          <a:ea typeface="楷体" panose="02010609060101010101" charset="-122"/>
                          <a:cs typeface="楷体" panose="02010609060101010101" charset="-122"/>
                          <a:sym typeface="+mn-ea"/>
                        </a:rPr>
                        <a:t>[宋]刘克庄 </a:t>
                      </a:r>
                      <a:endParaRPr lang="zh-CN" altLang="en-US" sz="2400" b="0">
                        <a:solidFill>
                          <a:srgbClr val="FF0000"/>
                        </a:solidFill>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理解诗歌的思想内容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赏析诗句</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365760">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分析艺术（叙事）特色</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r h="369570">
                <a:tc rowSpan="2">
                  <a:txBody>
                    <a:bodyPr vert="horz" wrap="square"/>
                    <a:lstStyle/>
                    <a:p>
                      <a:pPr algn="ctr">
                        <a:buNone/>
                      </a:pPr>
                      <a:r>
                        <a:rPr lang="en-US" sz="2000" b="0">
                          <a:latin typeface="宋体" panose="02010600030101010101" pitchFamily="2" charset="-122"/>
                          <a:ea typeface="宋体" panose="02010600030101010101" pitchFamily="2" charset="-122"/>
                          <a:cs typeface="宋体" panose="02010600030101010101" pitchFamily="2" charset="-122"/>
                        </a:rPr>
                        <a:t>2015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vert="horz" wrap="square"/>
                    <a:lstStyle/>
                    <a:p>
                      <a:pPr algn="ctr">
                        <a:buNone/>
                      </a:pPr>
                      <a:r>
                        <a:rPr lang="zh-CN" altLang="en-US" sz="2000" b="0" spc="-150">
                          <a:uFillTx/>
                          <a:latin typeface="楷体" panose="02010609060101010101" charset="-122"/>
                          <a:ea typeface="楷体" panose="02010609060101010101" charset="-122"/>
                          <a:cs typeface="楷体" panose="02010609060101010101" charset="-122"/>
                        </a:rPr>
                        <a:t>《木兰花慢 赠弹琵琶者》</a:t>
                      </a:r>
                      <a:endParaRPr lang="zh-CN" altLang="en-US" sz="2000" b="0" spc="-150">
                        <a:solidFill>
                          <a:schemeClr val="accent2"/>
                        </a:solidFill>
                        <a:uFillTx/>
                        <a:latin typeface="楷体" panose="02010609060101010101" charset="-122"/>
                        <a:ea typeface="楷体" panose="02010609060101010101" charset="-122"/>
                        <a:cs typeface="楷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sym typeface="+mn-ea"/>
                        </a:rPr>
                        <a:t>鉴赏诗歌的</a:t>
                      </a:r>
                      <a:r>
                        <a:rPr lang="zh-CN" altLang="en-US" sz="2400" spc="-150">
                          <a:uFillTx/>
                          <a:latin typeface="楷体" panose="02010609060101010101" charset="-122"/>
                          <a:ea typeface="楷体" panose="02010609060101010101" charset="-122"/>
                          <a:cs typeface="宋体" panose="02010600030101010101" pitchFamily="2" charset="-122"/>
                          <a:sym typeface="+mn-ea"/>
                        </a:rPr>
                        <a:t>思想内容</a:t>
                      </a:r>
                      <a:endParaRPr lang="zh-CN" altLang="en-US" sz="2400" b="0">
                        <a:latin typeface="楷体" panose="02010609060101010101" charset="-122"/>
                        <a:ea typeface="楷体" panose="02010609060101010101" charset="-122"/>
                        <a:cs typeface="宋体" panose="02010600030101010101" pitchFamily="2" charset="-122"/>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理解诗歌内容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4"/>
                  </a:ext>
                </a:extLst>
              </a:tr>
              <a:tr h="369570">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a:latin typeface="楷体" panose="02010609060101010101" charset="-122"/>
                          <a:ea typeface="楷体" panose="02010609060101010101" charset="-122"/>
                          <a:cs typeface="宋体" panose="02010600030101010101" pitchFamily="2" charset="-122"/>
                        </a:rPr>
                        <a:t>分析演奏者描写角度</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5"/>
                  </a:ext>
                </a:extLst>
              </a:tr>
            </a:tbl>
          </a:graphicData>
        </a:graphic>
      </p:graphicFrame>
      <p:sp>
        <p:nvSpPr>
          <p:cNvPr id="4100" name="Oval 4"/>
          <p:cNvSpPr/>
          <p:nvPr/>
        </p:nvSpPr>
        <p:spPr>
          <a:xfrm>
            <a:off x="6300470" y="1196975"/>
            <a:ext cx="1299210" cy="447675"/>
          </a:xfrm>
          <a:prstGeom prst="ellipse">
            <a:avLst/>
          </a:prstGeom>
          <a:noFill/>
          <a:ln w="38100" cap="flat" cmpd="sng">
            <a:solidFill>
              <a:srgbClr val="FF0000"/>
            </a:solidFill>
            <a:prstDash val="solid"/>
            <a:round/>
            <a:headEnd type="none" w="med" len="med"/>
            <a:tailEnd type="none" w="med" len="med"/>
          </a:ln>
        </p:spPr>
        <p:txBody>
          <a:bodyPr wrap="none" anchor="ctr" anchorCtr="0"/>
          <a:lstStyle/>
          <a:p>
            <a:pPr algn="ctr"/>
            <a:endParaRPr lang="zh-CN" altLang="en-US">
              <a:solidFill>
                <a:srgbClr val="FF0000"/>
              </a:solidFill>
              <a:latin typeface="Arial" panose="020b0604020202020204" pitchFamily="34" charset="0"/>
            </a:endParaRPr>
          </a:p>
        </p:txBody>
      </p:sp>
      <p:sp>
        <p:nvSpPr>
          <p:cNvPr id="3" name="Oval 4"/>
          <p:cNvSpPr/>
          <p:nvPr/>
        </p:nvSpPr>
        <p:spPr>
          <a:xfrm>
            <a:off x="6372225" y="3285490"/>
            <a:ext cx="1835150" cy="447675"/>
          </a:xfrm>
          <a:prstGeom prst="ellipse">
            <a:avLst/>
          </a:prstGeom>
          <a:noFill/>
          <a:ln w="38100" cap="flat" cmpd="sng">
            <a:solidFill>
              <a:srgbClr val="FF0000"/>
            </a:solidFill>
            <a:prstDash val="solid"/>
            <a:round/>
            <a:headEnd type="none" w="med" len="med"/>
            <a:tailEnd type="none" w="med" len="med"/>
          </a:ln>
        </p:spPr>
        <p:txBody>
          <a:bodyPr wrap="none" anchor="ctr" anchorCtr="0"/>
          <a:lstStyle/>
          <a:p>
            <a:pPr algn="ctr"/>
            <a:endParaRPr lang="zh-CN" altLang="en-US">
              <a:solidFill>
                <a:srgbClr val="FF0000"/>
              </a:solidFill>
              <a:latin typeface="Arial" panose="020b0604020202020204" pitchFamily="34" charset="0"/>
            </a:endParaRPr>
          </a:p>
        </p:txBody>
      </p:sp>
      <p:sp>
        <p:nvSpPr>
          <p:cNvPr id="5" name="Oval 4"/>
          <p:cNvSpPr/>
          <p:nvPr/>
        </p:nvSpPr>
        <p:spPr>
          <a:xfrm>
            <a:off x="6516370" y="6269355"/>
            <a:ext cx="1835150" cy="447675"/>
          </a:xfrm>
          <a:prstGeom prst="ellipse">
            <a:avLst/>
          </a:prstGeom>
          <a:noFill/>
          <a:ln w="38100" cap="flat" cmpd="sng">
            <a:solidFill>
              <a:srgbClr val="FF0000"/>
            </a:solidFill>
            <a:prstDash val="solid"/>
            <a:round/>
            <a:headEnd type="none" w="med" len="med"/>
            <a:tailEnd type="none" w="med" len="med"/>
          </a:ln>
        </p:spPr>
        <p:txBody>
          <a:bodyPr wrap="none" anchor="ctr" anchorCtr="0"/>
          <a:lstStyle/>
          <a:p>
            <a:pPr algn="ctr"/>
            <a:endParaRPr lang="zh-CN" altLang="en-US">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100"/>
                                        </p:tgtEl>
                                        <p:attrNameLst>
                                          <p:attrName>style.visibility</p:attrName>
                                        </p:attrNameLst>
                                      </p:cBhvr>
                                      <p:to>
                                        <p:strVal val="visible"/>
                                      </p:to>
                                    </p:set>
                                    <p:animEffect transition="in" filter="dissolve">
                                      <p:cBhvr>
                                        <p:cTn id="19" dur="500"/>
                                        <p:tgtEl>
                                          <p:spTgt spid="410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ssolve">
                                      <p:cBhvr>
                                        <p:cTn id="24" dur="500"/>
                                        <p:tgtEl>
                                          <p:spTgt spid="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100" grpId="0"/>
      <p:bldP spid="3"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p:nvPr/>
        </p:nvPicPr>
        <p:blipFill>
          <a:blip r:embed="rId2"/>
          <a:srcRect b="2681"/>
          <a:stretch>
            <a:fillRect/>
          </a:stretch>
        </p:blipFill>
        <p:spPr>
          <a:xfrm>
            <a:off x="0" y="0"/>
            <a:ext cx="9144000" cy="6858000"/>
          </a:xfrm>
          <a:prstGeom prst="rect">
            <a:avLst/>
          </a:prstGeom>
          <a:noFill/>
          <a:ln w="9525">
            <a:noFill/>
          </a:ln>
        </p:spPr>
      </p:pic>
      <p:sp>
        <p:nvSpPr>
          <p:cNvPr id="2" name="标题 1"/>
          <p:cNvSpPr>
            <a:spLocks noGrp="1"/>
          </p:cNvSpPr>
          <p:nvPr>
            <p:ph type="title"/>
          </p:nvPr>
        </p:nvSpPr>
        <p:spPr>
          <a:xfrm>
            <a:off x="252095" y="260985"/>
            <a:ext cx="3121660" cy="386080"/>
          </a:xfrm>
        </p:spPr>
        <p:txBody>
          <a:bodyPr/>
          <a:lstStyle/>
          <a:p>
            <a:r>
              <a:rPr lang="zh-CN" altLang="en-US" sz="3200">
                <a:solidFill>
                  <a:srgbClr val="FF0000"/>
                </a:solidFill>
                <a:latin typeface="黑体" panose="02010609060101010101" pitchFamily="2" charset="-122"/>
                <a:ea typeface="黑体" panose="02010609060101010101" pitchFamily="2" charset="-122"/>
              </a:rPr>
              <a:t>已做习题回顾</a:t>
            </a:r>
          </a:p>
        </p:txBody>
      </p:sp>
      <p:graphicFrame>
        <p:nvGraphicFramePr>
          <p:cNvPr id="4" name="表格 3"/>
          <p:cNvGraphicFramePr>
            <a:graphicFrameLocks noGrp="1"/>
          </p:cNvGraphicFramePr>
          <p:nvPr>
            <p:custDataLst>
              <p:tags r:id="rId3"/>
            </p:custDataLst>
          </p:nvPr>
        </p:nvGraphicFramePr>
        <p:xfrm>
          <a:off x="35560" y="1125220"/>
          <a:ext cx="9066530" cy="2075815"/>
        </p:xfrm>
        <a:graphic>
          <a:graphicData uri="http://schemas.openxmlformats.org/drawingml/2006/table">
            <a:tbl>
              <a:tblPr firstRow="1" bandRow="1">
                <a:tableStyleId>{5940675A-B579-460E-94D1-54222C63F5DA}</a:tableStyleId>
              </a:tblPr>
              <a:tblGrid>
                <a:gridCol w="741680">
                  <a:extLst>
                    <a:ext uri="{9D8B030D-6E8A-4147-A177-3AD203B41FA5}">
                      <a16:colId xmlns:a16="http://schemas.microsoft.com/office/drawing/2014/main" xmlns="" val="20000"/>
                    </a:ext>
                  </a:extLst>
                </a:gridCol>
                <a:gridCol w="1889125">
                  <a:extLst>
                    <a:ext uri="{9D8B030D-6E8A-4147-A177-3AD203B41FA5}">
                      <a16:colId xmlns:a16="http://schemas.microsoft.com/office/drawing/2014/main" xmlns="" val="20001"/>
                    </a:ext>
                  </a:extLst>
                </a:gridCol>
                <a:gridCol w="2851150">
                  <a:extLst>
                    <a:ext uri="{9D8B030D-6E8A-4147-A177-3AD203B41FA5}">
                      <a16:colId xmlns:a16="http://schemas.microsoft.com/office/drawing/2014/main" xmlns="" val="20002"/>
                    </a:ext>
                  </a:extLst>
                </a:gridCol>
                <a:gridCol w="3584575">
                  <a:extLst>
                    <a:ext uri="{9D8B030D-6E8A-4147-A177-3AD203B41FA5}">
                      <a16:colId xmlns:a16="http://schemas.microsoft.com/office/drawing/2014/main" xmlns="" val="20003"/>
                    </a:ext>
                  </a:extLst>
                </a:gridCol>
              </a:tblGrid>
              <a:tr h="368935">
                <a:tc>
                  <a:txBody>
                    <a:bodyPr vert="horz" wrap="square"/>
                    <a:lstStyle/>
                    <a:p>
                      <a:pPr algn="ctr">
                        <a:buNone/>
                      </a:pPr>
                      <a:r>
                        <a:rPr lang="zh-CN" sz="2000" b="1">
                          <a:latin typeface="宋体" panose="02010600030101010101" pitchFamily="2" charset="-122"/>
                          <a:ea typeface="宋体" panose="02010600030101010101" pitchFamily="2" charset="-122"/>
                          <a:cs typeface="宋体" panose="02010600030101010101" pitchFamily="2" charset="-122"/>
                        </a:rPr>
                        <a:t>来源</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篇目及作者</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考点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考向</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5760">
                <a:tc>
                  <a:txBody>
                    <a:bodyPr vert="horz" wrap="square"/>
                    <a:lstStyle/>
                    <a:p>
                      <a:pPr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七彩</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楷体" panose="02010609060101010101" charset="-122"/>
                        </a:rPr>
                        <a:t>《拜星月慢》</a:t>
                      </a:r>
                      <a:r>
                        <a:rPr lang="zh-CN" altLang="en-US" sz="2000" b="0" spc="-150">
                          <a:uFillTx/>
                          <a:latin typeface="楷体" panose="02010609060101010101" charset="-122"/>
                          <a:ea typeface="楷体" panose="02010609060101010101" charset="-122"/>
                          <a:cs typeface="楷体" panose="02010609060101010101" charset="-122"/>
                        </a:rPr>
                        <a:t>[宋]周邦彦</a:t>
                      </a:r>
                      <a:r>
                        <a:rPr lang="zh-CN" altLang="en-US" sz="2400" b="0" spc="-150">
                          <a:uFillTx/>
                          <a:latin typeface="楷体" panose="02010609060101010101" charset="-122"/>
                          <a:ea typeface="楷体" panose="02010609060101010101" charset="-122"/>
                          <a:cs typeface="楷体" panose="02010609060101010101" charset="-122"/>
                        </a:rPr>
                        <a:t> </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solidFill>
                            <a:schemeClr val="tx1"/>
                          </a:solidFill>
                          <a:uFillTx/>
                          <a:latin typeface="楷体" panose="02010609060101010101" charset="-122"/>
                          <a:ea typeface="楷体" panose="02010609060101010101" charset="-122"/>
                          <a:cs typeface="宋体" panose="02010600030101010101" pitchFamily="2" charset="-122"/>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000" b="0" spc="-150">
                          <a:solidFill>
                            <a:schemeClr val="tx1"/>
                          </a:solidFill>
                          <a:uFillTx/>
                          <a:latin typeface="楷体" panose="02010609060101010101" charset="-122"/>
                          <a:ea typeface="楷体" panose="02010609060101010101" charset="-122"/>
                          <a:cs typeface="宋体" panose="02010600030101010101" pitchFamily="2" charset="-122"/>
                        </a:rPr>
                        <a:t>赏析人物塑造手法和叙事艺术</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97865">
                <a:tc>
                  <a:txBody>
                    <a:bodyPr vert="horz" wrap="square"/>
                    <a:lstStyle/>
                    <a:p>
                      <a:pPr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解体达人</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楷体" panose="02010609060101010101" charset="-122"/>
                          <a:sym typeface="+mn-ea"/>
                        </a:rPr>
                        <a:t>《柳州城西北隅种柑橘</a:t>
                      </a:r>
                      <a:r>
                        <a:rPr lang="zh-CN" altLang="en-US" sz="2400" b="0" spc="-150">
                          <a:uFillTx/>
                          <a:latin typeface="楷体" panose="02010609060101010101" charset="-122"/>
                          <a:ea typeface="楷体" panose="02010609060101010101" charset="-122"/>
                          <a:cs typeface="楷体" panose="02010609060101010101" charset="-122"/>
                        </a:rPr>
                        <a:t>》</a:t>
                      </a:r>
                      <a:r>
                        <a:rPr lang="zh-CN" altLang="en-US" sz="2000" b="0" spc="-150">
                          <a:uFillTx/>
                          <a:latin typeface="楷体" panose="02010609060101010101" charset="-122"/>
                          <a:ea typeface="楷体" panose="02010609060101010101" charset="-122"/>
                          <a:cs typeface="楷体" panose="02010609060101010101" charset="-122"/>
                        </a:rPr>
                        <a:t>[唐]柳宗元</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鉴赏诗歌的表达技巧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zh-CN" altLang="en-US" sz="2400" b="0" spc="-150">
                          <a:uFillTx/>
                          <a:latin typeface="楷体" panose="02010609060101010101" charset="-122"/>
                          <a:ea typeface="楷体" panose="02010609060101010101" charset="-122"/>
                          <a:cs typeface="宋体" panose="02010600030101010101" pitchFamily="2" charset="-122"/>
                          <a:sym typeface="+mn-ea"/>
                        </a:rPr>
                        <a:t>如何塑造人物形象</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4100" name="Oval 4"/>
          <p:cNvSpPr/>
          <p:nvPr/>
        </p:nvSpPr>
        <p:spPr>
          <a:xfrm>
            <a:off x="6141720" y="1628775"/>
            <a:ext cx="1624965" cy="447675"/>
          </a:xfrm>
          <a:prstGeom prst="ellipse">
            <a:avLst/>
          </a:prstGeom>
          <a:noFill/>
          <a:ln w="38100" cap="flat" cmpd="sng">
            <a:solidFill>
              <a:srgbClr val="FF0000"/>
            </a:solidFill>
            <a:prstDash val="solid"/>
            <a:round/>
            <a:headEnd type="none" w="med" len="med"/>
            <a:tailEnd type="none" w="med" len="med"/>
          </a:ln>
        </p:spPr>
        <p:txBody>
          <a:bodyPr wrap="none" anchor="ctr" anchorCtr="0"/>
          <a:lstStyle/>
          <a:p>
            <a:pPr algn="ctr"/>
            <a:endParaRPr lang="zh-CN" altLang="en-US">
              <a:solidFill>
                <a:srgbClr val="FF0000"/>
              </a:solidFill>
              <a:latin typeface="Arial" panose="020b0604020202020204" pitchFamily="34" charset="0"/>
            </a:endParaRPr>
          </a:p>
        </p:txBody>
      </p:sp>
      <p:sp>
        <p:nvSpPr>
          <p:cNvPr id="5" name="Oval 4"/>
          <p:cNvSpPr/>
          <p:nvPr/>
        </p:nvSpPr>
        <p:spPr>
          <a:xfrm>
            <a:off x="6084570" y="2506345"/>
            <a:ext cx="1856740" cy="506730"/>
          </a:xfrm>
          <a:prstGeom prst="ellipse">
            <a:avLst/>
          </a:prstGeom>
          <a:noFill/>
          <a:ln w="38100" cap="flat" cmpd="sng">
            <a:solidFill>
              <a:srgbClr val="FF0000"/>
            </a:solidFill>
            <a:prstDash val="solid"/>
            <a:round/>
            <a:headEnd type="none" w="med" len="med"/>
            <a:tailEnd type="none" w="med" len="med"/>
          </a:ln>
        </p:spPr>
        <p:txBody>
          <a:bodyPr wrap="none" anchor="ctr" anchorCtr="0"/>
          <a:lstStyle/>
          <a:p>
            <a:pPr algn="ctr"/>
            <a:endParaRPr lang="zh-CN" altLang="en-US">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dissolve">
                                      <p:cBhvr>
                                        <p:cTn id="13" dur="500"/>
                                        <p:tgtEl>
                                          <p:spTgt spid="410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p:nvPr/>
        </p:nvPicPr>
        <p:blipFill>
          <a:blip r:embed="rId2"/>
          <a:srcRect b="2681"/>
          <a:stretch>
            <a:fillRect/>
          </a:stretch>
        </p:blipFill>
        <p:spPr>
          <a:xfrm>
            <a:off x="35560" y="0"/>
            <a:ext cx="9144000" cy="6858000"/>
          </a:xfrm>
          <a:prstGeom prst="rect">
            <a:avLst/>
          </a:prstGeom>
          <a:noFill/>
          <a:ln w="9525">
            <a:noFill/>
          </a:ln>
        </p:spPr>
      </p:pic>
      <p:sp>
        <p:nvSpPr>
          <p:cNvPr id="4" name="文本占位符 3"/>
          <p:cNvSpPr>
            <a:spLocks noGrp="1"/>
          </p:cNvSpPr>
          <p:nvPr>
            <p:ph type="body" sz="half" idx="2"/>
          </p:nvPr>
        </p:nvSpPr>
        <p:spPr>
          <a:xfrm>
            <a:off x="236220" y="836930"/>
            <a:ext cx="8742045" cy="2215515"/>
          </a:xfrm>
          <a:noFill/>
          <a:ln>
            <a:solidFill>
              <a:srgbClr val="F826EC"/>
            </a:solidFill>
          </a:ln>
          <a:extLst>
            <a:ext uri="{909E8E84-426E-40DD-AFC4-6F175D3DCCD1}">
              <a14:hiddenFill xmlns:a14="http://schemas.microsoft.com/office/drawing/2010/main">
                <a:solidFill>
                  <a:schemeClr val="accent4">
                    <a:lumMod val="20000"/>
                    <a:lumOff val="80000"/>
                  </a:schemeClr>
                </a:solidFill>
              </a14:hiddenFill>
            </a:ext>
          </a:extLst>
        </p:spPr>
        <p:txBody>
          <a:bodyPr anchor="ctr" anchorCtr="0"/>
          <a:lstStyle/>
          <a:p>
            <a:pPr marL="0" indent="0" latinLnBrk="0">
              <a:lnSpc>
                <a:spcPts val="3860"/>
              </a:lnSpc>
              <a:spcBef>
                <a:spcPct val="0"/>
              </a:spcBef>
              <a:buNone/>
            </a:pPr>
            <a:r>
              <a:rPr 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800" spc="-1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描写是文学创作的基本手法之一。</a:t>
            </a:r>
          </a:p>
          <a:p>
            <a:pPr marL="0" indent="0" latinLnBrk="0">
              <a:lnSpc>
                <a:spcPts val="3860"/>
              </a:lnSpc>
              <a:spcBef>
                <a:spcPct val="0"/>
              </a:spcBef>
              <a:buNone/>
            </a:pPr>
            <a:r>
              <a:rPr lang="en-US" sz="2800" spc="-1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    </a:t>
            </a:r>
            <a:r>
              <a:rPr sz="2800" spc="-1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描就是描绘，写就是摹写。</a:t>
            </a:r>
          </a:p>
          <a:p>
            <a:pPr marL="0" indent="0" latinLnBrk="0">
              <a:lnSpc>
                <a:spcPts val="3860"/>
              </a:lnSpc>
              <a:spcBef>
                <a:spcPct val="0"/>
              </a:spcBef>
              <a:buNone/>
            </a:pPr>
            <a:r>
              <a:rPr lang="en-US" sz="2800" spc="-10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    </a:t>
            </a:r>
            <a:r>
              <a:rPr sz="2800" b="1" spc="-100">
                <a:solidFill>
                  <a:schemeClr val="tx1"/>
                </a:solidFill>
                <a:uFillTx/>
                <a:latin typeface="黑体" panose="02010609060101010101" pitchFamily="2" charset="-122"/>
                <a:ea typeface="黑体" panose="02010609060101010101" pitchFamily="2" charset="-122"/>
                <a:cs typeface="黑体" panose="02010609060101010101" pitchFamily="2" charset="-122"/>
                <a:sym typeface="+mn-ea"/>
              </a:rPr>
              <a:t>描写方法是用生动形象的语言把</a:t>
            </a:r>
            <a:r>
              <a:rPr sz="2800" b="1" spc="-100">
                <a:solidFill>
                  <a:srgbClr val="142FF6"/>
                </a:solidFill>
                <a:uFillTx/>
                <a:latin typeface="黑体" panose="02010609060101010101" pitchFamily="2" charset="-122"/>
                <a:ea typeface="黑体" panose="02010609060101010101" pitchFamily="2" charset="-122"/>
                <a:cs typeface="黑体" panose="02010609060101010101" pitchFamily="2" charset="-122"/>
                <a:sym typeface="+mn-ea"/>
              </a:rPr>
              <a:t>人物、事件、景物</a:t>
            </a:r>
            <a:r>
              <a:rPr sz="2800" b="1" spc="-100">
                <a:solidFill>
                  <a:schemeClr val="tx1"/>
                </a:solidFill>
                <a:uFillTx/>
                <a:latin typeface="黑体" panose="02010609060101010101" pitchFamily="2" charset="-122"/>
                <a:ea typeface="黑体" panose="02010609060101010101" pitchFamily="2" charset="-122"/>
                <a:cs typeface="黑体" panose="02010609060101010101" pitchFamily="2" charset="-122"/>
                <a:sym typeface="+mn-ea"/>
              </a:rPr>
              <a:t>具体描绘出来的一种手法，给读者以身临其境的感觉。</a:t>
            </a:r>
            <a:endParaRPr lang="zh-CN" altLang="en-US" sz="2800" b="1" spc="-100">
              <a:solidFill>
                <a:schemeClr val="tx1"/>
              </a:solidFill>
              <a:uFillTx/>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5" name="New picture"/>
          <p:cNvPicPr/>
          <p:nvPr/>
        </p:nvPicPr>
        <p:blipFill>
          <a:blip r:embed="rId3"/>
          <a:stretch>
            <a:fillRect/>
          </a:stretch>
        </p:blipFill>
        <p:spPr>
          <a:xfrm>
            <a:off x="8343900" y="9467850"/>
            <a:ext cx="228600" cy="171450"/>
          </a:xfrm>
          <a:prstGeom prst="cube">
            <a:avLst/>
          </a:prstGeom>
        </p:spPr>
      </p:pic>
      <p:sp>
        <p:nvSpPr>
          <p:cNvPr id="4098" name="Rectangle 6"/>
          <p:cNvSpPr/>
          <p:nvPr/>
        </p:nvSpPr>
        <p:spPr>
          <a:xfrm>
            <a:off x="1692275" y="3490595"/>
            <a:ext cx="4584700" cy="583565"/>
          </a:xfrm>
          <a:prstGeom prst="rect">
            <a:avLst/>
          </a:prstGeom>
          <a:solidFill>
            <a:srgbClr val="FFFF00">
              <a:alpha val="25098"/>
            </a:srgbClr>
          </a:solidFill>
          <a:ln w="57150" cap="flat" cmpd="thickThin">
            <a:solidFill>
              <a:srgbClr val="FF9900"/>
            </a:solidFill>
            <a:prstDash val="solid"/>
            <a:miter/>
            <a:headEnd type="none" w="med" len="med"/>
            <a:tailEnd type="none" w="med" len="med"/>
          </a:ln>
        </p:spPr>
        <p:txBody>
          <a:bodyPr wrap="square" anchor="ctr" anchorCtr="0">
            <a:spAutoFit/>
          </a:bodyPr>
          <a:lstStyle/>
          <a:p>
            <a:r>
              <a:rPr lang="zh-CN" altLang="en-US" sz="3200" b="1">
                <a:solidFill>
                  <a:srgbClr val="FF0000"/>
                </a:solidFill>
                <a:latin typeface="黑体" panose="02010609060101010101" pitchFamily="2" charset="-122"/>
                <a:ea typeface="黑体" panose="02010609060101010101" pitchFamily="2" charset="-122"/>
              </a:rPr>
              <a:t>描写手法一般包括哪些？</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ppt_x</p:attrName>
                                        </p:attrNameLst>
                                      </p:cBhvr>
                                      <p:tavLst>
                                        <p:tav tm="0">
                                          <p:val>
                                            <p:strVal val="#ppt_x"/>
                                          </p:val>
                                        </p:tav>
                                        <p:tav tm="100000">
                                          <p:val>
                                            <p:strVal val="#ppt_x"/>
                                          </p:val>
                                        </p:tav>
                                      </p:tavLst>
                                    </p:anim>
                                    <p:anim calcmode="lin" valueType="num">
                                      <p:cBhvr>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7650" name="Text Box 2"/>
          <p:cNvSpPr txBox="1"/>
          <p:nvPr/>
        </p:nvSpPr>
        <p:spPr>
          <a:xfrm>
            <a:off x="-93980" y="2925445"/>
            <a:ext cx="685800" cy="519113"/>
          </a:xfrm>
          <a:prstGeom prst="rect">
            <a:avLst/>
          </a:prstGeom>
          <a:noFill/>
          <a:ln w="9525">
            <a:noFill/>
          </a:ln>
        </p:spPr>
        <p:txBody>
          <a:bodyPr>
            <a:spAutoFit/>
          </a:bodyPr>
          <a:lstStyle/>
          <a:p>
            <a:pPr algn="ctr"/>
            <a:r>
              <a:rPr lang="zh-CN" altLang="en-US" sz="2800" b="1">
                <a:solidFill>
                  <a:srgbClr val="6600FF"/>
                </a:solidFill>
                <a:latin typeface="Times New Roman" panose="02020603050405020304" pitchFamily="18" charset="0"/>
                <a:ea typeface="黑体" panose="02010609060101010101" pitchFamily="2" charset="-122"/>
              </a:rPr>
              <a:t>看</a:t>
            </a:r>
          </a:p>
        </p:txBody>
      </p:sp>
      <p:sp>
        <p:nvSpPr>
          <p:cNvPr id="27651" name="AutoShape 3"/>
          <p:cNvSpPr/>
          <p:nvPr/>
        </p:nvSpPr>
        <p:spPr>
          <a:xfrm>
            <a:off x="828040" y="2286000"/>
            <a:ext cx="228600" cy="2286000"/>
          </a:xfrm>
          <a:prstGeom prst="leftBrace">
            <a:avLst>
              <a:gd name="adj1" fmla="val 83333"/>
              <a:gd name="adj2" fmla="val 50000"/>
            </a:avLst>
          </a:prstGeom>
          <a:noFill/>
          <a:ln w="38100" cap="flat" cmpd="sng">
            <a:solidFill>
              <a:srgbClr val="3366FF"/>
            </a:solidFill>
            <a:prstDash val="solid"/>
            <a:headEnd type="none" w="med" len="med"/>
            <a:tailEnd type="none" w="med" len="med"/>
          </a:ln>
        </p:spPr>
        <p:txBody>
          <a:bodyPr wrap="none" anchor="ctr" anchorCtr="0"/>
          <a:lstStyle/>
          <a:p>
            <a:pPr algn="ctr"/>
            <a:endParaRPr lang="zh-CN" altLang="zh-CN" b="1">
              <a:solidFill>
                <a:schemeClr val="accent2"/>
              </a:solidFill>
              <a:latin typeface="Times New Roman" panose="02020603050405020304" pitchFamily="18" charset="0"/>
            </a:endParaRPr>
          </a:p>
        </p:txBody>
      </p:sp>
      <p:sp>
        <p:nvSpPr>
          <p:cNvPr id="27652" name="Text Box 4"/>
          <p:cNvSpPr txBox="1"/>
          <p:nvPr/>
        </p:nvSpPr>
        <p:spPr>
          <a:xfrm>
            <a:off x="252095" y="2734310"/>
            <a:ext cx="551815" cy="1075055"/>
          </a:xfrm>
          <a:prstGeom prst="rect">
            <a:avLst/>
          </a:prstGeom>
          <a:noFill/>
          <a:ln w="9525">
            <a:noFill/>
          </a:ln>
        </p:spPr>
        <p:txBody>
          <a:bodyPr vert="eaVert" wrap="square">
            <a:spAutoFit/>
          </a:bodyPr>
          <a:lstStyle/>
          <a:p>
            <a:r>
              <a:rPr lang="zh-CN" altLang="en-US" sz="2400" b="1">
                <a:solidFill>
                  <a:srgbClr val="FF0000"/>
                </a:solidFill>
                <a:latin typeface="黑体" panose="02010609060101010101" pitchFamily="2" charset="-122"/>
                <a:ea typeface="黑体" panose="02010609060101010101" pitchFamily="2" charset="-122"/>
              </a:rPr>
              <a:t>眼前景</a:t>
            </a:r>
          </a:p>
        </p:txBody>
      </p:sp>
      <p:sp>
        <p:nvSpPr>
          <p:cNvPr id="27654" name="Text Box 6"/>
          <p:cNvSpPr txBox="1"/>
          <p:nvPr/>
        </p:nvSpPr>
        <p:spPr>
          <a:xfrm>
            <a:off x="424180" y="4724718"/>
            <a:ext cx="551815" cy="1009650"/>
          </a:xfrm>
          <a:prstGeom prst="rect">
            <a:avLst/>
          </a:prstGeom>
          <a:noFill/>
          <a:ln w="9525">
            <a:noFill/>
          </a:ln>
        </p:spPr>
        <p:txBody>
          <a:bodyPr vert="eaVert" wrap="none">
            <a:spAutoFit/>
          </a:bodyPr>
          <a:lstStyle/>
          <a:p>
            <a:r>
              <a:rPr lang="zh-CN" altLang="en-US" sz="2400" b="1">
                <a:solidFill>
                  <a:srgbClr val="FF0000"/>
                </a:solidFill>
                <a:latin typeface="黑体" panose="02010609060101010101" pitchFamily="2" charset="-122"/>
                <a:ea typeface="黑体" panose="02010609060101010101" pitchFamily="2" charset="-122"/>
              </a:rPr>
              <a:t>心中情</a:t>
            </a:r>
            <a:endParaRPr lang="zh-CN" altLang="en-US" sz="3200" b="1">
              <a:solidFill>
                <a:srgbClr val="FF0000"/>
              </a:solidFill>
              <a:latin typeface="黑体" panose="02010609060101010101" pitchFamily="2" charset="-122"/>
              <a:ea typeface="黑体" panose="02010609060101010101" pitchFamily="2" charset="-122"/>
            </a:endParaRPr>
          </a:p>
        </p:txBody>
      </p:sp>
      <p:sp>
        <p:nvSpPr>
          <p:cNvPr id="27655" name="Text Box 7"/>
          <p:cNvSpPr txBox="1"/>
          <p:nvPr/>
        </p:nvSpPr>
        <p:spPr>
          <a:xfrm>
            <a:off x="35243" y="4970145"/>
            <a:ext cx="685800" cy="519113"/>
          </a:xfrm>
          <a:prstGeom prst="rect">
            <a:avLst/>
          </a:prstGeom>
          <a:noFill/>
          <a:ln w="9525">
            <a:noFill/>
          </a:ln>
        </p:spPr>
        <p:txBody>
          <a:bodyPr>
            <a:spAutoFit/>
          </a:bodyPr>
          <a:lstStyle/>
          <a:p>
            <a:pPr>
              <a:spcBef>
                <a:spcPct val="50000"/>
              </a:spcBef>
            </a:pPr>
            <a:r>
              <a:rPr lang="zh-CN" altLang="en-US" sz="2800" b="1">
                <a:solidFill>
                  <a:srgbClr val="6600FF"/>
                </a:solidFill>
                <a:latin typeface="Times New Roman" panose="02020603050405020304" pitchFamily="18" charset="0"/>
                <a:ea typeface="黑体" panose="02010609060101010101" pitchFamily="2" charset="-122"/>
              </a:rPr>
              <a:t>抒</a:t>
            </a:r>
          </a:p>
        </p:txBody>
      </p:sp>
      <p:sp>
        <p:nvSpPr>
          <p:cNvPr id="27657" name="AutoShape 9"/>
          <p:cNvSpPr/>
          <p:nvPr/>
        </p:nvSpPr>
        <p:spPr>
          <a:xfrm>
            <a:off x="828040" y="1125220"/>
            <a:ext cx="86360" cy="1030605"/>
          </a:xfrm>
          <a:prstGeom prst="leftBrace">
            <a:avLst>
              <a:gd name="adj1" fmla="val 126041"/>
              <a:gd name="adj2" fmla="val 50000"/>
            </a:avLst>
          </a:prstGeom>
          <a:noFill/>
          <a:ln w="28575" cap="flat" cmpd="sng">
            <a:solidFill>
              <a:srgbClr val="3366FF"/>
            </a:solidFill>
            <a:prstDash val="solid"/>
            <a:headEnd type="none" w="med" len="med"/>
            <a:tailEnd type="none" w="med" len="med"/>
          </a:ln>
        </p:spPr>
        <p:txBody>
          <a:bodyPr wrap="none" anchor="ctr" anchorCtr="0"/>
          <a:lstStyle/>
          <a:p>
            <a:pPr algn="ctr"/>
            <a:endParaRPr lang="zh-CN" altLang="zh-CN" b="1">
              <a:solidFill>
                <a:schemeClr val="accent2"/>
              </a:solidFill>
              <a:latin typeface="Times New Roman" panose="02020603050405020304" pitchFamily="18" charset="0"/>
            </a:endParaRPr>
          </a:p>
        </p:txBody>
      </p:sp>
      <p:sp>
        <p:nvSpPr>
          <p:cNvPr id="27659" name="Text Box 11"/>
          <p:cNvSpPr txBox="1"/>
          <p:nvPr/>
        </p:nvSpPr>
        <p:spPr>
          <a:xfrm>
            <a:off x="2484120" y="3573145"/>
            <a:ext cx="2529205" cy="460375"/>
          </a:xfrm>
          <a:prstGeom prst="rect">
            <a:avLst/>
          </a:prstGeom>
          <a:noFill/>
          <a:ln w="9525">
            <a:noFill/>
          </a:ln>
        </p:spPr>
        <p:txBody>
          <a:bodyPr wrap="square">
            <a:spAutoFit/>
          </a:bodyPr>
          <a:lstStyle/>
          <a:p>
            <a:pPr algn="just" eaLnBrk="0" hangingPunct="0">
              <a:buClrTx/>
              <a:buSzTx/>
              <a:buFontTx/>
            </a:pPr>
            <a:r>
              <a:rPr lang="zh-CN" altLang="en-US" sz="2400" b="1">
                <a:solidFill>
                  <a:srgbClr val="FF0000"/>
                </a:solidFill>
                <a:latin typeface="Times New Roman" panose="02020603050405020304" pitchFamily="18" charset="0"/>
                <a:ea typeface="黑体" panose="02010609060101010101" pitchFamily="2" charset="-122"/>
                <a:sym typeface="+mn-ea"/>
              </a:rPr>
              <a:t>仰</a:t>
            </a:r>
            <a:r>
              <a:rPr lang="zh-CN" altLang="en-US" sz="2400" b="1">
                <a:solidFill>
                  <a:srgbClr val="6600FF"/>
                </a:solidFill>
                <a:latin typeface="Times New Roman" panose="02020603050405020304" pitchFamily="18" charset="0"/>
                <a:ea typeface="黑体" panose="02010609060101010101" pitchFamily="2" charset="-122"/>
                <a:sym typeface="+mn-ea"/>
              </a:rPr>
              <a:t>视（</a:t>
            </a:r>
            <a:r>
              <a:rPr lang="zh-CN" altLang="en-US" sz="2400" b="1">
                <a:solidFill>
                  <a:srgbClr val="6600FF"/>
                </a:solidFill>
                <a:latin typeface="Times New Roman" panose="02020603050405020304" pitchFamily="18" charset="0"/>
                <a:ea typeface="黑体" panose="02010609060101010101" pitchFamily="2" charset="-122"/>
              </a:rPr>
              <a:t>天空）</a:t>
            </a:r>
            <a:r>
              <a:rPr lang="zh-CN" altLang="en-US" sz="2400" b="1">
                <a:solidFill>
                  <a:srgbClr val="FF0000"/>
                </a:solidFill>
                <a:latin typeface="Times New Roman" panose="02020603050405020304" pitchFamily="18" charset="0"/>
                <a:ea typeface="黑体" panose="02010609060101010101" pitchFamily="2" charset="-122"/>
              </a:rPr>
              <a:t>动</a:t>
            </a:r>
          </a:p>
        </p:txBody>
      </p:sp>
      <p:sp>
        <p:nvSpPr>
          <p:cNvPr id="27660" name="Text Box 12"/>
          <p:cNvSpPr txBox="1"/>
          <p:nvPr/>
        </p:nvSpPr>
        <p:spPr>
          <a:xfrm>
            <a:off x="2555875" y="4005580"/>
            <a:ext cx="3375025" cy="460375"/>
          </a:xfrm>
          <a:prstGeom prst="rect">
            <a:avLst/>
          </a:prstGeom>
          <a:noFill/>
          <a:ln w="9525">
            <a:noFill/>
          </a:ln>
        </p:spPr>
        <p:txBody>
          <a:bodyPr wrap="square">
            <a:spAutoFit/>
          </a:bodyPr>
          <a:lstStyle/>
          <a:p>
            <a:pPr algn="just" eaLnBrk="0" hangingPunct="0">
              <a:buClrTx/>
              <a:buSzTx/>
              <a:buFontTx/>
            </a:pPr>
            <a:r>
              <a:rPr lang="zh-CN" altLang="en-US" sz="2400" b="1">
                <a:solidFill>
                  <a:srgbClr val="FF0000"/>
                </a:solidFill>
                <a:latin typeface="Times New Roman" panose="02020603050405020304" pitchFamily="18" charset="0"/>
                <a:ea typeface="黑体" panose="02010609060101010101" pitchFamily="2" charset="-122"/>
                <a:sym typeface="+mn-ea"/>
              </a:rPr>
              <a:t>俯</a:t>
            </a:r>
            <a:r>
              <a:rPr lang="zh-CN" altLang="en-US" sz="2400" b="1">
                <a:solidFill>
                  <a:srgbClr val="6600FF"/>
                </a:solidFill>
                <a:latin typeface="Times New Roman" panose="02020603050405020304" pitchFamily="18" charset="0"/>
                <a:ea typeface="黑体" panose="02010609060101010101" pitchFamily="2" charset="-122"/>
                <a:sym typeface="+mn-ea"/>
              </a:rPr>
              <a:t>瞰（</a:t>
            </a:r>
            <a:r>
              <a:rPr lang="zh-CN" altLang="en-US" sz="2400" b="1">
                <a:solidFill>
                  <a:srgbClr val="6600FF"/>
                </a:solidFill>
                <a:latin typeface="Times New Roman" panose="02020603050405020304" pitchFamily="18" charset="0"/>
                <a:ea typeface="黑体" panose="02010609060101010101" pitchFamily="2" charset="-122"/>
              </a:rPr>
              <a:t>水底）</a:t>
            </a:r>
            <a:r>
              <a:rPr lang="zh-CN" altLang="en-US" sz="2400" b="1">
                <a:solidFill>
                  <a:srgbClr val="FF0000"/>
                </a:solidFill>
                <a:latin typeface="Times New Roman" panose="02020603050405020304" pitchFamily="18" charset="0"/>
                <a:ea typeface="黑体" panose="02010609060101010101" pitchFamily="2" charset="-122"/>
              </a:rPr>
              <a:t>动</a:t>
            </a:r>
          </a:p>
        </p:txBody>
      </p:sp>
      <p:sp>
        <p:nvSpPr>
          <p:cNvPr id="27661" name="Text Box 13"/>
          <p:cNvSpPr txBox="1"/>
          <p:nvPr/>
        </p:nvSpPr>
        <p:spPr>
          <a:xfrm>
            <a:off x="2633980" y="2273935"/>
            <a:ext cx="2664460" cy="460375"/>
          </a:xfrm>
          <a:prstGeom prst="rect">
            <a:avLst/>
          </a:prstGeom>
          <a:noFill/>
          <a:ln w="9525">
            <a:noFill/>
          </a:ln>
        </p:spPr>
        <p:txBody>
          <a:bodyPr wrap="square">
            <a:spAutoFit/>
          </a:bodyPr>
          <a:lstStyle/>
          <a:p>
            <a:pPr algn="just" eaLnBrk="0" hangingPunct="0"/>
            <a:r>
              <a:rPr lang="zh-CN" altLang="en-US" sz="2400" b="1">
                <a:solidFill>
                  <a:srgbClr val="FF0000"/>
                </a:solidFill>
                <a:latin typeface="Times New Roman" panose="02020603050405020304" pitchFamily="18" charset="0"/>
                <a:ea typeface="黑体" panose="02010609060101010101" pitchFamily="2" charset="-122"/>
                <a:sym typeface="+mn-ea"/>
              </a:rPr>
              <a:t>远</a:t>
            </a:r>
            <a:r>
              <a:rPr lang="zh-CN" altLang="en-US" sz="2400" b="1">
                <a:solidFill>
                  <a:srgbClr val="6600FF"/>
                </a:solidFill>
                <a:latin typeface="Times New Roman" panose="02020603050405020304" pitchFamily="18" charset="0"/>
                <a:ea typeface="黑体" panose="02010609060101010101" pitchFamily="2" charset="-122"/>
                <a:sym typeface="+mn-ea"/>
              </a:rPr>
              <a:t>眺</a:t>
            </a:r>
            <a:r>
              <a:rPr lang="zh-CN" altLang="en-US" sz="2400" b="1">
                <a:solidFill>
                  <a:srgbClr val="0000FF"/>
                </a:solidFill>
                <a:latin typeface="Times New Roman" panose="02020603050405020304" pitchFamily="18" charset="0"/>
                <a:sym typeface="+mn-ea"/>
              </a:rPr>
              <a:t>（</a:t>
            </a:r>
            <a:r>
              <a:rPr lang="zh-CN" altLang="en-US" sz="2400" b="1">
                <a:solidFill>
                  <a:srgbClr val="6600FF"/>
                </a:solidFill>
                <a:latin typeface="Times New Roman" panose="02020603050405020304" pitchFamily="18" charset="0"/>
                <a:ea typeface="黑体" panose="02010609060101010101" pitchFamily="2" charset="-122"/>
              </a:rPr>
              <a:t>山上）</a:t>
            </a:r>
            <a:r>
              <a:rPr lang="zh-CN" altLang="en-US" sz="2400" b="1">
                <a:solidFill>
                  <a:srgbClr val="F826EC"/>
                </a:solidFill>
                <a:latin typeface="Times New Roman" panose="02020603050405020304" pitchFamily="18" charset="0"/>
                <a:ea typeface="黑体" panose="02010609060101010101" pitchFamily="2" charset="-122"/>
              </a:rPr>
              <a:t>静</a:t>
            </a:r>
          </a:p>
        </p:txBody>
      </p:sp>
      <p:sp>
        <p:nvSpPr>
          <p:cNvPr id="27662" name="AutoShape 14"/>
          <p:cNvSpPr/>
          <p:nvPr/>
        </p:nvSpPr>
        <p:spPr>
          <a:xfrm>
            <a:off x="2555875" y="2273935"/>
            <a:ext cx="152400" cy="457200"/>
          </a:xfrm>
          <a:prstGeom prst="rightBrace">
            <a:avLst>
              <a:gd name="adj1" fmla="val 25000"/>
              <a:gd name="adj2" fmla="val 50000"/>
            </a:avLst>
          </a:prstGeom>
          <a:noFill/>
          <a:ln w="28575" cap="flat" cmpd="sng">
            <a:solidFill>
              <a:srgbClr val="3366FF"/>
            </a:solidFill>
            <a:prstDash val="solid"/>
            <a:headEnd type="none" w="med" len="med"/>
            <a:tailEnd type="none" w="med" len="med"/>
          </a:ln>
        </p:spPr>
        <p:txBody>
          <a:bodyPr wrap="none" anchor="ctr" anchorCtr="0"/>
          <a:lstStyle/>
          <a:p>
            <a:endParaRPr lang="zh-CN" altLang="en-US">
              <a:latin typeface="Times New Roman" panose="02020603050405020304" pitchFamily="18" charset="0"/>
            </a:endParaRPr>
          </a:p>
        </p:txBody>
      </p:sp>
      <p:sp>
        <p:nvSpPr>
          <p:cNvPr id="27663" name="Text Box 15"/>
          <p:cNvSpPr txBox="1"/>
          <p:nvPr/>
        </p:nvSpPr>
        <p:spPr>
          <a:xfrm>
            <a:off x="2555875" y="2993390"/>
            <a:ext cx="3137535" cy="460375"/>
          </a:xfrm>
          <a:prstGeom prst="rect">
            <a:avLst/>
          </a:prstGeom>
          <a:noFill/>
          <a:ln w="9525">
            <a:noFill/>
          </a:ln>
        </p:spPr>
        <p:txBody>
          <a:bodyPr wrap="square">
            <a:spAutoFit/>
          </a:bodyPr>
          <a:lstStyle/>
          <a:p>
            <a:pPr algn="just" eaLnBrk="0" hangingPunct="0">
              <a:buClrTx/>
              <a:buSzTx/>
              <a:buFontTx/>
            </a:pPr>
            <a:r>
              <a:rPr lang="zh-CN" altLang="en-US" sz="2400" b="1">
                <a:solidFill>
                  <a:srgbClr val="FF0000"/>
                </a:solidFill>
                <a:latin typeface="Times New Roman" panose="02020603050405020304" pitchFamily="18" charset="0"/>
                <a:ea typeface="黑体" panose="02010609060101010101" pitchFamily="2" charset="-122"/>
                <a:sym typeface="+mn-ea"/>
              </a:rPr>
              <a:t>近</a:t>
            </a:r>
            <a:r>
              <a:rPr lang="zh-CN" altLang="en-US" sz="2400" b="1">
                <a:solidFill>
                  <a:srgbClr val="6600FF"/>
                </a:solidFill>
                <a:latin typeface="Times New Roman" panose="02020603050405020304" pitchFamily="18" charset="0"/>
                <a:ea typeface="黑体" panose="02010609060101010101" pitchFamily="2" charset="-122"/>
                <a:sym typeface="+mn-ea"/>
              </a:rPr>
              <a:t>观（</a:t>
            </a:r>
            <a:r>
              <a:rPr lang="zh-CN" altLang="en-US" sz="2400" b="1">
                <a:solidFill>
                  <a:srgbClr val="6600FF"/>
                </a:solidFill>
                <a:latin typeface="Times New Roman" panose="02020603050405020304" pitchFamily="18" charset="0"/>
                <a:ea typeface="黑体" panose="02010609060101010101" pitchFamily="2" charset="-122"/>
              </a:rPr>
              <a:t>江中）</a:t>
            </a:r>
            <a:r>
              <a:rPr lang="zh-CN" altLang="en-US" sz="2400" b="1">
                <a:solidFill>
                  <a:srgbClr val="FF0000"/>
                </a:solidFill>
                <a:latin typeface="Times New Roman" panose="02020603050405020304" pitchFamily="18" charset="0"/>
                <a:ea typeface="黑体" panose="02010609060101010101" pitchFamily="2" charset="-122"/>
              </a:rPr>
              <a:t>静动</a:t>
            </a:r>
          </a:p>
        </p:txBody>
      </p:sp>
      <p:sp>
        <p:nvSpPr>
          <p:cNvPr id="27664" name="AutoShape 16"/>
          <p:cNvSpPr/>
          <p:nvPr/>
        </p:nvSpPr>
        <p:spPr>
          <a:xfrm>
            <a:off x="2484120" y="2938145"/>
            <a:ext cx="224155" cy="571500"/>
          </a:xfrm>
          <a:prstGeom prst="rightBrace">
            <a:avLst>
              <a:gd name="adj1" fmla="val 20833"/>
              <a:gd name="adj2" fmla="val 50000"/>
            </a:avLst>
          </a:prstGeom>
          <a:noFill/>
          <a:ln w="28575" cap="flat" cmpd="sng">
            <a:solidFill>
              <a:srgbClr val="3366FF"/>
            </a:solidFill>
            <a:prstDash val="solid"/>
            <a:headEnd type="none" w="med" len="med"/>
            <a:tailEnd type="none" w="med" len="med"/>
          </a:ln>
        </p:spPr>
        <p:txBody>
          <a:bodyPr wrap="none" anchor="ctr" anchorCtr="0"/>
          <a:lstStyle/>
          <a:p>
            <a:endParaRPr lang="zh-CN" altLang="en-US">
              <a:latin typeface="Times New Roman" panose="02020603050405020304" pitchFamily="18" charset="0"/>
            </a:endParaRPr>
          </a:p>
        </p:txBody>
      </p:sp>
      <p:sp>
        <p:nvSpPr>
          <p:cNvPr id="27665" name="Text Box 17"/>
          <p:cNvSpPr txBox="1"/>
          <p:nvPr/>
        </p:nvSpPr>
        <p:spPr>
          <a:xfrm>
            <a:off x="899795" y="995680"/>
            <a:ext cx="3001645" cy="4892675"/>
          </a:xfrm>
          <a:prstGeom prst="rect">
            <a:avLst/>
          </a:prstGeom>
          <a:noFill/>
          <a:ln w="9525">
            <a:noFill/>
          </a:ln>
        </p:spPr>
        <p:txBody>
          <a:bodyPr wrap="square">
            <a:spAutoFit/>
          </a:bodyPr>
          <a:lstStyle/>
          <a:p>
            <a:pPr algn="just"/>
            <a:r>
              <a:rPr lang="zh-CN" altLang="en-US" sz="2400" b="1">
                <a:latin typeface="楷体" panose="02010609060101010101" charset="-122"/>
                <a:ea typeface="楷体" panose="02010609060101010101" charset="-122"/>
              </a:rPr>
              <a:t>独立寒秋，</a:t>
            </a:r>
          </a:p>
          <a:p>
            <a:pPr algn="just"/>
            <a:r>
              <a:rPr lang="zh-CN" altLang="en-US" sz="2400" b="1">
                <a:latin typeface="楷体" panose="02010609060101010101" charset="-122"/>
                <a:ea typeface="楷体" panose="02010609060101010101" charset="-122"/>
              </a:rPr>
              <a:t>湘江北去，</a:t>
            </a:r>
          </a:p>
          <a:p>
            <a:pPr algn="just"/>
            <a:r>
              <a:rPr lang="zh-CN" altLang="en-US" sz="2400" b="1">
                <a:latin typeface="楷体" panose="02010609060101010101" charset="-122"/>
                <a:ea typeface="楷体" panose="02010609060101010101" charset="-122"/>
              </a:rPr>
              <a:t>橘子洲头。</a:t>
            </a:r>
          </a:p>
          <a:p>
            <a:pPr algn="just"/>
            <a:r>
              <a:rPr lang="zh-CN" altLang="en-US" sz="2400" b="1">
                <a:latin typeface="楷体" panose="02010609060101010101" charset="-122"/>
                <a:ea typeface="楷体" panose="02010609060101010101" charset="-122"/>
              </a:rPr>
              <a:t>看万山红遍，</a:t>
            </a:r>
          </a:p>
          <a:p>
            <a:r>
              <a:rPr lang="zh-CN" altLang="en-US" sz="2400" b="1">
                <a:latin typeface="楷体" panose="02010609060101010101" charset="-122"/>
                <a:ea typeface="楷体" panose="02010609060101010101" charset="-122"/>
              </a:rPr>
              <a:t>层林尽染；</a:t>
            </a:r>
          </a:p>
          <a:p>
            <a:r>
              <a:rPr lang="zh-CN" altLang="en-US" sz="2400" b="1">
                <a:latin typeface="楷体" panose="02010609060101010101" charset="-122"/>
                <a:ea typeface="楷体" panose="02010609060101010101" charset="-122"/>
              </a:rPr>
              <a:t>漫江碧透，</a:t>
            </a:r>
          </a:p>
          <a:p>
            <a:r>
              <a:rPr lang="zh-CN" altLang="en-US" sz="2400" b="1">
                <a:latin typeface="楷体" panose="02010609060101010101" charset="-122"/>
                <a:ea typeface="楷体" panose="02010609060101010101" charset="-122"/>
              </a:rPr>
              <a:t>百舸争流。</a:t>
            </a:r>
          </a:p>
          <a:p>
            <a:pPr algn="just" eaLnBrk="0" hangingPunct="0">
              <a:buClrTx/>
              <a:buSzTx/>
              <a:buFontTx/>
            </a:pPr>
            <a:r>
              <a:rPr lang="zh-CN" altLang="en-US" sz="2400" b="1">
                <a:latin typeface="楷体" panose="02010609060101010101" charset="-122"/>
                <a:ea typeface="楷体" panose="02010609060101010101" charset="-122"/>
              </a:rPr>
              <a:t>鹰击长空，</a:t>
            </a:r>
            <a:endParaRPr lang="zh-CN" altLang="en-US" sz="2400" b="1">
              <a:solidFill>
                <a:srgbClr val="6600FF"/>
              </a:solidFill>
              <a:latin typeface="Times New Roman" panose="02020603050405020304" pitchFamily="18" charset="0"/>
              <a:ea typeface="黑体" panose="02010609060101010101" pitchFamily="2" charset="-122"/>
            </a:endParaRPr>
          </a:p>
          <a:p>
            <a:r>
              <a:rPr lang="zh-CN" altLang="en-US" sz="2400" b="1">
                <a:latin typeface="楷体" panose="02010609060101010101" charset="-122"/>
                <a:ea typeface="楷体" panose="02010609060101010101" charset="-122"/>
              </a:rPr>
              <a:t>鱼翔浅底，</a:t>
            </a:r>
          </a:p>
          <a:p>
            <a:r>
              <a:rPr lang="zh-CN" altLang="en-US" sz="2400" b="1">
                <a:latin typeface="楷体" panose="02010609060101010101" charset="-122"/>
                <a:ea typeface="楷体" panose="02010609060101010101" charset="-122"/>
              </a:rPr>
              <a:t>万类霜天竞自由。</a:t>
            </a:r>
          </a:p>
          <a:p>
            <a:r>
              <a:rPr lang="zh-CN" altLang="en-US" sz="2400" b="1">
                <a:latin typeface="楷体" panose="02010609060101010101" charset="-122"/>
                <a:ea typeface="楷体" panose="02010609060101010101" charset="-122"/>
              </a:rPr>
              <a:t>怅寥廓，</a:t>
            </a:r>
          </a:p>
          <a:p>
            <a:r>
              <a:rPr lang="zh-CN" altLang="en-US" sz="2400" b="1">
                <a:latin typeface="楷体" panose="02010609060101010101" charset="-122"/>
                <a:ea typeface="楷体" panose="02010609060101010101" charset="-122"/>
              </a:rPr>
              <a:t>问苍茫大地，</a:t>
            </a:r>
          </a:p>
          <a:p>
            <a:r>
              <a:rPr lang="zh-CN" altLang="en-US" sz="2400" b="1">
                <a:latin typeface="楷体" panose="02010609060101010101" charset="-122"/>
                <a:ea typeface="楷体" panose="02010609060101010101" charset="-122"/>
              </a:rPr>
              <a:t>谁主沉浮？</a:t>
            </a:r>
          </a:p>
        </p:txBody>
      </p:sp>
      <p:sp>
        <p:nvSpPr>
          <p:cNvPr id="27666" name="AutoShape 18"/>
          <p:cNvSpPr/>
          <p:nvPr/>
        </p:nvSpPr>
        <p:spPr>
          <a:xfrm>
            <a:off x="899478" y="4702175"/>
            <a:ext cx="76200" cy="990600"/>
          </a:xfrm>
          <a:prstGeom prst="leftBrace">
            <a:avLst>
              <a:gd name="adj1" fmla="val 108333"/>
              <a:gd name="adj2" fmla="val 50000"/>
            </a:avLst>
          </a:prstGeom>
          <a:noFill/>
          <a:ln w="28575" cap="flat" cmpd="sng">
            <a:solidFill>
              <a:srgbClr val="3366FF"/>
            </a:solidFill>
            <a:prstDash val="solid"/>
            <a:headEnd type="none" w="med" len="med"/>
            <a:tailEnd type="none" w="med" len="med"/>
          </a:ln>
        </p:spPr>
        <p:txBody>
          <a:bodyPr wrap="none" anchor="ctr" anchorCtr="0"/>
          <a:lstStyle/>
          <a:p>
            <a:pPr algn="ctr"/>
            <a:endParaRPr lang="zh-CN" altLang="zh-CN" b="1">
              <a:solidFill>
                <a:schemeClr val="accent2"/>
              </a:solidFill>
              <a:latin typeface="Times New Roman" panose="02020603050405020304" pitchFamily="18" charset="0"/>
            </a:endParaRPr>
          </a:p>
        </p:txBody>
      </p:sp>
      <p:sp>
        <p:nvSpPr>
          <p:cNvPr id="27667" name="Text Box 19"/>
          <p:cNvSpPr txBox="1"/>
          <p:nvPr/>
        </p:nvSpPr>
        <p:spPr>
          <a:xfrm>
            <a:off x="5512435" y="995680"/>
            <a:ext cx="3079750" cy="4523105"/>
          </a:xfrm>
          <a:prstGeom prst="rect">
            <a:avLst/>
          </a:prstGeom>
          <a:noFill/>
          <a:ln w="9525">
            <a:noFill/>
          </a:ln>
        </p:spPr>
        <p:txBody>
          <a:bodyPr>
            <a:spAutoFit/>
          </a:bodyPr>
          <a:lstStyle/>
          <a:p>
            <a:r>
              <a:rPr lang="zh-CN" altLang="en-US" sz="2400" b="1">
                <a:latin typeface="楷体" panose="02010609060101010101" charset="-122"/>
                <a:ea typeface="楷体" panose="02010609060101010101" charset="-122"/>
              </a:rPr>
              <a:t>携来百侣曾游。</a:t>
            </a:r>
          </a:p>
          <a:p>
            <a:r>
              <a:rPr lang="zh-CN" altLang="en-US" sz="2400" b="1">
                <a:latin typeface="楷体" panose="02010609060101010101" charset="-122"/>
                <a:ea typeface="楷体" panose="02010609060101010101" charset="-122"/>
              </a:rPr>
              <a:t>忆往昔峥嵘岁月稠。</a:t>
            </a:r>
          </a:p>
          <a:p>
            <a:r>
              <a:rPr lang="zh-CN" altLang="en-US" sz="2400" b="1">
                <a:latin typeface="楷体" panose="02010609060101010101" charset="-122"/>
                <a:ea typeface="楷体" panose="02010609060101010101" charset="-122"/>
              </a:rPr>
              <a:t>恰同学少年，</a:t>
            </a:r>
          </a:p>
          <a:p>
            <a:r>
              <a:rPr lang="zh-CN" altLang="en-US" sz="2400" b="1">
                <a:latin typeface="楷体" panose="02010609060101010101" charset="-122"/>
                <a:ea typeface="楷体" panose="02010609060101010101" charset="-122"/>
              </a:rPr>
              <a:t>风华正茂；</a:t>
            </a:r>
          </a:p>
          <a:p>
            <a:r>
              <a:rPr lang="zh-CN" altLang="en-US" sz="2400" b="1">
                <a:latin typeface="楷体" panose="02010609060101010101" charset="-122"/>
                <a:ea typeface="楷体" panose="02010609060101010101" charset="-122"/>
              </a:rPr>
              <a:t>书生意气，</a:t>
            </a:r>
          </a:p>
          <a:p>
            <a:r>
              <a:rPr lang="zh-CN" altLang="en-US" sz="2400" b="1">
                <a:latin typeface="楷体" panose="02010609060101010101" charset="-122"/>
                <a:ea typeface="楷体" panose="02010609060101010101" charset="-122"/>
              </a:rPr>
              <a:t>挥斥方遒。</a:t>
            </a:r>
          </a:p>
          <a:p>
            <a:r>
              <a:rPr lang="zh-CN" altLang="en-US" sz="2400" b="1">
                <a:latin typeface="楷体" panose="02010609060101010101" charset="-122"/>
                <a:ea typeface="楷体" panose="02010609060101010101" charset="-122"/>
              </a:rPr>
              <a:t>指点江山，</a:t>
            </a:r>
          </a:p>
          <a:p>
            <a:r>
              <a:rPr lang="zh-CN" altLang="en-US" sz="2400" b="1">
                <a:latin typeface="楷体" panose="02010609060101010101" charset="-122"/>
                <a:ea typeface="楷体" panose="02010609060101010101" charset="-122"/>
              </a:rPr>
              <a:t>激扬文字，</a:t>
            </a:r>
          </a:p>
          <a:p>
            <a:r>
              <a:rPr lang="zh-CN" altLang="en-US" sz="2400" b="1">
                <a:latin typeface="楷体" panose="02010609060101010101" charset="-122"/>
                <a:ea typeface="楷体" panose="02010609060101010101" charset="-122"/>
              </a:rPr>
              <a:t>粪土当年万户侯。</a:t>
            </a:r>
          </a:p>
          <a:p>
            <a:r>
              <a:rPr lang="zh-CN" altLang="en-US" sz="2400" b="1">
                <a:latin typeface="楷体" panose="02010609060101010101" charset="-122"/>
                <a:ea typeface="楷体" panose="02010609060101010101" charset="-122"/>
              </a:rPr>
              <a:t>曾记否</a:t>
            </a:r>
          </a:p>
          <a:p>
            <a:r>
              <a:rPr lang="zh-CN" altLang="en-US" sz="2400" b="1">
                <a:latin typeface="楷体" panose="02010609060101010101" charset="-122"/>
                <a:ea typeface="楷体" panose="02010609060101010101" charset="-122"/>
              </a:rPr>
              <a:t>到中流击水，</a:t>
            </a:r>
          </a:p>
          <a:p>
            <a:r>
              <a:rPr lang="zh-CN" altLang="en-US" sz="2400" b="1">
                <a:latin typeface="楷体" panose="02010609060101010101" charset="-122"/>
                <a:ea typeface="楷体" panose="02010609060101010101" charset="-122"/>
              </a:rPr>
              <a:t>浪遏飞舟？</a:t>
            </a:r>
          </a:p>
        </p:txBody>
      </p:sp>
      <p:sp>
        <p:nvSpPr>
          <p:cNvPr id="27670" name="Text Box 22"/>
          <p:cNvSpPr txBox="1"/>
          <p:nvPr/>
        </p:nvSpPr>
        <p:spPr>
          <a:xfrm>
            <a:off x="8100060" y="4653280"/>
            <a:ext cx="492125" cy="583565"/>
          </a:xfrm>
          <a:prstGeom prst="rect">
            <a:avLst/>
          </a:prstGeom>
          <a:noFill/>
          <a:ln w="9525">
            <a:noFill/>
          </a:ln>
        </p:spPr>
        <p:txBody>
          <a:bodyPr>
            <a:spAutoFit/>
          </a:bodyPr>
          <a:lstStyle/>
          <a:p>
            <a:r>
              <a:rPr lang="zh-CN" altLang="en-US" sz="3200" b="1">
                <a:solidFill>
                  <a:srgbClr val="6600FF"/>
                </a:solidFill>
                <a:latin typeface="Times New Roman" panose="02020603050405020304" pitchFamily="18" charset="0"/>
              </a:rPr>
              <a:t>抒</a:t>
            </a:r>
          </a:p>
        </p:txBody>
      </p:sp>
      <p:sp>
        <p:nvSpPr>
          <p:cNvPr id="27671" name="Text Box 23"/>
          <p:cNvSpPr txBox="1"/>
          <p:nvPr/>
        </p:nvSpPr>
        <p:spPr>
          <a:xfrm>
            <a:off x="8460105" y="4349750"/>
            <a:ext cx="551815" cy="1341120"/>
          </a:xfrm>
          <a:prstGeom prst="rect">
            <a:avLst/>
          </a:prstGeom>
          <a:noFill/>
          <a:ln w="9525">
            <a:noFill/>
          </a:ln>
        </p:spPr>
        <p:txBody>
          <a:bodyPr vert="eaVert" wrap="square">
            <a:spAutoFit/>
          </a:bodyPr>
          <a:lstStyle/>
          <a:p>
            <a:r>
              <a:rPr lang="zh-CN" altLang="en-US" sz="2400" b="1">
                <a:solidFill>
                  <a:srgbClr val="FF0000"/>
                </a:solidFill>
                <a:latin typeface="黑体" panose="02010609060101010101" pitchFamily="2" charset="-122"/>
                <a:ea typeface="黑体" panose="02010609060101010101" pitchFamily="2" charset="-122"/>
              </a:rPr>
              <a:t>豪迈气概</a:t>
            </a:r>
          </a:p>
        </p:txBody>
      </p:sp>
      <p:sp>
        <p:nvSpPr>
          <p:cNvPr id="27672" name="Text Box 24"/>
          <p:cNvSpPr txBox="1"/>
          <p:nvPr/>
        </p:nvSpPr>
        <p:spPr>
          <a:xfrm>
            <a:off x="8172450" y="2637155"/>
            <a:ext cx="501650" cy="521970"/>
          </a:xfrm>
          <a:prstGeom prst="rect">
            <a:avLst/>
          </a:prstGeom>
          <a:noFill/>
          <a:ln w="9525">
            <a:noFill/>
          </a:ln>
        </p:spPr>
        <p:txBody>
          <a:bodyPr>
            <a:spAutoFit/>
          </a:bodyPr>
          <a:lstStyle/>
          <a:p>
            <a:r>
              <a:rPr lang="zh-CN" altLang="en-US" sz="2800" b="1">
                <a:solidFill>
                  <a:srgbClr val="6600FF"/>
                </a:solidFill>
                <a:latin typeface="Times New Roman" panose="02020603050405020304" pitchFamily="18" charset="0"/>
              </a:rPr>
              <a:t>忆</a:t>
            </a:r>
          </a:p>
        </p:txBody>
      </p:sp>
      <p:sp>
        <p:nvSpPr>
          <p:cNvPr id="27673" name="Text Box 25"/>
          <p:cNvSpPr txBox="1"/>
          <p:nvPr/>
        </p:nvSpPr>
        <p:spPr>
          <a:xfrm>
            <a:off x="8542338" y="2323465"/>
            <a:ext cx="551815" cy="1315720"/>
          </a:xfrm>
          <a:prstGeom prst="rect">
            <a:avLst/>
          </a:prstGeom>
          <a:noFill/>
          <a:ln w="9525">
            <a:noFill/>
          </a:ln>
        </p:spPr>
        <p:txBody>
          <a:bodyPr vert="eaVert" wrap="none">
            <a:spAutoFit/>
          </a:bodyPr>
          <a:lstStyle/>
          <a:p>
            <a:r>
              <a:rPr lang="zh-CN" altLang="en-US" sz="2400" b="1">
                <a:solidFill>
                  <a:srgbClr val="FF0000"/>
                </a:solidFill>
                <a:latin typeface="黑体" panose="02010609060101010101" pitchFamily="2" charset="-122"/>
                <a:ea typeface="黑体" panose="02010609060101010101" pitchFamily="2" charset="-122"/>
              </a:rPr>
              <a:t>峥嵘岁月</a:t>
            </a:r>
            <a:endParaRPr lang="zh-CN" altLang="en-US" sz="2800" b="1">
              <a:solidFill>
                <a:srgbClr val="FF3300"/>
              </a:solidFill>
              <a:latin typeface="Times New Roman" panose="02020603050405020304" pitchFamily="18" charset="0"/>
            </a:endParaRPr>
          </a:p>
        </p:txBody>
      </p:sp>
      <p:sp>
        <p:nvSpPr>
          <p:cNvPr id="27674" name="Text Box 26"/>
          <p:cNvSpPr txBox="1"/>
          <p:nvPr/>
        </p:nvSpPr>
        <p:spPr>
          <a:xfrm>
            <a:off x="7452360" y="851218"/>
            <a:ext cx="1331913" cy="521970"/>
          </a:xfrm>
          <a:prstGeom prst="rect">
            <a:avLst/>
          </a:prstGeom>
          <a:noFill/>
          <a:ln w="9525">
            <a:noFill/>
          </a:ln>
        </p:spPr>
        <p:txBody>
          <a:bodyPr>
            <a:spAutoFit/>
          </a:bodyPr>
          <a:lstStyle/>
          <a:p>
            <a:r>
              <a:rPr lang="zh-CN" altLang="en-US" sz="2800" b="1">
                <a:solidFill>
                  <a:srgbClr val="6600FF"/>
                </a:solidFill>
                <a:latin typeface="Times New Roman" panose="02020603050405020304" pitchFamily="18" charset="0"/>
              </a:rPr>
              <a:t>过渡</a:t>
            </a:r>
          </a:p>
        </p:txBody>
      </p:sp>
      <p:sp>
        <p:nvSpPr>
          <p:cNvPr id="27675" name="AutoShape 27"/>
          <p:cNvSpPr/>
          <p:nvPr/>
        </p:nvSpPr>
        <p:spPr>
          <a:xfrm>
            <a:off x="8099743" y="1450023"/>
            <a:ext cx="152400" cy="2895600"/>
          </a:xfrm>
          <a:prstGeom prst="rightBrace">
            <a:avLst>
              <a:gd name="adj1" fmla="val 158333"/>
              <a:gd name="adj2" fmla="val 50000"/>
            </a:avLst>
          </a:prstGeom>
          <a:noFill/>
          <a:ln w="28575" cap="flat" cmpd="sng">
            <a:solidFill>
              <a:srgbClr val="3366FF"/>
            </a:solidFill>
            <a:prstDash val="solid"/>
            <a:headEnd type="none" w="med" len="med"/>
            <a:tailEnd type="none" w="med" len="med"/>
          </a:ln>
        </p:spPr>
        <p:txBody>
          <a:bodyPr wrap="none" anchor="ctr" anchorCtr="0"/>
          <a:lstStyle/>
          <a:p>
            <a:endParaRPr lang="zh-CN" altLang="en-US">
              <a:latin typeface="Times New Roman" panose="02020603050405020304" pitchFamily="18" charset="0"/>
            </a:endParaRPr>
          </a:p>
        </p:txBody>
      </p:sp>
      <p:sp>
        <p:nvSpPr>
          <p:cNvPr id="27676" name="AutoShape 28"/>
          <p:cNvSpPr/>
          <p:nvPr/>
        </p:nvSpPr>
        <p:spPr>
          <a:xfrm>
            <a:off x="8100060" y="4563110"/>
            <a:ext cx="152400" cy="914400"/>
          </a:xfrm>
          <a:prstGeom prst="rightBrace">
            <a:avLst>
              <a:gd name="adj1" fmla="val 50000"/>
              <a:gd name="adj2" fmla="val 50000"/>
            </a:avLst>
          </a:prstGeom>
          <a:noFill/>
          <a:ln w="28575" cap="flat" cmpd="sng">
            <a:solidFill>
              <a:srgbClr val="3366FF"/>
            </a:solidFill>
            <a:prstDash val="solid"/>
            <a:headEnd type="none" w="med" len="med"/>
            <a:tailEnd type="none" w="med" len="med"/>
          </a:ln>
        </p:spPr>
        <p:txBody>
          <a:bodyPr wrap="none" anchor="ctr" anchorCtr="0"/>
          <a:lstStyle/>
          <a:p>
            <a:endParaRPr lang="zh-CN" altLang="en-US">
              <a:latin typeface="Times New Roman" panose="02020603050405020304" pitchFamily="18" charset="0"/>
            </a:endParaRPr>
          </a:p>
        </p:txBody>
      </p:sp>
      <p:pic>
        <p:nvPicPr>
          <p:cNvPr id="27678" name="Picture 30" descr="15"/>
          <p:cNvPicPr>
            <a:picLocks noChangeAspect="1"/>
          </p:cNvPicPr>
          <p:nvPr/>
        </p:nvPicPr>
        <p:blipFill>
          <a:blip r:embed="rId2">
            <a:clrChange>
              <a:clrFrom>
                <a:srgbClr val="FFFEFF"/>
              </a:clrFrom>
              <a:clrTo>
                <a:srgbClr val="FFFEFF">
                  <a:alpha val="0"/>
                </a:srgbClr>
              </a:clrTo>
            </a:clrChange>
          </a:blip>
          <a:stretch>
            <a:fillRect/>
          </a:stretch>
        </p:blipFill>
        <p:spPr>
          <a:xfrm>
            <a:off x="-108585" y="-41910"/>
            <a:ext cx="2501900" cy="893445"/>
          </a:xfrm>
          <a:prstGeom prst="rect">
            <a:avLst/>
          </a:prstGeom>
          <a:noFill/>
          <a:ln w="9525">
            <a:noFill/>
          </a:ln>
        </p:spPr>
      </p:pic>
      <p:sp>
        <p:nvSpPr>
          <p:cNvPr id="2" name="文本框 1"/>
          <p:cNvSpPr txBox="1"/>
          <p:nvPr/>
        </p:nvSpPr>
        <p:spPr>
          <a:xfrm>
            <a:off x="-81280" y="3717290"/>
            <a:ext cx="897890" cy="521970"/>
          </a:xfrm>
          <a:prstGeom prst="rect">
            <a:avLst/>
          </a:prstGeom>
          <a:noFill/>
        </p:spPr>
        <p:txBody>
          <a:bodyPr wrap="none" rtlCol="0">
            <a:spAutoFit/>
          </a:bodyPr>
          <a:lstStyle/>
          <a:p>
            <a:r>
              <a:rPr lang="zh-CN" altLang="en-US" sz="2800" b="1">
                <a:solidFill>
                  <a:srgbClr val="950EC2"/>
                </a:solidFill>
                <a:latin typeface="黑体" panose="02010609060101010101" pitchFamily="2" charset="-122"/>
                <a:ea typeface="黑体" panose="02010609060101010101" pitchFamily="2" charset="-122"/>
              </a:rPr>
              <a:t>实写</a:t>
            </a:r>
          </a:p>
        </p:txBody>
      </p:sp>
      <p:sp>
        <p:nvSpPr>
          <p:cNvPr id="3" name="文本框 2"/>
          <p:cNvSpPr txBox="1"/>
          <p:nvPr/>
        </p:nvSpPr>
        <p:spPr>
          <a:xfrm>
            <a:off x="8244205" y="3645535"/>
            <a:ext cx="897890" cy="521970"/>
          </a:xfrm>
          <a:prstGeom prst="rect">
            <a:avLst/>
          </a:prstGeom>
          <a:noFill/>
        </p:spPr>
        <p:txBody>
          <a:bodyPr wrap="none" rtlCol="0">
            <a:spAutoFit/>
          </a:bodyPr>
          <a:lstStyle/>
          <a:p>
            <a:pPr lvl="0" algn="l">
              <a:buClrTx/>
              <a:buSzTx/>
              <a:buFontTx/>
            </a:pPr>
            <a:r>
              <a:rPr lang="zh-CN" altLang="en-US" sz="2800" b="1">
                <a:solidFill>
                  <a:srgbClr val="950EC2"/>
                </a:solidFill>
                <a:latin typeface="黑体" panose="02010609060101010101" pitchFamily="2" charset="-122"/>
                <a:ea typeface="黑体" panose="02010609060101010101" pitchFamily="2" charset="-122"/>
                <a:sym typeface="+mn-ea"/>
              </a:rPr>
              <a:t>虚写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6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6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66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65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67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7673"/>
                                        </p:tgtEl>
                                        <p:attrNameLst>
                                          <p:attrName>style.visibility</p:attrName>
                                        </p:attrNameLst>
                                      </p:cBhvr>
                                      <p:to>
                                        <p:strVal val="visible"/>
                                      </p:to>
                                    </p:set>
                                    <p:animEffect transition="in" filter="blinds(horizontal)">
                                      <p:cBhvr>
                                        <p:cTn id="35" dur="500"/>
                                        <p:tgtEl>
                                          <p:spTgt spid="2767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linds(horizontal)">
                                      <p:cBhvr>
                                        <p:cTn id="40" dur="500"/>
                                        <p:tgtEl>
                                          <p:spTgt spid="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linds(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2" grpId="0"/>
      <p:bldP spid="27659" grpId="0"/>
      <p:bldP spid="27660" grpId="0"/>
      <p:bldP spid="27661" grpId="0"/>
      <p:bldP spid="27663" grpId="0"/>
      <p:bldP spid="27672" grpId="0"/>
      <p:bldP spid="27673" grpId="0"/>
      <p:bldP spid="2"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35785" y="836930"/>
            <a:ext cx="7387590" cy="5077460"/>
          </a:xfrm>
          <a:prstGeom prst="rect">
            <a:avLst/>
          </a:prstGeom>
          <a:noFill/>
        </p:spPr>
        <p:txBody>
          <a:bodyPr wrap="square" rtlCol="0" anchor="t">
            <a:spAutoFit/>
          </a:bodyPr>
          <a:lstStyle/>
          <a:p>
            <a:pPr>
              <a:lnSpc>
                <a:spcPct val="150000"/>
              </a:lnSpc>
            </a:pPr>
            <a:r>
              <a:rPr lang="zh-CN" altLang="en-US" sz="2400" b="1">
                <a:latin typeface="楷体" panose="02010609060101010101" charset="-122"/>
                <a:ea typeface="楷体" panose="02010609060101010101" charset="-122"/>
              </a:rPr>
              <a:t>大江东去，浪淘尽，千古风流人物。</a:t>
            </a:r>
          </a:p>
          <a:p>
            <a:pPr>
              <a:lnSpc>
                <a:spcPct val="150000"/>
              </a:lnSpc>
            </a:pPr>
            <a:r>
              <a:rPr lang="zh-CN" altLang="en-US" sz="2400" b="1">
                <a:latin typeface="楷体" panose="02010609060101010101" charset="-122"/>
                <a:ea typeface="楷体" panose="02010609060101010101" charset="-122"/>
              </a:rPr>
              <a:t>故垒西边，人道是，三国周郎赤壁。</a:t>
            </a:r>
          </a:p>
          <a:p>
            <a:pPr>
              <a:lnSpc>
                <a:spcPct val="150000"/>
              </a:lnSpc>
            </a:pPr>
            <a:r>
              <a:rPr lang="zh-CN" altLang="en-US" sz="2400" b="1">
                <a:latin typeface="楷体" panose="02010609060101010101" charset="-122"/>
                <a:ea typeface="楷体" panose="02010609060101010101" charset="-122"/>
              </a:rPr>
              <a:t>乱石穿空，惊涛拍岸，卷起千堆雪。</a:t>
            </a:r>
          </a:p>
          <a:p>
            <a:pPr>
              <a:lnSpc>
                <a:spcPct val="150000"/>
              </a:lnSpc>
            </a:pPr>
            <a:r>
              <a:rPr lang="zh-CN" altLang="en-US" sz="2400" b="1">
                <a:latin typeface="楷体" panose="02010609060101010101" charset="-122"/>
                <a:ea typeface="楷体" panose="02010609060101010101" charset="-122"/>
              </a:rPr>
              <a:t>江山如画，一时多少豪杰。</a:t>
            </a:r>
          </a:p>
          <a:p>
            <a:pPr>
              <a:lnSpc>
                <a:spcPct val="150000"/>
              </a:lnSpc>
            </a:pPr>
            <a:endParaRPr lang="zh-CN" altLang="en-US" sz="2400" b="1">
              <a:latin typeface="楷体" panose="02010609060101010101" charset="-122"/>
              <a:ea typeface="楷体" panose="02010609060101010101" charset="-122"/>
            </a:endParaRPr>
          </a:p>
          <a:p>
            <a:pPr>
              <a:lnSpc>
                <a:spcPct val="150000"/>
              </a:lnSpc>
            </a:pPr>
            <a:r>
              <a:rPr lang="zh-CN" altLang="en-US" sz="2400" b="1">
                <a:latin typeface="楷体" panose="02010609060101010101" charset="-122"/>
                <a:ea typeface="楷体" panose="02010609060101010101" charset="-122"/>
              </a:rPr>
              <a:t>遥想公瑾当年，小乔初嫁了，雄姿英发。</a:t>
            </a:r>
          </a:p>
          <a:p>
            <a:pPr>
              <a:lnSpc>
                <a:spcPct val="150000"/>
              </a:lnSpc>
            </a:pPr>
            <a:r>
              <a:rPr lang="zh-CN" altLang="en-US" sz="2400" b="1">
                <a:latin typeface="楷体" panose="02010609060101010101" charset="-122"/>
                <a:ea typeface="楷体" panose="02010609060101010101" charset="-122"/>
              </a:rPr>
              <a:t>羽扇纶巾，谈笑间，樯橹灰飞烟灭。</a:t>
            </a:r>
          </a:p>
          <a:p>
            <a:pPr>
              <a:lnSpc>
                <a:spcPct val="150000"/>
              </a:lnSpc>
            </a:pPr>
            <a:r>
              <a:rPr lang="zh-CN" altLang="en-US" sz="2400" b="1">
                <a:latin typeface="楷体" panose="02010609060101010101" charset="-122"/>
                <a:ea typeface="楷体" panose="02010609060101010101" charset="-122"/>
              </a:rPr>
              <a:t>故国神游，多情应笑我，早生华发。</a:t>
            </a:r>
          </a:p>
          <a:p>
            <a:pPr>
              <a:lnSpc>
                <a:spcPct val="150000"/>
              </a:lnSpc>
            </a:pPr>
            <a:r>
              <a:rPr lang="zh-CN" altLang="en-US" sz="2400" b="1">
                <a:latin typeface="楷体" panose="02010609060101010101" charset="-122"/>
                <a:ea typeface="楷体" panose="02010609060101010101" charset="-122"/>
              </a:rPr>
              <a:t>人生如梦，一尊还酹江月。</a:t>
            </a:r>
          </a:p>
        </p:txBody>
      </p:sp>
      <p:pic>
        <p:nvPicPr>
          <p:cNvPr id="27678" name="Picture 30" descr="15"/>
          <p:cNvPicPr>
            <a:picLocks noChangeAspect="1"/>
          </p:cNvPicPr>
          <p:nvPr/>
        </p:nvPicPr>
        <p:blipFill>
          <a:blip r:embed="rId2">
            <a:clrChange>
              <a:clrFrom>
                <a:srgbClr val="FFFEFF"/>
              </a:clrFrom>
              <a:clrTo>
                <a:srgbClr val="FFFEFF">
                  <a:alpha val="0"/>
                </a:srgbClr>
              </a:clrTo>
            </a:clrChange>
          </a:blip>
          <a:stretch>
            <a:fillRect/>
          </a:stretch>
        </p:blipFill>
        <p:spPr>
          <a:xfrm>
            <a:off x="-108585" y="-41910"/>
            <a:ext cx="2501900" cy="893445"/>
          </a:xfrm>
          <a:prstGeom prst="rect">
            <a:avLst/>
          </a:prstGeom>
          <a:noFill/>
          <a:ln w="9525">
            <a:noFill/>
          </a:ln>
        </p:spPr>
      </p:pic>
      <p:sp>
        <p:nvSpPr>
          <p:cNvPr id="3" name="文本框 2"/>
          <p:cNvSpPr txBox="1"/>
          <p:nvPr/>
        </p:nvSpPr>
        <p:spPr>
          <a:xfrm>
            <a:off x="1835785" y="2348865"/>
            <a:ext cx="1416685" cy="460375"/>
          </a:xfrm>
          <a:prstGeom prst="rect">
            <a:avLst/>
          </a:prstGeom>
          <a:noFill/>
        </p:spPr>
        <p:txBody>
          <a:bodyPr wrap="square" rtlCol="0">
            <a:spAutoFit/>
          </a:bodyPr>
          <a:lstStyle/>
          <a:p>
            <a:r>
              <a:rPr lang="zh-CN" altLang="en-US" sz="2400" spc="-150">
                <a:solidFill>
                  <a:srgbClr val="142FF6"/>
                </a:solidFill>
                <a:uFillTx/>
                <a:latin typeface="黑体" panose="02010609060101010101" pitchFamily="2" charset="-122"/>
                <a:ea typeface="黑体" panose="02010609060101010101" pitchFamily="2" charset="-122"/>
              </a:rPr>
              <a:t>视觉（形）</a:t>
            </a:r>
            <a:endParaRPr lang="zh-CN" altLang="en-US" sz="2400" spc="-150">
              <a:solidFill>
                <a:srgbClr val="FF0000"/>
              </a:solidFill>
              <a:uFillTx/>
              <a:latin typeface="黑体" panose="02010609060101010101" pitchFamily="2" charset="-122"/>
              <a:ea typeface="黑体" panose="02010609060101010101" pitchFamily="2" charset="-122"/>
            </a:endParaRPr>
          </a:p>
        </p:txBody>
      </p:sp>
      <p:sp>
        <p:nvSpPr>
          <p:cNvPr id="6" name="文本框 5"/>
          <p:cNvSpPr txBox="1"/>
          <p:nvPr/>
        </p:nvSpPr>
        <p:spPr>
          <a:xfrm>
            <a:off x="3421380" y="2348865"/>
            <a:ext cx="2301240" cy="460375"/>
          </a:xfrm>
          <a:prstGeom prst="rect">
            <a:avLst/>
          </a:prstGeom>
          <a:noFill/>
        </p:spPr>
        <p:txBody>
          <a:bodyPr wrap="square" rtlCol="0">
            <a:spAutoFit/>
          </a:bodyPr>
          <a:lstStyle/>
          <a:p>
            <a:pPr lvl="0" algn="l">
              <a:buClrTx/>
              <a:buSzTx/>
              <a:buFontTx/>
            </a:pPr>
            <a:r>
              <a:rPr lang="zh-CN" altLang="en-US" sz="2400" spc="-150">
                <a:solidFill>
                  <a:srgbClr val="142FF6"/>
                </a:solidFill>
                <a:uFillTx/>
                <a:latin typeface="黑体" panose="02010609060101010101" pitchFamily="2" charset="-122"/>
                <a:ea typeface="黑体" panose="02010609060101010101" pitchFamily="2" charset="-122"/>
                <a:sym typeface="+mn-ea"/>
              </a:rPr>
              <a:t>听觉（声）</a:t>
            </a:r>
          </a:p>
        </p:txBody>
      </p:sp>
      <p:sp>
        <p:nvSpPr>
          <p:cNvPr id="7" name="文本框 6"/>
          <p:cNvSpPr txBox="1"/>
          <p:nvPr/>
        </p:nvSpPr>
        <p:spPr>
          <a:xfrm>
            <a:off x="5148580" y="2348865"/>
            <a:ext cx="1511300" cy="460375"/>
          </a:xfrm>
          <a:prstGeom prst="rect">
            <a:avLst/>
          </a:prstGeom>
          <a:noFill/>
        </p:spPr>
        <p:txBody>
          <a:bodyPr wrap="square" rtlCol="0">
            <a:spAutoFit/>
          </a:bodyPr>
          <a:lstStyle/>
          <a:p>
            <a:pPr lvl="0" algn="l">
              <a:buClrTx/>
              <a:buSzTx/>
              <a:buFontTx/>
            </a:pPr>
            <a:r>
              <a:rPr lang="zh-CN" altLang="en-US" sz="2400" spc="-150">
                <a:solidFill>
                  <a:srgbClr val="142FF6"/>
                </a:solidFill>
                <a:uFillTx/>
                <a:latin typeface="黑体" panose="02010609060101010101" pitchFamily="2" charset="-122"/>
                <a:ea typeface="黑体" panose="02010609060101010101" pitchFamily="2" charset="-122"/>
                <a:sym typeface="+mn-ea"/>
              </a:rPr>
              <a:t>视觉（色）</a:t>
            </a:r>
          </a:p>
        </p:txBody>
      </p:sp>
      <p:sp>
        <p:nvSpPr>
          <p:cNvPr id="8" name="文本框 7"/>
          <p:cNvSpPr txBox="1"/>
          <p:nvPr/>
        </p:nvSpPr>
        <p:spPr>
          <a:xfrm>
            <a:off x="1115695" y="2061210"/>
            <a:ext cx="754380" cy="460375"/>
          </a:xfrm>
          <a:prstGeom prst="rect">
            <a:avLst/>
          </a:prstGeom>
          <a:noFill/>
        </p:spPr>
        <p:txBody>
          <a:bodyPr wrap="none" rtlCol="0">
            <a:spAutoFit/>
          </a:bodyPr>
          <a:lstStyle/>
          <a:p>
            <a:r>
              <a:rPr lang="zh-CN" altLang="en-US" sz="2400" spc="-150">
                <a:solidFill>
                  <a:srgbClr val="FF0000"/>
                </a:solidFill>
                <a:uFillTx/>
                <a:latin typeface="黑体" panose="02010609060101010101" pitchFamily="2" charset="-122"/>
                <a:ea typeface="黑体" panose="02010609060101010101" pitchFamily="2" charset="-122"/>
              </a:rPr>
              <a:t>仰视</a:t>
            </a:r>
          </a:p>
        </p:txBody>
      </p:sp>
      <p:sp>
        <p:nvSpPr>
          <p:cNvPr id="9" name="文本框 8"/>
          <p:cNvSpPr txBox="1"/>
          <p:nvPr/>
        </p:nvSpPr>
        <p:spPr>
          <a:xfrm>
            <a:off x="6732270" y="2061210"/>
            <a:ext cx="754380" cy="460375"/>
          </a:xfrm>
          <a:prstGeom prst="rect">
            <a:avLst/>
          </a:prstGeom>
          <a:noFill/>
        </p:spPr>
        <p:txBody>
          <a:bodyPr wrap="none" rtlCol="0">
            <a:spAutoFit/>
          </a:bodyPr>
          <a:lstStyle/>
          <a:p>
            <a:r>
              <a:rPr lang="zh-CN" altLang="en-US" sz="2400" spc="-150">
                <a:solidFill>
                  <a:srgbClr val="FF0000"/>
                </a:solidFill>
                <a:uFillTx/>
                <a:latin typeface="黑体" panose="02010609060101010101" pitchFamily="2" charset="-122"/>
                <a:ea typeface="黑体" panose="02010609060101010101" pitchFamily="2" charset="-122"/>
              </a:rPr>
              <a:t>俯视</a:t>
            </a:r>
          </a:p>
        </p:txBody>
      </p:sp>
      <p:sp>
        <p:nvSpPr>
          <p:cNvPr id="10" name="文本框 9"/>
          <p:cNvSpPr txBox="1"/>
          <p:nvPr/>
        </p:nvSpPr>
        <p:spPr>
          <a:xfrm>
            <a:off x="107950" y="1988820"/>
            <a:ext cx="795020" cy="460375"/>
          </a:xfrm>
          <a:prstGeom prst="rect">
            <a:avLst/>
          </a:prstGeom>
          <a:noFill/>
        </p:spPr>
        <p:txBody>
          <a:bodyPr wrap="none" rtlCol="0">
            <a:spAutoFit/>
          </a:bodyPr>
          <a:lstStyle/>
          <a:p>
            <a:r>
              <a:rPr lang="zh-CN" altLang="en-US" sz="2400" b="1">
                <a:solidFill>
                  <a:srgbClr val="950EC2"/>
                </a:solidFill>
                <a:latin typeface="黑体" panose="02010609060101010101" pitchFamily="2" charset="-122"/>
                <a:ea typeface="黑体" panose="02010609060101010101" pitchFamily="2" charset="-122"/>
              </a:rPr>
              <a:t>实写</a:t>
            </a:r>
          </a:p>
        </p:txBody>
      </p:sp>
      <p:sp>
        <p:nvSpPr>
          <p:cNvPr id="11" name="文本框 10"/>
          <p:cNvSpPr txBox="1"/>
          <p:nvPr/>
        </p:nvSpPr>
        <p:spPr>
          <a:xfrm>
            <a:off x="107950" y="3717290"/>
            <a:ext cx="795020" cy="460375"/>
          </a:xfrm>
          <a:prstGeom prst="rect">
            <a:avLst/>
          </a:prstGeom>
          <a:noFill/>
        </p:spPr>
        <p:txBody>
          <a:bodyPr wrap="none" rtlCol="0">
            <a:spAutoFit/>
          </a:bodyPr>
          <a:lstStyle/>
          <a:p>
            <a:r>
              <a:rPr lang="zh-CN" altLang="en-US" sz="2400" b="1">
                <a:solidFill>
                  <a:srgbClr val="950EC2"/>
                </a:solidFill>
                <a:latin typeface="黑体" panose="02010609060101010101" pitchFamily="2" charset="-122"/>
                <a:ea typeface="黑体" panose="02010609060101010101" pitchFamily="2" charset="-122"/>
              </a:rPr>
              <a:t>虚写</a:t>
            </a:r>
          </a:p>
        </p:txBody>
      </p:sp>
      <p:sp>
        <p:nvSpPr>
          <p:cNvPr id="12" name="文本框 11"/>
          <p:cNvSpPr txBox="1"/>
          <p:nvPr/>
        </p:nvSpPr>
        <p:spPr>
          <a:xfrm>
            <a:off x="1475740" y="4509135"/>
            <a:ext cx="1897380" cy="460375"/>
          </a:xfrm>
          <a:prstGeom prst="rect">
            <a:avLst/>
          </a:prstGeom>
          <a:noFill/>
        </p:spPr>
        <p:txBody>
          <a:bodyPr wrap="none" rtlCol="0">
            <a:spAutoFit/>
          </a:bodyPr>
          <a:lstStyle/>
          <a:p>
            <a:r>
              <a:rPr lang="zh-CN" altLang="en-US" sz="2400" spc="-150">
                <a:solidFill>
                  <a:srgbClr val="142FF6"/>
                </a:solidFill>
                <a:uFillTx/>
                <a:latin typeface="黑体" panose="02010609060101010101" pitchFamily="2" charset="-122"/>
                <a:ea typeface="黑体" panose="02010609060101010101" pitchFamily="2" charset="-122"/>
              </a:rPr>
              <a:t>正面（服饰）</a:t>
            </a:r>
          </a:p>
        </p:txBody>
      </p:sp>
      <p:sp>
        <p:nvSpPr>
          <p:cNvPr id="13" name="文本框 12"/>
          <p:cNvSpPr txBox="1"/>
          <p:nvPr/>
        </p:nvSpPr>
        <p:spPr>
          <a:xfrm>
            <a:off x="5580380" y="4509135"/>
            <a:ext cx="754380" cy="460375"/>
          </a:xfrm>
          <a:prstGeom prst="rect">
            <a:avLst/>
          </a:prstGeom>
          <a:noFill/>
        </p:spPr>
        <p:txBody>
          <a:bodyPr wrap="none" rtlCol="0">
            <a:spAutoFit/>
          </a:bodyPr>
          <a:lstStyle/>
          <a:p>
            <a:r>
              <a:rPr lang="zh-CN" altLang="en-US" sz="2400" spc="-150">
                <a:solidFill>
                  <a:srgbClr val="142FF6"/>
                </a:solidFill>
                <a:uFillTx/>
                <a:latin typeface="黑体" panose="02010609060101010101" pitchFamily="2" charset="-122"/>
                <a:ea typeface="黑体" panose="02010609060101010101" pitchFamily="2" charset="-122"/>
              </a:rPr>
              <a:t>侧面</a:t>
            </a:r>
          </a:p>
        </p:txBody>
      </p:sp>
      <p:sp>
        <p:nvSpPr>
          <p:cNvPr id="14" name="文本框 13"/>
          <p:cNvSpPr txBox="1"/>
          <p:nvPr/>
        </p:nvSpPr>
        <p:spPr>
          <a:xfrm>
            <a:off x="3324860" y="4509135"/>
            <a:ext cx="1897380" cy="460375"/>
          </a:xfrm>
          <a:prstGeom prst="rect">
            <a:avLst/>
          </a:prstGeom>
          <a:noFill/>
        </p:spPr>
        <p:txBody>
          <a:bodyPr wrap="none" rtlCol="0">
            <a:spAutoFit/>
          </a:bodyPr>
          <a:lstStyle/>
          <a:p>
            <a:r>
              <a:rPr lang="zh-CN" altLang="en-US" sz="2400" spc="-150">
                <a:solidFill>
                  <a:srgbClr val="142FF6"/>
                </a:solidFill>
                <a:uFillTx/>
                <a:latin typeface="黑体" panose="02010609060101010101" pitchFamily="2" charset="-122"/>
                <a:ea typeface="黑体" panose="02010609060101010101" pitchFamily="2" charset="-122"/>
              </a:rPr>
              <a:t>正面（神态）</a:t>
            </a:r>
          </a:p>
        </p:txBody>
      </p:sp>
      <p:sp>
        <p:nvSpPr>
          <p:cNvPr id="15" name="文本框 14"/>
          <p:cNvSpPr txBox="1"/>
          <p:nvPr/>
        </p:nvSpPr>
        <p:spPr>
          <a:xfrm>
            <a:off x="3924300" y="4005580"/>
            <a:ext cx="1897380" cy="460375"/>
          </a:xfrm>
          <a:prstGeom prst="rect">
            <a:avLst/>
          </a:prstGeom>
          <a:noFill/>
        </p:spPr>
        <p:txBody>
          <a:bodyPr wrap="none" rtlCol="0">
            <a:spAutoFit/>
          </a:bodyPr>
          <a:lstStyle/>
          <a:p>
            <a:r>
              <a:rPr lang="zh-CN" altLang="en-US" sz="2400" spc="-150">
                <a:solidFill>
                  <a:srgbClr val="142FF6"/>
                </a:solidFill>
                <a:uFillTx/>
                <a:latin typeface="黑体" panose="02010609060101010101" pitchFamily="2" charset="-122"/>
                <a:ea typeface="黑体" panose="02010609060101010101" pitchFamily="2" charset="-122"/>
              </a:rPr>
              <a:t>侧面（衬托）</a:t>
            </a:r>
          </a:p>
        </p:txBody>
      </p:sp>
      <p:sp>
        <p:nvSpPr>
          <p:cNvPr id="16" name="文本框 15"/>
          <p:cNvSpPr txBox="1"/>
          <p:nvPr/>
        </p:nvSpPr>
        <p:spPr>
          <a:xfrm>
            <a:off x="7419340" y="4437380"/>
            <a:ext cx="1804035" cy="829945"/>
          </a:xfrm>
          <a:prstGeom prst="rect">
            <a:avLst/>
          </a:prstGeom>
          <a:noFill/>
        </p:spPr>
        <p:txBody>
          <a:bodyPr wrap="square" rtlCol="0">
            <a:spAutoFit/>
          </a:bodyPr>
          <a:lstStyle/>
          <a:p>
            <a:r>
              <a:rPr lang="zh-CN" altLang="en-US" sz="2400" spc="-150">
                <a:solidFill>
                  <a:srgbClr val="FF0000"/>
                </a:solidFill>
                <a:uFillTx/>
                <a:latin typeface="黑体" panose="02010609060101010101" pitchFamily="2" charset="-122"/>
                <a:ea typeface="黑体" panose="02010609060101010101" pitchFamily="2" charset="-122"/>
              </a:rPr>
              <a:t>对比、</a:t>
            </a:r>
          </a:p>
          <a:p>
            <a:r>
              <a:rPr lang="zh-CN" altLang="en-US" sz="2400" spc="-150">
                <a:solidFill>
                  <a:srgbClr val="FF0000"/>
                </a:solidFill>
                <a:uFillTx/>
                <a:latin typeface="黑体" panose="02010609060101010101" pitchFamily="2" charset="-122"/>
                <a:ea typeface="黑体" panose="02010609060101010101" pitchFamily="2" charset="-122"/>
              </a:rPr>
              <a:t>衬托</a:t>
            </a:r>
          </a:p>
        </p:txBody>
      </p:sp>
      <p:sp>
        <p:nvSpPr>
          <p:cNvPr id="17" name="文本框 16"/>
          <p:cNvSpPr txBox="1"/>
          <p:nvPr/>
        </p:nvSpPr>
        <p:spPr>
          <a:xfrm>
            <a:off x="7164705" y="3068955"/>
            <a:ext cx="855980" cy="521970"/>
          </a:xfrm>
          <a:prstGeom prst="rect">
            <a:avLst/>
          </a:prstGeom>
          <a:noFill/>
        </p:spPr>
        <p:txBody>
          <a:bodyPr wrap="none" rtlCol="0" anchor="t">
            <a:spAutoFit/>
          </a:bodyPr>
          <a:lstStyle/>
          <a:p>
            <a:r>
              <a:rPr lang="zh-CN" altLang="en-US" sz="2800" spc="-150">
                <a:solidFill>
                  <a:srgbClr val="FF0000"/>
                </a:solidFill>
                <a:uFillTx/>
                <a:latin typeface="黑体" panose="02010609060101010101" pitchFamily="2" charset="-122"/>
                <a:ea typeface="黑体" panose="02010609060101010101" pitchFamily="2" charset="-122"/>
                <a:sym typeface="+mn-ea"/>
              </a:rPr>
              <a:t>衬托</a:t>
            </a:r>
          </a:p>
        </p:txBody>
      </p:sp>
      <p:sp>
        <p:nvSpPr>
          <p:cNvPr id="19" name="文本框 18"/>
          <p:cNvSpPr txBox="1"/>
          <p:nvPr/>
        </p:nvSpPr>
        <p:spPr>
          <a:xfrm>
            <a:off x="6864985" y="2348865"/>
            <a:ext cx="488950" cy="460375"/>
          </a:xfrm>
          <a:prstGeom prst="rect">
            <a:avLst/>
          </a:prstGeom>
          <a:noFill/>
        </p:spPr>
        <p:txBody>
          <a:bodyPr wrap="none" rtlCol="0">
            <a:spAutoFit/>
          </a:bodyPr>
          <a:lstStyle/>
          <a:p>
            <a:r>
              <a:rPr lang="zh-CN" altLang="en-US" sz="2400" b="1">
                <a:solidFill>
                  <a:srgbClr val="950EC2"/>
                </a:solidFill>
                <a:latin typeface="黑体" panose="02010609060101010101" pitchFamily="2" charset="-122"/>
                <a:ea typeface="黑体" panose="02010609060101010101" pitchFamily="2" charset="-122"/>
              </a:rPr>
              <a:t>动</a:t>
            </a:r>
          </a:p>
        </p:txBody>
      </p:sp>
      <p:sp>
        <p:nvSpPr>
          <p:cNvPr id="20" name="文本框 19"/>
          <p:cNvSpPr txBox="1"/>
          <p:nvPr/>
        </p:nvSpPr>
        <p:spPr>
          <a:xfrm>
            <a:off x="1332230" y="2348865"/>
            <a:ext cx="488950" cy="460375"/>
          </a:xfrm>
          <a:prstGeom prst="rect">
            <a:avLst/>
          </a:prstGeom>
          <a:noFill/>
        </p:spPr>
        <p:txBody>
          <a:bodyPr wrap="none" rtlCol="0">
            <a:spAutoFit/>
          </a:bodyPr>
          <a:lstStyle/>
          <a:p>
            <a:r>
              <a:rPr lang="zh-CN" altLang="en-US" sz="2400" b="1">
                <a:solidFill>
                  <a:srgbClr val="950EC2"/>
                </a:solidFill>
                <a:latin typeface="黑体" panose="02010609060101010101" pitchFamily="2" charset="-122"/>
                <a:ea typeface="黑体" panose="02010609060101010101" pitchFamily="2" charset="-122"/>
              </a:rPr>
              <a:t>静</a:t>
            </a:r>
          </a:p>
        </p:txBody>
      </p:sp>
      <p:sp>
        <p:nvSpPr>
          <p:cNvPr id="21" name="文本框 20"/>
          <p:cNvSpPr txBox="1"/>
          <p:nvPr/>
        </p:nvSpPr>
        <p:spPr>
          <a:xfrm>
            <a:off x="252095" y="2348865"/>
            <a:ext cx="468630" cy="460375"/>
          </a:xfrm>
          <a:prstGeom prst="rect">
            <a:avLst/>
          </a:prstGeom>
          <a:noFill/>
        </p:spPr>
        <p:txBody>
          <a:bodyPr wrap="none" rtlCol="0">
            <a:spAutoFit/>
          </a:bodyPr>
          <a:lstStyle/>
          <a:p>
            <a:r>
              <a:rPr lang="zh-CN" altLang="en-US" sz="2400" spc="-150">
                <a:solidFill>
                  <a:srgbClr val="142FF6"/>
                </a:solidFill>
                <a:uFillTx/>
                <a:latin typeface="黑体" panose="02010609060101010101" pitchFamily="2" charset="-122"/>
                <a:ea typeface="黑体" panose="02010609060101010101" pitchFamily="2" charset="-122"/>
              </a:rPr>
              <a:t>正</a:t>
            </a:r>
          </a:p>
        </p:txBody>
      </p:sp>
      <p:sp>
        <p:nvSpPr>
          <p:cNvPr id="22" name="文本框 21"/>
          <p:cNvSpPr txBox="1"/>
          <p:nvPr/>
        </p:nvSpPr>
        <p:spPr>
          <a:xfrm>
            <a:off x="165735" y="1485265"/>
            <a:ext cx="641985" cy="645160"/>
          </a:xfrm>
          <a:prstGeom prst="rect">
            <a:avLst/>
          </a:prstGeom>
          <a:noFill/>
        </p:spPr>
        <p:txBody>
          <a:bodyPr wrap="none" rtlCol="0">
            <a:spAutoFit/>
          </a:bodyPr>
          <a:lstStyle/>
          <a:p>
            <a:r>
              <a:rPr lang="zh-CN" altLang="en-US" sz="3600" b="1">
                <a:solidFill>
                  <a:srgbClr val="F826EC"/>
                </a:solidFill>
              </a:rPr>
              <a:t>景</a:t>
            </a:r>
          </a:p>
        </p:txBody>
      </p:sp>
      <p:sp>
        <p:nvSpPr>
          <p:cNvPr id="23" name="文本框 22"/>
          <p:cNvSpPr txBox="1"/>
          <p:nvPr/>
        </p:nvSpPr>
        <p:spPr>
          <a:xfrm>
            <a:off x="179705" y="4437380"/>
            <a:ext cx="641985" cy="645160"/>
          </a:xfrm>
          <a:prstGeom prst="rect">
            <a:avLst/>
          </a:prstGeom>
          <a:noFill/>
        </p:spPr>
        <p:txBody>
          <a:bodyPr wrap="none" rtlCol="0">
            <a:spAutoFit/>
          </a:bodyPr>
          <a:lstStyle/>
          <a:p>
            <a:r>
              <a:rPr lang="zh-CN" altLang="en-US" sz="3600" b="1">
                <a:solidFill>
                  <a:srgbClr val="F826EC"/>
                </a:solidFill>
              </a:rPr>
              <a:t>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after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afterGroup">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afterGroup">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0"/>
                                        </p:tgtEl>
                                        <p:attrNameLst>
                                          <p:attrName>style.visibility</p:attrName>
                                        </p:attrNameLst>
                                      </p:cBhvr>
                                      <p:to>
                                        <p:strVal val="visible"/>
                                      </p:to>
                                    </p:set>
                                  </p:childTnLst>
                                </p:cTn>
                              </p:par>
                            </p:childTnLst>
                          </p:cTn>
                        </p:par>
                      </p:childTnLst>
                    </p:cTn>
                  </p:par>
                  <p:par>
                    <p:cTn id="76" fill="hold" nodeType="clickPar">
                      <p:stCondLst>
                        <p:cond delay="indefinite"/>
                      </p:stCondLst>
                      <p:childTnLst>
                        <p:par>
                          <p:cTn id="77" fill="hold" nodeType="afterGroup">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P spid="13" grpId="0"/>
      <p:bldP spid="14" grpId="0"/>
      <p:bldP spid="15" grpId="0"/>
      <p:bldP spid="16" grpId="0"/>
      <p:bldP spid="17" grpId="0"/>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矩形 2"/>
          <p:cNvSpPr>
            <a:spLocks noChangeArrowheads="1"/>
          </p:cNvSpPr>
          <p:nvPr/>
        </p:nvSpPr>
        <p:spPr bwMode="auto">
          <a:xfrm>
            <a:off x="179705" y="45085"/>
            <a:ext cx="3533140" cy="603885"/>
          </a:xfrm>
          <a:prstGeom prst="rect">
            <a:avLst/>
          </a:prstGeom>
          <a:noFill/>
          <a:ln w="9525">
            <a:solidFill>
              <a:srgbClr val="FFC000"/>
            </a:solidFill>
            <a:miter lim="800000"/>
          </a:ln>
        </p:spPr>
        <p:txBody>
          <a:bodyPr wrap="square" lIns="112334" tIns="56167" rIns="112334" bIns="56167">
            <a:spAutoFit/>
          </a:bodyPr>
          <a:lstStyle/>
          <a:p>
            <a:pPr marL="265430">
              <a:buFont typeface="Arial" panose="020b0604020202020204" pitchFamily="34" charset="0"/>
              <a:buNone/>
              <a:defRPr/>
            </a:pPr>
            <a:r>
              <a:rPr lang="zh-CN" altLang="en-US" sz="32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描写的常见手法：</a:t>
            </a:r>
          </a:p>
        </p:txBody>
      </p:sp>
      <p:sp>
        <p:nvSpPr>
          <p:cNvPr id="2" name="文本框 1"/>
          <p:cNvSpPr txBox="1"/>
          <p:nvPr/>
        </p:nvSpPr>
        <p:spPr>
          <a:xfrm>
            <a:off x="143510" y="692785"/>
            <a:ext cx="8315325" cy="521970"/>
          </a:xfrm>
          <a:prstGeom prst="rect">
            <a:avLst/>
          </a:prstGeom>
          <a:noFill/>
        </p:spPr>
        <p:txBody>
          <a:bodyPr wrap="square" rtlCol="0">
            <a:spAutoFit/>
          </a:bodyPr>
          <a:lstStyle/>
          <a:p>
            <a:r>
              <a:rPr lang="zh-CN" altLang="en-US" sz="2800" b="1">
                <a:solidFill>
                  <a:srgbClr val="142FF6"/>
                </a:solidFill>
                <a:latin typeface="黑体" panose="02010609060101010101" pitchFamily="2" charset="-122"/>
                <a:ea typeface="黑体" panose="02010609060101010101" pitchFamily="2" charset="-122"/>
              </a:rPr>
              <a:t>写人</a:t>
            </a:r>
            <a:r>
              <a:rPr lang="zh-CN" altLang="en-US" sz="2800" b="1">
                <a:latin typeface="黑体" panose="02010609060101010101" pitchFamily="2" charset="-122"/>
                <a:ea typeface="黑体" panose="02010609060101010101" pitchFamily="2" charset="-122"/>
              </a:rPr>
              <a:t>：外貌、神态、语言、动作、心理、细节描写</a:t>
            </a:r>
          </a:p>
        </p:txBody>
      </p:sp>
      <p:sp>
        <p:nvSpPr>
          <p:cNvPr id="5" name="文本框 4"/>
          <p:cNvSpPr txBox="1"/>
          <p:nvPr/>
        </p:nvSpPr>
        <p:spPr>
          <a:xfrm>
            <a:off x="143510" y="1125220"/>
            <a:ext cx="8243570" cy="1383665"/>
          </a:xfrm>
          <a:prstGeom prst="rect">
            <a:avLst/>
          </a:prstGeom>
          <a:noFill/>
        </p:spPr>
        <p:txBody>
          <a:bodyPr wrap="square" rtlCol="0" anchor="t">
            <a:spAutoFit/>
          </a:bodyPr>
          <a:lstStyle/>
          <a:p>
            <a:pPr lvl="0" algn="l">
              <a:buClrTx/>
              <a:buSzTx/>
              <a:buFontTx/>
            </a:pPr>
            <a:r>
              <a:rPr lang="zh-CN" altLang="en-US" sz="2800" b="1">
                <a:solidFill>
                  <a:srgbClr val="142FF6"/>
                </a:solidFill>
                <a:latin typeface="黑体" panose="02010609060101010101" pitchFamily="2" charset="-122"/>
                <a:ea typeface="黑体" panose="02010609060101010101" pitchFamily="2" charset="-122"/>
                <a:sym typeface="+mn-ea"/>
              </a:rPr>
              <a:t>写景</a:t>
            </a:r>
            <a:r>
              <a:rPr lang="zh-CN" altLang="en-US" sz="2800" b="1">
                <a:latin typeface="黑体" panose="02010609060101010101" pitchFamily="2" charset="-122"/>
                <a:ea typeface="黑体" panose="02010609060101010101" pitchFamily="2" charset="-122"/>
                <a:sym typeface="+mn-ea"/>
              </a:rPr>
              <a:t>：视角变化、</a:t>
            </a:r>
          </a:p>
          <a:p>
            <a:pPr lvl="0" algn="l">
              <a:buClrTx/>
              <a:buSzTx/>
              <a:buFontTx/>
            </a:pPr>
            <a:r>
              <a:rPr lang="zh-CN" altLang="en-US" sz="2800" b="1">
                <a:latin typeface="黑体" panose="02010609060101010101" pitchFamily="2" charset="-122"/>
                <a:ea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sym typeface="+mn-ea"/>
              </a:rPr>
              <a:t>     </a:t>
            </a:r>
            <a:r>
              <a:rPr lang="zh-CN" altLang="en-US" sz="2800" b="1">
                <a:latin typeface="黑体" panose="02010609060101010101" pitchFamily="2" charset="-122"/>
                <a:ea typeface="黑体" panose="02010609060101010101" pitchFamily="2" charset="-122"/>
                <a:sym typeface="+mn-ea"/>
              </a:rPr>
              <a:t>色彩渲染、</a:t>
            </a:r>
          </a:p>
          <a:p>
            <a:pPr lvl="0" algn="l">
              <a:buClrTx/>
              <a:buSzTx/>
              <a:buFontTx/>
            </a:pPr>
            <a:r>
              <a:rPr lang="zh-CN" altLang="en-US" sz="2800" b="1">
                <a:latin typeface="黑体" panose="02010609060101010101" pitchFamily="2" charset="-122"/>
                <a:ea typeface="黑体" panose="02010609060101010101" pitchFamily="2" charset="-122"/>
                <a:sym typeface="+mn-ea"/>
              </a:rPr>
              <a:t> </a:t>
            </a:r>
            <a:r>
              <a:rPr lang="en-US" altLang="zh-CN" sz="2800" b="1">
                <a:latin typeface="黑体" panose="02010609060101010101" pitchFamily="2" charset="-122"/>
                <a:ea typeface="黑体" panose="02010609060101010101" pitchFamily="2" charset="-122"/>
                <a:sym typeface="+mn-ea"/>
              </a:rPr>
              <a:t>     </a:t>
            </a:r>
            <a:r>
              <a:rPr lang="zh-CN" altLang="en-US" sz="2800" b="1">
                <a:latin typeface="黑体" panose="02010609060101010101" pitchFamily="2" charset="-122"/>
                <a:ea typeface="黑体" panose="02010609060101010101" pitchFamily="2" charset="-122"/>
                <a:sym typeface="+mn-ea"/>
              </a:rPr>
              <a:t>感官结合、</a:t>
            </a:r>
          </a:p>
        </p:txBody>
      </p:sp>
      <p:sp>
        <p:nvSpPr>
          <p:cNvPr id="7" name="文本框 6"/>
          <p:cNvSpPr txBox="1"/>
          <p:nvPr/>
        </p:nvSpPr>
        <p:spPr>
          <a:xfrm>
            <a:off x="0" y="2508885"/>
            <a:ext cx="9331960" cy="3969385"/>
          </a:xfrm>
          <a:prstGeom prst="rect">
            <a:avLst/>
          </a:prstGeom>
          <a:noFill/>
        </p:spPr>
        <p:txBody>
          <a:bodyPr wrap="square" rtlCol="0" anchor="t">
            <a:spAutoFit/>
          </a:bodyPr>
          <a:lstStyle/>
          <a:p>
            <a:pPr algn="l">
              <a:lnSpc>
                <a:spcPct val="100000"/>
              </a:lnSpc>
              <a:buClrTx/>
              <a:buSzTx/>
              <a:buFont typeface="Arial" panose="020b0604020202020204" pitchFamily="34" charset="0"/>
              <a:buNone/>
            </a:pPr>
            <a:r>
              <a:rPr lang="zh-CN" altLang="en-US" sz="2800" b="1">
                <a:solidFill>
                  <a:srgbClr val="142FF6"/>
                </a:solidFill>
                <a:latin typeface="黑体" panose="02010609060101010101" pitchFamily="2" charset="-122"/>
                <a:ea typeface="黑体" panose="02010609060101010101" pitchFamily="2" charset="-122"/>
                <a:sym typeface="+mn-ea"/>
              </a:rPr>
              <a:t>表现手法：</a:t>
            </a:r>
            <a:r>
              <a:rPr lang="zh-CN" altLang="en-US" sz="2800" b="1">
                <a:solidFill>
                  <a:srgbClr val="FF0000"/>
                </a:solidFill>
                <a:latin typeface="黑体" panose="02010609060101010101" pitchFamily="2" charset="-122"/>
                <a:ea typeface="黑体" panose="02010609060101010101" pitchFamily="2" charset="-122"/>
                <a:sym typeface="+mn-ea"/>
              </a:rPr>
              <a:t>正侧</a:t>
            </a:r>
            <a:r>
              <a:rPr lang="zh-CN" altLang="en-US" sz="2800" b="1">
                <a:latin typeface="黑体" panose="02010609060101010101" pitchFamily="2" charset="-122"/>
                <a:ea typeface="黑体" panose="02010609060101010101" pitchFamily="2" charset="-122"/>
                <a:sym typeface="+mn-ea"/>
              </a:rPr>
              <a:t>结合、</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sym typeface="+mn-ea"/>
              </a:rPr>
              <a:t> </a:t>
            </a:r>
            <a:r>
              <a:rPr lang="zh-CN" altLang="en-US" sz="2800" b="1">
                <a:latin typeface="黑体" panose="02010609060101010101" pitchFamily="2" charset="-122"/>
                <a:ea typeface="黑体" panose="02010609060101010101" pitchFamily="2" charset="-122"/>
              </a:rPr>
              <a:t>         动静结合、</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28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虚实相生、联想想象、</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28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对比、衬托、烘托、渲染、</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28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白描、工笔（细描）、</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28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点面结合、</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28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意象叠加（列锦</a:t>
            </a:r>
            <a:r>
              <a:rPr lang="zh-CN" altLang="en-US" sz="2800" b="1">
                <a:latin typeface="黑体" panose="02010609060101010101" pitchFamily="2" charset="-122"/>
                <a:ea typeface="黑体" panose="02010609060101010101" pitchFamily="2" charset="-122"/>
                <a:sym typeface="+mn-ea"/>
              </a:rPr>
              <a:t>）</a:t>
            </a:r>
          </a:p>
          <a:p>
            <a:pPr algn="l">
              <a:lnSpc>
                <a:spcPct val="100000"/>
              </a:lnSpc>
              <a:buClrTx/>
              <a:buSzTx/>
              <a:buFont typeface="Arial" panose="020b0604020202020204" pitchFamily="34" charset="0"/>
              <a:buNone/>
            </a:pPr>
            <a:r>
              <a:rPr lang="en-US" altLang="zh-CN" sz="28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用典</a:t>
            </a:r>
          </a:p>
          <a:p>
            <a:pPr algn="l">
              <a:lnSpc>
                <a:spcPct val="100000"/>
              </a:lnSpc>
              <a:buClrTx/>
              <a:buSzTx/>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2800" b="1">
                <a:latin typeface="黑体" panose="02010609060101010101" pitchFamily="2" charset="-122"/>
                <a:ea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tags/tag1.xml><?xml version="1.0" encoding="utf-8"?>
<p:tagLst xmlns:p="http://schemas.openxmlformats.org/presentationml/2006/main">
  <p:tag name="KSO_WM_UNIT_TABLE_BEAUTIFY" val="smartTable{59920dba-eeae-4100-8fad-e766af49ccc2}"/>
  <p:tag name="TABLE_ENDDRAG_ORIGIN_RECT" val="704*675"/>
  <p:tag name="TABLE_ENDDRAG_RECT" val="6*34*705*675"/>
</p:tagLst>
</file>

<file path=ppt/tags/tag2.xml><?xml version="1.0" encoding="utf-8"?>
<p:tagLst xmlns:p="http://schemas.openxmlformats.org/presentationml/2006/main">
  <p:tag name="KSO_WM_UNIT_TABLE_BEAUTIFY" val="smartTable{985269d8-cb1d-4c2b-8be5-25dd56d74a4a}"/>
</p:tagLst>
</file>

<file path=ppt/tags/tag3.xml><?xml version="1.0" encoding="utf-8"?>
<p:tagLst xmlns:p="http://schemas.openxmlformats.org/presentationml/2006/main">
  <p:tag name="KSO_WM_BEAUTIFY_FLAG" val="#wm#"/>
  <p:tag name="KSO_WM_SPECIAL_SOURCE" val="bdnull"/>
  <p:tag name="KSO_WM_TEMPLATE_CATEGORY" val="custom"/>
  <p:tag name="KSO_WM_TEMPLATE_INDEX" val="20202828"/>
</p:tagLst>
</file>

<file path=ppt/tags/tag4.xml><?xml version="1.0" encoding="utf-8"?>
<p:tagLst xmlns:p="http://schemas.openxmlformats.org/presentationml/2006/main">
  <p:tag name="KSO_WM_UNIT_TABLE_BEAUTIFY" val="smartTable{b5113656-0f7d-4f70-be7b-351bf37172f4}"/>
</p:tagLst>
</file>

<file path=ppt/tags/tag5.xml><?xml version="1.0" encoding="utf-8"?>
<p:tagLst xmlns:p="http://schemas.openxmlformats.org/presentationml/2006/main">
  <p:tag name="KSO_WM_BEAUTIFY_FLAG" val="#wm#"/>
  <p:tag name="KSO_WM_DYNAMICNUM_SPEED" val="3"/>
  <p:tag name="KSO_WM_UNIT_DIAGRAM_MODELTYPE" val="dynamicNum"/>
  <p:tag name="KSO_WM_UNIT_DYNMNUM_DGM_ANIMTYPE" val="5"/>
  <p:tag name="KSO_WM_UNIT_DYNMNUM_TYPE" val="1"/>
  <p:tag name="KSO_WM_UNIT_INDEX" val="1602317666436_1_1"/>
  <p:tag name="KSO_WM_UNIT_TYPE" val="ζ_h_f"/>
</p:tagLst>
</file>

<file path=ppt/tags/tag6.xml><?xml version="1.0" encoding="utf-8"?>
<p:tagLst xmlns:p="http://schemas.openxmlformats.org/presentationml/2006/main">
  <p:tag name="KSO_WM_TEMPLATE_CATEGORY" val="custom"/>
  <p:tag name="KSO_WM_TEMPLATE_INDEX" val="20177133"/>
</p:tagLst>
</file>

<file path=ppt/tags/tag7.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253</Paragraphs>
  <Slides>24</Slides>
  <Notes>0</Notes>
  <TotalTime>0</TotalTime>
  <HiddenSlides>4</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24</vt:i4>
      </vt:variant>
    </vt:vector>
  </HeadingPairs>
  <TitlesOfParts>
    <vt:vector baseType="lpstr" size="37">
      <vt:lpstr>Arial</vt:lpstr>
      <vt:lpstr>Calibri</vt:lpstr>
      <vt:lpstr>宋体</vt:lpstr>
      <vt:lpstr>楷体_GB2312</vt:lpstr>
      <vt:lpstr>黑体</vt:lpstr>
      <vt:lpstr>隶书</vt:lpstr>
      <vt:lpstr>Wingdings</vt:lpstr>
      <vt:lpstr>Times New Roman</vt:lpstr>
      <vt:lpstr>楷体</vt:lpstr>
      <vt:lpstr>微软雅黑</vt:lpstr>
      <vt:lpstr>Courier New</vt:lpstr>
      <vt:lpstr>华文中宋</vt:lpstr>
      <vt:lpstr>Office 主题</vt:lpstr>
      <vt:lpstr>PowerPoint Presentation</vt:lpstr>
      <vt:lpstr>PowerPoint Presentation</vt:lpstr>
      <vt:lpstr>PowerPoint Presentation</vt:lpstr>
      <vt:lpstr>真题回顾</vt:lpstr>
      <vt:lpstr>已做习题回顾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解题步骤</vt:lpstr>
      <vt:lpstr>(2021浙江,19--20)阅读下面这首词,回答问题。(8分)                                                 意难忘·山家                                                 [清]吴伟业    村坞云遮，有苍藤老干,翠竹明沙。溪堂连石稳,苔径逐薄斜。文木几，小窗纱，是好事人家。启北扉、移床待客，百树梅花。    衰翁健饭堪夸，把瘿尊注茗碗,高话桑麻。穿池还 种柳,汲水自浇瓜。霜后橘，雨前茶,这风味清佳。喜去年、山田大熟,烂漫生涯。[注]瘿尊:瘿樽,用瘿瘤状木根所制的酒杯2)分别赏析上片的写景艺术和下片的叙事艺术。(6分)</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2021-11-28T17:18:56.579</cp:lastPrinted>
  <dcterms:created xsi:type="dcterms:W3CDTF">2021-11-28T17:18:56Z</dcterms:created>
  <dcterms:modified xsi:type="dcterms:W3CDTF">2021-11-28T09:18:57Z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