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8" r:id="rId3"/>
    <p:sldId id="259" r:id="rId4"/>
    <p:sldId id="260" r:id="rId5"/>
    <p:sldId id="263" r:id="rId6"/>
    <p:sldId id="264" r:id="rId7"/>
    <p:sldId id="270" r:id="rId8"/>
    <p:sldId id="271" r:id="rId9"/>
    <p:sldId id="272" r:id="rId10"/>
    <p:sldId id="273" r:id="rId11"/>
    <p:sldId id="274" r:id="rId12"/>
    <p:sldId id="275" r:id="rId13"/>
    <p:sldId id="276" r:id="rId14"/>
    <p:sldId id="277" r:id="rId15"/>
    <p:sldId id="282" r:id="rId16"/>
    <p:sldId id="283" r:id="rId17"/>
    <p:sldId id="284" r:id="rId18"/>
    <p:sldId id="285" r:id="rId19"/>
    <p:sldId id="286" r:id="rId20"/>
  </p:sldIdLst>
  <p:sldSz cx="9144000" cy="6858000" type="screen4x3"/>
  <p:notesSz cx="6858000" cy="9144000"/>
  <p:custDataLst>
    <p:tags r:id="rId21"/>
  </p:custDataLst>
  <p:defaultTextStyle>
    <a:defPPr>
      <a:defRPr lang="zh-CN"/>
    </a:defPPr>
    <a:lvl1pPr marL="0" lvl="0"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Verdana" panose="020b060403050404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620"/>
    <p:restoredTop sz="94660"/>
  </p:normalViewPr>
  <p:slideViewPr>
    <p:cSldViewPr showGuides="1">
      <p:cViewPr varScale="1">
        <p:scale>
          <a:sx n="72" d="100"/>
          <a:sy n="72" d="100"/>
        </p:scale>
        <p:origin x="-462" y="-18"/>
      </p:cViewPr>
      <p:guideLst>
        <p:guide orient="horz" pos="2160"/>
        <p:guide pos="2880"/>
      </p:guideLst>
    </p:cSldViewPr>
  </p:slideViewPr>
  <p:notesTextViewPr>
    <p:cViewPr>
      <p:scale>
        <a:sx n="100" d="100"/>
        <a:sy n="100" d="100"/>
      </p:scale>
      <p:origin x="0" y="0"/>
    </p:cViewPr>
  </p:notesTextViewPr>
  <p:sorterViewPr showFormatting="0">
    <p:cViewPr>
      <p:scale>
        <a:sx n="100" d="100"/>
        <a:sy n="100" d="100"/>
      </p:scale>
      <p:origin x="0" y="3942"/>
    </p:cViewPr>
  </p:sorterViewPr>
  <p:notesViewPr>
    <p:cSldViewPr>
      <p:cViewPr>
        <p:scale>
          <a:sx n="1" d="100"/>
          <a:sy n="1" d="100"/>
        </p:scale>
        <p:origin x="0" y="0"/>
      </p:cViewPr>
    </p:cSldViewPr>
  </p:notesViewPr>
  <p:gridSpacing cx="76200" cy="7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tags" Target="tags/tag1.xml" /><Relationship Id="rId22" Type="http://schemas.openxmlformats.org/officeDocument/2006/relationships/presProps" Target="presProps.xml" /><Relationship Id="rId23" Type="http://schemas.openxmlformats.org/officeDocument/2006/relationships/viewProps" Target="viewProps.xml" /><Relationship Id="rId24" Type="http://schemas.openxmlformats.org/officeDocument/2006/relationships/theme" Target="theme/theme1.xml" /><Relationship Id="rId25"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bg>
      <p:bgPr>
        <a:pattFill prst="ltHorz">
          <a:fgClr>
            <a:schemeClr val="bg2"/>
          </a:fgClr>
          <a:bgClr>
            <a:schemeClr val="bg1"/>
          </a:bgClr>
        </a:pattFill>
        <a:effectLst/>
      </p:bgPr>
    </p:bg>
    <p:spTree>
      <p:nvGrpSpPr>
        <p:cNvPr id="1" name=""/>
        <p:cNvGrpSpPr/>
        <p:nvPr/>
      </p:nvGrpSpPr>
      <p:grpSpPr>
        <a:xfrm>
          <a:off x="0" y="0"/>
          <a:ext cx="0" cy="0"/>
        </a:xfrm>
      </p:grpSpPr>
      <p:sp>
        <p:nvSpPr>
          <p:cNvPr id="9" name="AutoShape 7"/>
          <p:cNvSpPr>
            <a:spLocks noChangeArrowheads="1"/>
          </p:cNvSpPr>
          <p:nvPr/>
        </p:nvSpPr>
        <p:spPr bwMode="auto">
          <a:xfrm>
            <a:off x="685800" y="2393950"/>
            <a:ext cx="7772400" cy="109538"/>
          </a:xfrm>
          <a:custGeom>
            <a:gdLst>
              <a:gd name="G0" fmla="+- 618 0 0"/>
            </a:gdLst>
            <a:cxnLst>
              <a:cxn ang="0">
                <a:pos x="0" y="0"/>
              </a:cxn>
              <a:cxn ang="0">
                <a:pos x="618" y="0"/>
              </a:cxn>
              <a:cxn ang="0">
                <a:pos x="618" y="1000"/>
              </a:cxn>
              <a:cxn ang="0">
                <a:pos x="0" y="1000"/>
              </a:cxn>
              <a:cxn ang="0">
                <a:pos x="0" y="0"/>
              </a:cxn>
              <a:cxn ang="0">
                <a:pos x="1000" y="0"/>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3314" name="Rectangle 2"/>
          <p:cNvSpPr>
            <a:spLocks noGrp="1" noChangeArrowheads="1"/>
          </p:cNvSpPr>
          <p:nvPr>
            <p:ph type="ctrTitle"/>
          </p:nvPr>
        </p:nvSpPr>
        <p:spPr>
          <a:xfrm>
            <a:off x="685800" y="990600"/>
            <a:ext cx="7772400" cy="1371600"/>
          </a:xfrm>
        </p:spPr>
        <p:txBody>
          <a:bodyPr/>
          <a:lstStyle>
            <a:lvl1pPr>
              <a:defRPr sz="4000"/>
            </a:lvl1pPr>
          </a:lstStyle>
          <a:p>
            <a:r>
              <a:rPr lang="zh-CN" altLang="en-US"/>
              <a:t>单击此处编辑母版标题样式</a:t>
            </a:r>
            <a:endParaRPr lang="zh-CN" altLang="en-US"/>
          </a:p>
        </p:txBody>
      </p:sp>
      <p:sp>
        <p:nvSpPr>
          <p:cNvPr id="13315" name="Rectangle 3"/>
          <p:cNvSpPr>
            <a:spLocks noGrp="1" noChangeArrowheads="1"/>
          </p:cNvSpPr>
          <p:nvPr>
            <p:ph type="subTitle" idx="1"/>
          </p:nvPr>
        </p:nvSpPr>
        <p:spPr>
          <a:xfrm>
            <a:off x="1447800" y="3429000"/>
            <a:ext cx="7010400" cy="1600200"/>
          </a:xfrm>
        </p:spPr>
        <p:txBody>
          <a:bodyPr/>
          <a:lstStyle>
            <a:lvl1pPr marL="0" indent="0">
              <a:buFont typeface="Wingdings" panose="05000000000000000000" pitchFamily="2" charset="2"/>
              <a:buNone/>
              <a:defRPr sz="2800"/>
            </a:lvl1pPr>
          </a:lstStyle>
          <a:p>
            <a:r>
              <a:rPr lang="zh-CN" altLang="en-US"/>
              <a:t>单击此处编辑母版副标题样式</a:t>
            </a:r>
            <a:endParaRPr lang="zh-CN" altLang="en-US"/>
          </a:p>
        </p:txBody>
      </p:sp>
      <p:sp>
        <p:nvSpPr>
          <p:cNvPr id="10" name="Rectangle 4"/>
          <p:cNvSpPr>
            <a:spLocks noGrp="1" noChangeArrowheads="1"/>
          </p:cNvSpPr>
          <p:nvPr>
            <p:ph type="dt" sz="half" idx="2"/>
          </p:nvPr>
        </p:nvSpPr>
        <p:spPr bwMode="auto">
          <a:xfrm>
            <a:off x="685800" y="6248400"/>
            <a:ext cx="1905000" cy="45720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3124200" y="6248400"/>
            <a:ext cx="2895600" cy="45720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6553200" y="6248400"/>
            <a:ext cx="1905000" cy="457200"/>
          </a:xfrm>
          <a:prstGeom prst="rect">
            <a:avLst/>
          </a:prstGeom>
          <a:noFill/>
          <a:ln>
            <a:miter lim="800000"/>
          </a:ln>
        </p:spPr>
        <p:txBody>
          <a:bodyPr vert="horz" wrap="square" lIns="91440" tIns="45720" rIns="91440" bIns="45720" numCol="1" anchor="t" anchorCtr="0" compatLnSpc="1"/>
          <a:lstStyle/>
          <a:p>
            <a:pPr algn="r"/>
            <a:fld id="{9A0DB2DC-4C9A-4742-B13C-FB6460FD3503}" type="slidenum">
              <a:rPr lang="en-US" altLang="zh-CN"/>
              <a:t/>
            </a:fld>
            <a:endParaRPr lang="en-US" altLang="zh-CN"/>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Verdana" panose="020b0604030504040204" pitchFamily="34" charset="0"/>
              </a:rPr>
              <a:t/>
            </a:fld>
            <a:endParaRPr lang="en-US" altLang="zh-CN">
              <a:latin typeface="Verdana" panose="020b060403050404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573838" y="304800"/>
            <a:ext cx="2001837"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54700"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Verdana" panose="020b0604030504040204" pitchFamily="34" charset="0"/>
              </a:rPr>
              <a:t/>
            </a:fld>
            <a:endParaRPr lang="en-US" altLang="zh-CN">
              <a:latin typeface="Verdana" panose="020b0604030504040204" pitchFamily="34" charset="0"/>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clipArtAndTx" preserve="1">
  <p:cSld name="标题，剪贴画与文本">
    <p:spTree>
      <p:nvGrpSpPr>
        <p:cNvPr id="1" name=""/>
        <p:cNvGrpSpPr/>
        <p:nvPr/>
      </p:nvGrpSpPr>
      <p:grpSpPr>
        <a:xfrm>
          <a:off x="0" y="0"/>
          <a:ext cx="0" cy="0"/>
        </a:xfrm>
      </p:grpSpPr>
      <p:sp>
        <p:nvSpPr>
          <p:cNvPr id="2" name="标题 1"/>
          <p:cNvSpPr>
            <a:spLocks noGrp="1"/>
          </p:cNvSpPr>
          <p:nvPr>
            <p:ph type="title"/>
          </p:nvPr>
        </p:nvSpPr>
        <p:spPr>
          <a:xfrm>
            <a:off x="574675" y="304800"/>
            <a:ext cx="8001000" cy="1216025"/>
          </a:xfrm>
        </p:spPr>
        <p:txBody>
          <a:bodyPr/>
          <a:lstStyle/>
          <a:p>
            <a:r>
              <a:rPr lang="zh-CN" altLang="en-US" smtClean="0"/>
              <a:t>单击此处编辑母版标题样式</a:t>
            </a:r>
            <a:endParaRPr lang="zh-CN" altLang="en-US"/>
          </a:p>
        </p:txBody>
      </p:sp>
      <p:sp>
        <p:nvSpPr>
          <p:cNvPr id="3" name="剪贴画占位符 2"/>
          <p:cNvSpPr>
            <a:spLocks noGrp="1"/>
          </p:cNvSpPr>
          <p:nvPr>
            <p:ph type="clipArt" sz="half" idx="1"/>
          </p:nvPr>
        </p:nvSpPr>
        <p:spPr>
          <a:xfrm>
            <a:off x="566738" y="1752600"/>
            <a:ext cx="3924300" cy="4267200"/>
          </a:xfrm>
        </p:spPr>
        <p:txBody>
          <a:bodyPr vert="horz" wrap="square" lIns="91440" tIns="45720" rIns="91440" bIns="45720" numCol="1" anchor="t" anchorCtr="0" compatLnSpc="1"/>
          <a:lstStyle/>
          <a:p>
            <a:pPr marL="469900" marR="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0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4643438" y="1752600"/>
            <a:ext cx="392430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latin typeface="Verdana" panose="020b0604030504040204" pitchFamily="34" charset="0"/>
              </a:rPr>
              <a:t/>
            </a:fld>
            <a:endParaRPr lang="en-US" altLang="zh-CN">
              <a:latin typeface="Verdana" panose="020b060403050404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Verdana" panose="020b0604030504040204" pitchFamily="34" charset="0"/>
              </a:rPr>
              <a:t/>
            </a:fld>
            <a:endParaRPr lang="en-US" altLang="zh-CN">
              <a:latin typeface="Verdana" panose="020b060403050404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Verdana" panose="020b0604030504040204" pitchFamily="34" charset="0"/>
              </a:rPr>
              <a:t/>
            </a:fld>
            <a:endParaRPr lang="en-US" altLang="zh-CN">
              <a:latin typeface="Verdana" panose="020b060403050404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34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latin typeface="Verdana" panose="020b0604030504040204" pitchFamily="34" charset="0"/>
              </a:rPr>
              <a:t/>
            </a:fld>
            <a:endParaRPr lang="en-US" altLang="zh-CN">
              <a:latin typeface="Verdana" panose="020b0604030504040204" pitchFamily="34"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a:latin typeface="Verdana" panose="020b0604030504040204" pitchFamily="34" charset="0"/>
              </a:rPr>
              <a:t/>
            </a:fld>
            <a:endParaRPr lang="en-US" altLang="zh-CN">
              <a:latin typeface="Verdana" panose="020b060403050404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a:latin typeface="Verdana" panose="020b0604030504040204" pitchFamily="34" charset="0"/>
              </a:rPr>
              <a:t/>
            </a:fld>
            <a:endParaRPr lang="en-US" altLang="zh-CN">
              <a:latin typeface="Verdana" panose="020b060403050404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latin typeface="Verdana" panose="020b0604030504040204" pitchFamily="34" charset="0"/>
              </a:rPr>
              <a:t/>
            </a:fld>
            <a:endParaRPr lang="en-US" altLang="zh-CN">
              <a:latin typeface="Verdana" panose="020b060403050404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latin typeface="Verdana" panose="020b0604030504040204" pitchFamily="34" charset="0"/>
              </a:rPr>
              <a:t/>
            </a:fld>
            <a:endParaRPr lang="en-US" altLang="zh-CN">
              <a:latin typeface="Verdana" panose="020b060403050404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latin typeface="Verdana" panose="020b0604030504040204" pitchFamily="34" charset="0"/>
              </a:rPr>
              <a:t/>
            </a:fld>
            <a:endParaRPr lang="en-US" altLang="zh-CN">
              <a:latin typeface="Verdana" panose="020b060403050404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pattFill prst="ltHorz">
          <a:fgClr>
            <a:schemeClr val="bg2"/>
          </a:fgClr>
          <a:bgClr>
            <a:schemeClr val="bg1"/>
          </a:bgClr>
        </a:pattFill>
        <a:effectLst/>
      </p:bgPr>
    </p:bg>
    <p:spTree>
      <p:nvGrpSpPr>
        <p:cNvPr id="1" name=""/>
        <p:cNvGrpSpPr/>
        <p:nvPr/>
      </p:nvGrpSpPr>
      <p:grpSpPr/>
      <p:sp>
        <p:nvSpPr>
          <p:cNvPr id="1026" name="Rectangle 2"/>
          <p:cNvSpPr>
            <a:spLocks noGrp="1"/>
          </p:cNvSpPr>
          <p:nvPr>
            <p:ph type="title"/>
          </p:nvPr>
        </p:nvSpPr>
        <p:spPr>
          <a:xfrm>
            <a:off x="574675" y="304800"/>
            <a:ext cx="8001000" cy="1216025"/>
          </a:xfrm>
          <a:prstGeom prst="rect">
            <a:avLst/>
          </a:prstGeom>
          <a:noFill/>
          <a:ln w="9525">
            <a:noFill/>
          </a:ln>
        </p:spPr>
        <p:txBody>
          <a:bodyPr anchor="b" anchorCtr="0"/>
          <a:lstStyle/>
          <a:p>
            <a:pPr lvl="0"/>
            <a:r>
              <a:rPr lang="zh-CN" altLang="en-US"/>
              <a:t>单击此处编辑母版标题样式</a:t>
            </a:r>
            <a:endParaRPr lang="zh-CN" altLang="en-US"/>
          </a:p>
        </p:txBody>
      </p:sp>
      <p:sp>
        <p:nvSpPr>
          <p:cNvPr id="1027"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2292" name="AutoShape 4"/>
          <p:cNvSpPr>
            <a:spLocks noChangeArrowheads="1"/>
          </p:cNvSpPr>
          <p:nvPr/>
        </p:nvSpPr>
        <p:spPr bwMode="auto">
          <a:xfrm>
            <a:off x="609600" y="1566863"/>
            <a:ext cx="7958138" cy="109538"/>
          </a:xfrm>
          <a:custGeom>
            <a:gdLst>
              <a:gd name="G0" fmla="+- 585 0 0"/>
            </a:gd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2293" name="Line 5"/>
          <p:cNvSpPr>
            <a:spLocks noChangeShapeType="1"/>
          </p:cNvSpPr>
          <p:nvPr/>
        </p:nvSpPr>
        <p:spPr bwMode="auto">
          <a:xfrm flipV="1">
            <a:off x="609600" y="6172200"/>
            <a:ext cx="7924800" cy="0"/>
          </a:xfrm>
          <a:prstGeom prst="line">
            <a:avLst/>
          </a:prstGeom>
          <a:noFill/>
          <a:ln w="3175">
            <a:solidFill>
              <a:schemeClr val="accent2"/>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2294" name="Rectangle 6"/>
          <p:cNvSpPr>
            <a:spLocks noGrp="1" noChangeArrowheads="1"/>
          </p:cNvSpPr>
          <p:nvPr>
            <p:ph type="dt" sz="half" idx="2"/>
          </p:nvPr>
        </p:nvSpPr>
        <p:spPr bwMode="auto">
          <a:xfrm>
            <a:off x="609600" y="6245225"/>
            <a:ext cx="1981200" cy="476250"/>
          </a:xfrm>
          <a:prstGeom prst="rect">
            <a:avLst/>
          </a:prstGeom>
          <a:noFill/>
          <a:ln w="9525">
            <a:noFill/>
            <a:miter lim="800000"/>
          </a:ln>
          <a:effectLst/>
        </p:spPr>
        <p:txBody>
          <a:bodyPr vert="horz" wrap="square" lIns="91440" tIns="45720" rIns="91440" bIns="45720" numCol="1" anchor="t"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2295" name="Rectangle 7"/>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2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2296" name="Rectangle 8"/>
          <p:cNvSpPr>
            <a:spLocks noGrp="1" noChangeArrowheads="1"/>
          </p:cNvSpPr>
          <p:nvPr>
            <p:ph type="sldNum" sz="quarter" idx="4"/>
          </p:nvPr>
        </p:nvSpPr>
        <p:spPr bwMode="auto">
          <a:xfrm>
            <a:off x="6553200" y="6245225"/>
            <a:ext cx="1981200" cy="476250"/>
          </a:xfrm>
          <a:prstGeom prst="rect">
            <a:avLst/>
          </a:prstGeom>
          <a:noFill/>
          <a:ln w="9525">
            <a:noFill/>
            <a:miter lim="800000"/>
          </a:ln>
          <a:effectLst/>
        </p:spPr>
        <p:txBody>
          <a:bodyPr vert="horz" wrap="square" lIns="91440" tIns="45720" rIns="91440" bIns="45720" numCol="1" anchor="t" anchorCtr="0" compatLnSpc="1"/>
          <a:lstStyle>
            <a:lvl1pPr algn="r">
              <a:defRPr sz="1200"/>
            </a:lvl1pPr>
          </a:lstStyle>
          <a:p>
            <a:pPr lvl="0" eaLnBrk="1" hangingPunct="1"/>
            <a:fld id="{9A0DB2DC-4C9A-4742-B13C-FB6460FD3503}" type="slidenum">
              <a:rPr lang="en-US" altLang="zh-CN">
                <a:latin typeface="Verdana" panose="020b0604030504040204" pitchFamily="34" charset="0"/>
              </a:rPr>
              <a:t/>
            </a:fld>
            <a:endParaRPr lang="en-US" altLang="zh-CN">
              <a:latin typeface="Verdana" panose="020b060403050404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rtl="0" fontAlgn="base">
        <a:spcBef>
          <a:spcPct val="0"/>
        </a:spcBef>
        <a:spcAft>
          <a:spcPct val="0"/>
        </a:spcAft>
        <a:defRPr sz="3800">
          <a:solidFill>
            <a:schemeClr val="tx2"/>
          </a:solidFill>
          <a:latin typeface="+mj-lt"/>
          <a:ea typeface="+mj-ea"/>
          <a:cs typeface="+mj-cs"/>
        </a:defRPr>
      </a:lvl1pPr>
      <a:lvl2pPr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fontAlgn="base">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fontAlgn="base">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fontAlgn="base">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fontAlgn="base">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 Id="rId3" Type="http://schemas.openxmlformats.org/officeDocument/2006/relationships/image" Target="../media/image5.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8" name="Rectangle 2"/>
          <p:cNvSpPr>
            <a:spLocks noGrp="1"/>
          </p:cNvSpPr>
          <p:nvPr>
            <p:ph type="ctrTitle"/>
          </p:nvPr>
        </p:nvSpPr>
        <p:spPr>
          <a:xfrm>
            <a:off x="757238" y="1319213"/>
            <a:ext cx="7340600" cy="1042987"/>
          </a:xfrm>
        </p:spPr>
        <p:txBody>
          <a:bodyPr vert="horz" wrap="square" lIns="91440" tIns="45720" rIns="91440" bIns="45720" anchor="b" anchorCtr="0"/>
          <a:lstStyle/>
          <a:p>
            <a:pPr eaLnBrk="1" hangingPunct="1">
              <a:buClrTx/>
              <a:buSzTx/>
              <a:buFontTx/>
            </a:pPr>
            <a:r>
              <a:rPr lang="zh-CN" altLang="en-US" sz="4400">
                <a:latin typeface="+mj-lt"/>
                <a:ea typeface="华文隶书" pitchFamily="2" charset="-122"/>
                <a:cs typeface="+mj-cs"/>
              </a:rPr>
              <a:t>归园田居（其一）</a:t>
            </a:r>
            <a:endParaRPr lang="zh-CN" altLang="en-US" sz="4400">
              <a:latin typeface="+mj-lt"/>
              <a:ea typeface="华文隶书" pitchFamily="2" charset="-122"/>
              <a:cs typeface="+mj-cs"/>
            </a:endParaRPr>
          </a:p>
        </p:txBody>
      </p:sp>
      <p:sp>
        <p:nvSpPr>
          <p:cNvPr id="4099" name="Rectangle 3"/>
          <p:cNvSpPr>
            <a:spLocks noGrp="1"/>
          </p:cNvSpPr>
          <p:nvPr>
            <p:ph type="subTitle" idx="1"/>
          </p:nvPr>
        </p:nvSpPr>
        <p:spPr>
          <a:xfrm>
            <a:off x="1447800" y="3352800"/>
            <a:ext cx="6400800" cy="1752600"/>
          </a:xfrm>
        </p:spPr>
        <p:txBody>
          <a:bodyPr vert="horz" wrap="square" lIns="91440" tIns="45720" rIns="91440" bIns="45720" anchor="t" anchorCtr="0"/>
          <a:lstStyle/>
          <a:p>
            <a:pPr eaLnBrk="1" hangingPunct="1">
              <a:buSzTx/>
            </a:pPr>
            <a:r>
              <a:rPr lang="zh-CN" altLang="en-US">
                <a:latin typeface="+mn-lt"/>
                <a:ea typeface="草檀斋毛泽东字体" pitchFamily="2" charset="-122"/>
                <a:cs typeface="+mn-cs"/>
              </a:rPr>
              <a:t>陶渊明</a:t>
            </a:r>
            <a:endParaRPr lang="zh-CN" altLang="en-US">
              <a:latin typeface="+mn-lt"/>
              <a:ea typeface="草檀斋毛泽东字体" pitchFamily="2" charset="-122"/>
              <a:cs typeface="+mn-cs"/>
            </a:endParaRPr>
          </a:p>
        </p:txBody>
      </p:sp>
      <p:pic>
        <p:nvPicPr>
          <p:cNvPr id="3076" name="Picture 4" descr="02"/>
          <p:cNvPicPr>
            <a:picLocks noChangeAspect="1"/>
          </p:cNvPicPr>
          <p:nvPr/>
        </p:nvPicPr>
        <p:blipFill>
          <a:blip r:embed="rId2"/>
          <a:stretch>
            <a:fillRect/>
          </a:stretch>
        </p:blipFill>
        <p:spPr>
          <a:xfrm>
            <a:off x="5638800" y="228600"/>
            <a:ext cx="2895600" cy="60198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098"/>
                                        </p:tgtEl>
                                        <p:attrNameLst>
                                          <p:attrName>style.visibility</p:attrName>
                                        </p:attrNameLst>
                                      </p:cBhvr>
                                      <p:to>
                                        <p:strVal val="visible"/>
                                      </p:to>
                                    </p:set>
                                    <p:anim by="(-#ppt_w*2)" calcmode="lin" valueType="num">
                                      <p:cBhvr rctx="PPT">
                                        <p:cTn id="7" dur="500" autoRev="1" fill="hold">
                                          <p:stCondLst>
                                            <p:cond delay="0"/>
                                          </p:stCondLst>
                                        </p:cTn>
                                        <p:tgtEl>
                                          <p:spTgt spid="4098"/>
                                        </p:tgtEl>
                                        <p:attrNameLst>
                                          <p:attrName>ppt_w</p:attrName>
                                        </p:attrNameLst>
                                      </p:cBhvr>
                                    </p:anim>
                                    <p:anim by="(#ppt_w*0.50)" calcmode="lin" valueType="num">
                                      <p:cBhvr>
                                        <p:cTn id="8" dur="500" decel="50000" autoRev="1" fill="hold">
                                          <p:stCondLst>
                                            <p:cond delay="0"/>
                                          </p:stCondLst>
                                        </p:cTn>
                                        <p:tgtEl>
                                          <p:spTgt spid="4098"/>
                                        </p:tgtEl>
                                        <p:attrNameLst>
                                          <p:attrName>ppt_x</p:attrName>
                                        </p:attrNameLst>
                                      </p:cBhvr>
                                    </p:anim>
                                    <p:anim from="(-#ppt_h/2)" to="(#ppt_y)" calcmode="lin" valueType="num">
                                      <p:cBhvr>
                                        <p:cTn id="9" dur="1000" fill="hold">
                                          <p:stCondLst>
                                            <p:cond delay="0"/>
                                          </p:stCondLst>
                                        </p:cTn>
                                        <p:tgtEl>
                                          <p:spTgt spid="4098"/>
                                        </p:tgtEl>
                                        <p:attrNameLst>
                                          <p:attrName>ppt_y</p:attrName>
                                        </p:attrNameLst>
                                      </p:cBhvr>
                                    </p:anim>
                                    <p:animRot by="21600000">
                                      <p:cBhvr>
                                        <p:cTn id="10" dur="1000" fill="hold">
                                          <p:stCondLst>
                                            <p:cond delay="0"/>
                                          </p:stCondLst>
                                        </p:cTn>
                                        <p:tgtEl>
                                          <p:spTgt spid="4098"/>
                                        </p:tgtEl>
                                        <p:attrNameLst>
                                          <p:attrName>r</p:attrName>
                                        </p:attrNameLst>
                                      </p:cBhvr>
                                    </p:animRo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nodeType="clickEffect">
                                  <p:stCondLst>
                                    <p:cond delay="0"/>
                                  </p:stCondLst>
                                  <p:childTnLst>
                                    <p:set>
                                      <p:cBhvr>
                                        <p:cTn id="14" dur="1" fill="hold">
                                          <p:stCondLst>
                                            <p:cond delay="0"/>
                                          </p:stCondLst>
                                        </p:cTn>
                                        <p:tgtEl>
                                          <p:spTgt spid="4099">
                                            <p:txEl>
                                              <p:pRg st="0" end="0"/>
                                            </p:txEl>
                                          </p:spTgt>
                                        </p:tgtEl>
                                        <p:attrNameLst>
                                          <p:attrName>style.visibility</p:attrName>
                                        </p:attrNameLst>
                                      </p:cBhvr>
                                      <p:to>
                                        <p:strVal val="visible"/>
                                      </p:to>
                                    </p:set>
                                    <p:anim calcmode="lin" valueType="num">
                                      <p:cBhvr additive="base">
                                        <p:cTn id="15" dur="500" fill="hold"/>
                                        <p:tgtEl>
                                          <p:spTgt spid="4099">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09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Rectangle 2"/>
          <p:cNvSpPr>
            <a:spLocks noGrp="1"/>
          </p:cNvSpPr>
          <p:nvPr>
            <p:ph type="title"/>
          </p:nvPr>
        </p:nvSpPr>
        <p:spPr>
          <a:xfrm>
            <a:off x="228600" y="0"/>
            <a:ext cx="8540750" cy="1143000"/>
          </a:xfrm>
        </p:spPr>
        <p:txBody>
          <a:bodyPr vert="horz" wrap="square" lIns="91440" tIns="45720" rIns="91440" bIns="45720" anchor="b" anchorCtr="0"/>
          <a:lstStyle/>
          <a:p>
            <a:pPr eaLnBrk="1" hangingPunct="1"/>
            <a:r>
              <a:rPr lang="zh-CN" altLang="en-US" b="1">
                <a:ea typeface="黑体" panose="02010609060101010101" pitchFamily="49" charset="-122"/>
              </a:rPr>
              <a:t>归园田居</a:t>
            </a:r>
            <a:r>
              <a:rPr lang="zh-CN" altLang="en-US" sz="3000" b="1">
                <a:ea typeface="黑体" panose="02010609060101010101" pitchFamily="49" charset="-122"/>
              </a:rPr>
              <a:t>（其一）</a:t>
            </a:r>
            <a:endParaRPr lang="zh-CN" altLang="en-US" sz="3000" b="1">
              <a:ea typeface="黑体" panose="02010609060101010101" pitchFamily="49" charset="-122"/>
            </a:endParaRPr>
          </a:p>
        </p:txBody>
      </p:sp>
      <p:sp>
        <p:nvSpPr>
          <p:cNvPr id="12291" name="Rectangle 3"/>
          <p:cNvSpPr>
            <a:spLocks noGrp="1"/>
          </p:cNvSpPr>
          <p:nvPr>
            <p:ph idx="1"/>
          </p:nvPr>
        </p:nvSpPr>
        <p:spPr>
          <a:xfrm>
            <a:off x="0" y="1600200"/>
            <a:ext cx="9144000" cy="4525963"/>
          </a:xfrm>
        </p:spPr>
        <p:txBody>
          <a:bodyPr vert="horz" wrap="square" lIns="91440" tIns="45720" rIns="91440" bIns="45720" anchor="t" anchorCtr="0"/>
          <a:lstStyle/>
          <a:p>
            <a:pPr eaLnBrk="1" hangingPunct="1">
              <a:lnSpc>
                <a:spcPct val="90000"/>
              </a:lnSpc>
              <a:buNone/>
            </a:pPr>
            <a:r>
              <a:rPr lang="zh-CN" altLang="en-US" sz="2600" b="1">
                <a:latin typeface="楷体_GB2312" pitchFamily="49" charset="-122"/>
                <a:ea typeface="楷体_GB2312" pitchFamily="49" charset="-122"/>
              </a:rPr>
              <a:t>少无</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适</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俗韵</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性本</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爱</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丘山</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误落</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尘网</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中，一去</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三十</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年。</a:t>
            </a:r>
            <a:endParaRPr lang="zh-CN" altLang="en-US" sz="2600" b="1">
              <a:latin typeface="楷体_GB2312" pitchFamily="49" charset="-122"/>
              <a:ea typeface="楷体_GB2312" pitchFamily="49" charset="-122"/>
            </a:endParaRPr>
          </a:p>
          <a:p>
            <a:pPr eaLnBrk="1" hangingPunct="1">
              <a:lnSpc>
                <a:spcPct val="90000"/>
              </a:lnSpc>
              <a:buNone/>
            </a:pPr>
            <a:r>
              <a:rPr lang="zh-CN" altLang="en-US" sz="2600" b="1">
                <a:latin typeface="楷体_GB2312" pitchFamily="49" charset="-122"/>
                <a:ea typeface="楷体_GB2312" pitchFamily="49" charset="-122"/>
              </a:rPr>
              <a:t>羁鸟</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恋</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旧林，池鱼</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思</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故渊。开荒</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南野</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际，守拙</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归</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园田。</a:t>
            </a:r>
            <a:endParaRPr lang="zh-CN" altLang="en-US" sz="2600" b="1">
              <a:latin typeface="楷体_GB2312" pitchFamily="49" charset="-122"/>
              <a:ea typeface="楷体_GB2312" pitchFamily="49" charset="-122"/>
            </a:endParaRPr>
          </a:p>
          <a:p>
            <a:pPr eaLnBrk="1" hangingPunct="1">
              <a:lnSpc>
                <a:spcPct val="90000"/>
              </a:lnSpc>
              <a:buNone/>
            </a:pPr>
            <a:r>
              <a:rPr lang="zh-CN" altLang="en-US" sz="2600" b="1">
                <a:latin typeface="楷体_GB2312" pitchFamily="49" charset="-122"/>
                <a:ea typeface="楷体_GB2312" pitchFamily="49" charset="-122"/>
              </a:rPr>
              <a:t>方宅</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十余</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亩，草屋</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八九</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间。榆柳</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荫</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后檐，桃李</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罗</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堂前。</a:t>
            </a:r>
            <a:endParaRPr lang="zh-CN" altLang="en-US" sz="2600" b="1">
              <a:latin typeface="楷体_GB2312" pitchFamily="49" charset="-122"/>
              <a:ea typeface="楷体_GB2312" pitchFamily="49" charset="-122"/>
            </a:endParaRPr>
          </a:p>
          <a:p>
            <a:pPr eaLnBrk="1" hangingPunct="1">
              <a:lnSpc>
                <a:spcPct val="90000"/>
              </a:lnSpc>
              <a:buNone/>
            </a:pPr>
            <a:r>
              <a:rPr lang="zh-CN" altLang="en-US" sz="2600" b="1">
                <a:latin typeface="楷体_GB2312" pitchFamily="49" charset="-122"/>
                <a:ea typeface="楷体_GB2312" pitchFamily="49" charset="-122"/>
              </a:rPr>
              <a:t>暧暧</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远人</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村，依依</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墟里</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烟。狗吠</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深巷</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中，鸡鸣</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桑树</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颠。</a:t>
            </a:r>
            <a:endParaRPr lang="zh-CN" altLang="en-US" sz="2600" b="1">
              <a:latin typeface="楷体_GB2312" pitchFamily="49" charset="-122"/>
              <a:ea typeface="楷体_GB2312" pitchFamily="49" charset="-122"/>
            </a:endParaRPr>
          </a:p>
          <a:p>
            <a:pPr eaLnBrk="1" hangingPunct="1">
              <a:lnSpc>
                <a:spcPct val="90000"/>
              </a:lnSpc>
              <a:buNone/>
            </a:pPr>
            <a:r>
              <a:rPr lang="zh-CN" altLang="en-US" sz="2600" b="1">
                <a:latin typeface="楷体_GB2312" pitchFamily="49" charset="-122"/>
                <a:ea typeface="楷体_GB2312" pitchFamily="49" charset="-122"/>
              </a:rPr>
              <a:t>户庭</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无</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尘杂，虚室</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有</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余闲。久在</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樊笼</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里，复得</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返</a:t>
            </a:r>
            <a:r>
              <a:rPr lang="en-US" altLang="zh-CN" sz="2600" b="1">
                <a:latin typeface="楷体_GB2312" pitchFamily="49" charset="-122"/>
                <a:ea typeface="楷体_GB2312" pitchFamily="49" charset="-122"/>
              </a:rPr>
              <a:t>/</a:t>
            </a:r>
            <a:r>
              <a:rPr lang="zh-CN" altLang="en-US" sz="2600" b="1">
                <a:latin typeface="楷体_GB2312" pitchFamily="49" charset="-122"/>
                <a:ea typeface="楷体_GB2312" pitchFamily="49" charset="-122"/>
              </a:rPr>
              <a:t>自然。</a:t>
            </a:r>
            <a:endParaRPr lang="zh-CN" altLang="en-US" sz="2600" b="1">
              <a:latin typeface="楷体_GB2312" pitchFamily="49" charset="-122"/>
              <a:ea typeface="楷体_GB2312" pitchFamily="49"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Rectangle 2"/>
          <p:cNvSpPr/>
          <p:nvPr/>
        </p:nvSpPr>
        <p:spPr>
          <a:xfrm>
            <a:off x="381000" y="762000"/>
            <a:ext cx="8610600" cy="519113"/>
          </a:xfrm>
          <a:prstGeom prst="rect">
            <a:avLst/>
          </a:prstGeom>
          <a:noFill/>
          <a:ln w="9525">
            <a:noFill/>
          </a:ln>
        </p:spPr>
        <p:txBody>
          <a:bodyPr anchor="ctr" anchorCtr="0">
            <a:spAutoFit/>
          </a:bodyPr>
          <a:lstStyle/>
          <a:p>
            <a:pPr indent="333375"/>
            <a:endParaRPr lang="zh-CN" altLang="zh-CN" sz="2800">
              <a:latin typeface="华文行楷" pitchFamily="2" charset="-122"/>
              <a:ea typeface="华文行楷" pitchFamily="2" charset="-122"/>
            </a:endParaRPr>
          </a:p>
        </p:txBody>
      </p:sp>
      <p:sp>
        <p:nvSpPr>
          <p:cNvPr id="34819" name="Text Box 3"/>
          <p:cNvSpPr txBox="1"/>
          <p:nvPr/>
        </p:nvSpPr>
        <p:spPr>
          <a:xfrm>
            <a:off x="685800" y="762000"/>
            <a:ext cx="7924800" cy="701675"/>
          </a:xfrm>
          <a:prstGeom prst="rect">
            <a:avLst/>
          </a:prstGeom>
          <a:noFill/>
          <a:ln w="9525">
            <a:noFill/>
          </a:ln>
        </p:spPr>
        <p:txBody>
          <a:bodyPr>
            <a:spAutoFit/>
          </a:bodyPr>
          <a:lstStyle/>
          <a:p>
            <a:pPr>
              <a:spcBef>
                <a:spcPct val="50000"/>
              </a:spcBef>
            </a:pPr>
            <a:r>
              <a:rPr lang="zh-CN" altLang="en-US" sz="4000">
                <a:latin typeface="Verdana" panose="020b0604030504040204" pitchFamily="34" charset="0"/>
                <a:ea typeface="华文隶书" pitchFamily="2" charset="-122"/>
              </a:rPr>
              <a:t>结合相关注释对诗歌进行翻译</a:t>
            </a:r>
            <a:endParaRPr lang="zh-CN" altLang="en-US" sz="4000">
              <a:latin typeface="Verdana" panose="020b0604030504040204" pitchFamily="34" charset="0"/>
              <a:ea typeface="华文隶书" pitchFamily="2" charset="-122"/>
            </a:endParaRPr>
          </a:p>
        </p:txBody>
      </p:sp>
      <p:sp>
        <p:nvSpPr>
          <p:cNvPr id="34820" name="Text Box 4"/>
          <p:cNvSpPr txBox="1"/>
          <p:nvPr/>
        </p:nvSpPr>
        <p:spPr>
          <a:xfrm>
            <a:off x="762000" y="1752600"/>
            <a:ext cx="8001000" cy="3743325"/>
          </a:xfrm>
          <a:prstGeom prst="rect">
            <a:avLst/>
          </a:prstGeom>
          <a:noFill/>
          <a:ln w="9525">
            <a:noFill/>
          </a:ln>
        </p:spPr>
        <p:txBody>
          <a:bodyPr>
            <a:spAutoFit/>
          </a:bodyPr>
          <a:lstStyle/>
          <a:p>
            <a:pPr>
              <a:spcBef>
                <a:spcPct val="50000"/>
              </a:spcBef>
            </a:pPr>
            <a:r>
              <a:rPr lang="en-US" altLang="zh-CN">
                <a:latin typeface="Verdana" panose="020b0604030504040204" pitchFamily="34" charset="0"/>
              </a:rPr>
              <a:t>     </a:t>
            </a:r>
            <a:r>
              <a:rPr lang="zh-CN" altLang="en-US" sz="2400">
                <a:latin typeface="华文行楷" pitchFamily="2" charset="-122"/>
                <a:ea typeface="华文行楷" pitchFamily="2" charset="-122"/>
              </a:rPr>
              <a:t>从小没有投合世俗的气质，性格本来爱好山野。错误地陷落在人世的罗网中，一去就是三十年。关在笼中的鸟儿依恋居住过的树林，养在池中的鱼儿思念生活过的深潭。到南边的原野里去开荒，依着愚拙的心性回家耕种田园。住宅四周有十多亩地，茅草房子有八、九间。</a:t>
            </a:r>
            <a:r>
              <a:rPr lang="zh-CN" altLang="en-US" sz="2400">
                <a:latin typeface="Arial" panose="020b0604020202020204" pitchFamily="34" charset="0"/>
                <a:ea typeface="华文行楷" pitchFamily="2" charset="-122"/>
              </a:rPr>
              <a:t> </a:t>
            </a:r>
            <a:br>
              <a:rPr lang="zh-CN" altLang="en-US" sz="2400">
                <a:latin typeface="华文行楷" pitchFamily="2" charset="-122"/>
                <a:ea typeface="华文行楷" pitchFamily="2" charset="-122"/>
              </a:rPr>
            </a:br>
            <a:r>
              <a:rPr lang="zh-CN" altLang="en-US" sz="2400">
                <a:latin typeface="华文行楷" pitchFamily="2" charset="-122"/>
                <a:ea typeface="华文行楷" pitchFamily="2" charset="-122"/>
              </a:rPr>
              <a:t>    榆树、柳树遮掩着后檐，桃树、李树罗列在堂前。远远的住人村落依稀可见，村落上的炊烟随风轻柔地飘扬。狗在深巷里叫，鸡在桑树顶鸣。门庭里没有世俗琐杂的事情烦扰，空房中有的是空闲的时间。长久地困在笼子里面，现在总算又能够返回到大自然了。　 </a:t>
            </a:r>
            <a:endParaRPr lang="zh-CN" altLang="en-US" sz="2400">
              <a:latin typeface="华文行楷" pitchFamily="2" charset="-122"/>
              <a:ea typeface="华文行楷" pitchFamily="2" charset="-122"/>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 calcmode="lin" valueType="num">
                                      <p:cBhvr additive="base">
                                        <p:cTn id="7" dur="500" fill="hold"/>
                                        <p:tgtEl>
                                          <p:spTgt spid="348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nodeType="clickEffect">
                                  <p:stCondLst>
                                    <p:cond delay="0"/>
                                  </p:stCondLst>
                                  <p:childTnLst>
                                    <p:set>
                                      <p:cBhvr>
                                        <p:cTn id="12" dur="1" fill="hold">
                                          <p:stCondLst>
                                            <p:cond delay="0"/>
                                          </p:stCondLst>
                                        </p:cTn>
                                        <p:tgtEl>
                                          <p:spTgt spid="34820">
                                            <p:txEl>
                                              <p:pRg st="0" end="0"/>
                                            </p:txEl>
                                          </p:spTgt>
                                        </p:tgtEl>
                                        <p:attrNameLst>
                                          <p:attrName>style.visibility</p:attrName>
                                        </p:attrNameLst>
                                      </p:cBhvr>
                                      <p:to>
                                        <p:strVal val="visible"/>
                                      </p:to>
                                    </p:set>
                                    <p:animEffect transition="in" filter="fade">
                                      <p:cBhvr>
                                        <p:cTn id="13" dur="1000"/>
                                        <p:tgtEl>
                                          <p:spTgt spid="34820">
                                            <p:txEl>
                                              <p:pRg st="0" end="0"/>
                                            </p:txEl>
                                          </p:spTgt>
                                        </p:tgtEl>
                                      </p:cBhvr>
                                    </p:animEffect>
                                    <p:anim calcmode="lin" valueType="num">
                                      <p:cBhvr>
                                        <p:cTn id="14" dur="1000" fill="hold"/>
                                        <p:tgtEl>
                                          <p:spTgt spid="34820">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482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8" name="Text Box 4"/>
          <p:cNvSpPr txBox="1"/>
          <p:nvPr/>
        </p:nvSpPr>
        <p:spPr>
          <a:xfrm>
            <a:off x="914400" y="685800"/>
            <a:ext cx="7772400" cy="579438"/>
          </a:xfrm>
          <a:prstGeom prst="rect">
            <a:avLst/>
          </a:prstGeom>
          <a:noFill/>
          <a:ln w="9525">
            <a:noFill/>
          </a:ln>
        </p:spPr>
        <p:txBody>
          <a:bodyPr>
            <a:spAutoFit/>
          </a:bodyPr>
          <a:lstStyle/>
          <a:p>
            <a:pPr>
              <a:spcBef>
                <a:spcPct val="50000"/>
              </a:spcBef>
            </a:pPr>
            <a:r>
              <a:rPr lang="zh-CN" altLang="en-US" sz="3200">
                <a:latin typeface="Verdana" panose="020b0604030504040204" pitchFamily="34" charset="0"/>
                <a:ea typeface="华文隶书" pitchFamily="2" charset="-122"/>
              </a:rPr>
              <a:t>在翻译的基础上，根据思路进行分层。</a:t>
            </a:r>
            <a:r>
              <a:rPr lang="zh-CN" altLang="en-US">
                <a:latin typeface="Verdana" panose="020b0604030504040204" pitchFamily="34" charset="0"/>
              </a:rPr>
              <a:t> </a:t>
            </a:r>
            <a:endParaRPr lang="zh-CN" altLang="en-US">
              <a:latin typeface="Verdana" panose="020b0604030504040204" pitchFamily="34" charset="0"/>
            </a:endParaRPr>
          </a:p>
        </p:txBody>
      </p:sp>
      <p:sp>
        <p:nvSpPr>
          <p:cNvPr id="36869" name="Text Box 5"/>
          <p:cNvSpPr txBox="1"/>
          <p:nvPr/>
        </p:nvSpPr>
        <p:spPr>
          <a:xfrm>
            <a:off x="762000" y="1828800"/>
            <a:ext cx="7772400" cy="3016250"/>
          </a:xfrm>
          <a:prstGeom prst="rect">
            <a:avLst/>
          </a:prstGeom>
          <a:noFill/>
          <a:ln w="9525">
            <a:noFill/>
          </a:ln>
        </p:spPr>
        <p:txBody>
          <a:bodyPr>
            <a:spAutoFit/>
          </a:bodyPr>
          <a:lstStyle/>
          <a:p>
            <a:r>
              <a:rPr lang="zh-CN" altLang="en-US" sz="3200" b="1">
                <a:latin typeface="Verdana" panose="020b0604030504040204" pitchFamily="34" charset="0"/>
                <a:ea typeface="楷体" panose="02010609060101010101" pitchFamily="49" charset="-122"/>
              </a:rPr>
              <a:t>第一层：表作者个性思想，渴望归田。</a:t>
            </a:r>
            <a:endParaRPr lang="zh-CN" altLang="en-US" sz="3200" b="1">
              <a:latin typeface="Verdana" panose="020b0604030504040204" pitchFamily="34" charset="0"/>
              <a:ea typeface="楷体" panose="02010609060101010101" pitchFamily="49" charset="-122"/>
            </a:endParaRPr>
          </a:p>
          <a:p>
            <a:endParaRPr lang="zh-CN" altLang="en-US" sz="3200" b="1">
              <a:latin typeface="Verdana" panose="020b0604030504040204" pitchFamily="34" charset="0"/>
              <a:ea typeface="楷体" panose="02010609060101010101" pitchFamily="49" charset="-122"/>
            </a:endParaRPr>
          </a:p>
          <a:p>
            <a:r>
              <a:rPr lang="zh-CN" altLang="en-US" sz="3200" b="1">
                <a:latin typeface="Verdana" panose="020b0604030504040204" pitchFamily="34" charset="0"/>
                <a:ea typeface="楷体" panose="02010609060101010101" pitchFamily="49" charset="-122"/>
              </a:rPr>
              <a:t>第二层：绘作者情趣盎然的田园生活。</a:t>
            </a:r>
            <a:endParaRPr lang="zh-CN" altLang="en-US" sz="3200" b="1">
              <a:latin typeface="Verdana" panose="020b0604030504040204" pitchFamily="34" charset="0"/>
              <a:ea typeface="楷体" panose="02010609060101010101" pitchFamily="49" charset="-122"/>
            </a:endParaRPr>
          </a:p>
          <a:p>
            <a:endParaRPr lang="zh-CN" altLang="en-US" sz="3200" b="1">
              <a:latin typeface="Verdana" panose="020b0604030504040204" pitchFamily="34" charset="0"/>
              <a:ea typeface="楷体" panose="02010609060101010101" pitchFamily="49" charset="-122"/>
            </a:endParaRPr>
          </a:p>
          <a:p>
            <a:r>
              <a:rPr lang="zh-CN" altLang="en-US" sz="3200" b="1">
                <a:latin typeface="Verdana" panose="020b0604030504040204" pitchFamily="34" charset="0"/>
                <a:ea typeface="楷体" panose="02010609060101010101" pitchFamily="49" charset="-122"/>
              </a:rPr>
              <a:t>第三层：写田园乐之因。</a:t>
            </a:r>
            <a:endParaRPr lang="zh-CN" altLang="en-US" sz="3200" b="1">
              <a:latin typeface="Verdana" panose="020b0604030504040204" pitchFamily="34" charset="0"/>
              <a:ea typeface="楷体" panose="02010609060101010101" pitchFamily="49" charset="-122"/>
            </a:endParaRPr>
          </a:p>
          <a:p>
            <a:endParaRPr lang="en-US" altLang="zh-CN" sz="3200" b="1">
              <a:latin typeface="Verdana" panose="020b0604030504040204" pitchFamily="34" charset="0"/>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6868">
                                            <p:txEl>
                                              <p:pRg st="0" end="0"/>
                                            </p:txEl>
                                          </p:spTgt>
                                        </p:tgtEl>
                                        <p:attrNameLst>
                                          <p:attrName>style.visibility</p:attrName>
                                        </p:attrNameLst>
                                      </p:cBhvr>
                                      <p:to>
                                        <p:strVal val="visible"/>
                                      </p:to>
                                    </p:set>
                                    <p:anim calcmode="lin" valueType="num">
                                      <p:cBhvr additive="base">
                                        <p:cTn id="7" dur="500" fill="hold"/>
                                        <p:tgtEl>
                                          <p:spTgt spid="3686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nodeType="clickEffect">
                                  <p:stCondLst>
                                    <p:cond delay="0"/>
                                  </p:stCondLst>
                                  <p:childTnLst>
                                    <p:set>
                                      <p:cBhvr>
                                        <p:cTn id="12" dur="1" fill="hold">
                                          <p:stCondLst>
                                            <p:cond delay="0"/>
                                          </p:stCondLst>
                                        </p:cTn>
                                        <p:tgtEl>
                                          <p:spTgt spid="36869">
                                            <p:txEl>
                                              <p:pRg st="0" end="0"/>
                                            </p:txEl>
                                          </p:spTgt>
                                        </p:tgtEl>
                                        <p:attrNameLst>
                                          <p:attrName>style.visibility</p:attrName>
                                        </p:attrNameLst>
                                      </p:cBhvr>
                                      <p:to>
                                        <p:strVal val="visible"/>
                                      </p:to>
                                    </p:set>
                                    <p:animEffect transition="in" filter="fade">
                                      <p:cBhvr>
                                        <p:cTn id="13" dur="1000"/>
                                        <p:tgtEl>
                                          <p:spTgt spid="36869">
                                            <p:txEl>
                                              <p:pRg st="0" end="0"/>
                                            </p:txEl>
                                          </p:spTgt>
                                        </p:tgtEl>
                                      </p:cBhvr>
                                    </p:animEffect>
                                    <p:anim calcmode="lin" valueType="num">
                                      <p:cBhvr>
                                        <p:cTn id="14" dur="1000" fill="hold"/>
                                        <p:tgtEl>
                                          <p:spTgt spid="36869">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6869">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6869">
                                            <p:txEl>
                                              <p:pRg st="2" end="2"/>
                                            </p:txEl>
                                          </p:spTgt>
                                        </p:tgtEl>
                                        <p:attrNameLst>
                                          <p:attrName>style.visibility</p:attrName>
                                        </p:attrNameLst>
                                      </p:cBhvr>
                                      <p:to>
                                        <p:strVal val="visible"/>
                                      </p:to>
                                    </p:set>
                                    <p:animEffect transition="in" filter="fade">
                                      <p:cBhvr>
                                        <p:cTn id="18" dur="1000"/>
                                        <p:tgtEl>
                                          <p:spTgt spid="36869">
                                            <p:txEl>
                                              <p:pRg st="2" end="2"/>
                                            </p:txEl>
                                          </p:spTgt>
                                        </p:tgtEl>
                                      </p:cBhvr>
                                    </p:animEffect>
                                    <p:anim calcmode="lin" valueType="num">
                                      <p:cBhvr>
                                        <p:cTn id="19" dur="1000" fill="hold"/>
                                        <p:tgtEl>
                                          <p:spTgt spid="36869">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36869">
                                            <p:txEl>
                                              <p:pRg st="2" end="2"/>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6869">
                                            <p:txEl>
                                              <p:pRg st="4" end="4"/>
                                            </p:txEl>
                                          </p:spTgt>
                                        </p:tgtEl>
                                        <p:attrNameLst>
                                          <p:attrName>style.visibility</p:attrName>
                                        </p:attrNameLst>
                                      </p:cBhvr>
                                      <p:to>
                                        <p:strVal val="visible"/>
                                      </p:to>
                                    </p:set>
                                    <p:animEffect transition="in" filter="fade">
                                      <p:cBhvr>
                                        <p:cTn id="23" dur="1000"/>
                                        <p:tgtEl>
                                          <p:spTgt spid="36869">
                                            <p:txEl>
                                              <p:pRg st="4" end="4"/>
                                            </p:txEl>
                                          </p:spTgt>
                                        </p:tgtEl>
                                      </p:cBhvr>
                                    </p:animEffect>
                                    <p:anim calcmode="lin" valueType="num">
                                      <p:cBhvr>
                                        <p:cTn id="24" dur="1000" fill="hold"/>
                                        <p:tgtEl>
                                          <p:spTgt spid="36869">
                                            <p:txEl>
                                              <p:pRg st="4" end="4"/>
                                            </p:txEl>
                                          </p:spTgt>
                                        </p:tgtEl>
                                        <p:attrNameLst>
                                          <p:attrName>ppt_x</p:attrName>
                                        </p:attrNameLst>
                                      </p:cBhvr>
                                      <p:tavLst>
                                        <p:tav tm="0">
                                          <p:val>
                                            <p:strVal val="#ppt_x"/>
                                          </p:val>
                                        </p:tav>
                                        <p:tav tm="100000">
                                          <p:val>
                                            <p:strVal val="#ppt_x"/>
                                          </p:val>
                                        </p:tav>
                                      </p:tavLst>
                                    </p:anim>
                                    <p:anim calcmode="lin" valueType="num">
                                      <p:cBhvr>
                                        <p:cTn id="25" dur="1000" fill="hold"/>
                                        <p:tgtEl>
                                          <p:spTgt spid="3686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92" name="Text Box 4"/>
          <p:cNvSpPr txBox="1"/>
          <p:nvPr/>
        </p:nvSpPr>
        <p:spPr>
          <a:xfrm>
            <a:off x="685800" y="685800"/>
            <a:ext cx="7848600" cy="1190625"/>
          </a:xfrm>
          <a:prstGeom prst="rect">
            <a:avLst/>
          </a:prstGeom>
          <a:noFill/>
          <a:ln w="9525">
            <a:noFill/>
          </a:ln>
        </p:spPr>
        <p:txBody>
          <a:bodyPr>
            <a:spAutoFit/>
          </a:bodyPr>
          <a:lstStyle/>
          <a:p>
            <a:pPr>
              <a:spcBef>
                <a:spcPct val="50000"/>
              </a:spcBef>
            </a:pPr>
            <a:r>
              <a:rPr lang="zh-CN" altLang="en-US" sz="3600">
                <a:latin typeface="Verdana" panose="020b0604030504040204" pitchFamily="34" charset="0"/>
                <a:ea typeface="华文隶书" pitchFamily="2" charset="-122"/>
              </a:rPr>
              <a:t>根据语言特点的不同，你以为本诗歌可以分那几个部分</a:t>
            </a:r>
            <a:endParaRPr lang="zh-CN" altLang="en-US" sz="3600">
              <a:latin typeface="Verdana" panose="020b0604030504040204" pitchFamily="34" charset="0"/>
              <a:ea typeface="华文隶书" pitchFamily="2" charset="-122"/>
            </a:endParaRPr>
          </a:p>
        </p:txBody>
      </p:sp>
      <p:sp>
        <p:nvSpPr>
          <p:cNvPr id="37893" name="Text Box 5"/>
          <p:cNvSpPr txBox="1"/>
          <p:nvPr/>
        </p:nvSpPr>
        <p:spPr>
          <a:xfrm>
            <a:off x="457200" y="2438400"/>
            <a:ext cx="8001000" cy="2287588"/>
          </a:xfrm>
          <a:prstGeom prst="rect">
            <a:avLst/>
          </a:prstGeom>
          <a:noFill/>
          <a:ln w="9525">
            <a:noFill/>
          </a:ln>
        </p:spPr>
        <p:txBody>
          <a:bodyPr>
            <a:spAutoFit/>
          </a:bodyPr>
          <a:lstStyle/>
          <a:p>
            <a:pPr>
              <a:spcBef>
                <a:spcPct val="50000"/>
              </a:spcBef>
            </a:pPr>
            <a:r>
              <a:rPr lang="zh-CN" altLang="en-US" sz="4800" b="1">
                <a:latin typeface="Verdana" panose="020b0604030504040204" pitchFamily="34" charset="0"/>
                <a:ea typeface="华文隶书" pitchFamily="2" charset="-122"/>
              </a:rPr>
              <a:t>根据语言特点，可以把全诗分为议论抒情和景物环境描写两个部分</a:t>
            </a:r>
            <a:endParaRPr lang="zh-CN" altLang="en-US" sz="4800" b="1">
              <a:latin typeface="Verdana" panose="020b0604030504040204" pitchFamily="34" charset="0"/>
              <a:ea typeface="华文隶书"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mph" presetSubtype="0" fill="hold" nodeType="clickEffect">
                                  <p:stCondLst>
                                    <p:cond delay="0"/>
                                  </p:stCondLst>
                                  <p:childTnLst>
                                    <p:animRot by="21600000">
                                      <p:cBhvr>
                                        <p:cTn id="6" dur="2000" fill="hold"/>
                                        <p:tgtEl>
                                          <p:spTgt spid="37892">
                                            <p:txEl>
                                              <p:pRg st="0" end="0"/>
                                            </p:txEl>
                                          </p:spTgt>
                                        </p:tgtEl>
                                        <p:attrNameLst>
                                          <p:attrName>r</p:attrName>
                                        </p:attrNameLst>
                                      </p:cBhvr>
                                    </p:animRot>
                                  </p:childTnLst>
                                </p:cTn>
                              </p:par>
                            </p:childTnLst>
                          </p:cTn>
                        </p:par>
                      </p:childTnLst>
                    </p:cTn>
                  </p:par>
                  <p:par>
                    <p:cTn id="7" fill="hold" nodeType="clickPar">
                      <p:stCondLst>
                        <p:cond delay="indefinite"/>
                      </p:stCondLst>
                      <p:childTnLst>
                        <p:par>
                          <p:cTn id="8" fill="hold" nodeType="afterGroup">
                            <p:stCondLst>
                              <p:cond delay="0"/>
                            </p:stCondLst>
                            <p:childTnLst>
                              <p:par>
                                <p:cTn id="9" presetID="6" presetClass="emph" presetSubtype="0" fill="hold" nodeType="clickEffect">
                                  <p:stCondLst>
                                    <p:cond delay="0"/>
                                  </p:stCondLst>
                                  <p:childTnLst>
                                    <p:animScale>
                                      <p:cBhvr>
                                        <p:cTn id="10" dur="2000" fill="hold"/>
                                        <p:tgtEl>
                                          <p:spTgt spid="37893">
                                            <p:txEl>
                                              <p:pRg st="0" end="0"/>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6" name="Text Box 4"/>
          <p:cNvSpPr txBox="1"/>
          <p:nvPr/>
        </p:nvSpPr>
        <p:spPr>
          <a:xfrm>
            <a:off x="838200" y="609600"/>
            <a:ext cx="7086600" cy="1739900"/>
          </a:xfrm>
          <a:prstGeom prst="rect">
            <a:avLst/>
          </a:prstGeom>
          <a:noFill/>
          <a:ln w="9525">
            <a:noFill/>
          </a:ln>
        </p:spPr>
        <p:txBody>
          <a:bodyPr>
            <a:spAutoFit/>
          </a:bodyPr>
          <a:lstStyle/>
          <a:p>
            <a:r>
              <a:rPr lang="zh-CN" altLang="en-US" sz="3600">
                <a:latin typeface="华文行楷" pitchFamily="2" charset="-122"/>
                <a:ea typeface="华文行楷" pitchFamily="2" charset="-122"/>
              </a:rPr>
              <a:t>议论抒情语言包括</a:t>
            </a:r>
            <a:endParaRPr lang="zh-CN" altLang="en-US" sz="3600">
              <a:latin typeface="华文行楷" pitchFamily="2" charset="-122"/>
              <a:ea typeface="华文行楷" pitchFamily="2" charset="-122"/>
            </a:endParaRPr>
          </a:p>
          <a:p>
            <a:r>
              <a:rPr lang="en-US" altLang="zh-CN" sz="3200">
                <a:latin typeface="华文行楷" pitchFamily="2" charset="-122"/>
                <a:ea typeface="华文行楷" pitchFamily="2" charset="-122"/>
              </a:rPr>
              <a:t>A</a:t>
            </a:r>
            <a:r>
              <a:rPr lang="zh-CN" altLang="en-US" sz="3200">
                <a:latin typeface="华文行楷" pitchFamily="2" charset="-122"/>
                <a:ea typeface="华文行楷" pitchFamily="2" charset="-122"/>
              </a:rPr>
              <a:t>、</a:t>
            </a:r>
            <a:r>
              <a:rPr lang="zh-CN" altLang="en-US" sz="3200">
                <a:latin typeface="Arial" panose="020b0604020202020204" pitchFamily="34" charset="0"/>
                <a:ea typeface="华文行楷" pitchFamily="2" charset="-122"/>
              </a:rPr>
              <a:t>“</a:t>
            </a:r>
            <a:r>
              <a:rPr lang="zh-CN" altLang="en-US" sz="3200">
                <a:latin typeface="华文行楷" pitchFamily="2" charset="-122"/>
                <a:ea typeface="华文行楷" pitchFamily="2" charset="-122"/>
              </a:rPr>
              <a:t>少无适俗韵</a:t>
            </a:r>
            <a:r>
              <a:rPr lang="zh-CN" altLang="en-US" sz="3200">
                <a:latin typeface="Arial" panose="020b0604020202020204" pitchFamily="34" charset="0"/>
                <a:ea typeface="华文行楷" pitchFamily="2" charset="-122"/>
              </a:rPr>
              <a:t>”</a:t>
            </a:r>
            <a:r>
              <a:rPr lang="zh-CN" altLang="en-US" sz="3200">
                <a:latin typeface="华文行楷" pitchFamily="2" charset="-122"/>
                <a:ea typeface="华文行楷" pitchFamily="2" charset="-122"/>
              </a:rPr>
              <a:t>至</a:t>
            </a:r>
            <a:r>
              <a:rPr lang="zh-CN" altLang="en-US" sz="3200">
                <a:latin typeface="Arial" panose="020b0604020202020204" pitchFamily="34" charset="0"/>
                <a:ea typeface="华文行楷" pitchFamily="2" charset="-122"/>
              </a:rPr>
              <a:t>“</a:t>
            </a:r>
            <a:r>
              <a:rPr lang="zh-CN" altLang="en-US" sz="3200">
                <a:latin typeface="华文行楷" pitchFamily="2" charset="-122"/>
                <a:ea typeface="华文行楷" pitchFamily="2" charset="-122"/>
              </a:rPr>
              <a:t>池鱼思故渊</a:t>
            </a:r>
            <a:r>
              <a:rPr lang="zh-CN" altLang="en-US" sz="3200">
                <a:latin typeface="Arial" panose="020b0604020202020204" pitchFamily="34" charset="0"/>
                <a:ea typeface="华文行楷" pitchFamily="2" charset="-122"/>
              </a:rPr>
              <a:t>”</a:t>
            </a:r>
            <a:endParaRPr lang="zh-CN" altLang="en-US" sz="3200">
              <a:latin typeface="华文行楷" pitchFamily="2" charset="-122"/>
              <a:ea typeface="华文行楷" pitchFamily="2" charset="-122"/>
            </a:endParaRPr>
          </a:p>
          <a:p>
            <a:r>
              <a:rPr lang="en-US" altLang="zh-CN" sz="3600">
                <a:latin typeface="华文行楷" pitchFamily="2" charset="-122"/>
                <a:ea typeface="华文行楷" pitchFamily="2" charset="-122"/>
              </a:rPr>
              <a:t>B</a:t>
            </a:r>
            <a:r>
              <a:rPr lang="zh-CN" altLang="en-US" sz="3600">
                <a:latin typeface="华文行楷" pitchFamily="2" charset="-122"/>
                <a:ea typeface="华文行楷" pitchFamily="2" charset="-122"/>
              </a:rPr>
              <a:t>、</a:t>
            </a:r>
            <a:r>
              <a:rPr lang="zh-CN" altLang="en-US" sz="3600">
                <a:latin typeface="Arial" panose="020b0604020202020204" pitchFamily="34" charset="0"/>
                <a:ea typeface="华文行楷" pitchFamily="2" charset="-122"/>
              </a:rPr>
              <a:t>“</a:t>
            </a:r>
            <a:r>
              <a:rPr lang="zh-CN" altLang="en-US" sz="3600">
                <a:latin typeface="华文行楷" pitchFamily="2" charset="-122"/>
                <a:ea typeface="华文行楷" pitchFamily="2" charset="-122"/>
              </a:rPr>
              <a:t>久在樊笼里，复得返自然</a:t>
            </a:r>
            <a:r>
              <a:rPr lang="zh-CN" altLang="en-US" sz="3600">
                <a:latin typeface="Arial" panose="020b0604020202020204" pitchFamily="34" charset="0"/>
                <a:ea typeface="华文行楷" pitchFamily="2" charset="-122"/>
              </a:rPr>
              <a:t>”</a:t>
            </a:r>
            <a:endParaRPr lang="zh-CN" altLang="en-US" sz="3600">
              <a:latin typeface="华文行楷" pitchFamily="2" charset="-122"/>
              <a:ea typeface="华文行楷" pitchFamily="2" charset="-122"/>
            </a:endParaRPr>
          </a:p>
        </p:txBody>
      </p:sp>
      <p:sp>
        <p:nvSpPr>
          <p:cNvPr id="38917" name="Text Box 5"/>
          <p:cNvSpPr txBox="1"/>
          <p:nvPr/>
        </p:nvSpPr>
        <p:spPr>
          <a:xfrm>
            <a:off x="533400" y="2971800"/>
            <a:ext cx="8153400" cy="3416300"/>
          </a:xfrm>
          <a:prstGeom prst="rect">
            <a:avLst/>
          </a:prstGeom>
          <a:noFill/>
          <a:ln w="9525">
            <a:noFill/>
          </a:ln>
        </p:spPr>
        <p:txBody>
          <a:bodyPr>
            <a:spAutoFit/>
          </a:bodyPr>
          <a:lstStyle/>
          <a:p>
            <a:r>
              <a:rPr lang="zh-CN" altLang="en-US" sz="2400">
                <a:latin typeface="华文隶书" pitchFamily="2" charset="-122"/>
                <a:ea typeface="华文隶书" pitchFamily="2" charset="-122"/>
              </a:rPr>
              <a:t>（这些句子直接反映了作者的思想感情，学生只要抓住这些句子，就可以迅速抓住作者的感情，为下文的情景反洗奠定基础）</a:t>
            </a:r>
            <a:endParaRPr lang="zh-CN" altLang="en-US" sz="2400">
              <a:latin typeface="华文隶书" pitchFamily="2" charset="-122"/>
              <a:ea typeface="华文隶书" pitchFamily="2" charset="-122"/>
            </a:endParaRPr>
          </a:p>
          <a:p>
            <a:r>
              <a:rPr lang="zh-CN" altLang="en-US" sz="2400">
                <a:latin typeface="华文隶书" pitchFamily="2" charset="-122"/>
                <a:ea typeface="华文隶书" pitchFamily="2" charset="-122"/>
              </a:rPr>
              <a:t>主要要抓住</a:t>
            </a:r>
            <a:r>
              <a:rPr lang="zh-CN" altLang="en-US" sz="2400">
                <a:latin typeface="Arial" panose="020b0604020202020204" pitchFamily="34" charset="0"/>
                <a:ea typeface="华文隶书" pitchFamily="2" charset="-122"/>
              </a:rPr>
              <a:t>“</a:t>
            </a:r>
            <a:r>
              <a:rPr lang="zh-CN" altLang="en-US" sz="2400">
                <a:latin typeface="华文隶书" pitchFamily="2" charset="-122"/>
                <a:ea typeface="华文隶书" pitchFamily="2" charset="-122"/>
              </a:rPr>
              <a:t>无</a:t>
            </a:r>
            <a:r>
              <a:rPr lang="zh-CN" altLang="en-US" sz="2400">
                <a:latin typeface="Arial" panose="020b0604020202020204" pitchFamily="34" charset="0"/>
                <a:ea typeface="华文隶书" pitchFamily="2" charset="-122"/>
              </a:rPr>
              <a:t>““</a:t>
            </a:r>
            <a:r>
              <a:rPr lang="zh-CN" altLang="en-US" sz="2400">
                <a:latin typeface="华文隶书" pitchFamily="2" charset="-122"/>
                <a:ea typeface="华文隶书" pitchFamily="2" charset="-122"/>
              </a:rPr>
              <a:t>本</a:t>
            </a:r>
            <a:r>
              <a:rPr lang="zh-CN" altLang="en-US" sz="2400">
                <a:latin typeface="Arial" panose="020b0604020202020204" pitchFamily="34" charset="0"/>
                <a:ea typeface="华文隶书" pitchFamily="2" charset="-122"/>
              </a:rPr>
              <a:t>”“</a:t>
            </a:r>
            <a:r>
              <a:rPr lang="zh-CN" altLang="en-US" sz="2400">
                <a:latin typeface="华文隶书" pitchFamily="2" charset="-122"/>
                <a:ea typeface="华文隶书" pitchFamily="2" charset="-122"/>
              </a:rPr>
              <a:t>误</a:t>
            </a:r>
            <a:r>
              <a:rPr lang="zh-CN" altLang="en-US" sz="2400">
                <a:latin typeface="Arial" panose="020b0604020202020204" pitchFamily="34" charset="0"/>
                <a:ea typeface="华文隶书" pitchFamily="2" charset="-122"/>
              </a:rPr>
              <a:t>”“</a:t>
            </a:r>
            <a:r>
              <a:rPr lang="zh-CN" altLang="en-US" sz="2400">
                <a:latin typeface="华文隶书" pitchFamily="2" charset="-122"/>
                <a:ea typeface="华文隶书" pitchFamily="2" charset="-122"/>
              </a:rPr>
              <a:t>恋</a:t>
            </a:r>
            <a:r>
              <a:rPr lang="zh-CN" altLang="en-US" sz="2400">
                <a:latin typeface="Arial" panose="020b0604020202020204" pitchFamily="34" charset="0"/>
                <a:ea typeface="华文隶书" pitchFamily="2" charset="-122"/>
              </a:rPr>
              <a:t>”“</a:t>
            </a:r>
            <a:r>
              <a:rPr lang="zh-CN" altLang="en-US" sz="2400">
                <a:latin typeface="华文隶书" pitchFamily="2" charset="-122"/>
                <a:ea typeface="华文隶书" pitchFamily="2" charset="-122"/>
              </a:rPr>
              <a:t>思</a:t>
            </a:r>
            <a:r>
              <a:rPr lang="zh-CN" altLang="en-US" sz="2400">
                <a:latin typeface="Arial" panose="020b0604020202020204" pitchFamily="34" charset="0"/>
                <a:ea typeface="华文隶书" pitchFamily="2" charset="-122"/>
              </a:rPr>
              <a:t>”“</a:t>
            </a:r>
            <a:r>
              <a:rPr lang="zh-CN" altLang="en-US" sz="2400">
                <a:latin typeface="华文隶书" pitchFamily="2" charset="-122"/>
                <a:ea typeface="华文隶书" pitchFamily="2" charset="-122"/>
              </a:rPr>
              <a:t>久</a:t>
            </a:r>
            <a:r>
              <a:rPr lang="zh-CN" altLang="en-US" sz="2400">
                <a:latin typeface="Arial" panose="020b0604020202020204" pitchFamily="34" charset="0"/>
                <a:ea typeface="华文隶书" pitchFamily="2" charset="-122"/>
              </a:rPr>
              <a:t>”</a:t>
            </a:r>
            <a:r>
              <a:rPr lang="zh-CN" altLang="en-US" sz="2400">
                <a:latin typeface="华文隶书" pitchFamily="2" charset="-122"/>
                <a:ea typeface="华文隶书" pitchFamily="2" charset="-122"/>
              </a:rPr>
              <a:t>等词语，作者的感情就明显地展示在外面面前。学生进行讨论，教师进行总结。</a:t>
            </a:r>
            <a:endParaRPr lang="zh-CN" altLang="en-US" sz="2400">
              <a:latin typeface="华文隶书" pitchFamily="2" charset="-122"/>
              <a:ea typeface="华文隶书" pitchFamily="2" charset="-122"/>
            </a:endParaRPr>
          </a:p>
          <a:p>
            <a:r>
              <a:rPr lang="zh-CN" altLang="en-US" sz="2400">
                <a:latin typeface="华文隶书" pitchFamily="2" charset="-122"/>
                <a:ea typeface="华文隶书" pitchFamily="2" charset="-122"/>
              </a:rPr>
              <a:t>参考答案：</a:t>
            </a:r>
            <a:r>
              <a:rPr lang="en-US" altLang="zh-CN" sz="2400">
                <a:latin typeface="华文隶书" pitchFamily="2" charset="-122"/>
                <a:ea typeface="华文隶书" pitchFamily="2" charset="-122"/>
              </a:rPr>
              <a:t>1</a:t>
            </a:r>
            <a:r>
              <a:rPr lang="zh-CN" altLang="en-US" sz="2400">
                <a:latin typeface="华文隶书" pitchFamily="2" charset="-122"/>
                <a:ea typeface="华文隶书" pitchFamily="2" charset="-122"/>
              </a:rPr>
              <a:t>）对过去出外做官的悔恨。</a:t>
            </a:r>
            <a:endParaRPr lang="zh-CN" altLang="en-US" sz="2400">
              <a:latin typeface="华文隶书" pitchFamily="2" charset="-122"/>
              <a:ea typeface="华文隶书" pitchFamily="2" charset="-122"/>
            </a:endParaRPr>
          </a:p>
          <a:p>
            <a:r>
              <a:rPr lang="en-US" altLang="zh-CN" sz="2400">
                <a:latin typeface="华文隶书" pitchFamily="2" charset="-122"/>
                <a:ea typeface="华文隶书" pitchFamily="2" charset="-122"/>
              </a:rPr>
              <a:t>2</a:t>
            </a:r>
            <a:r>
              <a:rPr lang="zh-CN" altLang="en-US" sz="2400">
                <a:latin typeface="华文隶书" pitchFamily="2" charset="-122"/>
                <a:ea typeface="华文隶书" pitchFamily="2" charset="-122"/>
              </a:rPr>
              <a:t>）对回归田园的渴望</a:t>
            </a:r>
            <a:endParaRPr lang="zh-CN" altLang="en-US" sz="2400">
              <a:latin typeface="华文隶书" pitchFamily="2" charset="-122"/>
              <a:ea typeface="华文隶书" pitchFamily="2" charset="-122"/>
            </a:endParaRPr>
          </a:p>
          <a:p>
            <a:r>
              <a:rPr lang="en-US" altLang="zh-CN" sz="2400">
                <a:latin typeface="华文隶书" pitchFamily="2" charset="-122"/>
                <a:ea typeface="华文隶书" pitchFamily="2" charset="-122"/>
              </a:rPr>
              <a:t>3</a:t>
            </a:r>
            <a:r>
              <a:rPr lang="zh-CN" altLang="en-US" sz="2400">
                <a:latin typeface="华文隶书" pitchFamily="2" charset="-122"/>
                <a:ea typeface="华文隶书" pitchFamily="2" charset="-122"/>
              </a:rPr>
              <a:t>）对终于回归的喜悦之情。</a:t>
            </a:r>
            <a:endParaRPr lang="zh-CN" altLang="en-US" sz="2800">
              <a:latin typeface="华文隶书" pitchFamily="2" charset="-122"/>
              <a:ea typeface="华文隶书"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8916">
                                            <p:txEl>
                                              <p:pRg st="0" end="0"/>
                                            </p:txEl>
                                          </p:spTgt>
                                        </p:tgtEl>
                                        <p:attrNameLst>
                                          <p:attrName>style.visibility</p:attrName>
                                        </p:attrNameLst>
                                      </p:cBhvr>
                                      <p:to>
                                        <p:strVal val="visible"/>
                                      </p:to>
                                    </p:set>
                                    <p:anim calcmode="lin" valueType="num">
                                      <p:cBhvr additive="base">
                                        <p:cTn id="7" dur="500" fill="hold"/>
                                        <p:tgtEl>
                                          <p:spTgt spid="389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89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8916">
                                            <p:txEl>
                                              <p:pRg st="1" end="1"/>
                                            </p:txEl>
                                          </p:spTgt>
                                        </p:tgtEl>
                                        <p:attrNameLst>
                                          <p:attrName>style.visibility</p:attrName>
                                        </p:attrNameLst>
                                      </p:cBhvr>
                                      <p:to>
                                        <p:strVal val="visible"/>
                                      </p:to>
                                    </p:set>
                                    <p:anim calcmode="lin" valueType="num">
                                      <p:cBhvr additive="base">
                                        <p:cTn id="13" dur="500" fill="hold"/>
                                        <p:tgtEl>
                                          <p:spTgt spid="3891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89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8916">
                                            <p:txEl>
                                              <p:pRg st="2" end="2"/>
                                            </p:txEl>
                                          </p:spTgt>
                                        </p:tgtEl>
                                        <p:attrNameLst>
                                          <p:attrName>style.visibility</p:attrName>
                                        </p:attrNameLst>
                                      </p:cBhvr>
                                      <p:to>
                                        <p:strVal val="visible"/>
                                      </p:to>
                                    </p:set>
                                    <p:anim calcmode="lin" valueType="num">
                                      <p:cBhvr additive="base">
                                        <p:cTn id="19" dur="500" fill="hold"/>
                                        <p:tgtEl>
                                          <p:spTgt spid="3891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89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31" presetClass="entr" presetSubtype="0" fill="hold" nodeType="clickEffect">
                                  <p:stCondLst>
                                    <p:cond delay="0"/>
                                  </p:stCondLst>
                                  <p:iterate type="lt">
                                    <p:tmPct val="5000"/>
                                  </p:iterate>
                                  <p:childTnLst>
                                    <p:set>
                                      <p:cBhvr>
                                        <p:cTn id="24" dur="1" fill="hold">
                                          <p:stCondLst>
                                            <p:cond delay="0"/>
                                          </p:stCondLst>
                                        </p:cTn>
                                        <p:tgtEl>
                                          <p:spTgt spid="38917">
                                            <p:txEl>
                                              <p:pRg st="0" end="0"/>
                                            </p:txEl>
                                          </p:spTgt>
                                        </p:tgtEl>
                                        <p:attrNameLst>
                                          <p:attrName>style.visibility</p:attrName>
                                        </p:attrNameLst>
                                      </p:cBhvr>
                                      <p:to>
                                        <p:strVal val="visible"/>
                                      </p:to>
                                    </p:set>
                                    <p:anim calcmode="lin" valueType="num">
                                      <p:cBhvr>
                                        <p:cTn id="25" dur="1000" fill="hold"/>
                                        <p:tgtEl>
                                          <p:spTgt spid="38917">
                                            <p:txEl>
                                              <p:pRg st="0" end="0"/>
                                            </p:txEl>
                                          </p:spTgt>
                                        </p:tgtEl>
                                        <p:attrNameLst>
                                          <p:attrName>ppt_w</p:attrName>
                                        </p:attrNameLst>
                                      </p:cBhvr>
                                      <p:tavLst>
                                        <p:tav tm="0">
                                          <p:val>
                                            <p:fltVal val="0"/>
                                          </p:val>
                                        </p:tav>
                                        <p:tav tm="100000">
                                          <p:val>
                                            <p:strVal val="#ppt_w"/>
                                          </p:val>
                                        </p:tav>
                                      </p:tavLst>
                                    </p:anim>
                                    <p:anim calcmode="lin" valueType="num">
                                      <p:cBhvr>
                                        <p:cTn id="26" dur="1000" fill="hold"/>
                                        <p:tgtEl>
                                          <p:spTgt spid="38917">
                                            <p:txEl>
                                              <p:pRg st="0" end="0"/>
                                            </p:txEl>
                                          </p:spTgt>
                                        </p:tgtEl>
                                        <p:attrNameLst>
                                          <p:attrName>ppt_h</p:attrName>
                                        </p:attrNameLst>
                                      </p:cBhvr>
                                      <p:tavLst>
                                        <p:tav tm="0">
                                          <p:val>
                                            <p:fltVal val="0"/>
                                          </p:val>
                                        </p:tav>
                                        <p:tav tm="100000">
                                          <p:val>
                                            <p:strVal val="#ppt_h"/>
                                          </p:val>
                                        </p:tav>
                                      </p:tavLst>
                                    </p:anim>
                                    <p:anim calcmode="lin" valueType="num">
                                      <p:cBhvr>
                                        <p:cTn id="27" dur="1000" fill="hold"/>
                                        <p:tgtEl>
                                          <p:spTgt spid="38917">
                                            <p:txEl>
                                              <p:pRg st="0" end="0"/>
                                            </p:txEl>
                                          </p:spTgt>
                                        </p:tgtEl>
                                        <p:attrNameLst>
                                          <p:attrName>style.rotation</p:attrName>
                                        </p:attrNameLst>
                                      </p:cBhvr>
                                      <p:tavLst>
                                        <p:tav tm="0">
                                          <p:val>
                                            <p:fltVal val="90"/>
                                          </p:val>
                                        </p:tav>
                                        <p:tav tm="100000">
                                          <p:val>
                                            <p:fltVal val="0"/>
                                          </p:val>
                                        </p:tav>
                                      </p:tavLst>
                                    </p:anim>
                                    <p:animEffect transition="in" filter="fade">
                                      <p:cBhvr>
                                        <p:cTn id="28" dur="1000"/>
                                        <p:tgtEl>
                                          <p:spTgt spid="38917">
                                            <p:txEl>
                                              <p:pRg st="0" end="0"/>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31" presetClass="entr" presetSubtype="0" fill="hold" nodeType="clickEffect">
                                  <p:stCondLst>
                                    <p:cond delay="0"/>
                                  </p:stCondLst>
                                  <p:iterate type="lt">
                                    <p:tmPct val="5000"/>
                                  </p:iterate>
                                  <p:childTnLst>
                                    <p:set>
                                      <p:cBhvr>
                                        <p:cTn id="32" dur="1" fill="hold">
                                          <p:stCondLst>
                                            <p:cond delay="0"/>
                                          </p:stCondLst>
                                        </p:cTn>
                                        <p:tgtEl>
                                          <p:spTgt spid="38917">
                                            <p:txEl>
                                              <p:pRg st="1" end="1"/>
                                            </p:txEl>
                                          </p:spTgt>
                                        </p:tgtEl>
                                        <p:attrNameLst>
                                          <p:attrName>style.visibility</p:attrName>
                                        </p:attrNameLst>
                                      </p:cBhvr>
                                      <p:to>
                                        <p:strVal val="visible"/>
                                      </p:to>
                                    </p:set>
                                    <p:anim calcmode="lin" valueType="num">
                                      <p:cBhvr>
                                        <p:cTn id="33" dur="1000" fill="hold"/>
                                        <p:tgtEl>
                                          <p:spTgt spid="38917">
                                            <p:txEl>
                                              <p:pRg st="1" end="1"/>
                                            </p:txEl>
                                          </p:spTgt>
                                        </p:tgtEl>
                                        <p:attrNameLst>
                                          <p:attrName>ppt_w</p:attrName>
                                        </p:attrNameLst>
                                      </p:cBhvr>
                                      <p:tavLst>
                                        <p:tav tm="0">
                                          <p:val>
                                            <p:fltVal val="0"/>
                                          </p:val>
                                        </p:tav>
                                        <p:tav tm="100000">
                                          <p:val>
                                            <p:strVal val="#ppt_w"/>
                                          </p:val>
                                        </p:tav>
                                      </p:tavLst>
                                    </p:anim>
                                    <p:anim calcmode="lin" valueType="num">
                                      <p:cBhvr>
                                        <p:cTn id="34" dur="1000" fill="hold"/>
                                        <p:tgtEl>
                                          <p:spTgt spid="38917">
                                            <p:txEl>
                                              <p:pRg st="1" end="1"/>
                                            </p:txEl>
                                          </p:spTgt>
                                        </p:tgtEl>
                                        <p:attrNameLst>
                                          <p:attrName>ppt_h</p:attrName>
                                        </p:attrNameLst>
                                      </p:cBhvr>
                                      <p:tavLst>
                                        <p:tav tm="0">
                                          <p:val>
                                            <p:fltVal val="0"/>
                                          </p:val>
                                        </p:tav>
                                        <p:tav tm="100000">
                                          <p:val>
                                            <p:strVal val="#ppt_h"/>
                                          </p:val>
                                        </p:tav>
                                      </p:tavLst>
                                    </p:anim>
                                    <p:anim calcmode="lin" valueType="num">
                                      <p:cBhvr>
                                        <p:cTn id="35" dur="1000" fill="hold"/>
                                        <p:tgtEl>
                                          <p:spTgt spid="38917">
                                            <p:txEl>
                                              <p:pRg st="1" end="1"/>
                                            </p:txEl>
                                          </p:spTgt>
                                        </p:tgtEl>
                                        <p:attrNameLst>
                                          <p:attrName>style.rotation</p:attrName>
                                        </p:attrNameLst>
                                      </p:cBhvr>
                                      <p:tavLst>
                                        <p:tav tm="0">
                                          <p:val>
                                            <p:fltVal val="90"/>
                                          </p:val>
                                        </p:tav>
                                        <p:tav tm="100000">
                                          <p:val>
                                            <p:fltVal val="0"/>
                                          </p:val>
                                        </p:tav>
                                      </p:tavLst>
                                    </p:anim>
                                    <p:animEffect transition="in" filter="fade">
                                      <p:cBhvr>
                                        <p:cTn id="36" dur="1000"/>
                                        <p:tgtEl>
                                          <p:spTgt spid="38917">
                                            <p:txEl>
                                              <p:pRg st="1" end="1"/>
                                            </p:txEl>
                                          </p:spTgt>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nodeType="clickEffect">
                                  <p:stCondLst>
                                    <p:cond delay="0"/>
                                  </p:stCondLst>
                                  <p:childTnLst>
                                    <p:set>
                                      <p:cBhvr>
                                        <p:cTn id="40" dur="1" fill="hold">
                                          <p:stCondLst>
                                            <p:cond delay="0"/>
                                          </p:stCondLst>
                                        </p:cTn>
                                        <p:tgtEl>
                                          <p:spTgt spid="38917">
                                            <p:txEl>
                                              <p:pRg st="2" end="2"/>
                                            </p:txEl>
                                          </p:spTgt>
                                        </p:tgtEl>
                                        <p:attrNameLst>
                                          <p:attrName>style.visibility</p:attrName>
                                        </p:attrNameLst>
                                      </p:cBhvr>
                                      <p:to>
                                        <p:strVal val="visible"/>
                                      </p:to>
                                    </p:set>
                                    <p:anim calcmode="lin" valueType="num">
                                      <p:cBhvr additive="base">
                                        <p:cTn id="41" dur="500" fill="hold"/>
                                        <p:tgtEl>
                                          <p:spTgt spid="38917">
                                            <p:txEl>
                                              <p:pRg st="2" end="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8917">
                                            <p:txEl>
                                              <p:pRg st="2" end="2"/>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8917">
                                            <p:txEl>
                                              <p:pRg st="3" end="3"/>
                                            </p:txEl>
                                          </p:spTgt>
                                        </p:tgtEl>
                                        <p:attrNameLst>
                                          <p:attrName>style.visibility</p:attrName>
                                        </p:attrNameLst>
                                      </p:cBhvr>
                                      <p:to>
                                        <p:strVal val="visible"/>
                                      </p:to>
                                    </p:set>
                                    <p:anim calcmode="lin" valueType="num">
                                      <p:cBhvr additive="base">
                                        <p:cTn id="45" dur="500" fill="hold"/>
                                        <p:tgtEl>
                                          <p:spTgt spid="38917">
                                            <p:txEl>
                                              <p:pRg st="3" end="3"/>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8917">
                                            <p:txEl>
                                              <p:pRg st="3" end="3"/>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38917">
                                            <p:txEl>
                                              <p:pRg st="4" end="4"/>
                                            </p:txEl>
                                          </p:spTgt>
                                        </p:tgtEl>
                                        <p:attrNameLst>
                                          <p:attrName>style.visibility</p:attrName>
                                        </p:attrNameLst>
                                      </p:cBhvr>
                                      <p:to>
                                        <p:strVal val="visible"/>
                                      </p:to>
                                    </p:set>
                                    <p:anim calcmode="lin" valueType="num">
                                      <p:cBhvr additive="base">
                                        <p:cTn id="49" dur="500" fill="hold"/>
                                        <p:tgtEl>
                                          <p:spTgt spid="38917">
                                            <p:txEl>
                                              <p:pRg st="4" end="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891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7348" name="Text Box 4"/>
          <p:cNvSpPr txBox="1"/>
          <p:nvPr/>
        </p:nvSpPr>
        <p:spPr>
          <a:xfrm>
            <a:off x="838200" y="609600"/>
            <a:ext cx="7543800" cy="5643563"/>
          </a:xfrm>
          <a:prstGeom prst="rect">
            <a:avLst/>
          </a:prstGeom>
          <a:noFill/>
          <a:ln w="9525">
            <a:noFill/>
          </a:ln>
        </p:spPr>
        <p:txBody>
          <a:bodyPr>
            <a:spAutoFit/>
          </a:bodyPr>
          <a:lstStyle/>
          <a:p>
            <a:r>
              <a:rPr lang="zh-CN" altLang="en-US" sz="2800" b="1">
                <a:latin typeface="Verdana" panose="020b0604030504040204" pitchFamily="34" charset="0"/>
                <a:ea typeface="华文隶书" pitchFamily="2" charset="-122"/>
              </a:rPr>
              <a:t>在上面分析的基础上对景物环境描写文段进行分析。</a:t>
            </a:r>
            <a:endParaRPr lang="zh-CN" altLang="en-US" sz="2800" b="1">
              <a:latin typeface="Verdana" panose="020b0604030504040204" pitchFamily="34" charset="0"/>
              <a:ea typeface="华文隶书" pitchFamily="2" charset="-122"/>
            </a:endParaRPr>
          </a:p>
          <a:p>
            <a:r>
              <a:rPr lang="zh-CN" altLang="en-US" sz="2800" b="1">
                <a:latin typeface="Verdana" panose="020b0604030504040204" pitchFamily="34" charset="0"/>
                <a:ea typeface="华文隶书" pitchFamily="2" charset="-122"/>
              </a:rPr>
              <a:t>（说明：多次考试以及学生反馈都表明景物中间情感分析是学生诗歌阅读的难点，也是高考中丢分的重灾区，为此我们进行大量的研究，找到一些方法，可以帮助学生快速提升分析能力）</a:t>
            </a:r>
            <a:endParaRPr lang="zh-CN" altLang="en-US" sz="2800" b="1">
              <a:latin typeface="Verdana" panose="020b0604030504040204" pitchFamily="34" charset="0"/>
              <a:ea typeface="华文隶书" pitchFamily="2" charset="-122"/>
            </a:endParaRPr>
          </a:p>
          <a:p>
            <a:r>
              <a:rPr lang="zh-CN" altLang="en-US" sz="2800" b="1">
                <a:latin typeface="Verdana" panose="020b0604030504040204" pitchFamily="34" charset="0"/>
                <a:ea typeface="华文隶书" pitchFamily="2" charset="-122"/>
              </a:rPr>
              <a:t>理论方法介绍：作者一般是这样处理感情与景物的关系的，选择与自己的感情色彩相同的景物，通过侧重强调和组合，达到抒发感情的目的。侧重强调往往会使用相应的手法。</a:t>
            </a:r>
            <a:endParaRPr lang="zh-CN" altLang="en-US" sz="2800" b="1">
              <a:latin typeface="Verdana" panose="020b0604030504040204" pitchFamily="34" charset="0"/>
              <a:ea typeface="华文隶书" pitchFamily="2" charset="-122"/>
            </a:endParaRPr>
          </a:p>
          <a:p>
            <a:r>
              <a:rPr lang="zh-CN" altLang="en-US" sz="2800" b="1">
                <a:latin typeface="Verdana" panose="020b0604030504040204" pitchFamily="34" charset="0"/>
                <a:ea typeface="华文隶书" pitchFamily="2" charset="-122"/>
              </a:rPr>
              <a:t>根据上面的说明，学生可以依据</a:t>
            </a:r>
            <a:r>
              <a:rPr lang="zh-CN" altLang="en-US" sz="2800" b="1">
                <a:latin typeface="Arial" panose="020b0604020202020204" pitchFamily="34" charset="0"/>
                <a:ea typeface="华文隶书" pitchFamily="2" charset="-122"/>
              </a:rPr>
              <a:t>“</a:t>
            </a:r>
            <a:r>
              <a:rPr lang="zh-CN" altLang="en-US" sz="2800" b="1">
                <a:latin typeface="Verdana" panose="020b0604030504040204" pitchFamily="34" charset="0"/>
                <a:ea typeface="华文隶书" pitchFamily="2" charset="-122"/>
              </a:rPr>
              <a:t>所见即所想，所想即所感</a:t>
            </a:r>
            <a:r>
              <a:rPr lang="zh-CN" altLang="en-US" sz="2800" b="1">
                <a:latin typeface="Arial" panose="020b0604020202020204" pitchFamily="34" charset="0"/>
                <a:ea typeface="华文隶书" pitchFamily="2" charset="-122"/>
              </a:rPr>
              <a:t>”</a:t>
            </a:r>
            <a:r>
              <a:rPr lang="zh-CN" altLang="en-US" sz="2800" b="1">
                <a:latin typeface="Verdana" panose="020b0604030504040204" pitchFamily="34" charset="0"/>
                <a:ea typeface="华文隶书" pitchFamily="2" charset="-122"/>
              </a:rPr>
              <a:t>的方法来快速把握作者的感情。</a:t>
            </a:r>
            <a:endParaRPr lang="zh-CN" altLang="en-US" sz="2800" b="1">
              <a:latin typeface="Verdana" panose="020b0604030504040204" pitchFamily="34" charset="0"/>
              <a:ea typeface="华文隶书"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7348">
                                            <p:txEl>
                                              <p:pRg st="0" end="0"/>
                                            </p:txEl>
                                          </p:spTgt>
                                        </p:tgtEl>
                                        <p:attrNameLst>
                                          <p:attrName>style.visibility</p:attrName>
                                        </p:attrNameLst>
                                      </p:cBhvr>
                                      <p:to>
                                        <p:strVal val="visible"/>
                                      </p:to>
                                    </p:set>
                                    <p:animEffect transition="in" filter="blinds(horizontal)">
                                      <p:cBhvr>
                                        <p:cTn id="7" dur="500"/>
                                        <p:tgtEl>
                                          <p:spTgt spid="5734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7348">
                                            <p:txEl>
                                              <p:pRg st="1" end="1"/>
                                            </p:txEl>
                                          </p:spTgt>
                                        </p:tgtEl>
                                        <p:attrNameLst>
                                          <p:attrName>style.visibility</p:attrName>
                                        </p:attrNameLst>
                                      </p:cBhvr>
                                      <p:to>
                                        <p:strVal val="visible"/>
                                      </p:to>
                                    </p:set>
                                    <p:anim by="(-#ppt_w*2)" calcmode="lin" valueType="num">
                                      <p:cBhvr rctx="PPT">
                                        <p:cTn id="12" dur="500" autoRev="1" fill="hold">
                                          <p:stCondLst>
                                            <p:cond delay="0"/>
                                          </p:stCondLst>
                                        </p:cTn>
                                        <p:tgtEl>
                                          <p:spTgt spid="57348">
                                            <p:txEl>
                                              <p:pRg st="1" end="1"/>
                                            </p:txEl>
                                          </p:spTgt>
                                        </p:tgtEl>
                                        <p:attrNameLst>
                                          <p:attrName>ppt_w</p:attrName>
                                        </p:attrNameLst>
                                      </p:cBhvr>
                                    </p:anim>
                                    <p:anim by="(#ppt_w*0.50)" calcmode="lin" valueType="num">
                                      <p:cBhvr>
                                        <p:cTn id="13" dur="500" decel="50000" autoRev="1" fill="hold">
                                          <p:stCondLst>
                                            <p:cond delay="0"/>
                                          </p:stCondLst>
                                        </p:cTn>
                                        <p:tgtEl>
                                          <p:spTgt spid="57348">
                                            <p:txEl>
                                              <p:pRg st="1" end="1"/>
                                            </p:txEl>
                                          </p:spTgt>
                                        </p:tgtEl>
                                        <p:attrNameLst>
                                          <p:attrName>ppt_x</p:attrName>
                                        </p:attrNameLst>
                                      </p:cBhvr>
                                    </p:anim>
                                    <p:anim from="(-#ppt_h/2)" to="(#ppt_y)" calcmode="lin" valueType="num">
                                      <p:cBhvr>
                                        <p:cTn id="14" dur="1000" fill="hold">
                                          <p:stCondLst>
                                            <p:cond delay="0"/>
                                          </p:stCondLst>
                                        </p:cTn>
                                        <p:tgtEl>
                                          <p:spTgt spid="57348">
                                            <p:txEl>
                                              <p:pRg st="1" end="1"/>
                                            </p:txEl>
                                          </p:spTgt>
                                        </p:tgtEl>
                                        <p:attrNameLst>
                                          <p:attrName>ppt_y</p:attrName>
                                        </p:attrNameLst>
                                      </p:cBhvr>
                                    </p:anim>
                                    <p:animRot by="21600000">
                                      <p:cBhvr>
                                        <p:cTn id="15" dur="1000" fill="hold">
                                          <p:stCondLst>
                                            <p:cond delay="0"/>
                                          </p:stCondLst>
                                        </p:cTn>
                                        <p:tgtEl>
                                          <p:spTgt spid="57348">
                                            <p:txEl>
                                              <p:pRg st="1" end="1"/>
                                            </p:txEl>
                                          </p:spTgt>
                                        </p:tgtEl>
                                        <p:attrNameLst>
                                          <p:attrName>r</p:attrName>
                                        </p:attrNameLst>
                                      </p:cBhvr>
                                    </p:animRot>
                                  </p:childTnLst>
                                </p:cTn>
                              </p:par>
                              <p:par>
                                <p:cTn id="16" presetID="56" presetClass="entr" presetSubtype="0" fill="hold" nodeType="withEffect">
                                  <p:stCondLst>
                                    <p:cond delay="0"/>
                                  </p:stCondLst>
                                  <p:iterate type="lt">
                                    <p:tmPct val="10000"/>
                                  </p:iterate>
                                  <p:childTnLst>
                                    <p:set>
                                      <p:cBhvr>
                                        <p:cTn id="17" dur="1" fill="hold">
                                          <p:stCondLst>
                                            <p:cond delay="0"/>
                                          </p:stCondLst>
                                        </p:cTn>
                                        <p:tgtEl>
                                          <p:spTgt spid="57348">
                                            <p:txEl>
                                              <p:pRg st="2" end="2"/>
                                            </p:txEl>
                                          </p:spTgt>
                                        </p:tgtEl>
                                        <p:attrNameLst>
                                          <p:attrName>style.visibility</p:attrName>
                                        </p:attrNameLst>
                                      </p:cBhvr>
                                      <p:to>
                                        <p:strVal val="visible"/>
                                      </p:to>
                                    </p:set>
                                    <p:anim by="(-#ppt_w*2)" calcmode="lin" valueType="num">
                                      <p:cBhvr rctx="PPT">
                                        <p:cTn id="18" dur="500" autoRev="1" fill="hold">
                                          <p:stCondLst>
                                            <p:cond delay="0"/>
                                          </p:stCondLst>
                                        </p:cTn>
                                        <p:tgtEl>
                                          <p:spTgt spid="57348">
                                            <p:txEl>
                                              <p:pRg st="2" end="2"/>
                                            </p:txEl>
                                          </p:spTgt>
                                        </p:tgtEl>
                                        <p:attrNameLst>
                                          <p:attrName>ppt_w</p:attrName>
                                        </p:attrNameLst>
                                      </p:cBhvr>
                                    </p:anim>
                                    <p:anim by="(#ppt_w*0.50)" calcmode="lin" valueType="num">
                                      <p:cBhvr>
                                        <p:cTn id="19" dur="500" decel="50000" autoRev="1" fill="hold">
                                          <p:stCondLst>
                                            <p:cond delay="0"/>
                                          </p:stCondLst>
                                        </p:cTn>
                                        <p:tgtEl>
                                          <p:spTgt spid="57348">
                                            <p:txEl>
                                              <p:pRg st="2" end="2"/>
                                            </p:txEl>
                                          </p:spTgt>
                                        </p:tgtEl>
                                        <p:attrNameLst>
                                          <p:attrName>ppt_x</p:attrName>
                                        </p:attrNameLst>
                                      </p:cBhvr>
                                    </p:anim>
                                    <p:anim from="(-#ppt_h/2)" to="(#ppt_y)" calcmode="lin" valueType="num">
                                      <p:cBhvr>
                                        <p:cTn id="20" dur="1000" fill="hold">
                                          <p:stCondLst>
                                            <p:cond delay="0"/>
                                          </p:stCondLst>
                                        </p:cTn>
                                        <p:tgtEl>
                                          <p:spTgt spid="57348">
                                            <p:txEl>
                                              <p:pRg st="2" end="2"/>
                                            </p:txEl>
                                          </p:spTgt>
                                        </p:tgtEl>
                                        <p:attrNameLst>
                                          <p:attrName>ppt_y</p:attrName>
                                        </p:attrNameLst>
                                      </p:cBhvr>
                                    </p:anim>
                                    <p:animRot by="21600000">
                                      <p:cBhvr>
                                        <p:cTn id="21" dur="1000" fill="hold">
                                          <p:stCondLst>
                                            <p:cond delay="0"/>
                                          </p:stCondLst>
                                        </p:cTn>
                                        <p:tgtEl>
                                          <p:spTgt spid="57348">
                                            <p:txEl>
                                              <p:pRg st="2" end="2"/>
                                            </p:txEl>
                                          </p:spTgt>
                                        </p:tgtEl>
                                        <p:attrNameLst>
                                          <p:attrName>r</p:attrName>
                                        </p:attrNameLst>
                                      </p:cBhvr>
                                    </p:animRot>
                                  </p:childTnLst>
                                </p:cTn>
                              </p:par>
                              <p:par>
                                <p:cTn id="22" presetID="56" presetClass="entr" presetSubtype="0" fill="hold" nodeType="withEffect">
                                  <p:stCondLst>
                                    <p:cond delay="0"/>
                                  </p:stCondLst>
                                  <p:iterate type="lt">
                                    <p:tmPct val="10000"/>
                                  </p:iterate>
                                  <p:childTnLst>
                                    <p:set>
                                      <p:cBhvr>
                                        <p:cTn id="23" dur="1" fill="hold">
                                          <p:stCondLst>
                                            <p:cond delay="0"/>
                                          </p:stCondLst>
                                        </p:cTn>
                                        <p:tgtEl>
                                          <p:spTgt spid="57348">
                                            <p:txEl>
                                              <p:pRg st="3" end="3"/>
                                            </p:txEl>
                                          </p:spTgt>
                                        </p:tgtEl>
                                        <p:attrNameLst>
                                          <p:attrName>style.visibility</p:attrName>
                                        </p:attrNameLst>
                                      </p:cBhvr>
                                      <p:to>
                                        <p:strVal val="visible"/>
                                      </p:to>
                                    </p:set>
                                    <p:anim by="(-#ppt_w*2)" calcmode="lin" valueType="num">
                                      <p:cBhvr rctx="PPT">
                                        <p:cTn id="24" dur="500" autoRev="1" fill="hold">
                                          <p:stCondLst>
                                            <p:cond delay="0"/>
                                          </p:stCondLst>
                                        </p:cTn>
                                        <p:tgtEl>
                                          <p:spTgt spid="57348">
                                            <p:txEl>
                                              <p:pRg st="3" end="3"/>
                                            </p:txEl>
                                          </p:spTgt>
                                        </p:tgtEl>
                                        <p:attrNameLst>
                                          <p:attrName>ppt_w</p:attrName>
                                        </p:attrNameLst>
                                      </p:cBhvr>
                                    </p:anim>
                                    <p:anim by="(#ppt_w*0.50)" calcmode="lin" valueType="num">
                                      <p:cBhvr>
                                        <p:cTn id="25" dur="500" decel="50000" autoRev="1" fill="hold">
                                          <p:stCondLst>
                                            <p:cond delay="0"/>
                                          </p:stCondLst>
                                        </p:cTn>
                                        <p:tgtEl>
                                          <p:spTgt spid="57348">
                                            <p:txEl>
                                              <p:pRg st="3" end="3"/>
                                            </p:txEl>
                                          </p:spTgt>
                                        </p:tgtEl>
                                        <p:attrNameLst>
                                          <p:attrName>ppt_x</p:attrName>
                                        </p:attrNameLst>
                                      </p:cBhvr>
                                    </p:anim>
                                    <p:anim from="(-#ppt_h/2)" to="(#ppt_y)" calcmode="lin" valueType="num">
                                      <p:cBhvr>
                                        <p:cTn id="26" dur="1000" fill="hold">
                                          <p:stCondLst>
                                            <p:cond delay="0"/>
                                          </p:stCondLst>
                                        </p:cTn>
                                        <p:tgtEl>
                                          <p:spTgt spid="57348">
                                            <p:txEl>
                                              <p:pRg st="3" end="3"/>
                                            </p:txEl>
                                          </p:spTgt>
                                        </p:tgtEl>
                                        <p:attrNameLst>
                                          <p:attrName>ppt_y</p:attrName>
                                        </p:attrNameLst>
                                      </p:cBhvr>
                                    </p:anim>
                                    <p:animRot by="21600000">
                                      <p:cBhvr>
                                        <p:cTn id="27" dur="1000" fill="hold">
                                          <p:stCondLst>
                                            <p:cond delay="0"/>
                                          </p:stCondLst>
                                        </p:cTn>
                                        <p:tgtEl>
                                          <p:spTgt spid="57348">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8372" name="Text Box 4"/>
          <p:cNvSpPr txBox="1"/>
          <p:nvPr/>
        </p:nvSpPr>
        <p:spPr>
          <a:xfrm>
            <a:off x="914400" y="609600"/>
            <a:ext cx="7391400" cy="5461000"/>
          </a:xfrm>
          <a:prstGeom prst="rect">
            <a:avLst/>
          </a:prstGeom>
          <a:noFill/>
          <a:ln w="9525">
            <a:noFill/>
          </a:ln>
        </p:spPr>
        <p:txBody>
          <a:bodyPr>
            <a:spAutoFit/>
          </a:bodyPr>
          <a:lstStyle/>
          <a:p>
            <a:r>
              <a:rPr lang="zh-CN" altLang="en-US" sz="3200">
                <a:latin typeface="Verdana" panose="020b0604030504040204" pitchFamily="34" charset="0"/>
                <a:ea typeface="华文隶书" pitchFamily="2" charset="-122"/>
              </a:rPr>
              <a:t>学生快速把握作者景物描写的层次。</a:t>
            </a:r>
            <a:endParaRPr lang="zh-CN" altLang="en-US" sz="3200">
              <a:latin typeface="Verdana" panose="020b0604030504040204" pitchFamily="34" charset="0"/>
              <a:ea typeface="华文隶书" pitchFamily="2" charset="-122"/>
            </a:endParaRPr>
          </a:p>
          <a:p>
            <a:endParaRPr lang="zh-CN" altLang="en-US" sz="3200">
              <a:latin typeface="Verdana" panose="020b0604030504040204" pitchFamily="34" charset="0"/>
            </a:endParaRPr>
          </a:p>
          <a:p>
            <a:r>
              <a:rPr lang="zh-CN" altLang="en-US" sz="3600">
                <a:latin typeface="华文隶书" pitchFamily="2" charset="-122"/>
                <a:ea typeface="华文隶书" pitchFamily="2" charset="-122"/>
              </a:rPr>
              <a:t>说明：分三层，</a:t>
            </a:r>
            <a:endParaRPr lang="zh-CN" altLang="en-US" sz="3600">
              <a:latin typeface="华文隶书" pitchFamily="2" charset="-122"/>
              <a:ea typeface="华文隶书" pitchFamily="2" charset="-122"/>
            </a:endParaRPr>
          </a:p>
          <a:p>
            <a:r>
              <a:rPr lang="zh-CN" altLang="en-US" sz="3600">
                <a:latin typeface="华文隶书" pitchFamily="2" charset="-122"/>
                <a:ea typeface="华文隶书" pitchFamily="2" charset="-122"/>
              </a:rPr>
              <a:t>     </a:t>
            </a:r>
            <a:r>
              <a:rPr lang="zh-CN" altLang="en-US" sz="3600">
                <a:latin typeface="Arial" panose="020b0604020202020204" pitchFamily="34" charset="0"/>
                <a:ea typeface="华文隶书" pitchFamily="2" charset="-122"/>
              </a:rPr>
              <a:t>“</a:t>
            </a:r>
            <a:r>
              <a:rPr lang="zh-CN" altLang="en-US" sz="3600">
                <a:latin typeface="华文隶书" pitchFamily="2" charset="-122"/>
                <a:ea typeface="华文隶书" pitchFamily="2" charset="-122"/>
              </a:rPr>
              <a:t>开荒南野际，守拙归园田。方宅十余亩，草屋八九间。</a:t>
            </a:r>
            <a:r>
              <a:rPr lang="zh-CN" altLang="en-US" sz="3600">
                <a:latin typeface="Arial" panose="020b0604020202020204" pitchFamily="34" charset="0"/>
                <a:ea typeface="华文隶书" pitchFamily="2" charset="-122"/>
              </a:rPr>
              <a:t>”</a:t>
            </a:r>
            <a:r>
              <a:rPr lang="zh-CN" altLang="en-US" sz="3600">
                <a:latin typeface="华文隶书" pitchFamily="2" charset="-122"/>
                <a:ea typeface="华文隶书" pitchFamily="2" charset="-122"/>
              </a:rPr>
              <a:t>为之自己的物质需求</a:t>
            </a:r>
            <a:endParaRPr lang="zh-CN" altLang="en-US" sz="3600">
              <a:latin typeface="华文隶书" pitchFamily="2" charset="-122"/>
              <a:ea typeface="华文隶书" pitchFamily="2" charset="-122"/>
            </a:endParaRPr>
          </a:p>
          <a:p>
            <a:r>
              <a:rPr lang="zh-CN" altLang="en-US" sz="3600">
                <a:latin typeface="华文隶书" pitchFamily="2" charset="-122"/>
                <a:ea typeface="华文隶书" pitchFamily="2" charset="-122"/>
              </a:rPr>
              <a:t>     </a:t>
            </a:r>
            <a:r>
              <a:rPr lang="zh-CN" altLang="en-US" sz="3600">
                <a:latin typeface="Arial" panose="020b0604020202020204" pitchFamily="34" charset="0"/>
                <a:ea typeface="华文隶书" pitchFamily="2" charset="-122"/>
              </a:rPr>
              <a:t>“</a:t>
            </a:r>
            <a:r>
              <a:rPr lang="zh-CN" altLang="en-US" sz="3600">
                <a:latin typeface="华文隶书" pitchFamily="2" charset="-122"/>
                <a:ea typeface="华文隶书" pitchFamily="2" charset="-122"/>
              </a:rPr>
              <a:t>榆柳荫后檐</a:t>
            </a:r>
            <a:r>
              <a:rPr lang="zh-CN" altLang="en-US" sz="3600">
                <a:latin typeface="Arial" panose="020b0604020202020204" pitchFamily="34" charset="0"/>
                <a:ea typeface="华文隶书" pitchFamily="2" charset="-122"/>
              </a:rPr>
              <a:t>”</a:t>
            </a:r>
            <a:r>
              <a:rPr lang="zh-CN" altLang="en-US" sz="3600">
                <a:latin typeface="华文隶书" pitchFamily="2" charset="-122"/>
                <a:ea typeface="华文隶书" pitchFamily="2" charset="-122"/>
              </a:rPr>
              <a:t>到</a:t>
            </a:r>
            <a:r>
              <a:rPr lang="zh-CN" altLang="en-US" sz="3600">
                <a:latin typeface="Arial" panose="020b0604020202020204" pitchFamily="34" charset="0"/>
                <a:ea typeface="华文隶书" pitchFamily="2" charset="-122"/>
              </a:rPr>
              <a:t>“</a:t>
            </a:r>
            <a:r>
              <a:rPr lang="zh-CN" altLang="en-US" sz="3600">
                <a:latin typeface="华文隶书" pitchFamily="2" charset="-122"/>
                <a:ea typeface="华文隶书" pitchFamily="2" charset="-122"/>
              </a:rPr>
              <a:t>鸡鸣桑树颠</a:t>
            </a:r>
            <a:r>
              <a:rPr lang="zh-CN" altLang="en-US" sz="3600">
                <a:latin typeface="Arial" panose="020b0604020202020204" pitchFamily="34" charset="0"/>
                <a:ea typeface="华文隶书" pitchFamily="2" charset="-122"/>
              </a:rPr>
              <a:t>”</a:t>
            </a:r>
            <a:r>
              <a:rPr lang="zh-CN" altLang="en-US" sz="3600">
                <a:latin typeface="华文隶书" pitchFamily="2" charset="-122"/>
                <a:ea typeface="华文隶书" pitchFamily="2" charset="-122"/>
              </a:rPr>
              <a:t>为之作者眼中的农村生活场景。</a:t>
            </a:r>
            <a:endParaRPr lang="zh-CN" altLang="en-US" sz="3600">
              <a:latin typeface="华文隶书" pitchFamily="2" charset="-122"/>
              <a:ea typeface="华文隶书" pitchFamily="2" charset="-122"/>
            </a:endParaRPr>
          </a:p>
          <a:p>
            <a:r>
              <a:rPr lang="zh-CN" altLang="en-US" sz="3600">
                <a:latin typeface="华文隶书" pitchFamily="2" charset="-122"/>
                <a:ea typeface="华文隶书" pitchFamily="2" charset="-122"/>
              </a:rPr>
              <a:t>      </a:t>
            </a:r>
            <a:r>
              <a:rPr lang="zh-CN" altLang="en-US" sz="3600">
                <a:latin typeface="Arial" panose="020b0604020202020204" pitchFamily="34" charset="0"/>
                <a:ea typeface="华文隶书" pitchFamily="2" charset="-122"/>
              </a:rPr>
              <a:t>“</a:t>
            </a:r>
            <a:r>
              <a:rPr lang="zh-CN" altLang="en-US" sz="3600">
                <a:latin typeface="华文隶书" pitchFamily="2" charset="-122"/>
                <a:ea typeface="华文隶书" pitchFamily="2" charset="-122"/>
              </a:rPr>
              <a:t>户庭无尘杂，虚室有余闲</a:t>
            </a:r>
            <a:r>
              <a:rPr lang="zh-CN" altLang="en-US" sz="3600">
                <a:latin typeface="Arial" panose="020b0604020202020204" pitchFamily="34" charset="0"/>
                <a:ea typeface="华文隶书" pitchFamily="2" charset="-122"/>
              </a:rPr>
              <a:t>”</a:t>
            </a:r>
            <a:r>
              <a:rPr lang="zh-CN" altLang="en-US" sz="3600">
                <a:latin typeface="华文隶书" pitchFamily="2" charset="-122"/>
                <a:ea typeface="华文隶书" pitchFamily="2" charset="-122"/>
              </a:rPr>
              <a:t>为之作者田园生活的心境。</a:t>
            </a:r>
            <a:endParaRPr lang="zh-CN" altLang="en-US" sz="3600">
              <a:latin typeface="华文隶书" pitchFamily="2" charset="-122"/>
              <a:ea typeface="华文隶书"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8372">
                                            <p:txEl>
                                              <p:pRg st="0" end="0"/>
                                            </p:txEl>
                                          </p:spTgt>
                                        </p:tgtEl>
                                        <p:attrNameLst>
                                          <p:attrName>style.visibility</p:attrName>
                                        </p:attrNameLst>
                                      </p:cBhvr>
                                      <p:to>
                                        <p:strVal val="visible"/>
                                      </p:to>
                                    </p:set>
                                    <p:anim calcmode="lin" valueType="num">
                                      <p:cBhvr additive="base">
                                        <p:cTn id="7" dur="500" fill="hold"/>
                                        <p:tgtEl>
                                          <p:spTgt spid="5837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837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nodeType="clickEffect">
                                  <p:stCondLst>
                                    <p:cond delay="0"/>
                                  </p:stCondLst>
                                  <p:childTnLst>
                                    <p:set>
                                      <p:cBhvr>
                                        <p:cTn id="12" dur="1" fill="hold">
                                          <p:stCondLst>
                                            <p:cond delay="0"/>
                                          </p:stCondLst>
                                        </p:cTn>
                                        <p:tgtEl>
                                          <p:spTgt spid="58372">
                                            <p:txEl>
                                              <p:pRg st="2" end="2"/>
                                            </p:txEl>
                                          </p:spTgt>
                                        </p:tgtEl>
                                        <p:attrNameLst>
                                          <p:attrName>style.visibility</p:attrName>
                                        </p:attrNameLst>
                                      </p:cBhvr>
                                      <p:to>
                                        <p:strVal val="visible"/>
                                      </p:to>
                                    </p:set>
                                    <p:animEffect transition="in" filter="fade">
                                      <p:cBhvr>
                                        <p:cTn id="13" dur="1000"/>
                                        <p:tgtEl>
                                          <p:spTgt spid="58372">
                                            <p:txEl>
                                              <p:pRg st="2" end="2"/>
                                            </p:txEl>
                                          </p:spTgt>
                                        </p:tgtEl>
                                      </p:cBhvr>
                                    </p:animEffect>
                                    <p:anim calcmode="lin" valueType="num">
                                      <p:cBhvr>
                                        <p:cTn id="14" dur="1000" fill="hold"/>
                                        <p:tgtEl>
                                          <p:spTgt spid="58372">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58372">
                                            <p:txEl>
                                              <p:pRg st="2" end="2"/>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8372">
                                            <p:txEl>
                                              <p:pRg st="3" end="3"/>
                                            </p:txEl>
                                          </p:spTgt>
                                        </p:tgtEl>
                                        <p:attrNameLst>
                                          <p:attrName>style.visibility</p:attrName>
                                        </p:attrNameLst>
                                      </p:cBhvr>
                                      <p:to>
                                        <p:strVal val="visible"/>
                                      </p:to>
                                    </p:set>
                                    <p:animEffect transition="in" filter="fade">
                                      <p:cBhvr>
                                        <p:cTn id="18" dur="1000"/>
                                        <p:tgtEl>
                                          <p:spTgt spid="58372">
                                            <p:txEl>
                                              <p:pRg st="3" end="3"/>
                                            </p:txEl>
                                          </p:spTgt>
                                        </p:tgtEl>
                                      </p:cBhvr>
                                    </p:animEffect>
                                    <p:anim calcmode="lin" valueType="num">
                                      <p:cBhvr>
                                        <p:cTn id="19" dur="1000" fill="hold"/>
                                        <p:tgtEl>
                                          <p:spTgt spid="58372">
                                            <p:txEl>
                                              <p:pRg st="3" end="3"/>
                                            </p:txEl>
                                          </p:spTgt>
                                        </p:tgtEl>
                                        <p:attrNameLst>
                                          <p:attrName>ppt_x</p:attrName>
                                        </p:attrNameLst>
                                      </p:cBhvr>
                                      <p:tavLst>
                                        <p:tav tm="0">
                                          <p:val>
                                            <p:strVal val="#ppt_x"/>
                                          </p:val>
                                        </p:tav>
                                        <p:tav tm="100000">
                                          <p:val>
                                            <p:strVal val="#ppt_x"/>
                                          </p:val>
                                        </p:tav>
                                      </p:tavLst>
                                    </p:anim>
                                    <p:anim calcmode="lin" valueType="num">
                                      <p:cBhvr>
                                        <p:cTn id="20" dur="1000" fill="hold"/>
                                        <p:tgtEl>
                                          <p:spTgt spid="58372">
                                            <p:txEl>
                                              <p:pRg st="3" end="3"/>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58372">
                                            <p:txEl>
                                              <p:pRg st="4" end="4"/>
                                            </p:txEl>
                                          </p:spTgt>
                                        </p:tgtEl>
                                        <p:attrNameLst>
                                          <p:attrName>style.visibility</p:attrName>
                                        </p:attrNameLst>
                                      </p:cBhvr>
                                      <p:to>
                                        <p:strVal val="visible"/>
                                      </p:to>
                                    </p:set>
                                    <p:animEffect transition="in" filter="fade">
                                      <p:cBhvr>
                                        <p:cTn id="23" dur="1000"/>
                                        <p:tgtEl>
                                          <p:spTgt spid="58372">
                                            <p:txEl>
                                              <p:pRg st="4" end="4"/>
                                            </p:txEl>
                                          </p:spTgt>
                                        </p:tgtEl>
                                      </p:cBhvr>
                                    </p:animEffect>
                                    <p:anim calcmode="lin" valueType="num">
                                      <p:cBhvr>
                                        <p:cTn id="24" dur="1000" fill="hold"/>
                                        <p:tgtEl>
                                          <p:spTgt spid="58372">
                                            <p:txEl>
                                              <p:pRg st="4" end="4"/>
                                            </p:txEl>
                                          </p:spTgt>
                                        </p:tgtEl>
                                        <p:attrNameLst>
                                          <p:attrName>ppt_x</p:attrName>
                                        </p:attrNameLst>
                                      </p:cBhvr>
                                      <p:tavLst>
                                        <p:tav tm="0">
                                          <p:val>
                                            <p:strVal val="#ppt_x"/>
                                          </p:val>
                                        </p:tav>
                                        <p:tav tm="100000">
                                          <p:val>
                                            <p:strVal val="#ppt_x"/>
                                          </p:val>
                                        </p:tav>
                                      </p:tavLst>
                                    </p:anim>
                                    <p:anim calcmode="lin" valueType="num">
                                      <p:cBhvr>
                                        <p:cTn id="25" dur="1000" fill="hold"/>
                                        <p:tgtEl>
                                          <p:spTgt spid="58372">
                                            <p:txEl>
                                              <p:pRg st="4" end="4"/>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58372">
                                            <p:txEl>
                                              <p:pRg st="5" end="5"/>
                                            </p:txEl>
                                          </p:spTgt>
                                        </p:tgtEl>
                                        <p:attrNameLst>
                                          <p:attrName>style.visibility</p:attrName>
                                        </p:attrNameLst>
                                      </p:cBhvr>
                                      <p:to>
                                        <p:strVal val="visible"/>
                                      </p:to>
                                    </p:set>
                                    <p:animEffect transition="in" filter="fade">
                                      <p:cBhvr>
                                        <p:cTn id="28" dur="1000"/>
                                        <p:tgtEl>
                                          <p:spTgt spid="58372">
                                            <p:txEl>
                                              <p:pRg st="5" end="5"/>
                                            </p:txEl>
                                          </p:spTgt>
                                        </p:tgtEl>
                                      </p:cBhvr>
                                    </p:animEffect>
                                    <p:anim calcmode="lin" valueType="num">
                                      <p:cBhvr>
                                        <p:cTn id="29" dur="1000" fill="hold"/>
                                        <p:tgtEl>
                                          <p:spTgt spid="58372">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5837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9396" name="Text Box 4"/>
          <p:cNvSpPr txBox="1"/>
          <p:nvPr/>
        </p:nvSpPr>
        <p:spPr>
          <a:xfrm>
            <a:off x="762000" y="838200"/>
            <a:ext cx="7696200" cy="5453063"/>
          </a:xfrm>
          <a:prstGeom prst="rect">
            <a:avLst/>
          </a:prstGeom>
          <a:noFill/>
          <a:ln w="9525">
            <a:noFill/>
          </a:ln>
        </p:spPr>
        <p:txBody>
          <a:bodyPr>
            <a:spAutoFit/>
          </a:bodyPr>
          <a:lstStyle/>
          <a:p>
            <a:r>
              <a:rPr lang="en-US" altLang="zh-CN" sz="3200">
                <a:latin typeface="华文隶书" pitchFamily="2" charset="-122"/>
                <a:ea typeface="华文隶书" pitchFamily="2" charset="-122"/>
              </a:rPr>
              <a:t>B</a:t>
            </a:r>
            <a:r>
              <a:rPr lang="zh-CN" altLang="en-US" sz="3200">
                <a:latin typeface="华文隶书" pitchFamily="2" charset="-122"/>
                <a:ea typeface="华文隶书" pitchFamily="2" charset="-122"/>
              </a:rPr>
              <a:t>、重点分析第二层</a:t>
            </a:r>
            <a:endParaRPr lang="zh-CN" altLang="en-US" sz="3200">
              <a:latin typeface="华文隶书" pitchFamily="2" charset="-122"/>
              <a:ea typeface="华文隶书" pitchFamily="2" charset="-122"/>
            </a:endParaRPr>
          </a:p>
          <a:p>
            <a:r>
              <a:rPr lang="zh-CN" altLang="en-US" sz="3200">
                <a:latin typeface="华文隶书" pitchFamily="2" charset="-122"/>
                <a:ea typeface="华文隶书" pitchFamily="2" charset="-122"/>
              </a:rPr>
              <a:t>结合译文，我们可以发现一副</a:t>
            </a:r>
            <a:r>
              <a:rPr lang="zh-CN" altLang="en-US" sz="3200">
                <a:latin typeface="Arial" panose="020b0604020202020204" pitchFamily="34" charset="0"/>
                <a:ea typeface="华文隶书" pitchFamily="2" charset="-122"/>
              </a:rPr>
              <a:t>“</a:t>
            </a:r>
            <a:r>
              <a:rPr lang="zh-CN" altLang="en-US" sz="3200">
                <a:latin typeface="华文隶书" pitchFamily="2" charset="-122"/>
                <a:ea typeface="华文隶书" pitchFamily="2" charset="-122"/>
              </a:rPr>
              <a:t>农村田园生活图</a:t>
            </a:r>
            <a:r>
              <a:rPr lang="zh-CN" altLang="en-US" sz="3200">
                <a:latin typeface="Arial" panose="020b0604020202020204" pitchFamily="34" charset="0"/>
                <a:ea typeface="华文隶书" pitchFamily="2" charset="-122"/>
              </a:rPr>
              <a:t>”</a:t>
            </a:r>
            <a:r>
              <a:rPr lang="zh-CN" altLang="en-US" sz="3200">
                <a:latin typeface="华文隶书" pitchFamily="2" charset="-122"/>
                <a:ea typeface="华文隶书" pitchFamily="2" charset="-122"/>
              </a:rPr>
              <a:t>， 作者由近及远着力描绘了田园风光：方宅以下四句，以简淡的笔墨，勾画出自己居所的朴素美好；暧暧以下四句，视线转向远处，使整个画面显出悠邈、虚淡、静穆、平和的韵味。</a:t>
            </a:r>
            <a:endParaRPr lang="zh-CN" altLang="en-US" sz="3200">
              <a:latin typeface="华文隶书" pitchFamily="2" charset="-122"/>
              <a:ea typeface="华文隶书" pitchFamily="2" charset="-122"/>
            </a:endParaRPr>
          </a:p>
          <a:p>
            <a:r>
              <a:rPr lang="zh-CN" altLang="en-US" sz="3200">
                <a:latin typeface="华文隶书" pitchFamily="2" charset="-122"/>
                <a:ea typeface="华文隶书" pitchFamily="2" charset="-122"/>
              </a:rPr>
              <a:t>特别提醒，这是作者心目中的农村生活，结合上文的议论抒情，就可以知道这是作者心目渴望的生活，也就是我们所说的</a:t>
            </a:r>
            <a:r>
              <a:rPr lang="zh-CN" altLang="en-US" sz="3200">
                <a:latin typeface="Arial" panose="020b0604020202020204" pitchFamily="34" charset="0"/>
                <a:ea typeface="华文隶书" pitchFamily="2" charset="-122"/>
              </a:rPr>
              <a:t>“</a:t>
            </a:r>
            <a:r>
              <a:rPr lang="zh-CN" altLang="en-US" sz="3200">
                <a:latin typeface="华文隶书" pitchFamily="2" charset="-122"/>
                <a:ea typeface="华文隶书" pitchFamily="2" charset="-122"/>
              </a:rPr>
              <a:t>所见及所想，所想及所感</a:t>
            </a:r>
            <a:r>
              <a:rPr lang="zh-CN" altLang="en-US" sz="3200">
                <a:latin typeface="Arial" panose="020b0604020202020204" pitchFamily="34" charset="0"/>
                <a:ea typeface="华文隶书" pitchFamily="2" charset="-122"/>
              </a:rPr>
              <a:t>”</a:t>
            </a:r>
            <a:r>
              <a:rPr lang="zh-CN" altLang="en-US" sz="3200">
                <a:latin typeface="华文隶书" pitchFamily="2" charset="-122"/>
                <a:ea typeface="华文隶书" pitchFamily="2" charset="-122"/>
              </a:rPr>
              <a:t>。</a:t>
            </a:r>
            <a:endParaRPr lang="zh-CN" altLang="en-US" sz="3200">
              <a:latin typeface="华文隶书" pitchFamily="2" charset="-122"/>
              <a:ea typeface="华文隶书"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59396">
                                            <p:txEl>
                                              <p:pRg st="0" end="0"/>
                                            </p:txEl>
                                          </p:spTgt>
                                        </p:tgtEl>
                                        <p:attrNameLst>
                                          <p:attrName>style.visibility</p:attrName>
                                        </p:attrNameLst>
                                      </p:cBhvr>
                                      <p:to>
                                        <p:strVal val="visible"/>
                                      </p:to>
                                    </p:set>
                                    <p:animEffect transition="in" filter="fade">
                                      <p:cBhvr>
                                        <p:cTn id="7" dur="1000"/>
                                        <p:tgtEl>
                                          <p:spTgt spid="59396">
                                            <p:txEl>
                                              <p:pRg st="0" end="0"/>
                                            </p:txEl>
                                          </p:spTgt>
                                        </p:tgtEl>
                                      </p:cBhvr>
                                    </p:animEffect>
                                    <p:anim calcmode="lin" valueType="num">
                                      <p:cBhvr>
                                        <p:cTn id="8" dur="1000" fill="hold"/>
                                        <p:tgtEl>
                                          <p:spTgt spid="5939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939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8" presetClass="entr" presetSubtype="16" fill="hold" nodeType="clickEffect">
                                  <p:stCondLst>
                                    <p:cond delay="0"/>
                                  </p:stCondLst>
                                  <p:childTnLst>
                                    <p:set>
                                      <p:cBhvr>
                                        <p:cTn id="13" dur="1" fill="hold">
                                          <p:stCondLst>
                                            <p:cond delay="0"/>
                                          </p:stCondLst>
                                        </p:cTn>
                                        <p:tgtEl>
                                          <p:spTgt spid="59396">
                                            <p:txEl>
                                              <p:pRg st="1" end="1"/>
                                            </p:txEl>
                                          </p:spTgt>
                                        </p:tgtEl>
                                        <p:attrNameLst>
                                          <p:attrName>style.visibility</p:attrName>
                                        </p:attrNameLst>
                                      </p:cBhvr>
                                      <p:to>
                                        <p:strVal val="visible"/>
                                      </p:to>
                                    </p:set>
                                    <p:animEffect transition="in" filter="diamond(in)">
                                      <p:cBhvr>
                                        <p:cTn id="14" dur="2000"/>
                                        <p:tgtEl>
                                          <p:spTgt spid="59396">
                                            <p:txEl>
                                              <p:pRg st="1" end="1"/>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59396">
                                            <p:txEl>
                                              <p:pRg st="2" end="2"/>
                                            </p:txEl>
                                          </p:spTgt>
                                        </p:tgtEl>
                                        <p:attrNameLst>
                                          <p:attrName>style.visibility</p:attrName>
                                        </p:attrNameLst>
                                      </p:cBhvr>
                                      <p:to>
                                        <p:strVal val="visible"/>
                                      </p:to>
                                    </p:set>
                                    <p:animEffect transition="in" filter="fade">
                                      <p:cBhvr>
                                        <p:cTn id="19" dur="1000"/>
                                        <p:tgtEl>
                                          <p:spTgt spid="59396">
                                            <p:txEl>
                                              <p:pRg st="2" end="2"/>
                                            </p:txEl>
                                          </p:spTgt>
                                        </p:tgtEl>
                                      </p:cBhvr>
                                    </p:animEffect>
                                    <p:anim calcmode="lin" valueType="num">
                                      <p:cBhvr>
                                        <p:cTn id="20" dur="1000" fill="hold"/>
                                        <p:tgtEl>
                                          <p:spTgt spid="59396">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5939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420" name="Text Box 4"/>
          <p:cNvSpPr txBox="1"/>
          <p:nvPr/>
        </p:nvSpPr>
        <p:spPr>
          <a:xfrm>
            <a:off x="838200" y="609600"/>
            <a:ext cx="7772400" cy="5214938"/>
          </a:xfrm>
          <a:prstGeom prst="rect">
            <a:avLst/>
          </a:prstGeom>
          <a:noFill/>
          <a:ln w="9525">
            <a:noFill/>
          </a:ln>
        </p:spPr>
        <p:txBody>
          <a:bodyPr>
            <a:spAutoFit/>
          </a:bodyPr>
          <a:lstStyle/>
          <a:p>
            <a:r>
              <a:rPr lang="zh-CN" altLang="en-US" sz="4800" b="1">
                <a:latin typeface="Verdana" panose="020b0604030504040204" pitchFamily="34" charset="0"/>
                <a:ea typeface="华文隶书" pitchFamily="2" charset="-122"/>
              </a:rPr>
              <a:t>作者为什么要写这个内容？</a:t>
            </a:r>
            <a:endParaRPr lang="zh-CN" altLang="en-US" sz="4800" b="1">
              <a:latin typeface="Verdana" panose="020b0604030504040204" pitchFamily="34" charset="0"/>
              <a:ea typeface="华文隶书" pitchFamily="2" charset="-122"/>
            </a:endParaRPr>
          </a:p>
          <a:p>
            <a:endParaRPr lang="zh-CN" altLang="en-US" sz="4800" b="1">
              <a:latin typeface="Verdana" panose="020b0604030504040204" pitchFamily="34" charset="0"/>
              <a:ea typeface="华文隶书" pitchFamily="2" charset="-122"/>
            </a:endParaRPr>
          </a:p>
          <a:p>
            <a:r>
              <a:rPr lang="zh-CN" altLang="en-US" sz="4800" b="1">
                <a:latin typeface="Verdana" panose="020b0604030504040204" pitchFamily="34" charset="0"/>
                <a:ea typeface="华文隶书" pitchFamily="2" charset="-122"/>
              </a:rPr>
              <a:t>说明：作者正是以此作为污浊喧嚣的官场</a:t>
            </a:r>
            <a:r>
              <a:rPr lang="en-US" altLang="zh-CN" sz="4800" b="1">
                <a:latin typeface="Arial" panose="020b0604020202020204" pitchFamily="34" charset="0"/>
                <a:ea typeface="华文隶书" pitchFamily="2" charset="-122"/>
              </a:rPr>
              <a:t>——“</a:t>
            </a:r>
            <a:r>
              <a:rPr lang="zh-CN" altLang="en-US" sz="4800" b="1">
                <a:latin typeface="Verdana" panose="020b0604030504040204" pitchFamily="34" charset="0"/>
                <a:ea typeface="华文隶书" pitchFamily="2" charset="-122"/>
              </a:rPr>
              <a:t>樊笼</a:t>
            </a:r>
            <a:r>
              <a:rPr lang="zh-CN" altLang="en-US" sz="4800" b="1">
                <a:latin typeface="Arial" panose="020b0604020202020204" pitchFamily="34" charset="0"/>
                <a:ea typeface="华文隶书" pitchFamily="2" charset="-122"/>
              </a:rPr>
              <a:t>”</a:t>
            </a:r>
            <a:r>
              <a:rPr lang="en-US" altLang="zh-CN" sz="4800" b="1">
                <a:latin typeface="Arial" panose="020b0604020202020204" pitchFamily="34" charset="0"/>
                <a:ea typeface="华文隶书" pitchFamily="2" charset="-122"/>
              </a:rPr>
              <a:t>——</a:t>
            </a:r>
            <a:r>
              <a:rPr lang="zh-CN" altLang="en-US" sz="4800" b="1">
                <a:latin typeface="Verdana" panose="020b0604030504040204" pitchFamily="34" charset="0"/>
                <a:ea typeface="华文隶书" pitchFamily="2" charset="-122"/>
              </a:rPr>
              <a:t>的对立面，表现自己的社会理想和人生观念，即作者希望得到的东西。</a:t>
            </a:r>
            <a:endParaRPr lang="zh-CN" altLang="en-US" sz="4800" b="1">
              <a:latin typeface="Verdana" panose="020b0604030504040204" pitchFamily="34" charset="0"/>
              <a:ea typeface="华文隶书"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0420">
                                            <p:txEl>
                                              <p:pRg st="0" end="0"/>
                                            </p:txEl>
                                          </p:spTgt>
                                        </p:tgtEl>
                                        <p:attrNameLst>
                                          <p:attrName>style.visibility</p:attrName>
                                        </p:attrNameLst>
                                      </p:cBhvr>
                                      <p:to>
                                        <p:strVal val="visible"/>
                                      </p:to>
                                    </p:set>
                                    <p:anim calcmode="lin" valueType="num">
                                      <p:cBhvr additive="base">
                                        <p:cTn id="7" dur="500" fill="hold"/>
                                        <p:tgtEl>
                                          <p:spTgt spid="6042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42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mph" presetSubtype="0" fill="hold" nodeType="clickEffect">
                                  <p:stCondLst>
                                    <p:cond delay="0"/>
                                  </p:stCondLst>
                                  <p:childTnLst>
                                    <p:animRot by="21600000">
                                      <p:cBhvr>
                                        <p:cTn id="12" dur="2000" fill="hold"/>
                                        <p:tgtEl>
                                          <p:spTgt spid="60420">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44" name="Text Box 4"/>
          <p:cNvSpPr txBox="1"/>
          <p:nvPr/>
        </p:nvSpPr>
        <p:spPr>
          <a:xfrm>
            <a:off x="533400" y="457200"/>
            <a:ext cx="8153400" cy="5822950"/>
          </a:xfrm>
          <a:prstGeom prst="rect">
            <a:avLst/>
          </a:prstGeom>
          <a:noFill/>
          <a:ln w="9525">
            <a:noFill/>
          </a:ln>
        </p:spPr>
        <p:txBody>
          <a:bodyPr>
            <a:spAutoFit/>
          </a:bodyPr>
          <a:lstStyle/>
          <a:p>
            <a:pPr>
              <a:spcBef>
                <a:spcPct val="50000"/>
              </a:spcBef>
            </a:pPr>
            <a:r>
              <a:rPr lang="zh-CN" altLang="en-US" sz="3600">
                <a:latin typeface="Verdana" panose="020b0604030504040204" pitchFamily="34" charset="0"/>
                <a:ea typeface="华文新魏" pitchFamily="2" charset="-122"/>
              </a:rPr>
              <a:t>整体分析说明</a:t>
            </a:r>
            <a:endParaRPr lang="zh-CN" altLang="en-US" sz="3600">
              <a:latin typeface="Verdana" panose="020b0604030504040204" pitchFamily="34" charset="0"/>
              <a:ea typeface="华文新魏" pitchFamily="2" charset="-122"/>
            </a:endParaRPr>
          </a:p>
          <a:p>
            <a:r>
              <a:rPr lang="zh-CN" altLang="en-US">
                <a:latin typeface="Verdana" panose="020b0604030504040204" pitchFamily="34" charset="0"/>
              </a:rPr>
              <a:t>     </a:t>
            </a:r>
            <a:r>
              <a:rPr lang="zh-CN" altLang="en-US" sz="2000">
                <a:latin typeface="华文隶书" pitchFamily="2" charset="-122"/>
                <a:ea typeface="华文隶书" pitchFamily="2" charset="-122"/>
              </a:rPr>
              <a:t>陶渊明的志趣与性格、社会的黑暗污浊，终于使他同统治阶级上层社会完全决裂，回到田园中来。诗歌开篇两句写出了作者爱丘山、憎世俗的情感，统领全篇。接着以比喻、对偶的手法，生动地展示了自己为官</a:t>
            </a:r>
            <a:r>
              <a:rPr lang="en-US" altLang="zh-CN" sz="2000">
                <a:latin typeface="华文隶书" pitchFamily="2" charset="-122"/>
                <a:ea typeface="华文隶书" pitchFamily="2" charset="-122"/>
              </a:rPr>
              <a:t>13</a:t>
            </a:r>
            <a:r>
              <a:rPr lang="zh-CN" altLang="en-US" sz="2000">
                <a:latin typeface="华文隶书" pitchFamily="2" charset="-122"/>
                <a:ea typeface="华文隶书" pitchFamily="2" charset="-122"/>
              </a:rPr>
              <a:t>年的</a:t>
            </a:r>
            <a:r>
              <a:rPr lang="zh-CN" altLang="en-US" sz="2000">
                <a:latin typeface="Arial" panose="020b0604020202020204" pitchFamily="34" charset="0"/>
                <a:ea typeface="华文隶书" pitchFamily="2" charset="-122"/>
              </a:rPr>
              <a:t>“</a:t>
            </a:r>
            <a:r>
              <a:rPr lang="zh-CN" altLang="en-US" sz="2000">
                <a:latin typeface="华文隶书" pitchFamily="2" charset="-122"/>
                <a:ea typeface="华文隶书" pitchFamily="2" charset="-122"/>
              </a:rPr>
              <a:t>羁鸟</a:t>
            </a:r>
            <a:r>
              <a:rPr lang="zh-CN" altLang="en-US" sz="2000">
                <a:latin typeface="Arial" panose="020b0604020202020204" pitchFamily="34" charset="0"/>
                <a:ea typeface="华文隶书" pitchFamily="2" charset="-122"/>
              </a:rPr>
              <a:t>”“</a:t>
            </a:r>
            <a:r>
              <a:rPr lang="zh-CN" altLang="en-US" sz="2000">
                <a:latin typeface="华文隶书" pitchFamily="2" charset="-122"/>
                <a:ea typeface="华文隶书" pitchFamily="2" charset="-122"/>
              </a:rPr>
              <a:t>池鱼</a:t>
            </a:r>
            <a:r>
              <a:rPr lang="zh-CN" altLang="en-US" sz="2000">
                <a:latin typeface="Arial" panose="020b0604020202020204" pitchFamily="34" charset="0"/>
                <a:ea typeface="华文隶书" pitchFamily="2" charset="-122"/>
              </a:rPr>
              <a:t>”</a:t>
            </a:r>
            <a:r>
              <a:rPr lang="zh-CN" altLang="en-US" sz="2000">
                <a:latin typeface="华文隶书" pitchFamily="2" charset="-122"/>
                <a:ea typeface="华文隶书" pitchFamily="2" charset="-122"/>
              </a:rPr>
              <a:t>的仕途生活，表现了对仕途的厌恶，对自由田园生活的强烈渴望。第二层作者由近及远着力描绘了田园风光：方宅以下四句，以简淡的笔墨，勾画出自己居所的朴素美好；暧暧以下四句，视线转向远处，使整个画面显出悠邈、虚淡、静穆、平和的韵味。作者正是以此作为污浊喧嚣的官场</a:t>
            </a:r>
            <a:r>
              <a:rPr lang="en-US" altLang="zh-CN" sz="2000">
                <a:latin typeface="Arial" panose="020b0604020202020204" pitchFamily="34" charset="0"/>
                <a:ea typeface="华文隶书" pitchFamily="2" charset="-122"/>
              </a:rPr>
              <a:t>——“</a:t>
            </a:r>
            <a:r>
              <a:rPr lang="zh-CN" altLang="en-US" sz="2000">
                <a:latin typeface="华文隶书" pitchFamily="2" charset="-122"/>
                <a:ea typeface="华文隶书" pitchFamily="2" charset="-122"/>
              </a:rPr>
              <a:t>樊笼</a:t>
            </a:r>
            <a:r>
              <a:rPr lang="zh-CN" altLang="en-US" sz="2000">
                <a:latin typeface="Arial" panose="020b0604020202020204" pitchFamily="34" charset="0"/>
                <a:ea typeface="华文隶书" pitchFamily="2" charset="-122"/>
              </a:rPr>
              <a:t>”</a:t>
            </a:r>
            <a:r>
              <a:rPr lang="en-US" altLang="zh-CN" sz="2000">
                <a:latin typeface="Arial" panose="020b0604020202020204" pitchFamily="34" charset="0"/>
                <a:ea typeface="华文隶书" pitchFamily="2" charset="-122"/>
              </a:rPr>
              <a:t>——</a:t>
            </a:r>
            <a:r>
              <a:rPr lang="zh-CN" altLang="en-US" sz="2000">
                <a:latin typeface="华文隶书" pitchFamily="2" charset="-122"/>
                <a:ea typeface="华文隶书" pitchFamily="2" charset="-122"/>
              </a:rPr>
              <a:t>的对立面，表现自己的社会理想和人生观念，结末</a:t>
            </a:r>
            <a:r>
              <a:rPr lang="zh-CN" altLang="en-US" sz="2000">
                <a:latin typeface="Arial" panose="020b0604020202020204" pitchFamily="34" charset="0"/>
                <a:ea typeface="华文隶书" pitchFamily="2" charset="-122"/>
              </a:rPr>
              <a:t>“</a:t>
            </a:r>
            <a:r>
              <a:rPr lang="zh-CN" altLang="en-US" sz="2000">
                <a:latin typeface="华文隶书" pitchFamily="2" charset="-122"/>
                <a:ea typeface="华文隶书" pitchFamily="2" charset="-122"/>
              </a:rPr>
              <a:t>复得返自然</a:t>
            </a:r>
            <a:r>
              <a:rPr lang="zh-CN" altLang="en-US" sz="2000">
                <a:latin typeface="Arial" panose="020b0604020202020204" pitchFamily="34" charset="0"/>
                <a:ea typeface="华文隶书" pitchFamily="2" charset="-122"/>
              </a:rPr>
              <a:t>”</a:t>
            </a:r>
            <a:r>
              <a:rPr lang="zh-CN" altLang="en-US" sz="2000">
                <a:latin typeface="华文隶书" pitchFamily="2" charset="-122"/>
                <a:ea typeface="华文隶书" pitchFamily="2" charset="-122"/>
              </a:rPr>
              <a:t>的</a:t>
            </a:r>
            <a:r>
              <a:rPr lang="zh-CN" altLang="en-US" sz="2000">
                <a:latin typeface="Arial" panose="020b0604020202020204" pitchFamily="34" charset="0"/>
                <a:ea typeface="华文隶书" pitchFamily="2" charset="-122"/>
              </a:rPr>
              <a:t>“</a:t>
            </a:r>
            <a:r>
              <a:rPr lang="zh-CN" altLang="en-US" sz="2000">
                <a:latin typeface="华文隶书" pitchFamily="2" charset="-122"/>
                <a:ea typeface="华文隶书" pitchFamily="2" charset="-122"/>
              </a:rPr>
              <a:t>自然</a:t>
            </a:r>
            <a:r>
              <a:rPr lang="zh-CN" altLang="en-US" sz="2000">
                <a:latin typeface="Arial" panose="020b0604020202020204" pitchFamily="34" charset="0"/>
                <a:ea typeface="华文隶书" pitchFamily="2" charset="-122"/>
              </a:rPr>
              <a:t>”</a:t>
            </a:r>
            <a:r>
              <a:rPr lang="zh-CN" altLang="en-US" sz="2000">
                <a:latin typeface="华文隶书" pitchFamily="2" charset="-122"/>
                <a:ea typeface="华文隶书" pitchFamily="2" charset="-122"/>
              </a:rPr>
              <a:t>，既是指自然的环境，也指自然的生活。诗中诗人把统治阶级的上层社会斥为</a:t>
            </a:r>
            <a:r>
              <a:rPr lang="zh-CN" altLang="en-US" sz="2000">
                <a:latin typeface="Arial" panose="020b0604020202020204" pitchFamily="34" charset="0"/>
                <a:ea typeface="华文隶书" pitchFamily="2" charset="-122"/>
              </a:rPr>
              <a:t>“</a:t>
            </a:r>
            <a:r>
              <a:rPr lang="zh-CN" altLang="en-US" sz="2000">
                <a:latin typeface="华文隶书" pitchFamily="2" charset="-122"/>
                <a:ea typeface="华文隶书" pitchFamily="2" charset="-122"/>
              </a:rPr>
              <a:t>尘网</a:t>
            </a:r>
            <a:r>
              <a:rPr lang="zh-CN" altLang="en-US" sz="2000">
                <a:latin typeface="Arial" panose="020b0604020202020204" pitchFamily="34" charset="0"/>
                <a:ea typeface="华文隶书" pitchFamily="2" charset="-122"/>
              </a:rPr>
              <a:t>”</a:t>
            </a:r>
            <a:r>
              <a:rPr lang="zh-CN" altLang="en-US" sz="2000">
                <a:latin typeface="华文隶书" pitchFamily="2" charset="-122"/>
                <a:ea typeface="华文隶书" pitchFamily="2" charset="-122"/>
              </a:rPr>
              <a:t>，把投身其中看成是做</a:t>
            </a:r>
            <a:r>
              <a:rPr lang="zh-CN" altLang="en-US" sz="2000">
                <a:latin typeface="Arial" panose="020b0604020202020204" pitchFamily="34" charset="0"/>
                <a:ea typeface="华文隶书" pitchFamily="2" charset="-122"/>
              </a:rPr>
              <a:t>“</a:t>
            </a:r>
            <a:r>
              <a:rPr lang="zh-CN" altLang="en-US" sz="2000">
                <a:latin typeface="华文隶书" pitchFamily="2" charset="-122"/>
                <a:ea typeface="华文隶书" pitchFamily="2" charset="-122"/>
              </a:rPr>
              <a:t>羁鸟</a:t>
            </a:r>
            <a:r>
              <a:rPr lang="zh-CN" altLang="en-US" sz="2000">
                <a:latin typeface="Arial" panose="020b0604020202020204" pitchFamily="34" charset="0"/>
                <a:ea typeface="华文隶书" pitchFamily="2" charset="-122"/>
              </a:rPr>
              <a:t>”</a:t>
            </a:r>
            <a:r>
              <a:rPr lang="zh-CN" altLang="en-US" sz="2000">
                <a:latin typeface="华文隶书" pitchFamily="2" charset="-122"/>
                <a:ea typeface="华文隶书" pitchFamily="2" charset="-122"/>
              </a:rPr>
              <a:t>、</a:t>
            </a:r>
            <a:r>
              <a:rPr lang="zh-CN" altLang="en-US" sz="2000">
                <a:latin typeface="Arial" panose="020b0604020202020204" pitchFamily="34" charset="0"/>
                <a:ea typeface="华文隶书" pitchFamily="2" charset="-122"/>
              </a:rPr>
              <a:t>“</a:t>
            </a:r>
            <a:r>
              <a:rPr lang="zh-CN" altLang="en-US" sz="2000">
                <a:latin typeface="华文隶书" pitchFamily="2" charset="-122"/>
                <a:ea typeface="华文隶书" pitchFamily="2" charset="-122"/>
              </a:rPr>
              <a:t>池鱼</a:t>
            </a:r>
            <a:r>
              <a:rPr lang="zh-CN" altLang="en-US" sz="2000">
                <a:latin typeface="Arial" panose="020b0604020202020204" pitchFamily="34" charset="0"/>
                <a:ea typeface="华文隶书" pitchFamily="2" charset="-122"/>
              </a:rPr>
              <a:t>”</a:t>
            </a:r>
            <a:r>
              <a:rPr lang="zh-CN" altLang="en-US" sz="2000">
                <a:latin typeface="华文隶书" pitchFamily="2" charset="-122"/>
                <a:ea typeface="华文隶书" pitchFamily="2" charset="-122"/>
              </a:rPr>
              <a:t>，把退处田园说成是冲出</a:t>
            </a:r>
            <a:r>
              <a:rPr lang="zh-CN" altLang="en-US" sz="2000">
                <a:latin typeface="Arial" panose="020b0604020202020204" pitchFamily="34" charset="0"/>
                <a:ea typeface="华文隶书" pitchFamily="2" charset="-122"/>
              </a:rPr>
              <a:t>“</a:t>
            </a:r>
            <a:r>
              <a:rPr lang="zh-CN" altLang="en-US" sz="2000">
                <a:latin typeface="华文隶书" pitchFamily="2" charset="-122"/>
                <a:ea typeface="华文隶书" pitchFamily="2" charset="-122"/>
              </a:rPr>
              <a:t>樊笼</a:t>
            </a:r>
            <a:r>
              <a:rPr lang="zh-CN" altLang="en-US" sz="2000">
                <a:latin typeface="Arial" panose="020b0604020202020204" pitchFamily="34" charset="0"/>
                <a:ea typeface="华文隶书" pitchFamily="2" charset="-122"/>
              </a:rPr>
              <a:t>”</a:t>
            </a:r>
            <a:r>
              <a:rPr lang="zh-CN" altLang="en-US" sz="2000">
                <a:latin typeface="华文隶书" pitchFamily="2" charset="-122"/>
                <a:ea typeface="华文隶书" pitchFamily="2" charset="-122"/>
              </a:rPr>
              <a:t>重返</a:t>
            </a:r>
            <a:r>
              <a:rPr lang="zh-CN" altLang="en-US" sz="2000">
                <a:latin typeface="Arial" panose="020b0604020202020204" pitchFamily="34" charset="0"/>
                <a:ea typeface="华文隶书" pitchFamily="2" charset="-122"/>
              </a:rPr>
              <a:t>“</a:t>
            </a:r>
            <a:r>
              <a:rPr lang="zh-CN" altLang="en-US" sz="2000">
                <a:latin typeface="华文隶书" pitchFamily="2" charset="-122"/>
                <a:ea typeface="华文隶书" pitchFamily="2" charset="-122"/>
              </a:rPr>
              <a:t>自然</a:t>
            </a:r>
            <a:r>
              <a:rPr lang="zh-CN" altLang="en-US" sz="2000">
                <a:latin typeface="Arial" panose="020b0604020202020204" pitchFamily="34" charset="0"/>
                <a:ea typeface="华文隶书" pitchFamily="2" charset="-122"/>
              </a:rPr>
              <a:t>”</a:t>
            </a:r>
            <a:r>
              <a:rPr lang="zh-CN" altLang="en-US" sz="2000">
                <a:latin typeface="华文隶书" pitchFamily="2" charset="-122"/>
                <a:ea typeface="华文隶书" pitchFamily="2" charset="-122"/>
              </a:rPr>
              <a:t>，表现了他对丑恶社会的鄙视。在这里，淳朴、宁静的田园生活与虚伪、欺诈、互相倾轧的上层社会形成了鲜明的对比，具有格外吸引人的力量。</a:t>
            </a:r>
            <a:endParaRPr lang="zh-CN" altLang="en-US" sz="2000">
              <a:latin typeface="华文隶书" pitchFamily="2" charset="-122"/>
              <a:ea typeface="华文隶书" pitchFamily="2" charset="-122"/>
            </a:endParaRPr>
          </a:p>
          <a:p>
            <a:r>
              <a:rPr lang="zh-CN" altLang="en-US" sz="2000">
                <a:latin typeface="华文隶书" pitchFamily="2" charset="-122"/>
                <a:ea typeface="华文隶书" pitchFamily="2" charset="-122"/>
              </a:rPr>
              <a:t>     当然，陶渊明的归田，是在对污浊的现实完全绝望之后，采取的一条洁身守志的道路。这时儒家的</a:t>
            </a:r>
            <a:r>
              <a:rPr lang="zh-CN" altLang="en-US" sz="2000">
                <a:latin typeface="Arial" panose="020b0604020202020204" pitchFamily="34" charset="0"/>
                <a:ea typeface="华文隶书" pitchFamily="2" charset="-122"/>
              </a:rPr>
              <a:t>“</a:t>
            </a:r>
            <a:r>
              <a:rPr lang="zh-CN" altLang="en-US" sz="2000">
                <a:latin typeface="华文隶书" pitchFamily="2" charset="-122"/>
                <a:ea typeface="华文隶书" pitchFamily="2" charset="-122"/>
              </a:rPr>
              <a:t>独善其身</a:t>
            </a:r>
            <a:r>
              <a:rPr lang="zh-CN" altLang="en-US" sz="2000">
                <a:latin typeface="Arial" panose="020b0604020202020204" pitchFamily="34" charset="0"/>
                <a:ea typeface="华文隶书" pitchFamily="2" charset="-122"/>
              </a:rPr>
              <a:t>”</a:t>
            </a:r>
            <a:r>
              <a:rPr lang="zh-CN" altLang="en-US" sz="2000">
                <a:latin typeface="华文隶书" pitchFamily="2" charset="-122"/>
                <a:ea typeface="华文隶书" pitchFamily="2" charset="-122"/>
              </a:rPr>
              <a:t>的思想占了主导的地位。从他放弃了实现济苍生的理想来说，具有一定的消极性，但从他坚持高尚的志趣，决不和统治阶级同流合污来说，仍有一定的积极意义。</a:t>
            </a:r>
            <a:endParaRPr lang="zh-CN" altLang="en-US" sz="2000">
              <a:latin typeface="华文隶书" pitchFamily="2" charset="-122"/>
              <a:ea typeface="华文隶书" pitchFamily="2" charset="-122"/>
            </a:endParaRPr>
          </a:p>
        </p:txBody>
      </p:sp>
      <p:pic>
        <p:nvPicPr>
          <p:cNvPr id="61445" name="New picture"/>
          <p:cNvPicPr/>
          <p:nvPr/>
        </p:nvPicPr>
        <p:blipFill>
          <a:blip r:embed="rId2"/>
          <a:stretch>
            <a:fillRect/>
          </a:stretch>
        </p:blipFill>
        <p:spPr>
          <a:xfrm>
            <a:off x="12547600" y="10744200"/>
            <a:ext cx="3429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1444">
                                            <p:txEl>
                                              <p:pRg st="0" end="0"/>
                                            </p:txEl>
                                          </p:spTgt>
                                        </p:tgtEl>
                                        <p:attrNameLst>
                                          <p:attrName>style.visibility</p:attrName>
                                        </p:attrNameLst>
                                      </p:cBhvr>
                                      <p:to>
                                        <p:strVal val="visible"/>
                                      </p:to>
                                    </p:set>
                                    <p:anim calcmode="lin" valueType="num">
                                      <p:cBhvr additive="base">
                                        <p:cTn id="7" dur="500" fill="hold"/>
                                        <p:tgtEl>
                                          <p:spTgt spid="6144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4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mph" presetSubtype="0" fill="hold" nodeType="clickEffect">
                                  <p:stCondLst>
                                    <p:cond delay="0"/>
                                  </p:stCondLst>
                                  <p:childTnLst>
                                    <p:animRot by="21600000">
                                      <p:cBhvr>
                                        <p:cTn id="12" dur="2000" fill="hold"/>
                                        <p:tgtEl>
                                          <p:spTgt spid="61444">
                                            <p:txEl>
                                              <p:pRg st="1" end="1"/>
                                            </p:txEl>
                                          </p:spTgt>
                                        </p:tgtEl>
                                        <p:attrNameLst>
                                          <p:attrName>r</p:attrName>
                                        </p:attrNameLst>
                                      </p:cBhvr>
                                    </p:animRot>
                                  </p:childTnLst>
                                </p:cTn>
                              </p:par>
                              <p:par>
                                <p:cTn id="13" presetID="8" presetClass="emph" presetSubtype="0" fill="hold" nodeType="withEffect">
                                  <p:stCondLst>
                                    <p:cond delay="0"/>
                                  </p:stCondLst>
                                  <p:childTnLst>
                                    <p:animRot by="21600000">
                                      <p:cBhvr>
                                        <p:cTn id="14" dur="2000" fill="hold"/>
                                        <p:tgtEl>
                                          <p:spTgt spid="61444">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8" name="Rectangle 2"/>
          <p:cNvSpPr>
            <a:spLocks noGrp="1"/>
          </p:cNvSpPr>
          <p:nvPr>
            <p:ph type="title"/>
          </p:nvPr>
        </p:nvSpPr>
        <p:spPr>
          <a:xfrm>
            <a:off x="323850" y="188913"/>
            <a:ext cx="8229600" cy="1143000"/>
          </a:xfrm>
        </p:spPr>
        <p:txBody>
          <a:bodyPr vert="horz" wrap="square" lIns="91440" tIns="45720" rIns="91440" bIns="45720" anchor="b" anchorCtr="0"/>
          <a:lstStyle/>
          <a:p>
            <a:pPr eaLnBrk="1" hangingPunct="1"/>
            <a:endParaRPr lang="zh-CN" altLang="zh-CN"/>
          </a:p>
        </p:txBody>
      </p:sp>
      <p:sp>
        <p:nvSpPr>
          <p:cNvPr id="16387" name="Rectangle 3"/>
          <p:cNvSpPr>
            <a:spLocks noGrp="1"/>
          </p:cNvSpPr>
          <p:nvPr>
            <p:ph idx="1"/>
          </p:nvPr>
        </p:nvSpPr>
        <p:spPr>
          <a:xfrm>
            <a:off x="395288" y="260350"/>
            <a:ext cx="8362950" cy="5721350"/>
          </a:xfrm>
        </p:spPr>
        <p:txBody>
          <a:bodyPr vert="horz" wrap="square" lIns="91440" tIns="45720" rIns="91440" bIns="45720" anchor="t" anchorCtr="0"/>
          <a:lstStyle/>
          <a:p>
            <a:pPr eaLnBrk="1" hangingPunct="1"/>
            <a:r>
              <a:rPr lang="en-US" altLang="zh-CN"/>
              <a:t>                                             </a:t>
            </a:r>
            <a:endParaRPr lang="en-US" altLang="zh-CN"/>
          </a:p>
        </p:txBody>
      </p:sp>
      <p:pic>
        <p:nvPicPr>
          <p:cNvPr id="4100" name="Picture 4" descr="20081192005186226"/>
          <p:cNvPicPr>
            <a:picLocks noChangeAspect="1"/>
          </p:cNvPicPr>
          <p:nvPr/>
        </p:nvPicPr>
        <p:blipFill>
          <a:blip r:embed="rId2"/>
          <a:stretch>
            <a:fillRect/>
          </a:stretch>
        </p:blipFill>
        <p:spPr>
          <a:xfrm>
            <a:off x="-123825" y="0"/>
            <a:ext cx="4513263" cy="6858000"/>
          </a:xfrm>
          <a:prstGeom prst="rect">
            <a:avLst/>
          </a:prstGeom>
          <a:noFill/>
          <a:ln w="9525">
            <a:noFill/>
          </a:ln>
        </p:spPr>
      </p:pic>
      <p:sp>
        <p:nvSpPr>
          <p:cNvPr id="16389" name="Rectangle 5"/>
          <p:cNvSpPr/>
          <p:nvPr/>
        </p:nvSpPr>
        <p:spPr>
          <a:xfrm>
            <a:off x="4284663" y="1412875"/>
            <a:ext cx="4572000" cy="5156200"/>
          </a:xfrm>
          <a:prstGeom prst="rect">
            <a:avLst/>
          </a:prstGeom>
          <a:noFill/>
          <a:ln w="9525">
            <a:noFill/>
          </a:ln>
        </p:spPr>
        <p:txBody>
          <a:bodyPr>
            <a:spAutoFit/>
          </a:bodyPr>
          <a:lstStyle/>
          <a:p>
            <a:r>
              <a:rPr lang="zh-CN" altLang="en-US" sz="4400" b="1">
                <a:latin typeface="Arial" panose="020b0604020202020204" pitchFamily="34" charset="0"/>
              </a:rPr>
              <a:t>选择题：</a:t>
            </a:r>
            <a:endParaRPr lang="zh-CN" altLang="en-US" sz="4400" b="1">
              <a:latin typeface="Arial" panose="020b0604020202020204" pitchFamily="34" charset="0"/>
            </a:endParaRPr>
          </a:p>
          <a:p>
            <a:r>
              <a:rPr lang="zh-CN" altLang="en-US" sz="3600" b="1">
                <a:latin typeface="Arial" panose="020b0604020202020204" pitchFamily="34" charset="0"/>
              </a:rPr>
              <a:t>       如果大家走入社会，有两条道路给你们选择</a:t>
            </a:r>
            <a:r>
              <a:rPr lang="en-US" altLang="zh-CN" sz="3600" b="1">
                <a:latin typeface="Arial" panose="020b0604020202020204" pitchFamily="34" charset="0"/>
              </a:rPr>
              <a:t>——</a:t>
            </a:r>
            <a:endParaRPr lang="en-US" altLang="zh-CN" sz="3600" b="1">
              <a:latin typeface="Arial" panose="020b0604020202020204" pitchFamily="34" charset="0"/>
            </a:endParaRPr>
          </a:p>
          <a:p>
            <a:r>
              <a:rPr lang="en-US" altLang="zh-CN" sz="3600" b="1">
                <a:latin typeface="Arial" panose="020b0604020202020204" pitchFamily="34" charset="0"/>
              </a:rPr>
              <a:t>1</a:t>
            </a:r>
            <a:r>
              <a:rPr lang="zh-CN" altLang="en-US" sz="3600" b="1">
                <a:latin typeface="Arial" panose="020b0604020202020204" pitchFamily="34" charset="0"/>
              </a:rPr>
              <a:t>、做大官，有名有利。</a:t>
            </a:r>
            <a:r>
              <a:rPr lang="en-US" altLang="zh-CN" sz="3600" b="1">
                <a:latin typeface="Arial" panose="020b0604020202020204" pitchFamily="34" charset="0"/>
              </a:rPr>
              <a:t>2</a:t>
            </a:r>
            <a:r>
              <a:rPr lang="zh-CN" altLang="en-US" sz="3600" b="1">
                <a:latin typeface="Arial" panose="020b0604020202020204" pitchFamily="34" charset="0"/>
              </a:rPr>
              <a:t>、做农民，平平淡淡。      </a:t>
            </a:r>
            <a:endParaRPr lang="zh-CN" altLang="en-US" sz="3600" b="1">
              <a:latin typeface="Arial" panose="020b0604020202020204" pitchFamily="34" charset="0"/>
            </a:endParaRPr>
          </a:p>
          <a:p>
            <a:r>
              <a:rPr lang="zh-CN" altLang="en-US" sz="3600" b="1">
                <a:latin typeface="Arial" panose="020b0604020202020204" pitchFamily="34" charset="0"/>
              </a:rPr>
              <a:t>      同学们会选择哪条路呢？</a:t>
            </a:r>
            <a:endParaRPr lang="zh-CN" altLang="en-US" sz="3600" b="1">
              <a:latin typeface="Arial" panose="020b0604020202020204" pitchFamily="34" charset="0"/>
            </a:endParaRPr>
          </a:p>
          <a:p>
            <a:endParaRPr lang="en-US" altLang="zh-CN" sz="3600">
              <a:latin typeface="Arial" panose="020b0604020202020204" pitchFamily="34" charset="0"/>
            </a:endParaRPr>
          </a:p>
        </p:txBody>
      </p:sp>
      <p:sp>
        <p:nvSpPr>
          <p:cNvPr id="4102" name="WordArt 6"/>
          <p:cNvSpPr>
            <a:spLocks noTextEdit="1"/>
          </p:cNvSpPr>
          <p:nvPr/>
        </p:nvSpPr>
        <p:spPr>
          <a:xfrm>
            <a:off x="5867400" y="0"/>
            <a:ext cx="3024188" cy="1439863"/>
          </a:xfrm>
          <a:prstGeom prst="rect">
            <a:avLst/>
          </a:prstGeom>
        </p:spPr>
        <p:txBody>
          <a:bodyPr wrap="none" fromWordArt="1">
            <a:prstTxWarp prst="textSlantUp">
              <a:avLst>
                <a:gd name="adj" fmla="val 32056"/>
              </a:avLst>
            </a:prstTxWarp>
            <a:normAutofit/>
          </a:bodyPr>
          <a:lstStyle/>
          <a:p>
            <a:pPr algn="ctr" eaLnBrk="0" hangingPunct="0"/>
            <a:r>
              <a:rPr lang="zh-CN" altLang="en-US" sz="3600">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gradFill>
                <a:effectLst>
                  <a:outerShdw dist="53882" dir="2699999" algn="ctr" rotWithShape="0">
                    <a:srgbClr val="9999FF">
                      <a:alpha val="79999"/>
                    </a:srgbClr>
                  </a:outerShdw>
                </a:effectLst>
                <a:latin typeface="宋体" panose="02010600030101010101" pitchFamily="2" charset="-122"/>
                <a:ea typeface="宋体" panose="02010600030101010101" pitchFamily="2" charset="-122"/>
              </a:rPr>
              <a:t>测测你</a:t>
            </a:r>
            <a:endParaRPr lang="zh-CN" altLang="en-US" sz="3600">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gradFill>
              <a:effectLst>
                <a:outerShdw dist="53882" dir="2699999" algn="ctr" rotWithShape="0">
                  <a:srgbClr val="9999FF">
                    <a:alpha val="79999"/>
                  </a:srgbClr>
                </a:outerShdw>
              </a:effectLst>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 calcmode="lin" valueType="num">
                                      <p:cBhvr additive="base">
                                        <p:cTn id="7" dur="500" fill="hold"/>
                                        <p:tgtEl>
                                          <p:spTgt spid="163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389"/>
                                        </p:tgtEl>
                                        <p:attrNameLst>
                                          <p:attrName>style.visibility</p:attrName>
                                        </p:attrNameLst>
                                      </p:cBhvr>
                                      <p:to>
                                        <p:strVal val="visible"/>
                                      </p:to>
                                    </p:set>
                                    <p:anim calcmode="lin" valueType="num">
                                      <p:cBhvr additive="base">
                                        <p:cTn id="13" dur="500" fill="hold"/>
                                        <p:tgtEl>
                                          <p:spTgt spid="16389"/>
                                        </p:tgtEl>
                                        <p:attrNameLst>
                                          <p:attrName>ppt_x</p:attrName>
                                        </p:attrNameLst>
                                      </p:cBhvr>
                                      <p:tavLst>
                                        <p:tav tm="0">
                                          <p:val>
                                            <p:strVal val="#ppt_x"/>
                                          </p:val>
                                        </p:tav>
                                        <p:tav tm="100000">
                                          <p:val>
                                            <p:strVal val="#ppt_x"/>
                                          </p:val>
                                        </p:tav>
                                      </p:tavLst>
                                    </p:anim>
                                    <p:anim calcmode="lin" valueType="num">
                                      <p:cBhvr additive="base">
                                        <p:cTn id="14" dur="500" fill="hold"/>
                                        <p:tgtEl>
                                          <p:spTgt spid="163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Rectangle 2"/>
          <p:cNvSpPr>
            <a:spLocks noGrp="1"/>
          </p:cNvSpPr>
          <p:nvPr>
            <p:ph type="body" sz="half" idx="2"/>
          </p:nvPr>
        </p:nvSpPr>
        <p:spPr>
          <a:xfrm>
            <a:off x="4324350" y="0"/>
            <a:ext cx="4819650" cy="6858000"/>
          </a:xfrm>
        </p:spPr>
        <p:txBody>
          <a:bodyPr vert="horz" wrap="square" lIns="91440" tIns="45720" rIns="91440" bIns="45720" anchor="t" anchorCtr="0"/>
          <a:lstStyle/>
          <a:p>
            <a:pPr eaLnBrk="1" hangingPunct="1">
              <a:spcBef>
                <a:spcPct val="50000"/>
              </a:spcBef>
              <a:buClr>
                <a:schemeClr val="accent2"/>
              </a:buClr>
              <a:buSzTx/>
              <a:buFontTx/>
              <a:buNone/>
            </a:pPr>
            <a:r>
              <a:rPr lang="zh-CN" altLang="en-US" sz="2200" b="1">
                <a:solidFill>
                  <a:srgbClr val="0000FF"/>
                </a:solidFill>
                <a:latin typeface="楷体_GB2312" pitchFamily="49" charset="-122"/>
                <a:ea typeface="楷体_GB2312" pitchFamily="49" charset="-122"/>
              </a:rPr>
              <a:t>　      </a:t>
            </a:r>
            <a:r>
              <a:rPr lang="zh-CN" altLang="en-US" b="1">
                <a:solidFill>
                  <a:srgbClr val="0000FF"/>
                </a:solidFill>
                <a:latin typeface="楷体_GB2312" pitchFamily="49" charset="-122"/>
                <a:ea typeface="楷体_GB2312" pitchFamily="49" charset="-122"/>
              </a:rPr>
              <a:t>陶渊明</a:t>
            </a:r>
            <a:r>
              <a:rPr lang="zh-CN" altLang="en-US" b="1">
                <a:latin typeface="楷体_GB2312" pitchFamily="49" charset="-122"/>
                <a:ea typeface="楷体_GB2312" pitchFamily="49" charset="-122"/>
              </a:rPr>
              <a:t>（</a:t>
            </a:r>
            <a:r>
              <a:rPr lang="en-US" altLang="zh-CN" b="1">
                <a:latin typeface="楷体_GB2312" pitchFamily="49" charset="-122"/>
                <a:ea typeface="楷体_GB2312" pitchFamily="49" charset="-122"/>
              </a:rPr>
              <a:t>365</a:t>
            </a:r>
            <a:r>
              <a:rPr lang="en-US" altLang="zh-CN" b="1">
                <a:latin typeface="Arial" panose="020b0604020202020204" pitchFamily="34" charset="0"/>
                <a:ea typeface="楷体_GB2312" pitchFamily="49" charset="-122"/>
              </a:rPr>
              <a:t>—</a:t>
            </a:r>
            <a:r>
              <a:rPr lang="en-US" altLang="zh-CN" b="1">
                <a:latin typeface="楷体_GB2312" pitchFamily="49" charset="-122"/>
                <a:ea typeface="楷体_GB2312" pitchFamily="49" charset="-122"/>
              </a:rPr>
              <a:t>427</a:t>
            </a:r>
            <a:r>
              <a:rPr lang="zh-CN" altLang="en-US" b="1">
                <a:latin typeface="楷体_GB2312" pitchFamily="49" charset="-122"/>
                <a:ea typeface="楷体_GB2312" pitchFamily="49" charset="-122"/>
              </a:rPr>
              <a:t>），</a:t>
            </a:r>
            <a:r>
              <a:rPr lang="zh-CN" altLang="en-US" b="1">
                <a:solidFill>
                  <a:srgbClr val="FF3300"/>
                </a:solidFill>
                <a:latin typeface="楷体_GB2312" pitchFamily="49" charset="-122"/>
                <a:ea typeface="楷体_GB2312" pitchFamily="49" charset="-122"/>
              </a:rPr>
              <a:t>字元亮</a:t>
            </a:r>
            <a:r>
              <a:rPr lang="zh-CN" altLang="en-US" b="1">
                <a:latin typeface="楷体_GB2312" pitchFamily="49" charset="-122"/>
                <a:ea typeface="楷体_GB2312" pitchFamily="49" charset="-122"/>
              </a:rPr>
              <a:t>，一说名潜，</a:t>
            </a:r>
            <a:r>
              <a:rPr lang="zh-CN" altLang="en-US" b="1">
                <a:solidFill>
                  <a:srgbClr val="FF3300"/>
                </a:solidFill>
                <a:latin typeface="楷体_GB2312" pitchFamily="49" charset="-122"/>
                <a:ea typeface="楷体_GB2312" pitchFamily="49" charset="-122"/>
              </a:rPr>
              <a:t>字渊明</a:t>
            </a:r>
            <a:r>
              <a:rPr lang="zh-CN" altLang="en-US" b="1">
                <a:latin typeface="楷体_GB2312" pitchFamily="49" charset="-122"/>
                <a:ea typeface="楷体_GB2312" pitchFamily="49" charset="-122"/>
              </a:rPr>
              <a:t>，晋浔阳柴桑（今江西九江）人。曾祖父曾官至大司马，到他时已家境没落。少年时代有</a:t>
            </a:r>
            <a:r>
              <a:rPr lang="zh-CN" altLang="en-US" b="1">
                <a:latin typeface="Arial" panose="020b0604020202020204" pitchFamily="34" charset="0"/>
                <a:ea typeface="楷体_GB2312" pitchFamily="49" charset="-122"/>
              </a:rPr>
              <a:t>“</a:t>
            </a:r>
            <a:r>
              <a:rPr lang="zh-CN" altLang="en-US" b="1">
                <a:solidFill>
                  <a:srgbClr val="FF0000"/>
                </a:solidFill>
                <a:latin typeface="楷体_GB2312" pitchFamily="49" charset="-122"/>
                <a:ea typeface="楷体_GB2312" pitchFamily="49" charset="-122"/>
              </a:rPr>
              <a:t>大济苍生</a:t>
            </a:r>
            <a:r>
              <a:rPr lang="zh-CN" altLang="en-US" b="1">
                <a:latin typeface="Arial" panose="020b0604020202020204" pitchFamily="34" charset="0"/>
                <a:ea typeface="楷体_GB2312" pitchFamily="49" charset="-122"/>
              </a:rPr>
              <a:t>”</a:t>
            </a:r>
            <a:r>
              <a:rPr lang="zh-CN" altLang="en-US" b="1">
                <a:latin typeface="楷体_GB2312" pitchFamily="49" charset="-122"/>
                <a:ea typeface="楷体_GB2312" pitchFamily="49" charset="-122"/>
              </a:rPr>
              <a:t>的壮志。但是</a:t>
            </a:r>
            <a:r>
              <a:rPr lang="zh-CN" altLang="en-US" b="1">
                <a:solidFill>
                  <a:srgbClr val="FF0000"/>
                </a:solidFill>
                <a:latin typeface="楷体_GB2312" pitchFamily="49" charset="-122"/>
                <a:ea typeface="楷体_GB2312" pitchFamily="49" charset="-122"/>
              </a:rPr>
              <a:t>东晋</a:t>
            </a:r>
            <a:r>
              <a:rPr lang="zh-CN" altLang="en-US" b="1">
                <a:ea typeface="楷体_GB2312" pitchFamily="49" charset="-122"/>
              </a:rPr>
              <a:t>时局动荡，政治黑暗</a:t>
            </a:r>
            <a:r>
              <a:rPr lang="zh-CN" altLang="en-US" b="1">
                <a:latin typeface="楷体_GB2312" pitchFamily="49" charset="-122"/>
                <a:ea typeface="楷体_GB2312" pitchFamily="49" charset="-122"/>
              </a:rPr>
              <a:t>，陶到</a:t>
            </a:r>
            <a:r>
              <a:rPr lang="en-US" altLang="zh-CN" b="1">
                <a:latin typeface="楷体_GB2312" pitchFamily="49" charset="-122"/>
                <a:ea typeface="楷体_GB2312" pitchFamily="49" charset="-122"/>
              </a:rPr>
              <a:t>29</a:t>
            </a:r>
            <a:r>
              <a:rPr lang="zh-CN" altLang="en-US" b="1">
                <a:latin typeface="楷体_GB2312" pitchFamily="49" charset="-122"/>
                <a:ea typeface="楷体_GB2312" pitchFamily="49" charset="-122"/>
              </a:rPr>
              <a:t>岁时才出仕，不久又归隐。后又时隐时仕。直到</a:t>
            </a:r>
            <a:r>
              <a:rPr lang="en-US" altLang="zh-CN" b="1">
                <a:latin typeface="楷体_GB2312" pitchFamily="49" charset="-122"/>
                <a:ea typeface="楷体_GB2312" pitchFamily="49" charset="-122"/>
              </a:rPr>
              <a:t>41</a:t>
            </a:r>
            <a:r>
              <a:rPr lang="zh-CN" altLang="en-US" b="1">
                <a:latin typeface="楷体_GB2312" pitchFamily="49" charset="-122"/>
                <a:ea typeface="楷体_GB2312" pitchFamily="49" charset="-122"/>
              </a:rPr>
              <a:t>岁完全弃官归隐。</a:t>
            </a:r>
            <a:endParaRPr lang="zh-CN" altLang="en-US" b="1">
              <a:solidFill>
                <a:srgbClr val="FF3300"/>
              </a:solidFill>
              <a:latin typeface="楷体_GB2312" pitchFamily="49" charset="-122"/>
              <a:ea typeface="楷体_GB2312" pitchFamily="49" charset="-122"/>
            </a:endParaRPr>
          </a:p>
          <a:p>
            <a:pPr eaLnBrk="1" hangingPunct="1">
              <a:buClr>
                <a:schemeClr val="accent2"/>
              </a:buClr>
              <a:buSzTx/>
              <a:buFont typeface="Wingdings" panose="05000000000000000000" pitchFamily="2" charset="2"/>
            </a:pPr>
            <a:endParaRPr lang="en-US" altLang="zh-CN" sz="2600">
              <a:latin typeface="楷体_GB2312" pitchFamily="49" charset="-122"/>
              <a:ea typeface="楷体_GB2312" pitchFamily="49" charset="-122"/>
            </a:endParaRPr>
          </a:p>
        </p:txBody>
      </p:sp>
      <p:pic>
        <p:nvPicPr>
          <p:cNvPr id="5123" name="Picture 3" descr="01300000209183122872948560278_s"/>
          <p:cNvPicPr>
            <a:picLocks noChangeAspect="1"/>
          </p:cNvPicPr>
          <p:nvPr/>
        </p:nvPicPr>
        <p:blipFill>
          <a:blip r:embed="rId2"/>
          <a:stretch>
            <a:fillRect/>
          </a:stretch>
        </p:blipFill>
        <p:spPr>
          <a:xfrm>
            <a:off x="115888" y="0"/>
            <a:ext cx="4132262" cy="68580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9458">
                                            <p:txEl>
                                              <p:pRg st="0" end="0"/>
                                            </p:txEl>
                                          </p:spTgt>
                                        </p:tgtEl>
                                        <p:attrNameLst>
                                          <p:attrName>style.visibility</p:attrName>
                                        </p:attrNameLst>
                                      </p:cBhvr>
                                      <p:to>
                                        <p:strVal val="visible"/>
                                      </p:to>
                                    </p:set>
                                    <p:anim calcmode="discrete" valueType="clr">
                                      <p:cBhvr override="childStyle">
                                        <p:cTn id="7" dur="80"/>
                                        <p:tgtEl>
                                          <p:spTgt spid="1945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945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9458">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146" name="Picture 2" descr="图片1"/>
          <p:cNvPicPr>
            <a:picLocks noChangeAspect="1"/>
          </p:cNvPicPr>
          <p:nvPr/>
        </p:nvPicPr>
        <p:blipFill>
          <a:blip r:embed="rId2"/>
          <a:stretch>
            <a:fillRect/>
          </a:stretch>
        </p:blipFill>
        <p:spPr>
          <a:xfrm>
            <a:off x="338138" y="261938"/>
            <a:ext cx="8467725" cy="6334125"/>
          </a:xfrm>
          <a:prstGeom prst="rect">
            <a:avLst/>
          </a:prstGeom>
          <a:noFill/>
          <a:ln w="9525">
            <a:noFill/>
          </a:ln>
        </p:spPr>
      </p:pic>
      <p:sp>
        <p:nvSpPr>
          <p:cNvPr id="6147" name="Text Box 3"/>
          <p:cNvSpPr txBox="1"/>
          <p:nvPr/>
        </p:nvSpPr>
        <p:spPr>
          <a:xfrm>
            <a:off x="395288" y="333375"/>
            <a:ext cx="4464050" cy="1098550"/>
          </a:xfrm>
          <a:prstGeom prst="rect">
            <a:avLst/>
          </a:prstGeom>
          <a:noFill/>
          <a:ln w="9525">
            <a:noFill/>
          </a:ln>
        </p:spPr>
        <p:txBody>
          <a:bodyPr>
            <a:spAutoFit/>
          </a:bodyPr>
          <a:lstStyle/>
          <a:p>
            <a:pPr>
              <a:spcBef>
                <a:spcPct val="50000"/>
              </a:spcBef>
            </a:pPr>
            <a:r>
              <a:rPr lang="zh-CN" altLang="en-US" sz="6600" b="1">
                <a:solidFill>
                  <a:srgbClr val="3333FF"/>
                </a:solidFill>
                <a:latin typeface="华文新魏" pitchFamily="2" charset="-122"/>
                <a:ea typeface="华文新魏" pitchFamily="2" charset="-122"/>
              </a:rPr>
              <a:t>陶渊明</a:t>
            </a:r>
            <a:endParaRPr lang="zh-CN" altLang="en-US" sz="6600">
              <a:solidFill>
                <a:srgbClr val="3333FF"/>
              </a:solidFill>
              <a:latin typeface="华文新魏" pitchFamily="2" charset="-122"/>
              <a:ea typeface="华文新魏" pitchFamily="2" charset="-122"/>
            </a:endParaRPr>
          </a:p>
        </p:txBody>
      </p:sp>
      <p:sp>
        <p:nvSpPr>
          <p:cNvPr id="20484" name="Text Box 4"/>
          <p:cNvSpPr txBox="1"/>
          <p:nvPr/>
        </p:nvSpPr>
        <p:spPr>
          <a:xfrm>
            <a:off x="3492500" y="260350"/>
            <a:ext cx="5184775" cy="6126163"/>
          </a:xfrm>
          <a:prstGeom prst="rect">
            <a:avLst/>
          </a:prstGeom>
          <a:noFill/>
          <a:ln w="9525">
            <a:noFill/>
          </a:ln>
        </p:spPr>
        <p:txBody>
          <a:bodyPr>
            <a:spAutoFit/>
          </a:bodyPr>
          <a:lstStyle/>
          <a:p>
            <a:r>
              <a:rPr lang="en-US" altLang="zh-CN" sz="2800" b="1">
                <a:solidFill>
                  <a:srgbClr val="333399"/>
                </a:solidFill>
                <a:latin typeface="Arial" panose="020b0604020202020204" pitchFamily="34" charset="0"/>
              </a:rPr>
              <a:t>      </a:t>
            </a:r>
            <a:r>
              <a:rPr lang="zh-CN" altLang="en-US" sz="3200" b="1">
                <a:solidFill>
                  <a:srgbClr val="333399"/>
                </a:solidFill>
                <a:latin typeface="Arial" panose="020b0604020202020204" pitchFamily="34" charset="0"/>
                <a:ea typeface="楷体_GB2312" pitchFamily="49" charset="-122"/>
              </a:rPr>
              <a:t>他是</a:t>
            </a:r>
            <a:r>
              <a:rPr lang="zh-CN" altLang="en-US" sz="3200" b="1">
                <a:solidFill>
                  <a:srgbClr val="0000FF"/>
                </a:solidFill>
                <a:latin typeface="Arial" panose="020b0604020202020204" pitchFamily="34" charset="0"/>
                <a:ea typeface="楷体_GB2312" pitchFamily="49" charset="-122"/>
              </a:rPr>
              <a:t>东晋最杰出的诗人。</a:t>
            </a:r>
            <a:r>
              <a:rPr lang="zh-CN" altLang="en-US" sz="3200" b="1">
                <a:solidFill>
                  <a:srgbClr val="0000FF"/>
                </a:solidFill>
                <a:latin typeface="楷体_GB2312" pitchFamily="49" charset="-122"/>
                <a:ea typeface="楷体_GB2312" pitchFamily="49" charset="-122"/>
              </a:rPr>
              <a:t>流传至今的有</a:t>
            </a:r>
            <a:r>
              <a:rPr lang="en-US" altLang="zh-CN" sz="3200" b="1">
                <a:solidFill>
                  <a:srgbClr val="0000FF"/>
                </a:solidFill>
                <a:latin typeface="楷体_GB2312" pitchFamily="49" charset="-122"/>
                <a:ea typeface="楷体_GB2312" pitchFamily="49" charset="-122"/>
              </a:rPr>
              <a:t>125</a:t>
            </a:r>
            <a:r>
              <a:rPr lang="zh-CN" altLang="en-US" sz="3200" b="1">
                <a:solidFill>
                  <a:srgbClr val="0000FF"/>
                </a:solidFill>
                <a:latin typeface="楷体_GB2312" pitchFamily="49" charset="-122"/>
                <a:ea typeface="楷体_GB2312" pitchFamily="49" charset="-122"/>
              </a:rPr>
              <a:t>首，</a:t>
            </a:r>
            <a:r>
              <a:rPr lang="zh-CN" altLang="en-US" sz="3200" b="1">
                <a:solidFill>
                  <a:srgbClr val="0000FF"/>
                </a:solidFill>
                <a:latin typeface="Arial" panose="020b0604020202020204" pitchFamily="34" charset="0"/>
                <a:ea typeface="楷体_GB2312" pitchFamily="49" charset="-122"/>
              </a:rPr>
              <a:t>他</a:t>
            </a:r>
            <a:r>
              <a:rPr lang="zh-CN" altLang="en-US" sz="3200" b="1">
                <a:solidFill>
                  <a:srgbClr val="0000FF"/>
                </a:solidFill>
                <a:latin typeface="楷体_GB2312" pitchFamily="49" charset="-122"/>
                <a:ea typeface="楷体_GB2312" pitchFamily="49" charset="-122"/>
              </a:rPr>
              <a:t>的作品大多写退隐后的生活，表现农村风物，劳动生活，表示对黑暗现实的不满。他的诗情感真实，风格平淡自然，诗味醇厚，语言清新，对后世有很大的影响。</a:t>
            </a:r>
            <a:r>
              <a:rPr lang="zh-CN" altLang="en-US" sz="3200" b="1">
                <a:solidFill>
                  <a:srgbClr val="0000FF"/>
                </a:solidFill>
                <a:latin typeface="Arial" panose="020b0604020202020204" pitchFamily="34" charset="0"/>
                <a:ea typeface="楷体_GB2312" pitchFamily="49" charset="-122"/>
              </a:rPr>
              <a:t>开创了</a:t>
            </a:r>
            <a:r>
              <a:rPr lang="zh-CN" altLang="en-US" sz="3200" b="1">
                <a:solidFill>
                  <a:srgbClr val="CC0000"/>
                </a:solidFill>
                <a:latin typeface="Arial" panose="020b0604020202020204" pitchFamily="34" charset="0"/>
                <a:ea typeface="楷体_GB2312" pitchFamily="49" charset="-122"/>
              </a:rPr>
              <a:t>田园诗一体</a:t>
            </a:r>
            <a:r>
              <a:rPr lang="zh-CN" altLang="en-US" sz="3200" b="1">
                <a:solidFill>
                  <a:srgbClr val="0000FF"/>
                </a:solidFill>
                <a:latin typeface="Arial" panose="020b0604020202020204" pitchFamily="34" charset="0"/>
                <a:ea typeface="楷体_GB2312" pitchFamily="49" charset="-122"/>
              </a:rPr>
              <a:t>，为古典诗歌开辟了</a:t>
            </a:r>
            <a:r>
              <a:rPr lang="zh-CN" altLang="en-US" sz="3600" b="1">
                <a:solidFill>
                  <a:srgbClr val="0000FF"/>
                </a:solidFill>
                <a:latin typeface="Arial" panose="020b0604020202020204" pitchFamily="34" charset="0"/>
                <a:ea typeface="楷体_GB2312" pitchFamily="49" charset="-122"/>
              </a:rPr>
              <a:t>一个新的境界．</a:t>
            </a:r>
            <a:endParaRPr lang="zh-CN" altLang="en-US" sz="3600" b="1">
              <a:solidFill>
                <a:srgbClr val="0000FF"/>
              </a:solidFill>
              <a:latin typeface="Arial" panose="020b0604020202020204" pitchFamily="34" charset="0"/>
              <a:ea typeface="楷体_GB2312" pitchFamily="49" charset="-122"/>
            </a:endParaRPr>
          </a:p>
          <a:p>
            <a:r>
              <a:rPr lang="zh-CN" altLang="en-US" sz="3600" b="1">
                <a:solidFill>
                  <a:srgbClr val="0000FF"/>
                </a:solidFill>
                <a:latin typeface="楷体_GB2312" pitchFamily="49" charset="-122"/>
                <a:ea typeface="楷体_GB2312" pitchFamily="49" charset="-122"/>
              </a:rPr>
              <a:t> </a:t>
            </a:r>
            <a:endParaRPr lang="zh-CN" altLang="en-US" sz="3600" b="1">
              <a:solidFill>
                <a:srgbClr val="0000FF"/>
              </a:solidFill>
              <a:latin typeface="楷体_GB2312" pitchFamily="49" charset="-122"/>
              <a:ea typeface="楷体_GB2312" pitchFamily="49" charset="-122"/>
            </a:endParaRPr>
          </a:p>
          <a:p>
            <a:endParaRPr lang="en-US" altLang="zh-CN" sz="3600" b="1">
              <a:solidFill>
                <a:srgbClr val="0000FF"/>
              </a:solidFill>
              <a:latin typeface="楷体_GB2312" pitchFamily="49" charset="-122"/>
              <a:ea typeface="楷体_GB2312" pitchFamily="49" charset="-122"/>
            </a:endParaRPr>
          </a:p>
        </p:txBody>
      </p:sp>
      <p:grpSp>
        <p:nvGrpSpPr>
          <p:cNvPr id="6149" name="Group 5"/>
          <p:cNvGrpSpPr/>
          <p:nvPr/>
        </p:nvGrpSpPr>
        <p:grpSpPr>
          <a:xfrm>
            <a:off x="468313" y="1917700"/>
            <a:ext cx="3744912" cy="4940300"/>
            <a:chOff x="960" y="1344"/>
            <a:chExt cx="1830" cy="2735"/>
          </a:xfrm>
        </p:grpSpPr>
        <p:sp>
          <p:nvSpPr>
            <p:cNvPr id="6150" name="Text Box 6"/>
            <p:cNvSpPr txBox="1"/>
            <p:nvPr/>
          </p:nvSpPr>
          <p:spPr>
            <a:xfrm>
              <a:off x="1248" y="3792"/>
              <a:ext cx="1542" cy="287"/>
            </a:xfrm>
            <a:prstGeom prst="rect">
              <a:avLst/>
            </a:prstGeom>
            <a:noFill/>
            <a:ln w="9525">
              <a:noFill/>
            </a:ln>
          </p:spPr>
          <p:txBody>
            <a:bodyPr>
              <a:spAutoFit/>
            </a:bodyPr>
            <a:lstStyle/>
            <a:p>
              <a:endParaRPr lang="zh-CN" altLang="zh-CN" sz="2800" b="1">
                <a:solidFill>
                  <a:srgbClr val="3399FF"/>
                </a:solidFill>
                <a:latin typeface="Arial" panose="020b0604020202020204" pitchFamily="34" charset="0"/>
              </a:endParaRPr>
            </a:p>
          </p:txBody>
        </p:sp>
        <p:pic>
          <p:nvPicPr>
            <p:cNvPr id="6151" name="Picture 7" descr="陶04"/>
            <p:cNvPicPr>
              <a:picLocks noChangeAspect="1"/>
            </p:cNvPicPr>
            <p:nvPr/>
          </p:nvPicPr>
          <p:blipFill>
            <a:blip r:embed="rId3">
              <a:lum bright="6000" contrast="30000"/>
            </a:blip>
            <a:stretch>
              <a:fillRect/>
            </a:stretch>
          </p:blipFill>
          <p:spPr>
            <a:xfrm>
              <a:off x="960" y="1344"/>
              <a:ext cx="1392" cy="2351"/>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checkerboard(across)">
                                      <p:cBhvr>
                                        <p:cTn id="7" dur="5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Text Box 2"/>
          <p:cNvSpPr txBox="1"/>
          <p:nvPr/>
        </p:nvSpPr>
        <p:spPr>
          <a:xfrm>
            <a:off x="990600" y="2514600"/>
            <a:ext cx="7200900" cy="1920875"/>
          </a:xfrm>
          <a:prstGeom prst="rect">
            <a:avLst/>
          </a:prstGeom>
          <a:noFill/>
          <a:ln w="9525">
            <a:noFill/>
          </a:ln>
        </p:spPr>
        <p:txBody>
          <a:bodyPr>
            <a:spAutoFit/>
          </a:bodyPr>
          <a:lstStyle/>
          <a:p>
            <a:r>
              <a:rPr lang="en-US" altLang="zh-CN" sz="4000" b="1">
                <a:latin typeface="Times New Roman" panose="02020603050405020304" pitchFamily="18" charset="0"/>
                <a:ea typeface="楷体_GB2312" pitchFamily="49" charset="-122"/>
              </a:rPr>
              <a:t>        </a:t>
            </a:r>
            <a:r>
              <a:rPr lang="zh-CN" altLang="en-US" sz="4000" b="1">
                <a:solidFill>
                  <a:srgbClr val="0000FF"/>
                </a:solidFill>
                <a:latin typeface="Times New Roman" panose="02020603050405020304" pitchFamily="18" charset="0"/>
                <a:ea typeface="楷体_GB2312" pitchFamily="49" charset="-122"/>
              </a:rPr>
              <a:t>请同学们欣赏诗歌朗读，注意字音和注意朗读的节奏和感情。</a:t>
            </a:r>
            <a:endParaRPr lang="zh-CN" altLang="en-US" sz="4000" b="1">
              <a:solidFill>
                <a:srgbClr val="0000FF"/>
              </a:solidFill>
              <a:latin typeface="Times New Roman" panose="02020603050405020304" pitchFamily="18" charset="0"/>
              <a:ea typeface="楷体_GB2312" pitchFamily="49" charset="-122"/>
            </a:endParaRPr>
          </a:p>
        </p:txBody>
      </p:sp>
      <p:sp>
        <p:nvSpPr>
          <p:cNvPr id="7171" name="WordArt 3"/>
          <p:cNvSpPr>
            <a:spLocks noTextEdit="1"/>
          </p:cNvSpPr>
          <p:nvPr/>
        </p:nvSpPr>
        <p:spPr>
          <a:xfrm>
            <a:off x="0" y="0"/>
            <a:ext cx="2736850" cy="1773238"/>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eaLnBrk="0" hangingPunct="0"/>
            <a:r>
              <a:rPr lang="zh-CN" altLang="en-US" sz="3600">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走进文本</a:t>
            </a:r>
            <a:endParaRPr lang="zh-CN" altLang="en-US" sz="3600">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
        <p:nvSpPr>
          <p:cNvPr id="7172" name="Text Box 4"/>
          <p:cNvSpPr txBox="1"/>
          <p:nvPr/>
        </p:nvSpPr>
        <p:spPr>
          <a:xfrm>
            <a:off x="2319338" y="1308100"/>
            <a:ext cx="5148262" cy="914400"/>
          </a:xfrm>
          <a:prstGeom prst="rect">
            <a:avLst/>
          </a:prstGeom>
          <a:noFill/>
          <a:ln w="9525">
            <a:noFill/>
          </a:ln>
        </p:spPr>
        <p:txBody>
          <a:bodyPr>
            <a:spAutoFit/>
          </a:bodyPr>
          <a:lstStyle/>
          <a:p>
            <a:r>
              <a:rPr lang="zh-CN" altLang="en-US" sz="5400" b="1">
                <a:latin typeface="Arial" panose="020b0604020202020204" pitchFamily="34" charset="0"/>
              </a:rPr>
              <a:t>归园田居</a:t>
            </a:r>
            <a:r>
              <a:rPr lang="zh-CN" altLang="en-US" sz="1800">
                <a:latin typeface="Arial" panose="020b0604020202020204" pitchFamily="34" charset="0"/>
              </a:rPr>
              <a:t>    </a:t>
            </a:r>
            <a:r>
              <a:rPr lang="zh-CN" altLang="en-US" sz="2800" b="1">
                <a:latin typeface="Arial" panose="020b0604020202020204" pitchFamily="34" charset="0"/>
              </a:rPr>
              <a:t>（其一）</a:t>
            </a:r>
            <a:endParaRPr lang="zh-CN" altLang="en-US" sz="2800" b="1">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additive="base">
                                        <p:cTn id="7" dur="500" fill="hold"/>
                                        <p:tgtEl>
                                          <p:spTgt spid="23554"/>
                                        </p:tgtEl>
                                        <p:attrNameLst>
                                          <p:attrName>ppt_x</p:attrName>
                                        </p:attrNameLst>
                                      </p:cBhvr>
                                      <p:tavLst>
                                        <p:tav tm="0">
                                          <p:val>
                                            <p:strVal val="#ppt_x"/>
                                          </p:val>
                                        </p:tav>
                                        <p:tav tm="100000">
                                          <p:val>
                                            <p:strVal val="#ppt_x"/>
                                          </p:val>
                                        </p:tav>
                                      </p:tavLst>
                                    </p:anim>
                                    <p:anim calcmode="lin" valueType="num">
                                      <p:cBhvr additive="base">
                                        <p:cTn id="8"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4" name="Rectangle 2"/>
          <p:cNvSpPr>
            <a:spLocks noGrp="1"/>
          </p:cNvSpPr>
          <p:nvPr>
            <p:ph type="title"/>
          </p:nvPr>
        </p:nvSpPr>
        <p:spPr>
          <a:xfrm>
            <a:off x="468313" y="0"/>
            <a:ext cx="8229600" cy="1143000"/>
          </a:xfrm>
        </p:spPr>
        <p:txBody>
          <a:bodyPr vert="horz" wrap="square" lIns="91440" tIns="45720" rIns="91440" bIns="45720" anchor="b" anchorCtr="0"/>
          <a:lstStyle/>
          <a:p>
            <a:pPr eaLnBrk="1" hangingPunct="1"/>
            <a:r>
              <a:rPr lang="en-US" altLang="zh-CN" b="1"/>
              <a:t>                     </a:t>
            </a:r>
            <a:r>
              <a:rPr lang="zh-CN" altLang="en-US" b="1"/>
              <a:t>归园田居</a:t>
            </a:r>
            <a:r>
              <a:rPr lang="en-US" altLang="zh-CN" b="1">
                <a:latin typeface="Arial" panose="020b0604020202020204" pitchFamily="34" charset="0"/>
              </a:rPr>
              <a:t>·</a:t>
            </a:r>
            <a:r>
              <a:rPr lang="zh-CN" altLang="en-US" b="1"/>
              <a:t>其一</a:t>
            </a:r>
            <a:endParaRPr lang="zh-CN" altLang="en-US" b="1"/>
          </a:p>
        </p:txBody>
      </p:sp>
      <p:sp>
        <p:nvSpPr>
          <p:cNvPr id="8195" name="Rectangle 3"/>
          <p:cNvSpPr>
            <a:spLocks noGrp="1"/>
          </p:cNvSpPr>
          <p:nvPr>
            <p:ph idx="1"/>
          </p:nvPr>
        </p:nvSpPr>
        <p:spPr>
          <a:xfrm>
            <a:off x="2411413" y="765175"/>
            <a:ext cx="8229600" cy="5256213"/>
          </a:xfrm>
        </p:spPr>
        <p:txBody>
          <a:bodyPr vert="horz" wrap="square" lIns="91440" tIns="45720" rIns="91440" bIns="45720" anchor="t" anchorCtr="0"/>
          <a:lstStyle/>
          <a:p>
            <a:pPr eaLnBrk="1" hangingPunct="1">
              <a:lnSpc>
                <a:spcPct val="90000"/>
              </a:lnSpc>
              <a:buNone/>
            </a:pPr>
            <a:r>
              <a:rPr lang="en-US" altLang="zh-CN" sz="2600"/>
              <a:t>                                         </a:t>
            </a:r>
            <a:r>
              <a:rPr lang="zh-CN" altLang="en-US" sz="2600" b="1"/>
              <a:t>陶渊明</a:t>
            </a:r>
            <a:endParaRPr lang="zh-CN" altLang="en-US" sz="2600" b="1"/>
          </a:p>
          <a:p>
            <a:pPr eaLnBrk="1" hangingPunct="1">
              <a:lnSpc>
                <a:spcPct val="90000"/>
              </a:lnSpc>
              <a:buNone/>
            </a:pPr>
            <a:r>
              <a:rPr lang="zh-CN" altLang="en-US" sz="2600" b="1"/>
              <a:t>       少无／适俗韵，性本／爱丘山。 </a:t>
            </a:r>
            <a:endParaRPr lang="zh-CN" altLang="en-US" sz="2600" b="1"/>
          </a:p>
          <a:p>
            <a:pPr eaLnBrk="1" hangingPunct="1">
              <a:lnSpc>
                <a:spcPct val="90000"/>
              </a:lnSpc>
              <a:buNone/>
            </a:pPr>
            <a:r>
              <a:rPr lang="zh-CN" altLang="en-US" sz="2600" b="1"/>
              <a:t>　　误落／尘网中，一去／三十年。 </a:t>
            </a:r>
            <a:endParaRPr lang="zh-CN" altLang="en-US" sz="2600" b="1"/>
          </a:p>
          <a:p>
            <a:pPr eaLnBrk="1" hangingPunct="1">
              <a:lnSpc>
                <a:spcPct val="90000"/>
              </a:lnSpc>
              <a:buNone/>
            </a:pPr>
            <a:r>
              <a:rPr lang="zh-CN" altLang="en-US" sz="2600" b="1"/>
              <a:t>　　羁鸟／恋旧林，池鱼／思故渊。 </a:t>
            </a:r>
            <a:endParaRPr lang="zh-CN" altLang="en-US" sz="2600" b="1"/>
          </a:p>
          <a:p>
            <a:pPr eaLnBrk="1" hangingPunct="1">
              <a:lnSpc>
                <a:spcPct val="90000"/>
              </a:lnSpc>
              <a:buNone/>
            </a:pPr>
            <a:r>
              <a:rPr lang="zh-CN" altLang="en-US" sz="2600" b="1"/>
              <a:t>　　开荒／南野际，守</a:t>
            </a:r>
            <a:r>
              <a:rPr lang="zh-CN" altLang="en-US" sz="2600" b="1">
                <a:solidFill>
                  <a:srgbClr val="FF0000"/>
                </a:solidFill>
              </a:rPr>
              <a:t>拙</a:t>
            </a:r>
            <a:r>
              <a:rPr lang="zh-CN" altLang="en-US" sz="2600" b="1"/>
              <a:t>／归园田。 </a:t>
            </a:r>
            <a:endParaRPr lang="zh-CN" altLang="en-US" sz="2600" b="1"/>
          </a:p>
          <a:p>
            <a:pPr eaLnBrk="1" hangingPunct="1">
              <a:lnSpc>
                <a:spcPct val="90000"/>
              </a:lnSpc>
              <a:buNone/>
            </a:pPr>
            <a:r>
              <a:rPr lang="zh-CN" altLang="en-US" sz="2600" b="1"/>
              <a:t>　　方宅／十余亩，草屋／八九间。 </a:t>
            </a:r>
            <a:endParaRPr lang="zh-CN" altLang="en-US" sz="2600" b="1"/>
          </a:p>
          <a:p>
            <a:pPr eaLnBrk="1" hangingPunct="1">
              <a:lnSpc>
                <a:spcPct val="90000"/>
              </a:lnSpc>
              <a:buNone/>
            </a:pPr>
            <a:r>
              <a:rPr lang="zh-CN" altLang="en-US" sz="2600" b="1"/>
              <a:t>　　榆柳／</a:t>
            </a:r>
            <a:r>
              <a:rPr lang="zh-CN" altLang="en-US" sz="2600" b="1">
                <a:solidFill>
                  <a:srgbClr val="FF0000"/>
                </a:solidFill>
              </a:rPr>
              <a:t>荫</a:t>
            </a:r>
            <a:r>
              <a:rPr lang="zh-CN" altLang="en-US" sz="2600" b="1"/>
              <a:t>后檐，桃李／罗堂前。 </a:t>
            </a:r>
            <a:endParaRPr lang="zh-CN" altLang="en-US" sz="2600" b="1"/>
          </a:p>
          <a:p>
            <a:pPr eaLnBrk="1" hangingPunct="1">
              <a:lnSpc>
                <a:spcPct val="90000"/>
              </a:lnSpc>
              <a:buNone/>
            </a:pPr>
            <a:r>
              <a:rPr lang="zh-CN" altLang="en-US" sz="2600" b="1"/>
              <a:t>　　</a:t>
            </a:r>
            <a:r>
              <a:rPr lang="zh-CN" altLang="en-US" sz="2600" b="1" u="sng">
                <a:solidFill>
                  <a:srgbClr val="FF0000"/>
                </a:solidFill>
              </a:rPr>
              <a:t>暧</a:t>
            </a:r>
            <a:r>
              <a:rPr lang="zh-CN" altLang="en-US" sz="2600" b="1"/>
              <a:t>暧／远人村，依依／墟里烟。 </a:t>
            </a:r>
            <a:endParaRPr lang="zh-CN" altLang="en-US" sz="2600" b="1"/>
          </a:p>
          <a:p>
            <a:pPr eaLnBrk="1" hangingPunct="1">
              <a:lnSpc>
                <a:spcPct val="90000"/>
              </a:lnSpc>
              <a:buNone/>
            </a:pPr>
            <a:r>
              <a:rPr lang="zh-CN" altLang="en-US" sz="2600" b="1"/>
              <a:t>　　狗吠／深巷中，鸡鸣／桑树颠。 </a:t>
            </a:r>
            <a:endParaRPr lang="zh-CN" altLang="en-US" sz="2600" b="1"/>
          </a:p>
          <a:p>
            <a:pPr eaLnBrk="1" hangingPunct="1">
              <a:lnSpc>
                <a:spcPct val="90000"/>
              </a:lnSpc>
              <a:buNone/>
            </a:pPr>
            <a:r>
              <a:rPr lang="zh-CN" altLang="en-US" sz="2600" b="1"/>
              <a:t>　　户庭／无尘杂，虚室／有余闲。 </a:t>
            </a:r>
            <a:endParaRPr lang="zh-CN" altLang="en-US" sz="2600" b="1"/>
          </a:p>
          <a:p>
            <a:pPr eaLnBrk="1" hangingPunct="1">
              <a:lnSpc>
                <a:spcPct val="90000"/>
              </a:lnSpc>
              <a:buNone/>
            </a:pPr>
            <a:r>
              <a:rPr lang="zh-CN" altLang="en-US" sz="2600" b="1"/>
              <a:t>　　久在／</a:t>
            </a:r>
            <a:r>
              <a:rPr lang="zh-CN" altLang="en-US" sz="2600" b="1">
                <a:solidFill>
                  <a:srgbClr val="FF0000"/>
                </a:solidFill>
              </a:rPr>
              <a:t>樊</a:t>
            </a:r>
            <a:r>
              <a:rPr lang="zh-CN" altLang="en-US" sz="2600" b="1"/>
              <a:t>笼里，复得／返自然。</a:t>
            </a:r>
            <a:r>
              <a:rPr lang="zh-CN" altLang="en-US" sz="2600"/>
              <a:t> </a:t>
            </a:r>
            <a:endParaRPr lang="zh-CN" altLang="en-US" sz="2600"/>
          </a:p>
        </p:txBody>
      </p:sp>
      <p:sp>
        <p:nvSpPr>
          <p:cNvPr id="8196" name="WordArt 4"/>
          <p:cNvSpPr>
            <a:spLocks noTextEdit="1"/>
          </p:cNvSpPr>
          <p:nvPr/>
        </p:nvSpPr>
        <p:spPr>
          <a:xfrm>
            <a:off x="2971800" y="0"/>
            <a:ext cx="1584325" cy="1341438"/>
          </a:xfrm>
          <a:prstGeom prst="rect">
            <a:avLst/>
          </a:prstGeom>
        </p:spPr>
        <p:txBody>
          <a:bodyPr wrap="none" fromWordArt="1">
            <a:prstTxWarp prst="textSlantUp">
              <a:avLst>
                <a:gd name="adj" fmla="val 32056"/>
              </a:avLst>
            </a:prstTxWarp>
            <a:normAutofit/>
          </a:bodyPr>
          <a:lstStyle/>
          <a:p>
            <a:pPr algn="ctr" eaLnBrk="0" hangingPunct="0"/>
            <a:r>
              <a:rPr lang="zh-CN" altLang="en-US" sz="3600">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gradFill>
                <a:effectLst>
                  <a:outerShdw dist="53882" dir="2699999" algn="ctr" rotWithShape="0">
                    <a:srgbClr val="9999FF">
                      <a:alpha val="79999"/>
                    </a:srgbClr>
                  </a:outerShdw>
                </a:effectLst>
                <a:latin typeface="宋体" panose="02010600030101010101" pitchFamily="2" charset="-122"/>
                <a:ea typeface="宋体" panose="02010600030101010101" pitchFamily="2" charset="-122"/>
              </a:rPr>
              <a:t>朗读</a:t>
            </a:r>
            <a:endParaRPr lang="zh-CN" altLang="en-US" sz="3600">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gradFill>
              <a:effectLst>
                <a:outerShdw dist="53882" dir="2699999" algn="ctr" rotWithShape="0">
                  <a:srgbClr val="9999FF">
                    <a:alpha val="79999"/>
                  </a:srgbClr>
                </a:outerShdw>
              </a:effectLst>
              <a:latin typeface="宋体" panose="02010600030101010101" pitchFamily="2" charset="-122"/>
              <a:ea typeface="宋体" panose="02010600030101010101" pitchFamily="2" charset="-122"/>
            </a:endParaRPr>
          </a:p>
        </p:txBody>
      </p:sp>
      <p:sp>
        <p:nvSpPr>
          <p:cNvPr id="24581" name="Text Box 5"/>
          <p:cNvSpPr txBox="1"/>
          <p:nvPr/>
        </p:nvSpPr>
        <p:spPr>
          <a:xfrm>
            <a:off x="8027988" y="3500438"/>
            <a:ext cx="769937" cy="579437"/>
          </a:xfrm>
          <a:prstGeom prst="rect">
            <a:avLst/>
          </a:prstGeom>
          <a:noFill/>
          <a:ln w="9525">
            <a:noFill/>
          </a:ln>
        </p:spPr>
        <p:txBody>
          <a:bodyPr wrap="none">
            <a:spAutoFit/>
          </a:bodyPr>
          <a:lstStyle/>
          <a:p>
            <a:r>
              <a:rPr lang="en-US" altLang="zh-CN" sz="3200" b="1" err="1">
                <a:solidFill>
                  <a:srgbClr val="0000FF"/>
                </a:solidFill>
                <a:latin typeface="Arial" panose="020b0604020202020204" pitchFamily="34" charset="0"/>
              </a:rPr>
              <a:t>yìn</a:t>
            </a:r>
            <a:endParaRPr lang="en-US" altLang="zh-CN" sz="3200" b="1">
              <a:solidFill>
                <a:srgbClr val="0000FF"/>
              </a:solidFill>
              <a:latin typeface="Arial" panose="020b0604020202020204" pitchFamily="34" charset="0"/>
            </a:endParaRPr>
          </a:p>
        </p:txBody>
      </p:sp>
      <p:sp>
        <p:nvSpPr>
          <p:cNvPr id="24582" name="Text Box 6"/>
          <p:cNvSpPr txBox="1"/>
          <p:nvPr/>
        </p:nvSpPr>
        <p:spPr>
          <a:xfrm>
            <a:off x="8027988" y="3933825"/>
            <a:ext cx="565150" cy="641350"/>
          </a:xfrm>
          <a:prstGeom prst="rect">
            <a:avLst/>
          </a:prstGeom>
          <a:noFill/>
          <a:ln w="9525">
            <a:noFill/>
          </a:ln>
        </p:spPr>
        <p:txBody>
          <a:bodyPr wrap="none">
            <a:spAutoFit/>
          </a:bodyPr>
          <a:lstStyle/>
          <a:p>
            <a:r>
              <a:rPr lang="en-US" altLang="zh-CN" sz="3600" b="1" err="1">
                <a:solidFill>
                  <a:srgbClr val="0000FF"/>
                </a:solidFill>
                <a:latin typeface="Arial" panose="020b0604020202020204" pitchFamily="34" charset="0"/>
              </a:rPr>
              <a:t>ài</a:t>
            </a:r>
            <a:endParaRPr lang="en-US" altLang="zh-CN" sz="3600" b="1">
              <a:solidFill>
                <a:srgbClr val="0000FF"/>
              </a:solidFill>
              <a:latin typeface="Arial" panose="020b0604020202020204" pitchFamily="34" charset="0"/>
            </a:endParaRPr>
          </a:p>
        </p:txBody>
      </p:sp>
      <p:sp>
        <p:nvSpPr>
          <p:cNvPr id="24583" name="Text Box 7"/>
          <p:cNvSpPr txBox="1"/>
          <p:nvPr/>
        </p:nvSpPr>
        <p:spPr>
          <a:xfrm>
            <a:off x="8056563" y="2565400"/>
            <a:ext cx="1087437" cy="579438"/>
          </a:xfrm>
          <a:prstGeom prst="rect">
            <a:avLst/>
          </a:prstGeom>
          <a:noFill/>
          <a:ln w="9525">
            <a:noFill/>
          </a:ln>
        </p:spPr>
        <p:txBody>
          <a:bodyPr wrap="none">
            <a:spAutoFit/>
          </a:bodyPr>
          <a:lstStyle/>
          <a:p>
            <a:r>
              <a:rPr lang="en-US" altLang="zh-CN" sz="3200" b="1" err="1">
                <a:solidFill>
                  <a:srgbClr val="0000FF"/>
                </a:solidFill>
                <a:latin typeface="Arial" panose="020b0604020202020204" pitchFamily="34" charset="0"/>
              </a:rPr>
              <a:t>zhuō</a:t>
            </a:r>
            <a:endParaRPr lang="en-US" altLang="zh-CN" sz="3200" b="1">
              <a:solidFill>
                <a:srgbClr val="0000FF"/>
              </a:solidFill>
              <a:latin typeface="Arial" panose="020b0604020202020204" pitchFamily="34" charset="0"/>
            </a:endParaRPr>
          </a:p>
        </p:txBody>
      </p:sp>
      <p:sp>
        <p:nvSpPr>
          <p:cNvPr id="24584" name="Text Box 8"/>
          <p:cNvSpPr txBox="1"/>
          <p:nvPr/>
        </p:nvSpPr>
        <p:spPr>
          <a:xfrm>
            <a:off x="8027988" y="5373688"/>
            <a:ext cx="869950" cy="641350"/>
          </a:xfrm>
          <a:prstGeom prst="rect">
            <a:avLst/>
          </a:prstGeom>
          <a:noFill/>
          <a:ln w="9525">
            <a:noFill/>
          </a:ln>
        </p:spPr>
        <p:txBody>
          <a:bodyPr wrap="none">
            <a:spAutoFit/>
          </a:bodyPr>
          <a:lstStyle/>
          <a:p>
            <a:r>
              <a:rPr lang="en-US" altLang="zh-CN" sz="3600" b="1" err="1">
                <a:solidFill>
                  <a:srgbClr val="0000FF"/>
                </a:solidFill>
                <a:latin typeface="Arial" panose="020b0604020202020204" pitchFamily="34" charset="0"/>
              </a:rPr>
              <a:t>fán</a:t>
            </a:r>
            <a:endParaRPr lang="en-US" altLang="zh-CN" sz="3600" b="1">
              <a:solidFill>
                <a:srgbClr val="0000FF"/>
              </a:solidFill>
              <a:latin typeface="Arial" panose="020b0604020202020204" pitchFamily="34" charset="0"/>
            </a:endParaRPr>
          </a:p>
        </p:txBody>
      </p:sp>
      <p:pic>
        <p:nvPicPr>
          <p:cNvPr id="8201" name="Picture 9" descr="20e864f6899e207d87d89c077af588d1"/>
          <p:cNvPicPr>
            <a:picLocks noChangeAspect="1"/>
          </p:cNvPicPr>
          <p:nvPr/>
        </p:nvPicPr>
        <p:blipFill>
          <a:blip r:embed="rId2"/>
          <a:stretch>
            <a:fillRect/>
          </a:stretch>
        </p:blipFill>
        <p:spPr>
          <a:xfrm>
            <a:off x="-180975" y="0"/>
            <a:ext cx="3132138" cy="68580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83"/>
                                        </p:tgtEl>
                                        <p:attrNameLst>
                                          <p:attrName>style.visibility</p:attrName>
                                        </p:attrNameLst>
                                      </p:cBhvr>
                                      <p:to>
                                        <p:strVal val="visible"/>
                                      </p:to>
                                    </p:set>
                                    <p:anim calcmode="lin" valueType="num">
                                      <p:cBhvr additive="base">
                                        <p:cTn id="7" dur="500" fill="hold"/>
                                        <p:tgtEl>
                                          <p:spTgt spid="24583"/>
                                        </p:tgtEl>
                                        <p:attrNameLst>
                                          <p:attrName>ppt_x</p:attrName>
                                        </p:attrNameLst>
                                      </p:cBhvr>
                                      <p:tavLst>
                                        <p:tav tm="0">
                                          <p:val>
                                            <p:strVal val="#ppt_x"/>
                                          </p:val>
                                        </p:tav>
                                        <p:tav tm="100000">
                                          <p:val>
                                            <p:strVal val="#ppt_x"/>
                                          </p:val>
                                        </p:tav>
                                      </p:tavLst>
                                    </p:anim>
                                    <p:anim calcmode="lin" valueType="num">
                                      <p:cBhvr additive="base">
                                        <p:cTn id="8" dur="500" fill="hold"/>
                                        <p:tgtEl>
                                          <p:spTgt spid="2458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81"/>
                                        </p:tgtEl>
                                        <p:attrNameLst>
                                          <p:attrName>style.visibility</p:attrName>
                                        </p:attrNameLst>
                                      </p:cBhvr>
                                      <p:to>
                                        <p:strVal val="visible"/>
                                      </p:to>
                                    </p:set>
                                    <p:anim calcmode="lin" valueType="num">
                                      <p:cBhvr additive="base">
                                        <p:cTn id="13" dur="500" fill="hold"/>
                                        <p:tgtEl>
                                          <p:spTgt spid="24581"/>
                                        </p:tgtEl>
                                        <p:attrNameLst>
                                          <p:attrName>ppt_x</p:attrName>
                                        </p:attrNameLst>
                                      </p:cBhvr>
                                      <p:tavLst>
                                        <p:tav tm="0">
                                          <p:val>
                                            <p:strVal val="#ppt_x"/>
                                          </p:val>
                                        </p:tav>
                                        <p:tav tm="100000">
                                          <p:val>
                                            <p:strVal val="#ppt_x"/>
                                          </p:val>
                                        </p:tav>
                                      </p:tavLst>
                                    </p:anim>
                                    <p:anim calcmode="lin" valueType="num">
                                      <p:cBhvr additive="base">
                                        <p:cTn id="14" dur="500" fill="hold"/>
                                        <p:tgtEl>
                                          <p:spTgt spid="2458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82"/>
                                        </p:tgtEl>
                                        <p:attrNameLst>
                                          <p:attrName>style.visibility</p:attrName>
                                        </p:attrNameLst>
                                      </p:cBhvr>
                                      <p:to>
                                        <p:strVal val="visible"/>
                                      </p:to>
                                    </p:set>
                                    <p:anim calcmode="lin" valueType="num">
                                      <p:cBhvr additive="base">
                                        <p:cTn id="19" dur="500" fill="hold"/>
                                        <p:tgtEl>
                                          <p:spTgt spid="24582"/>
                                        </p:tgtEl>
                                        <p:attrNameLst>
                                          <p:attrName>ppt_x</p:attrName>
                                        </p:attrNameLst>
                                      </p:cBhvr>
                                      <p:tavLst>
                                        <p:tav tm="0">
                                          <p:val>
                                            <p:strVal val="#ppt_x"/>
                                          </p:val>
                                        </p:tav>
                                        <p:tav tm="100000">
                                          <p:val>
                                            <p:strVal val="#ppt_x"/>
                                          </p:val>
                                        </p:tav>
                                      </p:tavLst>
                                    </p:anim>
                                    <p:anim calcmode="lin" valueType="num">
                                      <p:cBhvr additive="base">
                                        <p:cTn id="20" dur="500" fill="hold"/>
                                        <p:tgtEl>
                                          <p:spTgt spid="2458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584"/>
                                        </p:tgtEl>
                                        <p:attrNameLst>
                                          <p:attrName>style.visibility</p:attrName>
                                        </p:attrNameLst>
                                      </p:cBhvr>
                                      <p:to>
                                        <p:strVal val="visible"/>
                                      </p:to>
                                    </p:set>
                                    <p:anim calcmode="lin" valueType="num">
                                      <p:cBhvr additive="base">
                                        <p:cTn id="25" dur="500" fill="hold"/>
                                        <p:tgtEl>
                                          <p:spTgt spid="24584"/>
                                        </p:tgtEl>
                                        <p:attrNameLst>
                                          <p:attrName>ppt_x</p:attrName>
                                        </p:attrNameLst>
                                      </p:cBhvr>
                                      <p:tavLst>
                                        <p:tav tm="0">
                                          <p:val>
                                            <p:strVal val="#ppt_x"/>
                                          </p:val>
                                        </p:tav>
                                        <p:tav tm="100000">
                                          <p:val>
                                            <p:strVal val="#ppt_x"/>
                                          </p:val>
                                        </p:tav>
                                      </p:tavLst>
                                    </p:anim>
                                    <p:anim calcmode="lin" valueType="num">
                                      <p:cBhvr additive="base">
                                        <p:cTn id="26" dur="500" fill="hold"/>
                                        <p:tgtEl>
                                          <p:spTgt spid="245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p:bldP spid="24582" grpId="0"/>
      <p:bldP spid="24583" grpId="0"/>
      <p:bldP spid="2458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Rectangle 2"/>
          <p:cNvSpPr/>
          <p:nvPr/>
        </p:nvSpPr>
        <p:spPr>
          <a:xfrm>
            <a:off x="827088" y="1773238"/>
            <a:ext cx="6662737" cy="3529012"/>
          </a:xfrm>
          <a:prstGeom prst="rect">
            <a:avLst/>
          </a:prstGeom>
          <a:noFill/>
          <a:ln w="9525">
            <a:noFill/>
          </a:ln>
        </p:spPr>
        <p:txBody>
          <a:bodyPr>
            <a:spAutoFit/>
          </a:bodyPr>
          <a:lstStyle/>
          <a:p>
            <a:pPr algn="dist">
              <a:lnSpc>
                <a:spcPct val="125000"/>
              </a:lnSpc>
            </a:pPr>
            <a:r>
              <a:rPr lang="zh-CN" altLang="en-US" sz="3600" b="1">
                <a:solidFill>
                  <a:srgbClr val="0000FF"/>
                </a:solidFill>
                <a:latin typeface="Times New Roman" panose="02020603050405020304" pitchFamily="18" charset="0"/>
              </a:rPr>
              <a:t>少无适俗</a:t>
            </a:r>
            <a:r>
              <a:rPr lang="zh-CN" altLang="en-US" sz="3600" b="1">
                <a:solidFill>
                  <a:srgbClr val="FF00FF"/>
                </a:solidFill>
                <a:latin typeface="Times New Roman" panose="02020603050405020304" pitchFamily="18" charset="0"/>
              </a:rPr>
              <a:t>韵</a:t>
            </a:r>
            <a:r>
              <a:rPr lang="zh-CN" altLang="en-US" sz="3600" b="1">
                <a:solidFill>
                  <a:srgbClr val="0000FF"/>
                </a:solidFill>
                <a:latin typeface="Times New Roman" panose="02020603050405020304" pitchFamily="18" charset="0"/>
              </a:rPr>
              <a:t>，  性本爱</a:t>
            </a:r>
            <a:r>
              <a:rPr lang="zh-CN" altLang="en-US" sz="3600" b="1">
                <a:solidFill>
                  <a:srgbClr val="FF00FF"/>
                </a:solidFill>
                <a:latin typeface="Times New Roman" panose="02020603050405020304" pitchFamily="18" charset="0"/>
              </a:rPr>
              <a:t>丘山</a:t>
            </a:r>
            <a:r>
              <a:rPr lang="zh-CN" altLang="en-US" sz="3600" b="1">
                <a:solidFill>
                  <a:srgbClr val="0000FF"/>
                </a:solidFill>
                <a:latin typeface="Times New Roman" panose="02020603050405020304" pitchFamily="18" charset="0"/>
              </a:rPr>
              <a:t>。</a:t>
            </a:r>
            <a:endParaRPr lang="zh-CN" altLang="en-US" sz="3600" b="1">
              <a:solidFill>
                <a:srgbClr val="0000FF"/>
              </a:solidFill>
              <a:latin typeface="Times New Roman" panose="02020603050405020304" pitchFamily="18" charset="0"/>
            </a:endParaRPr>
          </a:p>
          <a:p>
            <a:pPr algn="dist">
              <a:lnSpc>
                <a:spcPct val="125000"/>
              </a:lnSpc>
            </a:pPr>
            <a:endParaRPr lang="zh-CN" altLang="en-US" sz="3600" b="1">
              <a:solidFill>
                <a:srgbClr val="0000FF"/>
              </a:solidFill>
              <a:latin typeface="Times New Roman" panose="02020603050405020304" pitchFamily="18" charset="0"/>
            </a:endParaRPr>
          </a:p>
          <a:p>
            <a:pPr algn="dist">
              <a:lnSpc>
                <a:spcPct val="125000"/>
              </a:lnSpc>
            </a:pPr>
            <a:r>
              <a:rPr lang="zh-CN" altLang="en-US" sz="3600" b="1">
                <a:solidFill>
                  <a:srgbClr val="0000FF"/>
                </a:solidFill>
                <a:latin typeface="Times New Roman" panose="02020603050405020304" pitchFamily="18" charset="0"/>
              </a:rPr>
              <a:t>误入</a:t>
            </a:r>
            <a:r>
              <a:rPr lang="zh-CN" altLang="en-US" sz="3600" b="1">
                <a:solidFill>
                  <a:srgbClr val="FF00FF"/>
                </a:solidFill>
                <a:latin typeface="Times New Roman" panose="02020603050405020304" pitchFamily="18" charset="0"/>
              </a:rPr>
              <a:t>尘网</a:t>
            </a:r>
            <a:r>
              <a:rPr lang="zh-CN" altLang="en-US" sz="3600" b="1">
                <a:solidFill>
                  <a:srgbClr val="0000FF"/>
                </a:solidFill>
                <a:latin typeface="Times New Roman" panose="02020603050405020304" pitchFamily="18" charset="0"/>
              </a:rPr>
              <a:t>中，  一去</a:t>
            </a:r>
            <a:r>
              <a:rPr lang="zh-CN" altLang="en-US" sz="3600" b="1">
                <a:solidFill>
                  <a:srgbClr val="FF00FF"/>
                </a:solidFill>
                <a:latin typeface="Times New Roman" panose="02020603050405020304" pitchFamily="18" charset="0"/>
              </a:rPr>
              <a:t>三十</a:t>
            </a:r>
            <a:r>
              <a:rPr lang="zh-CN" altLang="en-US" sz="3600" b="1">
                <a:solidFill>
                  <a:srgbClr val="0000FF"/>
                </a:solidFill>
                <a:latin typeface="Times New Roman" panose="02020603050405020304" pitchFamily="18" charset="0"/>
              </a:rPr>
              <a:t>年。</a:t>
            </a:r>
            <a:endParaRPr lang="zh-CN" altLang="en-US" sz="3600" b="1">
              <a:solidFill>
                <a:srgbClr val="0000FF"/>
              </a:solidFill>
              <a:latin typeface="Times New Roman" panose="02020603050405020304" pitchFamily="18" charset="0"/>
            </a:endParaRPr>
          </a:p>
          <a:p>
            <a:pPr algn="dist">
              <a:lnSpc>
                <a:spcPct val="125000"/>
              </a:lnSpc>
            </a:pPr>
            <a:endParaRPr lang="zh-CN" altLang="en-US" sz="3600" b="1">
              <a:solidFill>
                <a:srgbClr val="0000FF"/>
              </a:solidFill>
              <a:latin typeface="Times New Roman" panose="02020603050405020304" pitchFamily="18" charset="0"/>
            </a:endParaRPr>
          </a:p>
          <a:p>
            <a:pPr algn="dist">
              <a:lnSpc>
                <a:spcPct val="125000"/>
              </a:lnSpc>
            </a:pPr>
            <a:r>
              <a:rPr lang="zh-CN" altLang="en-US" sz="3600" b="1">
                <a:solidFill>
                  <a:srgbClr val="FF00FF"/>
                </a:solidFill>
                <a:latin typeface="Times New Roman" panose="02020603050405020304" pitchFamily="18" charset="0"/>
              </a:rPr>
              <a:t>羁鸟</a:t>
            </a:r>
            <a:r>
              <a:rPr lang="zh-CN" altLang="en-US" sz="3600" b="1">
                <a:solidFill>
                  <a:srgbClr val="0000FF"/>
                </a:solidFill>
                <a:latin typeface="Times New Roman" panose="02020603050405020304" pitchFamily="18" charset="0"/>
              </a:rPr>
              <a:t>恋旧林</a:t>
            </a:r>
            <a:r>
              <a:rPr lang="en-US" altLang="zh-CN" sz="3600" b="1">
                <a:solidFill>
                  <a:srgbClr val="0000FF"/>
                </a:solidFill>
                <a:latin typeface="Times New Roman" panose="02020603050405020304" pitchFamily="18" charset="0"/>
              </a:rPr>
              <a:t>,    </a:t>
            </a:r>
            <a:r>
              <a:rPr lang="zh-CN" altLang="en-US" sz="3600" b="1">
                <a:solidFill>
                  <a:srgbClr val="FF00FF"/>
                </a:solidFill>
                <a:latin typeface="Times New Roman" panose="02020603050405020304" pitchFamily="18" charset="0"/>
              </a:rPr>
              <a:t>池鱼</a:t>
            </a:r>
            <a:r>
              <a:rPr lang="zh-CN" altLang="en-US" sz="3600" b="1">
                <a:solidFill>
                  <a:srgbClr val="0000FF"/>
                </a:solidFill>
                <a:latin typeface="Times New Roman" panose="02020603050405020304" pitchFamily="18" charset="0"/>
              </a:rPr>
              <a:t>思故</a:t>
            </a:r>
            <a:r>
              <a:rPr lang="zh-CN" altLang="en-US" sz="3600" b="1">
                <a:solidFill>
                  <a:srgbClr val="FF00FF"/>
                </a:solidFill>
                <a:latin typeface="Times New Roman" panose="02020603050405020304" pitchFamily="18" charset="0"/>
              </a:rPr>
              <a:t>渊</a:t>
            </a:r>
            <a:r>
              <a:rPr lang="zh-CN" altLang="en-US" sz="3600" b="1">
                <a:solidFill>
                  <a:srgbClr val="0000FF"/>
                </a:solidFill>
                <a:latin typeface="Times New Roman" panose="02020603050405020304" pitchFamily="18" charset="0"/>
              </a:rPr>
              <a:t>。</a:t>
            </a:r>
            <a:endParaRPr lang="zh-CN" altLang="en-US" sz="3600" b="1">
              <a:solidFill>
                <a:srgbClr val="0000FF"/>
              </a:solidFill>
              <a:latin typeface="Times New Roman" panose="02020603050405020304" pitchFamily="18" charset="0"/>
            </a:endParaRPr>
          </a:p>
        </p:txBody>
      </p:sp>
      <p:sp>
        <p:nvSpPr>
          <p:cNvPr id="30723" name="Text Box 3"/>
          <p:cNvSpPr txBox="1"/>
          <p:nvPr/>
        </p:nvSpPr>
        <p:spPr>
          <a:xfrm>
            <a:off x="2051050" y="2492375"/>
            <a:ext cx="2879725" cy="519113"/>
          </a:xfrm>
          <a:prstGeom prst="rect">
            <a:avLst/>
          </a:prstGeom>
          <a:noFill/>
          <a:ln w="9525">
            <a:noFill/>
          </a:ln>
        </p:spPr>
        <p:txBody>
          <a:bodyPr>
            <a:spAutoFit/>
          </a:bodyPr>
          <a:lstStyle/>
          <a:p>
            <a:r>
              <a:rPr lang="zh-CN" altLang="en-US" sz="2800" b="1">
                <a:latin typeface="Times New Roman" panose="02020603050405020304" pitchFamily="18" charset="0"/>
                <a:ea typeface="楷体_GB2312" pitchFamily="49" charset="-122"/>
              </a:rPr>
              <a:t>天性，本性</a:t>
            </a:r>
            <a:endParaRPr lang="zh-CN" altLang="en-US" sz="2800" b="1">
              <a:latin typeface="Times New Roman" panose="02020603050405020304" pitchFamily="18" charset="0"/>
              <a:ea typeface="楷体_GB2312" pitchFamily="49" charset="-122"/>
            </a:endParaRPr>
          </a:p>
        </p:txBody>
      </p:sp>
      <p:sp>
        <p:nvSpPr>
          <p:cNvPr id="9220" name="Text Box 4"/>
          <p:cNvSpPr txBox="1"/>
          <p:nvPr/>
        </p:nvSpPr>
        <p:spPr>
          <a:xfrm>
            <a:off x="5940425" y="1628775"/>
            <a:ext cx="184150" cy="457200"/>
          </a:xfrm>
          <a:prstGeom prst="rect">
            <a:avLst/>
          </a:prstGeom>
          <a:noFill/>
          <a:ln w="9525">
            <a:noFill/>
          </a:ln>
        </p:spPr>
        <p:txBody>
          <a:bodyPr wrap="none">
            <a:spAutoFit/>
          </a:bodyPr>
          <a:lstStyle/>
          <a:p>
            <a:endParaRPr lang="zh-CN" altLang="zh-CN" sz="2400">
              <a:latin typeface="Times New Roman" panose="02020603050405020304" pitchFamily="18" charset="0"/>
            </a:endParaRPr>
          </a:p>
        </p:txBody>
      </p:sp>
      <p:sp>
        <p:nvSpPr>
          <p:cNvPr id="30725" name="Text Box 5"/>
          <p:cNvSpPr txBox="1"/>
          <p:nvPr/>
        </p:nvSpPr>
        <p:spPr>
          <a:xfrm>
            <a:off x="5651500" y="2492375"/>
            <a:ext cx="2324100" cy="519113"/>
          </a:xfrm>
          <a:prstGeom prst="rect">
            <a:avLst/>
          </a:prstGeom>
          <a:noFill/>
          <a:ln w="9525">
            <a:noFill/>
          </a:ln>
        </p:spPr>
        <p:txBody>
          <a:bodyPr>
            <a:spAutoFit/>
          </a:bodyPr>
          <a:lstStyle/>
          <a:p>
            <a:r>
              <a:rPr lang="zh-CN" altLang="en-US" sz="2800" b="1">
                <a:latin typeface="Times New Roman" panose="02020603050405020304" pitchFamily="18" charset="0"/>
                <a:ea typeface="楷体_GB2312" pitchFamily="49" charset="-122"/>
              </a:rPr>
              <a:t>田园生活</a:t>
            </a:r>
            <a:endParaRPr lang="zh-CN" altLang="en-US" sz="2800" b="1">
              <a:latin typeface="Times New Roman" panose="02020603050405020304" pitchFamily="18" charset="0"/>
              <a:ea typeface="楷体_GB2312" pitchFamily="49" charset="-122"/>
            </a:endParaRPr>
          </a:p>
        </p:txBody>
      </p:sp>
      <p:sp>
        <p:nvSpPr>
          <p:cNvPr id="30726" name="Text Box 6"/>
          <p:cNvSpPr txBox="1"/>
          <p:nvPr/>
        </p:nvSpPr>
        <p:spPr>
          <a:xfrm>
            <a:off x="1116013" y="3860800"/>
            <a:ext cx="5472112" cy="519113"/>
          </a:xfrm>
          <a:prstGeom prst="rect">
            <a:avLst/>
          </a:prstGeom>
          <a:noFill/>
          <a:ln w="9525">
            <a:noFill/>
          </a:ln>
        </p:spPr>
        <p:txBody>
          <a:bodyPr>
            <a:spAutoFit/>
          </a:bodyPr>
          <a:lstStyle/>
          <a:p>
            <a:r>
              <a:rPr lang="zh-CN" altLang="en-US" sz="2800" b="1">
                <a:latin typeface="Times New Roman" panose="02020603050405020304" pitchFamily="18" charset="0"/>
                <a:ea typeface="楷体_GB2312" pitchFamily="49" charset="-122"/>
              </a:rPr>
              <a:t>尘世的罗网，这里指仕途</a:t>
            </a:r>
            <a:endParaRPr lang="zh-CN" altLang="en-US" sz="2800" b="1">
              <a:latin typeface="Times New Roman" panose="02020603050405020304" pitchFamily="18" charset="0"/>
              <a:ea typeface="楷体_GB2312" pitchFamily="49" charset="-122"/>
            </a:endParaRPr>
          </a:p>
        </p:txBody>
      </p:sp>
      <p:sp>
        <p:nvSpPr>
          <p:cNvPr id="30727" name="Text Box 7"/>
          <p:cNvSpPr txBox="1"/>
          <p:nvPr/>
        </p:nvSpPr>
        <p:spPr>
          <a:xfrm>
            <a:off x="684213" y="5157788"/>
            <a:ext cx="2160587" cy="519112"/>
          </a:xfrm>
          <a:prstGeom prst="rect">
            <a:avLst/>
          </a:prstGeom>
          <a:noFill/>
          <a:ln w="9525">
            <a:noFill/>
          </a:ln>
        </p:spPr>
        <p:txBody>
          <a:bodyPr>
            <a:spAutoFit/>
          </a:bodyPr>
          <a:lstStyle/>
          <a:p>
            <a:r>
              <a:rPr lang="zh-CN" altLang="en-US" sz="2800" b="1">
                <a:latin typeface="Times New Roman" panose="02020603050405020304" pitchFamily="18" charset="0"/>
                <a:ea typeface="楷体_GB2312" pitchFamily="49" charset="-122"/>
              </a:rPr>
              <a:t>笼中鸟</a:t>
            </a:r>
            <a:endParaRPr lang="zh-CN" altLang="en-US" sz="2800" b="1">
              <a:latin typeface="Times New Roman" panose="02020603050405020304" pitchFamily="18" charset="0"/>
              <a:ea typeface="楷体_GB2312" pitchFamily="49" charset="-122"/>
            </a:endParaRPr>
          </a:p>
        </p:txBody>
      </p:sp>
      <p:sp>
        <p:nvSpPr>
          <p:cNvPr id="30728" name="Text Box 8"/>
          <p:cNvSpPr txBox="1"/>
          <p:nvPr/>
        </p:nvSpPr>
        <p:spPr>
          <a:xfrm>
            <a:off x="4211638" y="5157788"/>
            <a:ext cx="2376487" cy="519112"/>
          </a:xfrm>
          <a:prstGeom prst="rect">
            <a:avLst/>
          </a:prstGeom>
          <a:noFill/>
          <a:ln w="9525">
            <a:noFill/>
          </a:ln>
        </p:spPr>
        <p:txBody>
          <a:bodyPr>
            <a:spAutoFit/>
          </a:bodyPr>
          <a:lstStyle/>
          <a:p>
            <a:r>
              <a:rPr lang="zh-CN" altLang="en-US" sz="2800" b="1">
                <a:latin typeface="Times New Roman" panose="02020603050405020304" pitchFamily="18" charset="0"/>
                <a:ea typeface="楷体_GB2312" pitchFamily="49" charset="-122"/>
              </a:rPr>
              <a:t>池中鱼</a:t>
            </a:r>
            <a:endParaRPr lang="zh-CN" altLang="en-US" sz="2800" b="1">
              <a:latin typeface="Times New Roman" panose="02020603050405020304" pitchFamily="18" charset="0"/>
              <a:ea typeface="楷体_GB2312" pitchFamily="49" charset="-122"/>
            </a:endParaRPr>
          </a:p>
        </p:txBody>
      </p:sp>
      <p:sp>
        <p:nvSpPr>
          <p:cNvPr id="30729" name="Text Box 9"/>
          <p:cNvSpPr txBox="1"/>
          <p:nvPr/>
        </p:nvSpPr>
        <p:spPr>
          <a:xfrm>
            <a:off x="6372225" y="5229225"/>
            <a:ext cx="2303463" cy="519113"/>
          </a:xfrm>
          <a:prstGeom prst="rect">
            <a:avLst/>
          </a:prstGeom>
          <a:noFill/>
          <a:ln w="9525">
            <a:noFill/>
          </a:ln>
        </p:spPr>
        <p:txBody>
          <a:bodyPr>
            <a:spAutoFit/>
          </a:bodyPr>
          <a:lstStyle/>
          <a:p>
            <a:r>
              <a:rPr lang="zh-CN" altLang="en-US" sz="2800" b="1">
                <a:latin typeface="Times New Roman" panose="02020603050405020304" pitchFamily="18" charset="0"/>
                <a:ea typeface="楷体_GB2312" pitchFamily="49" charset="-122"/>
              </a:rPr>
              <a:t>水潭</a:t>
            </a:r>
            <a:endParaRPr lang="zh-CN" altLang="en-US" sz="2800" b="1">
              <a:latin typeface="Times New Roman" panose="02020603050405020304" pitchFamily="18" charset="0"/>
              <a:ea typeface="楷体_GB2312" pitchFamily="49" charset="-122"/>
            </a:endParaRPr>
          </a:p>
        </p:txBody>
      </p:sp>
      <p:sp>
        <p:nvSpPr>
          <p:cNvPr id="9226" name="WordArt 10"/>
          <p:cNvSpPr>
            <a:spLocks noTextEdit="1"/>
          </p:cNvSpPr>
          <p:nvPr/>
        </p:nvSpPr>
        <p:spPr>
          <a:xfrm>
            <a:off x="0" y="620713"/>
            <a:ext cx="2195513" cy="1341437"/>
          </a:xfrm>
          <a:prstGeom prst="rect">
            <a:avLst/>
          </a:prstGeom>
        </p:spPr>
        <p:txBody>
          <a:bodyPr wrap="none" fromWordArt="1">
            <a:prstTxWarp prst="textSlantUp">
              <a:avLst>
                <a:gd name="adj" fmla="val 32056"/>
              </a:avLst>
            </a:prstTxWarp>
            <a:normAutofit/>
          </a:bodyPr>
          <a:lstStyle/>
          <a:p>
            <a:pPr algn="ctr" eaLnBrk="0" hangingPunct="0"/>
            <a:r>
              <a:rPr lang="zh-CN" altLang="en-US" sz="3600">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gradFill>
                <a:effectLst>
                  <a:outerShdw dist="53882" dir="2699999" algn="ctr" rotWithShape="0">
                    <a:srgbClr val="9999FF">
                      <a:alpha val="79999"/>
                    </a:srgbClr>
                  </a:outerShdw>
                </a:effectLst>
                <a:latin typeface="宋体" panose="02010600030101010101" pitchFamily="2" charset="-122"/>
                <a:ea typeface="宋体" panose="02010600030101010101" pitchFamily="2" charset="-122"/>
              </a:rPr>
              <a:t>理解诗歌</a:t>
            </a:r>
            <a:endParaRPr lang="zh-CN" altLang="en-US" sz="3600">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gradFill>
              <a:effectLst>
                <a:outerShdw dist="53882" dir="2699999" algn="ctr" rotWithShape="0">
                  <a:srgbClr val="9999FF">
                    <a:alpha val="79999"/>
                  </a:srgbClr>
                </a:outerShdw>
              </a:effectLst>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 calcmode="lin" valueType="num">
                                      <p:cBhvr additive="base">
                                        <p:cTn id="7" dur="500" fill="hold"/>
                                        <p:tgtEl>
                                          <p:spTgt spid="30723"/>
                                        </p:tgtEl>
                                        <p:attrNameLst>
                                          <p:attrName>ppt_x</p:attrName>
                                        </p:attrNameLst>
                                      </p:cBhvr>
                                      <p:tavLst>
                                        <p:tav tm="0">
                                          <p:val>
                                            <p:strVal val="#ppt_x"/>
                                          </p:val>
                                        </p:tav>
                                        <p:tav tm="100000">
                                          <p:val>
                                            <p:strVal val="#ppt_x"/>
                                          </p:val>
                                        </p:tav>
                                      </p:tavLst>
                                    </p:anim>
                                    <p:anim calcmode="lin" valueType="num">
                                      <p:cBhvr additive="base">
                                        <p:cTn id="8" dur="500" fill="hold"/>
                                        <p:tgtEl>
                                          <p:spTgt spid="3072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25"/>
                                        </p:tgtEl>
                                        <p:attrNameLst>
                                          <p:attrName>style.visibility</p:attrName>
                                        </p:attrNameLst>
                                      </p:cBhvr>
                                      <p:to>
                                        <p:strVal val="visible"/>
                                      </p:to>
                                    </p:set>
                                    <p:anim calcmode="lin" valueType="num">
                                      <p:cBhvr additive="base">
                                        <p:cTn id="13" dur="500" fill="hold"/>
                                        <p:tgtEl>
                                          <p:spTgt spid="30725"/>
                                        </p:tgtEl>
                                        <p:attrNameLst>
                                          <p:attrName>ppt_x</p:attrName>
                                        </p:attrNameLst>
                                      </p:cBhvr>
                                      <p:tavLst>
                                        <p:tav tm="0">
                                          <p:val>
                                            <p:strVal val="#ppt_x"/>
                                          </p:val>
                                        </p:tav>
                                        <p:tav tm="100000">
                                          <p:val>
                                            <p:strVal val="#ppt_x"/>
                                          </p:val>
                                        </p:tav>
                                      </p:tavLst>
                                    </p:anim>
                                    <p:anim calcmode="lin" valueType="num">
                                      <p:cBhvr additive="base">
                                        <p:cTn id="14" dur="500" fill="hold"/>
                                        <p:tgtEl>
                                          <p:spTgt spid="3072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726"/>
                                        </p:tgtEl>
                                        <p:attrNameLst>
                                          <p:attrName>style.visibility</p:attrName>
                                        </p:attrNameLst>
                                      </p:cBhvr>
                                      <p:to>
                                        <p:strVal val="visible"/>
                                      </p:to>
                                    </p:set>
                                    <p:anim calcmode="lin" valueType="num">
                                      <p:cBhvr additive="base">
                                        <p:cTn id="19" dur="500" fill="hold"/>
                                        <p:tgtEl>
                                          <p:spTgt spid="30726"/>
                                        </p:tgtEl>
                                        <p:attrNameLst>
                                          <p:attrName>ppt_x</p:attrName>
                                        </p:attrNameLst>
                                      </p:cBhvr>
                                      <p:tavLst>
                                        <p:tav tm="0">
                                          <p:val>
                                            <p:strVal val="#ppt_x"/>
                                          </p:val>
                                        </p:tav>
                                        <p:tav tm="100000">
                                          <p:val>
                                            <p:strVal val="#ppt_x"/>
                                          </p:val>
                                        </p:tav>
                                      </p:tavLst>
                                    </p:anim>
                                    <p:anim calcmode="lin" valueType="num">
                                      <p:cBhvr additive="base">
                                        <p:cTn id="20" dur="500" fill="hold"/>
                                        <p:tgtEl>
                                          <p:spTgt spid="3072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0727"/>
                                        </p:tgtEl>
                                        <p:attrNameLst>
                                          <p:attrName>style.visibility</p:attrName>
                                        </p:attrNameLst>
                                      </p:cBhvr>
                                      <p:to>
                                        <p:strVal val="visible"/>
                                      </p:to>
                                    </p:set>
                                    <p:anim calcmode="lin" valueType="num">
                                      <p:cBhvr additive="base">
                                        <p:cTn id="25" dur="500" fill="hold"/>
                                        <p:tgtEl>
                                          <p:spTgt spid="30727"/>
                                        </p:tgtEl>
                                        <p:attrNameLst>
                                          <p:attrName>ppt_x</p:attrName>
                                        </p:attrNameLst>
                                      </p:cBhvr>
                                      <p:tavLst>
                                        <p:tav tm="0">
                                          <p:val>
                                            <p:strVal val="#ppt_x"/>
                                          </p:val>
                                        </p:tav>
                                        <p:tav tm="100000">
                                          <p:val>
                                            <p:strVal val="#ppt_x"/>
                                          </p:val>
                                        </p:tav>
                                      </p:tavLst>
                                    </p:anim>
                                    <p:anim calcmode="lin" valueType="num">
                                      <p:cBhvr additive="base">
                                        <p:cTn id="26" dur="500" fill="hold"/>
                                        <p:tgtEl>
                                          <p:spTgt spid="3072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0728"/>
                                        </p:tgtEl>
                                        <p:attrNameLst>
                                          <p:attrName>style.visibility</p:attrName>
                                        </p:attrNameLst>
                                      </p:cBhvr>
                                      <p:to>
                                        <p:strVal val="visible"/>
                                      </p:to>
                                    </p:set>
                                    <p:anim calcmode="lin" valueType="num">
                                      <p:cBhvr additive="base">
                                        <p:cTn id="31" dur="500" fill="hold"/>
                                        <p:tgtEl>
                                          <p:spTgt spid="30728"/>
                                        </p:tgtEl>
                                        <p:attrNameLst>
                                          <p:attrName>ppt_x</p:attrName>
                                        </p:attrNameLst>
                                      </p:cBhvr>
                                      <p:tavLst>
                                        <p:tav tm="0">
                                          <p:val>
                                            <p:strVal val="#ppt_x"/>
                                          </p:val>
                                        </p:tav>
                                        <p:tav tm="100000">
                                          <p:val>
                                            <p:strVal val="#ppt_x"/>
                                          </p:val>
                                        </p:tav>
                                      </p:tavLst>
                                    </p:anim>
                                    <p:anim calcmode="lin" valueType="num">
                                      <p:cBhvr additive="base">
                                        <p:cTn id="32" dur="500" fill="hold"/>
                                        <p:tgtEl>
                                          <p:spTgt spid="3072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0729"/>
                                        </p:tgtEl>
                                        <p:attrNameLst>
                                          <p:attrName>style.visibility</p:attrName>
                                        </p:attrNameLst>
                                      </p:cBhvr>
                                      <p:to>
                                        <p:strVal val="visible"/>
                                      </p:to>
                                    </p:set>
                                    <p:animEffect transition="in" filter="wipe(down)">
                                      <p:cBhvr>
                                        <p:cTn id="37" dur="500"/>
                                        <p:tgtEl>
                                          <p:spTgt spid="307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P spid="30725" grpId="0"/>
      <p:bldP spid="30726" grpId="0"/>
      <p:bldP spid="30727" grpId="0"/>
      <p:bldP spid="30728" grpId="0"/>
      <p:bldP spid="30729"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Rectangle 2"/>
          <p:cNvSpPr/>
          <p:nvPr/>
        </p:nvSpPr>
        <p:spPr>
          <a:xfrm>
            <a:off x="1547813" y="188913"/>
            <a:ext cx="6840537" cy="6134100"/>
          </a:xfrm>
          <a:prstGeom prst="rect">
            <a:avLst/>
          </a:prstGeom>
          <a:noFill/>
          <a:ln w="9525">
            <a:noFill/>
          </a:ln>
        </p:spPr>
        <p:txBody>
          <a:bodyPr>
            <a:spAutoFit/>
          </a:bodyPr>
          <a:lstStyle/>
          <a:p>
            <a:pPr algn="dist"/>
            <a:r>
              <a:rPr lang="zh-CN" altLang="en-US" sz="3600" b="1">
                <a:solidFill>
                  <a:srgbClr val="0000FF"/>
                </a:solidFill>
                <a:latin typeface="Times New Roman" panose="02020603050405020304" pitchFamily="18" charset="0"/>
              </a:rPr>
              <a:t>开荒南野际，  守拙归园田。</a:t>
            </a:r>
            <a:endParaRPr lang="zh-CN" altLang="en-US" sz="3600" b="1">
              <a:solidFill>
                <a:srgbClr val="0000FF"/>
              </a:solidFill>
              <a:latin typeface="Times New Roman" panose="02020603050405020304" pitchFamily="18" charset="0"/>
            </a:endParaRPr>
          </a:p>
          <a:p>
            <a:pPr algn="dist"/>
            <a:endParaRPr lang="zh-CN" altLang="en-US" sz="3600" b="1">
              <a:solidFill>
                <a:srgbClr val="0000FF"/>
              </a:solidFill>
              <a:latin typeface="Times New Roman" panose="02020603050405020304" pitchFamily="18" charset="0"/>
            </a:endParaRPr>
          </a:p>
          <a:p>
            <a:pPr algn="dist"/>
            <a:r>
              <a:rPr lang="zh-CN" altLang="en-US" sz="3600" b="1">
                <a:solidFill>
                  <a:srgbClr val="0000FF"/>
                </a:solidFill>
                <a:latin typeface="Times New Roman" panose="02020603050405020304" pitchFamily="18" charset="0"/>
              </a:rPr>
              <a:t>方宅十余亩，  草屋八九间。</a:t>
            </a:r>
            <a:endParaRPr lang="zh-CN" altLang="en-US" sz="3600" b="1">
              <a:solidFill>
                <a:srgbClr val="0000FF"/>
              </a:solidFill>
              <a:latin typeface="Times New Roman" panose="02020603050405020304" pitchFamily="18" charset="0"/>
            </a:endParaRPr>
          </a:p>
          <a:p>
            <a:pPr algn="dist"/>
            <a:endParaRPr lang="zh-CN" altLang="en-US" sz="3600" b="1">
              <a:solidFill>
                <a:srgbClr val="0000FF"/>
              </a:solidFill>
              <a:latin typeface="Times New Roman" panose="02020603050405020304" pitchFamily="18" charset="0"/>
            </a:endParaRPr>
          </a:p>
          <a:p>
            <a:pPr algn="dist"/>
            <a:r>
              <a:rPr lang="zh-CN" altLang="en-US" sz="3600" b="1">
                <a:solidFill>
                  <a:srgbClr val="0000FF"/>
                </a:solidFill>
                <a:latin typeface="Times New Roman" panose="02020603050405020304" pitchFamily="18" charset="0"/>
              </a:rPr>
              <a:t>榆柳</a:t>
            </a:r>
            <a:r>
              <a:rPr lang="zh-CN" altLang="en-US" sz="3600" b="1">
                <a:solidFill>
                  <a:srgbClr val="FF00FF"/>
                </a:solidFill>
                <a:latin typeface="Times New Roman" panose="02020603050405020304" pitchFamily="18" charset="0"/>
              </a:rPr>
              <a:t>荫</a:t>
            </a:r>
            <a:r>
              <a:rPr lang="zh-CN" altLang="en-US" sz="3600" b="1">
                <a:solidFill>
                  <a:srgbClr val="0000FF"/>
                </a:solidFill>
                <a:latin typeface="Times New Roman" panose="02020603050405020304" pitchFamily="18" charset="0"/>
              </a:rPr>
              <a:t>后檐，  桃李</a:t>
            </a:r>
            <a:r>
              <a:rPr lang="zh-CN" altLang="en-US" sz="3600" b="1">
                <a:solidFill>
                  <a:srgbClr val="D60093"/>
                </a:solidFill>
                <a:latin typeface="Times New Roman" panose="02020603050405020304" pitchFamily="18" charset="0"/>
              </a:rPr>
              <a:t>罗</a:t>
            </a:r>
            <a:r>
              <a:rPr lang="zh-CN" altLang="en-US" sz="3600" b="1">
                <a:solidFill>
                  <a:srgbClr val="0000FF"/>
                </a:solidFill>
                <a:latin typeface="Times New Roman" panose="02020603050405020304" pitchFamily="18" charset="0"/>
              </a:rPr>
              <a:t>堂前。</a:t>
            </a:r>
            <a:endParaRPr lang="zh-CN" altLang="en-US" sz="3600" b="1">
              <a:solidFill>
                <a:srgbClr val="0000FF"/>
              </a:solidFill>
              <a:latin typeface="Times New Roman" panose="02020603050405020304" pitchFamily="18" charset="0"/>
            </a:endParaRPr>
          </a:p>
          <a:p>
            <a:pPr algn="dist"/>
            <a:endParaRPr lang="zh-CN" altLang="en-US" sz="3600" b="1">
              <a:solidFill>
                <a:srgbClr val="0000FF"/>
              </a:solidFill>
              <a:latin typeface="Times New Roman" panose="02020603050405020304" pitchFamily="18" charset="0"/>
            </a:endParaRPr>
          </a:p>
          <a:p>
            <a:pPr algn="dist"/>
            <a:r>
              <a:rPr lang="zh-CN" altLang="en-US" sz="3600" b="1">
                <a:solidFill>
                  <a:srgbClr val="0000FF"/>
                </a:solidFill>
                <a:latin typeface="Times New Roman" panose="02020603050405020304" pitchFamily="18" charset="0"/>
              </a:rPr>
              <a:t>暧暧远人村，  依依</a:t>
            </a:r>
            <a:r>
              <a:rPr lang="zh-CN" altLang="en-US" sz="3600" b="1">
                <a:solidFill>
                  <a:srgbClr val="FF00FF"/>
                </a:solidFill>
                <a:latin typeface="Times New Roman" panose="02020603050405020304" pitchFamily="18" charset="0"/>
              </a:rPr>
              <a:t>墟里</a:t>
            </a:r>
            <a:r>
              <a:rPr lang="zh-CN" altLang="en-US" sz="3600" b="1">
                <a:solidFill>
                  <a:srgbClr val="0000FF"/>
                </a:solidFill>
                <a:latin typeface="Times New Roman" panose="02020603050405020304" pitchFamily="18" charset="0"/>
              </a:rPr>
              <a:t>烟。</a:t>
            </a:r>
            <a:endParaRPr lang="zh-CN" altLang="en-US" sz="3600" b="1">
              <a:solidFill>
                <a:srgbClr val="0000FF"/>
              </a:solidFill>
              <a:latin typeface="Times New Roman" panose="02020603050405020304" pitchFamily="18" charset="0"/>
            </a:endParaRPr>
          </a:p>
          <a:p>
            <a:pPr algn="dist"/>
            <a:endParaRPr lang="zh-CN" altLang="en-US" sz="3600" b="1">
              <a:solidFill>
                <a:srgbClr val="0000FF"/>
              </a:solidFill>
              <a:latin typeface="Times New Roman" panose="02020603050405020304" pitchFamily="18" charset="0"/>
            </a:endParaRPr>
          </a:p>
          <a:p>
            <a:pPr algn="dist"/>
            <a:r>
              <a:rPr lang="zh-CN" altLang="en-US" sz="3600" b="1">
                <a:solidFill>
                  <a:srgbClr val="0000FF"/>
                </a:solidFill>
                <a:latin typeface="Times New Roman" panose="02020603050405020304" pitchFamily="18" charset="0"/>
              </a:rPr>
              <a:t>狗吠深巷中，  鸡鸣桑树颠。</a:t>
            </a:r>
            <a:endParaRPr lang="zh-CN" altLang="en-US" sz="3600" b="1">
              <a:solidFill>
                <a:srgbClr val="0000FF"/>
              </a:solidFill>
              <a:latin typeface="Times New Roman" panose="02020603050405020304" pitchFamily="18" charset="0"/>
            </a:endParaRPr>
          </a:p>
          <a:p>
            <a:pPr algn="dist"/>
            <a:endParaRPr lang="zh-CN" altLang="en-US" sz="3600" b="1">
              <a:solidFill>
                <a:srgbClr val="0000FF"/>
              </a:solidFill>
              <a:latin typeface="Times New Roman" panose="02020603050405020304" pitchFamily="18" charset="0"/>
            </a:endParaRPr>
          </a:p>
          <a:p>
            <a:pPr algn="dist"/>
            <a:r>
              <a:rPr lang="zh-CN" altLang="en-US" sz="3600" b="1">
                <a:solidFill>
                  <a:srgbClr val="0000FF"/>
                </a:solidFill>
                <a:latin typeface="Times New Roman" panose="02020603050405020304" pitchFamily="18" charset="0"/>
              </a:rPr>
              <a:t>户庭无尘杂，</a:t>
            </a:r>
            <a:r>
              <a:rPr lang="zh-CN" altLang="en-US" sz="3600" b="1">
                <a:solidFill>
                  <a:srgbClr val="FF00FF"/>
                </a:solidFill>
                <a:latin typeface="Times New Roman" panose="02020603050405020304" pitchFamily="18" charset="0"/>
              </a:rPr>
              <a:t>虚室</a:t>
            </a:r>
            <a:r>
              <a:rPr lang="zh-CN" altLang="en-US" sz="3600" b="1">
                <a:solidFill>
                  <a:srgbClr val="0000FF"/>
                </a:solidFill>
                <a:latin typeface="Times New Roman" panose="02020603050405020304" pitchFamily="18" charset="0"/>
              </a:rPr>
              <a:t>有余闲</a:t>
            </a:r>
            <a:endParaRPr lang="zh-CN" altLang="en-US" sz="3600" b="1">
              <a:solidFill>
                <a:srgbClr val="0000FF"/>
              </a:solidFill>
              <a:latin typeface="Times New Roman" panose="02020603050405020304" pitchFamily="18" charset="0"/>
            </a:endParaRPr>
          </a:p>
        </p:txBody>
      </p:sp>
      <p:sp>
        <p:nvSpPr>
          <p:cNvPr id="31747" name="Text Box 3"/>
          <p:cNvSpPr txBox="1"/>
          <p:nvPr/>
        </p:nvSpPr>
        <p:spPr>
          <a:xfrm>
            <a:off x="6372225" y="4076700"/>
            <a:ext cx="2613025" cy="519113"/>
          </a:xfrm>
          <a:prstGeom prst="rect">
            <a:avLst/>
          </a:prstGeom>
          <a:noFill/>
          <a:ln w="9525">
            <a:noFill/>
          </a:ln>
        </p:spPr>
        <p:txBody>
          <a:bodyPr>
            <a:spAutoFit/>
          </a:bodyPr>
          <a:lstStyle/>
          <a:p>
            <a:r>
              <a:rPr lang="zh-CN" altLang="en-US" sz="2800" b="1">
                <a:latin typeface="Times New Roman" panose="02020603050405020304" pitchFamily="18" charset="0"/>
                <a:ea typeface="楷体_GB2312" pitchFamily="49" charset="-122"/>
              </a:rPr>
              <a:t>村落</a:t>
            </a:r>
            <a:endParaRPr lang="zh-CN" altLang="en-US" sz="2800" b="1">
              <a:latin typeface="Times New Roman" panose="02020603050405020304" pitchFamily="18" charset="0"/>
              <a:ea typeface="楷体_GB2312" pitchFamily="49" charset="-122"/>
            </a:endParaRPr>
          </a:p>
        </p:txBody>
      </p:sp>
      <p:sp>
        <p:nvSpPr>
          <p:cNvPr id="31748" name="Text Box 4"/>
          <p:cNvSpPr txBox="1"/>
          <p:nvPr/>
        </p:nvSpPr>
        <p:spPr>
          <a:xfrm>
            <a:off x="1763713" y="2944813"/>
            <a:ext cx="2879725" cy="519112"/>
          </a:xfrm>
          <a:prstGeom prst="rect">
            <a:avLst/>
          </a:prstGeom>
          <a:noFill/>
          <a:ln w="9525">
            <a:noFill/>
          </a:ln>
        </p:spPr>
        <p:txBody>
          <a:bodyPr>
            <a:spAutoFit/>
          </a:bodyPr>
          <a:lstStyle/>
          <a:p>
            <a:r>
              <a:rPr lang="zh-CN" altLang="en-US" sz="2800" b="1">
                <a:latin typeface="Times New Roman" panose="02020603050405020304" pitchFamily="18" charset="0"/>
                <a:ea typeface="楷体_GB2312" pitchFamily="49" charset="-122"/>
              </a:rPr>
              <a:t>动词，遮蔽</a:t>
            </a:r>
            <a:endParaRPr lang="zh-CN" altLang="en-US" sz="2800" b="1">
              <a:latin typeface="Times New Roman" panose="02020603050405020304" pitchFamily="18" charset="0"/>
              <a:ea typeface="楷体_GB2312" pitchFamily="49" charset="-122"/>
            </a:endParaRPr>
          </a:p>
        </p:txBody>
      </p:sp>
      <p:sp>
        <p:nvSpPr>
          <p:cNvPr id="31749" name="Text Box 5"/>
          <p:cNvSpPr txBox="1"/>
          <p:nvPr/>
        </p:nvSpPr>
        <p:spPr>
          <a:xfrm>
            <a:off x="5508625" y="2924175"/>
            <a:ext cx="2225675" cy="579438"/>
          </a:xfrm>
          <a:prstGeom prst="rect">
            <a:avLst/>
          </a:prstGeom>
          <a:noFill/>
          <a:ln w="9525">
            <a:noFill/>
          </a:ln>
        </p:spPr>
        <p:txBody>
          <a:bodyPr>
            <a:spAutoFit/>
          </a:bodyPr>
          <a:lstStyle/>
          <a:p>
            <a:r>
              <a:rPr lang="zh-CN" altLang="en-US" sz="3200" b="1">
                <a:latin typeface="Arial" panose="020b0604020202020204" pitchFamily="34" charset="0"/>
                <a:ea typeface="楷体_GB2312" pitchFamily="49" charset="-122"/>
              </a:rPr>
              <a:t>罗列、排</a:t>
            </a:r>
            <a:r>
              <a:rPr lang="zh-CN" altLang="en-US" sz="2800" b="1">
                <a:latin typeface="Arial" panose="020b0604020202020204" pitchFamily="34" charset="0"/>
                <a:ea typeface="楷体_GB2312" pitchFamily="49" charset="-122"/>
              </a:rPr>
              <a:t>列</a:t>
            </a:r>
            <a:endParaRPr lang="zh-CN" altLang="en-US" sz="2800" b="1">
              <a:latin typeface="Arial" panose="020b0604020202020204" pitchFamily="34"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1748"/>
                                        </p:tgtEl>
                                        <p:attrNameLst>
                                          <p:attrName>style.visibility</p:attrName>
                                        </p:attrNameLst>
                                      </p:cBhvr>
                                      <p:to>
                                        <p:strVal val="visible"/>
                                      </p:to>
                                    </p:set>
                                    <p:animEffect transition="in" filter="box(in)">
                                      <p:cBhvr>
                                        <p:cTn id="7" dur="500"/>
                                        <p:tgtEl>
                                          <p:spTgt spid="3174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1749"/>
                                        </p:tgtEl>
                                        <p:attrNameLst>
                                          <p:attrName>style.visibility</p:attrName>
                                        </p:attrNameLst>
                                      </p:cBhvr>
                                      <p:to>
                                        <p:strVal val="visible"/>
                                      </p:to>
                                    </p:set>
                                    <p:anim calcmode="lin" valueType="num">
                                      <p:cBhvr additive="base">
                                        <p:cTn id="12" dur="500" fill="hold"/>
                                        <p:tgtEl>
                                          <p:spTgt spid="31749"/>
                                        </p:tgtEl>
                                        <p:attrNameLst>
                                          <p:attrName>ppt_x</p:attrName>
                                        </p:attrNameLst>
                                      </p:cBhvr>
                                      <p:tavLst>
                                        <p:tav tm="0">
                                          <p:val>
                                            <p:strVal val="#ppt_x"/>
                                          </p:val>
                                        </p:tav>
                                        <p:tav tm="100000">
                                          <p:val>
                                            <p:strVal val="#ppt_x"/>
                                          </p:val>
                                        </p:tav>
                                      </p:tavLst>
                                    </p:anim>
                                    <p:anim calcmode="lin" valueType="num">
                                      <p:cBhvr additive="base">
                                        <p:cTn id="13" dur="500" fill="hold"/>
                                        <p:tgtEl>
                                          <p:spTgt spid="31749"/>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1747"/>
                                        </p:tgtEl>
                                        <p:attrNameLst>
                                          <p:attrName>style.visibility</p:attrName>
                                        </p:attrNameLst>
                                      </p:cBhvr>
                                      <p:to>
                                        <p:strVal val="visible"/>
                                      </p:to>
                                    </p:set>
                                    <p:anim calcmode="lin" valueType="num">
                                      <p:cBhvr additive="base">
                                        <p:cTn id="18" dur="500" fill="hold"/>
                                        <p:tgtEl>
                                          <p:spTgt spid="31747"/>
                                        </p:tgtEl>
                                        <p:attrNameLst>
                                          <p:attrName>ppt_x</p:attrName>
                                        </p:attrNameLst>
                                      </p:cBhvr>
                                      <p:tavLst>
                                        <p:tav tm="0">
                                          <p:val>
                                            <p:strVal val="#ppt_x"/>
                                          </p:val>
                                        </p:tav>
                                        <p:tav tm="100000">
                                          <p:val>
                                            <p:strVal val="#ppt_x"/>
                                          </p:val>
                                        </p:tav>
                                      </p:tavLst>
                                    </p:anim>
                                    <p:anim calcmode="lin" valueType="num">
                                      <p:cBhvr additive="base">
                                        <p:cTn id="19" dur="500" fill="hold"/>
                                        <p:tgtEl>
                                          <p:spTgt spid="317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8" grpId="0"/>
      <p:bldP spid="31749"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Rectangle 2"/>
          <p:cNvSpPr>
            <a:spLocks noGrp="1"/>
          </p:cNvSpPr>
          <p:nvPr>
            <p:ph type="title"/>
          </p:nvPr>
        </p:nvSpPr>
        <p:spPr/>
        <p:txBody>
          <a:bodyPr vert="horz" wrap="square" lIns="91440" tIns="45720" rIns="91440" bIns="45720" anchor="b" anchorCtr="0"/>
          <a:lstStyle/>
          <a:p>
            <a:pPr eaLnBrk="1" hangingPunct="1"/>
            <a:r>
              <a:rPr lang="zh-CN" altLang="en-US"/>
              <a:t>诵读指导：</a:t>
            </a:r>
            <a:endParaRPr lang="zh-CN" altLang="en-US"/>
          </a:p>
        </p:txBody>
      </p:sp>
      <p:sp>
        <p:nvSpPr>
          <p:cNvPr id="11267" name="Rectangle 3"/>
          <p:cNvSpPr>
            <a:spLocks noGrp="1"/>
          </p:cNvSpPr>
          <p:nvPr>
            <p:ph idx="1"/>
          </p:nvPr>
        </p:nvSpPr>
        <p:spPr/>
        <p:txBody>
          <a:bodyPr vert="horz" wrap="square" lIns="91440" tIns="45720" rIns="91440" bIns="45720" anchor="t" anchorCtr="0"/>
          <a:lstStyle/>
          <a:p>
            <a:pPr eaLnBrk="1" hangingPunct="1"/>
            <a:r>
              <a:rPr lang="zh-CN" altLang="en-US">
                <a:ea typeface="华文行楷" pitchFamily="2" charset="-122"/>
              </a:rPr>
              <a:t>诵读主要是通过送读者的语气、节奏、语调、重读等方法传达出自己对诗歌的理解。</a:t>
            </a:r>
            <a:endParaRPr lang="zh-CN" altLang="en-US">
              <a:ea typeface="华文行楷" pitchFamily="2" charset="-122"/>
            </a:endParaRPr>
          </a:p>
          <a:p>
            <a:pPr eaLnBrk="1" hangingPunct="1"/>
            <a:r>
              <a:rPr lang="zh-CN" altLang="en-US">
                <a:ea typeface="华文行楷" pitchFamily="2" charset="-122"/>
              </a:rPr>
              <a:t>诵读首先要读准字音，吃透意思，把握诗句的节奏。</a:t>
            </a:r>
            <a:endParaRPr lang="zh-CN" altLang="en-US">
              <a:ea typeface="华文行楷" pitchFamily="2" charset="-122"/>
            </a:endParaRPr>
          </a:p>
          <a:p>
            <a:pPr eaLnBrk="1" hangingPunct="1"/>
            <a:r>
              <a:rPr lang="zh-CN" altLang="en-US">
                <a:ea typeface="华文行楷" pitchFamily="2" charset="-122"/>
              </a:rPr>
              <a:t>诵读需要一定的训练</a:t>
            </a:r>
            <a:endParaRPr lang="zh-CN" altLang="en-US">
              <a:ea typeface="华文行楷" pitchFamily="2" charset="-122"/>
            </a:endParaRPr>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宋体"/>
        <a:cs typeface="Arial"/>
      </a:majorFont>
      <a:minorFont>
        <a:latin typeface="Verdana"/>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94</Paragraphs>
  <Slides>19</Slides>
  <Notes>0</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19</vt:i4>
      </vt:variant>
    </vt:vector>
  </HeadingPairs>
  <TitlesOfParts>
    <vt:vector baseType="lpstr" size="32">
      <vt:lpstr>Arial</vt:lpstr>
      <vt:lpstr>Verdana</vt:lpstr>
      <vt:lpstr>宋体</vt:lpstr>
      <vt:lpstr>Times New Roman</vt:lpstr>
      <vt:lpstr>Wingdings</vt:lpstr>
      <vt:lpstr>华文隶书</vt:lpstr>
      <vt:lpstr>草檀斋毛泽东字体</vt:lpstr>
      <vt:lpstr>楷体_GB2312</vt:lpstr>
      <vt:lpstr>华文新魏</vt:lpstr>
      <vt:lpstr>华文行楷</vt:lpstr>
      <vt:lpstr>黑体</vt:lpstr>
      <vt:lpstr>楷体</vt:lpstr>
      <vt:lpstr>Profile</vt:lpstr>
      <vt:lpstr>归园田居（其一）</vt:lpstr>
      <vt:lpstr>PowerPoint Presentation</vt:lpstr>
      <vt:lpstr>PowerPoint Presentation</vt:lpstr>
      <vt:lpstr>PowerPoint Presentation</vt:lpstr>
      <vt:lpstr>PowerPoint Presentation</vt:lpstr>
      <vt:lpstr>                     归园田居·其一</vt:lpstr>
      <vt:lpstr>PowerPoint Presentation</vt:lpstr>
      <vt:lpstr>PowerPoint Presentation</vt:lpstr>
      <vt:lpstr>诵读指导：</vt:lpstr>
      <vt:lpstr>归园田居（其一）</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2021-07-07T18:10:14.384</cp:lastPrinted>
  <dcterms:created xsi:type="dcterms:W3CDTF">2021-07-07T18:10:14Z</dcterms:created>
  <dcterms:modified xsi:type="dcterms:W3CDTF">2021-07-07T10:10:15Z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