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Lst>
  <p:sldIdLst>
    <p:sldId id="273" r:id="rId2"/>
    <p:sldId id="256" r:id="rId3"/>
    <p:sldId id="258" r:id="rId4"/>
    <p:sldId id="265" r:id="rId5"/>
    <p:sldId id="259" r:id="rId6"/>
    <p:sldId id="260" r:id="rId7"/>
    <p:sldId id="261" r:id="rId8"/>
    <p:sldId id="262" r:id="rId9"/>
    <p:sldId id="264" r:id="rId10"/>
    <p:sldId id="263" r:id="rId11"/>
    <p:sldId id="266" r:id="rId12"/>
    <p:sldId id="269" r:id="rId13"/>
    <p:sldId id="272" r:id="rId14"/>
    <p:sldId id="270" r:id="rId15"/>
    <p:sldId id="267" r:id="rId16"/>
    <p:sldId id="268" r:id="rId17"/>
    <p:sldId id="271" r:id="rId18"/>
    <p:sldId id="274" r:id="rId19"/>
    <p:sldId id="275" r:id="rId20"/>
    <p:sldId id="276" r:id="rId21"/>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fill>
          <a:solidFill>
            <a:schemeClr val="accent3">
              <a:tint val="40000"/>
            </a:schemeClr>
          </a:solidFill>
        </a:fill>
      </a:tcStyle>
    </a:band1H>
    <a:band1V>
      <a:tcStyle>
        <a:fill>
          <a:solidFill>
            <a:schemeClr val="accent3">
              <a:tint val="40000"/>
            </a:schemeClr>
          </a:solidFill>
        </a:fill>
      </a:tcStyle>
    </a:band1V>
    <a:lastCol>
      <a:tcTxStyle b="on">
        <a:fontRef idx="minor">
          <a:prstClr val="black"/>
        </a:fontRef>
        <a:schemeClr val="lt1"/>
      </a:tcTxStyle>
      <a:tcStyle>
        <a:fill>
          <a:solidFill>
            <a:schemeClr val="accent3"/>
          </a:solidFill>
        </a:fill>
      </a:tcStyle>
    </a:lastCol>
    <a:firstCol>
      <a:tcTxStyle b="on">
        <a:fontRef idx="minor">
          <a:prstClr val="black"/>
        </a:fontRef>
        <a:schemeClr val="lt1"/>
      </a:tcTxStyle>
      <a:tcStyle>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8" d="100"/>
          <a:sy n="78" d="100"/>
        </p:scale>
        <p:origin x="642" y="7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tags" Target="tags/tag1.xml" /><Relationship Id="rId23" Type="http://schemas.openxmlformats.org/officeDocument/2006/relationships/presProps" Target="presProps.xml" /><Relationship Id="rId24" Type="http://schemas.openxmlformats.org/officeDocument/2006/relationships/viewProps" Target="viewProps.xml" /><Relationship Id="rId25" Type="http://schemas.openxmlformats.org/officeDocument/2006/relationships/theme" Target="theme/theme1.xml" /><Relationship Id="rId26"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41173E4-1F4D-4A6B-B3E6-01EEC0D12C69}" type="datetimeFigureOut">
              <a:rPr lang="zh-CN" altLang="en-US" smtClean="0"/>
              <a:t>2021/5/7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4CCE87-8875-4B21-BA6A-504DEAF9E457}" type="slidenum">
              <a:rPr lang="zh-CN" altLang="en-US" smtClean="0"/>
              <a:t>‹#›</a:t>
            </a:fld>
            <a:endParaRPr lang="zh-CN" altLang="en-US"/>
          </a:p>
        </p:txBody>
      </p:sp>
    </p:spTree>
    <p:extLst>
      <p:ext uri="{BB962C8B-B14F-4D97-AF65-F5344CB8AC3E}">
        <p14:creationId xmlns:p14="http://schemas.microsoft.com/office/powerpoint/2010/main" val="3506182788"/>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41173E4-1F4D-4A6B-B3E6-01EEC0D12C69}" type="datetimeFigureOut">
              <a:rPr lang="zh-CN" altLang="en-US" smtClean="0"/>
              <a:t>2021/5/7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4CCE87-8875-4B21-BA6A-504DEAF9E457}" type="slidenum">
              <a:rPr lang="zh-CN" altLang="en-US" smtClean="0"/>
              <a:t>‹#›</a:t>
            </a:fld>
            <a:endParaRPr lang="zh-CN" altLang="en-US"/>
          </a:p>
        </p:txBody>
      </p:sp>
    </p:spTree>
    <p:extLst>
      <p:ext uri="{BB962C8B-B14F-4D97-AF65-F5344CB8AC3E}">
        <p14:creationId xmlns:p14="http://schemas.microsoft.com/office/powerpoint/2010/main" val="4224216348"/>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41173E4-1F4D-4A6B-B3E6-01EEC0D12C69}" type="datetimeFigureOut">
              <a:rPr lang="zh-CN" altLang="en-US" smtClean="0"/>
              <a:t>2021/5/7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4CCE87-8875-4B21-BA6A-504DEAF9E457}" type="slidenum">
              <a:rPr lang="zh-CN" altLang="en-US" smtClean="0"/>
              <a:t>‹#›</a:t>
            </a:fld>
            <a:endParaRPr lang="zh-CN" altLang="en-US"/>
          </a:p>
        </p:txBody>
      </p:sp>
    </p:spTree>
    <p:extLst>
      <p:ext uri="{BB962C8B-B14F-4D97-AF65-F5344CB8AC3E}">
        <p14:creationId xmlns:p14="http://schemas.microsoft.com/office/powerpoint/2010/main" val="3328240767"/>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41173E4-1F4D-4A6B-B3E6-01EEC0D12C69}" type="datetimeFigureOut">
              <a:rPr lang="zh-CN" altLang="en-US" smtClean="0"/>
              <a:t>2021/5/7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4CCE87-8875-4B21-BA6A-504DEAF9E457}" type="slidenum">
              <a:rPr lang="zh-CN" altLang="en-US" smtClean="0"/>
              <a:t>‹#›</a:t>
            </a:fld>
            <a:endParaRPr lang="zh-CN" altLang="en-US"/>
          </a:p>
        </p:txBody>
      </p:sp>
    </p:spTree>
    <p:extLst>
      <p:ext uri="{BB962C8B-B14F-4D97-AF65-F5344CB8AC3E}">
        <p14:creationId xmlns:p14="http://schemas.microsoft.com/office/powerpoint/2010/main" val="3734738775"/>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41173E4-1F4D-4A6B-B3E6-01EEC0D12C69}" type="datetimeFigureOut">
              <a:rPr lang="zh-CN" altLang="en-US" smtClean="0"/>
              <a:t>2021/5/7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4CCE87-8875-4B21-BA6A-504DEAF9E457}" type="slidenum">
              <a:rPr lang="zh-CN" altLang="en-US" smtClean="0"/>
              <a:t>‹#›</a:t>
            </a:fld>
            <a:endParaRPr lang="zh-CN" altLang="en-US"/>
          </a:p>
        </p:txBody>
      </p:sp>
    </p:spTree>
    <p:extLst>
      <p:ext uri="{BB962C8B-B14F-4D97-AF65-F5344CB8AC3E}">
        <p14:creationId xmlns:p14="http://schemas.microsoft.com/office/powerpoint/2010/main" val="2765396505"/>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41173E4-1F4D-4A6B-B3E6-01EEC0D12C69}" type="datetimeFigureOut">
              <a:rPr lang="zh-CN" altLang="en-US" smtClean="0"/>
              <a:t>2021/5/7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4CCE87-8875-4B21-BA6A-504DEAF9E457}" type="slidenum">
              <a:rPr lang="zh-CN" altLang="en-US" smtClean="0"/>
              <a:t>‹#›</a:t>
            </a:fld>
            <a:endParaRPr lang="zh-CN" altLang="en-US"/>
          </a:p>
        </p:txBody>
      </p:sp>
    </p:spTree>
    <p:extLst>
      <p:ext uri="{BB962C8B-B14F-4D97-AF65-F5344CB8AC3E}">
        <p14:creationId xmlns:p14="http://schemas.microsoft.com/office/powerpoint/2010/main" val="4055113384"/>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41173E4-1F4D-4A6B-B3E6-01EEC0D12C69}" type="datetimeFigureOut">
              <a:rPr lang="zh-CN" altLang="en-US" smtClean="0"/>
              <a:t>2021/5/7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34CCE87-8875-4B21-BA6A-504DEAF9E457}" type="slidenum">
              <a:rPr lang="zh-CN" altLang="en-US" smtClean="0"/>
              <a:t>‹#›</a:t>
            </a:fld>
            <a:endParaRPr lang="zh-CN" altLang="en-US"/>
          </a:p>
        </p:txBody>
      </p:sp>
    </p:spTree>
    <p:extLst>
      <p:ext uri="{BB962C8B-B14F-4D97-AF65-F5344CB8AC3E}">
        <p14:creationId xmlns:p14="http://schemas.microsoft.com/office/powerpoint/2010/main" val="3929321418"/>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41173E4-1F4D-4A6B-B3E6-01EEC0D12C69}" type="datetimeFigureOut">
              <a:rPr lang="zh-CN" altLang="en-US" smtClean="0"/>
              <a:t>2021/5/7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34CCE87-8875-4B21-BA6A-504DEAF9E457}" type="slidenum">
              <a:rPr lang="zh-CN" altLang="en-US" smtClean="0"/>
              <a:t>‹#›</a:t>
            </a:fld>
            <a:endParaRPr lang="zh-CN" altLang="en-US"/>
          </a:p>
        </p:txBody>
      </p:sp>
    </p:spTree>
    <p:extLst>
      <p:ext uri="{BB962C8B-B14F-4D97-AF65-F5344CB8AC3E}">
        <p14:creationId xmlns:p14="http://schemas.microsoft.com/office/powerpoint/2010/main" val="2730311614"/>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41173E4-1F4D-4A6B-B3E6-01EEC0D12C69}" type="datetimeFigureOut">
              <a:rPr lang="zh-CN" altLang="en-US" smtClean="0"/>
              <a:t>2021/5/7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34CCE87-8875-4B21-BA6A-504DEAF9E457}" type="slidenum">
              <a:rPr lang="zh-CN" altLang="en-US" smtClean="0"/>
              <a:t>‹#›</a:t>
            </a:fld>
            <a:endParaRPr lang="zh-CN" altLang="en-US"/>
          </a:p>
        </p:txBody>
      </p:sp>
    </p:spTree>
    <p:extLst>
      <p:ext uri="{BB962C8B-B14F-4D97-AF65-F5344CB8AC3E}">
        <p14:creationId xmlns:p14="http://schemas.microsoft.com/office/powerpoint/2010/main" val="318360034"/>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41173E4-1F4D-4A6B-B3E6-01EEC0D12C69}" type="datetimeFigureOut">
              <a:rPr lang="zh-CN" altLang="en-US" smtClean="0"/>
              <a:t>2021/5/7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4CCE87-8875-4B21-BA6A-504DEAF9E457}" type="slidenum">
              <a:rPr lang="zh-CN" altLang="en-US" smtClean="0"/>
              <a:t>‹#›</a:t>
            </a:fld>
            <a:endParaRPr lang="zh-CN" altLang="en-US"/>
          </a:p>
        </p:txBody>
      </p:sp>
    </p:spTree>
    <p:extLst>
      <p:ext uri="{BB962C8B-B14F-4D97-AF65-F5344CB8AC3E}">
        <p14:creationId xmlns:p14="http://schemas.microsoft.com/office/powerpoint/2010/main" val="851782320"/>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41173E4-1F4D-4A6B-B3E6-01EEC0D12C69}" type="datetimeFigureOut">
              <a:rPr lang="zh-CN" altLang="en-US" smtClean="0"/>
              <a:t>2021/5/7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4CCE87-8875-4B21-BA6A-504DEAF9E457}" type="slidenum">
              <a:rPr lang="zh-CN" altLang="en-US" smtClean="0"/>
              <a:t>‹#›</a:t>
            </a:fld>
            <a:endParaRPr lang="zh-CN" altLang="en-US"/>
          </a:p>
        </p:txBody>
      </p:sp>
    </p:spTree>
    <p:extLst>
      <p:ext uri="{BB962C8B-B14F-4D97-AF65-F5344CB8AC3E}">
        <p14:creationId xmlns:p14="http://schemas.microsoft.com/office/powerpoint/2010/main" val="331637117"/>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41173E4-1F4D-4A6B-B3E6-01EEC0D12C69}" type="datetimeFigureOut">
              <a:rPr lang="zh-CN" altLang="en-US" smtClean="0"/>
              <a:t>2021/5/7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4CCE87-8875-4B21-BA6A-504DEAF9E457}" type="slidenum">
              <a:rPr lang="zh-CN" altLang="en-US" smtClean="0"/>
              <a:t>‹#›</a:t>
            </a:fld>
            <a:endParaRPr lang="zh-CN" altLang="en-US"/>
          </a:p>
        </p:txBody>
      </p:sp>
    </p:spTree>
    <p:extLst>
      <p:ext uri="{BB962C8B-B14F-4D97-AF65-F5344CB8AC3E}">
        <p14:creationId xmlns:p14="http://schemas.microsoft.com/office/powerpoint/2010/main" val="15248161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normAutofit/>
          </a:bodyPr>
          <a:lstStyle/>
          <a:p>
            <a:r>
              <a:rPr lang="zh-CN" altLang="en-US" smtClean="0"/>
              <a:t>情境的审读与构建</a:t>
            </a:r>
            <a:br>
              <a:rPr lang="en-US" altLang="zh-CN" smtClean="0"/>
            </a:br>
            <a:endParaRPr lang="zh-CN" altLang="en-US"/>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294299107"/>
      </p:ext>
    </p:ext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31820" y="4087058"/>
            <a:ext cx="11719774" cy="461665"/>
          </a:xfrm>
          <a:prstGeom prst="rect">
            <a:avLst/>
          </a:prstGeom>
          <a:solidFill>
            <a:srgbClr val="FFFF00"/>
          </a:solidFill>
        </p:spPr>
        <p:txBody>
          <a:bodyPr wrap="square" rtlCol="0">
            <a:spAutoFit/>
          </a:bodyPr>
          <a:lstStyle/>
          <a:p>
            <a:r>
              <a:rPr lang="zh-CN" altLang="en-US" sz="2400" b="1" smtClean="0"/>
              <a:t>其他指令分析</a:t>
            </a:r>
            <a:endParaRPr lang="zh-CN" altLang="en-US" sz="2400" b="1"/>
          </a:p>
        </p:txBody>
      </p:sp>
      <p:sp>
        <p:nvSpPr>
          <p:cNvPr id="3" name="矩形 2"/>
          <p:cNvSpPr/>
          <p:nvPr/>
        </p:nvSpPr>
        <p:spPr>
          <a:xfrm>
            <a:off x="141668" y="4607230"/>
            <a:ext cx="5594801" cy="523220"/>
          </a:xfrm>
          <a:prstGeom prst="rect">
            <a:avLst/>
          </a:prstGeom>
        </p:spPr>
        <p:txBody>
          <a:bodyPr wrap="none">
            <a:spAutoFit/>
          </a:bodyPr>
          <a:lstStyle/>
          <a:p>
            <a:r>
              <a:rPr lang="zh-CN" altLang="en-US" sz="2800" b="1" smtClean="0"/>
              <a:t>“请结合材料内容和自己的体验”</a:t>
            </a:r>
            <a:endParaRPr lang="zh-CN" altLang="en-US" sz="2800"/>
          </a:p>
        </p:txBody>
      </p:sp>
      <p:sp>
        <p:nvSpPr>
          <p:cNvPr id="5" name="矩形 4"/>
          <p:cNvSpPr/>
          <p:nvPr/>
        </p:nvSpPr>
        <p:spPr>
          <a:xfrm>
            <a:off x="231820" y="5330505"/>
            <a:ext cx="11629622" cy="1200329"/>
          </a:xfrm>
          <a:prstGeom prst="rect">
            <a:avLst/>
          </a:prstGeom>
        </p:spPr>
        <p:txBody>
          <a:bodyPr wrap="square">
            <a:spAutoFit/>
          </a:bodyPr>
          <a:lstStyle/>
          <a:p>
            <a:r>
              <a:rPr lang="en-US" altLang="zh-CN" sz="2400" b="1" smtClean="0">
                <a:cs typeface="Times New Roman" panose="02020603050405020304" pitchFamily="18" charset="0"/>
              </a:rPr>
              <a:t>        </a:t>
            </a:r>
            <a:r>
              <a:rPr lang="zh-CN" altLang="zh-CN" sz="2400" b="1" smtClean="0">
                <a:cs typeface="Times New Roman" panose="02020603050405020304" pitchFamily="18" charset="0"/>
              </a:rPr>
              <a:t>“结合”</a:t>
            </a:r>
            <a:r>
              <a:rPr lang="zh-CN" altLang="zh-CN" sz="2400" b="1">
                <a:cs typeface="Times New Roman" panose="02020603050405020304" pitchFamily="18" charset="0"/>
              </a:rPr>
              <a:t>的对象包括“材料内容”和“自己的体验”两个方面。“结合材料内容”引导考生在写作过程中必须结合材料，体现材料作文的本质，不能脱离材料内容来立意；“自己的体验”，指的是写作者（高中学生）与文化交流发展有关的体验经历等。</a:t>
            </a:r>
            <a:endParaRPr lang="zh-CN" altLang="en-US" sz="2400" b="1"/>
          </a:p>
        </p:txBody>
      </p:sp>
      <p:sp>
        <p:nvSpPr>
          <p:cNvPr id="6" name="文本框 5"/>
          <p:cNvSpPr txBox="1"/>
          <p:nvPr/>
        </p:nvSpPr>
        <p:spPr>
          <a:xfrm>
            <a:off x="141668" y="126157"/>
            <a:ext cx="11719774" cy="461665"/>
          </a:xfrm>
          <a:prstGeom prst="rect">
            <a:avLst/>
          </a:prstGeom>
          <a:solidFill>
            <a:srgbClr val="FFFF00"/>
          </a:solidFill>
        </p:spPr>
        <p:txBody>
          <a:bodyPr wrap="square" rtlCol="0">
            <a:spAutoFit/>
          </a:bodyPr>
          <a:lstStyle/>
          <a:p>
            <a:r>
              <a:rPr lang="zh-CN" altLang="en-US" sz="2400" b="1" smtClean="0"/>
              <a:t>其他词语理解</a:t>
            </a:r>
            <a:endParaRPr lang="zh-CN" altLang="en-US" sz="2400" b="1"/>
          </a:p>
        </p:txBody>
      </p:sp>
      <p:sp>
        <p:nvSpPr>
          <p:cNvPr id="7" name="矩形 6"/>
          <p:cNvSpPr/>
          <p:nvPr/>
        </p:nvSpPr>
        <p:spPr>
          <a:xfrm>
            <a:off x="186744" y="612450"/>
            <a:ext cx="11719774" cy="3194721"/>
          </a:xfrm>
          <a:prstGeom prst="rect">
            <a:avLst/>
          </a:prstGeom>
        </p:spPr>
        <p:txBody>
          <a:bodyPr wrap="square">
            <a:spAutoFit/>
          </a:bodyPr>
          <a:lstStyle/>
          <a:p>
            <a:pPr indent="250825" algn="just">
              <a:lnSpc>
                <a:spcPct val="110000"/>
              </a:lnSpc>
              <a:spcAft>
                <a:spcPct val="0"/>
              </a:spcAft>
            </a:pPr>
            <a:r>
              <a:rPr lang="en-US" altLang="zh-CN" sz="2400" b="1" kern="100" smtClean="0">
                <a:latin typeface="Calibri" panose="020f0502020204030204" pitchFamily="34" charset="0"/>
                <a:cs typeface="Times New Roman" panose="02020603050405020304" pitchFamily="18" charset="0"/>
              </a:rPr>
              <a:t>     </a:t>
            </a:r>
            <a:r>
              <a:rPr lang="zh-CN" altLang="zh-CN" sz="2400" b="1" kern="100" smtClean="0">
                <a:latin typeface="Calibri" panose="020f0502020204030204" pitchFamily="34" charset="0"/>
                <a:cs typeface="Times New Roman" panose="02020603050405020304" pitchFamily="18" charset="0"/>
              </a:rPr>
              <a:t>“</a:t>
            </a:r>
            <a:r>
              <a:rPr lang="zh-CN" altLang="zh-CN" sz="2400" b="1" kern="100" smtClean="0">
                <a:solidFill>
                  <a:srgbClr val="FF0000"/>
                </a:solidFill>
                <a:latin typeface="Calibri" panose="020f0502020204030204" pitchFamily="34" charset="0"/>
                <a:cs typeface="Times New Roman" panose="02020603050405020304" pitchFamily="18" charset="0"/>
              </a:rPr>
              <a:t>文化</a:t>
            </a:r>
            <a:r>
              <a:rPr lang="zh-CN" altLang="zh-CN" sz="2400" b="1" kern="100" smtClean="0">
                <a:latin typeface="Calibri" panose="020f0502020204030204" pitchFamily="34" charset="0"/>
                <a:cs typeface="Times New Roman" panose="02020603050405020304" pitchFamily="18" charset="0"/>
              </a:rPr>
              <a:t>”</a:t>
            </a:r>
            <a:r>
              <a:rPr lang="zh-CN" altLang="zh-CN" sz="2400" b="1" kern="100">
                <a:latin typeface="Calibri" panose="020f0502020204030204" pitchFamily="34" charset="0"/>
                <a:cs typeface="Times New Roman" panose="02020603050405020304" pitchFamily="18" charset="0"/>
              </a:rPr>
              <a:t>是指“人类在社会历史发展过程中所创造的物质财富和精神财富的总和”（《现代汉语词典（第七版）》）。</a:t>
            </a:r>
          </a:p>
          <a:p>
            <a:pPr indent="250825" algn="just">
              <a:lnSpc>
                <a:spcPct val="110000"/>
              </a:lnSpc>
              <a:spcAft>
                <a:spcPct val="0"/>
              </a:spcAft>
            </a:pPr>
            <a:r>
              <a:rPr lang="en-US" altLang="zh-CN" sz="2400" b="1" kern="100" smtClean="0">
                <a:latin typeface="Calibri" panose="020f0502020204030204" pitchFamily="34" charset="0"/>
                <a:cs typeface="Times New Roman" panose="02020603050405020304" pitchFamily="18" charset="0"/>
              </a:rPr>
              <a:t>     </a:t>
            </a:r>
            <a:r>
              <a:rPr lang="zh-CN" altLang="zh-CN" sz="2400" b="1" kern="100" smtClean="0">
                <a:latin typeface="Calibri" panose="020f0502020204030204" pitchFamily="34" charset="0"/>
                <a:cs typeface="Times New Roman" panose="02020603050405020304" pitchFamily="18" charset="0"/>
              </a:rPr>
              <a:t>“</a:t>
            </a:r>
            <a:r>
              <a:rPr lang="zh-CN" altLang="zh-CN" sz="2400" b="1" kern="100" smtClean="0">
                <a:solidFill>
                  <a:srgbClr val="FF0000"/>
                </a:solidFill>
                <a:latin typeface="Calibri" panose="020f0502020204030204" pitchFamily="34" charset="0"/>
                <a:cs typeface="Times New Roman" panose="02020603050405020304" pitchFamily="18" charset="0"/>
              </a:rPr>
              <a:t>文化交流</a:t>
            </a:r>
            <a:r>
              <a:rPr lang="zh-CN" altLang="zh-CN" sz="2400" b="1" kern="100" smtClean="0">
                <a:latin typeface="Calibri" panose="020f0502020204030204" pitchFamily="34" charset="0"/>
                <a:cs typeface="Times New Roman" panose="02020603050405020304" pitchFamily="18" charset="0"/>
              </a:rPr>
              <a:t>”</a:t>
            </a:r>
            <a:r>
              <a:rPr lang="zh-CN" altLang="zh-CN" sz="2400" b="1" kern="100">
                <a:latin typeface="Calibri" panose="020f0502020204030204" pitchFamily="34" charset="0"/>
                <a:cs typeface="Times New Roman" panose="02020603050405020304" pitchFamily="18" charset="0"/>
              </a:rPr>
              <a:t>是指“指不同文化系统、不同文化成分相互接近、吸引的过程”（《中华文化精粹分类辞典》）。</a:t>
            </a:r>
          </a:p>
          <a:p>
            <a:r>
              <a:rPr lang="en-US" altLang="zh-CN" sz="2400" b="1" smtClean="0">
                <a:cs typeface="Times New Roman" panose="02020603050405020304" pitchFamily="18" charset="0"/>
              </a:rPr>
              <a:t>         </a:t>
            </a:r>
            <a:r>
              <a:rPr lang="zh-CN" altLang="zh-CN" sz="2400" b="1" smtClean="0">
                <a:cs typeface="Times New Roman" panose="02020603050405020304" pitchFamily="18" charset="0"/>
              </a:rPr>
              <a:t>“</a:t>
            </a:r>
            <a:r>
              <a:rPr lang="zh-CN" altLang="zh-CN" sz="2400" b="1" smtClean="0">
                <a:solidFill>
                  <a:srgbClr val="FF0000"/>
                </a:solidFill>
                <a:cs typeface="Times New Roman" panose="02020603050405020304" pitchFamily="18" charset="0"/>
              </a:rPr>
              <a:t>文化发展</a:t>
            </a:r>
            <a:r>
              <a:rPr lang="zh-CN" altLang="zh-CN" sz="2400" b="1" smtClean="0">
                <a:cs typeface="Times New Roman" panose="02020603050405020304" pitchFamily="18" charset="0"/>
              </a:rPr>
              <a:t>”</a:t>
            </a:r>
            <a:r>
              <a:rPr lang="zh-CN" altLang="zh-CN" sz="2400" b="1">
                <a:cs typeface="Times New Roman" panose="02020603050405020304" pitchFamily="18" charset="0"/>
              </a:rPr>
              <a:t>是指“指文化不断累积、进步的过程”。（《中华文化精粹分类辞典》）</a:t>
            </a:r>
            <a:r>
              <a:rPr lang="en-US" altLang="zh-CN" sz="2400" b="1">
                <a:cs typeface="Times New Roman" panose="02020603050405020304" pitchFamily="18" charset="0"/>
              </a:rPr>
              <a:t>  </a:t>
            </a:r>
            <a:endParaRPr lang="en-US" altLang="zh-CN" sz="2400" b="1" smtClean="0">
              <a:cs typeface="Times New Roman" panose="02020603050405020304" pitchFamily="18" charset="0"/>
            </a:endParaRPr>
          </a:p>
          <a:p>
            <a:r>
              <a:rPr lang="en-US" altLang="zh-CN" sz="2400" b="1" smtClean="0">
                <a:cs typeface="Times New Roman" panose="02020603050405020304" pitchFamily="18" charset="0"/>
              </a:rPr>
              <a:t>        </a:t>
            </a:r>
            <a:r>
              <a:rPr lang="zh-CN" altLang="zh-CN" sz="2400" b="1" smtClean="0">
                <a:cs typeface="Times New Roman" panose="02020603050405020304" pitchFamily="18" charset="0"/>
              </a:rPr>
              <a:t>“</a:t>
            </a:r>
            <a:r>
              <a:rPr lang="zh-CN" altLang="zh-CN" sz="2400" b="1" smtClean="0">
                <a:solidFill>
                  <a:srgbClr val="FF0000"/>
                </a:solidFill>
                <a:cs typeface="Times New Roman" panose="02020603050405020304" pitchFamily="18" charset="0"/>
              </a:rPr>
              <a:t>文化交流发展</a:t>
            </a:r>
            <a:r>
              <a:rPr lang="zh-CN" altLang="zh-CN" sz="2400" b="1" smtClean="0">
                <a:cs typeface="Times New Roman" panose="02020603050405020304" pitchFamily="18" charset="0"/>
              </a:rPr>
              <a:t>”</a:t>
            </a:r>
            <a:r>
              <a:rPr lang="zh-CN" altLang="zh-CN" sz="2400" b="1">
                <a:cs typeface="Times New Roman" panose="02020603050405020304" pitchFamily="18" charset="0"/>
              </a:rPr>
              <a:t>在写作过程中可体现为为什么要进行文化交流、怎样才能使文化在交流中发展等等。</a:t>
            </a:r>
            <a:endParaRPr lang="zh-CN" altLang="en-US" sz="2400" b="1"/>
          </a:p>
        </p:txBody>
      </p:sp>
    </p:spTree>
    <p:extLst>
      <p:ext uri="{BB962C8B-B14F-4D97-AF65-F5344CB8AC3E}">
        <p14:creationId xmlns:p14="http://schemas.microsoft.com/office/powerpoint/2010/main" val="1932180737"/>
      </p:ext>
    </p:ext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456" y="873400"/>
            <a:ext cx="10287000" cy="1952625"/>
          </a:xfrm>
          <a:prstGeom prst="rect">
            <a:avLst/>
          </a:prstGeom>
        </p:spPr>
      </p:pic>
      <p:sp>
        <p:nvSpPr>
          <p:cNvPr id="3" name="文本框 2"/>
          <p:cNvSpPr txBox="1"/>
          <p:nvPr/>
        </p:nvSpPr>
        <p:spPr>
          <a:xfrm>
            <a:off x="12878" y="0"/>
            <a:ext cx="10985679" cy="463640"/>
          </a:xfrm>
          <a:prstGeom prst="rect">
            <a:avLst/>
          </a:prstGeom>
          <a:noFill/>
        </p:spPr>
        <p:txBody>
          <a:bodyPr wrap="square" rtlCol="0">
            <a:spAutoFit/>
          </a:bodyPr>
          <a:lstStyle/>
          <a:p>
            <a:endParaRPr lang="zh-CN" altLang="en-US"/>
          </a:p>
        </p:txBody>
      </p:sp>
      <p:sp>
        <p:nvSpPr>
          <p:cNvPr id="4" name="文本框 3"/>
          <p:cNvSpPr txBox="1"/>
          <p:nvPr/>
        </p:nvSpPr>
        <p:spPr>
          <a:xfrm>
            <a:off x="86932" y="175090"/>
            <a:ext cx="10470524" cy="523220"/>
          </a:xfrm>
          <a:prstGeom prst="rect">
            <a:avLst/>
          </a:prstGeom>
          <a:noFill/>
        </p:spPr>
        <p:txBody>
          <a:bodyPr wrap="square" rtlCol="0">
            <a:spAutoFit/>
          </a:bodyPr>
          <a:lstStyle/>
          <a:p>
            <a:r>
              <a:rPr lang="zh-CN" altLang="en-US" sz="2800" b="1" smtClean="0"/>
              <a:t>比对以下文段（下水文段：黄健珊）</a:t>
            </a:r>
            <a:endParaRPr lang="zh-CN" altLang="en-US"/>
          </a:p>
        </p:txBody>
      </p:sp>
      <p:sp>
        <p:nvSpPr>
          <p:cNvPr id="5" name="矩形 4"/>
          <p:cNvSpPr/>
          <p:nvPr/>
        </p:nvSpPr>
        <p:spPr>
          <a:xfrm>
            <a:off x="270456" y="3131386"/>
            <a:ext cx="11745533" cy="2246769"/>
          </a:xfrm>
          <a:prstGeom prst="rect">
            <a:avLst/>
          </a:prstGeom>
          <a:ln>
            <a:solidFill>
              <a:srgbClr val="FF0000"/>
            </a:solidFill>
          </a:ln>
        </p:spPr>
        <p:txBody>
          <a:bodyPr wrap="square">
            <a:spAutoFit/>
          </a:bodyPr>
          <a:lstStyle/>
          <a:p>
            <a:pPr algn="just">
              <a:spcAft>
                <a:spcPct val="0"/>
              </a:spcAft>
            </a:pPr>
            <a:r>
              <a:rPr lang="zh-CN" altLang="zh-CN" sz="2800" b="1" kern="100">
                <a:latin typeface="Calibri" panose="020f0502020204030204" pitchFamily="34" charset="0"/>
                <a:cs typeface="宋体" panose="02010600030101010101" pitchFamily="2" charset="-122"/>
              </a:rPr>
              <a:t>亲爱的各国朋友们：</a:t>
            </a:r>
          </a:p>
          <a:p>
            <a:r>
              <a:rPr lang="en-US" altLang="zh-CN" sz="2800" b="1" smtClean="0">
                <a:latin typeface="Calibri" panose="020f0502020204030204" pitchFamily="34" charset="0"/>
                <a:cs typeface="宋体" panose="02010600030101010101" pitchFamily="2" charset="-122"/>
              </a:rPr>
              <a:t>        </a:t>
            </a:r>
            <a:r>
              <a:rPr lang="zh-CN" altLang="zh-CN" sz="2800" b="1" smtClean="0">
                <a:latin typeface="Calibri" panose="020f0502020204030204" pitchFamily="34" charset="0"/>
                <a:cs typeface="宋体" panose="02010600030101010101" pitchFamily="2" charset="-122"/>
              </a:rPr>
              <a:t>大家</a:t>
            </a:r>
            <a:r>
              <a:rPr lang="zh-CN" altLang="zh-CN" sz="2800" b="1">
                <a:latin typeface="Calibri" panose="020f0502020204030204" pitchFamily="34" charset="0"/>
                <a:cs typeface="宋体" panose="02010600030101010101" pitchFamily="2" charset="-122"/>
              </a:rPr>
              <a:t>好！我是来自中国的文佳。作为本次文化之旅的东道主国家的一员，首先请允许我对大家的到来再一次表示欢迎。非常高兴能通过这次活动和来自五湖四海的大家展开了一场关于文化的对话。在游学结束之际，我谨代表我们小组谈谈我们在这一场对话中的感受与收获。</a:t>
            </a:r>
            <a:endParaRPr lang="zh-CN" altLang="en-US" sz="2800" b="1"/>
          </a:p>
        </p:txBody>
      </p:sp>
      <p:sp>
        <p:nvSpPr>
          <p:cNvPr id="6" name="矩形 5"/>
          <p:cNvSpPr/>
          <p:nvPr/>
        </p:nvSpPr>
        <p:spPr>
          <a:xfrm>
            <a:off x="590053" y="5794351"/>
            <a:ext cx="6316153" cy="523220"/>
          </a:xfrm>
          <a:prstGeom prst="rect">
            <a:avLst/>
          </a:prstGeom>
          <a:solidFill>
            <a:srgbClr val="FFFF00"/>
          </a:solidFill>
          <a:ln>
            <a:solidFill>
              <a:srgbClr val="FFFF00"/>
            </a:solidFill>
          </a:ln>
        </p:spPr>
        <p:txBody>
          <a:bodyPr wrap="none">
            <a:spAutoFit/>
          </a:bodyPr>
          <a:lstStyle/>
          <a:p>
            <a:r>
              <a:rPr lang="zh-CN" altLang="zh-CN" sz="2800" b="1" u="sng">
                <a:cs typeface="Times New Roman" panose="02020603050405020304" pitchFamily="18" charset="0"/>
              </a:rPr>
              <a:t>明确表明自身身份，适当强调受众身份</a:t>
            </a:r>
            <a:endParaRPr lang="zh-CN" altLang="en-US" sz="2800" b="1"/>
          </a:p>
        </p:txBody>
      </p:sp>
    </p:spTree>
    <p:extLst>
      <p:ext uri="{BB962C8B-B14F-4D97-AF65-F5344CB8AC3E}">
        <p14:creationId xmlns:p14="http://schemas.microsoft.com/office/powerpoint/2010/main" val="28720123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rcRect l="6197" t="-220" r="106" b="220"/>
          <a:stretch>
            <a:fillRect/>
          </a:stretch>
        </p:blipFill>
        <p:spPr>
          <a:xfrm rot="10800000">
            <a:off x="218939" y="302235"/>
            <a:ext cx="11573200" cy="5944017"/>
          </a:xfrm>
          <a:prstGeom prst="rect">
            <a:avLst/>
          </a:prstGeom>
        </p:spPr>
      </p:pic>
    </p:spTree>
    <p:extLst>
      <p:ext uri="{BB962C8B-B14F-4D97-AF65-F5344CB8AC3E}">
        <p14:creationId xmlns:p14="http://schemas.microsoft.com/office/powerpoint/2010/main" val="1959546304"/>
      </p:ext>
    </p:ext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800000">
            <a:off x="0" y="0"/>
            <a:ext cx="12192000" cy="2695609"/>
          </a:xfrm>
          <a:prstGeom prst="rect">
            <a:avLst/>
          </a:prstGeom>
        </p:spPr>
      </p:pic>
      <p:sp>
        <p:nvSpPr>
          <p:cNvPr id="3" name="矩形 2"/>
          <p:cNvSpPr/>
          <p:nvPr/>
        </p:nvSpPr>
        <p:spPr>
          <a:xfrm>
            <a:off x="0" y="2745480"/>
            <a:ext cx="12192000" cy="3108543"/>
          </a:xfrm>
          <a:prstGeom prst="rect">
            <a:avLst/>
          </a:prstGeom>
          <a:ln>
            <a:solidFill>
              <a:srgbClr val="FF0000"/>
            </a:solidFill>
          </a:ln>
        </p:spPr>
        <p:txBody>
          <a:bodyPr wrap="square">
            <a:spAutoFit/>
          </a:bodyPr>
          <a:lstStyle/>
          <a:p>
            <a:r>
              <a:rPr lang="en-US" altLang="zh-CN" sz="2800" b="1" smtClean="0">
                <a:latin typeface="Calibri" panose="020f0502020204030204" pitchFamily="34" charset="0"/>
                <a:cs typeface="宋体" panose="02010600030101010101" pitchFamily="2" charset="-122"/>
              </a:rPr>
              <a:t>        </a:t>
            </a:r>
            <a:r>
              <a:rPr lang="zh-CN" altLang="zh-CN" sz="2800" b="1" smtClean="0">
                <a:solidFill>
                  <a:srgbClr val="FF0000"/>
                </a:solidFill>
                <a:latin typeface="Calibri" panose="020f0502020204030204" pitchFamily="34" charset="0"/>
                <a:cs typeface="宋体" panose="02010600030101010101" pitchFamily="2" charset="-122"/>
              </a:rPr>
              <a:t>通过</a:t>
            </a:r>
            <a:r>
              <a:rPr lang="zh-CN" altLang="zh-CN" sz="2800" b="1">
                <a:solidFill>
                  <a:srgbClr val="FF0000"/>
                </a:solidFill>
                <a:latin typeface="Calibri" panose="020f0502020204030204" pitchFamily="34" charset="0"/>
                <a:cs typeface="宋体" panose="02010600030101010101" pitchFamily="2" charset="-122"/>
              </a:rPr>
              <a:t>这次活动，我感触最深的一点是，文化发展需要交流。</a:t>
            </a:r>
            <a:r>
              <a:rPr lang="zh-CN" altLang="zh-CN" sz="2800" b="1">
                <a:latin typeface="Calibri" panose="020f0502020204030204" pitchFamily="34" charset="0"/>
                <a:cs typeface="宋体" panose="02010600030101010101" pitchFamily="2" charset="-122"/>
              </a:rPr>
              <a:t>我们小组的一位成员，来自非洲的西塞说，和中国的同龄人一起打篮球，练武术，喝可乐，品中餐</a:t>
            </a:r>
            <a:r>
              <a:rPr lang="en-US" altLang="zh-CN" sz="2800" b="1">
                <a:latin typeface="Calibri" panose="020f0502020204030204" pitchFamily="34" charset="0"/>
                <a:cs typeface="宋体" panose="02010600030101010101" pitchFamily="2" charset="-122"/>
              </a:rPr>
              <a:t>……</a:t>
            </a:r>
            <a:r>
              <a:rPr lang="zh-CN" altLang="zh-CN" sz="2800" b="1">
                <a:latin typeface="Calibri" panose="020f0502020204030204" pitchFamily="34" charset="0"/>
                <a:cs typeface="宋体" panose="02010600030101010101" pitchFamily="2" charset="-122"/>
              </a:rPr>
              <a:t>给了他非常好的体验。而我也对西塞口中的，非洲大陆上的手鼓、木雕、手抓饭感到非常好奇和向往。一趟游学活动，让我们结下了深厚的情谊，让我们了解到彼此不同的文化，并对之产生憧憬与热情，而这最终会转化为推动文化发展的一股动力。</a:t>
            </a:r>
            <a:r>
              <a:rPr lang="zh-CN" altLang="zh-CN" sz="2800" b="1">
                <a:solidFill>
                  <a:srgbClr val="FF0000"/>
                </a:solidFill>
                <a:latin typeface="Calibri" panose="020f0502020204030204" pitchFamily="34" charset="0"/>
                <a:cs typeface="宋体" panose="02010600030101010101" pitchFamily="2" charset="-122"/>
              </a:rPr>
              <a:t>我相信，这就是本次活动的的要义，它让我们明白，文化因交流而发展。</a:t>
            </a:r>
            <a:endParaRPr lang="zh-CN" altLang="en-US" sz="2800" b="1">
              <a:solidFill>
                <a:srgbClr val="FF0000"/>
              </a:solidFill>
            </a:endParaRPr>
          </a:p>
        </p:txBody>
      </p:sp>
      <p:sp>
        <p:nvSpPr>
          <p:cNvPr id="4" name="矩形 3"/>
          <p:cNvSpPr/>
          <p:nvPr/>
        </p:nvSpPr>
        <p:spPr>
          <a:xfrm>
            <a:off x="0" y="5903893"/>
            <a:ext cx="12192000" cy="954107"/>
          </a:xfrm>
          <a:prstGeom prst="rect">
            <a:avLst/>
          </a:prstGeom>
          <a:solidFill>
            <a:srgbClr val="FFFF00"/>
          </a:solidFill>
        </p:spPr>
        <p:txBody>
          <a:bodyPr wrap="square">
            <a:spAutoFit/>
          </a:bodyPr>
          <a:lstStyle/>
          <a:p>
            <a:pPr>
              <a:spcAft>
                <a:spcPct val="0"/>
              </a:spcAft>
            </a:pPr>
            <a:r>
              <a:rPr lang="zh-CN" altLang="en-US" sz="2800" b="1" u="sng" smtClean="0"/>
              <a:t>找准任务，理解落实，将议题还原成一个最完整的句子，以厘清内涵和外延</a:t>
            </a:r>
            <a:endParaRPr lang="en-US" altLang="zh-CN" sz="2800" b="1" u="sng" smtClean="0"/>
          </a:p>
          <a:p>
            <a:pPr>
              <a:spcAft>
                <a:spcPct val="0"/>
              </a:spcAft>
            </a:pPr>
            <a:r>
              <a:rPr lang="zh-CN" altLang="en-US" sz="2800" b="1" smtClean="0">
                <a:latin typeface="Times New Roman" panose="02020603050405020304" pitchFamily="18" charset="0"/>
              </a:rPr>
              <a:t>展开想象和联想，将交际情境具象化</a:t>
            </a:r>
            <a:endParaRPr lang="zh-CN" altLang="zh-CN" sz="2800" b="1">
              <a:latin typeface="Times New Roman" panose="02020603050405020304" pitchFamily="18" charset="0"/>
            </a:endParaRPr>
          </a:p>
        </p:txBody>
      </p:sp>
    </p:spTree>
    <p:extLst>
      <p:ext uri="{BB962C8B-B14F-4D97-AF65-F5344CB8AC3E}">
        <p14:creationId xmlns:p14="http://schemas.microsoft.com/office/powerpoint/2010/main" val="91598219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12123" y="283334"/>
            <a:ext cx="11552349" cy="4401205"/>
          </a:xfrm>
          <a:prstGeom prst="rect">
            <a:avLst/>
          </a:prstGeom>
        </p:spPr>
        <p:txBody>
          <a:bodyPr wrap="square">
            <a:spAutoFit/>
          </a:bodyPr>
          <a:lstStyle/>
          <a:p>
            <a:r>
              <a:rPr lang="en-US" altLang="zh-CN" sz="2800" b="1" smtClean="0">
                <a:latin typeface="Calibri" panose="020f0502020204030204" pitchFamily="34" charset="0"/>
                <a:cs typeface="宋体" panose="02010600030101010101" pitchFamily="2" charset="-122"/>
              </a:rPr>
              <a:t>        </a:t>
            </a:r>
            <a:r>
              <a:rPr lang="zh-CN" altLang="zh-CN" sz="2800" b="1" smtClean="0">
                <a:solidFill>
                  <a:srgbClr val="FF0000"/>
                </a:solidFill>
                <a:latin typeface="Calibri" panose="020f0502020204030204" pitchFamily="34" charset="0"/>
                <a:cs typeface="宋体" panose="02010600030101010101" pitchFamily="2" charset="-122"/>
              </a:rPr>
              <a:t>不同</a:t>
            </a:r>
            <a:r>
              <a:rPr lang="zh-CN" altLang="zh-CN" sz="2800" b="1">
                <a:solidFill>
                  <a:srgbClr val="FF0000"/>
                </a:solidFill>
                <a:latin typeface="Calibri" panose="020f0502020204030204" pitchFamily="34" charset="0"/>
                <a:cs typeface="宋体" panose="02010600030101010101" pitchFamily="2" charset="-122"/>
              </a:rPr>
              <a:t>文化的碰撞与交融会让成就独具魅力的新文化。</a:t>
            </a:r>
            <a:r>
              <a:rPr lang="zh-CN" altLang="zh-CN" sz="2800" b="1">
                <a:latin typeface="Calibri" panose="020f0502020204030204" pitchFamily="34" charset="0"/>
                <a:cs typeface="宋体" panose="02010600030101010101" pitchFamily="2" charset="-122"/>
              </a:rPr>
              <a:t>在这次文化之旅中，相信大家对美妙的敦煌一定印象深刻。是什么造就了如斯有魅力的敦煌文化？来自欧洲的欧文同学说出了答案：是不同文化的汇集交融。每种文化都有自己的特</a:t>
            </a:r>
            <a:r>
              <a:rPr lang="en-US" altLang="zh-CN" sz="2800" b="1">
                <a:latin typeface="Calibri" panose="020f0502020204030204" pitchFamily="34" charset="0"/>
                <a:cs typeface="宋体" panose="02010600030101010101" pitchFamily="2" charset="-122"/>
              </a:rPr>
              <a:t>“</a:t>
            </a:r>
            <a:r>
              <a:rPr lang="zh-CN" altLang="zh-CN" sz="2800" b="1">
                <a:latin typeface="Calibri" panose="020f0502020204030204" pitchFamily="34" charset="0"/>
                <a:cs typeface="宋体" panose="02010600030101010101" pitchFamily="2" charset="-122"/>
              </a:rPr>
              <a:t>色</a:t>
            </a:r>
            <a:r>
              <a:rPr lang="en-US" altLang="zh-CN" sz="2800" b="1">
                <a:latin typeface="Calibri" panose="020f0502020204030204" pitchFamily="34" charset="0"/>
                <a:cs typeface="宋体" panose="02010600030101010101" pitchFamily="2" charset="-122"/>
              </a:rPr>
              <a:t>”</a:t>
            </a:r>
            <a:r>
              <a:rPr lang="zh-CN" altLang="zh-CN" sz="2800" b="1">
                <a:latin typeface="Calibri" panose="020f0502020204030204" pitchFamily="34" charset="0"/>
                <a:cs typeface="宋体" panose="02010600030101010101" pitchFamily="2" charset="-122"/>
              </a:rPr>
              <a:t>，而不同的的颜色交汇，则会产生新的色彩，形成五彩斑斓的新文化。正是西域佛教、雕塑文化和中原汉族文明交流碰撞，于是有了敦煌莫高窟异彩纷呈的壁画和彩塑。独自生长固然也可成就文化，但难免单一和固化。而交流则为文化的进一步发展提供了空间，提供了打破各自思维限制的途径。</a:t>
            </a:r>
            <a:r>
              <a:rPr lang="zh-CN" altLang="zh-CN" sz="2800" b="1">
                <a:solidFill>
                  <a:srgbClr val="FF0000"/>
                </a:solidFill>
                <a:latin typeface="Calibri" panose="020f0502020204030204" pitchFamily="34" charset="0"/>
                <a:cs typeface="宋体" panose="02010600030101010101" pitchFamily="2" charset="-122"/>
              </a:rPr>
              <a:t>我想，当年希腊文化部长提出评选</a:t>
            </a:r>
            <a:r>
              <a:rPr lang="en-US" altLang="zh-CN" sz="2800" b="1">
                <a:solidFill>
                  <a:srgbClr val="FF0000"/>
                </a:solidFill>
                <a:latin typeface="Calibri" panose="020f0502020204030204" pitchFamily="34" charset="0"/>
                <a:cs typeface="宋体" panose="02010600030101010101" pitchFamily="2" charset="-122"/>
              </a:rPr>
              <a:t>“</a:t>
            </a:r>
            <a:r>
              <a:rPr lang="zh-CN" altLang="zh-CN" sz="2800" b="1">
                <a:solidFill>
                  <a:srgbClr val="FF0000"/>
                </a:solidFill>
                <a:latin typeface="Calibri" panose="020f0502020204030204" pitchFamily="34" charset="0"/>
                <a:cs typeface="宋体" panose="02010600030101010101" pitchFamily="2" charset="-122"/>
              </a:rPr>
              <a:t>欧洲文化首都</a:t>
            </a:r>
            <a:r>
              <a:rPr lang="en-US" altLang="zh-CN" sz="2800" b="1">
                <a:solidFill>
                  <a:srgbClr val="FF0000"/>
                </a:solidFill>
                <a:latin typeface="Calibri" panose="020f0502020204030204" pitchFamily="34" charset="0"/>
                <a:cs typeface="宋体" panose="02010600030101010101" pitchFamily="2" charset="-122"/>
              </a:rPr>
              <a:t>”</a:t>
            </a:r>
            <a:r>
              <a:rPr lang="zh-CN" altLang="zh-CN" sz="2800" b="1">
                <a:solidFill>
                  <a:srgbClr val="FF0000"/>
                </a:solidFill>
                <a:latin typeface="Calibri" panose="020f0502020204030204" pitchFamily="34" charset="0"/>
                <a:cs typeface="宋体" panose="02010600030101010101" pitchFamily="2" charset="-122"/>
              </a:rPr>
              <a:t>的建议，希望通过此来宣传欧洲文化的丰富多样性，目的也正是基于此。</a:t>
            </a:r>
            <a:endParaRPr lang="zh-CN" altLang="en-US" sz="2800" b="1">
              <a:solidFill>
                <a:srgbClr val="FF0000"/>
              </a:solidFill>
            </a:endParaRPr>
          </a:p>
        </p:txBody>
      </p:sp>
      <p:sp>
        <p:nvSpPr>
          <p:cNvPr id="3" name="矩形 2"/>
          <p:cNvSpPr/>
          <p:nvPr/>
        </p:nvSpPr>
        <p:spPr>
          <a:xfrm>
            <a:off x="705469" y="4879950"/>
            <a:ext cx="6316153" cy="954107"/>
          </a:xfrm>
          <a:prstGeom prst="rect">
            <a:avLst/>
          </a:prstGeom>
          <a:solidFill>
            <a:srgbClr val="FFFF00"/>
          </a:solidFill>
        </p:spPr>
        <p:txBody>
          <a:bodyPr wrap="none">
            <a:spAutoFit/>
          </a:bodyPr>
          <a:lstStyle/>
          <a:p>
            <a:pPr>
              <a:spcAft>
                <a:spcPct val="0"/>
              </a:spcAft>
            </a:pPr>
            <a:r>
              <a:rPr lang="zh-CN" altLang="en-US" sz="2800" b="1" u="sng" smtClean="0"/>
              <a:t>围绕材料进行分析，用尽材料</a:t>
            </a:r>
            <a:endParaRPr lang="en-US" altLang="zh-CN" sz="2800" b="1" u="sng" smtClean="0"/>
          </a:p>
          <a:p>
            <a:pPr>
              <a:spcAft>
                <a:spcPct val="0"/>
              </a:spcAft>
            </a:pPr>
            <a:r>
              <a:rPr lang="zh-CN" altLang="en-US" sz="2800" b="1" u="sng" smtClean="0"/>
              <a:t>用对话、呼告的手法，和受众进行互动</a:t>
            </a:r>
            <a:endParaRPr lang="zh-CN" altLang="zh-CN" sz="2800" b="1">
              <a:latin typeface="Times New Roman" panose="02020603050405020304" pitchFamily="18" charset="0"/>
            </a:endParaRPr>
          </a:p>
        </p:txBody>
      </p:sp>
    </p:spTree>
    <p:extLst>
      <p:ext uri="{BB962C8B-B14F-4D97-AF65-F5344CB8AC3E}">
        <p14:creationId xmlns:p14="http://schemas.microsoft.com/office/powerpoint/2010/main" val="3401400114"/>
      </p:ext>
    </p:ext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6518" y="166687"/>
            <a:ext cx="10895527" cy="6524625"/>
          </a:xfrm>
          <a:prstGeom prst="rect">
            <a:avLst/>
          </a:prstGeom>
        </p:spPr>
      </p:pic>
    </p:spTree>
    <p:extLst>
      <p:ext uri="{BB962C8B-B14F-4D97-AF65-F5344CB8AC3E}">
        <p14:creationId xmlns:p14="http://schemas.microsoft.com/office/powerpoint/2010/main" val="687981582"/>
      </p:ext>
    </p:ext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06062" y="231821"/>
            <a:ext cx="11616743" cy="4401205"/>
          </a:xfrm>
          <a:prstGeom prst="rect">
            <a:avLst/>
          </a:prstGeom>
        </p:spPr>
        <p:txBody>
          <a:bodyPr wrap="square">
            <a:spAutoFit/>
          </a:bodyPr>
          <a:lstStyle/>
          <a:p>
            <a:r>
              <a:rPr lang="en-US" altLang="zh-CN" smtClean="0">
                <a:latin typeface="Calibri" panose="020f0502020204030204" pitchFamily="34" charset="0"/>
                <a:cs typeface="宋体" panose="02010600030101010101" pitchFamily="2" charset="-122"/>
              </a:rPr>
              <a:t>            </a:t>
            </a:r>
            <a:r>
              <a:rPr lang="zh-CN" altLang="zh-CN" sz="2800" b="1" smtClean="0">
                <a:solidFill>
                  <a:srgbClr val="FF0000"/>
                </a:solidFill>
                <a:latin typeface="Calibri" panose="020f0502020204030204" pitchFamily="34" charset="0"/>
                <a:cs typeface="宋体" panose="02010600030101010101" pitchFamily="2" charset="-122"/>
              </a:rPr>
              <a:t>文化</a:t>
            </a:r>
            <a:r>
              <a:rPr lang="zh-CN" altLang="zh-CN" sz="2800" b="1">
                <a:solidFill>
                  <a:srgbClr val="FF0000"/>
                </a:solidFill>
                <a:latin typeface="Calibri" panose="020f0502020204030204" pitchFamily="34" charset="0"/>
                <a:cs typeface="宋体" panose="02010600030101010101" pitchFamily="2" charset="-122"/>
              </a:rPr>
              <a:t>的交流</a:t>
            </a:r>
            <a:r>
              <a:rPr lang="zh-CN" altLang="zh-CN" sz="2800" b="1">
                <a:latin typeface="Calibri" panose="020f0502020204030204" pitchFamily="34" charset="0"/>
                <a:cs typeface="宋体" panose="02010600030101010101" pitchFamily="2" charset="-122"/>
              </a:rPr>
              <a:t>也有利于树立本民族的文化自信，让文化永葆活力，为</a:t>
            </a:r>
            <a:r>
              <a:rPr lang="zh-CN" altLang="zh-CN" sz="2800" b="1">
                <a:solidFill>
                  <a:srgbClr val="FF0000"/>
                </a:solidFill>
                <a:latin typeface="Calibri" panose="020f0502020204030204" pitchFamily="34" charset="0"/>
                <a:cs typeface="宋体" panose="02010600030101010101" pitchFamily="2" charset="-122"/>
              </a:rPr>
              <a:t>文化发展</a:t>
            </a:r>
            <a:r>
              <a:rPr lang="zh-CN" altLang="zh-CN" sz="2800" b="1">
                <a:latin typeface="Calibri" panose="020f0502020204030204" pitchFamily="34" charset="0"/>
                <a:cs typeface="宋体" panose="02010600030101010101" pitchFamily="2" charset="-122"/>
              </a:rPr>
              <a:t>提供更多思路。</a:t>
            </a:r>
            <a:r>
              <a:rPr lang="zh-CN" altLang="zh-CN" sz="2800" b="1">
                <a:solidFill>
                  <a:srgbClr val="FF0000"/>
                </a:solidFill>
                <a:latin typeface="Calibri" panose="020f0502020204030204" pitchFamily="34" charset="0"/>
                <a:cs typeface="宋体" panose="02010600030101010101" pitchFamily="2" charset="-122"/>
              </a:rPr>
              <a:t>我们非常幸运</a:t>
            </a:r>
            <a:r>
              <a:rPr lang="zh-CN" altLang="zh-CN" sz="2800" b="1">
                <a:latin typeface="Calibri" panose="020f0502020204030204" pitchFamily="34" charset="0"/>
                <a:cs typeface="宋体" panose="02010600030101010101" pitchFamily="2" charset="-122"/>
              </a:rPr>
              <a:t>，在参观故宫的时候，不仅能看到宏伟的皇家建筑、珍贵的中国文物，还碰巧遇到了</a:t>
            </a:r>
            <a:r>
              <a:rPr lang="en-US" altLang="zh-CN" sz="2800" b="1">
                <a:latin typeface="Calibri" panose="020f0502020204030204" pitchFamily="34" charset="0"/>
                <a:cs typeface="宋体" panose="02010600030101010101" pitchFamily="2" charset="-122"/>
              </a:rPr>
              <a:t>“</a:t>
            </a:r>
            <a:r>
              <a:rPr lang="zh-CN" altLang="zh-CN" sz="2800" b="1">
                <a:latin typeface="Calibri" panose="020f0502020204030204" pitchFamily="34" charset="0"/>
                <a:cs typeface="宋体" panose="02010600030101010101" pitchFamily="2" charset="-122"/>
              </a:rPr>
              <a:t>灵感中国</a:t>
            </a:r>
            <a:r>
              <a:rPr lang="en-US" altLang="zh-CN" sz="2800" b="1">
                <a:latin typeface="Calibri" panose="020f0502020204030204" pitchFamily="34" charset="0"/>
                <a:cs typeface="宋体" panose="02010600030101010101" pitchFamily="2" charset="-122"/>
              </a:rPr>
              <a:t>”</a:t>
            </a:r>
            <a:r>
              <a:rPr lang="zh-CN" altLang="zh-CN" sz="2800" b="1">
                <a:latin typeface="Calibri" panose="020f0502020204030204" pitchFamily="34" charset="0"/>
                <a:cs typeface="宋体" panose="02010600030101010101" pitchFamily="2" charset="-122"/>
              </a:rPr>
              <a:t>特展。参观结束后，美洲的珍妮说她发现中国元素正成为世界时尚艺术的流行素材和灵感来源。听了她的话，身为中国人的我感到非常自豪。</a:t>
            </a:r>
            <a:r>
              <a:rPr lang="zh-CN" altLang="zh-CN" sz="2800" b="1">
                <a:solidFill>
                  <a:srgbClr val="FF0000"/>
                </a:solidFill>
                <a:latin typeface="Calibri" panose="020f0502020204030204" pitchFamily="34" charset="0"/>
                <a:cs typeface="宋体" panose="02010600030101010101" pitchFamily="2" charset="-122"/>
              </a:rPr>
              <a:t>我想</a:t>
            </a:r>
            <a:r>
              <a:rPr lang="zh-CN" altLang="zh-CN" sz="2800" b="1">
                <a:latin typeface="Calibri" panose="020f0502020204030204" pitchFamily="34" charset="0"/>
                <a:cs typeface="宋体" panose="02010600030101010101" pitchFamily="2" charset="-122"/>
              </a:rPr>
              <a:t>，</a:t>
            </a:r>
            <a:r>
              <a:rPr lang="zh-CN" altLang="zh-CN" sz="2800" b="1">
                <a:solidFill>
                  <a:srgbClr val="FF0000"/>
                </a:solidFill>
                <a:latin typeface="Calibri" panose="020f0502020204030204" pitchFamily="34" charset="0"/>
                <a:cs typeface="宋体" panose="02010600030101010101" pitchFamily="2" charset="-122"/>
              </a:rPr>
              <a:t>若是珍妮看到</a:t>
            </a:r>
            <a:r>
              <a:rPr lang="zh-CN" altLang="zh-CN" sz="2800" b="1">
                <a:latin typeface="Calibri" panose="020f0502020204030204" pitchFamily="34" charset="0"/>
                <a:cs typeface="宋体" panose="02010600030101010101" pitchFamily="2" charset="-122"/>
              </a:rPr>
              <a:t>我国才女三毛的《万水千山走遍》中关于南美各国独具特色的自然风光、印加帝国的古老文明遗迹的描写，也会产生同样的情感。一种文化能走出去并得到承认，这无疑为文化自信注入一济强心剂。而故宫元素走向世界时尚界，在化妆品、服装方面引领潮流，又为这已经上了年纪的文化符号注入了青春活力，为</a:t>
            </a:r>
            <a:r>
              <a:rPr lang="zh-CN" altLang="zh-CN" sz="2800" b="1">
                <a:solidFill>
                  <a:srgbClr val="FF0000"/>
                </a:solidFill>
                <a:latin typeface="Calibri" panose="020f0502020204030204" pitchFamily="34" charset="0"/>
                <a:cs typeface="宋体" panose="02010600030101010101" pitchFamily="2" charset="-122"/>
              </a:rPr>
              <a:t>文化的发展</a:t>
            </a:r>
            <a:r>
              <a:rPr lang="zh-CN" altLang="zh-CN" sz="2800" b="1">
                <a:latin typeface="Calibri" panose="020f0502020204030204" pitchFamily="34" charset="0"/>
                <a:cs typeface="宋体" panose="02010600030101010101" pitchFamily="2" charset="-122"/>
              </a:rPr>
              <a:t>提供了更多思路。</a:t>
            </a:r>
            <a:endParaRPr lang="zh-CN" altLang="en-US" sz="2800" b="1"/>
          </a:p>
        </p:txBody>
      </p:sp>
      <p:sp>
        <p:nvSpPr>
          <p:cNvPr id="3" name="矩形 2"/>
          <p:cNvSpPr/>
          <p:nvPr/>
        </p:nvSpPr>
        <p:spPr>
          <a:xfrm>
            <a:off x="705469" y="4879950"/>
            <a:ext cx="7758855" cy="954107"/>
          </a:xfrm>
          <a:prstGeom prst="rect">
            <a:avLst/>
          </a:prstGeom>
          <a:solidFill>
            <a:srgbClr val="FFFF00"/>
          </a:solidFill>
        </p:spPr>
        <p:txBody>
          <a:bodyPr wrap="none">
            <a:spAutoFit/>
          </a:bodyPr>
          <a:lstStyle/>
          <a:p>
            <a:pPr>
              <a:spcAft>
                <a:spcPct val="0"/>
              </a:spcAft>
            </a:pPr>
            <a:r>
              <a:rPr lang="zh-CN" altLang="zh-CN" sz="2800" b="1" u="sng">
                <a:latin typeface="Times New Roman" panose="02020603050405020304" pitchFamily="18" charset="0"/>
                <a:cs typeface="Times New Roman" panose="02020603050405020304" pitchFamily="18" charset="0"/>
              </a:rPr>
              <a:t>展开想象和联想，将交际情境具象</a:t>
            </a:r>
            <a:r>
              <a:rPr lang="zh-CN" altLang="zh-CN" sz="2800" b="1" u="sng" smtClean="0">
                <a:latin typeface="Times New Roman" panose="02020603050405020304" pitchFamily="18" charset="0"/>
                <a:cs typeface="Times New Roman" panose="02020603050405020304" pitchFamily="18" charset="0"/>
              </a:rPr>
              <a:t>化</a:t>
            </a:r>
            <a:endParaRPr lang="en-US" altLang="zh-CN" sz="2800" b="1" u="sng" smtClean="0">
              <a:latin typeface="Times New Roman" panose="02020603050405020304" pitchFamily="18" charset="0"/>
              <a:cs typeface="Times New Roman" panose="02020603050405020304" pitchFamily="18" charset="0"/>
            </a:endParaRPr>
          </a:p>
          <a:p>
            <a:pPr>
              <a:spcAft>
                <a:spcPct val="0"/>
              </a:spcAft>
            </a:pPr>
            <a:r>
              <a:rPr lang="zh-CN" altLang="zh-CN" sz="2800" b="1" u="sng"/>
              <a:t>反复点题、扣题，以确保写作范围没有偏离题意</a:t>
            </a:r>
            <a:endParaRPr lang="zh-CN" altLang="zh-CN" sz="2800" b="1">
              <a:latin typeface="Times New Roman" panose="02020603050405020304" pitchFamily="18" charset="0"/>
            </a:endParaRPr>
          </a:p>
        </p:txBody>
      </p:sp>
    </p:spTree>
    <p:extLst>
      <p:ext uri="{BB962C8B-B14F-4D97-AF65-F5344CB8AC3E}">
        <p14:creationId xmlns:p14="http://schemas.microsoft.com/office/powerpoint/2010/main" val="24885047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5341453" y="-4523168"/>
            <a:ext cx="1359913" cy="10727028"/>
          </a:xfrm>
          <a:prstGeom prst="rect">
            <a:avLst/>
          </a:prstGeom>
        </p:spPr>
      </p:pic>
      <p:sp>
        <p:nvSpPr>
          <p:cNvPr id="3" name="矩形 2"/>
          <p:cNvSpPr/>
          <p:nvPr/>
        </p:nvSpPr>
        <p:spPr>
          <a:xfrm>
            <a:off x="264553" y="2365197"/>
            <a:ext cx="11513712" cy="1815882"/>
          </a:xfrm>
          <a:prstGeom prst="rect">
            <a:avLst/>
          </a:prstGeom>
        </p:spPr>
        <p:txBody>
          <a:bodyPr wrap="square">
            <a:spAutoFit/>
          </a:bodyPr>
          <a:lstStyle/>
          <a:p>
            <a:pPr indent="266700" algn="just">
              <a:spcAft>
                <a:spcPct val="0"/>
              </a:spcAft>
            </a:pPr>
            <a:r>
              <a:rPr lang="en-US" altLang="zh-CN" sz="2800" b="1" kern="100" smtClean="0">
                <a:latin typeface="Calibri" panose="020f0502020204030204" pitchFamily="34" charset="0"/>
                <a:cs typeface="宋体" panose="02010600030101010101" pitchFamily="2" charset="-122"/>
              </a:rPr>
              <a:t>     </a:t>
            </a:r>
            <a:r>
              <a:rPr lang="zh-CN" altLang="en-US" sz="2800" b="1" kern="100">
                <a:latin typeface="Calibri" panose="020f0502020204030204" pitchFamily="34" charset="0"/>
                <a:cs typeface="宋体" panose="02010600030101010101" pitchFamily="2" charset="-122"/>
              </a:rPr>
              <a:t>朋友们</a:t>
            </a:r>
            <a:r>
              <a:rPr lang="zh-CN" altLang="zh-CN" sz="2800" b="1" kern="100" smtClean="0">
                <a:latin typeface="Calibri" panose="020f0502020204030204" pitchFamily="34" charset="0"/>
                <a:cs typeface="宋体" panose="02010600030101010101" pitchFamily="2" charset="-122"/>
              </a:rPr>
              <a:t>，</a:t>
            </a:r>
            <a:r>
              <a:rPr lang="zh-CN" altLang="zh-CN" sz="2800" b="1" kern="100">
                <a:solidFill>
                  <a:srgbClr val="FF0000"/>
                </a:solidFill>
                <a:latin typeface="Calibri" panose="020f0502020204030204" pitchFamily="34" charset="0"/>
                <a:cs typeface="宋体" panose="02010600030101010101" pitchFamily="2" charset="-122"/>
              </a:rPr>
              <a:t>文化要发展，离不开交流。交流，是文化发展之道</a:t>
            </a:r>
            <a:r>
              <a:rPr lang="zh-CN" altLang="zh-CN" sz="2800" b="1" kern="100">
                <a:latin typeface="Calibri" panose="020f0502020204030204" pitchFamily="34" charset="0"/>
                <a:cs typeface="宋体" panose="02010600030101010101" pitchFamily="2" charset="-122"/>
              </a:rPr>
              <a:t>。这应该是我们每个人</a:t>
            </a:r>
            <a:r>
              <a:rPr lang="zh-CN" altLang="zh-CN" sz="2800" b="1" kern="100">
                <a:solidFill>
                  <a:srgbClr val="FF0000"/>
                </a:solidFill>
                <a:latin typeface="Calibri" panose="020f0502020204030204" pitchFamily="34" charset="0"/>
                <a:cs typeface="宋体" panose="02010600030101010101" pitchFamily="2" charset="-122"/>
              </a:rPr>
              <a:t>在这次旅途中</a:t>
            </a:r>
            <a:r>
              <a:rPr lang="zh-CN" altLang="zh-CN" sz="2800" b="1" kern="100">
                <a:latin typeface="Calibri" panose="020f0502020204030204" pitchFamily="34" charset="0"/>
                <a:cs typeface="宋体" panose="02010600030101010101" pitchFamily="2" charset="-122"/>
              </a:rPr>
              <a:t>得到的启示，更是</a:t>
            </a:r>
            <a:r>
              <a:rPr lang="zh-CN" altLang="zh-CN" sz="2800" b="1" kern="100">
                <a:solidFill>
                  <a:srgbClr val="FF0000"/>
                </a:solidFill>
                <a:latin typeface="Calibri" panose="020f0502020204030204" pitchFamily="34" charset="0"/>
                <a:cs typeface="宋体" panose="02010600030101010101" pitchFamily="2" charset="-122"/>
              </a:rPr>
              <a:t>我们</a:t>
            </a:r>
            <a:r>
              <a:rPr lang="zh-CN" altLang="zh-CN" sz="2800" b="1" kern="100">
                <a:latin typeface="Calibri" panose="020f0502020204030204" pitchFamily="34" charset="0"/>
                <a:cs typeface="宋体" panose="02010600030101010101" pitchFamily="2" charset="-122"/>
              </a:rPr>
              <a:t>为人类开启更美好的文化前景</a:t>
            </a:r>
            <a:r>
              <a:rPr lang="zh-CN" altLang="zh-CN" sz="2800" b="1" kern="100">
                <a:solidFill>
                  <a:srgbClr val="FF0000"/>
                </a:solidFill>
                <a:latin typeface="Calibri" panose="020f0502020204030204" pitchFamily="34" charset="0"/>
                <a:cs typeface="宋体" panose="02010600030101010101" pitchFamily="2" charset="-122"/>
              </a:rPr>
              <a:t>应该承担的责任</a:t>
            </a:r>
            <a:r>
              <a:rPr lang="zh-CN" altLang="zh-CN" sz="2800" b="1" kern="100">
                <a:latin typeface="Calibri" panose="020f0502020204030204" pitchFamily="34" charset="0"/>
                <a:cs typeface="宋体" panose="02010600030101010101" pitchFamily="2" charset="-122"/>
              </a:rPr>
              <a:t>。</a:t>
            </a:r>
          </a:p>
          <a:p>
            <a:r>
              <a:rPr lang="en-US" altLang="zh-CN" sz="2800" b="1" smtClean="0">
                <a:latin typeface="Calibri" panose="020f0502020204030204" pitchFamily="34" charset="0"/>
                <a:cs typeface="宋体" panose="02010600030101010101" pitchFamily="2" charset="-122"/>
              </a:rPr>
              <a:t>        </a:t>
            </a:r>
            <a:r>
              <a:rPr lang="zh-CN" altLang="zh-CN" sz="2800" b="1" smtClean="0">
                <a:latin typeface="Calibri" panose="020f0502020204030204" pitchFamily="34" charset="0"/>
                <a:cs typeface="宋体" panose="02010600030101010101" pitchFamily="2" charset="-122"/>
              </a:rPr>
              <a:t>我</a:t>
            </a:r>
            <a:r>
              <a:rPr lang="zh-CN" altLang="zh-CN" sz="2800" b="1">
                <a:latin typeface="Calibri" panose="020f0502020204030204" pitchFamily="34" charset="0"/>
                <a:cs typeface="宋体" panose="02010600030101010101" pitchFamily="2" charset="-122"/>
              </a:rPr>
              <a:t>的发言结束，谢谢大家！</a:t>
            </a:r>
            <a:r>
              <a:rPr lang="zh-CN" altLang="zh-CN" sz="2800" b="1">
                <a:solidFill>
                  <a:srgbClr val="FF0000"/>
                </a:solidFill>
                <a:latin typeface="Calibri" panose="020f0502020204030204" pitchFamily="34" charset="0"/>
                <a:cs typeface="宋体" panose="02010600030101010101" pitchFamily="2" charset="-122"/>
              </a:rPr>
              <a:t>欢迎大家再次到中国来！</a:t>
            </a:r>
            <a:endParaRPr lang="zh-CN" altLang="en-US" sz="2800" b="1">
              <a:solidFill>
                <a:srgbClr val="FF0000"/>
              </a:solidFill>
            </a:endParaRPr>
          </a:p>
        </p:txBody>
      </p:sp>
      <p:sp>
        <p:nvSpPr>
          <p:cNvPr id="4" name="矩形 3"/>
          <p:cNvSpPr/>
          <p:nvPr/>
        </p:nvSpPr>
        <p:spPr>
          <a:xfrm>
            <a:off x="860015" y="4548919"/>
            <a:ext cx="7758855" cy="1384995"/>
          </a:xfrm>
          <a:prstGeom prst="rect">
            <a:avLst/>
          </a:prstGeom>
          <a:solidFill>
            <a:srgbClr val="FFFF00"/>
          </a:solidFill>
        </p:spPr>
        <p:txBody>
          <a:bodyPr wrap="none">
            <a:spAutoFit/>
          </a:bodyPr>
          <a:lstStyle/>
          <a:p>
            <a:pPr>
              <a:spcAft>
                <a:spcPct val="0"/>
              </a:spcAft>
            </a:pPr>
            <a:r>
              <a:rPr lang="zh-CN" altLang="en-US" sz="2800" b="1" u="sng" smtClean="0"/>
              <a:t>在显眼的位置，表明写作交流的目的</a:t>
            </a:r>
            <a:endParaRPr lang="en-US" altLang="zh-CN" sz="2800" b="1" u="sng" smtClean="0"/>
          </a:p>
          <a:p>
            <a:pPr>
              <a:spcAft>
                <a:spcPct val="0"/>
              </a:spcAft>
            </a:pPr>
            <a:r>
              <a:rPr lang="zh-CN" altLang="en-US" sz="2800" b="1" u="sng" smtClean="0"/>
              <a:t>巧妙地将某些格式和主题表达联系起来</a:t>
            </a:r>
            <a:endParaRPr lang="en-US" altLang="zh-CN" sz="2800" b="1" u="sng" smtClean="0"/>
          </a:p>
          <a:p>
            <a:pPr>
              <a:spcAft>
                <a:spcPct val="0"/>
              </a:spcAft>
            </a:pPr>
            <a:r>
              <a:rPr lang="zh-CN" altLang="en-US" sz="2800" b="1" smtClean="0">
                <a:latin typeface="Times New Roman" panose="02020603050405020304" pitchFamily="18" charset="0"/>
              </a:rPr>
              <a:t>反复点题、扣题，以确保写作范围没有偏离题意</a:t>
            </a:r>
            <a:endParaRPr lang="zh-CN" altLang="zh-CN" sz="2800" b="1">
              <a:latin typeface="Times New Roman" panose="02020603050405020304" pitchFamily="18" charset="0"/>
            </a:endParaRPr>
          </a:p>
        </p:txBody>
      </p:sp>
    </p:spTree>
    <p:extLst>
      <p:ext uri="{BB962C8B-B14F-4D97-AF65-F5344CB8AC3E}">
        <p14:creationId xmlns:p14="http://schemas.microsoft.com/office/powerpoint/2010/main" val="426471407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785611" y="1197735"/>
            <a:ext cx="10753859" cy="1754326"/>
          </a:xfrm>
          <a:prstGeom prst="rect">
            <a:avLst/>
          </a:prstGeom>
          <a:noFill/>
        </p:spPr>
        <p:txBody>
          <a:bodyPr wrap="square" rtlCol="0">
            <a:spAutoFit/>
          </a:bodyPr>
          <a:lstStyle/>
          <a:p>
            <a:r>
              <a:rPr lang="en-US" altLang="zh-CN" sz="3600" b="1" smtClean="0"/>
              <a:t>1</a:t>
            </a:r>
            <a:r>
              <a:rPr lang="zh-CN" altLang="en-US" sz="3600" b="1" smtClean="0"/>
              <a:t>、自主阅读作文范文，圈划情境构建的地方；</a:t>
            </a:r>
            <a:endParaRPr lang="en-US" altLang="zh-CN" sz="3600" b="1" smtClean="0"/>
          </a:p>
          <a:p>
            <a:r>
              <a:rPr lang="en-US" altLang="zh-CN" sz="3600" b="1" smtClean="0"/>
              <a:t>2</a:t>
            </a:r>
            <a:r>
              <a:rPr lang="zh-CN" altLang="en-US" sz="3600" b="1" smtClean="0"/>
              <a:t>、根据构建情境要点，选择自己作文中一个文段进行修改。</a:t>
            </a:r>
            <a:endParaRPr lang="zh-CN" altLang="en-US" sz="3600" b="1"/>
          </a:p>
        </p:txBody>
      </p:sp>
    </p:spTree>
    <p:extLst>
      <p:ext uri="{BB962C8B-B14F-4D97-AF65-F5344CB8AC3E}">
        <p14:creationId xmlns:p14="http://schemas.microsoft.com/office/powerpoint/2010/main" val="2956047386"/>
      </p:ext>
    </p:ext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7072705"/>
          </a:xfrm>
          <a:prstGeom prst="rect">
            <a:avLst/>
          </a:prstGeom>
        </p:spPr>
        <p:txBody>
          <a:bodyPr wrap="square">
            <a:spAutoFit/>
          </a:bodyPr>
          <a:lstStyle/>
          <a:p>
            <a:pPr algn="ctr">
              <a:lnSpc>
                <a:spcPct val="105000"/>
              </a:lnSpc>
              <a:spcAft>
                <a:spcPct val="0"/>
              </a:spcAft>
            </a:pPr>
            <a:r>
              <a:rPr lang="zh-CN" altLang="zh-CN" sz="2400" b="1" kern="100">
                <a:latin typeface="Calibri" panose="020f0502020204030204" pitchFamily="34" charset="0"/>
                <a:cs typeface="Times New Roman" panose="02020603050405020304" pitchFamily="18" charset="0"/>
              </a:rPr>
              <a:t>交流，文化发展之道（黄健珊）</a:t>
            </a:r>
            <a:endParaRPr lang="zh-CN" altLang="zh-CN" sz="2400" kern="100">
              <a:latin typeface="Calibri" panose="020f0502020204030204" pitchFamily="34" charset="0"/>
              <a:cs typeface="Times New Roman" panose="02020603050405020304" pitchFamily="18" charset="0"/>
            </a:endParaRPr>
          </a:p>
          <a:p>
            <a:pPr>
              <a:lnSpc>
                <a:spcPct val="105000"/>
              </a:lnSpc>
            </a:pPr>
            <a:r>
              <a:rPr lang="zh-CN" altLang="zh-CN" sz="2400" b="1" kern="100">
                <a:latin typeface="Calibri" panose="020f0502020204030204" pitchFamily="34" charset="0"/>
                <a:cs typeface="Times New Roman" panose="02020603050405020304" pitchFamily="18" charset="0"/>
              </a:rPr>
              <a:t>亲爱的各国朋友们：</a:t>
            </a:r>
          </a:p>
          <a:p>
            <a:pPr>
              <a:lnSpc>
                <a:spcPct val="105000"/>
              </a:lnSpc>
            </a:pPr>
            <a:r>
              <a:rPr lang="en-US" altLang="zh-CN" sz="2400" b="1" kern="100">
                <a:latin typeface="Calibri" panose="020f0502020204030204" pitchFamily="34" charset="0"/>
                <a:cs typeface="Times New Roman" panose="02020603050405020304" pitchFamily="18" charset="0"/>
              </a:rPr>
              <a:t>    </a:t>
            </a:r>
            <a:r>
              <a:rPr lang="en-US" altLang="zh-CN" sz="2400" b="1" kern="100" smtClean="0">
                <a:latin typeface="Calibri" panose="020f0502020204030204" pitchFamily="34" charset="0"/>
                <a:cs typeface="Times New Roman" panose="02020603050405020304" pitchFamily="18" charset="0"/>
              </a:rPr>
              <a:t>     </a:t>
            </a:r>
            <a:r>
              <a:rPr lang="zh-CN" altLang="zh-CN" sz="2400" b="1" kern="100" smtClean="0">
                <a:latin typeface="Calibri" panose="020f0502020204030204" pitchFamily="34" charset="0"/>
                <a:cs typeface="Times New Roman" panose="02020603050405020304" pitchFamily="18" charset="0"/>
              </a:rPr>
              <a:t>大家</a:t>
            </a:r>
            <a:r>
              <a:rPr lang="zh-CN" altLang="zh-CN" sz="2400" b="1" kern="100">
                <a:latin typeface="Calibri" panose="020f0502020204030204" pitchFamily="34" charset="0"/>
                <a:cs typeface="Times New Roman" panose="02020603050405020304" pitchFamily="18" charset="0"/>
              </a:rPr>
              <a:t>好！我是来自中国的文佳。作为本次文化之旅的东道主国家的一员，首先请允许我对大家的到来再一次表示欢迎。非常高兴能通过这次活动和来自五湖四海的大家展开了一场关于文化的对话。在游学结束之际，我谨代表我们小组谈谈我们在这一场对话中的感受与收获。</a:t>
            </a:r>
          </a:p>
          <a:p>
            <a:pPr>
              <a:lnSpc>
                <a:spcPct val="105000"/>
              </a:lnSpc>
            </a:pPr>
            <a:r>
              <a:rPr lang="en-US" altLang="zh-CN" sz="2400" b="1" kern="100">
                <a:latin typeface="Calibri" panose="020f0502020204030204" pitchFamily="34" charset="0"/>
                <a:cs typeface="Times New Roman" panose="02020603050405020304" pitchFamily="18" charset="0"/>
              </a:rPr>
              <a:t>    </a:t>
            </a:r>
            <a:r>
              <a:rPr lang="en-US" altLang="zh-CN" sz="2400" b="1" kern="100" smtClean="0">
                <a:latin typeface="Calibri" panose="020f0502020204030204" pitchFamily="34" charset="0"/>
                <a:cs typeface="Times New Roman" panose="02020603050405020304" pitchFamily="18" charset="0"/>
              </a:rPr>
              <a:t>     </a:t>
            </a:r>
            <a:r>
              <a:rPr lang="zh-CN" altLang="zh-CN" sz="2400" b="1" kern="100" smtClean="0">
                <a:latin typeface="Calibri" panose="020f0502020204030204" pitchFamily="34" charset="0"/>
                <a:cs typeface="Times New Roman" panose="02020603050405020304" pitchFamily="18" charset="0"/>
              </a:rPr>
              <a:t>通过</a:t>
            </a:r>
            <a:r>
              <a:rPr lang="zh-CN" altLang="zh-CN" sz="2400" b="1" kern="100">
                <a:latin typeface="Calibri" panose="020f0502020204030204" pitchFamily="34" charset="0"/>
                <a:cs typeface="Times New Roman" panose="02020603050405020304" pitchFamily="18" charset="0"/>
              </a:rPr>
              <a:t>这次活动，我感触最深的一点是，文化发展需要交流。我们小组的一位成员，来自非洲的西塞说，和中国的同龄人一起打篮球，练武术，喝可乐，品中餐……给了他非常好的体验。而我也对西塞口中的，非洲大陆上的手鼓、木雕、手抓饭感到非常好奇和向往。一趟游学活动，让我们结下了深厚的情谊，让我们了解到彼此不同的文化，并对之产生憧憬与热情，而这最终会转化为推动文化发展的一股动力。我相信，这就是本次活动的的要义，它让我们明白，文化因交流而发展。</a:t>
            </a:r>
          </a:p>
          <a:p>
            <a:pPr>
              <a:lnSpc>
                <a:spcPct val="105000"/>
              </a:lnSpc>
            </a:pPr>
            <a:r>
              <a:rPr lang="en-US" altLang="zh-CN" sz="2400" b="1" kern="100">
                <a:latin typeface="Calibri" panose="020f0502020204030204" pitchFamily="34" charset="0"/>
                <a:cs typeface="Times New Roman" panose="02020603050405020304" pitchFamily="18" charset="0"/>
              </a:rPr>
              <a:t>    </a:t>
            </a:r>
            <a:r>
              <a:rPr lang="en-US" altLang="zh-CN" sz="2400" b="1" kern="100" smtClean="0">
                <a:latin typeface="Calibri" panose="020f0502020204030204" pitchFamily="34" charset="0"/>
                <a:cs typeface="Times New Roman" panose="02020603050405020304" pitchFamily="18" charset="0"/>
              </a:rPr>
              <a:t>     </a:t>
            </a:r>
            <a:r>
              <a:rPr lang="zh-CN" altLang="zh-CN" sz="2400" b="1" kern="100" smtClean="0">
                <a:latin typeface="Calibri" panose="020f0502020204030204" pitchFamily="34" charset="0"/>
                <a:cs typeface="Times New Roman" panose="02020603050405020304" pitchFamily="18" charset="0"/>
              </a:rPr>
              <a:t>不同</a:t>
            </a:r>
            <a:r>
              <a:rPr lang="zh-CN" altLang="zh-CN" sz="2400" b="1" kern="100">
                <a:latin typeface="Calibri" panose="020f0502020204030204" pitchFamily="34" charset="0"/>
                <a:cs typeface="Times New Roman" panose="02020603050405020304" pitchFamily="18" charset="0"/>
              </a:rPr>
              <a:t>文化的碰撞与交融会让成就独具魅力的新文化。在这次文化之旅中，相信大家对美妙的敦煌一定印象深刻。是什么造就了如斯有魅力的敦煌文化？来自欧洲的欧文同学说出了答案：是不同文化的汇集交融。每种文化都有自己的特“色”，而不同的的颜色交汇，则会产生新的色彩，形成五彩斑斓的新文化。正是西域佛教、雕塑文化和中原汉族文明交流碰撞，于是有了敦煌莫高窟异彩纷呈的壁画和彩塑。独自生长固然也可成就文化，但难免单一和固化。而交流则为文化的进一步发展提供了空间，提供了打破各自思维限制的</a:t>
            </a:r>
            <a:r>
              <a:rPr lang="zh-CN" altLang="zh-CN" sz="2400" b="1" kern="100" smtClean="0">
                <a:latin typeface="Calibri" panose="020f0502020204030204" pitchFamily="34" charset="0"/>
                <a:cs typeface="Times New Roman" panose="02020603050405020304" pitchFamily="18" charset="0"/>
              </a:rPr>
              <a:t>途</a:t>
            </a:r>
            <a:endParaRPr lang="zh-CN" altLang="zh-CN" sz="2400" b="1" kern="10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66081041"/>
      </p:ext>
    </p:ext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0" y="-99586"/>
            <a:ext cx="12192000" cy="5262979"/>
          </a:xfrm>
          <a:prstGeom prst="rect">
            <a:avLst/>
          </a:prstGeom>
        </p:spPr>
        <p:txBody>
          <a:bodyPr wrap="square">
            <a:spAutoFit/>
          </a:bodyPr>
          <a:lstStyle/>
          <a:p>
            <a:pPr algn="just">
              <a:lnSpc>
                <a:spcPct val="140000"/>
              </a:lnSpc>
              <a:spcAft>
                <a:spcPct val="0"/>
              </a:spcAft>
            </a:pPr>
            <a:r>
              <a:rPr lang="en-US" altLang="zh-CN" sz="2400" b="1" kern="100">
                <a:latin typeface="宋体" panose="02010600030101010101" pitchFamily="2" charset="-122"/>
                <a:cs typeface="Times New Roman" panose="02020603050405020304" pitchFamily="18" charset="0"/>
              </a:rPr>
              <a:t>23.</a:t>
            </a:r>
            <a:r>
              <a:rPr lang="en-US" altLang="zh-CN" sz="2400" b="1" kern="100">
                <a:latin typeface="Calibri" panose="020f0502020204030204" pitchFamily="34" charset="0"/>
                <a:cs typeface="Times New Roman" panose="02020603050405020304" pitchFamily="18" charset="0"/>
              </a:rPr>
              <a:t> </a:t>
            </a:r>
            <a:r>
              <a:rPr lang="zh-CN" altLang="zh-CN" sz="2400" b="1" kern="100">
                <a:latin typeface="Calibri" panose="020f0502020204030204" pitchFamily="34" charset="0"/>
                <a:cs typeface="Times New Roman" panose="02020603050405020304" pitchFamily="18" charset="0"/>
              </a:rPr>
              <a:t>阅读下面的材料，根据要求写作。（</a:t>
            </a:r>
            <a:r>
              <a:rPr lang="en-US" altLang="zh-CN" sz="2400" b="1" kern="100">
                <a:latin typeface="Calibri" panose="020f0502020204030204" pitchFamily="34" charset="0"/>
                <a:cs typeface="Times New Roman" panose="02020603050405020304" pitchFamily="18" charset="0"/>
              </a:rPr>
              <a:t>60 </a:t>
            </a:r>
            <a:r>
              <a:rPr lang="zh-CN" altLang="zh-CN" sz="2400" b="1" kern="100">
                <a:latin typeface="Calibri" panose="020f0502020204030204" pitchFamily="34" charset="0"/>
                <a:cs typeface="Times New Roman" panose="02020603050405020304" pitchFamily="18" charset="0"/>
              </a:rPr>
              <a:t>分）</a:t>
            </a:r>
          </a:p>
          <a:p>
            <a:pPr indent="266700" algn="just">
              <a:lnSpc>
                <a:spcPct val="140000"/>
              </a:lnSpc>
              <a:spcAft>
                <a:spcPct val="0"/>
              </a:spcAft>
            </a:pPr>
            <a:r>
              <a:rPr lang="en-US" altLang="zh-CN" sz="2400" b="1" kern="100" smtClean="0">
                <a:effectLst/>
                <a:latin typeface="Calibri" panose="020f0502020204030204" pitchFamily="34" charset="0"/>
                <a:ea typeface="楷体" panose="02010609060101010101" pitchFamily="49" charset="-122"/>
                <a:cs typeface="Times New Roman" panose="02020603050405020304" pitchFamily="18" charset="0"/>
              </a:rPr>
              <a:t>     </a:t>
            </a:r>
            <a:r>
              <a:rPr lang="zh-CN" altLang="zh-CN" sz="2400" b="1" kern="100" smtClean="0">
                <a:effectLst/>
                <a:latin typeface="Calibri" panose="020f0502020204030204" pitchFamily="34" charset="0"/>
                <a:ea typeface="楷体" panose="02010609060101010101" pitchFamily="49" charset="-122"/>
                <a:cs typeface="Times New Roman" panose="02020603050405020304" pitchFamily="18" charset="0"/>
              </a:rPr>
              <a:t>多国高中学生参加的“文化之旅·魅力中国”游学活动即将结束。中国学生文佳作为小组代表将在活动分享会上发言，为此，他采访了小组的几位成员。</a:t>
            </a:r>
            <a:endParaRPr lang="zh-CN" altLang="zh-CN" sz="2400" b="1" kern="100">
              <a:latin typeface="Calibri" panose="020f0502020204030204" pitchFamily="34" charset="0"/>
              <a:cs typeface="Times New Roman" panose="02020603050405020304" pitchFamily="18" charset="0"/>
            </a:endParaRPr>
          </a:p>
          <a:p>
            <a:pPr indent="266700" algn="just">
              <a:lnSpc>
                <a:spcPct val="140000"/>
              </a:lnSpc>
              <a:spcAft>
                <a:spcPct val="0"/>
              </a:spcAft>
            </a:pPr>
            <a:r>
              <a:rPr lang="en-US" altLang="zh-CN" sz="2400" b="1" kern="100" smtClean="0">
                <a:effectLst/>
                <a:latin typeface="Calibri" panose="020f0502020204030204" pitchFamily="34" charset="0"/>
                <a:ea typeface="楷体" panose="02010609060101010101" pitchFamily="49" charset="-122"/>
                <a:cs typeface="Times New Roman" panose="02020603050405020304" pitchFamily="18" charset="0"/>
              </a:rPr>
              <a:t>     </a:t>
            </a:r>
            <a:r>
              <a:rPr lang="zh-CN" altLang="zh-CN" sz="2400" b="1" kern="100" smtClean="0">
                <a:effectLst/>
                <a:latin typeface="Calibri" panose="020f0502020204030204" pitchFamily="34" charset="0"/>
                <a:ea typeface="楷体" panose="02010609060101010101" pitchFamily="49" charset="-122"/>
                <a:cs typeface="Times New Roman" panose="02020603050405020304" pitchFamily="18" charset="0"/>
              </a:rPr>
              <a:t>欧洲的欧文说，他印象最深的是敦煌。在莫高窟的壁画和彩塑中，他看到了多种文化的影子，不禁感叹不同文化的汇集交融成就了独具魅力的敦煌文化。</a:t>
            </a:r>
            <a:endParaRPr lang="zh-CN" altLang="zh-CN" sz="2400" b="1" kern="100">
              <a:latin typeface="Calibri" panose="020f0502020204030204" pitchFamily="34" charset="0"/>
              <a:cs typeface="Times New Roman" panose="02020603050405020304" pitchFamily="18" charset="0"/>
            </a:endParaRPr>
          </a:p>
          <a:p>
            <a:pPr indent="266700" algn="just">
              <a:lnSpc>
                <a:spcPct val="140000"/>
              </a:lnSpc>
              <a:spcAft>
                <a:spcPct val="0"/>
              </a:spcAft>
            </a:pPr>
            <a:r>
              <a:rPr lang="en-US" altLang="zh-CN" sz="2400" b="1" kern="100" smtClean="0">
                <a:effectLst/>
                <a:latin typeface="Calibri" panose="020f0502020204030204" pitchFamily="34" charset="0"/>
                <a:ea typeface="楷体" panose="02010609060101010101" pitchFamily="49" charset="-122"/>
                <a:cs typeface="Times New Roman" panose="02020603050405020304" pitchFamily="18" charset="0"/>
              </a:rPr>
              <a:t>     </a:t>
            </a:r>
            <a:r>
              <a:rPr lang="zh-CN" altLang="zh-CN" sz="2400" b="1" kern="100" smtClean="0">
                <a:effectLst/>
                <a:latin typeface="Calibri" panose="020f0502020204030204" pitchFamily="34" charset="0"/>
                <a:ea typeface="楷体" panose="02010609060101010101" pitchFamily="49" charset="-122"/>
                <a:cs typeface="Times New Roman" panose="02020603050405020304" pitchFamily="18" charset="0"/>
              </a:rPr>
              <a:t>美洲的珍妮说，最让她震撼的是北京故宫。她看到了宏伟的皇家建筑、珍贵的中国文物， 还碰巧参观了由几家世界知名博物馆联合推出的“灵感中国”特展，她惊奇地发现，中国元素正成为世界时尚艺术的流行素材和灵感来源。</a:t>
            </a:r>
            <a:endParaRPr lang="zh-CN" altLang="zh-CN" sz="2400" b="1" kern="100">
              <a:latin typeface="Calibri" panose="020f0502020204030204" pitchFamily="34" charset="0"/>
              <a:cs typeface="Times New Roman" panose="02020603050405020304" pitchFamily="18" charset="0"/>
            </a:endParaRPr>
          </a:p>
          <a:p>
            <a:pPr indent="266700" algn="just">
              <a:lnSpc>
                <a:spcPct val="140000"/>
              </a:lnSpc>
              <a:spcAft>
                <a:spcPct val="0"/>
              </a:spcAft>
            </a:pPr>
            <a:r>
              <a:rPr lang="en-US" altLang="zh-CN" sz="2400" b="1" kern="100" smtClean="0">
                <a:effectLst/>
                <a:latin typeface="Calibri" panose="020f0502020204030204" pitchFamily="34" charset="0"/>
                <a:ea typeface="楷体" panose="02010609060101010101" pitchFamily="49" charset="-122"/>
                <a:cs typeface="Times New Roman" panose="02020603050405020304" pitchFamily="18" charset="0"/>
              </a:rPr>
              <a:t>    </a:t>
            </a:r>
            <a:r>
              <a:rPr lang="zh-CN" altLang="zh-CN" sz="2400" b="1" kern="100" smtClean="0">
                <a:effectLst/>
                <a:latin typeface="Calibri" panose="020f0502020204030204" pitchFamily="34" charset="0"/>
                <a:ea typeface="楷体" panose="02010609060101010101" pitchFamily="49" charset="-122"/>
                <a:cs typeface="Times New Roman" panose="02020603050405020304" pitchFamily="18" charset="0"/>
              </a:rPr>
              <a:t>非洲的西塞说，与中国同龄人一起生活是他最好的体验。打篮球，练武术，喝可乐，品中餐……共同的爱好、新奇的感受让大家成了好朋友。</a:t>
            </a:r>
            <a:endParaRPr lang="zh-CN" altLang="zh-CN" sz="2400" b="1" kern="100">
              <a:latin typeface="Calibri" panose="020f0502020204030204" pitchFamily="34" charset="0"/>
              <a:cs typeface="Times New Roman" panose="02020603050405020304" pitchFamily="18" charset="0"/>
            </a:endParaRPr>
          </a:p>
        </p:txBody>
      </p:sp>
      <p:sp>
        <p:nvSpPr>
          <p:cNvPr id="5" name="矩形 4"/>
          <p:cNvSpPr/>
          <p:nvPr/>
        </p:nvSpPr>
        <p:spPr>
          <a:xfrm>
            <a:off x="-373487" y="4891900"/>
            <a:ext cx="12565487" cy="2160591"/>
          </a:xfrm>
          <a:prstGeom prst="rect">
            <a:avLst/>
          </a:prstGeom>
        </p:spPr>
        <p:txBody>
          <a:bodyPr wrap="square">
            <a:spAutoFit/>
          </a:bodyPr>
          <a:lstStyle/>
          <a:p>
            <a:pPr marL="400050" indent="-133350" algn="just">
              <a:lnSpc>
                <a:spcPct val="140000"/>
              </a:lnSpc>
              <a:spcAft>
                <a:spcPct val="0"/>
              </a:spcAft>
            </a:pPr>
            <a:r>
              <a:rPr lang="en-US" altLang="zh-CN" sz="2400" b="1" smtClean="0"/>
              <a:t>          </a:t>
            </a:r>
            <a:r>
              <a:rPr lang="zh-CN" altLang="en-US" sz="2400" b="1" smtClean="0"/>
              <a:t>请结合材料内容和自己的体验，以文佳的名义写一篇发言稿，表达你对文化交流发展</a:t>
            </a:r>
            <a:endParaRPr lang="en-US" altLang="zh-CN" sz="2400" b="1" smtClean="0"/>
          </a:p>
          <a:p>
            <a:pPr marL="400050" indent="-133350" algn="just">
              <a:lnSpc>
                <a:spcPct val="140000"/>
              </a:lnSpc>
              <a:spcAft>
                <a:spcPct val="0"/>
              </a:spcAft>
            </a:pPr>
            <a:r>
              <a:rPr lang="zh-CN" altLang="en-US" sz="2400" b="1" smtClean="0"/>
              <a:t>的认识与思考。</a:t>
            </a:r>
            <a:endParaRPr lang="en-US" altLang="zh-CN" sz="2400" b="1" smtClean="0"/>
          </a:p>
          <a:p>
            <a:pPr marL="400050" indent="-133350" algn="just">
              <a:lnSpc>
                <a:spcPct val="140000"/>
              </a:lnSpc>
              <a:spcAft>
                <a:spcPct val="0"/>
              </a:spcAft>
            </a:pPr>
            <a:r>
              <a:rPr lang="en-US" altLang="zh-CN" sz="2400" b="1"/>
              <a:t> </a:t>
            </a:r>
            <a:r>
              <a:rPr lang="en-US" altLang="zh-CN" sz="2400" b="1" smtClean="0"/>
              <a:t>        </a:t>
            </a:r>
            <a:r>
              <a:rPr lang="zh-CN" altLang="en-US" sz="2400" b="1" smtClean="0"/>
              <a:t>要求：自拟标题，自选角度，确定立意；不要套作，不得抄袭；不得泄露个人信息；不少于</a:t>
            </a:r>
            <a:r>
              <a:rPr lang="en-US" altLang="zh-CN" sz="2400" b="1" smtClean="0"/>
              <a:t>900</a:t>
            </a:r>
            <a:r>
              <a:rPr lang="zh-CN" altLang="en-US" sz="2400" b="1" smtClean="0"/>
              <a:t>字。</a:t>
            </a:r>
            <a:endParaRPr lang="en-US" altLang="zh-CN" sz="2400" b="1" smtClean="0"/>
          </a:p>
        </p:txBody>
      </p:sp>
    </p:spTree>
    <p:extLst>
      <p:ext uri="{BB962C8B-B14F-4D97-AF65-F5344CB8AC3E}">
        <p14:creationId xmlns:p14="http://schemas.microsoft.com/office/powerpoint/2010/main" val="2586271080"/>
      </p:ext>
    </p:ext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5133713"/>
          </a:xfrm>
          <a:prstGeom prst="rect">
            <a:avLst/>
          </a:prstGeom>
        </p:spPr>
        <p:txBody>
          <a:bodyPr wrap="square">
            <a:spAutoFit/>
          </a:bodyPr>
          <a:lstStyle/>
          <a:p>
            <a:pPr>
              <a:lnSpc>
                <a:spcPct val="105000"/>
              </a:lnSpc>
              <a:spcAft>
                <a:spcPct val="0"/>
              </a:spcAft>
            </a:pPr>
            <a:r>
              <a:rPr lang="zh-CN" altLang="zh-CN" sz="2400" b="1" kern="100" smtClean="0">
                <a:latin typeface="Calibri" panose="020f0502020204030204" pitchFamily="34" charset="0"/>
                <a:cs typeface="Times New Roman" panose="02020603050405020304" pitchFamily="18" charset="0"/>
              </a:rPr>
              <a:t>径。我想，当年希腊文化部长提出评选“欧洲文化首都”的建议，希望通过此来宣传欧洲文化的丰富多样性，目的也正是基于此。</a:t>
            </a:r>
          </a:p>
          <a:p>
            <a:pPr>
              <a:lnSpc>
                <a:spcPct val="105000"/>
              </a:lnSpc>
            </a:pPr>
            <a:r>
              <a:rPr lang="en-US" altLang="zh-CN" sz="2400" b="1" kern="100" smtClean="0">
                <a:latin typeface="Calibri" panose="020f0502020204030204" pitchFamily="34" charset="0"/>
                <a:cs typeface="Times New Roman" panose="02020603050405020304" pitchFamily="18" charset="0"/>
              </a:rPr>
              <a:t>         </a:t>
            </a:r>
            <a:r>
              <a:rPr lang="zh-CN" altLang="zh-CN" sz="2400" b="1" kern="100" smtClean="0">
                <a:latin typeface="Calibri" panose="020f0502020204030204" pitchFamily="34" charset="0"/>
                <a:cs typeface="Times New Roman" panose="02020603050405020304" pitchFamily="18" charset="0"/>
              </a:rPr>
              <a:t>文化的交流也有利于树立本民族的文化自信，让文化永葆活力，为文化发展提供更多思路。我们非常幸运，在参观故宫的时候，不仅能看到宏伟的皇家建筑、珍贵的中国文物，还碰巧遇到了“灵感中国”特展。参观结束后，美洲的珍妮说她发现中国元素正成为世界时尚艺术的流行素材和灵感来源。听了她的话，身为中国人的我感到非常自豪。我想，若是珍妮看到我国才女三毛的《万水千山走遍》中关于南美各国独具特色的自然风光、印加帝国的古老文明遗迹的描写，也会产生同样的情感。一种文化能走出去并得到承认，这无疑为文化自信注入一剂强心剂。而故宫元素走向世界时尚界，在化妆品、服装方面引领潮流，又为这已经上了年纪的文化符号注入了青春活力，为文化的发展提供了更多思路。</a:t>
            </a:r>
          </a:p>
          <a:p>
            <a:pPr>
              <a:lnSpc>
                <a:spcPct val="105000"/>
              </a:lnSpc>
            </a:pPr>
            <a:r>
              <a:rPr lang="en-US" altLang="zh-CN" sz="2400" b="1" kern="100" smtClean="0">
                <a:latin typeface="Calibri" panose="020f0502020204030204" pitchFamily="34" charset="0"/>
                <a:cs typeface="Times New Roman" panose="02020603050405020304" pitchFamily="18" charset="0"/>
              </a:rPr>
              <a:t>         </a:t>
            </a:r>
            <a:r>
              <a:rPr lang="zh-CN" altLang="zh-CN" sz="2400" b="1" kern="100" smtClean="0">
                <a:latin typeface="Calibri" panose="020f0502020204030204" pitchFamily="34" charset="0"/>
                <a:cs typeface="Times New Roman" panose="02020603050405020304" pitchFamily="18" charset="0"/>
              </a:rPr>
              <a:t>朋友们，文化要发展，离不开交流。交流，是文化发展之道。这应该是我们每个人在这次旅途中得到的启示，更是我们为人类开启更美好的文化前景应该承担的责任。</a:t>
            </a:r>
          </a:p>
          <a:p>
            <a:pPr indent="266700">
              <a:lnSpc>
                <a:spcPct val="105000"/>
              </a:lnSpc>
            </a:pPr>
            <a:r>
              <a:rPr lang="en-US" altLang="zh-CN" sz="2400" b="1" kern="100" smtClean="0">
                <a:latin typeface="Calibri" panose="020f0502020204030204" pitchFamily="34" charset="0"/>
                <a:cs typeface="Times New Roman" panose="02020603050405020304" pitchFamily="18" charset="0"/>
              </a:rPr>
              <a:t>    </a:t>
            </a:r>
            <a:r>
              <a:rPr lang="zh-CN" altLang="zh-CN" sz="2400" b="1" kern="100" smtClean="0">
                <a:latin typeface="Calibri" panose="020f0502020204030204" pitchFamily="34" charset="0"/>
                <a:cs typeface="Times New Roman" panose="02020603050405020304" pitchFamily="18" charset="0"/>
              </a:rPr>
              <a:t>我的发言结束，谢谢大家！欢迎大家再次到中国来！</a:t>
            </a:r>
            <a:endParaRPr lang="zh-CN" altLang="zh-CN" sz="2400" b="1" kern="100">
              <a:latin typeface="Calibri" panose="020f0502020204030204" pitchFamily="34" charset="0"/>
              <a:cs typeface="Times New Roman" panose="02020603050405020304" pitchFamily="18" charset="0"/>
            </a:endParaRPr>
          </a:p>
        </p:txBody>
      </p:sp>
      <p:pic>
        <p:nvPicPr>
          <p:cNvPr id="3" name="New picture"/>
          <p:cNvPicPr/>
          <p:nvPr/>
        </p:nvPicPr>
        <p:blipFill>
          <a:blip r:embed="rId2"/>
          <a:stretch>
            <a:fillRect/>
          </a:stretch>
        </p:blipFill>
        <p:spPr>
          <a:xfrm>
            <a:off x="11442700" y="11963400"/>
            <a:ext cx="355600" cy="266700"/>
          </a:xfrm>
          <a:prstGeom prst="cube">
            <a:avLst/>
          </a:prstGeom>
        </p:spPr>
      </p:pic>
    </p:spTree>
    <p:extLst>
      <p:ext uri="{BB962C8B-B14F-4D97-AF65-F5344CB8AC3E}">
        <p14:creationId xmlns:p14="http://schemas.microsoft.com/office/powerpoint/2010/main" val="1945582165"/>
      </p:ext>
    </p:ext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8" name="表格 7"/>
          <p:cNvGraphicFramePr>
            <a:graphicFrameLocks noGrp="1"/>
          </p:cNvGraphicFramePr>
          <p:nvPr>
            <p:extLst>
              <p:ext uri="{D42A27DB-BD31-4B8C-83A1-F6EECF244321}">
                <p14:modId xmlns:p14="http://schemas.microsoft.com/office/powerpoint/2010/main" val="2563254426"/>
              </p:ext>
            </p:extLst>
          </p:nvPr>
        </p:nvGraphicFramePr>
        <p:xfrm>
          <a:off x="0" y="602826"/>
          <a:ext cx="12192000" cy="6255174"/>
        </p:xfrm>
        <a:graphic>
          <a:graphicData uri="http://schemas.openxmlformats.org/drawingml/2006/table">
            <a:tbl>
              <a:tblPr firstRow="1" bandRow="1">
                <a:tableStyleId>{F5AB1C69-6EDB-4FF4-983F-18BD219EF322}</a:tableStyleId>
              </a:tblPr>
              <a:tblGrid>
                <a:gridCol w="822373"/>
                <a:gridCol w="1495824"/>
                <a:gridCol w="9873803"/>
              </a:tblGrid>
              <a:tr h="438691">
                <a:tc rowSpan="3">
                  <a:txBody>
                    <a:bodyPr vert="horz" wrap="square"/>
                    <a:lstStyle/>
                    <a:p>
                      <a:pPr algn="ctr"/>
                      <a:endParaRPr lang="en-US" altLang="zh-CN" sz="2400" b="1" smtClean="0">
                        <a:solidFill>
                          <a:schemeClr val="tx1"/>
                        </a:solidFill>
                      </a:endParaRPr>
                    </a:p>
                    <a:p>
                      <a:pPr algn="ctr"/>
                      <a:endParaRPr lang="en-US" altLang="zh-CN" sz="2400" b="1" smtClean="0">
                        <a:solidFill>
                          <a:schemeClr val="tx1"/>
                        </a:solidFill>
                      </a:endParaRPr>
                    </a:p>
                    <a:p>
                      <a:pPr algn="ctr"/>
                      <a:r>
                        <a:rPr lang="zh-CN" altLang="en-US" sz="2400" b="1" smtClean="0">
                          <a:solidFill>
                            <a:schemeClr val="tx1"/>
                          </a:solidFill>
                        </a:rPr>
                        <a:t>设身</a:t>
                      </a:r>
                      <a:endParaRPr lang="zh-CN" altLang="en-US" sz="24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vert="horz" wrap="square"/>
                    <a:lstStyle/>
                    <a:p>
                      <a:pPr algn="ctr"/>
                      <a:r>
                        <a:rPr lang="zh-CN" altLang="en-US" sz="2400" b="1" smtClean="0">
                          <a:solidFill>
                            <a:schemeClr val="tx1"/>
                          </a:solidFill>
                        </a:rPr>
                        <a:t>作者身份</a:t>
                      </a:r>
                      <a:endParaRPr lang="zh-CN" altLang="en-US" sz="24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vert="horz" wrap="square"/>
                    <a:lstStyle/>
                    <a:p>
                      <a:pPr algn="ctr"/>
                      <a:endParaRPr lang="zh-CN" altLang="en-US" sz="2400" b="1">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438691">
                <a:tc vMerge="1">
                  <a:txBody>
                    <a:bodyPr vert="horz" wrap="square"/>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vert="horz" wrap="square"/>
                    <a:lstStyle/>
                    <a:p>
                      <a:pPr algn="ctr"/>
                      <a:r>
                        <a:rPr lang="zh-CN" altLang="en-US" sz="2400" b="1" smtClean="0"/>
                        <a:t>受众身份</a:t>
                      </a:r>
                      <a:endParaRPr lang="zh-CN" altLang="en-US" sz="2400" b="1"/>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vert="horz" wrap="square"/>
                    <a:lstStyle/>
                    <a:p>
                      <a:pPr algn="ctr"/>
                      <a:endParaRPr lang="zh-CN" altLang="en-US" sz="2400" b="1"/>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726610">
                <a:tc vMerge="1">
                  <a:txBody>
                    <a:bodyPr vert="horz" wrap="square"/>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vert="horz" wrap="square"/>
                    <a:lstStyle/>
                    <a:p>
                      <a:pPr algn="ctr"/>
                      <a:r>
                        <a:rPr lang="zh-CN" altLang="en-US" sz="2400" b="1" smtClean="0"/>
                        <a:t>交际目的</a:t>
                      </a:r>
                      <a:endParaRPr lang="zh-CN" altLang="en-US" sz="2400" b="1"/>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vert="horz" wrap="square"/>
                    <a:lstStyle/>
                    <a:p>
                      <a:pPr algn="l"/>
                      <a:endParaRPr lang="zh-CN" altLang="en-US" sz="2400" b="1"/>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438691">
                <a:tc rowSpan="4">
                  <a:txBody>
                    <a:bodyPr vert="horz" wrap="square"/>
                    <a:lstStyle/>
                    <a:p>
                      <a:pPr algn="ctr"/>
                      <a:endParaRPr lang="en-US" altLang="zh-CN" sz="2400" b="1" smtClean="0"/>
                    </a:p>
                    <a:p>
                      <a:pPr algn="ctr"/>
                      <a:endParaRPr lang="en-US" altLang="zh-CN" sz="2400" b="1" smtClean="0"/>
                    </a:p>
                    <a:p>
                      <a:pPr algn="ctr"/>
                      <a:endParaRPr lang="en-US" altLang="zh-CN" sz="2400" b="1" smtClean="0"/>
                    </a:p>
                    <a:p>
                      <a:pPr algn="ctr"/>
                      <a:r>
                        <a:rPr lang="zh-CN" altLang="en-US" sz="2400" b="1" smtClean="0"/>
                        <a:t>处地</a:t>
                      </a:r>
                      <a:endParaRPr lang="zh-CN" altLang="en-US" sz="2400" b="1"/>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a:txBody>
                    <a:bodyPr vert="horz" wrap="square"/>
                    <a:lstStyle/>
                    <a:p>
                      <a:pPr algn="ctr"/>
                      <a:endParaRPr lang="en-US" altLang="zh-CN" sz="2400" b="1" smtClean="0"/>
                    </a:p>
                    <a:p>
                      <a:pPr algn="ctr"/>
                      <a:r>
                        <a:rPr lang="zh-CN" altLang="en-US" sz="2400" b="1" smtClean="0"/>
                        <a:t>文体、格式</a:t>
                      </a:r>
                      <a:endParaRPr lang="zh-CN" altLang="en-US" sz="2400" b="1"/>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vert="horz" wrap="square"/>
                    <a:lstStyle/>
                    <a:p>
                      <a:pPr algn="ctr"/>
                      <a:endParaRPr lang="zh-CN" altLang="en-US" sz="2400" b="1"/>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726610">
                <a:tc vMerge="1">
                  <a:txBody>
                    <a:bodyPr vert="horz" wrap="square"/>
                    <a:lstStyle/>
                    <a:p>
                      <a:endParaRPr lang="zh-CN" altLang="en-US"/>
                    </a:p>
                  </a:txBody>
                  <a:tcPr/>
                </a:tc>
                <a:tc vMerge="1">
                  <a:txBody>
                    <a:bodyPr vert="horz" wrap="square"/>
                    <a:lstStyle/>
                    <a:p>
                      <a:endParaRPr lang="zh-CN" altLang="en-US"/>
                    </a:p>
                  </a:txBody>
                  <a:tcPr/>
                </a:tc>
                <a:tc>
                  <a:txBody>
                    <a:bodyPr vert="horz" wrap="square"/>
                    <a:lstStyle/>
                    <a:p>
                      <a:pPr algn="l"/>
                      <a:endParaRPr lang="zh-CN" altLang="en-US" sz="2400" b="1"/>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726610">
                <a:tc vMerge="1">
                  <a:txBody>
                    <a:bodyPr vert="horz" wrap="square"/>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a:txBody>
                    <a:bodyPr vert="horz" wrap="square"/>
                    <a:lstStyle/>
                    <a:p>
                      <a:pPr algn="ctr"/>
                      <a:endParaRPr lang="en-US" altLang="zh-CN" sz="2400" b="1" smtClean="0"/>
                    </a:p>
                    <a:p>
                      <a:pPr algn="ctr"/>
                      <a:endParaRPr lang="en-US" altLang="zh-CN" sz="2400" b="1" smtClean="0"/>
                    </a:p>
                    <a:p>
                      <a:pPr algn="ctr"/>
                      <a:r>
                        <a:rPr lang="zh-CN" altLang="en-US" sz="2400" b="1" smtClean="0"/>
                        <a:t>议题、内涵</a:t>
                      </a:r>
                      <a:endParaRPr lang="zh-CN" altLang="en-US" sz="2400" b="1"/>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vert="horz" wrap="square"/>
                    <a:lstStyle/>
                    <a:p>
                      <a:pPr algn="l"/>
                      <a:endParaRPr lang="zh-CN" altLang="en-US" sz="2400" b="1"/>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349417">
                <a:tc vMerge="1">
                  <a:txBody>
                    <a:bodyPr vert="horz" wrap="square"/>
                    <a:lstStyle/>
                    <a:p>
                      <a:endParaRPr lang="zh-CN" altLang="en-US"/>
                    </a:p>
                  </a:txBody>
                  <a:tcPr/>
                </a:tc>
                <a:tc vMerge="1">
                  <a:txBody>
                    <a:bodyPr vert="horz" wrap="square"/>
                    <a:lstStyle/>
                    <a:p>
                      <a:endParaRPr lang="zh-CN" altLang="en-US"/>
                    </a:p>
                  </a:txBody>
                  <a:tcPr/>
                </a:tc>
                <a:tc>
                  <a:txBody>
                    <a:bodyPr vert="horz" wrap="square"/>
                    <a:lstStyle/>
                    <a:p>
                      <a:pPr algn="l"/>
                      <a:endParaRPr lang="zh-CN" altLang="en-US" sz="2400" b="1"/>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349417">
                <a:tc gridSpan="2">
                  <a:txBody>
                    <a:bodyPr vert="horz" wrap="square"/>
                    <a:lstStyle/>
                    <a:p>
                      <a:pPr algn="ctr"/>
                      <a:endParaRPr lang="en-US" altLang="zh-CN" sz="2400" b="1" smtClean="0"/>
                    </a:p>
                    <a:p>
                      <a:pPr algn="ctr"/>
                      <a:r>
                        <a:rPr lang="zh-CN" altLang="en-US" sz="2400" b="1" smtClean="0"/>
                        <a:t>你的中心观点句</a:t>
                      </a:r>
                      <a:endParaRPr lang="zh-CN" altLang="en-US" sz="2400" b="1"/>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vert="horz" wrap="square"/>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vert="horz" wrap="square"/>
                    <a:lstStyle/>
                    <a:p>
                      <a:pPr algn="l"/>
                      <a:endParaRPr lang="zh-CN" altLang="en-US" sz="2400" b="1"/>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 name="文本框 1"/>
          <p:cNvSpPr txBox="1"/>
          <p:nvPr/>
        </p:nvSpPr>
        <p:spPr>
          <a:xfrm>
            <a:off x="0" y="103031"/>
            <a:ext cx="12192000" cy="523220"/>
          </a:xfrm>
          <a:prstGeom prst="rect">
            <a:avLst/>
          </a:prstGeom>
          <a:noFill/>
        </p:spPr>
        <p:txBody>
          <a:bodyPr wrap="square" rtlCol="0">
            <a:spAutoFit/>
          </a:bodyPr>
          <a:lstStyle/>
          <a:p>
            <a:r>
              <a:rPr lang="zh-CN" altLang="en-US" sz="2800" b="1" smtClean="0"/>
              <a:t>自主阅读作文分析，完成以下表格。</a:t>
            </a:r>
            <a:endParaRPr lang="zh-CN" altLang="en-US" sz="2800" b="1"/>
          </a:p>
        </p:txBody>
      </p:sp>
    </p:spTree>
    <p:extLst>
      <p:ext uri="{BB962C8B-B14F-4D97-AF65-F5344CB8AC3E}">
        <p14:creationId xmlns:p14="http://schemas.microsoft.com/office/powerpoint/2010/main" val="2123445371"/>
      </p:ext>
    </p:ext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8" name="表格 7"/>
          <p:cNvGraphicFramePr>
            <a:graphicFrameLocks noGrp="1"/>
          </p:cNvGraphicFramePr>
          <p:nvPr>
            <p:extLst/>
          </p:nvPr>
        </p:nvGraphicFramePr>
        <p:xfrm>
          <a:off x="0" y="-2"/>
          <a:ext cx="12192000" cy="6749240"/>
        </p:xfrm>
        <a:graphic>
          <a:graphicData uri="http://schemas.openxmlformats.org/drawingml/2006/table">
            <a:tbl>
              <a:tblPr firstRow="1" bandRow="1">
                <a:tableStyleId>{F5AB1C69-6EDB-4FF4-983F-18BD219EF322}</a:tableStyleId>
              </a:tblPr>
              <a:tblGrid>
                <a:gridCol w="822373"/>
                <a:gridCol w="1495824"/>
                <a:gridCol w="9873803"/>
              </a:tblGrid>
              <a:tr h="447501">
                <a:tc rowSpan="3">
                  <a:txBody>
                    <a:bodyPr vert="horz" wrap="square"/>
                    <a:lstStyle/>
                    <a:p>
                      <a:pPr algn="ctr"/>
                      <a:endParaRPr lang="en-US" altLang="zh-CN" sz="2400" b="1" smtClean="0">
                        <a:solidFill>
                          <a:schemeClr val="tx1"/>
                        </a:solidFill>
                      </a:endParaRPr>
                    </a:p>
                    <a:p>
                      <a:pPr algn="ctr"/>
                      <a:endParaRPr lang="en-US" altLang="zh-CN" sz="2400" b="1" smtClean="0">
                        <a:solidFill>
                          <a:schemeClr val="tx1"/>
                        </a:solidFill>
                      </a:endParaRPr>
                    </a:p>
                    <a:p>
                      <a:pPr algn="ctr"/>
                      <a:r>
                        <a:rPr lang="zh-CN" altLang="en-US" sz="2400" b="1" smtClean="0">
                          <a:solidFill>
                            <a:schemeClr val="tx1"/>
                          </a:solidFill>
                        </a:rPr>
                        <a:t>设身</a:t>
                      </a:r>
                      <a:endParaRPr lang="zh-CN" altLang="en-US" sz="24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vert="horz" wrap="square"/>
                    <a:lstStyle/>
                    <a:p>
                      <a:pPr algn="ctr"/>
                      <a:r>
                        <a:rPr lang="zh-CN" altLang="en-US" sz="2400" b="1" smtClean="0">
                          <a:solidFill>
                            <a:schemeClr val="tx1"/>
                          </a:solidFill>
                        </a:rPr>
                        <a:t>作者身份</a:t>
                      </a:r>
                      <a:endParaRPr lang="zh-CN" altLang="en-US" sz="24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vert="horz" wrap="square"/>
                    <a:lstStyle/>
                    <a:p>
                      <a:pPr algn="ctr"/>
                      <a:r>
                        <a:rPr lang="zh-CN" altLang="en-US" sz="2400" b="1" smtClean="0">
                          <a:solidFill>
                            <a:schemeClr val="tx1"/>
                          </a:solidFill>
                        </a:rPr>
                        <a:t>文佳的名义：中国学生，小组代表</a:t>
                      </a:r>
                      <a:r>
                        <a:rPr lang="en-US" altLang="zh-CN" sz="2400" b="1" smtClean="0">
                          <a:solidFill>
                            <a:schemeClr val="tx1"/>
                          </a:solidFill>
                        </a:rPr>
                        <a:t>——</a:t>
                      </a:r>
                      <a:r>
                        <a:rPr lang="zh-CN" altLang="en-US" sz="2400" b="1" smtClean="0">
                          <a:solidFill>
                            <a:srgbClr val="FF0000"/>
                          </a:solidFill>
                        </a:rPr>
                        <a:t>主人翁立场，体现小组成员想法</a:t>
                      </a:r>
                      <a:endParaRPr lang="zh-CN" altLang="en-US" sz="2400" b="1">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453717">
                <a:tc vMerge="1">
                  <a:txBody>
                    <a:bodyPr vert="horz" wrap="square"/>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vert="horz" wrap="square"/>
                    <a:lstStyle/>
                    <a:p>
                      <a:pPr algn="ctr"/>
                      <a:r>
                        <a:rPr lang="zh-CN" altLang="en-US" sz="2400" b="1" smtClean="0"/>
                        <a:t>受众身份</a:t>
                      </a:r>
                      <a:endParaRPr lang="zh-CN" altLang="en-US" sz="2400" b="1"/>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vert="horz" wrap="square"/>
                    <a:lstStyle/>
                    <a:p>
                      <a:pPr algn="ctr"/>
                      <a:r>
                        <a:rPr lang="zh-CN" altLang="en-US" sz="2400" b="1" smtClean="0"/>
                        <a:t>来自各大洲的多国高中生</a:t>
                      </a:r>
                      <a:endParaRPr lang="zh-CN" altLang="en-US" sz="2400" b="1"/>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783128">
                <a:tc vMerge="1">
                  <a:txBody>
                    <a:bodyPr vert="horz" wrap="square"/>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vert="horz" wrap="square"/>
                    <a:lstStyle/>
                    <a:p>
                      <a:pPr algn="ctr"/>
                      <a:r>
                        <a:rPr lang="zh-CN" altLang="en-US" sz="2400" b="1" smtClean="0"/>
                        <a:t>交际目的</a:t>
                      </a:r>
                      <a:endParaRPr lang="zh-CN" altLang="en-US" sz="2400" b="1"/>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vert="horz" wrap="square"/>
                    <a:lstStyle/>
                    <a:p>
                      <a:pPr algn="l"/>
                      <a:r>
                        <a:rPr lang="zh-CN" altLang="en-US" sz="2400" b="1" smtClean="0"/>
                        <a:t>分享自己和本组成员对本次活动的感受，引起大家对文化交流的重视，承担起文化交流发展的责任。</a:t>
                      </a:r>
                      <a:endParaRPr lang="zh-CN" altLang="en-US" sz="2400" b="1"/>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447501">
                <a:tc rowSpan="4">
                  <a:txBody>
                    <a:bodyPr vert="horz" wrap="square"/>
                    <a:lstStyle/>
                    <a:p>
                      <a:pPr algn="ctr"/>
                      <a:endParaRPr lang="en-US" altLang="zh-CN" sz="2400" b="1" smtClean="0"/>
                    </a:p>
                    <a:p>
                      <a:pPr algn="ctr"/>
                      <a:endParaRPr lang="en-US" altLang="zh-CN" sz="2400" b="1" smtClean="0"/>
                    </a:p>
                    <a:p>
                      <a:pPr algn="ctr"/>
                      <a:endParaRPr lang="en-US" altLang="zh-CN" sz="2400" b="1" smtClean="0"/>
                    </a:p>
                    <a:p>
                      <a:pPr algn="ctr"/>
                      <a:r>
                        <a:rPr lang="zh-CN" altLang="en-US" sz="2400" b="1" smtClean="0"/>
                        <a:t>处地</a:t>
                      </a:r>
                      <a:endParaRPr lang="zh-CN" altLang="en-US" sz="2400" b="1"/>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a:txBody>
                    <a:bodyPr vert="horz" wrap="square"/>
                    <a:lstStyle/>
                    <a:p>
                      <a:pPr algn="ctr"/>
                      <a:endParaRPr lang="en-US" altLang="zh-CN" sz="2400" b="1" smtClean="0"/>
                    </a:p>
                    <a:p>
                      <a:pPr algn="ctr"/>
                      <a:r>
                        <a:rPr lang="zh-CN" altLang="en-US" sz="2400" b="1" smtClean="0"/>
                        <a:t>文体、格式</a:t>
                      </a:r>
                      <a:endParaRPr lang="zh-CN" altLang="en-US" sz="2400" b="1"/>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vert="horz" wrap="square"/>
                    <a:lstStyle/>
                    <a:p>
                      <a:pPr algn="ctr"/>
                      <a:r>
                        <a:rPr lang="zh-CN" altLang="en-US" sz="2400" b="1" smtClean="0"/>
                        <a:t>发言稿</a:t>
                      </a:r>
                      <a:endParaRPr lang="zh-CN" altLang="en-US" sz="2400" b="1"/>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783128">
                <a:tc vMerge="1">
                  <a:txBody>
                    <a:bodyPr vert="horz" wrap="square"/>
                    <a:lstStyle/>
                    <a:p>
                      <a:endParaRPr lang="zh-CN" altLang="en-US"/>
                    </a:p>
                  </a:txBody>
                  <a:tcPr/>
                </a:tc>
                <a:tc vMerge="1">
                  <a:txBody>
                    <a:bodyPr vert="horz" wrap="square"/>
                    <a:lstStyle/>
                    <a:p>
                      <a:endParaRPr lang="zh-CN" altLang="en-US"/>
                    </a:p>
                  </a:txBody>
                  <a:tcPr/>
                </a:tc>
                <a:tc>
                  <a:txBody>
                    <a:bodyPr vert="horz" wrap="square"/>
                    <a:lstStyle/>
                    <a:p>
                      <a:pPr algn="l"/>
                      <a:r>
                        <a:rPr lang="zh-CN" altLang="en-US" sz="2400" b="1" smtClean="0"/>
                        <a:t>开头语、礼貌语、强调话语、结语。材料限制：“游学活动即将结束”：总结性；“活动分享会”：分享感受和收获。</a:t>
                      </a:r>
                      <a:endParaRPr lang="zh-CN" altLang="en-US" sz="2400" b="1"/>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783128">
                <a:tc vMerge="1">
                  <a:txBody>
                    <a:bodyPr vert="horz" wrap="square"/>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a:txBody>
                    <a:bodyPr vert="horz" wrap="square"/>
                    <a:lstStyle/>
                    <a:p>
                      <a:pPr algn="ctr"/>
                      <a:endParaRPr lang="en-US" altLang="zh-CN" sz="2400" b="1" smtClean="0"/>
                    </a:p>
                    <a:p>
                      <a:pPr algn="ctr"/>
                      <a:endParaRPr lang="en-US" altLang="zh-CN" sz="2400" b="1" smtClean="0"/>
                    </a:p>
                    <a:p>
                      <a:pPr algn="ctr"/>
                      <a:r>
                        <a:rPr lang="zh-CN" altLang="en-US" sz="2400" b="1" smtClean="0"/>
                        <a:t>议题、内涵</a:t>
                      </a:r>
                      <a:endParaRPr lang="zh-CN" altLang="en-US" sz="2400" b="1"/>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vert="horz" wrap="square"/>
                    <a:lstStyle/>
                    <a:p>
                      <a:pPr algn="l"/>
                      <a:r>
                        <a:rPr lang="zh-CN" altLang="en-US" sz="2400" b="1" smtClean="0"/>
                        <a:t>请结合材料内容和自己的体验，以文佳的名义写一篇发言稿，表达你对文化交流发展的认识与思考。</a:t>
                      </a:r>
                      <a:endParaRPr lang="zh-CN" altLang="en-US" sz="2400" b="1"/>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54380">
                <a:tc vMerge="1">
                  <a:txBody>
                    <a:bodyPr vert="horz" wrap="square"/>
                    <a:lstStyle/>
                    <a:p>
                      <a:endParaRPr lang="zh-CN" altLang="en-US"/>
                    </a:p>
                  </a:txBody>
                  <a:tcPr/>
                </a:tc>
                <a:tc vMerge="1">
                  <a:txBody>
                    <a:bodyPr vert="horz" wrap="square"/>
                    <a:lstStyle/>
                    <a:p>
                      <a:endParaRPr lang="zh-CN" altLang="en-US"/>
                    </a:p>
                  </a:txBody>
                  <a:tcPr/>
                </a:tc>
                <a:tc>
                  <a:txBody>
                    <a:bodyPr vert="horz" wrap="square"/>
                    <a:lstStyle/>
                    <a:p>
                      <a:pPr algn="l"/>
                      <a:r>
                        <a:rPr lang="zh-CN" altLang="en-US" sz="2400" b="1" smtClean="0"/>
                        <a:t>围绕材料对议题（任务）进行切分、理解。（另附分析。）</a:t>
                      </a:r>
                      <a:endParaRPr lang="zh-CN" altLang="en-US" sz="2400" b="1"/>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54380">
                <a:tc gridSpan="2">
                  <a:txBody>
                    <a:bodyPr vert="horz" wrap="square"/>
                    <a:lstStyle/>
                    <a:p>
                      <a:pPr algn="ctr"/>
                      <a:endParaRPr lang="en-US" altLang="zh-CN" sz="2400" b="1" smtClean="0"/>
                    </a:p>
                    <a:p>
                      <a:pPr algn="ctr"/>
                      <a:r>
                        <a:rPr lang="zh-CN" altLang="en-US" sz="2400" b="1" smtClean="0"/>
                        <a:t>你的中心观点句</a:t>
                      </a:r>
                      <a:endParaRPr lang="zh-CN" altLang="en-US" sz="2400" b="1"/>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vert="horz" wrap="square"/>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vert="horz" wrap="square"/>
                    <a:lstStyle/>
                    <a:p>
                      <a:pPr algn="l"/>
                      <a:r>
                        <a:rPr lang="zh-CN" altLang="en-US" sz="2400" b="1" smtClean="0"/>
                        <a:t>这次游学活动，让我们领悟到文化交流的意义，我们应该积极推动文化交流，以让文化得到更好发展。</a:t>
                      </a:r>
                      <a:endParaRPr lang="zh-CN" altLang="en-US" sz="2400" b="1"/>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extLst>
      <p:ext uri="{BB962C8B-B14F-4D97-AF65-F5344CB8AC3E}">
        <p14:creationId xmlns:p14="http://schemas.microsoft.com/office/powerpoint/2010/main" val="3209542816"/>
      </p:ext>
    </p:ext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41668" y="154546"/>
            <a:ext cx="11784169" cy="523220"/>
          </a:xfrm>
          <a:prstGeom prst="rect">
            <a:avLst/>
          </a:prstGeom>
          <a:noFill/>
        </p:spPr>
        <p:txBody>
          <a:bodyPr wrap="square" rtlCol="0">
            <a:spAutoFit/>
          </a:bodyPr>
          <a:lstStyle/>
          <a:p>
            <a:r>
              <a:rPr lang="zh-CN" altLang="en-US" sz="2800" b="1" smtClean="0"/>
              <a:t>核心任务：表达你对文化交流发展的认识与思考</a:t>
            </a:r>
            <a:endParaRPr lang="zh-CN" altLang="en-US" sz="2800" b="1"/>
          </a:p>
        </p:txBody>
      </p:sp>
      <p:sp>
        <p:nvSpPr>
          <p:cNvPr id="3" name="矩形 2"/>
          <p:cNvSpPr/>
          <p:nvPr/>
        </p:nvSpPr>
        <p:spPr>
          <a:xfrm>
            <a:off x="141668" y="798490"/>
            <a:ext cx="11694016" cy="3711785"/>
          </a:xfrm>
          <a:prstGeom prst="rect">
            <a:avLst/>
          </a:prstGeom>
          <a:ln>
            <a:solidFill>
              <a:srgbClr val="FF0000"/>
            </a:solidFill>
          </a:ln>
        </p:spPr>
        <p:txBody>
          <a:bodyPr wrap="square">
            <a:spAutoFit/>
          </a:bodyPr>
          <a:lstStyle/>
          <a:p>
            <a:pPr indent="266700" algn="just">
              <a:lnSpc>
                <a:spcPct val="140000"/>
              </a:lnSpc>
              <a:spcAft>
                <a:spcPct val="0"/>
              </a:spcAft>
            </a:pPr>
            <a:r>
              <a:rPr lang="en-US" altLang="zh-CN" sz="2400" b="1" kern="100" smtClean="0">
                <a:effectLst/>
                <a:latin typeface="Calibri" panose="020f0502020204030204" pitchFamily="34" charset="0"/>
                <a:ea typeface="楷体" panose="02010609060101010101" pitchFamily="49" charset="-122"/>
                <a:cs typeface="Times New Roman" panose="02020603050405020304" pitchFamily="18" charset="0"/>
              </a:rPr>
              <a:t>     </a:t>
            </a:r>
            <a:r>
              <a:rPr lang="zh-CN" altLang="zh-CN" sz="2400" b="1" kern="100" smtClean="0">
                <a:effectLst/>
                <a:latin typeface="Calibri" panose="020f0502020204030204" pitchFamily="34" charset="0"/>
                <a:ea typeface="楷体" panose="02010609060101010101" pitchFamily="49" charset="-122"/>
                <a:cs typeface="Times New Roman" panose="02020603050405020304" pitchFamily="18" charset="0"/>
              </a:rPr>
              <a:t>欧洲的欧文说，他印象最深的是敦煌。在莫高窟的壁画和彩塑中，他看到了多种文化的影子，不禁感叹不同文化的汇集交融成就了独具魅力的敦煌文化。</a:t>
            </a:r>
            <a:endParaRPr lang="zh-CN" altLang="zh-CN" sz="2400" b="1" kern="100" smtClean="0">
              <a:latin typeface="Calibri" panose="020f0502020204030204" pitchFamily="34" charset="0"/>
              <a:cs typeface="Times New Roman" panose="02020603050405020304" pitchFamily="18" charset="0"/>
            </a:endParaRPr>
          </a:p>
          <a:p>
            <a:pPr indent="266700" algn="just">
              <a:lnSpc>
                <a:spcPct val="140000"/>
              </a:lnSpc>
              <a:spcAft>
                <a:spcPct val="0"/>
              </a:spcAft>
            </a:pPr>
            <a:r>
              <a:rPr lang="en-US" altLang="zh-CN" sz="2400" b="1" kern="100" smtClean="0">
                <a:effectLst/>
                <a:latin typeface="Calibri" panose="020f0502020204030204" pitchFamily="34" charset="0"/>
                <a:ea typeface="楷体" panose="02010609060101010101" pitchFamily="49" charset="-122"/>
                <a:cs typeface="Times New Roman" panose="02020603050405020304" pitchFamily="18" charset="0"/>
              </a:rPr>
              <a:t>     </a:t>
            </a:r>
            <a:r>
              <a:rPr lang="zh-CN" altLang="zh-CN" sz="2400" b="1" kern="100" smtClean="0">
                <a:effectLst/>
                <a:latin typeface="Calibri" panose="020f0502020204030204" pitchFamily="34" charset="0"/>
                <a:ea typeface="楷体" panose="02010609060101010101" pitchFamily="49" charset="-122"/>
                <a:cs typeface="Times New Roman" panose="02020603050405020304" pitchFamily="18" charset="0"/>
              </a:rPr>
              <a:t>美洲的珍妮说，最让她震撼的是北京故宫。她看到了宏伟的皇家建筑、珍贵的中国文物， 还碰巧参观了由几家世界知名博物馆联合推出的“灵感中国”特展，她惊奇地发现，中国元素正成为世界时尚艺术的流行素材和灵感来源。</a:t>
            </a:r>
            <a:endParaRPr lang="zh-CN" altLang="zh-CN" sz="2400" b="1" kern="100" smtClean="0">
              <a:latin typeface="Calibri" panose="020f0502020204030204" pitchFamily="34" charset="0"/>
              <a:cs typeface="Times New Roman" panose="02020603050405020304" pitchFamily="18" charset="0"/>
            </a:endParaRPr>
          </a:p>
          <a:p>
            <a:pPr indent="266700" algn="just">
              <a:lnSpc>
                <a:spcPct val="140000"/>
              </a:lnSpc>
              <a:spcAft>
                <a:spcPct val="0"/>
              </a:spcAft>
            </a:pPr>
            <a:r>
              <a:rPr lang="en-US" altLang="zh-CN" sz="2400" b="1" kern="100" smtClean="0">
                <a:effectLst/>
                <a:latin typeface="Calibri" panose="020f0502020204030204" pitchFamily="34" charset="0"/>
                <a:ea typeface="楷体" panose="02010609060101010101" pitchFamily="49" charset="-122"/>
                <a:cs typeface="Times New Roman" panose="02020603050405020304" pitchFamily="18" charset="0"/>
              </a:rPr>
              <a:t>    </a:t>
            </a:r>
            <a:r>
              <a:rPr lang="zh-CN" altLang="zh-CN" sz="2400" b="1" kern="100" smtClean="0">
                <a:effectLst/>
                <a:latin typeface="Calibri" panose="020f0502020204030204" pitchFamily="34" charset="0"/>
                <a:ea typeface="楷体" panose="02010609060101010101" pitchFamily="49" charset="-122"/>
                <a:cs typeface="Times New Roman" panose="02020603050405020304" pitchFamily="18" charset="0"/>
              </a:rPr>
              <a:t>非洲的西塞说，与中国同龄人一起生活是他最好的体验。打篮球，练武术，喝可乐，品中餐……共同的爱好、新奇的感受让大家成了好朋友。</a:t>
            </a:r>
            <a:endParaRPr lang="zh-CN" altLang="zh-CN" sz="2400" b="1" kern="100">
              <a:latin typeface="Calibri" panose="020f0502020204030204" pitchFamily="34" charset="0"/>
              <a:cs typeface="Times New Roman" panose="02020603050405020304" pitchFamily="18" charset="0"/>
            </a:endParaRPr>
          </a:p>
        </p:txBody>
      </p:sp>
      <p:sp>
        <p:nvSpPr>
          <p:cNvPr id="4" name="文本框 3"/>
          <p:cNvSpPr txBox="1"/>
          <p:nvPr/>
        </p:nvSpPr>
        <p:spPr>
          <a:xfrm>
            <a:off x="347730" y="4893972"/>
            <a:ext cx="11578107" cy="954107"/>
          </a:xfrm>
          <a:prstGeom prst="rect">
            <a:avLst/>
          </a:prstGeom>
          <a:noFill/>
        </p:spPr>
        <p:txBody>
          <a:bodyPr wrap="square" rtlCol="0">
            <a:spAutoFit/>
          </a:bodyPr>
          <a:lstStyle/>
          <a:p>
            <a:r>
              <a:rPr lang="zh-CN" altLang="en-US" smtClean="0"/>
              <a:t>            </a:t>
            </a:r>
            <a:r>
              <a:rPr lang="zh-CN" altLang="en-US" sz="2800" b="1" smtClean="0"/>
              <a:t>思考：当一个材料给出几个例子，有可能是围绕一个问题，从不同的角度进行解释；也有可能是共同说明一个问题。这个材料属于哪一种？</a:t>
            </a:r>
            <a:endParaRPr lang="zh-CN" altLang="en-US" sz="2800" b="1"/>
          </a:p>
        </p:txBody>
      </p:sp>
    </p:spTree>
    <p:extLst>
      <p:ext uri="{BB962C8B-B14F-4D97-AF65-F5344CB8AC3E}">
        <p14:creationId xmlns:p14="http://schemas.microsoft.com/office/powerpoint/2010/main" val="1735045792"/>
      </p:ext>
    </p:ext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70456" y="180304"/>
            <a:ext cx="11655380" cy="523220"/>
          </a:xfrm>
          <a:prstGeom prst="rect">
            <a:avLst/>
          </a:prstGeom>
          <a:noFill/>
        </p:spPr>
        <p:txBody>
          <a:bodyPr wrap="square" rtlCol="0">
            <a:spAutoFit/>
          </a:bodyPr>
          <a:lstStyle/>
          <a:p>
            <a:r>
              <a:rPr lang="zh-CN" altLang="en-US" sz="2800" b="1" smtClean="0"/>
              <a:t>求同：文化交流发展</a:t>
            </a:r>
            <a:endParaRPr lang="zh-CN" altLang="en-US" sz="2800" b="1"/>
          </a:p>
        </p:txBody>
      </p:sp>
      <p:sp>
        <p:nvSpPr>
          <p:cNvPr id="3" name="文本框 2"/>
          <p:cNvSpPr txBox="1"/>
          <p:nvPr/>
        </p:nvSpPr>
        <p:spPr>
          <a:xfrm>
            <a:off x="270456" y="798490"/>
            <a:ext cx="4198513" cy="523220"/>
          </a:xfrm>
          <a:prstGeom prst="rect">
            <a:avLst/>
          </a:prstGeom>
          <a:noFill/>
        </p:spPr>
        <p:txBody>
          <a:bodyPr wrap="square" rtlCol="0">
            <a:spAutoFit/>
          </a:bodyPr>
          <a:lstStyle/>
          <a:p>
            <a:r>
              <a:rPr lang="zh-CN" altLang="en-US" sz="2800" b="1" smtClean="0">
                <a:solidFill>
                  <a:srgbClr val="FF0000"/>
                </a:solidFill>
              </a:rPr>
              <a:t>存异</a:t>
            </a:r>
            <a:endParaRPr lang="zh-CN" altLang="en-US" sz="2800" b="1">
              <a:solidFill>
                <a:srgbClr val="FF0000"/>
              </a:solidFill>
            </a:endParaRPr>
          </a:p>
        </p:txBody>
      </p:sp>
      <p:sp>
        <p:nvSpPr>
          <p:cNvPr id="4" name="矩形 3"/>
          <p:cNvSpPr/>
          <p:nvPr/>
        </p:nvSpPr>
        <p:spPr>
          <a:xfrm>
            <a:off x="270456" y="1321710"/>
            <a:ext cx="11822806" cy="1072473"/>
          </a:xfrm>
          <a:prstGeom prst="rect">
            <a:avLst/>
          </a:prstGeom>
          <a:ln>
            <a:solidFill>
              <a:srgbClr val="FF0000"/>
            </a:solidFill>
          </a:ln>
        </p:spPr>
        <p:txBody>
          <a:bodyPr wrap="square">
            <a:spAutoFit/>
          </a:bodyPr>
          <a:lstStyle/>
          <a:p>
            <a:pPr indent="266700" algn="just">
              <a:lnSpc>
                <a:spcPct val="140000"/>
              </a:lnSpc>
              <a:spcAft>
                <a:spcPct val="0"/>
              </a:spcAft>
            </a:pPr>
            <a:r>
              <a:rPr lang="en-US" altLang="zh-CN" b="1" kern="100" smtClean="0">
                <a:effectLst/>
                <a:latin typeface="Calibri" panose="020f0502020204030204" pitchFamily="34" charset="0"/>
                <a:ea typeface="楷体" panose="02010609060101010101" pitchFamily="49" charset="-122"/>
                <a:cs typeface="Times New Roman" panose="02020603050405020304" pitchFamily="18" charset="0"/>
              </a:rPr>
              <a:t>    </a:t>
            </a:r>
            <a:r>
              <a:rPr lang="zh-CN" altLang="zh-CN" sz="2400" b="1" kern="100" smtClean="0">
                <a:effectLst/>
                <a:latin typeface="Calibri" panose="020f0502020204030204" pitchFamily="34" charset="0"/>
                <a:ea typeface="楷体" panose="02010609060101010101" pitchFamily="49" charset="-122"/>
                <a:cs typeface="Times New Roman" panose="02020603050405020304" pitchFamily="18" charset="0"/>
              </a:rPr>
              <a:t>欧洲的欧文说，他印象最深的是敦煌。在莫高窟的壁画和彩塑中，他看到了多种文化的影子，不禁感叹不同文化的汇集交融成就了独具魅力的敦煌文化。</a:t>
            </a:r>
            <a:endParaRPr lang="zh-CN" altLang="zh-CN" sz="2400" b="1" kern="100">
              <a:latin typeface="Calibri" panose="020f0502020204030204" pitchFamily="34" charset="0"/>
              <a:cs typeface="Times New Roman" panose="02020603050405020304" pitchFamily="18" charset="0"/>
            </a:endParaRPr>
          </a:p>
        </p:txBody>
      </p:sp>
      <p:sp>
        <p:nvSpPr>
          <p:cNvPr id="5" name="文本框 4"/>
          <p:cNvSpPr txBox="1"/>
          <p:nvPr/>
        </p:nvSpPr>
        <p:spPr>
          <a:xfrm>
            <a:off x="270456" y="2665927"/>
            <a:ext cx="11822806" cy="3539430"/>
          </a:xfrm>
          <a:prstGeom prst="rect">
            <a:avLst/>
          </a:prstGeom>
          <a:noFill/>
          <a:ln>
            <a:solidFill>
              <a:srgbClr val="FF0000"/>
            </a:solidFill>
          </a:ln>
        </p:spPr>
        <p:txBody>
          <a:bodyPr wrap="square" rtlCol="0">
            <a:spAutoFit/>
          </a:bodyPr>
          <a:lstStyle/>
          <a:p>
            <a:r>
              <a:rPr lang="en-US" altLang="zh-CN" sz="2800" b="1" smtClean="0"/>
              <a:t>1</a:t>
            </a:r>
            <a:r>
              <a:rPr lang="zh-CN" altLang="en-US" sz="2800" b="1" smtClean="0"/>
              <a:t>、为何要强调欧洲？与文化交流发展有何联系？</a:t>
            </a:r>
            <a:endParaRPr lang="en-US" altLang="zh-CN" sz="2800" b="1" smtClean="0"/>
          </a:p>
          <a:p>
            <a:r>
              <a:rPr lang="en-US" altLang="zh-CN" sz="2800" b="1" smtClean="0"/>
              <a:t>2</a:t>
            </a:r>
            <a:r>
              <a:rPr lang="zh-CN" altLang="en-US" sz="2800" b="1" smtClean="0"/>
              <a:t>、敦煌中的多种文化影子指什么？</a:t>
            </a:r>
            <a:endParaRPr lang="en-US" altLang="zh-CN" sz="2800" b="1" smtClean="0"/>
          </a:p>
          <a:p>
            <a:r>
              <a:rPr lang="en-US" altLang="zh-CN" sz="2800" b="1" smtClean="0"/>
              <a:t>3</a:t>
            </a:r>
            <a:r>
              <a:rPr lang="zh-CN" altLang="en-US" sz="2800" b="1" smtClean="0"/>
              <a:t>、不同文化为何能在敦煌得到汇集交融？</a:t>
            </a:r>
            <a:endParaRPr lang="en-US" altLang="zh-CN" sz="2800" b="1" smtClean="0"/>
          </a:p>
          <a:p>
            <a:r>
              <a:rPr lang="en-US" altLang="zh-CN" sz="2800" b="1"/>
              <a:t> </a:t>
            </a:r>
            <a:r>
              <a:rPr lang="en-US" altLang="zh-CN" sz="2800" b="1" smtClean="0"/>
              <a:t>——</a:t>
            </a:r>
            <a:r>
              <a:rPr lang="zh-CN" altLang="en-US" sz="2800" b="1" smtClean="0"/>
              <a:t>兼容并包，吸收共生</a:t>
            </a:r>
            <a:endParaRPr lang="en-US" altLang="zh-CN" sz="2800" b="1" smtClean="0"/>
          </a:p>
          <a:p>
            <a:r>
              <a:rPr lang="en-US" altLang="zh-CN" sz="2800" b="1" smtClean="0"/>
              <a:t>4</a:t>
            </a:r>
            <a:r>
              <a:rPr lang="zh-CN" altLang="en-US" sz="2800" b="1" smtClean="0"/>
              <a:t>、文化的兼容并包成就了独具魅力的敦煌文化给文化交流发展带来什么启示？</a:t>
            </a:r>
            <a:endParaRPr lang="en-US" altLang="zh-CN" sz="2800" b="1" smtClean="0"/>
          </a:p>
          <a:p>
            <a:r>
              <a:rPr lang="en-US" altLang="zh-CN" sz="2800" b="1" smtClean="0"/>
              <a:t>——</a:t>
            </a:r>
            <a:r>
              <a:rPr lang="zh-CN" altLang="en-US" sz="2800" b="1" smtClean="0"/>
              <a:t>①世界各地通过文化交流，催生更多这种独具魅力的文化；</a:t>
            </a:r>
            <a:endParaRPr lang="en-US" altLang="zh-CN" sz="2800" b="1" smtClean="0"/>
          </a:p>
          <a:p>
            <a:r>
              <a:rPr lang="en-US" altLang="zh-CN" sz="2800" b="1"/>
              <a:t> </a:t>
            </a:r>
            <a:r>
              <a:rPr lang="en-US" altLang="zh-CN" sz="2800" b="1" smtClean="0"/>
              <a:t>       </a:t>
            </a:r>
            <a:r>
              <a:rPr lang="zh-CN" altLang="en-US" sz="2800" b="1" smtClean="0"/>
              <a:t>②在座各位承担起文化交流的责任。</a:t>
            </a:r>
            <a:endParaRPr lang="zh-CN" altLang="en-US" sz="2800" b="1"/>
          </a:p>
        </p:txBody>
      </p:sp>
    </p:spTree>
    <p:extLst>
      <p:ext uri="{BB962C8B-B14F-4D97-AF65-F5344CB8AC3E}">
        <p14:creationId xmlns:p14="http://schemas.microsoft.com/office/powerpoint/2010/main" val="112442568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70456" y="180304"/>
            <a:ext cx="11655380" cy="523220"/>
          </a:xfrm>
          <a:prstGeom prst="rect">
            <a:avLst/>
          </a:prstGeom>
          <a:noFill/>
        </p:spPr>
        <p:txBody>
          <a:bodyPr wrap="square" rtlCol="0">
            <a:spAutoFit/>
          </a:bodyPr>
          <a:lstStyle/>
          <a:p>
            <a:r>
              <a:rPr lang="zh-CN" altLang="en-US" sz="2800" b="1" smtClean="0"/>
              <a:t>求同：文化交流发展</a:t>
            </a:r>
            <a:endParaRPr lang="zh-CN" altLang="en-US" sz="2800" b="1"/>
          </a:p>
        </p:txBody>
      </p:sp>
      <p:sp>
        <p:nvSpPr>
          <p:cNvPr id="3" name="文本框 2"/>
          <p:cNvSpPr txBox="1"/>
          <p:nvPr/>
        </p:nvSpPr>
        <p:spPr>
          <a:xfrm>
            <a:off x="270456" y="798490"/>
            <a:ext cx="4198513" cy="523220"/>
          </a:xfrm>
          <a:prstGeom prst="rect">
            <a:avLst/>
          </a:prstGeom>
          <a:noFill/>
        </p:spPr>
        <p:txBody>
          <a:bodyPr wrap="square" rtlCol="0">
            <a:spAutoFit/>
          </a:bodyPr>
          <a:lstStyle/>
          <a:p>
            <a:r>
              <a:rPr lang="zh-CN" altLang="en-US" sz="2800" b="1" smtClean="0">
                <a:solidFill>
                  <a:srgbClr val="FF0000"/>
                </a:solidFill>
              </a:rPr>
              <a:t>存异</a:t>
            </a:r>
            <a:endParaRPr lang="zh-CN" altLang="en-US" sz="2800" b="1">
              <a:solidFill>
                <a:srgbClr val="FF0000"/>
              </a:solidFill>
            </a:endParaRPr>
          </a:p>
        </p:txBody>
      </p:sp>
      <p:sp>
        <p:nvSpPr>
          <p:cNvPr id="4" name="矩形 3"/>
          <p:cNvSpPr/>
          <p:nvPr/>
        </p:nvSpPr>
        <p:spPr>
          <a:xfrm>
            <a:off x="270456" y="1321710"/>
            <a:ext cx="11822806" cy="1589538"/>
          </a:xfrm>
          <a:prstGeom prst="rect">
            <a:avLst/>
          </a:prstGeom>
          <a:ln>
            <a:solidFill>
              <a:srgbClr val="FF0000"/>
            </a:solidFill>
          </a:ln>
        </p:spPr>
        <p:txBody>
          <a:bodyPr wrap="square">
            <a:spAutoFit/>
          </a:bodyPr>
          <a:lstStyle/>
          <a:p>
            <a:pPr indent="266700" algn="just">
              <a:lnSpc>
                <a:spcPct val="140000"/>
              </a:lnSpc>
              <a:spcAft>
                <a:spcPct val="0"/>
              </a:spcAft>
            </a:pPr>
            <a:r>
              <a:rPr lang="zh-CN" altLang="en-US" sz="2400" b="1" kern="100" smtClean="0">
                <a:effectLst/>
                <a:latin typeface="Calibri" panose="020f0502020204030204" pitchFamily="34" charset="0"/>
                <a:ea typeface="楷体" panose="02010609060101010101" pitchFamily="49" charset="-122"/>
                <a:cs typeface="Times New Roman" panose="02020603050405020304" pitchFamily="18" charset="0"/>
              </a:rPr>
              <a:t>    美洲的珍妮说，最让她震撼的是北京故宫。她看到了宏伟的皇家建筑、珍贵的中国文物， 还碰巧参观了由几家世界知名博物馆联合推出的“灵感中国”特展，她惊奇地发现，中国元素正成为世界时尚艺术的流行素材和灵感来源。</a:t>
            </a:r>
            <a:endParaRPr lang="zh-CN" altLang="zh-CN" sz="3200" b="1" kern="100">
              <a:latin typeface="Calibri" panose="020f0502020204030204" pitchFamily="34" charset="0"/>
              <a:cs typeface="Times New Roman" panose="02020603050405020304" pitchFamily="18" charset="0"/>
            </a:endParaRPr>
          </a:p>
        </p:txBody>
      </p:sp>
      <p:sp>
        <p:nvSpPr>
          <p:cNvPr id="5" name="文本框 4"/>
          <p:cNvSpPr txBox="1"/>
          <p:nvPr/>
        </p:nvSpPr>
        <p:spPr>
          <a:xfrm>
            <a:off x="270456" y="3176903"/>
            <a:ext cx="11822806" cy="3108543"/>
          </a:xfrm>
          <a:prstGeom prst="rect">
            <a:avLst/>
          </a:prstGeom>
          <a:noFill/>
          <a:ln>
            <a:solidFill>
              <a:srgbClr val="FF0000"/>
            </a:solidFill>
          </a:ln>
        </p:spPr>
        <p:txBody>
          <a:bodyPr wrap="square" rtlCol="0">
            <a:spAutoFit/>
          </a:bodyPr>
          <a:lstStyle/>
          <a:p>
            <a:r>
              <a:rPr lang="en-US" altLang="zh-CN" sz="2800" b="1" smtClean="0"/>
              <a:t>1</a:t>
            </a:r>
            <a:r>
              <a:rPr lang="zh-CN" altLang="en-US" sz="2800" b="1" smtClean="0"/>
              <a:t>、为何要强调美洲？与文化交流发展有何联系？</a:t>
            </a:r>
            <a:endParaRPr lang="en-US" altLang="zh-CN" sz="2800" b="1" smtClean="0"/>
          </a:p>
          <a:p>
            <a:r>
              <a:rPr lang="en-US" altLang="zh-CN" sz="2800" b="1" smtClean="0"/>
              <a:t>2</a:t>
            </a:r>
            <a:r>
              <a:rPr lang="zh-CN" altLang="en-US" sz="2800" b="1" smtClean="0"/>
              <a:t>、故宫跟“特展”之间的联系是什么？为什么把两者结合起来写？</a:t>
            </a:r>
            <a:endParaRPr lang="en-US" altLang="zh-CN" sz="2800" b="1" smtClean="0"/>
          </a:p>
          <a:p>
            <a:r>
              <a:rPr lang="en-US" altLang="zh-CN" sz="2800" b="1"/>
              <a:t> </a:t>
            </a:r>
            <a:r>
              <a:rPr lang="en-US" altLang="zh-CN" sz="2800" b="1" smtClean="0"/>
              <a:t>     ——</a:t>
            </a:r>
            <a:r>
              <a:rPr lang="zh-CN" altLang="en-US" sz="2800" b="1" smtClean="0"/>
              <a:t>故宫成为时尚与流行的元素和灵感，交流让古老的故宫文化焕发活力。</a:t>
            </a:r>
            <a:endParaRPr lang="en-US" altLang="zh-CN" sz="2800" b="1" smtClean="0"/>
          </a:p>
          <a:p>
            <a:r>
              <a:rPr lang="en-US" altLang="zh-CN" sz="2800" b="1" smtClean="0"/>
              <a:t>3</a:t>
            </a:r>
            <a:r>
              <a:rPr lang="zh-CN" altLang="en-US" sz="2800" b="1" smtClean="0"/>
              <a:t>、中国元素还有哪些？其成为世界时尚艺术的流行素材和灵感来源给文化交流发展带来什么启示？</a:t>
            </a:r>
            <a:endParaRPr lang="en-US" altLang="zh-CN" sz="2800" b="1" smtClean="0"/>
          </a:p>
          <a:p>
            <a:r>
              <a:rPr lang="en-US" altLang="zh-CN" sz="2800" b="1" smtClean="0"/>
              <a:t>     ——</a:t>
            </a:r>
            <a:r>
              <a:rPr lang="zh-CN" altLang="en-US" sz="2800" b="1" smtClean="0"/>
              <a:t>文化的碰撞与创新</a:t>
            </a:r>
            <a:endParaRPr lang="en-US" altLang="zh-CN" sz="2800" b="1" smtClean="0"/>
          </a:p>
        </p:txBody>
      </p:sp>
    </p:spTree>
    <p:extLst>
      <p:ext uri="{BB962C8B-B14F-4D97-AF65-F5344CB8AC3E}">
        <p14:creationId xmlns:p14="http://schemas.microsoft.com/office/powerpoint/2010/main" val="589953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70456" y="180304"/>
            <a:ext cx="11655380" cy="523220"/>
          </a:xfrm>
          <a:prstGeom prst="rect">
            <a:avLst/>
          </a:prstGeom>
          <a:noFill/>
        </p:spPr>
        <p:txBody>
          <a:bodyPr wrap="square" rtlCol="0">
            <a:spAutoFit/>
          </a:bodyPr>
          <a:lstStyle/>
          <a:p>
            <a:r>
              <a:rPr lang="zh-CN" altLang="en-US" sz="2800" b="1" smtClean="0"/>
              <a:t>求同：文化交流发展</a:t>
            </a:r>
            <a:endParaRPr lang="zh-CN" altLang="en-US" sz="2800" b="1"/>
          </a:p>
        </p:txBody>
      </p:sp>
      <p:sp>
        <p:nvSpPr>
          <p:cNvPr id="3" name="文本框 2"/>
          <p:cNvSpPr txBox="1"/>
          <p:nvPr/>
        </p:nvSpPr>
        <p:spPr>
          <a:xfrm>
            <a:off x="270456" y="798490"/>
            <a:ext cx="4198513" cy="523220"/>
          </a:xfrm>
          <a:prstGeom prst="rect">
            <a:avLst/>
          </a:prstGeom>
          <a:noFill/>
        </p:spPr>
        <p:txBody>
          <a:bodyPr wrap="square" rtlCol="0">
            <a:spAutoFit/>
          </a:bodyPr>
          <a:lstStyle/>
          <a:p>
            <a:r>
              <a:rPr lang="zh-CN" altLang="en-US" sz="2800" b="1" smtClean="0">
                <a:solidFill>
                  <a:srgbClr val="FF0000"/>
                </a:solidFill>
              </a:rPr>
              <a:t>存异</a:t>
            </a:r>
            <a:endParaRPr lang="zh-CN" altLang="en-US" sz="2800" b="1">
              <a:solidFill>
                <a:srgbClr val="FF0000"/>
              </a:solidFill>
            </a:endParaRPr>
          </a:p>
        </p:txBody>
      </p:sp>
      <p:sp>
        <p:nvSpPr>
          <p:cNvPr id="4" name="矩形 3"/>
          <p:cNvSpPr/>
          <p:nvPr/>
        </p:nvSpPr>
        <p:spPr>
          <a:xfrm>
            <a:off x="270456" y="1321710"/>
            <a:ext cx="11822806" cy="1072473"/>
          </a:xfrm>
          <a:prstGeom prst="rect">
            <a:avLst/>
          </a:prstGeom>
          <a:ln>
            <a:solidFill>
              <a:srgbClr val="FF0000"/>
            </a:solidFill>
          </a:ln>
        </p:spPr>
        <p:txBody>
          <a:bodyPr wrap="square">
            <a:spAutoFit/>
          </a:bodyPr>
          <a:lstStyle/>
          <a:p>
            <a:pPr indent="266700" algn="just">
              <a:lnSpc>
                <a:spcPct val="140000"/>
              </a:lnSpc>
              <a:spcAft>
                <a:spcPct val="0"/>
              </a:spcAft>
            </a:pPr>
            <a:r>
              <a:rPr lang="zh-CN" altLang="zh-CN" sz="2400" b="1" kern="100" smtClean="0">
                <a:effectLst/>
                <a:latin typeface="Calibri" panose="020f0502020204030204" pitchFamily="34" charset="0"/>
                <a:ea typeface="楷体" panose="02010609060101010101" pitchFamily="49" charset="-122"/>
                <a:cs typeface="Times New Roman" panose="02020603050405020304" pitchFamily="18" charset="0"/>
              </a:rPr>
              <a:t>非洲的西塞说，与中国同龄人一起生活是他最好的体验。打篮球，练武术，喝可乐，品中餐……共同的爱好、新奇的感受让大家成了好朋友。</a:t>
            </a:r>
            <a:endParaRPr lang="zh-CN" altLang="zh-CN" sz="2400" b="1" kern="100">
              <a:latin typeface="Calibri" panose="020f0502020204030204" pitchFamily="34" charset="0"/>
              <a:cs typeface="Times New Roman" panose="02020603050405020304" pitchFamily="18" charset="0"/>
            </a:endParaRPr>
          </a:p>
        </p:txBody>
      </p:sp>
      <p:sp>
        <p:nvSpPr>
          <p:cNvPr id="5" name="文本框 4"/>
          <p:cNvSpPr txBox="1"/>
          <p:nvPr/>
        </p:nvSpPr>
        <p:spPr>
          <a:xfrm>
            <a:off x="270456" y="3176903"/>
            <a:ext cx="11822806" cy="2246769"/>
          </a:xfrm>
          <a:prstGeom prst="rect">
            <a:avLst/>
          </a:prstGeom>
          <a:noFill/>
          <a:ln>
            <a:solidFill>
              <a:srgbClr val="FF0000"/>
            </a:solidFill>
          </a:ln>
        </p:spPr>
        <p:txBody>
          <a:bodyPr wrap="square" rtlCol="0">
            <a:spAutoFit/>
          </a:bodyPr>
          <a:lstStyle/>
          <a:p>
            <a:r>
              <a:rPr lang="en-US" altLang="zh-CN" sz="2800" b="1" smtClean="0"/>
              <a:t>1</a:t>
            </a:r>
            <a:r>
              <a:rPr lang="zh-CN" altLang="en-US" sz="2800" b="1" smtClean="0"/>
              <a:t>、为何要强调非洲？与文化交流发展有何联系？</a:t>
            </a:r>
            <a:endParaRPr lang="en-US" altLang="zh-CN" sz="2800" b="1" smtClean="0"/>
          </a:p>
          <a:p>
            <a:r>
              <a:rPr lang="en-US" altLang="zh-CN" sz="2800" b="1" smtClean="0"/>
              <a:t>2</a:t>
            </a:r>
            <a:r>
              <a:rPr lang="zh-CN" altLang="en-US" sz="2800" b="1" smtClean="0"/>
              <a:t>、西塞的体验与文化交流发展的关系是什么？</a:t>
            </a:r>
            <a:endParaRPr lang="en-US" altLang="zh-CN" sz="2800" b="1" smtClean="0"/>
          </a:p>
          <a:p>
            <a:r>
              <a:rPr lang="en-US" altLang="zh-CN" sz="2800" b="1" smtClean="0"/>
              <a:t>      ——</a:t>
            </a:r>
            <a:r>
              <a:rPr lang="zh-CN" altLang="en-US" sz="2800" b="1" smtClean="0"/>
              <a:t>“打篮球，练武术，喝可乐，品中餐”，体验文化</a:t>
            </a:r>
            <a:r>
              <a:rPr lang="en-US" altLang="zh-CN" sz="2800" b="1" smtClean="0"/>
              <a:t>——</a:t>
            </a:r>
            <a:r>
              <a:rPr lang="zh-CN" altLang="en-US" sz="2800" b="1" smtClean="0"/>
              <a:t>文化交流可促进友谊，促进相互沟通和理解，为日后进一步交流和发展提供前提条件。</a:t>
            </a:r>
            <a:endParaRPr lang="en-US" altLang="zh-CN" sz="2800" b="1" smtClean="0"/>
          </a:p>
          <a:p>
            <a:r>
              <a:rPr lang="en-US" altLang="zh-CN" sz="2800" b="1" smtClean="0"/>
              <a:t>      ——</a:t>
            </a:r>
            <a:r>
              <a:rPr lang="zh-CN" altLang="en-US" sz="2800" b="1" smtClean="0"/>
              <a:t>文化的互鉴</a:t>
            </a:r>
            <a:endParaRPr lang="en-US" altLang="zh-CN" sz="2800" b="1" smtClean="0"/>
          </a:p>
        </p:txBody>
      </p:sp>
    </p:spTree>
    <p:extLst>
      <p:ext uri="{BB962C8B-B14F-4D97-AF65-F5344CB8AC3E}">
        <p14:creationId xmlns:p14="http://schemas.microsoft.com/office/powerpoint/2010/main" val="240384569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41668" y="154546"/>
            <a:ext cx="11784169" cy="523220"/>
          </a:xfrm>
          <a:prstGeom prst="rect">
            <a:avLst/>
          </a:prstGeom>
          <a:noFill/>
        </p:spPr>
        <p:txBody>
          <a:bodyPr wrap="square" rtlCol="0">
            <a:spAutoFit/>
          </a:bodyPr>
          <a:lstStyle/>
          <a:p>
            <a:r>
              <a:rPr lang="zh-CN" altLang="en-US" sz="2800" b="1" smtClean="0"/>
              <a:t>分析后综合</a:t>
            </a:r>
            <a:endParaRPr lang="zh-CN" altLang="en-US" sz="2800" b="1"/>
          </a:p>
        </p:txBody>
      </p:sp>
      <p:sp>
        <p:nvSpPr>
          <p:cNvPr id="3" name="矩形 2"/>
          <p:cNvSpPr/>
          <p:nvPr/>
        </p:nvSpPr>
        <p:spPr>
          <a:xfrm>
            <a:off x="141668" y="798490"/>
            <a:ext cx="11694016" cy="3711785"/>
          </a:xfrm>
          <a:prstGeom prst="rect">
            <a:avLst/>
          </a:prstGeom>
          <a:ln>
            <a:solidFill>
              <a:srgbClr val="FF0000"/>
            </a:solidFill>
          </a:ln>
        </p:spPr>
        <p:txBody>
          <a:bodyPr wrap="square">
            <a:spAutoFit/>
          </a:bodyPr>
          <a:lstStyle/>
          <a:p>
            <a:pPr indent="266700" algn="just">
              <a:lnSpc>
                <a:spcPct val="140000"/>
              </a:lnSpc>
              <a:spcAft>
                <a:spcPct val="0"/>
              </a:spcAft>
            </a:pPr>
            <a:r>
              <a:rPr lang="en-US" altLang="zh-CN" sz="2400" b="1" kern="100" smtClean="0">
                <a:effectLst/>
                <a:latin typeface="Calibri" panose="020f0502020204030204" pitchFamily="34" charset="0"/>
                <a:ea typeface="楷体" panose="02010609060101010101" pitchFamily="49" charset="-122"/>
                <a:cs typeface="Times New Roman" panose="02020603050405020304" pitchFamily="18" charset="0"/>
              </a:rPr>
              <a:t>     </a:t>
            </a:r>
            <a:r>
              <a:rPr lang="zh-CN" altLang="zh-CN" sz="2400" b="1" kern="100" smtClean="0">
                <a:effectLst/>
                <a:latin typeface="Calibri" panose="020f0502020204030204" pitchFamily="34" charset="0"/>
                <a:ea typeface="楷体" panose="02010609060101010101" pitchFamily="49" charset="-122"/>
                <a:cs typeface="Times New Roman" panose="02020603050405020304" pitchFamily="18" charset="0"/>
              </a:rPr>
              <a:t>欧洲的欧文说，他印象最深的是敦煌。在莫高窟的壁画和彩塑中，他看到了多种文化的影子，不禁感叹不同文化的汇集交融成就了独具魅力的敦煌文化。</a:t>
            </a:r>
            <a:endParaRPr lang="zh-CN" altLang="zh-CN" sz="2400" b="1" kern="100" smtClean="0">
              <a:latin typeface="Calibri" panose="020f0502020204030204" pitchFamily="34" charset="0"/>
              <a:cs typeface="Times New Roman" panose="02020603050405020304" pitchFamily="18" charset="0"/>
            </a:endParaRPr>
          </a:p>
          <a:p>
            <a:pPr indent="266700" algn="just">
              <a:lnSpc>
                <a:spcPct val="140000"/>
              </a:lnSpc>
              <a:spcAft>
                <a:spcPct val="0"/>
              </a:spcAft>
            </a:pPr>
            <a:r>
              <a:rPr lang="en-US" altLang="zh-CN" sz="2400" b="1" kern="100" smtClean="0">
                <a:effectLst/>
                <a:latin typeface="Calibri" panose="020f0502020204030204" pitchFamily="34" charset="0"/>
                <a:ea typeface="楷体" panose="02010609060101010101" pitchFamily="49" charset="-122"/>
                <a:cs typeface="Times New Roman" panose="02020603050405020304" pitchFamily="18" charset="0"/>
              </a:rPr>
              <a:t>     </a:t>
            </a:r>
            <a:r>
              <a:rPr lang="zh-CN" altLang="zh-CN" sz="2400" b="1" kern="100" smtClean="0">
                <a:effectLst/>
                <a:latin typeface="Calibri" panose="020f0502020204030204" pitchFamily="34" charset="0"/>
                <a:ea typeface="楷体" panose="02010609060101010101" pitchFamily="49" charset="-122"/>
                <a:cs typeface="Times New Roman" panose="02020603050405020304" pitchFamily="18" charset="0"/>
              </a:rPr>
              <a:t>美洲的珍妮说，最让她震撼的是北京故宫。她看到了宏伟的皇家建筑、珍贵的中国文物， 还碰巧参观了由几家世界知名博物馆联合推出的“灵感中国”特展，她惊奇地发现，中国元素正成为世界时尚艺术的流行素材和灵感来源。</a:t>
            </a:r>
            <a:endParaRPr lang="zh-CN" altLang="zh-CN" sz="2400" b="1" kern="100" smtClean="0">
              <a:latin typeface="Calibri" panose="020f0502020204030204" pitchFamily="34" charset="0"/>
              <a:cs typeface="Times New Roman" panose="02020603050405020304" pitchFamily="18" charset="0"/>
            </a:endParaRPr>
          </a:p>
          <a:p>
            <a:pPr indent="266700" algn="just">
              <a:lnSpc>
                <a:spcPct val="140000"/>
              </a:lnSpc>
              <a:spcAft>
                <a:spcPct val="0"/>
              </a:spcAft>
            </a:pPr>
            <a:r>
              <a:rPr lang="en-US" altLang="zh-CN" sz="2400" b="1" kern="100" smtClean="0">
                <a:effectLst/>
                <a:latin typeface="Calibri" panose="020f0502020204030204" pitchFamily="34" charset="0"/>
                <a:ea typeface="楷体" panose="02010609060101010101" pitchFamily="49" charset="-122"/>
                <a:cs typeface="Times New Roman" panose="02020603050405020304" pitchFamily="18" charset="0"/>
              </a:rPr>
              <a:t>    </a:t>
            </a:r>
            <a:r>
              <a:rPr lang="zh-CN" altLang="zh-CN" sz="2400" b="1" kern="100" smtClean="0">
                <a:effectLst/>
                <a:latin typeface="Calibri" panose="020f0502020204030204" pitchFamily="34" charset="0"/>
                <a:ea typeface="楷体" panose="02010609060101010101" pitchFamily="49" charset="-122"/>
                <a:cs typeface="Times New Roman" panose="02020603050405020304" pitchFamily="18" charset="0"/>
              </a:rPr>
              <a:t>非洲的西塞说，与中国同龄人一起生活是他最好的体验。打篮球，练武术，喝可乐，品中餐……共同的爱好、新奇的感受让大家成了好朋友。</a:t>
            </a:r>
            <a:endParaRPr lang="zh-CN" altLang="zh-CN" sz="2400" b="1" kern="100">
              <a:latin typeface="Calibri" panose="020f0502020204030204" pitchFamily="34" charset="0"/>
              <a:cs typeface="Times New Roman" panose="02020603050405020304" pitchFamily="18" charset="0"/>
            </a:endParaRPr>
          </a:p>
        </p:txBody>
      </p:sp>
      <p:sp>
        <p:nvSpPr>
          <p:cNvPr id="4" name="文本框 3"/>
          <p:cNvSpPr txBox="1"/>
          <p:nvPr/>
        </p:nvSpPr>
        <p:spPr>
          <a:xfrm>
            <a:off x="0" y="4630999"/>
            <a:ext cx="11578107" cy="461665"/>
          </a:xfrm>
          <a:prstGeom prst="rect">
            <a:avLst/>
          </a:prstGeom>
          <a:noFill/>
        </p:spPr>
        <p:txBody>
          <a:bodyPr wrap="square" rtlCol="0">
            <a:spAutoFit/>
          </a:bodyPr>
          <a:lstStyle/>
          <a:p>
            <a:r>
              <a:rPr lang="zh-CN" altLang="en-US" smtClean="0"/>
              <a:t>            </a:t>
            </a:r>
            <a:r>
              <a:rPr lang="zh-CN" altLang="en-US" sz="2400" b="1" smtClean="0"/>
              <a:t>为什么各人对同一文化体验之旅有不同的体验？这个与文化的发展交流有联系吗？</a:t>
            </a:r>
            <a:endParaRPr lang="zh-CN" altLang="en-US" sz="3600" b="1"/>
          </a:p>
        </p:txBody>
      </p:sp>
      <p:sp>
        <p:nvSpPr>
          <p:cNvPr id="7" name="矩形 6"/>
          <p:cNvSpPr/>
          <p:nvPr/>
        </p:nvSpPr>
        <p:spPr>
          <a:xfrm>
            <a:off x="0" y="5193139"/>
            <a:ext cx="12192000" cy="1569660"/>
          </a:xfrm>
          <a:prstGeom prst="rect">
            <a:avLst/>
          </a:prstGeom>
          <a:ln>
            <a:solidFill>
              <a:schemeClr val="tx1"/>
            </a:solidFill>
          </a:ln>
        </p:spPr>
        <p:txBody>
          <a:bodyPr wrap="square">
            <a:spAutoFit/>
          </a:bodyPr>
          <a:lstStyle/>
          <a:p>
            <a:r>
              <a:rPr lang="zh-CN" altLang="en-US" smtClean="0"/>
              <a:t>         </a:t>
            </a:r>
            <a:r>
              <a:rPr lang="zh-CN" altLang="en-US" sz="2400" b="1" smtClean="0"/>
              <a:t>“我们来自不同的文化背景，难免让我们拥有本民族文比的定势思维和视角，令我们在同一次旅途中拥截然不同的新体验。可是既然我们的所来之路已定，何不顺势而为，在文化交流中先发报掘本民族文化语境所需？以我为先为我所用，让本民族文化更新，才能以局部带动整体，让个性改变共性、助推世界文化生态圈的创造性转变。”</a:t>
            </a:r>
            <a:endParaRPr lang="zh-CN" altLang="en-US" b="1"/>
          </a:p>
        </p:txBody>
      </p:sp>
    </p:spTree>
    <p:extLst>
      <p:ext uri="{BB962C8B-B14F-4D97-AF65-F5344CB8AC3E}">
        <p14:creationId xmlns:p14="http://schemas.microsoft.com/office/powerpoint/2010/main" val="33140960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83</Paragraphs>
  <Slides>20</Slides>
  <Notes>0</Notes>
  <TotalTime>0</TotalTime>
  <HiddenSlides>0</HiddenSlides>
  <MMClips>0</MMClips>
  <ScaleCrop>0</ScaleCrop>
  <HeadingPairs>
    <vt:vector baseType="variant" size="6">
      <vt:variant>
        <vt:lpstr>Fonts used</vt:lpstr>
      </vt:variant>
      <vt:variant>
        <vt:i4>6</vt:i4>
      </vt:variant>
      <vt:variant>
        <vt:lpstr>Theme</vt:lpstr>
      </vt:variant>
      <vt:variant>
        <vt:i4>1</vt:i4>
      </vt:variant>
      <vt:variant>
        <vt:lpstr>Slide Titles</vt:lpstr>
      </vt:variant>
      <vt:variant>
        <vt:i4>20</vt:i4>
      </vt:variant>
    </vt:vector>
  </HeadingPairs>
  <TitlesOfParts>
    <vt:vector baseType="lpstr" size="27">
      <vt:lpstr>Arial</vt:lpstr>
      <vt:lpstr>Calibri Light</vt:lpstr>
      <vt:lpstr>Calibri</vt:lpstr>
      <vt:lpstr>宋体</vt:lpstr>
      <vt:lpstr>Times New Roman</vt:lpstr>
      <vt:lpstr>楷体</vt:lpstr>
      <vt:lpstr>Office 主题</vt:lpstr>
      <vt:lpstr>情境的审读与构建</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2021-05-07T16:25:19.026</cp:lastPrinted>
  <dcterms:created xsi:type="dcterms:W3CDTF">2021-05-07T16:25:19Z</dcterms:created>
  <dcterms:modified xsi:type="dcterms:W3CDTF">2021-05-07T08:25:20Z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