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3" ContentType="audio/mp3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257" r:id="rId4"/>
    <p:sldId id="264" r:id="rId5"/>
    <p:sldId id="290" r:id="rId6"/>
    <p:sldId id="291" r:id="rId7"/>
    <p:sldId id="265" r:id="rId8"/>
    <p:sldId id="292" r:id="rId9"/>
    <p:sldId id="294" r:id="rId10"/>
    <p:sldId id="317" r:id="rId11"/>
    <p:sldId id="322" r:id="rId12"/>
    <p:sldId id="318" r:id="rId13"/>
    <p:sldId id="319" r:id="rId14"/>
    <p:sldId id="320" r:id="rId15"/>
    <p:sldId id="321" r:id="rId16"/>
    <p:sldId id="323" r:id="rId17"/>
    <p:sldId id="324" r:id="rId18"/>
    <p:sldId id="307" r:id="rId19"/>
    <p:sldId id="326" r:id="rId20"/>
    <p:sldId id="309" r:id="rId21"/>
    <p:sldId id="271" r:id="rId22"/>
    <p:sldId id="327" r:id="rId23"/>
    <p:sldId id="328" r:id="rId24"/>
    <p:sldId id="329" r:id="rId25"/>
    <p:sldId id="330" r:id="rId26"/>
    <p:sldId id="331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  <p:cmAuthor id="1" name="MC SYSTEM" initials="M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53"/>
        <p:guide pos="37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tags" Target="tags/tag184.xml" /><Relationship Id="rId29" Type="http://schemas.openxmlformats.org/officeDocument/2006/relationships/presProps" Target="presProps.xml" /><Relationship Id="rId3" Type="http://schemas.openxmlformats.org/officeDocument/2006/relationships/notesMaster" Target="notesMasters/notesMaster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更无一点风色</a:t>
            </a:r>
            <a:endParaRPr lang="zh-CN" altLang="en-US"/>
          </a:p>
          <a:p>
            <a:r>
              <a:rPr lang="en-US" altLang="zh-CN"/>
              <a:t>短发萧骚襟袖冷，稳泛沧浪空阔</a:t>
            </a:r>
            <a:endParaRPr lang="en-US" altLang="zh-CN"/>
          </a:p>
          <a:p>
            <a:r>
              <a:rPr lang="en-US" altLang="zh-CN"/>
              <a:t>尽挹西江，细斟北斗，万象为宾客。</a:t>
            </a:r>
            <a:endParaRPr lang="en-US" altLang="zh-CN"/>
          </a:p>
          <a:p>
            <a:r>
              <a:rPr lang="en-US" altLang="zh-CN"/>
              <a:t>素月分辉，明河共影，表里俱澄澈。</a:t>
            </a:r>
            <a:endParaRPr lang="en-US" altLang="zh-CN"/>
          </a:p>
          <a:p>
            <a:r>
              <a:rPr lang="en-US" altLang="zh-CN"/>
              <a:t>悠然心会，妙处难与君说</a:t>
            </a:r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r>
              <a:rPr lang="en-US" altLang="zh-CN"/>
              <a:t>“素月分辉，明河共映，表里俱澄澈”</a:t>
            </a:r>
            <a:endParaRPr lang="en-US" altLang="zh-CN"/>
          </a:p>
          <a:p>
            <a:r>
              <a:rPr lang="en-US" altLang="zh-CN"/>
              <a:t>“尽挹西江”</a:t>
            </a:r>
            <a:endParaRPr lang="en-US" altLang="zh-CN"/>
          </a:p>
          <a:p>
            <a:r>
              <a:rPr lang="en-US" altLang="zh-CN"/>
              <a:t>“扣舷独啸，不知今夕何夕”</a:t>
            </a:r>
            <a:endParaRPr lang="en-US" altLang="zh-CN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10" Type="http://schemas.openxmlformats.org/officeDocument/2006/relationships/image" Target="../media/image5.png" /><Relationship Id="rId11" Type="http://schemas.openxmlformats.org/officeDocument/2006/relationships/tags" Target="../tags/tag6.xml" /><Relationship Id="rId12" Type="http://schemas.openxmlformats.org/officeDocument/2006/relationships/tags" Target="../tags/tag7.xml" /><Relationship Id="rId13" Type="http://schemas.openxmlformats.org/officeDocument/2006/relationships/tags" Target="../tags/tag8.xml" /><Relationship Id="rId14" Type="http://schemas.openxmlformats.org/officeDocument/2006/relationships/image" Target="../media/image6.png" /><Relationship Id="rId15" Type="http://schemas.openxmlformats.org/officeDocument/2006/relationships/tags" Target="../tags/tag9.xml" /><Relationship Id="rId16" Type="http://schemas.openxmlformats.org/officeDocument/2006/relationships/image" Target="../media/image7.png" /><Relationship Id="rId17" Type="http://schemas.openxmlformats.org/officeDocument/2006/relationships/tags" Target="../tags/tag10.xml" /><Relationship Id="rId18" Type="http://schemas.openxmlformats.org/officeDocument/2006/relationships/tags" Target="../tags/tag11.xml" /><Relationship Id="rId19" Type="http://schemas.openxmlformats.org/officeDocument/2006/relationships/tags" Target="../tags/tag12.xml" /><Relationship Id="rId2" Type="http://schemas.openxmlformats.org/officeDocument/2006/relationships/tags" Target="../tags/tag1.xml" /><Relationship Id="rId20" Type="http://schemas.openxmlformats.org/officeDocument/2006/relationships/tags" Target="../tags/tag13.xml" /><Relationship Id="rId21" Type="http://schemas.openxmlformats.org/officeDocument/2006/relationships/tags" Target="../tags/tag14.xml" /><Relationship Id="rId22" Type="http://schemas.openxmlformats.org/officeDocument/2006/relationships/tags" Target="../tags/tag15.xml" /><Relationship Id="rId23" Type="http://schemas.openxmlformats.org/officeDocument/2006/relationships/slideMaster" Target="../slideMasters/slideMaster1.xml" /><Relationship Id="rId3" Type="http://schemas.openxmlformats.org/officeDocument/2006/relationships/image" Target="../media/image2.png" /><Relationship Id="rId4" Type="http://schemas.openxmlformats.org/officeDocument/2006/relationships/tags" Target="../tags/tag2.xml" /><Relationship Id="rId5" Type="http://schemas.openxmlformats.org/officeDocument/2006/relationships/image" Target="../media/image3.png" /><Relationship Id="rId6" Type="http://schemas.openxmlformats.org/officeDocument/2006/relationships/tags" Target="../tags/tag3.xml" /><Relationship Id="rId7" Type="http://schemas.openxmlformats.org/officeDocument/2006/relationships/image" Target="../media/image4.png" /><Relationship Id="rId8" Type="http://schemas.openxmlformats.org/officeDocument/2006/relationships/tags" Target="../tags/tag4.xml" /><Relationship Id="rId9" Type="http://schemas.openxmlformats.org/officeDocument/2006/relationships/tags" Target="../tags/tag5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4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8.png" /><Relationship Id="rId3" Type="http://schemas.openxmlformats.org/officeDocument/2006/relationships/tags" Target="../tags/tag85.xml" /><Relationship Id="rId4" Type="http://schemas.openxmlformats.org/officeDocument/2006/relationships/image" Target="../media/image9.png" /><Relationship Id="rId5" Type="http://schemas.openxmlformats.org/officeDocument/2006/relationships/tags" Target="../tags/tag86.xml" /><Relationship Id="rId6" Type="http://schemas.openxmlformats.org/officeDocument/2006/relationships/tags" Target="../tags/tag87.xml" /><Relationship Id="rId7" Type="http://schemas.openxmlformats.org/officeDocument/2006/relationships/tags" Target="../tags/tag88.xml" /><Relationship Id="rId8" Type="http://schemas.openxmlformats.org/officeDocument/2006/relationships/tags" Target="../tags/tag89.xml" /><Relationship Id="rId9" Type="http://schemas.openxmlformats.org/officeDocument/2006/relationships/tags" Target="../tags/tag90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3.png" /><Relationship Id="rId10" Type="http://schemas.openxmlformats.org/officeDocument/2006/relationships/tags" Target="../tags/tag95.xml" /><Relationship Id="rId11" Type="http://schemas.openxmlformats.org/officeDocument/2006/relationships/tags" Target="../tags/tag96.xml" /><Relationship Id="rId12" Type="http://schemas.openxmlformats.org/officeDocument/2006/relationships/tags" Target="../tags/tag97.xml" /><Relationship Id="rId13" Type="http://schemas.openxmlformats.org/officeDocument/2006/relationships/image" Target="../media/image5.png" /><Relationship Id="rId14" Type="http://schemas.openxmlformats.org/officeDocument/2006/relationships/tags" Target="../tags/tag98.xml" /><Relationship Id="rId15" Type="http://schemas.openxmlformats.org/officeDocument/2006/relationships/tags" Target="../tags/tag99.xml" /><Relationship Id="rId16" Type="http://schemas.openxmlformats.org/officeDocument/2006/relationships/image" Target="../media/image6.png" /><Relationship Id="rId17" Type="http://schemas.openxmlformats.org/officeDocument/2006/relationships/tags" Target="../tags/tag100.xml" /><Relationship Id="rId18" Type="http://schemas.openxmlformats.org/officeDocument/2006/relationships/image" Target="../media/image7.png" /><Relationship Id="rId19" Type="http://schemas.openxmlformats.org/officeDocument/2006/relationships/tags" Target="../tags/tag101.xml" /><Relationship Id="rId2" Type="http://schemas.openxmlformats.org/officeDocument/2006/relationships/tags" Target="../tags/tag91.xml" /><Relationship Id="rId20" Type="http://schemas.openxmlformats.org/officeDocument/2006/relationships/tags" Target="../tags/tag102.xml" /><Relationship Id="rId21" Type="http://schemas.openxmlformats.org/officeDocument/2006/relationships/tags" Target="../tags/tag103.xml" /><Relationship Id="rId22" Type="http://schemas.openxmlformats.org/officeDocument/2006/relationships/tags" Target="../tags/tag104.xml" /><Relationship Id="rId23" Type="http://schemas.openxmlformats.org/officeDocument/2006/relationships/tags" Target="../tags/tag105.xml" /><Relationship Id="rId24" Type="http://schemas.openxmlformats.org/officeDocument/2006/relationships/slideMaster" Target="../slideMasters/slideMaster1.xml" /><Relationship Id="rId3" Type="http://schemas.openxmlformats.org/officeDocument/2006/relationships/image" Target="../media/image14.png" /><Relationship Id="rId4" Type="http://schemas.openxmlformats.org/officeDocument/2006/relationships/tags" Target="../tags/tag92.xml" /><Relationship Id="rId5" Type="http://schemas.openxmlformats.org/officeDocument/2006/relationships/image" Target="../media/image2.png" /><Relationship Id="rId6" Type="http://schemas.openxmlformats.org/officeDocument/2006/relationships/tags" Target="../tags/tag93.xml" /><Relationship Id="rId7" Type="http://schemas.openxmlformats.org/officeDocument/2006/relationships/image" Target="../media/image15.png" /><Relationship Id="rId8" Type="http://schemas.openxmlformats.org/officeDocument/2006/relationships/tags" Target="../tags/tag94.xml" /><Relationship Id="rId9" Type="http://schemas.openxmlformats.org/officeDocument/2006/relationships/image" Target="../media/image16.png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7.png" /><Relationship Id="rId2" Type="http://schemas.openxmlformats.org/officeDocument/2006/relationships/tags" Target="../tags/tag106.xml" /><Relationship Id="rId3" Type="http://schemas.openxmlformats.org/officeDocument/2006/relationships/tags" Target="../tags/tag107.xml" /><Relationship Id="rId4" Type="http://schemas.openxmlformats.org/officeDocument/2006/relationships/tags" Target="../tags/tag108.xml" /><Relationship Id="rId5" Type="http://schemas.openxmlformats.org/officeDocument/2006/relationships/tags" Target="../tags/tag109.xml" /><Relationship Id="rId6" Type="http://schemas.openxmlformats.org/officeDocument/2006/relationships/tags" Target="../tags/tag110.xml" /><Relationship Id="rId7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1.xml" /><Relationship Id="rId2" Type="http://schemas.openxmlformats.org/officeDocument/2006/relationships/image" Target="../media/image18.png" /><Relationship Id="rId3" Type="http://schemas.openxmlformats.org/officeDocument/2006/relationships/tags" Target="../tags/tag112.xml" /><Relationship Id="rId4" Type="http://schemas.openxmlformats.org/officeDocument/2006/relationships/tags" Target="../tags/tag113.xml" /><Relationship Id="rId5" Type="http://schemas.openxmlformats.org/officeDocument/2006/relationships/tags" Target="../tags/tag114.xml" /><Relationship Id="rId6" Type="http://schemas.openxmlformats.org/officeDocument/2006/relationships/tags" Target="../tags/tag115.xml" /><Relationship Id="rId7" Type="http://schemas.openxmlformats.org/officeDocument/2006/relationships/tags" Target="../tags/tag116.xml" /><Relationship Id="rId8" Type="http://schemas.openxmlformats.org/officeDocument/2006/relationships/tags" Target="../tags/tag117.xml" /><Relationship Id="rId9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8.xml" /><Relationship Id="rId10" Type="http://schemas.openxmlformats.org/officeDocument/2006/relationships/tags" Target="../tags/tag125.xml" /><Relationship Id="rId11" Type="http://schemas.openxmlformats.org/officeDocument/2006/relationships/tags" Target="../tags/tag126.xml" /><Relationship Id="rId12" Type="http://schemas.openxmlformats.org/officeDocument/2006/relationships/tags" Target="../tags/tag127.xml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119.xml" /><Relationship Id="rId3" Type="http://schemas.openxmlformats.org/officeDocument/2006/relationships/image" Target="../media/image3.png" /><Relationship Id="rId4" Type="http://schemas.openxmlformats.org/officeDocument/2006/relationships/tags" Target="../tags/tag120.xml" /><Relationship Id="rId5" Type="http://schemas.openxmlformats.org/officeDocument/2006/relationships/image" Target="../media/image19.png" /><Relationship Id="rId6" Type="http://schemas.openxmlformats.org/officeDocument/2006/relationships/tags" Target="../tags/tag121.xml" /><Relationship Id="rId7" Type="http://schemas.openxmlformats.org/officeDocument/2006/relationships/tags" Target="../tags/tag122.xml" /><Relationship Id="rId8" Type="http://schemas.openxmlformats.org/officeDocument/2006/relationships/tags" Target="../tags/tag123.xml" /><Relationship Id="rId9" Type="http://schemas.openxmlformats.org/officeDocument/2006/relationships/tags" Target="../tags/tag124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8.xml" /><Relationship Id="rId10" Type="http://schemas.openxmlformats.org/officeDocument/2006/relationships/tags" Target="../tags/tag135.xml" /><Relationship Id="rId11" Type="http://schemas.openxmlformats.org/officeDocument/2006/relationships/tags" Target="../tags/tag136.xml" /><Relationship Id="rId12" Type="http://schemas.openxmlformats.org/officeDocument/2006/relationships/tags" Target="../tags/tag137.xml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129.xml" /><Relationship Id="rId3" Type="http://schemas.openxmlformats.org/officeDocument/2006/relationships/image" Target="../media/image20.png" /><Relationship Id="rId4" Type="http://schemas.openxmlformats.org/officeDocument/2006/relationships/tags" Target="../tags/tag130.xml" /><Relationship Id="rId5" Type="http://schemas.openxmlformats.org/officeDocument/2006/relationships/image" Target="../media/image21.png" /><Relationship Id="rId6" Type="http://schemas.openxmlformats.org/officeDocument/2006/relationships/tags" Target="../tags/tag131.xml" /><Relationship Id="rId7" Type="http://schemas.openxmlformats.org/officeDocument/2006/relationships/tags" Target="../tags/tag132.xml" /><Relationship Id="rId8" Type="http://schemas.openxmlformats.org/officeDocument/2006/relationships/tags" Target="../tags/tag133.xml" /><Relationship Id="rId9" Type="http://schemas.openxmlformats.org/officeDocument/2006/relationships/tags" Target="../tags/tag134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8.xml" /><Relationship Id="rId10" Type="http://schemas.openxmlformats.org/officeDocument/2006/relationships/tags" Target="../tags/tag145.xml" /><Relationship Id="rId11" Type="http://schemas.openxmlformats.org/officeDocument/2006/relationships/tags" Target="../tags/tag146.xml" /><Relationship Id="rId12" Type="http://schemas.openxmlformats.org/officeDocument/2006/relationships/tags" Target="../tags/tag147.xml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139.xml" /><Relationship Id="rId3" Type="http://schemas.openxmlformats.org/officeDocument/2006/relationships/image" Target="../media/image8.png" /><Relationship Id="rId4" Type="http://schemas.openxmlformats.org/officeDocument/2006/relationships/tags" Target="../tags/tag140.xml" /><Relationship Id="rId5" Type="http://schemas.openxmlformats.org/officeDocument/2006/relationships/image" Target="../media/image9.png" /><Relationship Id="rId6" Type="http://schemas.openxmlformats.org/officeDocument/2006/relationships/tags" Target="../tags/tag141.xml" /><Relationship Id="rId7" Type="http://schemas.openxmlformats.org/officeDocument/2006/relationships/tags" Target="../tags/tag142.xml" /><Relationship Id="rId8" Type="http://schemas.openxmlformats.org/officeDocument/2006/relationships/tags" Target="../tags/tag143.xml" /><Relationship Id="rId9" Type="http://schemas.openxmlformats.org/officeDocument/2006/relationships/tags" Target="../tags/tag144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8.xml" /><Relationship Id="rId10" Type="http://schemas.openxmlformats.org/officeDocument/2006/relationships/tags" Target="../tags/tag155.xml" /><Relationship Id="rId11" Type="http://schemas.openxmlformats.org/officeDocument/2006/relationships/tags" Target="../tags/tag156.xml" /><Relationship Id="rId12" Type="http://schemas.openxmlformats.org/officeDocument/2006/relationships/tags" Target="../tags/tag157.xml" /><Relationship Id="rId13" Type="http://schemas.openxmlformats.org/officeDocument/2006/relationships/tags" Target="../tags/tag158.xml" /><Relationship Id="rId14" Type="http://schemas.openxmlformats.org/officeDocument/2006/relationships/tags" Target="../tags/tag159.xml" /><Relationship Id="rId15" Type="http://schemas.openxmlformats.org/officeDocument/2006/relationships/slideMaster" Target="../slideMasters/slideMaster1.xml" /><Relationship Id="rId2" Type="http://schemas.openxmlformats.org/officeDocument/2006/relationships/tags" Target="../tags/tag149.xml" /><Relationship Id="rId3" Type="http://schemas.openxmlformats.org/officeDocument/2006/relationships/image" Target="../media/image8.png" /><Relationship Id="rId4" Type="http://schemas.openxmlformats.org/officeDocument/2006/relationships/tags" Target="../tags/tag150.xml" /><Relationship Id="rId5" Type="http://schemas.openxmlformats.org/officeDocument/2006/relationships/image" Target="../media/image9.png" /><Relationship Id="rId6" Type="http://schemas.openxmlformats.org/officeDocument/2006/relationships/tags" Target="../tags/tag151.xml" /><Relationship Id="rId7" Type="http://schemas.openxmlformats.org/officeDocument/2006/relationships/tags" Target="../tags/tag152.xml" /><Relationship Id="rId8" Type="http://schemas.openxmlformats.org/officeDocument/2006/relationships/tags" Target="../tags/tag153.xml" /><Relationship Id="rId9" Type="http://schemas.openxmlformats.org/officeDocument/2006/relationships/tags" Target="../tags/tag154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0.xml" /><Relationship Id="rId10" Type="http://schemas.openxmlformats.org/officeDocument/2006/relationships/tags" Target="../tags/tag166.xml" /><Relationship Id="rId11" Type="http://schemas.openxmlformats.org/officeDocument/2006/relationships/tags" Target="../tags/tag167.xml" /><Relationship Id="rId12" Type="http://schemas.openxmlformats.org/officeDocument/2006/relationships/tags" Target="../tags/tag168.xml" /><Relationship Id="rId13" Type="http://schemas.openxmlformats.org/officeDocument/2006/relationships/slideMaster" Target="../slideMasters/slideMaster1.xml" /><Relationship Id="rId2" Type="http://schemas.openxmlformats.org/officeDocument/2006/relationships/image" Target="../media/image22.png" /><Relationship Id="rId3" Type="http://schemas.openxmlformats.org/officeDocument/2006/relationships/tags" Target="../tags/tag161.xml" /><Relationship Id="rId4" Type="http://schemas.openxmlformats.org/officeDocument/2006/relationships/image" Target="../media/image23.png" /><Relationship Id="rId5" Type="http://schemas.openxmlformats.org/officeDocument/2006/relationships/tags" Target="../tags/tag162.xml" /><Relationship Id="rId6" Type="http://schemas.openxmlformats.org/officeDocument/2006/relationships/image" Target="../media/image24.png" /><Relationship Id="rId7" Type="http://schemas.openxmlformats.org/officeDocument/2006/relationships/tags" Target="../tags/tag163.xml" /><Relationship Id="rId8" Type="http://schemas.openxmlformats.org/officeDocument/2006/relationships/tags" Target="../tags/tag164.xml" /><Relationship Id="rId9" Type="http://schemas.openxmlformats.org/officeDocument/2006/relationships/tags" Target="../tags/tag165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5.jpe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10" Type="http://schemas.openxmlformats.org/officeDocument/2006/relationships/tags" Target="../tags/tag23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8.png" /><Relationship Id="rId3" Type="http://schemas.openxmlformats.org/officeDocument/2006/relationships/tags" Target="../tags/tag17.xml" /><Relationship Id="rId4" Type="http://schemas.openxmlformats.org/officeDocument/2006/relationships/image" Target="../media/image9.png" /><Relationship Id="rId5" Type="http://schemas.openxmlformats.org/officeDocument/2006/relationships/tags" Target="../tags/tag18.xml" /><Relationship Id="rId6" Type="http://schemas.openxmlformats.org/officeDocument/2006/relationships/tags" Target="../tags/tag19.xml" /><Relationship Id="rId7" Type="http://schemas.openxmlformats.org/officeDocument/2006/relationships/tags" Target="../tags/tag20.xml" /><Relationship Id="rId8" Type="http://schemas.openxmlformats.org/officeDocument/2006/relationships/tags" Target="../tags/tag21.xml" /><Relationship Id="rId9" Type="http://schemas.openxmlformats.org/officeDocument/2006/relationships/tags" Target="../tags/tag2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png" /><Relationship Id="rId10" Type="http://schemas.openxmlformats.org/officeDocument/2006/relationships/image" Target="../media/image12.png" /><Relationship Id="rId11" Type="http://schemas.openxmlformats.org/officeDocument/2006/relationships/tags" Target="../tags/tag29.xml" /><Relationship Id="rId12" Type="http://schemas.openxmlformats.org/officeDocument/2006/relationships/tags" Target="../tags/tag30.xml" /><Relationship Id="rId13" Type="http://schemas.openxmlformats.org/officeDocument/2006/relationships/tags" Target="../tags/tag31.xml" /><Relationship Id="rId14" Type="http://schemas.openxmlformats.org/officeDocument/2006/relationships/tags" Target="../tags/tag32.xml" /><Relationship Id="rId15" Type="http://schemas.openxmlformats.org/officeDocument/2006/relationships/tags" Target="../tags/tag33.xml" /><Relationship Id="rId16" Type="http://schemas.openxmlformats.org/officeDocument/2006/relationships/tags" Target="../tags/tag34.xml" /><Relationship Id="rId17" Type="http://schemas.openxmlformats.org/officeDocument/2006/relationships/slideMaster" Target="../slideMasters/slideMaster1.xml" /><Relationship Id="rId2" Type="http://schemas.openxmlformats.org/officeDocument/2006/relationships/tags" Target="../tags/tag24.xml" /><Relationship Id="rId3" Type="http://schemas.openxmlformats.org/officeDocument/2006/relationships/image" Target="../media/image11.png" /><Relationship Id="rId4" Type="http://schemas.openxmlformats.org/officeDocument/2006/relationships/tags" Target="../tags/tag25.xml" /><Relationship Id="rId5" Type="http://schemas.openxmlformats.org/officeDocument/2006/relationships/image" Target="../media/image4.png" /><Relationship Id="rId6" Type="http://schemas.openxmlformats.org/officeDocument/2006/relationships/tags" Target="../tags/tag26.xml" /><Relationship Id="rId7" Type="http://schemas.openxmlformats.org/officeDocument/2006/relationships/tags" Target="../tags/tag27.xml" /><Relationship Id="rId8" Type="http://schemas.openxmlformats.org/officeDocument/2006/relationships/image" Target="../media/image6.png" /><Relationship Id="rId9" Type="http://schemas.openxmlformats.org/officeDocument/2006/relationships/tags" Target="../tags/tag28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10" Type="http://schemas.openxmlformats.org/officeDocument/2006/relationships/tags" Target="../tags/tag42.xml" /><Relationship Id="rId11" Type="http://schemas.openxmlformats.org/officeDocument/2006/relationships/tags" Target="../tags/tag43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8.png" /><Relationship Id="rId3" Type="http://schemas.openxmlformats.org/officeDocument/2006/relationships/tags" Target="../tags/tag36.xml" /><Relationship Id="rId4" Type="http://schemas.openxmlformats.org/officeDocument/2006/relationships/image" Target="../media/image9.png" /><Relationship Id="rId5" Type="http://schemas.openxmlformats.org/officeDocument/2006/relationships/tags" Target="../tags/tag37.xml" /><Relationship Id="rId6" Type="http://schemas.openxmlformats.org/officeDocument/2006/relationships/tags" Target="../tags/tag38.xml" /><Relationship Id="rId7" Type="http://schemas.openxmlformats.org/officeDocument/2006/relationships/tags" Target="../tags/tag39.xml" /><Relationship Id="rId8" Type="http://schemas.openxmlformats.org/officeDocument/2006/relationships/tags" Target="../tags/tag40.xml" /><Relationship Id="rId9" Type="http://schemas.openxmlformats.org/officeDocument/2006/relationships/tags" Target="../tags/tag4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10" Type="http://schemas.openxmlformats.org/officeDocument/2006/relationships/tags" Target="../tags/tag51.xml" /><Relationship Id="rId11" Type="http://schemas.openxmlformats.org/officeDocument/2006/relationships/tags" Target="../tags/tag52.xml" /><Relationship Id="rId12" Type="http://schemas.openxmlformats.org/officeDocument/2006/relationships/tags" Target="../tags/tag53.xml" /><Relationship Id="rId13" Type="http://schemas.openxmlformats.org/officeDocument/2006/relationships/tags" Target="../tags/tag54.xml" /><Relationship Id="rId14" Type="http://schemas.openxmlformats.org/officeDocument/2006/relationships/slideMaster" Target="../slideMasters/slideMaster1.xml" /><Relationship Id="rId2" Type="http://schemas.openxmlformats.org/officeDocument/2006/relationships/image" Target="../media/image8.png" /><Relationship Id="rId3" Type="http://schemas.openxmlformats.org/officeDocument/2006/relationships/tags" Target="../tags/tag45.xml" /><Relationship Id="rId4" Type="http://schemas.openxmlformats.org/officeDocument/2006/relationships/image" Target="../media/image9.png" /><Relationship Id="rId5" Type="http://schemas.openxmlformats.org/officeDocument/2006/relationships/tags" Target="../tags/tag46.xml" /><Relationship Id="rId6" Type="http://schemas.openxmlformats.org/officeDocument/2006/relationships/tags" Target="../tags/tag47.xml" /><Relationship Id="rId7" Type="http://schemas.openxmlformats.org/officeDocument/2006/relationships/tags" Target="../tags/tag48.xml" /><Relationship Id="rId8" Type="http://schemas.openxmlformats.org/officeDocument/2006/relationships/tags" Target="../tags/tag49.xml" /><Relationship Id="rId9" Type="http://schemas.openxmlformats.org/officeDocument/2006/relationships/tags" Target="../tags/tag50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png" /><Relationship Id="rId10" Type="http://schemas.openxmlformats.org/officeDocument/2006/relationships/tags" Target="../tags/tag60.xml" /><Relationship Id="rId11" Type="http://schemas.openxmlformats.org/officeDocument/2006/relationships/tags" Target="../tags/tag61.xml" /><Relationship Id="rId12" Type="http://schemas.openxmlformats.org/officeDocument/2006/relationships/tags" Target="../tags/tag62.xml" /><Relationship Id="rId13" Type="http://schemas.openxmlformats.org/officeDocument/2006/relationships/tags" Target="../tags/tag63.xml" /><Relationship Id="rId14" Type="http://schemas.openxmlformats.org/officeDocument/2006/relationships/slideMaster" Target="../slideMasters/slideMaster1.xml" /><Relationship Id="rId2" Type="http://schemas.openxmlformats.org/officeDocument/2006/relationships/tags" Target="../tags/tag55.xml" /><Relationship Id="rId3" Type="http://schemas.openxmlformats.org/officeDocument/2006/relationships/image" Target="../media/image11.png" /><Relationship Id="rId4" Type="http://schemas.openxmlformats.org/officeDocument/2006/relationships/tags" Target="../tags/tag56.xml" /><Relationship Id="rId5" Type="http://schemas.openxmlformats.org/officeDocument/2006/relationships/image" Target="../media/image4.png" /><Relationship Id="rId6" Type="http://schemas.openxmlformats.org/officeDocument/2006/relationships/tags" Target="../tags/tag57.xml" /><Relationship Id="rId7" Type="http://schemas.openxmlformats.org/officeDocument/2006/relationships/tags" Target="../tags/tag58.xml" /><Relationship Id="rId8" Type="http://schemas.openxmlformats.org/officeDocument/2006/relationships/image" Target="../media/image6.png" /><Relationship Id="rId9" Type="http://schemas.openxmlformats.org/officeDocument/2006/relationships/tags" Target="../tags/tag59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7.xml" /><Relationship Id="rId10" Type="http://schemas.openxmlformats.org/officeDocument/2006/relationships/tags" Target="../tags/tag74.xml" /><Relationship Id="rId11" Type="http://schemas.openxmlformats.org/officeDocument/2006/relationships/tags" Target="../tags/tag75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8.png" /><Relationship Id="rId3" Type="http://schemas.openxmlformats.org/officeDocument/2006/relationships/tags" Target="../tags/tag68.xml" /><Relationship Id="rId4" Type="http://schemas.openxmlformats.org/officeDocument/2006/relationships/image" Target="../media/image9.png" /><Relationship Id="rId5" Type="http://schemas.openxmlformats.org/officeDocument/2006/relationships/tags" Target="../tags/tag69.xml" /><Relationship Id="rId6" Type="http://schemas.openxmlformats.org/officeDocument/2006/relationships/tags" Target="../tags/tag70.xml" /><Relationship Id="rId7" Type="http://schemas.openxmlformats.org/officeDocument/2006/relationships/tags" Target="../tags/tag71.xml" /><Relationship Id="rId8" Type="http://schemas.openxmlformats.org/officeDocument/2006/relationships/tags" Target="../tags/tag72.xml" /><Relationship Id="rId9" Type="http://schemas.openxmlformats.org/officeDocument/2006/relationships/tags" Target="../tags/tag73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6.xml" /><Relationship Id="rId10" Type="http://schemas.openxmlformats.org/officeDocument/2006/relationships/tags" Target="../tags/tag83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8.png" /><Relationship Id="rId3" Type="http://schemas.openxmlformats.org/officeDocument/2006/relationships/tags" Target="../tags/tag77.xml" /><Relationship Id="rId4" Type="http://schemas.openxmlformats.org/officeDocument/2006/relationships/image" Target="../media/image9.png" /><Relationship Id="rId5" Type="http://schemas.openxmlformats.org/officeDocument/2006/relationships/tags" Target="../tags/tag78.xml" /><Relationship Id="rId6" Type="http://schemas.openxmlformats.org/officeDocument/2006/relationships/tags" Target="../tags/tag79.xml" /><Relationship Id="rId7" Type="http://schemas.openxmlformats.org/officeDocument/2006/relationships/tags" Target="../tags/tag80.xml" /><Relationship Id="rId8" Type="http://schemas.openxmlformats.org/officeDocument/2006/relationships/tags" Target="../tags/tag81.xml" /><Relationship Id="rId9" Type="http://schemas.openxmlformats.org/officeDocument/2006/relationships/tags" Target="../tags/tag82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V="1">
            <a:off x="0" y="4118055"/>
            <a:ext cx="10645542" cy="2739945"/>
          </a:xfrm>
          <a:prstGeom prst="rect">
            <a:avLst/>
          </a:prstGeom>
        </p:spPr>
      </p:pic>
      <p:pic>
        <p:nvPicPr>
          <p:cNvPr id="8" name="图片 7" descr="图片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892030" y="3573145"/>
            <a:ext cx="2299970" cy="32848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024065" y="4296223"/>
            <a:ext cx="1653644" cy="83226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 flipH="1">
            <a:off x="8173879" y="712267"/>
            <a:ext cx="1880472" cy="952903"/>
          </a:xfrm>
          <a:prstGeom prst="rect">
            <a:avLst/>
          </a:prstGeom>
        </p:spPr>
      </p:pic>
      <p:grpSp>
        <p:nvGrpSpPr>
          <p:cNvPr id="12" name="组合 11"/>
          <p:cNvGrpSpPr/>
          <p:nvPr userDrawn="1">
            <p:custDataLst>
              <p:tags r:id="rId9"/>
            </p:custDataLst>
          </p:nvPr>
        </p:nvGrpSpPr>
        <p:grpSpPr>
          <a:xfrm>
            <a:off x="4815879" y="4011425"/>
            <a:ext cx="461666" cy="709084"/>
            <a:chOff x="6567289" y="3187700"/>
            <a:chExt cx="461666" cy="709084"/>
          </a:xfrm>
        </p:grpSpPr>
        <p:pic>
          <p:nvPicPr>
            <p:cNvPr id="13" name="图片 12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6567289" y="3187700"/>
              <a:ext cx="461666" cy="709084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>
              <p:custDataLst>
                <p:tags r:id="rId12"/>
              </p:custDataLst>
            </p:nvPr>
          </p:nvSpPr>
          <p:spPr>
            <a:xfrm>
              <a:off x="6611997" y="3187727"/>
              <a:ext cx="369332" cy="55399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baseline="0">
                  <a:solidFill>
                    <a:schemeClr val="bg1"/>
                  </a:solidFill>
                  <a:latin typeface="Arial" panose="020b0604020202020204" pitchFamily="34" charset="0"/>
                  <a:ea typeface="隶书" panose="02010509060101010101" pitchFamily="49" charset="-122"/>
                </a:rPr>
                <a:t>马致远</a:t>
              </a:r>
              <a:endParaRPr lang="zh-CN" altLang="en-US" sz="1200"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</p:grpSp>
      <p:sp>
        <p:nvSpPr>
          <p:cNvPr id="15" name="椭圆 14"/>
          <p:cNvSpPr/>
          <p:nvPr userDrawn="1">
            <p:custDataLst>
              <p:tags r:id="rId13"/>
            </p:custDataLst>
          </p:nvPr>
        </p:nvSpPr>
        <p:spPr>
          <a:xfrm>
            <a:off x="430091" y="381378"/>
            <a:ext cx="519765" cy="51976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pic>
        <p:nvPicPr>
          <p:cNvPr id="20" name="图片 19"/>
          <p:cNvPicPr>
            <a:picLocks noChangeAspect="1"/>
          </p:cNvPicPr>
          <p:nvPr userDrawn="1">
            <p:custDataLst>
              <p:tags r:id="rId15"/>
            </p:custDataLst>
          </p:nvPr>
        </p:nvPicPr>
        <p:blipFill>
          <a:blip r:embed="rId14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53539" y="2044846"/>
            <a:ext cx="3164098" cy="69509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>
            <p:custDataLst>
              <p:tags r:id="rId17"/>
            </p:custDataLst>
          </p:nvPr>
        </p:nvPicPr>
        <p:blipFill>
          <a:blip r:embed="rId16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693499" y="962553"/>
            <a:ext cx="2059006" cy="45232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8"/>
            </p:custDataLst>
          </p:nvPr>
        </p:nvSpPr>
        <p:spPr>
          <a:xfrm>
            <a:off x="6042659" y="587510"/>
            <a:ext cx="1204957" cy="3468310"/>
          </a:xfrm>
        </p:spPr>
        <p:txBody>
          <a:bodyPr vert="eaVert" lIns="90000" tIns="46800" rIns="90000" bIns="46800" anchor="b" anchorCtr="0">
            <a:normAutofit/>
          </a:bodyPr>
          <a:lstStyle>
            <a:lvl1pPr algn="r">
              <a:defRPr sz="5400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9"/>
            </p:custDataLst>
          </p:nvPr>
        </p:nvSpPr>
        <p:spPr>
          <a:xfrm>
            <a:off x="5299067" y="2382730"/>
            <a:ext cx="644956" cy="3284855"/>
          </a:xfrm>
        </p:spPr>
        <p:txBody>
          <a:bodyPr vert="eaVert"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0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2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flipH="1">
            <a:off x="9158513" y="5853386"/>
            <a:ext cx="3037296" cy="1015109"/>
            <a:chOff x="-7338" y="5427484"/>
            <a:chExt cx="4311637" cy="1441012"/>
          </a:xfrm>
        </p:grpSpPr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51865" y="5427484"/>
              <a:ext cx="1653644" cy="83226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V="1">
              <a:off x="-7338" y="5758774"/>
              <a:ext cx="4311637" cy="1109722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3932809"/>
            <a:ext cx="12192000" cy="292519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" y="0"/>
            <a:ext cx="7498744" cy="2401814"/>
          </a:xfrm>
          <a:prstGeom prst="rect">
            <a:avLst/>
          </a:prstGeom>
        </p:spPr>
      </p:pic>
      <p:pic>
        <p:nvPicPr>
          <p:cNvPr id="8" name="图片 7" descr="图片1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3574717"/>
            <a:ext cx="2299970" cy="32848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452359" y="4674348"/>
            <a:ext cx="2926080" cy="147266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 flipH="1">
            <a:off x="57936" y="2089045"/>
            <a:ext cx="2064780" cy="1046298"/>
          </a:xfrm>
          <a:prstGeom prst="rect">
            <a:avLst/>
          </a:prstGeom>
        </p:spPr>
      </p:pic>
      <p:sp>
        <p:nvSpPr>
          <p:cNvPr id="11" name="椭圆 10"/>
          <p:cNvSpPr/>
          <p:nvPr userDrawn="1">
            <p:custDataLst>
              <p:tags r:id="rId11"/>
            </p:custDataLst>
          </p:nvPr>
        </p:nvSpPr>
        <p:spPr>
          <a:xfrm>
            <a:off x="11438787" y="1027652"/>
            <a:ext cx="519765" cy="51976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 userDrawn="1">
            <p:custDataLst>
              <p:tags r:id="rId12"/>
            </p:custDataLst>
          </p:nvPr>
        </p:nvGrpSpPr>
        <p:grpSpPr>
          <a:xfrm>
            <a:off x="6115089" y="4219070"/>
            <a:ext cx="461666" cy="709084"/>
            <a:chOff x="6567289" y="3187700"/>
            <a:chExt cx="461666" cy="709084"/>
          </a:xfrm>
        </p:grpSpPr>
        <p:pic>
          <p:nvPicPr>
            <p:cNvPr id="14" name="图片 13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6567289" y="3187700"/>
              <a:ext cx="461666" cy="709084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>
              <p:custDataLst>
                <p:tags r:id="rId15"/>
              </p:custDataLst>
            </p:nvPr>
          </p:nvSpPr>
          <p:spPr>
            <a:xfrm>
              <a:off x="6614299" y="3187727"/>
              <a:ext cx="367030" cy="5486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马致远</a:t>
              </a:r>
              <a:endParaRPr lang="zh-CN" altLang="en-US" sz="12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 userDrawn="1">
            <p:custDataLst>
              <p:tags r:id="rId17"/>
            </p:custDataLst>
          </p:nvPr>
        </p:nvPicPr>
        <p:blipFill>
          <a:blip r:embed="rId16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794454" y="1121980"/>
            <a:ext cx="3164098" cy="69509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>
            <p:custDataLst>
              <p:tags r:id="rId19"/>
            </p:custDataLst>
          </p:nvPr>
        </p:nvPicPr>
        <p:blipFill>
          <a:blip r:embed="rId18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713788" y="3041106"/>
            <a:ext cx="2059006" cy="45232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0"/>
            </p:custDataLst>
          </p:nvPr>
        </p:nvSpPr>
        <p:spPr>
          <a:xfrm>
            <a:off x="6692687" y="191367"/>
            <a:ext cx="1330085" cy="4721564"/>
          </a:xfrm>
        </p:spPr>
        <p:txBody>
          <a:bodyPr vert="eaVert" lIns="90000" tIns="46800" rIns="90000" bIns="46800" rtlCol="0" anchor="b" anchorCtr="0">
            <a:norm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0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 flipV="1">
            <a:off x="9007812" y="5978385"/>
            <a:ext cx="3193077" cy="821829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1"/>
            </p:custDataLst>
          </p:nvPr>
        </p:nvSpPr>
        <p:spPr>
          <a:xfrm>
            <a:off x="320675" y="247015"/>
            <a:ext cx="11616055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 descr="图片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601992" y="4367719"/>
            <a:ext cx="1609058" cy="248837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20125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13970" y="-4445"/>
            <a:ext cx="508698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-7338" y="5427484"/>
            <a:ext cx="4311637" cy="1441012"/>
            <a:chOff x="-7338" y="5427484"/>
            <a:chExt cx="4311637" cy="1441012"/>
          </a:xfrm>
        </p:grpSpPr>
        <p:pic>
          <p:nvPicPr>
            <p:cNvPr id="6" name="图片 5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51865" y="5427484"/>
              <a:ext cx="1653644" cy="83226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V="1">
              <a:off x="-7338" y="5758774"/>
              <a:ext cx="4311637" cy="110972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 flipH="1">
            <a:off x="9448799" y="84161"/>
            <a:ext cx="2751600" cy="919625"/>
            <a:chOff x="-7338" y="5427484"/>
            <a:chExt cx="4311637" cy="1441012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51865" y="5427484"/>
              <a:ext cx="1653644" cy="83226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V="1">
              <a:off x="-7338" y="5758774"/>
              <a:ext cx="4311637" cy="110972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3810" y="502094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 flipH="1">
            <a:off x="9158513" y="5853386"/>
            <a:ext cx="3037296" cy="1015109"/>
            <a:chOff x="-7338" y="5427484"/>
            <a:chExt cx="4311637" cy="1441012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51865" y="5427484"/>
              <a:ext cx="1653644" cy="832262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V="1">
              <a:off x="-7338" y="5758774"/>
              <a:ext cx="4311637" cy="110972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8003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16" name="组合 15"/>
          <p:cNvGrpSpPr/>
          <p:nvPr userDrawn="1">
            <p:custDataLst>
              <p:tags r:id="rId2"/>
            </p:custDataLst>
          </p:nvPr>
        </p:nvGrpSpPr>
        <p:grpSpPr>
          <a:xfrm flipH="1">
            <a:off x="9158513" y="5853386"/>
            <a:ext cx="3037296" cy="1015109"/>
            <a:chOff x="-7338" y="5427484"/>
            <a:chExt cx="4311637" cy="1441012"/>
          </a:xfrm>
        </p:grpSpPr>
        <p:pic>
          <p:nvPicPr>
            <p:cNvPr id="17" name="图片 16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51865" y="5427484"/>
              <a:ext cx="1653644" cy="832262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V="1">
              <a:off x="-7338" y="5758774"/>
              <a:ext cx="4311637" cy="110972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9690100" y="4876800"/>
            <a:ext cx="2285365" cy="115062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 flipV="1">
            <a:off x="6236335" y="5334635"/>
            <a:ext cx="5959475" cy="15335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 flipV="1">
            <a:off x="-3810" y="104140"/>
            <a:ext cx="4394835" cy="11309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标题和内容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en-US" strike="noStrike" noProof="1">
                <a:latin typeface="Calibri" panose="020f0502020204030204" charset="0"/>
                <a:ea typeface="宋体" panose="02010600030101010101" pitchFamily="2" charset="-122"/>
                <a:cs typeface="+mn-cs"/>
              </a:rPr>
              <a:t/>
            </a:fld>
            <a:endParaRPr lang="en-US" altLang="en-US" strike="noStrike" noProof="1">
              <a:latin typeface="Calibri" panose="020f050202020403020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1"/>
            </p:custDataLst>
          </p:nvPr>
        </p:nvGrpSpPr>
        <p:grpSpPr>
          <a:xfrm flipH="1">
            <a:off x="9158513" y="5853386"/>
            <a:ext cx="3037296" cy="1015109"/>
            <a:chOff x="-7338" y="5427484"/>
            <a:chExt cx="4311637" cy="1441012"/>
          </a:xfrm>
        </p:grpSpPr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51865" y="5427484"/>
              <a:ext cx="1653644" cy="83226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V="1">
              <a:off x="-7338" y="5758774"/>
              <a:ext cx="4311637" cy="110972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7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V="1">
            <a:off x="0" y="5081270"/>
            <a:ext cx="6903720" cy="1776730"/>
          </a:xfrm>
          <a:prstGeom prst="rect">
            <a:avLst/>
          </a:prstGeom>
        </p:spPr>
      </p:pic>
      <p:pic>
        <p:nvPicPr>
          <p:cNvPr id="8" name="图片 7" descr="图片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8968105" y="2253615"/>
            <a:ext cx="3223895" cy="46043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592614" y="1041197"/>
            <a:ext cx="1880472" cy="952903"/>
          </a:xfrm>
          <a:prstGeom prst="rect">
            <a:avLst/>
          </a:prstGeom>
        </p:spPr>
      </p:pic>
      <p:sp>
        <p:nvSpPr>
          <p:cNvPr id="10" name="椭圆 9"/>
          <p:cNvSpPr/>
          <p:nvPr userDrawn="1">
            <p:custDataLst>
              <p:tags r:id="rId7"/>
            </p:custDataLst>
          </p:nvPr>
        </p:nvSpPr>
        <p:spPr>
          <a:xfrm>
            <a:off x="430091" y="381378"/>
            <a:ext cx="519765" cy="51976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8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13469" y="1439055"/>
            <a:ext cx="3164098" cy="69509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368969" y="3026437"/>
            <a:ext cx="1712969" cy="119405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5223734" y="1949520"/>
            <a:ext cx="1049902" cy="2994521"/>
          </a:xfrm>
        </p:spPr>
        <p:txBody>
          <a:bodyPr vert="eaVert" lIns="90000" tIns="46800" rIns="90000" bIns="46800" anchor="t" anchorCtr="0">
            <a:normAutofit/>
          </a:bodyPr>
          <a:lstStyle>
            <a:lvl1pPr algn="l">
              <a:defRPr sz="48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3"/>
            </p:custDataLst>
          </p:nvPr>
        </p:nvSpPr>
        <p:spPr>
          <a:xfrm>
            <a:off x="6318256" y="1949521"/>
            <a:ext cx="1636557" cy="2994520"/>
          </a:xfrm>
        </p:spPr>
        <p:txBody>
          <a:bodyPr vert="eaVert" lIns="90000" tIns="46800" rIns="90000" bIns="46800" anchor="b" anchorCtr="0">
            <a:normAutofit/>
          </a:bodyPr>
          <a:lstStyle>
            <a:lvl1pPr marL="0" indent="0" algn="l" eaLnBrk="1" fontAlgn="auto" latinLnBrk="0" hangingPunct="1"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flipH="1">
            <a:off x="9158513" y="5853386"/>
            <a:ext cx="3037296" cy="1015109"/>
            <a:chOff x="-7338" y="5427484"/>
            <a:chExt cx="4311637" cy="1441012"/>
          </a:xfrm>
        </p:grpSpPr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51865" y="5427484"/>
              <a:ext cx="1653644" cy="83226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V="1">
              <a:off x="-7338" y="5758774"/>
              <a:ext cx="4311637" cy="110972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7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flipH="1">
            <a:off x="9158513" y="5853386"/>
            <a:ext cx="3037296" cy="1015109"/>
            <a:chOff x="-7338" y="5427484"/>
            <a:chExt cx="4311637" cy="1441012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51865" y="5427484"/>
              <a:ext cx="1653644" cy="832262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V="1">
              <a:off x="-7338" y="5758774"/>
              <a:ext cx="4311637" cy="110972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7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9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0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V="1">
            <a:off x="0" y="5081270"/>
            <a:ext cx="6903720" cy="1776730"/>
          </a:xfrm>
          <a:prstGeom prst="rect">
            <a:avLst/>
          </a:prstGeom>
        </p:spPr>
      </p:pic>
      <p:pic>
        <p:nvPicPr>
          <p:cNvPr id="7" name="图片 6" descr="图片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8968105" y="2253615"/>
            <a:ext cx="3223895" cy="46043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592614" y="1041197"/>
            <a:ext cx="1880472" cy="952903"/>
          </a:xfrm>
          <a:prstGeom prst="rect">
            <a:avLst/>
          </a:prstGeom>
        </p:spPr>
      </p:pic>
      <p:sp>
        <p:nvSpPr>
          <p:cNvPr id="9" name="椭圆 8"/>
          <p:cNvSpPr/>
          <p:nvPr userDrawn="1">
            <p:custDataLst>
              <p:tags r:id="rId7"/>
            </p:custDataLst>
          </p:nvPr>
        </p:nvSpPr>
        <p:spPr>
          <a:xfrm>
            <a:off x="430091" y="381378"/>
            <a:ext cx="519765" cy="51976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8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13469" y="1439055"/>
            <a:ext cx="3164098" cy="69509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flipH="1">
            <a:off x="9158513" y="5853386"/>
            <a:ext cx="3037296" cy="1015109"/>
            <a:chOff x="-7338" y="5427484"/>
            <a:chExt cx="4311637" cy="1441012"/>
          </a:xfrm>
        </p:grpSpPr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51865" y="5427484"/>
              <a:ext cx="1653644" cy="83226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V="1">
              <a:off x="-7338" y="5758774"/>
              <a:ext cx="4311637" cy="110972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7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8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1"/>
            </p:custDataLst>
          </p:nvPr>
        </p:nvGrpSpPr>
        <p:grpSpPr>
          <a:xfrm flipH="1">
            <a:off x="9158513" y="5853386"/>
            <a:ext cx="3037296" cy="1015109"/>
            <a:chOff x="-7338" y="5427484"/>
            <a:chExt cx="4311637" cy="1441012"/>
          </a:xfrm>
        </p:grpSpPr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51865" y="5427484"/>
              <a:ext cx="1653644" cy="83226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V="1">
              <a:off x="-7338" y="5758774"/>
              <a:ext cx="4311637" cy="1109722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7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69.xml" /><Relationship Id="rId21" Type="http://schemas.openxmlformats.org/officeDocument/2006/relationships/tags" Target="../tags/tag170.xml" /><Relationship Id="rId22" Type="http://schemas.openxmlformats.org/officeDocument/2006/relationships/tags" Target="../tags/tag171.xml" /><Relationship Id="rId23" Type="http://schemas.openxmlformats.org/officeDocument/2006/relationships/tags" Target="../tags/tag172.xml" /><Relationship Id="rId24" Type="http://schemas.openxmlformats.org/officeDocument/2006/relationships/tags" Target="../tags/tag173.xml" /><Relationship Id="rId25" Type="http://schemas.openxmlformats.org/officeDocument/2006/relationships/tags" Target="../tags/tag174.xml" /><Relationship Id="rId26" Type="http://schemas.openxmlformats.org/officeDocument/2006/relationships/image" Target="file:///D:\qq&#25991;&#20214;\712321467\Image\C2C\Image2\%7b75232B38-A165-1FB7-499C-2E1C792CACB5%7d.png" TargetMode="External" /><Relationship Id="rId27" Type="http://schemas.openxmlformats.org/officeDocument/2006/relationships/image" Target="../media/image26.png" /><Relationship Id="rId28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1073743875" descr="D:\qq文件\712321467\Image\C2C\Image2\{75232B38-A165-1FB7-499C-2E1C792CACB5}.png"/>
          <p:cNvPicPr>
            <a:picLocks noChangeAspect="1"/>
          </p:cNvPicPr>
          <p:nvPr/>
        </p:nvPicPr>
        <p:blipFill>
          <a:blip r:embed="rId27" r:link="rId2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" name="图片 1073743875" descr="学科网 zxxk.com"/>
          <p:cNvPicPr>
            <a:picLocks noChangeAspect="1"/>
          </p:cNvPicPr>
          <p:nvPr/>
        </p:nvPicPr>
        <p:blipFill>
          <a:blip r:embed="rId27" r:link="rId2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Rage Italic" panose="03070502040507070304" pitchFamily="66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Rage Italic" panose="03070502040507070304" pitchFamily="66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Rage Italic" panose="03070502040507070304" pitchFamily="66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Rage Italic" panose="03070502040507070304" pitchFamily="66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Rage Italic" panose="03070502040507070304" pitchFamily="66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Rage Italic" panose="03070502040507070304" pitchFamily="66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hemeOverride" Target="../theme/themeOverride1.xml" /><Relationship Id="rId3" Type="http://schemas.openxmlformats.org/officeDocument/2006/relationships/tags" Target="../tags/tag175.xml" /><Relationship Id="rId4" Type="http://schemas.openxmlformats.org/officeDocument/2006/relationships/tags" Target="../tags/tag176.xml" /><Relationship Id="rId5" Type="http://schemas.openxmlformats.org/officeDocument/2006/relationships/tags" Target="../tags/tag17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2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81.xml" /><Relationship Id="rId3" Type="http://schemas.openxmlformats.org/officeDocument/2006/relationships/tags" Target="../tags/tag18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8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78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33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4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7.jpeg" /><Relationship Id="rId4" Type="http://schemas.openxmlformats.org/officeDocument/2006/relationships/tags" Target="../tags/tag179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8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9.jpeg" /><Relationship Id="rId3" Type="http://schemas.openxmlformats.org/officeDocument/2006/relationships/tags" Target="../tags/tag180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30.jpeg" /><Relationship Id="rId3" Type="http://schemas.openxmlformats.org/officeDocument/2006/relationships/image" Target="../media/image31.png" /><Relationship Id="rId4" Type="http://schemas.microsoft.com/office/2007/relationships/media" Target="../media/media1.mp3" /><Relationship Id="rId5" Type="http://schemas.microsoft.com/office/2007/relationships/media" Target="../media/media1.mp3" TargetMode="Interna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853430" y="751205"/>
            <a:ext cx="1049655" cy="4394200"/>
          </a:xfrm>
        </p:spPr>
        <p:txBody>
          <a:bodyPr>
            <a:normAutofit fontScale="90000"/>
          </a:bodyPr>
          <a:lstStyle/>
          <a:p>
            <a:r>
              <a:rPr lang="zh-CN" altLang="en-US">
                <a:solidFill>
                  <a:schemeClr val="tx1"/>
                </a:solidFill>
                <a:latin typeface="字魂27号-布丁体"/>
                <a:ea typeface="字魂27号-布丁体"/>
                <a:sym typeface="+mn-ea"/>
              </a:rPr>
              <a:t>念奴娇 </a:t>
            </a:r>
            <a:r>
              <a:rPr lang="en-US" altLang="zh-CN">
                <a:solidFill>
                  <a:schemeClr val="tx1"/>
                </a:solidFill>
                <a:latin typeface="字魂27号-布丁体"/>
                <a:ea typeface="字魂27号-布丁体"/>
                <a:sym typeface="+mn-ea"/>
              </a:rPr>
              <a:t>·</a:t>
            </a:r>
            <a:r>
              <a:rPr lang="zh-CN" altLang="en-US">
                <a:solidFill>
                  <a:schemeClr val="tx1"/>
                </a:solidFill>
                <a:latin typeface="字魂27号-布丁体"/>
                <a:ea typeface="字魂27号-布丁体"/>
                <a:sym typeface="+mn-ea"/>
              </a:rPr>
              <a:t>过洞庭</a:t>
            </a:r>
            <a:endParaRPr lang="zh-CN" altLang="en-US">
              <a:solidFill>
                <a:schemeClr val="tx1"/>
              </a:solidFill>
              <a:latin typeface="字魂27号-布丁体"/>
              <a:ea typeface="字魂27号-布丁体"/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4449451" y="2381321"/>
            <a:ext cx="1636557" cy="2994520"/>
          </a:xfrm>
        </p:spPr>
        <p:txBody>
          <a:bodyPr>
            <a:noAutofit/>
          </a:bodyPr>
          <a:lstStyle/>
          <a:p>
            <a:r>
              <a:rPr lang="zh-CN" altLang="en-US" sz="4400">
                <a:solidFill>
                  <a:srgbClr val="000066"/>
                </a:solidFill>
                <a:latin typeface="隶书" panose="02010509060101010101" pitchFamily="49" charset="-122"/>
                <a:sym typeface="+mn-ea"/>
              </a:rPr>
              <a:t>张孝祥</a:t>
            </a:r>
            <a:endParaRPr lang="zh-CN" altLang="en-US" sz="4400">
              <a:solidFill>
                <a:srgbClr val="000066"/>
              </a:solidFill>
              <a:latin typeface="隶书" panose="02010509060101010101" pitchFamily="49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4433" name="Rectangle 1"/>
          <p:cNvSpPr>
            <a:spLocks noChangeArrowheads="1"/>
          </p:cNvSpPr>
          <p:nvPr/>
        </p:nvSpPr>
        <p:spPr bwMode="auto">
          <a:xfrm>
            <a:off x="1127125" y="711994"/>
            <a:ext cx="9144000" cy="2076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>
            <a:lvl1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Comic Sans MS" panose="030f0702030302020204" pitchFamily="66" charset="0"/>
                <a:ea typeface="隶书" panose="02010509060101010101" pitchFamily="49" charset="-122"/>
                <a:cs typeface="+mn-cs"/>
              </a:rPr>
              <a:t>素月分辉，明河共影，表里俱澄澈</a:t>
            </a:r>
            <a:r>
              <a:rPr kumimoji="0" lang="en-US" altLang="zh-CN" sz="4400" b="1" i="0" u="none" strike="noStrike" kern="1200" cap="none" spc="0" normalizeH="0" baseline="0" noProof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Comic Sans MS" panose="030f0702030302020204" pitchFamily="66" charset="0"/>
                <a:ea typeface="隶书" panose="02010509060101010101" pitchFamily="49" charset="-122"/>
                <a:cs typeface="+mn-cs"/>
              </a:rPr>
              <a:t>.</a:t>
            </a:r>
            <a:endParaRPr kumimoji="0" lang="en-US" altLang="zh-CN" sz="4400" b="1" i="0" u="none" strike="noStrike" kern="1200" cap="none" spc="0" normalizeH="0" baseline="0" noProof="0">
              <a:ln>
                <a:noFill/>
              </a:ln>
              <a:solidFill>
                <a:srgbClr val="990000"/>
              </a:solidFill>
              <a:effectLst/>
              <a:uLnTx/>
              <a:uFillTx/>
              <a:latin typeface="Comic Sans MS" panose="030f0702030302020204" pitchFamily="66" charset="0"/>
              <a:ea typeface="隶书" panose="020105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4400" b="1" i="0" u="none" strike="noStrike" kern="1200" cap="none" spc="0" normalizeH="0" baseline="0" noProof="0">
              <a:ln>
                <a:noFill/>
              </a:ln>
              <a:solidFill>
                <a:srgbClr val="990000"/>
              </a:solidFill>
              <a:effectLst/>
              <a:uLnTx/>
              <a:uFillTx/>
              <a:latin typeface="Comic Sans MS" panose="030f0702030302020204" pitchFamily="66" charset="0"/>
              <a:ea typeface="隶书" panose="020105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rgbClr val="99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66863" y="2717800"/>
            <a:ext cx="74676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b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思考：下片哪几句与此句呼应</a:t>
            </a:r>
            <a:r>
              <a:rPr lang="en-US" altLang="zh-CN" sz="4000" b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?</a:t>
            </a:r>
            <a:endParaRPr lang="en-US" altLang="zh-CN" sz="4000" b="1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0097" name="Rectangle 1"/>
          <p:cNvSpPr>
            <a:spLocks noChangeArrowheads="1"/>
          </p:cNvSpPr>
          <p:nvPr/>
        </p:nvSpPr>
        <p:spPr bwMode="auto">
          <a:xfrm>
            <a:off x="984250" y="491173"/>
            <a:ext cx="10123805" cy="1260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>
            <a:lvl1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Comic Sans MS" panose="030f0702030302020204" pitchFamily="66" charset="0"/>
                <a:ea typeface="隶书" panose="02010509060101010101" pitchFamily="49" charset="-122"/>
                <a:cs typeface="+mn-cs"/>
              </a:rPr>
              <a:t>应念岭海经年，孤光自照，肝肺皆冰雪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Comic Sans MS" panose="030f0702030302020204" pitchFamily="66" charset="0"/>
              <a:ea typeface="隶书" panose="020105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4250" y="1751965"/>
            <a:ext cx="1043622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隶书" panose="02010509060101010101" pitchFamily="49" charset="-122"/>
                <a:cs typeface="Times New Roman" panose="02020603050405020304" pitchFamily="18" charset="0"/>
              </a:rPr>
              <a:t> ——</a:t>
            </a:r>
            <a:r>
              <a:rPr kumimoji="0" lang="zh-CN" altLang="zh-CN" sz="3600" kern="1200" cap="none" spc="0" normalizeH="0" baseline="0" noProof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隶书" panose="02010509060101010101" pitchFamily="49" charset="-122"/>
                <a:cs typeface="Times New Roman" panose="02020603050405020304" pitchFamily="18" charset="0"/>
              </a:rPr>
              <a:t>光明磊落</a:t>
            </a:r>
            <a:r>
              <a:rPr kumimoji="0" lang="zh-CN" altLang="en-US" sz="3600" kern="1200" cap="none" spc="0" normalizeH="0" baseline="0" noProof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隶书" panose="02010509060101010101" pitchFamily="49" charset="-122"/>
                <a:cs typeface="Times New Roman" panose="02020603050405020304" pitchFamily="18" charset="0"/>
              </a:rPr>
              <a:t>，玉洁冰清， “一片冰心在玉壶”</a:t>
            </a:r>
            <a:endParaRPr kumimoji="0" lang="en-US" altLang="zh-CN" sz="3600" kern="1200" cap="none" spc="0" normalizeH="0" baseline="0" noProof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行楷" panose="02010800040101010101" pitchFamily="2" charset="-122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49058" y="2996883"/>
            <a:ext cx="9393238" cy="11988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l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隶书" panose="02010509060101010101" pitchFamily="49" charset="-122"/>
                <a:cs typeface="Times New Roman" panose="02020603050405020304" pitchFamily="18" charset="0"/>
              </a:rPr>
              <a:t>        </a:t>
            </a:r>
            <a:r>
              <a:rPr kumimoji="0" lang="zh-CN" altLang="zh-CN" sz="3600" kern="1200" cap="none" spc="0" normalizeH="0" baseline="0" noProof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隶书" panose="02010509060101010101" pitchFamily="49" charset="-122"/>
                <a:cs typeface="Times New Roman" panose="02020603050405020304" pitchFamily="18" charset="0"/>
              </a:rPr>
              <a:t>表明词人</a:t>
            </a:r>
            <a:r>
              <a:rPr kumimoji="0" lang="zh-CN" altLang="zh-CN" sz="3600" kern="1200" cap="none" spc="0" normalizeH="0" baseline="0" noProof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隶书" panose="02010509060101010101" pitchFamily="49" charset="-122"/>
                <a:cs typeface="Times New Roman" panose="02020603050405020304" pitchFamily="18" charset="0"/>
              </a:rPr>
              <a:t>胸襟坦白</a:t>
            </a:r>
            <a:r>
              <a:rPr kumimoji="0" lang="zh-CN" altLang="zh-CN" sz="3600" kern="1200" cap="none" spc="0" normalizeH="0" baseline="0" noProof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隶书" panose="02010509060101010101" pitchFamily="49" charset="-122"/>
                <a:cs typeface="Times New Roman" panose="02020603050405020304" pitchFamily="18" charset="0"/>
              </a:rPr>
              <a:t>，如同冰雪一样晶莹，这也是词人</a:t>
            </a:r>
            <a:r>
              <a:rPr kumimoji="0" lang="zh-CN" altLang="zh-CN" sz="3600" kern="1200" cap="none" spc="0" normalizeH="0" baseline="0" noProof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隶书" panose="02010509060101010101" pitchFamily="49" charset="-122"/>
                <a:cs typeface="Times New Roman" panose="02020603050405020304" pitchFamily="18" charset="0"/>
              </a:rPr>
              <a:t>高洁人格的象征</a:t>
            </a:r>
            <a:r>
              <a:rPr kumimoji="0" lang="zh-CN" altLang="zh-CN" sz="3600" kern="1200" cap="none" spc="0" normalizeH="0" baseline="0" noProof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隶书" panose="020105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kern="1200" cap="none" spc="0" normalizeH="0" baseline="0" noProof="0"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标题 1"/>
          <p:cNvSpPr>
            <a:spLocks noGrp="1"/>
          </p:cNvSpPr>
          <p:nvPr>
            <p:ph type="title"/>
          </p:nvPr>
        </p:nvSpPr>
        <p:spPr>
          <a:xfrm>
            <a:off x="838835" y="194310"/>
            <a:ext cx="10513695" cy="1371600"/>
          </a:xfrm>
        </p:spPr>
        <p:txBody>
          <a:bodyPr vert="horz" wrap="square" lIns="91440" tIns="45720" rIns="91440" bIns="45720" anchor="b" anchorCtr="0"/>
          <a:lstStyle/>
          <a:p>
            <a:pPr algn="l"/>
            <a:r>
              <a:rPr lang="zh-CN" altLang="en-US" sz="3600" b="0">
                <a:solidFill>
                  <a:schemeClr val="tx1">
                    <a:lumMod val="75000"/>
                    <a:lumOff val="25000"/>
                  </a:schemeClr>
                </a:solidFill>
                <a:latin typeface="PingFang SC"/>
              </a:rPr>
              <a:t>“素月分辉，明河共影，表里俱澄澈”堪称千古名句，请具体分析这几句在表达上的妙处。</a:t>
            </a:r>
            <a:endParaRPr lang="zh-CN" altLang="en-US" sz="3600" b="0">
              <a:solidFill>
                <a:schemeClr val="tx1">
                  <a:lumMod val="75000"/>
                  <a:lumOff val="25000"/>
                </a:schemeClr>
              </a:solidFill>
              <a:latin typeface="PingFang SC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08810" y="2002155"/>
            <a:ext cx="721042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赏析诗句的答题技巧：</a:t>
            </a:r>
            <a:endParaRPr lang="zh-CN" altLang="en-US" sz="36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>
                <a:solidFill>
                  <a:srgbClr val="00B05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手法</a:t>
            </a:r>
            <a:endParaRPr lang="en-US" altLang="zh-CN" sz="3600">
              <a:solidFill>
                <a:srgbClr val="00B05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>
                <a:solidFill>
                  <a:srgbClr val="00B05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景的表达（翻译）</a:t>
            </a:r>
            <a:endParaRPr lang="en-US" altLang="zh-CN" sz="3600">
              <a:solidFill>
                <a:srgbClr val="00B05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>
                <a:solidFill>
                  <a:srgbClr val="00B05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景情具体分析</a:t>
            </a:r>
            <a:endParaRPr lang="zh-CN" altLang="en-US" sz="3600">
              <a:solidFill>
                <a:srgbClr val="00B05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4" name="标题 1"/>
          <p:cNvSpPr>
            <a:spLocks noGrp="1"/>
          </p:cNvSpPr>
          <p:nvPr>
            <p:ph type="title"/>
          </p:nvPr>
        </p:nvSpPr>
        <p:spPr>
          <a:xfrm>
            <a:off x="987425" y="0"/>
            <a:ext cx="10513695" cy="1371600"/>
          </a:xfrm>
        </p:spPr>
        <p:txBody>
          <a:bodyPr vert="horz" wrap="square" lIns="91440" tIns="45720" rIns="91440" bIns="45720" anchor="b" anchorCtr="0"/>
          <a:lstStyle/>
          <a:p>
            <a:pPr algn="l"/>
            <a:r>
              <a:rPr lang="zh-CN" altLang="en-US" sz="3600" b="0">
                <a:solidFill>
                  <a:schemeClr val="tx1">
                    <a:lumMod val="75000"/>
                    <a:lumOff val="25000"/>
                  </a:schemeClr>
                </a:solidFill>
                <a:latin typeface="PingFang SC"/>
              </a:rPr>
              <a:t>“</a:t>
            </a:r>
            <a:r>
              <a:rPr lang="zh-CN" altLang="en-US" sz="3600" b="0">
                <a:solidFill>
                  <a:schemeClr val="accent2"/>
                </a:solidFill>
                <a:latin typeface="PingFang SC"/>
              </a:rPr>
              <a:t>素月分辉，明河共影，表里俱澄澈</a:t>
            </a:r>
            <a:r>
              <a:rPr lang="zh-CN" altLang="en-US" sz="3600" b="0">
                <a:solidFill>
                  <a:schemeClr val="tx1">
                    <a:lumMod val="75000"/>
                    <a:lumOff val="25000"/>
                  </a:schemeClr>
                </a:solidFill>
                <a:latin typeface="PingFang SC"/>
              </a:rPr>
              <a:t>”堪称千古名句，请具体分析这几句在表达上的妙处。</a:t>
            </a:r>
            <a:endParaRPr lang="zh-CN" altLang="en-US" sz="3600" b="0">
              <a:solidFill>
                <a:schemeClr val="tx1">
                  <a:lumMod val="75000"/>
                  <a:lumOff val="25000"/>
                </a:schemeClr>
              </a:solidFill>
              <a:latin typeface="PingFang SC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8825" y="2351405"/>
            <a:ext cx="10742295" cy="3803650"/>
          </a:xfrm>
        </p:spPr>
        <p:txBody>
          <a:bodyPr vert="horz" wrap="square" lIns="91440" tIns="45720" rIns="91440" bIns="45720" anchor="t" anchorCtr="0"/>
          <a:lstStyle/>
          <a:p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①融情于景（情景交融），既是写月夜洞庭的景色，也是作者心迹的写照。</a:t>
            </a:r>
            <a:endParaRPr lang="en-US" altLang="zh-CN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②明月四照，银河与明月映入湖水中，上下皆清亮明洁。</a:t>
            </a:r>
            <a:endParaRPr lang="en-US" altLang="zh-CN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③用“表里俱澄澈”的美景来表现自己“肝胆皆冰雪”的品质，其高洁人格、高远胸襟融化在月夜洞庭水天一色的境界中，一个高风亮节、超尘拔俗的形象跃然纸上。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10690" y="1508125"/>
            <a:ext cx="90678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40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手法</a:t>
            </a:r>
            <a:r>
              <a:rPr lang="en-US" altLang="zh-CN" sz="40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+</a:t>
            </a:r>
            <a:r>
              <a:rPr lang="zh-CN" altLang="en-US" sz="40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景的表达</a:t>
            </a:r>
            <a:r>
              <a:rPr lang="en-US" altLang="zh-CN" sz="40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+</a:t>
            </a:r>
            <a:r>
              <a:rPr lang="zh-CN" altLang="en-US" sz="40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景情具体分析</a:t>
            </a:r>
            <a:endParaRPr lang="zh-CN" altLang="en-US" sz="4000" b="1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3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33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9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charRg st="59" end="1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6" name="文本框 35"/>
          <p:cNvSpPr/>
          <p:nvPr/>
        </p:nvSpPr>
        <p:spPr>
          <a:xfrm>
            <a:off x="1022350" y="192405"/>
            <a:ext cx="1014603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10000"/>
              </a:spcBef>
            </a:pPr>
            <a:r>
              <a:rPr lang="zh-CN" altLang="en-US" sz="4000">
                <a:solidFill>
                  <a:schemeClr val="accent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 悠然心会，妙处难与君说。</a:t>
            </a:r>
            <a:r>
              <a:rPr lang="zh-CN" altLang="en-US" sz="2800" b="1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b="1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2" name="文本框 21"/>
          <p:cNvSpPr txBox="1"/>
          <p:nvPr/>
        </p:nvSpPr>
        <p:spPr>
          <a:xfrm>
            <a:off x="1102995" y="1161415"/>
            <a:ext cx="9829165" cy="681990"/>
          </a:xfrm>
          <a:prstGeom prst="rect">
            <a:avLst/>
          </a:prstGeom>
          <a:solidFill>
            <a:srgbClr val="FFFE9D"/>
          </a:solidFill>
          <a:ln>
            <a:solidFill>
              <a:schemeClr val="accent1"/>
            </a:solidFill>
          </a:ln>
        </p:spPr>
        <p:txBody>
          <a:bodyPr wrap="square" lIns="90170" rIns="9017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00803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en-US" altLang="zh-CN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思考</a:t>
            </a:r>
            <a:r>
              <a:rPr lang="en-US" altLang="zh-CN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为什么说“妙处难与君说”？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1800" y="2750185"/>
            <a:ext cx="5265420" cy="36830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10000"/>
              </a:spcBef>
            </a:pPr>
            <a:r>
              <a:rPr lang="en-US" altLang="en-US" sz="3200" b="1">
                <a:solidFill>
                  <a:srgbClr val="000099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①</a:t>
            </a:r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charset="-122"/>
                <a:ea typeface="华文楷体" panose="02010600040101010101" charset="-122"/>
                <a:sym typeface="+mn-ea"/>
              </a:rPr>
              <a:t>景色美，体验妙。</a:t>
            </a:r>
            <a:r>
              <a:rPr lang="en-US" altLang="zh-CN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物境与心境悠然相会，</a:t>
            </a:r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charset="-122"/>
                <a:ea typeface="华文楷体" panose="02010600040101010101" charset="-122"/>
                <a:sym typeface="+mn-ea"/>
              </a:rPr>
              <a:t>心物融合的美妙体验，</a:t>
            </a:r>
            <a:r>
              <a:rPr lang="en-US" altLang="zh-CN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达到物我两忘，天人合一的美妙境界。</a:t>
            </a:r>
            <a:r>
              <a:rPr lang="en-US" altLang="zh-CN" sz="3200" b="1">
                <a:solidFill>
                  <a:srgbClr val="000099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这种美妙体验只可意会不可言传。</a:t>
            </a:r>
            <a:endParaRPr lang="en-US" altLang="zh-CN" sz="3200" b="1">
              <a:solidFill>
                <a:srgbClr val="000099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lnSpc>
                <a:spcPct val="120000"/>
              </a:lnSpc>
              <a:spcBef>
                <a:spcPct val="10000"/>
              </a:spcBef>
            </a:pPr>
            <a:r>
              <a:rPr lang="en-US" altLang="en-US" sz="3200" b="1">
                <a:solidFill>
                  <a:srgbClr val="000099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②</a:t>
            </a:r>
            <a:r>
              <a:rPr lang="en-US" altLang="zh-CN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词人内心深处的孤独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。</a:t>
            </a:r>
            <a:endParaRPr lang="zh-CN" altLang="en-US" sz="32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6" name="下箭头 5"/>
          <p:cNvSpPr/>
          <p:nvPr/>
        </p:nvSpPr>
        <p:spPr>
          <a:xfrm>
            <a:off x="2891155" y="1982470"/>
            <a:ext cx="937895" cy="76771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487372" y="3133937"/>
            <a:ext cx="5059680" cy="9118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665" b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孤光自照——举杯邀明月对影成三人。</a:t>
            </a:r>
            <a:endParaRPr lang="zh-CN" sz="2665" b="1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87372" y="4076277"/>
            <a:ext cx="5060527" cy="9118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665" b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吸尽西江，细斟北斗——借酒来“销万古愁”。</a:t>
            </a:r>
            <a:endParaRPr lang="zh-CN" sz="2665" b="1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96050" y="5058198"/>
            <a:ext cx="5061373" cy="9118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665" b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万象为宾客——无法被人理解的孤独，无知己。</a:t>
            </a:r>
            <a:endParaRPr lang="zh-CN" sz="2665" b="1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10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矩形 29"/>
          <p:cNvSpPr/>
          <p:nvPr/>
        </p:nvSpPr>
        <p:spPr>
          <a:xfrm>
            <a:off x="673736" y="906125"/>
            <a:ext cx="10982324" cy="156966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应念岭海经年，孤光自照，肝肺皆冰雪。短发萧骚襟袖冷，稳泛沧浪空阔。尽挹西江，细斟北斗，万象为宾客。扣舷独啸，不知今夕何夕。</a:t>
            </a:r>
            <a:endParaRPr lang="zh-CN" altLang="en-US" sz="3200" b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89958" y="3320534"/>
            <a:ext cx="98066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词人张孝祥，因遭馋毁而被罢官，北归经过洞庭湖时写下了这首词。从词中，我们可以读出作者是个怎样的人？</a:t>
            </a:r>
            <a:endParaRPr lang="zh-CN" altLang="en-US" sz="3600" b="1" smtClean="0">
              <a:solidFill>
                <a:srgbClr val="00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哪些词句能读出作者的性格和心胸？</a:t>
            </a:r>
            <a:endParaRPr lang="zh-CN" altLang="en-US" sz="3600" b="1">
              <a:solidFill>
                <a:srgbClr val="00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Picture 4" descr="印章 源底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67665" y="3063240"/>
            <a:ext cx="630555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文本框 10"/>
          <p:cNvSpPr txBox="1">
            <a:spLocks noChangeArrowheads="1"/>
          </p:cNvSpPr>
          <p:nvPr/>
        </p:nvSpPr>
        <p:spPr bwMode="auto">
          <a:xfrm>
            <a:off x="367860" y="3320316"/>
            <a:ext cx="37001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smtClean="0">
                <a:solidFill>
                  <a:srgbClr val="FFFFFF"/>
                </a:solidFill>
                <a:latin typeface="汉仪小隶书简" pitchFamily="49" charset="-122"/>
                <a:ea typeface="汉仪小隶书简" pitchFamily="49" charset="-122"/>
              </a:rPr>
              <a:t>思考</a:t>
            </a:r>
            <a:endParaRPr lang="zh-CN" altLang="en-US" b="1" smtClean="0">
              <a:solidFill>
                <a:srgbClr val="FFFFFF"/>
              </a:solidFill>
              <a:latin typeface="汉仪小隶书简" pitchFamily="49" charset="-122"/>
              <a:ea typeface="汉仪小隶书简" pitchFamily="49" charset="-122"/>
            </a:endParaRPr>
          </a:p>
        </p:txBody>
      </p:sp>
      <p:sp>
        <p:nvSpPr>
          <p:cNvPr id="357380" name="Text Box 4"/>
          <p:cNvSpPr txBox="1"/>
          <p:nvPr/>
        </p:nvSpPr>
        <p:spPr>
          <a:xfrm>
            <a:off x="0" y="0"/>
            <a:ext cx="2214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000">
                <a:solidFill>
                  <a:schemeClr val="tx1"/>
                </a:solidFill>
                <a:latin typeface="Comic Sans MS" panose="030f0702030302020204" pitchFamily="66" charset="0"/>
                <a:ea typeface="华文行楷" panose="02010800040101010101" pitchFamily="2" charset="-122"/>
              </a:rPr>
              <a:t>词的下阕</a:t>
            </a:r>
            <a:endParaRPr lang="zh-CN" altLang="en-US" sz="4000">
              <a:solidFill>
                <a:schemeClr val="tx1"/>
              </a:solidFill>
              <a:latin typeface="Comic Sans MS" panose="030f0702030302020204" pitchFamily="66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itle 6"/>
          <p:cNvSpPr txBox="1"/>
          <p:nvPr>
            <p:custDataLst>
              <p:tags r:id="rId2"/>
            </p:custDataLst>
          </p:nvPr>
        </p:nvSpPr>
        <p:spPr>
          <a:xfrm>
            <a:off x="527050" y="43180"/>
            <a:ext cx="2444327" cy="99737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108000" anchor="ctr" anchorCtr="1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kumimoji="0" lang="zh-CN" sz="2800" b="1" i="0" kern="1200" cap="none" spc="300" normalizeH="0" noProof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肝胆皆冰雪  </a:t>
            </a:r>
            <a:endParaRPr kumimoji="0" lang="zh-CN" sz="2800" b="1" i="0" kern="1200" cap="none" spc="300" normalizeH="0" noProof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716145" y="291677"/>
            <a:ext cx="1466427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高洁</a:t>
            </a:r>
            <a:endParaRPr lang="zh-CN" altLang="en-US" sz="3600" b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49590" y="1849120"/>
            <a:ext cx="32550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洒脱豪迈</a:t>
            </a:r>
            <a:endParaRPr lang="zh-CN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/>
            <a:r>
              <a:rPr 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心胸开阔</a:t>
            </a:r>
            <a:endParaRPr lang="zh-CN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76" name="TextBox 5"/>
          <p:cNvSpPr txBox="1">
            <a:spLocks noChangeArrowheads="1"/>
          </p:cNvSpPr>
          <p:nvPr/>
        </p:nvSpPr>
        <p:spPr bwMode="auto">
          <a:xfrm>
            <a:off x="394970" y="1597025"/>
            <a:ext cx="578739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sz="2800" b="1" spc="300" noProof="0" smtClean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短发萧骚襟袖冷，稳泛沧浪空阔</a:t>
            </a:r>
            <a:endParaRPr lang="zh-CN" altLang="en-US" sz="2800" b="1" spc="300" noProof="0" smtClean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4970" y="2273935"/>
            <a:ext cx="42011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 smtClean="0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</a:t>
            </a:r>
            <a:r>
              <a:rPr lang="zh-CN" altLang="en-US" sz="3200" b="1" smtClean="0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“襟袖”</a:t>
            </a:r>
            <a:r>
              <a:rPr lang="zh-CN" altLang="en-US" sz="3200" b="1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借代</a:t>
            </a:r>
            <a:r>
              <a:rPr lang="zh-CN" altLang="en-US" sz="3200" b="1" smtClean="0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手法。</a:t>
            </a:r>
            <a:endParaRPr lang="en-US" altLang="zh-CN" sz="3200" b="1" smtClean="0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5475" y="2914650"/>
            <a:ext cx="710247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smtClean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官场人情冷暖</a:t>
            </a:r>
            <a:r>
              <a:rPr lang="zh-CN" altLang="en-US" sz="3200" b="1" smtClean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，不免有</a:t>
            </a:r>
            <a:r>
              <a:rPr lang="zh-CN" altLang="en-US" sz="3200" b="1" u="sng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萧条冷落</a:t>
            </a:r>
            <a:r>
              <a:rPr lang="zh-CN" altLang="en-US" sz="3200" b="1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之感</a:t>
            </a:r>
            <a:r>
              <a:rPr lang="zh-CN" altLang="en-US" sz="3200" b="1" smtClean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。</a:t>
            </a:r>
            <a:endParaRPr lang="zh-CN" altLang="en-US" sz="3200" b="1" smtClean="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30724" name="TextBox 5"/>
          <p:cNvSpPr txBox="1">
            <a:spLocks noChangeArrowheads="1"/>
          </p:cNvSpPr>
          <p:nvPr/>
        </p:nvSpPr>
        <p:spPr bwMode="auto">
          <a:xfrm>
            <a:off x="395287" y="4169410"/>
            <a:ext cx="112204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sz="2800" b="1" spc="300" noProof="0" smtClean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尽挹西江，细斟北斗，万象为宾客。</a:t>
            </a:r>
            <a:endParaRPr lang="zh-CN" sz="2800" b="1" spc="300" noProof="0" smtClean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100185" y="4434205"/>
            <a:ext cx="26282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豪放</a:t>
            </a:r>
            <a:endParaRPr lang="zh-CN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/>
            <a:r>
              <a:rPr 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天人合一</a:t>
            </a:r>
            <a:endParaRPr lang="zh-CN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6070" y="4796790"/>
            <a:ext cx="805497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atinLnBrk="0">
              <a:lnSpc>
                <a:spcPct val="100000"/>
              </a:lnSpc>
            </a:pPr>
            <a:r>
              <a:rPr lang="zh-CN" altLang="en-US" sz="32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①</a:t>
            </a:r>
            <a:r>
              <a:rPr lang="zh-CN" altLang="en-US" sz="3200" b="1">
                <a:solidFill>
                  <a:srgbClr val="008039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“西江”“北斗”“万象”</a:t>
            </a:r>
            <a:endParaRPr lang="zh-CN" altLang="en-US" sz="3200" b="1">
              <a:solidFill>
                <a:srgbClr val="008039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latinLnBrk="0">
              <a:lnSpc>
                <a:spcPct val="100000"/>
              </a:lnSpc>
            </a:pPr>
            <a:r>
              <a:rPr lang="zh-CN" altLang="en-US" sz="32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②奇特的想象。</a:t>
            </a:r>
            <a:r>
              <a:rPr lang="zh-CN" altLang="en-US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词人化身为万物之神，把西江水作美酒，把北斗星作酒器，以天下万物为宾客，体现出</a:t>
            </a:r>
            <a:r>
              <a:rPr lang="zh-CN" altLang="en-US" sz="32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天人合一</a:t>
            </a:r>
            <a:r>
              <a:rPr lang="zh-CN" altLang="en-US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的超然境界。</a:t>
            </a:r>
            <a:endParaRPr lang="zh-CN" altLang="en-US" sz="32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00" grpId="0"/>
      <p:bldP spid="7" grpId="0"/>
      <p:bldP spid="28676" grpId="0"/>
      <p:bldP spid="17" grpId="0"/>
      <p:bldP spid="20" grpId="0"/>
      <p:bldP spid="307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8" name="TextBox 5"/>
          <p:cNvSpPr txBox="1">
            <a:spLocks noChangeArrowheads="1"/>
          </p:cNvSpPr>
          <p:nvPr/>
        </p:nvSpPr>
        <p:spPr bwMode="auto">
          <a:xfrm>
            <a:off x="383540" y="189865"/>
            <a:ext cx="11353800" cy="70675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扣舷独啸，不知今夕何夕。</a:t>
            </a:r>
            <a:endParaRPr lang="zh-CN" altLang="en-US" sz="4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3540" y="897255"/>
            <a:ext cx="11354435" cy="15684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eaLnBrk="1" hangingPunct="1">
              <a:buFontTx/>
              <a:buNone/>
            </a:pPr>
            <a:r>
              <a:rPr lang="en-US" altLang="zh-CN" sz="24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zh-CN" altLang="en-US" sz="24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用典，最早出自</a:t>
            </a:r>
            <a:r>
              <a:rPr lang="en-US" altLang="zh-CN" sz="24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诗经</a:t>
            </a:r>
            <a:r>
              <a:rPr lang="en-US" altLang="zh-CN" sz="24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sz="24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唐风</a:t>
            </a:r>
            <a:r>
              <a:rPr lang="en-US" altLang="zh-CN" sz="24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sz="24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绸缪</a:t>
            </a:r>
            <a:r>
              <a:rPr lang="en-US" altLang="zh-CN" sz="24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4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：“今夕何夕，见此良人。”本来是男子在新婚之夜对美好的夜晚、美丽的妻子喜不自胜之词。</a:t>
            </a:r>
            <a:r>
              <a:rPr lang="en-US" altLang="zh-CN" sz="24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 sz="24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苏轼在《念奴娇·中秋》的成句：“起舞徘徊风露下，今夕不知何夕！”词人借用此句表示对中秋之夜良辰美景的赞叹。</a:t>
            </a:r>
            <a:endParaRPr lang="zh-CN" altLang="en-US" sz="2400" b="1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2905" y="2546985"/>
            <a:ext cx="11354435" cy="421576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扣舷独啸，不知今夕何夕</a:t>
            </a:r>
            <a:endParaRPr lang="zh-CN" altLang="en-US" sz="2800" b="1">
              <a:solidFill>
                <a:srgbClr val="99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fontAlgn="auto">
              <a:lnSpc>
                <a:spcPct val="100000"/>
              </a:lnSpc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一个“扣舷”与“独啸”的动作、声音配合，把全词推上了感情的顶峰，传神地勾勒出抒情主人公的自我形象。“啸”也可作“笑”：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457200" fontAlgn="auto">
              <a:lnSpc>
                <a:spcPct val="100000"/>
              </a:lnSpc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寄情湖光的微笑，</a:t>
            </a:r>
            <a:endParaRPr lang="zh-CN" altLang="en-US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457200" fontAlgn="auto">
              <a:lnSpc>
                <a:spcPct val="10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“表里俱澄澈”、“肝胆皆冰雪”的傲笑，</a:t>
            </a:r>
            <a:endParaRPr lang="zh-CN" altLang="en-US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457200" fontAlgn="auto">
              <a:lnSpc>
                <a:spcPct val="10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对谗佞之徒的嘲笑。</a:t>
            </a:r>
            <a:endParaRPr lang="zh-CN" altLang="en-US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atinLnBrk="0">
              <a:lnSpc>
                <a:spcPct val="150000"/>
              </a:lnSpc>
            </a:pPr>
            <a:r>
              <a:rPr lang="en-US" altLang="zh-CN" sz="2800" b="1">
                <a:solidFill>
                  <a:srgbClr val="7030A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</a:t>
            </a:r>
            <a:r>
              <a:rPr lang="zh-CN" altLang="zh-CN" sz="2800" b="1">
                <a:solidFill>
                  <a:srgbClr val="7030A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作者</a:t>
            </a:r>
            <a:r>
              <a:rPr lang="zh-CN" altLang="en-US" sz="2800" b="1">
                <a:solidFill>
                  <a:srgbClr val="7030A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此时</a:t>
            </a:r>
            <a:r>
              <a:rPr lang="zh-CN" altLang="zh-CN" sz="2800" b="1">
                <a:solidFill>
                  <a:srgbClr val="7030A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已经完全沉醉在这湖光山色中，忘情地扣舷独</a:t>
            </a:r>
            <a:r>
              <a:rPr lang="zh-CN" altLang="en-US" sz="2800" b="1">
                <a:solidFill>
                  <a:srgbClr val="7030A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笑</a:t>
            </a:r>
            <a:r>
              <a:rPr lang="zh-CN" altLang="zh-CN" sz="2800" b="1">
                <a:solidFill>
                  <a:srgbClr val="7030A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达到了</a:t>
            </a:r>
            <a:r>
              <a:rPr lang="zh-CN" altLang="zh-CN" sz="2800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物我两忘</a:t>
            </a:r>
            <a:r>
              <a:rPr lang="zh-CN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的境界</a:t>
            </a:r>
            <a:r>
              <a:rPr lang="zh-CN" altLang="en-US" sz="2800" b="1">
                <a:solidFill>
                  <a:srgbClr val="7030A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zh-CN" altLang="en-US" sz="2800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孤独之情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也油然而生</a:t>
            </a:r>
            <a:r>
              <a:rPr lang="zh-CN" altLang="en-US" sz="2800" b="1">
                <a:solidFill>
                  <a:srgbClr val="7030A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zh-CN" altLang="en-US" sz="2800" b="1">
                <a:solidFill>
                  <a:srgbClr val="7030A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endParaRPr lang="zh-CN" altLang="en-US" sz="2800" b="1">
              <a:solidFill>
                <a:srgbClr val="7030A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0">
              <a:lnSpc>
                <a:spcPct val="150000"/>
              </a:lnSpc>
            </a:pPr>
            <a:r>
              <a:rPr lang="en-US" altLang="zh-CN" sz="2800" b="1">
                <a:solidFill>
                  <a:srgbClr val="7030A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——“</a:t>
            </a:r>
            <a:r>
              <a:rPr lang="zh-CN" altLang="en-US" sz="2800" b="1">
                <a:solidFill>
                  <a:srgbClr val="7030A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不知今夕何夕”</a:t>
            </a:r>
            <a:r>
              <a:rPr lang="zh-CN" altLang="en-US" sz="2800" b="1" u="sng">
                <a:solidFill>
                  <a:srgbClr val="7030A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呼应</a:t>
            </a:r>
            <a:r>
              <a:rPr lang="zh-CN" altLang="en-US" sz="2800" b="1">
                <a:solidFill>
                  <a:srgbClr val="7030A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前面的“近中秋”。极度赞叹此夜之美好。</a:t>
            </a:r>
            <a:endParaRPr lang="zh-CN" altLang="en-US" sz="2800" b="1">
              <a:solidFill>
                <a:srgbClr val="7030A0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7378" name="Text Box 2"/>
          <p:cNvSpPr txBox="1">
            <a:spLocks noChangeArrowheads="1"/>
          </p:cNvSpPr>
          <p:nvPr/>
        </p:nvSpPr>
        <p:spPr bwMode="auto">
          <a:xfrm>
            <a:off x="914400" y="1295400"/>
            <a:ext cx="10058400" cy="2103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主要写景，景中寓情。通过描写广阔清静、上下澄明的月色湖光美景，表现作者光明磊落，胸无点尘的高尚人格。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57379" name="Text Box 3"/>
          <p:cNvSpPr txBox="1"/>
          <p:nvPr/>
        </p:nvSpPr>
        <p:spPr>
          <a:xfrm>
            <a:off x="1028700" y="405765"/>
            <a:ext cx="2214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Comic Sans MS" panose="030f0702030302020204" pitchFamily="66" charset="0"/>
                <a:ea typeface="华文行楷" panose="02010800040101010101" pitchFamily="2" charset="-122"/>
              </a:rPr>
              <a:t>词的上阕</a:t>
            </a:r>
            <a:endParaRPr lang="zh-CN" altLang="en-US" sz="4000" b="1">
              <a:solidFill>
                <a:srgbClr val="FF0000"/>
              </a:solidFill>
              <a:latin typeface="Comic Sans MS" panose="030f0702030302020204" pitchFamily="66" charset="0"/>
              <a:ea typeface="华文行楷" panose="02010800040101010101" pitchFamily="2" charset="-122"/>
            </a:endParaRPr>
          </a:p>
        </p:txBody>
      </p:sp>
      <p:sp>
        <p:nvSpPr>
          <p:cNvPr id="357380" name="Text Box 4"/>
          <p:cNvSpPr txBox="1"/>
          <p:nvPr/>
        </p:nvSpPr>
        <p:spPr>
          <a:xfrm>
            <a:off x="1028700" y="3263265"/>
            <a:ext cx="2214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Comic Sans MS" panose="030f0702030302020204" pitchFamily="66" charset="0"/>
                <a:ea typeface="华文行楷" panose="02010800040101010101" pitchFamily="2" charset="-122"/>
              </a:rPr>
              <a:t>词的下阕</a:t>
            </a:r>
            <a:endParaRPr lang="zh-CN" altLang="en-US" sz="4000" b="1">
              <a:solidFill>
                <a:srgbClr val="FF0000"/>
              </a:solidFill>
              <a:latin typeface="Comic Sans MS" panose="030f0702030302020204" pitchFamily="66" charset="0"/>
              <a:ea typeface="华文行楷" panose="02010800040101010101" pitchFamily="2" charset="-122"/>
            </a:endParaRPr>
          </a:p>
        </p:txBody>
      </p:sp>
      <p:sp>
        <p:nvSpPr>
          <p:cNvPr id="357381" name="Text Box 5"/>
          <p:cNvSpPr txBox="1">
            <a:spLocks noChangeArrowheads="1"/>
          </p:cNvSpPr>
          <p:nvPr/>
        </p:nvSpPr>
        <p:spPr bwMode="auto">
          <a:xfrm>
            <a:off x="812800" y="4191000"/>
            <a:ext cx="10185400" cy="11382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着重抒情，意转激昂。抒发豪爽坦荡的志士胸怀，表现了旷达胸襟和超脱的人生观。 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7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7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57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7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7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357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99585" y="392430"/>
            <a:ext cx="2954020" cy="774065"/>
          </a:xfrm>
        </p:spPr>
        <p:txBody>
          <a:bodyPr>
            <a:normAutofit fontScale="90000"/>
          </a:bodyPr>
          <a:lstStyle/>
          <a:p>
            <a:r>
              <a:rPr kumimoji="1" lang="zh-CN" altLang="en-US" sz="489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明晰主旨</a:t>
            </a:r>
            <a:br>
              <a:rPr kumimoji="1"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02920" y="1405255"/>
            <a:ext cx="1118616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1371600" fontAlgn="auto">
              <a:lnSpc>
                <a:spcPct val="150000"/>
              </a:lnSpc>
            </a:pP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首中秋词是作者泛舟洞庭湖时即景抒怀之作。开篇直说地点与时间，然后写湖面、小舟、月亮、银河。此时作者想起岭南一年的官宦生涯，感到自己无所作为而有所愧疚。而且想到人生苦短不免心酸，不过由于自己坚持正道，又使他稍感安慰。</a:t>
            </a:r>
            <a:endParaRPr lang="zh-CN" altLang="en-US" sz="36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565150" y="718185"/>
            <a:ext cx="11061065" cy="4338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26797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4000" b="1" kern="100" noProof="0" smtClean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一、教学目标：</a:t>
            </a:r>
            <a:endParaRPr kumimoji="0" lang="zh-CN" altLang="zh-CN" sz="4000" b="0" i="0" u="none" strike="noStrike" kern="1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1.</a:t>
            </a:r>
            <a:r>
              <a:rPr lang="zh-CN" altLang="en-US" sz="360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了解张孝祥的生平经历、创作风格和本诗的写作背景。</a:t>
            </a:r>
            <a:endParaRPr lang="zh-CN" altLang="en-US" sz="3600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2.</a:t>
            </a:r>
            <a:r>
              <a:rPr lang="zh-CN" altLang="en-US" sz="360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赏析词中所描写的洞庭湖恢宏的意境。</a:t>
            </a:r>
            <a:endParaRPr lang="zh-CN" altLang="en-US" sz="3600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3.</a:t>
            </a:r>
            <a:r>
              <a:rPr lang="zh-CN" altLang="en-US" sz="360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学习作者遭遇困境却光明磊落、处变不惊的心境和超拔高洁的人格。</a:t>
            </a:r>
            <a:endParaRPr lang="zh-CN" altLang="en-US" sz="3600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214120" y="751840"/>
            <a:ext cx="10396220" cy="5690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（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1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）</a:t>
            </a: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“__________</a:t>
            </a:r>
            <a:r>
              <a:rPr 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______</a:t>
            </a: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”一句运用通感修辞，表明不仅无风，连风的影子都没有，表达富有新意。</a:t>
            </a:r>
            <a:endParaRPr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xiaowei" panose="02010600010101010101" charset="-122"/>
            </a:endParaRPr>
          </a:p>
          <a:p>
            <a:pPr algn="l" fontAlgn="auto">
              <a:lnSpc>
                <a:spcPct val="120000"/>
              </a:lnSpc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（</a:t>
            </a:r>
            <a:r>
              <a:rPr 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2</a:t>
            </a: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）“__________，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___________</a:t>
            </a: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。”两句，写词人自己在清冷的月色中泛舟，心志坚定，绝不动摇。</a:t>
            </a:r>
            <a:endParaRPr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xiaowei" panose="02010600010101010101" charset="-122"/>
            </a:endParaRPr>
          </a:p>
          <a:p>
            <a:pPr algn="l" fontAlgn="auto">
              <a:lnSpc>
                <a:spcPct val="12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（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3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）</a:t>
            </a: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《念奴娇·过洞庭》中，以江为酒，对星细酌，万物为友，用奇崛想象之语表达词人愉悦的心境和豪迈的气度的句子是“__________，________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，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___________</a:t>
            </a: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 。”</a:t>
            </a:r>
            <a:endParaRPr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xiaowei" panose="02010600010101010101" charset="-122"/>
            </a:endParaRPr>
          </a:p>
          <a:p>
            <a:pPr algn="l" fontAlgn="auto">
              <a:lnSpc>
                <a:spcPct val="12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（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4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）</a:t>
            </a: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《念奴娇·过洞庭》中，词人描写秋月秋水之美，美在澄澈，上上下下，里里外外，没有一丝一毫浑浊的词句是：“__________，________ </a:t>
            </a:r>
            <a:r>
              <a:rPr 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,__________</a:t>
            </a: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。”</a:t>
            </a:r>
            <a:endParaRPr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xiaowei" panose="02010600010101010101" charset="-122"/>
            </a:endParaRPr>
          </a:p>
          <a:p>
            <a:pPr algn="l"/>
            <a:endParaRPr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xiaowei" panose="0201060001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48585" y="751840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更无一点风色</a:t>
            </a:r>
            <a:endParaRPr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94560" y="1878965"/>
            <a:ext cx="5161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短发萧骚襟袖冷，稳泛沧浪空阔</a:t>
            </a:r>
            <a:endParaRPr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14120" y="5365750"/>
            <a:ext cx="5872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素月分辉，明河共影，表里俱澄澈。</a:t>
            </a:r>
            <a:endParaRPr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66875" y="3926205"/>
            <a:ext cx="5872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尽挹西江，细斟北斗，万象为宾客。</a:t>
            </a:r>
            <a:endParaRPr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91515" y="368300"/>
            <a:ext cx="10711180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（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5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）</a:t>
            </a: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“__________</a:t>
            </a:r>
            <a:r>
              <a:rPr 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,__________。</a:t>
            </a: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”作为上片的结语，同时巧妙引出下片抒情，回顾岭海一年。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xiaowei" panose="02010600010101010101" charset="-122"/>
            </a:endParaRPr>
          </a:p>
          <a:p>
            <a:pPr algn="l" fontAlgn="auto">
              <a:lnSpc>
                <a:spcPct val="12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（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6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）</a:t>
            </a: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《念奴娇·过洞庭》中，“________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，</a:t>
            </a: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_______ ,_______。”三句的景与“孤光自照，肝胆皆冰雪”的情交相呼应，交相融合。</a:t>
            </a:r>
            <a:endParaRPr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xiaowei" panose="02010600010101010101" charset="-122"/>
            </a:endParaRPr>
          </a:p>
          <a:p>
            <a:pPr algn="l" fontAlgn="auto">
              <a:lnSpc>
                <a:spcPct val="120000"/>
              </a:lnSpc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（</a:t>
            </a:r>
            <a:r>
              <a:rPr 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7</a:t>
            </a: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）“__________”一句，以西江水为酒，极尽夸张之能事，凸显豪放之风。</a:t>
            </a:r>
            <a:endParaRPr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xiaowei" panose="02010600010101010101" charset="-122"/>
            </a:endParaRPr>
          </a:p>
          <a:p>
            <a:pPr algn="l" fontAlgn="auto">
              <a:lnSpc>
                <a:spcPct val="12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（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8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）苏轼《前赤壁赋》有“扣舷而歌之”之语，张孝祥则是用</a:t>
            </a: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“__________，___________。”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xiaowei" panose="02010600010101010101" charset="-122"/>
              </a:rPr>
              <a:t>两句写敲击船沿、仰天长啸，抒发出自己的满腔豪情。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xiaowei" panose="0201060001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38020" y="368300"/>
            <a:ext cx="4094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悠然心会，妙处难与君说</a:t>
            </a:r>
            <a:endParaRPr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74055" y="1417955"/>
            <a:ext cx="5516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素月分辉，明河共</a:t>
            </a:r>
            <a:r>
              <a:rPr 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影</a:t>
            </a:r>
            <a:r>
              <a:rPr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，表里俱澄澈</a:t>
            </a:r>
            <a:endParaRPr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75840" y="2479040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尽挹西江</a:t>
            </a:r>
            <a:endParaRPr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56335" y="3997960"/>
            <a:ext cx="4094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扣舷独啸，不知今夕何夕</a:t>
            </a:r>
            <a:endParaRPr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25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522200" y="121158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" name="文本框 100"/>
          <p:cNvSpPr txBox="1"/>
          <p:nvPr/>
        </p:nvSpPr>
        <p:spPr>
          <a:xfrm>
            <a:off x="201295" y="410210"/>
            <a:ext cx="1148524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1.</a:t>
            </a:r>
            <a:r>
              <a:rPr lang="zh-CN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《念奴娇·过洞庭》中“</a:t>
            </a:r>
            <a:r>
              <a:rPr lang="zh-CN" sz="2800" b="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　　　　　　</a:t>
            </a:r>
            <a:r>
              <a:rPr lang="en-US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sz="2800" b="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　　　　　　</a:t>
            </a:r>
            <a:r>
              <a:rPr lang="en-US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sz="2800" b="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　　　　　　　</a:t>
            </a:r>
            <a:r>
              <a:rPr lang="zh-CN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”三句描绘了水月辉映</a:t>
            </a:r>
            <a:r>
              <a:rPr lang="en-US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上下一片清亮明洁的画面。</a:t>
            </a:r>
            <a:r>
              <a:rPr lang="en-US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2.</a:t>
            </a:r>
            <a:r>
              <a:rPr lang="zh-CN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《念奴娇·过洞庭》中</a:t>
            </a:r>
            <a:r>
              <a:rPr lang="en-US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,“</a:t>
            </a:r>
            <a:r>
              <a:rPr lang="zh-CN" sz="2800" b="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　　　　　　　　</a:t>
            </a:r>
            <a:r>
              <a:rPr lang="en-US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sz="2800" b="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　　　　　　　　</a:t>
            </a:r>
            <a:r>
              <a:rPr lang="zh-CN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”两句</a:t>
            </a:r>
            <a:r>
              <a:rPr lang="en-US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描写在三万顷的湖面上</a:t>
            </a:r>
            <a:r>
              <a:rPr lang="en-US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安置“我”的一叶扁舟</a:t>
            </a:r>
            <a:r>
              <a:rPr lang="en-US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颇有自然造化全都供“我”所用的意味</a:t>
            </a:r>
            <a:r>
              <a:rPr lang="en-US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有力地衬托出词人的豪迈气概。</a:t>
            </a:r>
            <a:r>
              <a:rPr lang="en-US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3.</a:t>
            </a:r>
            <a:r>
              <a:rPr lang="zh-CN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《念奴娇·过洞庭》中</a:t>
            </a:r>
            <a:r>
              <a:rPr lang="en-US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,“</a:t>
            </a:r>
            <a:r>
              <a:rPr lang="zh-CN" sz="2800" b="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　　　　　　　　</a:t>
            </a:r>
            <a:r>
              <a:rPr lang="en-US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sz="2800" b="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　　　　　　　　　　　</a:t>
            </a:r>
            <a:r>
              <a:rPr lang="zh-CN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”两句描写已经临近中秋</a:t>
            </a:r>
            <a:r>
              <a:rPr lang="en-US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浩瀚的湖面水波不兴的景色</a:t>
            </a:r>
            <a:r>
              <a:rPr lang="en-US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是纵目洞庭总的印象。</a:t>
            </a:r>
            <a:r>
              <a:rPr lang="en-US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4.</a:t>
            </a:r>
            <a:r>
              <a:rPr lang="zh-CN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《念奴娇·过洞庭》中</a:t>
            </a:r>
            <a:r>
              <a:rPr lang="en-US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“素月分辉</a:t>
            </a:r>
            <a:r>
              <a:rPr lang="en-US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明河共影</a:t>
            </a:r>
            <a:r>
              <a:rPr lang="en-US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表里俱澄澈”的“景”与“</a:t>
            </a:r>
            <a:r>
              <a:rPr lang="zh-CN" sz="2800" b="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　　　　　　　　</a:t>
            </a:r>
            <a:r>
              <a:rPr lang="en-US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sz="2800" b="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　　　　　　　　</a:t>
            </a:r>
            <a:r>
              <a:rPr lang="zh-CN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”的“情”交相呼应</a:t>
            </a:r>
            <a:r>
              <a:rPr lang="en-US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交相融合。</a:t>
            </a:r>
            <a:r>
              <a:rPr lang="en-US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
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33620" y="410210"/>
            <a:ext cx="5872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素月分辉，明河共影，表里俱澄澈。</a:t>
            </a:r>
            <a:endParaRPr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67250" y="1744345"/>
            <a:ext cx="5516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玉鉴琼田三万顷</a:t>
            </a:r>
            <a:r>
              <a:rPr 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  </a:t>
            </a:r>
            <a:r>
              <a:rPr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　着我扁舟一叶</a:t>
            </a:r>
            <a:endParaRPr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69280" y="3655695"/>
            <a:ext cx="4627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近中秋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       </a:t>
            </a:r>
            <a:r>
              <a:rPr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更无一点风色</a:t>
            </a:r>
            <a:endParaRPr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59560" y="5626735"/>
            <a:ext cx="4272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孤光自照　</a:t>
            </a:r>
            <a:r>
              <a:rPr 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   </a:t>
            </a:r>
            <a:r>
              <a:rPr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肝肺皆冰雪</a:t>
            </a:r>
            <a:endParaRPr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" name="文本框 100"/>
          <p:cNvSpPr txBox="1"/>
          <p:nvPr/>
        </p:nvSpPr>
        <p:spPr>
          <a:xfrm>
            <a:off x="495935" y="213995"/>
            <a:ext cx="11200765" cy="51288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</a:pPr>
            <a:r>
              <a:rPr lang="en-US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5.</a:t>
            </a:r>
            <a:r>
              <a:rPr lang="zh-CN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下列对这首词的理解与赏析</a:t>
            </a:r>
            <a:r>
              <a:rPr lang="en-US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不正确的一项是</a:t>
            </a:r>
            <a:r>
              <a:rPr lang="en-US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	</a:t>
            </a:r>
            <a:r>
              <a:rPr lang="zh-CN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(　　)</a:t>
            </a:r>
            <a:r>
              <a:rPr lang="en-US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A.</a:t>
            </a:r>
            <a:r>
              <a:rPr lang="zh-CN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上片写词人纵目洞庭</a:t>
            </a:r>
            <a:r>
              <a:rPr lang="en-US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临近中秋</a:t>
            </a:r>
            <a:r>
              <a:rPr lang="en-US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浩瀚的湖面水波不兴</a:t>
            </a:r>
            <a:r>
              <a:rPr lang="en-US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皓月当空</a:t>
            </a:r>
            <a:r>
              <a:rPr lang="en-US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展现出一幅玉宇澄澈的景象。</a:t>
            </a:r>
            <a:r>
              <a:rPr lang="en-US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B.</a:t>
            </a:r>
            <a:r>
              <a:rPr lang="zh-CN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“玉鉴琼田”写出湖水的明净光洁</a:t>
            </a:r>
            <a:r>
              <a:rPr lang="en-US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“三万顷”是指湖面的广阔。偌大湖面上</a:t>
            </a:r>
            <a:r>
              <a:rPr lang="en-US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扁舟一叶</a:t>
            </a:r>
            <a:r>
              <a:rPr lang="en-US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似入仙境般惬意。</a:t>
            </a:r>
            <a:r>
              <a:rPr lang="en-US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C.</a:t>
            </a:r>
            <a:r>
              <a:rPr lang="zh-CN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遭贬岭南</a:t>
            </a:r>
            <a:r>
              <a:rPr lang="en-US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词人汲尽西江之水以为酒</a:t>
            </a:r>
            <a:r>
              <a:rPr lang="en-US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用北斗七星组成的勺子慢慢斟饮</a:t>
            </a:r>
            <a:r>
              <a:rPr lang="en-US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愈发增添了他客居的孤独及贬谪的伤痛。</a:t>
            </a:r>
            <a:r>
              <a:rPr lang="en-US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D.</a:t>
            </a:r>
            <a:r>
              <a:rPr lang="zh-CN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本词既从现实生活入笔叙事</a:t>
            </a:r>
            <a:r>
              <a:rPr lang="en-US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又以瑰丽的想象来描绘秀丽的洞庭风光</a:t>
            </a:r>
            <a:r>
              <a:rPr lang="en-US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在雄奇豪放中给人以精工之美。
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3730" y="5570855"/>
            <a:ext cx="1116012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C　[解析</a:t>
            </a:r>
            <a:r>
              <a:rPr lang="en-US" sz="2800" b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] </a:t>
            </a:r>
            <a:r>
              <a:rPr lang="zh-CN" sz="2800" b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“客居的孤独及贬谪的伤痛”分析有误</a:t>
            </a:r>
            <a:r>
              <a:rPr lang="en-US" sz="2800" b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sz="2800" b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词人虽然被贬</a:t>
            </a:r>
            <a:r>
              <a:rPr lang="en-US" sz="2800" b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sz="2800" b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但充满自信</a:t>
            </a:r>
            <a:r>
              <a:rPr lang="en-US" sz="2800" b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sz="2800" b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胸怀磊落、坦荡。</a:t>
            </a:r>
            <a:endParaRPr lang="zh-CN" altLang="en-US" sz="2800" b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" name="文本框 100"/>
          <p:cNvSpPr txBox="1"/>
          <p:nvPr/>
        </p:nvSpPr>
        <p:spPr>
          <a:xfrm>
            <a:off x="495935" y="213995"/>
            <a:ext cx="11200765" cy="1210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</a:pPr>
            <a:r>
              <a:rPr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6.后人评价“表里俱澄澈”一句,“意格俱佳,提携全篇”。请结合全词说说你对这两句评价的理解。</a:t>
            </a:r>
            <a:endParaRPr sz="2800" b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620" y="1706245"/>
            <a:ext cx="1116012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800" b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①“表里俱澄澈”指从天空到湖水,洞庭湖上上下下都是清亮明洁的,没有一丝儿污浊,描绘出了一幅明净澄澈、柔和秀美的洞庭秋景图。</a:t>
            </a:r>
            <a:endParaRPr sz="2800" b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>
              <a:lnSpc>
                <a:spcPct val="150000"/>
              </a:lnSpc>
            </a:pPr>
            <a:r>
              <a:rPr sz="2800" b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②写景之中还寄寓了深意。这五个字标示了一种光明磊落、胸怀坦荡、言行一致、表里如一的极其高尚的思想境界。</a:t>
            </a:r>
            <a:endParaRPr sz="2800" b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>
              <a:lnSpc>
                <a:spcPct val="150000"/>
              </a:lnSpc>
            </a:pPr>
            <a:r>
              <a:rPr sz="2800" b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③这一句在结构上起到承上启下的联结作用,也是全词的主旨所在,既是对上阕写景的总结,也是对下文个人心志的概括。</a:t>
            </a:r>
            <a:endParaRPr sz="2800" b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10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922000" y="106680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8762365" y="635"/>
            <a:ext cx="2957830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4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了解作者</a:t>
            </a:r>
            <a:endParaRPr sz="4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2125" y="532130"/>
            <a:ext cx="681482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张孝祥，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南宋著名词人、书法家。字安国，号于湖居士。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安徽和县人。少年聪颖，读书过目不忘，作文一挥而就。宋高宗绍兴二十四年，廷试第一。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他主张恢复中原，反对隆兴和议，两度被弹劾落职。其词多以抗金复国为主旨，气势豪迈，淋漓痛快，在南宋初期的词坛影响较大。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著有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于湖居士文集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和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于湖词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1" b="3311"/>
          <a:stretch>
            <a:fillRect/>
          </a:stretch>
        </p:blipFill>
        <p:spPr>
          <a:xfrm>
            <a:off x="8091170" y="1460500"/>
            <a:ext cx="3974465" cy="529971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1234" name="Text Box 2"/>
          <p:cNvSpPr txBox="1">
            <a:spLocks noChangeArrowheads="1"/>
          </p:cNvSpPr>
          <p:nvPr/>
        </p:nvSpPr>
        <p:spPr bwMode="auto">
          <a:xfrm>
            <a:off x="503238" y="1348105"/>
            <a:ext cx="11785600" cy="4492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豪放词风</a:t>
            </a:r>
            <a:endParaRPr kumimoji="0" lang="zh-CN" altLang="en-US" sz="4800" b="0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0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   上承苏轼</a:t>
            </a:r>
            <a:endParaRPr kumimoji="0" lang="zh-CN" altLang="en-US" sz="4800" b="0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0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   下启辛弃疾</a:t>
            </a:r>
            <a:endParaRPr kumimoji="1" lang="zh-CN" altLang="en-US" sz="4800" b="0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16419" name="Rectangle 3"/>
          <p:cNvSpPr/>
          <p:nvPr/>
        </p:nvSpPr>
        <p:spPr>
          <a:xfrm>
            <a:off x="1117600" y="278130"/>
            <a:ext cx="9956800" cy="975995"/>
          </a:xfrm>
          <a:prstGeom prst="rect">
            <a:avLst/>
          </a:prstGeom>
          <a:solidFill>
            <a:srgbClr val="C0C0C0">
              <a:alpha val="70195"/>
            </a:srgbClr>
          </a:solidFill>
          <a:ln w="9525">
            <a:noFill/>
          </a:ln>
        </p:spPr>
        <p:txBody>
          <a:bodyPr anchor="b" anchorCtr="0"/>
          <a:lstStyle/>
          <a:p>
            <a:r>
              <a:rPr lang="zh-CN" altLang="en-US" sz="5400" b="1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charset="-122"/>
              </a:rPr>
              <a:t>词风特点</a:t>
            </a:r>
            <a:endParaRPr lang="zh-CN" altLang="en-US" sz="5400" b="1">
              <a:solidFill>
                <a:srgbClr val="FF0000"/>
              </a:solidFill>
              <a:latin typeface="Comic Sans MS" panose="030f0702030302020204" pitchFamily="66" charset="0"/>
              <a:ea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6210" y="1789430"/>
            <a:ext cx="3884930" cy="434594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51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4">
                                            <p:txEl>
                                              <p:charRg st="8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51234">
                                            <p:txEl>
                                              <p:charRg st="8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4">
                                            <p:txEl>
                                              <p:charRg st="26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51234">
                                            <p:txEl>
                                              <p:charRg st="26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4">
                                            <p:txEl>
                                              <p:charRg st="36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51234">
                                            <p:txEl>
                                              <p:charRg st="36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16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16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16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64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34845" y="321945"/>
            <a:ext cx="2839085" cy="979170"/>
          </a:xfrm>
        </p:spPr>
        <p:txBody>
          <a:bodyPr>
            <a:normAutofit fontScale="90000"/>
          </a:bodyPr>
          <a:lstStyle/>
          <a:p>
            <a:r>
              <a:rPr lang="zh-CN" altLang="en-US" sz="4445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相关背景</a:t>
            </a:r>
            <a:b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b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53745" y="1214755"/>
            <a:ext cx="520192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宋孝宗乾道二年（1166年）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</a:t>
            </a:r>
            <a:r>
              <a:rPr lang="zh-CN" altLang="en-US" sz="36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张孝祥因受政敌谗害而被免职，</a:t>
            </a:r>
            <a:r>
              <a:rPr lang="zh-CN" altLang="en-US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再次经历仕途的险恶</a:t>
            </a:r>
            <a:r>
              <a:rPr lang="zh-CN" altLang="en-US" sz="36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。他从桂林北归，途经洞庭湖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，即景生情，写下这首词。</a:t>
            </a:r>
            <a:endParaRPr lang="zh-CN" altLang="en-US" sz="36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2"/>
          <a:stretch>
            <a:fillRect/>
          </a:stretch>
        </p:blipFill>
        <p:spPr>
          <a:xfrm>
            <a:off x="6602095" y="1757680"/>
            <a:ext cx="5469890" cy="33426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/>
        </p:nvSpPr>
        <p:spPr>
          <a:xfrm>
            <a:off x="3287395" y="776605"/>
            <a:ext cx="76200" cy="530415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>
              <a:solidFill>
                <a:srgbClr val="FFFFFF"/>
              </a:solidFill>
              <a:latin typeface="Calibri" panose="020f0502020204030204" charset="0"/>
              <a:ea typeface="MComic PRC Medium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13933" y="776605"/>
            <a:ext cx="1117601" cy="222694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679998" y="1099820"/>
            <a:ext cx="620818" cy="164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解题</a:t>
            </a:r>
            <a:endParaRPr lang="zh-CN" altLang="en-US" sz="36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47048" y="970704"/>
            <a:ext cx="7426586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40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念奴娇</a:t>
            </a: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过洞庭</a:t>
            </a: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4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" name="直接箭头连接符 1"/>
          <p:cNvCxnSpPr/>
          <p:nvPr/>
        </p:nvCxnSpPr>
        <p:spPr>
          <a:xfrm flipH="1">
            <a:off x="5568315" y="2025015"/>
            <a:ext cx="919480" cy="920115"/>
          </a:xfrm>
          <a:prstGeom prst="straightConnector1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846830" y="3003550"/>
            <a:ext cx="293560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50000"/>
              </a:lnSpc>
            </a:pP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词牌名 </a:t>
            </a:r>
            <a:endParaRPr lang="zh-CN" altLang="en-US" sz="4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82435" y="2513965"/>
            <a:ext cx="3533775" cy="70675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lvl="1">
              <a:lnSpc>
                <a:spcPct val="100000"/>
              </a:lnSpc>
            </a:pP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经过，途径</a:t>
            </a:r>
            <a:endParaRPr lang="zh-CN" altLang="en-US" sz="4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699375" y="1951355"/>
            <a:ext cx="529590" cy="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文本框 7"/>
          <p:cNvSpPr txBox="1"/>
          <p:nvPr/>
        </p:nvSpPr>
        <p:spPr>
          <a:xfrm>
            <a:off x="1060450" y="215265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初读课文</a:t>
            </a:r>
            <a:endParaRPr lang="zh-CN" altLang="en-US" sz="3600" b="1">
              <a:solidFill>
                <a:srgbClr val="EF7509"/>
              </a:solidFill>
              <a:latin typeface="思源黑体 CN Heavy" pitchFamily="34" charset="-122"/>
              <a:ea typeface="思源黑体 CN Heavy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77925" y="753745"/>
            <a:ext cx="1017016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                  念奴娇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过洞庭  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                 张孝祥 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洞庭/青草，近/中秋，更无/一点/风色。玉鉴/琼田/三万顷，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着（zhuó）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我/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扁（piān）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舟/一叶。素月/分辉，明河/共影，表里/俱/澄澈。悠然/心会，妙处/难与/君说。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应念/岭海/经年，孤光/自照，肝肺/皆/冰雪。短发/萧骚/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襟（jīn）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袖冷，稳泛/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沧（cāng）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浪/空阔。尽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挹（yì）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/西江，细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斟（zhēn）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/北斗，万象/为/宾客。扣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舷（xián）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/独啸，不知/今夕/何夕。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6" descr="http://n.sinaimg.cn/sinacn/w640h400/20171222/8d2a-fypvuqf03992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9731212" y="658809"/>
            <a:ext cx="2260280" cy="169862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念奴娇 过洞庭">
            <a:hlinkClick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177925" y="4070985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1" dur="1360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721997" y="846426"/>
            <a:ext cx="7070724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l">
              <a:defRPr/>
            </a:pPr>
            <a:r>
              <a:rPr lang="zh-CN" altLang="en-US" sz="320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风平浪静</a:t>
            </a:r>
            <a:r>
              <a:rPr lang="zh-CN" altLang="en-US" sz="320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、秋高气爽</a:t>
            </a:r>
            <a:endParaRPr lang="zh-CN" altLang="en-US" sz="320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16" name="TextBox 2"/>
          <p:cNvSpPr txBox="1">
            <a:spLocks noChangeArrowheads="1"/>
          </p:cNvSpPr>
          <p:nvPr/>
        </p:nvSpPr>
        <p:spPr bwMode="auto">
          <a:xfrm>
            <a:off x="295275" y="200026"/>
            <a:ext cx="738187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zh-CN" altLang="zh-CN" sz="3600">
                <a:solidFill>
                  <a:schemeClr val="tx1"/>
                </a:solidFill>
                <a:latin typeface="Comic Sans MS" panose="030f0702030302020204" pitchFamily="66" charset="0"/>
                <a:ea typeface="隶书" panose="02010509060101010101" pitchFamily="49" charset="-122"/>
              </a:rPr>
              <a:t>洞庭青草，</a:t>
            </a:r>
            <a:r>
              <a:rPr lang="zh-CN" altLang="en-US" sz="3600">
                <a:solidFill>
                  <a:schemeClr val="tx1"/>
                </a:solidFill>
                <a:latin typeface="Comic Sans MS" panose="030f0702030302020204" pitchFamily="66" charset="0"/>
                <a:ea typeface="隶书" panose="02010509060101010101" pitchFamily="49" charset="-122"/>
              </a:rPr>
              <a:t>近中秋，更无一点风色</a:t>
            </a:r>
            <a:endParaRPr lang="zh-CN" altLang="en-US" sz="3600">
              <a:solidFill>
                <a:schemeClr val="tx1"/>
              </a:solidFill>
              <a:latin typeface="Comic Sans MS" panose="030f0702030302020204" pitchFamily="66" charset="0"/>
              <a:ea typeface="隶书" panose="02010509060101010101" pitchFamily="49" charset="-122"/>
            </a:endParaRPr>
          </a:p>
        </p:txBody>
      </p:sp>
      <p:sp>
        <p:nvSpPr>
          <p:cNvPr id="18" name="TextBox 2"/>
          <p:cNvSpPr txBox="1">
            <a:spLocks noChangeArrowheads="1"/>
          </p:cNvSpPr>
          <p:nvPr/>
        </p:nvSpPr>
        <p:spPr bwMode="auto">
          <a:xfrm>
            <a:off x="295275" y="2475231"/>
            <a:ext cx="102616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>
                <a:solidFill>
                  <a:schemeClr val="tx1"/>
                </a:solidFill>
                <a:latin typeface="Comic Sans MS" panose="030f0702030302020204" pitchFamily="66" charset="0"/>
                <a:ea typeface="隶书" panose="02010509060101010101" pitchFamily="49" charset="-122"/>
              </a:rPr>
              <a:t>玉鉴琼田三万顷，着我扁舟一叶</a:t>
            </a:r>
            <a:endParaRPr lang="zh-CN" altLang="en-US" sz="3600">
              <a:solidFill>
                <a:schemeClr val="tx1"/>
              </a:solidFill>
              <a:latin typeface="Comic Sans MS" panose="030f0702030302020204" pitchFamily="66" charset="0"/>
              <a:ea typeface="隶书" panose="020105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684895" y="289560"/>
            <a:ext cx="110109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静</a:t>
            </a:r>
            <a:endParaRPr lang="zh-CN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256983" y="4744720"/>
            <a:ext cx="138747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52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24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696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68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fontAlgn="base">
              <a:spcBef>
                <a:spcPct val="50000"/>
              </a:spcBef>
            </a:pPr>
            <a:r>
              <a:rPr lang="zh-CN" altLang="en-US" sz="2400" strike="noStrike" noProof="1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cs typeface="+mn-ea"/>
              </a:rPr>
              <a:t>三万顷         </a:t>
            </a:r>
            <a:endParaRPr lang="zh-CN" altLang="en-US" sz="2400" strike="noStrike" noProof="1"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cs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88365" y="3669665"/>
            <a:ext cx="223837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52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24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696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68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fontAlgn="base">
              <a:spcBef>
                <a:spcPct val="50000"/>
              </a:spcBef>
            </a:pPr>
            <a:r>
              <a:rPr lang="zh-CN" altLang="en-US" sz="2400" strike="noStrike" noProof="1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cs typeface="+mn-ea"/>
              </a:rPr>
              <a:t>玉鉴：玉镜</a:t>
            </a:r>
            <a:endParaRPr lang="zh-CN" altLang="en-US" sz="2400" strike="noStrike" noProof="1"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cs typeface="+mn-ea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51535" y="4166553"/>
            <a:ext cx="223837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52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24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696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68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fontAlgn="base">
              <a:spcBef>
                <a:spcPct val="50000"/>
              </a:spcBef>
            </a:pPr>
            <a:r>
              <a:rPr lang="zh-CN" altLang="en-US" sz="2400" strike="noStrike" noProof="1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cs typeface="+mn-ea"/>
              </a:rPr>
              <a:t>琼田：玉田</a:t>
            </a:r>
            <a:endParaRPr lang="zh-CN" altLang="en-US" sz="2400" strike="noStrike" noProof="1"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cs typeface="+mn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928235" y="3909695"/>
            <a:ext cx="214376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52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24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696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68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fontAlgn="base">
              <a:spcBef>
                <a:spcPct val="50000"/>
              </a:spcBef>
            </a:pPr>
            <a:r>
              <a:rPr lang="zh-CN" altLang="en-US" sz="2400" strike="noStrike" noProof="1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cs typeface="+mn-ea"/>
              </a:rPr>
              <a:t>湖</a:t>
            </a:r>
            <a:r>
              <a:rPr lang="zh-CN" altLang="en-US" sz="2400" strike="noStrike" noProof="1">
                <a:solidFill>
                  <a:schemeClr val="accent2"/>
                </a:solidFill>
                <a:effectLst/>
                <a:latin typeface="+mn-ea"/>
                <a:ea typeface="+mn-ea"/>
                <a:cs typeface="+mn-ea"/>
              </a:rPr>
              <a:t>水</a:t>
            </a:r>
            <a:r>
              <a:rPr lang="zh-CN" altLang="en-US" sz="2400" strike="noStrike" noProof="1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cs typeface="+mn-ea"/>
              </a:rPr>
              <a:t>明净光洁</a:t>
            </a:r>
            <a:endParaRPr lang="zh-CN" altLang="en-US" sz="2400" strike="noStrike" noProof="1">
              <a:solidFill>
                <a:schemeClr val="accent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cs typeface="+mn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986723" y="3937000"/>
            <a:ext cx="123190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52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24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696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68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fontAlgn="base">
              <a:spcBef>
                <a:spcPct val="50000"/>
              </a:spcBef>
            </a:pPr>
            <a:r>
              <a:rPr lang="zh-CN" altLang="en-US" sz="2400" strike="noStrike" noProof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cs typeface="+mn-ea"/>
              </a:rPr>
              <a:t>比喻</a:t>
            </a:r>
            <a:endParaRPr lang="zh-CN" altLang="en-US" sz="2400" strike="noStrike" noProof="1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cs typeface="+mn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085533" y="5249545"/>
            <a:ext cx="173037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52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24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696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68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fontAlgn="base">
              <a:spcBef>
                <a:spcPct val="50000"/>
              </a:spcBef>
            </a:pPr>
            <a:r>
              <a:rPr lang="zh-CN" altLang="en-US" sz="2400" strike="noStrike" noProof="1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cs typeface="+mn-ea"/>
              </a:rPr>
              <a:t>一叶扁舟</a:t>
            </a:r>
            <a:endParaRPr lang="zh-CN" altLang="en-US" sz="2400" strike="noStrike" noProof="1"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cs typeface="+mn-ea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958080" y="5175250"/>
            <a:ext cx="169862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52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24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696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68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fontAlgn="base">
              <a:spcBef>
                <a:spcPct val="50000"/>
              </a:spcBef>
            </a:pPr>
            <a:r>
              <a:rPr lang="zh-CN" altLang="en-US" sz="2400" strike="noStrike" noProof="1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cs typeface="+mn-ea"/>
              </a:rPr>
              <a:t>湖面广阔</a:t>
            </a:r>
            <a:endParaRPr lang="zh-CN" altLang="en-US" sz="2400" strike="noStrike" noProof="1">
              <a:solidFill>
                <a:schemeClr val="accent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cs typeface="+mn-ea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2411730" y="4915853"/>
            <a:ext cx="449274" cy="719773"/>
            <a:chOff x="3728" y="5453"/>
            <a:chExt cx="708" cy="1132"/>
          </a:xfrm>
        </p:grpSpPr>
        <p:cxnSp>
          <p:nvCxnSpPr>
            <p:cNvPr id="55" name="直接箭头连接符 54"/>
            <p:cNvCxnSpPr/>
            <p:nvPr/>
          </p:nvCxnSpPr>
          <p:spPr>
            <a:xfrm>
              <a:off x="3745" y="5453"/>
              <a:ext cx="691" cy="417"/>
            </a:xfrm>
            <a:prstGeom prst="straightConnector1">
              <a:avLst/>
            </a:prstGeom>
            <a:ln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6" name="直接箭头连接符 55"/>
            <p:cNvCxnSpPr/>
            <p:nvPr/>
          </p:nvCxnSpPr>
          <p:spPr>
            <a:xfrm flipV="1">
              <a:off x="3728" y="6007"/>
              <a:ext cx="708" cy="578"/>
            </a:xfrm>
            <a:prstGeom prst="straightConnector1">
              <a:avLst/>
            </a:prstGeom>
            <a:ln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7" name="矩形 56"/>
          <p:cNvSpPr/>
          <p:nvPr/>
        </p:nvSpPr>
        <p:spPr>
          <a:xfrm>
            <a:off x="2966403" y="5026978"/>
            <a:ext cx="123190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52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24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696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68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fontAlgn="base">
              <a:spcBef>
                <a:spcPct val="50000"/>
              </a:spcBef>
            </a:pPr>
            <a:r>
              <a:rPr lang="zh-CN" altLang="en-US" sz="2400" strike="noStrike" noProof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cs typeface="+mn-ea"/>
              </a:rPr>
              <a:t>对比</a:t>
            </a:r>
            <a:endParaRPr lang="zh-CN" altLang="en-US" sz="2400" strike="noStrike" noProof="1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cs typeface="+mn-ea"/>
            </a:endParaRPr>
          </a:p>
        </p:txBody>
      </p:sp>
      <p:cxnSp>
        <p:nvCxnSpPr>
          <p:cNvPr id="61" name="直接箭头连接符 60"/>
          <p:cNvCxnSpPr/>
          <p:nvPr/>
        </p:nvCxnSpPr>
        <p:spPr>
          <a:xfrm>
            <a:off x="3754755" y="4129723"/>
            <a:ext cx="1173163" cy="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直接箭头连接符 61"/>
          <p:cNvCxnSpPr/>
          <p:nvPr/>
        </p:nvCxnSpPr>
        <p:spPr>
          <a:xfrm>
            <a:off x="3734435" y="5344160"/>
            <a:ext cx="1173163" cy="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3" name="矩形 62"/>
          <p:cNvSpPr/>
          <p:nvPr/>
        </p:nvSpPr>
        <p:spPr>
          <a:xfrm>
            <a:off x="1257300" y="5729288"/>
            <a:ext cx="186690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（夸张）</a:t>
            </a:r>
            <a:endParaRPr lang="zh-CN" altLang="zh-CN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5755" name="矩形 415754"/>
          <p:cNvSpPr/>
          <p:nvPr/>
        </p:nvSpPr>
        <p:spPr>
          <a:xfrm>
            <a:off x="7456170" y="3644265"/>
            <a:ext cx="4170045" cy="150558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marL="0" indent="0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52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24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696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68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fontAlgn="base">
              <a:lnSpc>
                <a:spcPct val="115000"/>
              </a:lnSpc>
              <a:spcBef>
                <a:spcPct val="50000"/>
              </a:spcBef>
            </a:pPr>
            <a:r>
              <a:rPr lang="zh-CN" altLang="en-US" strike="noStrike" noProof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     </a:t>
            </a:r>
            <a:r>
              <a:rPr lang="zh-CN" altLang="en-US" strike="noStrike" noProof="1">
                <a:solidFill>
                  <a:srgbClr val="000066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 </a:t>
            </a:r>
            <a:r>
              <a:rPr lang="zh-CN" altLang="en-US" sz="2400" strike="noStrike" noProof="1">
                <a:solidFill>
                  <a:schemeClr val="tx1"/>
                </a:solidFill>
                <a:latin typeface="+mn-ea"/>
                <a:ea typeface="+mn-ea"/>
                <a:cs typeface="华文新魏" panose="02010800040101010101" charset="-122"/>
              </a:rPr>
              <a:t>在一大一小的对比中，展示出洞庭的浩淼和开阔，也衬托出词人的</a:t>
            </a:r>
            <a:r>
              <a:rPr lang="zh-CN" altLang="en-US" strike="noStrike" noProof="1">
                <a:solidFill>
                  <a:srgbClr val="FF0000"/>
                </a:solidFill>
                <a:latin typeface="+mn-ea"/>
                <a:ea typeface="+mn-ea"/>
                <a:cs typeface="华文新魏" panose="02010800040101010101" charset="-122"/>
              </a:rPr>
              <a:t>豪迈气概</a:t>
            </a:r>
            <a:r>
              <a:rPr lang="zh-CN" altLang="en-US" sz="2400" strike="noStrike" noProof="1">
                <a:solidFill>
                  <a:schemeClr val="tx1"/>
                </a:solidFill>
                <a:latin typeface="+mn-ea"/>
                <a:ea typeface="+mn-ea"/>
                <a:cs typeface="华文新魏" panose="02010800040101010101" charset="-122"/>
              </a:rPr>
              <a:t>。 </a:t>
            </a:r>
            <a:endParaRPr lang="zh-CN" altLang="en-US" sz="2400" strike="noStrike" noProof="1">
              <a:solidFill>
                <a:schemeClr val="tx1"/>
              </a:solidFill>
              <a:latin typeface="+mn-ea"/>
              <a:ea typeface="+mn-ea"/>
              <a:cs typeface="华文新魏" panose="0201080004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640330" y="3808413"/>
            <a:ext cx="449274" cy="719773"/>
            <a:chOff x="3728" y="5453"/>
            <a:chExt cx="708" cy="1132"/>
          </a:xfrm>
        </p:grpSpPr>
        <p:cxnSp>
          <p:nvCxnSpPr>
            <p:cNvPr id="9" name="直接箭头连接符 8"/>
            <p:cNvCxnSpPr/>
            <p:nvPr/>
          </p:nvCxnSpPr>
          <p:spPr>
            <a:xfrm>
              <a:off x="3745" y="5453"/>
              <a:ext cx="691" cy="417"/>
            </a:xfrm>
            <a:prstGeom prst="straightConnector1">
              <a:avLst/>
            </a:prstGeom>
            <a:ln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直接箭头连接符 9"/>
            <p:cNvCxnSpPr/>
            <p:nvPr/>
          </p:nvCxnSpPr>
          <p:spPr>
            <a:xfrm flipV="1">
              <a:off x="3728" y="6007"/>
              <a:ext cx="708" cy="578"/>
            </a:xfrm>
            <a:prstGeom prst="straightConnector1">
              <a:avLst/>
            </a:prstGeom>
            <a:ln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15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15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/>
      <p:bldP spid="18" grpId="0"/>
      <p:bldP spid="48" grpId="0"/>
      <p:bldP spid="49" grpId="0"/>
      <p:bldP spid="51" grpId="0"/>
      <p:bldP spid="50" grpId="0"/>
      <p:bldP spid="47" grpId="0"/>
      <p:bldP spid="63" grpId="0"/>
      <p:bldP spid="52" grpId="0"/>
      <p:bldP spid="57" grpId="0"/>
      <p:bldP spid="53" grpId="0"/>
      <p:bldP spid="41575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TextBox 2"/>
          <p:cNvSpPr txBox="1">
            <a:spLocks noChangeArrowheads="1"/>
          </p:cNvSpPr>
          <p:nvPr/>
        </p:nvSpPr>
        <p:spPr bwMode="auto">
          <a:xfrm>
            <a:off x="540385" y="429896"/>
            <a:ext cx="751205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>
                <a:solidFill>
                  <a:schemeClr val="tx1"/>
                </a:solidFill>
                <a:latin typeface="Comic Sans MS" panose="030f0702030302020204" pitchFamily="66" charset="0"/>
                <a:ea typeface="隶书" panose="02010509060101010101" pitchFamily="49" charset="-122"/>
              </a:rPr>
              <a:t>素月分辉，明河共影，表里俱澄澈。</a:t>
            </a:r>
            <a:endParaRPr lang="en-US" altLang="zh-CN" sz="3600">
              <a:solidFill>
                <a:schemeClr val="tx1"/>
              </a:solidFill>
              <a:latin typeface="Comic Sans MS" panose="030f0702030302020204" pitchFamily="66" charset="0"/>
              <a:ea typeface="隶书" panose="020105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38785" y="1075055"/>
            <a:ext cx="8455025" cy="5262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320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“</a:t>
            </a:r>
            <a:r>
              <a:rPr lang="zh-CN" altLang="en-US" sz="3200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表里俱澄澈</a:t>
            </a:r>
            <a:r>
              <a:rPr lang="zh-CN" altLang="en-US" sz="320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”是</a:t>
            </a:r>
            <a:r>
              <a:rPr lang="zh-CN" altLang="en-US" sz="3200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全词的主旨</a:t>
            </a:r>
            <a:r>
              <a:rPr lang="zh-CN" altLang="en-US" sz="320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。</a:t>
            </a:r>
            <a:endParaRPr lang="zh-CN" altLang="en-US" sz="3200" smtClean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320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它包含了两层意思，一层写</a:t>
            </a:r>
            <a:r>
              <a:rPr lang="zh-CN" altLang="en-US" sz="320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秋月秋水之美</a:t>
            </a:r>
            <a:r>
              <a:rPr lang="zh-CN" altLang="en-US" sz="320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，</a:t>
            </a:r>
            <a:r>
              <a:rPr lang="zh-CN" altLang="en-US" sz="320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就美在澄澈。</a:t>
            </a:r>
            <a:r>
              <a:rPr lang="zh-CN" altLang="en-US" sz="320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另一层是说我是一个</a:t>
            </a:r>
            <a:r>
              <a:rPr lang="zh-CN" altLang="en-US" sz="320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光明磊落，坦坦荡荡</a:t>
            </a:r>
            <a:r>
              <a:rPr lang="zh-CN" altLang="en-US" sz="320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的男子汉、大丈夫。</a:t>
            </a:r>
            <a:endParaRPr lang="zh-CN" altLang="en-US" sz="3200" smtClean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320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所以“表里俱澄澈” 不仅是</a:t>
            </a:r>
            <a:r>
              <a:rPr lang="zh-CN" altLang="en-US" sz="32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写景</a:t>
            </a:r>
            <a:r>
              <a:rPr lang="zh-CN" altLang="en-US" sz="320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，更寄寓了作者</a:t>
            </a:r>
            <a:r>
              <a:rPr lang="zh-CN" altLang="en-US" sz="32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高洁的精神境界</a:t>
            </a:r>
            <a:r>
              <a:rPr lang="zh-CN" altLang="en-US" sz="320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，突出了自己的品格之美。</a:t>
            </a:r>
            <a:endParaRPr lang="zh-CN" altLang="en-US" sz="3200" smtClean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79535" y="489585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澄澈</a:t>
            </a:r>
            <a:endParaRPr lang="zh-CN" altLang="en-US" sz="7200" b="1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1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1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2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3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4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6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2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2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802"/>
  <p:tag name="KSO_WM_TEMPLATE_MASTER_THUMB_INDEX" val="18"/>
  <p:tag name="KSO_WM_TEMPLATE_MASTER_TYPE" val="1"/>
  <p:tag name="KSO_WM_TEMPLATE_SUBCATEGORY" val="0"/>
  <p:tag name="KSO_WM_TEMPLATE_THUMBS_INDEX" val="1、4、7、8、9、10、11、12、13、14、15"/>
</p:tagLst>
</file>

<file path=ppt/tags/tag17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2"/>
  <p:tag name="KSO_WM_UNIT_COMPATIBLE" val="0"/>
  <p:tag name="KSO_WM_UNIT_DIAGRAM_ISNUMVISUAL" val="0"/>
  <p:tag name="KSO_WM_UNIT_DIAGRAM_ISREFERUNIT" val="0"/>
  <p:tag name="KSO_WM_UNIT_HIGHLIGHT" val="0"/>
  <p:tag name="KSO_WM_UNIT_ID" val="custom2020280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中国文化"/>
  <p:tag name="KSO_WM_UNIT_TYPE" val="a"/>
  <p:tag name="KSO_WM_UNIT_VALUE" val="4"/>
</p:tagLst>
</file>

<file path=ppt/tags/tag17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2"/>
  <p:tag name="KSO_WM_UNIT_COMPATIBLE" val="0"/>
  <p:tag name="KSO_WM_UNIT_DIAGRAM_ISNUMVISUAL" val="0"/>
  <p:tag name="KSO_WM_UNIT_DIAGRAM_ISREFERUNIT" val="0"/>
  <p:tag name="KSO_WM_UNIT_HIGHLIGHT" val="0"/>
  <p:tag name="KSO_WM_UNIT_ID" val="custom20202802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b"/>
  <p:tag name="KSO_WM_UNIT_VALUE" val="20"/>
</p:tagLst>
</file>

<file path=ppt/tags/tag177.xml><?xml version="1.0" encoding="utf-8"?>
<p:tagLst xmlns:p="http://schemas.openxmlformats.org/presentationml/2006/main">
  <p:tag name="KSO_WM_BEAUTIFY_FLAG" val="#wm#"/>
  <p:tag name="KSO_WM_SLIDE_ID" val="custom20202802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2802"/>
  <p:tag name="KSO_WM_TEMPLATE_MASTER_THUMB_INDEX" val="12"/>
  <p:tag name="KSO_WM_TEMPLATE_MASTER_TYPE" val="1"/>
  <p:tag name="KSO_WM_TEMPLATE_SUBCATEGORY" val="0"/>
  <p:tag name="KSO_WM_TEMPLATE_THUMBS_INDEX" val="1、4、7、8、9、10、11、12、13、14、15"/>
</p:tagLst>
</file>

<file path=ppt/tags/tag178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2"/>
</p:tagLst>
</file>

<file path=ppt/tags/tag179.xml><?xml version="1.0" encoding="utf-8"?>
<p:tagLst xmlns:p="http://schemas.openxmlformats.org/presentationml/2006/main">
  <p:tag name="KSO_WM_UNIT_PLACING_PICTURE_USER_VIEWPORT" val="{&quot;height&quot;:8346,&quot;width&quot;:6259}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2"/>
</p:tagLst>
</file>

<file path=ppt/tags/tag18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817"/>
  <p:tag name="KSO_WM_UNIT_BLOCK" val="0"/>
  <p:tag name="KSO_WM_UNIT_COMPATIBLE" val="0"/>
  <p:tag name="KSO_WM_UNIT_DEFAULT_FONT" val="36;40;4"/>
  <p:tag name="KSO_WM_UNIT_DIAGRAM_ISNUMVISUAL" val="0"/>
  <p:tag name="KSO_WM_UNIT_DIAGRAM_ISREFERUNIT" val="0"/>
  <p:tag name="KSO_WM_UNIT_HIGHLIGHT" val="0"/>
  <p:tag name="KSO_WM_UNIT_ID" val="diagram2020081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大标题"/>
  <p:tag name="KSO_WM_UNIT_SHOW_EDIT_AREA_INDICATION" val="1"/>
  <p:tag name="KSO_WM_UNIT_SM_LIMIT_TYPE" val="1"/>
  <p:tag name="KSO_WM_UNIT_TYPE" val="a"/>
  <p:tag name="KSO_WM_UNIT_VALUE" val="36"/>
</p:tagLst>
</file>

<file path=ppt/tags/tag182.xml><?xml version="1.0" encoding="utf-8"?>
<p:tagLst xmlns:p="http://schemas.openxmlformats.org/presentationml/2006/main">
  <p:tag name="KSO_WM_BEAUTIFY_FLAG" val="#wm#"/>
  <p:tag name="KSO_WM_SLIDE_BACKGROUND" val="[&quot;general&quot;,&quot;frame&quot;]"/>
  <p:tag name="KSO_WM_SLIDE_CAN_ADD_NAVIGATION" val="1"/>
  <p:tag name="KSO_WM_SLIDE_ID" val="diagram20200817_1"/>
  <p:tag name="KSO_WM_SLIDE_INDEX" val="1"/>
  <p:tag name="KSO_WM_SLIDE_ITEM_CNT" val="0"/>
  <p:tag name="KSO_WM_SLIDE_LAYOUT" val="a_d"/>
  <p:tag name="KSO_WM_SLIDE_LAYOUT_CNT" val="1_2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4-13T06:49:54&quot;,&#10;    &quot;margin&quot;: {&#10;        &quot;bottom&quot;: 1.690000057220459,&#10;        &quot;left&quot;: 1.2699999809265137,&#10;        &quot;right&quot;: 1.2699999809265137,&#10;        &quot;top&quot;: 1.690000057220459&#10;    },&#10;    &quot;maxSize&quot;: {&#10;        &quot;size1&quot;: 64&#10;    },&#10;    &quot;minSize&quot;: {&#10;        &quot;size1&quot;: 38.399999999999999&#10;    },&#10;    &quot;normalSize&quot;: {&#10;        &quot;size1&quot;: 54.579166666666666&#10;    },&#10;    &quot;subLayout&quot;: [&#10;        {&#10;            &quot;horizontalAlign&quot;: 2,&#10;            &quot;id&quot;: &quot;2020-04-13T06:49:54&quot;,&#10;            &quot;maxSize&quot;: {&#10;                &quot;size1&quot;: 63.799999999999997&#10;            },&#10;            &quot;minSize&quot;: {&#10;                &quot;size1&quot;: 38.5&#10;            },&#10;            &quot;normalSize&quot;: {&#10;                &quot;size1&quot;: 50.799999999999997&#10;            },&#10;            &quot;subLayout&quot;: [&#10;                {&#10;                    &quot;id&quot;: &quot;2020-04-13T06:49:54&quot;,&#10;                    &quot;margin&quot;: {&#10;                        &quot;bottom&quot;: 0.36800000071525574,&#10;                        &quot;left&quot;: 1.2769999504089355,&#10;                        &quot;right&quot;: 0.045000005513429642,&#10;                        &quot;top&quot;: 1.6820000410079956&#10;                    },&#10;                    &quot;type&quot;: 0&#10;                },&#10;                {&#10;                    &quot;id&quot;: &quot;2020-04-13T06:49:54&quot;,&#10;                    &quot;margin&quot;: {&#10;                        &quot;bottom&quot;: 1.690000057220459,&#10;                        &quot;left&quot;: 1.2769999504089355,&#10;                        &quot;right&quot;: 0.045000005513429642,&#10;                        &quot;top&quot;: 0.026000002399086952&#10;                    },&#10;                    &quot;type&quot;: 0&#10;                }&#10;            ],&#10;            &quot;type&quot;: 1,&#10;            &quot;verticalAlign&quot;: 1&#10;        },&#10;        {&#10;            &quot;id&quot;: &quot;2020-04-13T06:49:54&quot;,&#10;            &quot;margin&quot;: {&#10;                &quot;bottom&quot;: 5.2800002098083496,&#10;                &quot;left&quot;: 2.1700000762939453,&#10;                &quot;right&quot;: 3.4300000667572021,&#10;                &quot;top&quot;: 5.2800002098083496&#10;            },&#10;            &quot;type&quot;: 0&#10;        }&#10;    ],&#10;    &quot;type&quot;: 0&#10;}&#10;"/>
  <p:tag name="KSO_WM_SLIDE_POSITION" val="36*47"/>
  <p:tag name="KSO_WM_SLIDE_RATIO" val="1.777778"/>
  <p:tag name="KSO_WM_SLIDE_SIZE" val="887*444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0817"/>
  <p:tag name="KSO_WM_TEMPLATE_MASTER_TYPE" val="0"/>
  <p:tag name="KSO_WM_TEMPLATE_SUBCATEGORY" val="11"/>
  <p:tag name="KSO_WM_UNIT_SHOW_EDIT_AREA_INDICATION" val="1"/>
</p:tagLst>
</file>

<file path=ppt/tags/tag183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2"/>
</p:tagLst>
</file>

<file path=ppt/tags/tag18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ZDVhYzZhZDI3OWQ2ODQ3OTliNDNjOTBmODNmNTI5NzIifQ==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20202802">
      <a:dk1>
        <a:srgbClr val="000000"/>
      </a:dk1>
      <a:lt1>
        <a:srgbClr val="FFFFFF"/>
      </a:lt1>
      <a:dk2>
        <a:srgbClr val="EDEDEA"/>
      </a:dk2>
      <a:lt2>
        <a:srgbClr val="FFFFFF"/>
      </a:lt2>
      <a:accent1>
        <a:srgbClr val="D84353"/>
      </a:accent1>
      <a:accent2>
        <a:srgbClr val="DF8150"/>
      </a:accent2>
      <a:accent3>
        <a:srgbClr val="DAB265"/>
      </a:accent3>
      <a:accent4>
        <a:srgbClr val="CCCF78"/>
      </a:accent4>
      <a:accent5>
        <a:srgbClr val="B2D77B"/>
      </a:accent5>
      <a:accent6>
        <a:srgbClr val="92DE86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 charset="0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20202802">
    <a:dk1>
      <a:srgbClr val="000000"/>
    </a:dk1>
    <a:lt1>
      <a:srgbClr val="FFFFFF"/>
    </a:lt1>
    <a:dk2>
      <a:srgbClr val="EDEDEA"/>
    </a:dk2>
    <a:lt2>
      <a:srgbClr val="FFFFFF"/>
    </a:lt2>
    <a:accent1>
      <a:srgbClr val="D84353"/>
    </a:accent1>
    <a:accent2>
      <a:srgbClr val="DF8150"/>
    </a:accent2>
    <a:accent3>
      <a:srgbClr val="DAB265"/>
    </a:accent3>
    <a:accent4>
      <a:srgbClr val="CCCF78"/>
    </a:accent4>
    <a:accent5>
      <a:srgbClr val="B2D77B"/>
    </a:accent5>
    <a:accent6>
      <a:srgbClr val="92DE86"/>
    </a:accent6>
    <a:hlink>
      <a:srgbClr val="658BD5"/>
    </a:hlink>
    <a:folHlink>
      <a:srgbClr val="9F69A3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126</Paragraphs>
  <Slides>24</Slides>
  <Notes>5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24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49">
      <vt:lpstr>Arial</vt:lpstr>
      <vt:lpstr>微软雅黑</vt:lpstr>
      <vt:lpstr>Rage Italic</vt:lpstr>
      <vt:lpstr>隶书</vt:lpstr>
      <vt:lpstr>汉仪尚巍手书W</vt:lpstr>
      <vt:lpstr>Calibri</vt:lpstr>
      <vt:lpstr>宋体</vt:lpstr>
      <vt:lpstr>Calibri Light</vt:lpstr>
      <vt:lpstr>字魂27号-布丁体</vt:lpstr>
      <vt:lpstr>黑体</vt:lpstr>
      <vt:lpstr>华文楷体</vt:lpstr>
      <vt:lpstr>Comic Sans MS</vt:lpstr>
      <vt:lpstr>MComic PRC Medium</vt:lpstr>
      <vt:lpstr>思源黑体 CN Heavy</vt:lpstr>
      <vt:lpstr>楷体</vt:lpstr>
      <vt:lpstr>华文新魏</vt:lpstr>
      <vt:lpstr>Times New Roman</vt:lpstr>
      <vt:lpstr>等线</vt:lpstr>
      <vt:lpstr>华文行楷</vt:lpstr>
      <vt:lpstr>PingFang SC</vt:lpstr>
      <vt:lpstr>方正粗黑宋简体</vt:lpstr>
      <vt:lpstr>汉仪小隶书简</vt:lpstr>
      <vt:lpstr>Segoe UI</vt:lpstr>
      <vt:lpstr>xiaowei</vt:lpstr>
      <vt:lpstr>1_Office 主题​​</vt:lpstr>
      <vt:lpstr>念奴娇 ·过洞庭</vt:lpstr>
      <vt:lpstr>PowerPoint Presentation</vt:lpstr>
      <vt:lpstr>PowerPoint Presentation</vt:lpstr>
      <vt:lpstr>PowerPoint Presentation</vt:lpstr>
      <vt:lpstr>相关背景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“素月分辉，明河共影，表里俱澄澈”堪称千古名句，请具体分析这几句在表达上的妙处。</vt:lpstr>
      <vt:lpstr>“素月分辉，明河共影，表里俱澄澈”堪称千古名句，请具体分析这几句在表达上的妙处。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明晰主旨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2022-05-19T09:34:22.911</cp:lastPrinted>
  <dcterms:created xsi:type="dcterms:W3CDTF">2022-05-19T09:34:22Z</dcterms:created>
  <dcterms:modified xsi:type="dcterms:W3CDTF">2022-05-19T01:34:23Z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