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  <p:sldMasterId id="2147483672" r:id="rId3"/>
    <p:sldMasterId id="2147483684" r:id="rId4"/>
    <p:sldMasterId id="2147483696" r:id="rId5"/>
  </p:sldMasterIdLst>
  <p:notesMasterIdLst>
    <p:notesMasterId r:id="rId6"/>
  </p:notesMasterIdLst>
  <p:sldIdLst>
    <p:sldId id="378" r:id="rId7"/>
    <p:sldId id="258" r:id="rId8"/>
    <p:sldId id="499" r:id="rId9"/>
    <p:sldId id="498" r:id="rId10"/>
    <p:sldId id="500" r:id="rId11"/>
    <p:sldId id="379" r:id="rId12"/>
    <p:sldId id="459" r:id="rId13"/>
    <p:sldId id="419" r:id="rId14"/>
    <p:sldId id="460" r:id="rId15"/>
    <p:sldId id="380" r:id="rId16"/>
    <p:sldId id="279" r:id="rId17"/>
    <p:sldId id="261" r:id="rId18"/>
    <p:sldId id="297" r:id="rId19"/>
    <p:sldId id="265" r:id="rId20"/>
    <p:sldId id="314" r:id="rId21"/>
    <p:sldId id="315" r:id="rId22"/>
    <p:sldId id="342" r:id="rId23"/>
    <p:sldId id="267" r:id="rId24"/>
    <p:sldId id="346" r:id="rId25"/>
    <p:sldId id="347" r:id="rId26"/>
    <p:sldId id="318" r:id="rId27"/>
    <p:sldId id="322" r:id="rId28"/>
    <p:sldId id="321" r:id="rId29"/>
    <p:sldId id="323" r:id="rId30"/>
    <p:sldId id="326" r:id="rId31"/>
    <p:sldId id="349" r:id="rId32"/>
    <p:sldId id="338" r:id="rId33"/>
    <p:sldId id="339" r:id="rId34"/>
    <p:sldId id="341" r:id="rId35"/>
    <p:sldId id="340" r:id="rId36"/>
    <p:sldId id="352" r:id="rId37"/>
    <p:sldId id="353" r:id="rId38"/>
    <p:sldId id="354" r:id="rId39"/>
    <p:sldId id="382" r:id="rId40"/>
    <p:sldId id="374" r:id="rId41"/>
    <p:sldId id="275" r:id="rId42"/>
    <p:sldId id="274" r:id="rId43"/>
    <p:sldId id="280" r:id="rId44"/>
    <p:sldId id="385" r:id="rId45"/>
    <p:sldId id="386" r:id="rId46"/>
    <p:sldId id="387" r:id="rId47"/>
    <p:sldId id="388" r:id="rId48"/>
    <p:sldId id="377" r:id="rId49"/>
  </p:sldIdLst>
  <p:sldSz cx="9144000" cy="6858000" type="screen4x3"/>
  <p:notesSz cx="6797675" cy="9872980"/>
  <p:custShowLst>
    <p:custShow name="自定义放映1" id="0">
      <p:sldLst>
        <p:sld r:id="rId18"/>
      </p:sldLst>
    </p:custShow>
  </p:custShowLst>
  <p:custDataLst>
    <p:tags r:id="rId5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sz="2400" b="1" i="0" u="none" kern="1200" baseline="0">
        <a:solidFill>
          <a:schemeClr val="tx1"/>
        </a:solidFill>
        <a:latin typeface="Times New Roman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1" i="0" u="none" kern="1200" baseline="0">
        <a:solidFill>
          <a:schemeClr val="tx1"/>
        </a:solidFill>
        <a:latin typeface="Times New Roman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sz="2400" b="1" i="0" u="none" kern="1200" baseline="0">
        <a:solidFill>
          <a:schemeClr val="tx1"/>
        </a:solidFill>
        <a:latin typeface="Times New Roman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1" i="0" u="none" kern="1200" baseline="0">
        <a:solidFill>
          <a:schemeClr val="tx1"/>
        </a:solidFill>
        <a:latin typeface="Times New Roman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1" i="0" u="none" kern="1200" baseline="0">
        <a:solidFill>
          <a:schemeClr val="tx1"/>
        </a:solidFill>
        <a:latin typeface="Times New Roman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1" i="0" u="none" kern="1200" baseline="0">
        <a:solidFill>
          <a:schemeClr val="tx1"/>
        </a:solidFill>
        <a:latin typeface="Times New Roman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1" i="0" u="none" kern="1200" baseline="0">
        <a:solidFill>
          <a:schemeClr val="tx1"/>
        </a:solidFill>
        <a:latin typeface="Times New Roman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1" i="0" u="none" kern="1200" baseline="0">
        <a:solidFill>
          <a:schemeClr val="tx1"/>
        </a:solidFill>
        <a:latin typeface="Times New Roman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chemeClr val="tx1"/>
    </p:penClr>
    <p:extLst>
      <p:ext uri="{2FDB2607-1784-4EEB-B798-7EB5836EED8A}">
        <p14:showMediaCtrls xmlns:p14="http://schemas.microsoft.com/office/powerpoint/2010/main" val="1"/>
      </p:ext>
    </p:extLst>
  </p:showPr>
  <p:clrMru>
    <a:srgbClr val="CC3300"/>
    <a:srgbClr val="008080"/>
    <a:srgbClr val="FF0000"/>
    <a:srgbClr val="660066"/>
    <a:srgbClr val="0099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3" d="100"/>
          <a:sy n="63" d="100"/>
        </p:scale>
        <p:origin x="-168" y="-108"/>
      </p:cViewPr>
      <p:guideLst>
        <p:guide orient="horz" pos="2893"/>
        <p:guide pos="2138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4.xml" /><Relationship Id="rId11" Type="http://schemas.openxmlformats.org/officeDocument/2006/relationships/slide" Target="slides/slide5.xml" /><Relationship Id="rId12" Type="http://schemas.openxmlformats.org/officeDocument/2006/relationships/slide" Target="slides/slide6.xml" /><Relationship Id="rId13" Type="http://schemas.openxmlformats.org/officeDocument/2006/relationships/slide" Target="slides/slide7.xml" /><Relationship Id="rId14" Type="http://schemas.openxmlformats.org/officeDocument/2006/relationships/slide" Target="slides/slide8.xml" /><Relationship Id="rId15" Type="http://schemas.openxmlformats.org/officeDocument/2006/relationships/slide" Target="slides/slide9.xml" /><Relationship Id="rId16" Type="http://schemas.openxmlformats.org/officeDocument/2006/relationships/slide" Target="slides/slide10.xml" /><Relationship Id="rId17" Type="http://schemas.openxmlformats.org/officeDocument/2006/relationships/slide" Target="slides/slide11.xml" /><Relationship Id="rId18" Type="http://schemas.openxmlformats.org/officeDocument/2006/relationships/slide" Target="slides/slide12.xml" /><Relationship Id="rId19" Type="http://schemas.openxmlformats.org/officeDocument/2006/relationships/slide" Target="slides/slide13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4.xml" /><Relationship Id="rId21" Type="http://schemas.openxmlformats.org/officeDocument/2006/relationships/slide" Target="slides/slide15.xml" /><Relationship Id="rId22" Type="http://schemas.openxmlformats.org/officeDocument/2006/relationships/slide" Target="slides/slide16.xml" /><Relationship Id="rId23" Type="http://schemas.openxmlformats.org/officeDocument/2006/relationships/slide" Target="slides/slide17.xml" /><Relationship Id="rId24" Type="http://schemas.openxmlformats.org/officeDocument/2006/relationships/slide" Target="slides/slide18.xml" /><Relationship Id="rId25" Type="http://schemas.openxmlformats.org/officeDocument/2006/relationships/slide" Target="slides/slide19.xml" /><Relationship Id="rId26" Type="http://schemas.openxmlformats.org/officeDocument/2006/relationships/slide" Target="slides/slide20.xml" /><Relationship Id="rId27" Type="http://schemas.openxmlformats.org/officeDocument/2006/relationships/slide" Target="slides/slide21.xml" /><Relationship Id="rId28" Type="http://schemas.openxmlformats.org/officeDocument/2006/relationships/slide" Target="slides/slide22.xml" /><Relationship Id="rId29" Type="http://schemas.openxmlformats.org/officeDocument/2006/relationships/slide" Target="slides/slide23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24.xml" /><Relationship Id="rId31" Type="http://schemas.openxmlformats.org/officeDocument/2006/relationships/slide" Target="slides/slide25.xml" /><Relationship Id="rId32" Type="http://schemas.openxmlformats.org/officeDocument/2006/relationships/slide" Target="slides/slide26.xml" /><Relationship Id="rId33" Type="http://schemas.openxmlformats.org/officeDocument/2006/relationships/slide" Target="slides/slide27.xml" /><Relationship Id="rId34" Type="http://schemas.openxmlformats.org/officeDocument/2006/relationships/slide" Target="slides/slide28.xml" /><Relationship Id="rId35" Type="http://schemas.openxmlformats.org/officeDocument/2006/relationships/slide" Target="slides/slide29.xml" /><Relationship Id="rId36" Type="http://schemas.openxmlformats.org/officeDocument/2006/relationships/slide" Target="slides/slide30.xml" /><Relationship Id="rId37" Type="http://schemas.openxmlformats.org/officeDocument/2006/relationships/slide" Target="slides/slide31.xml" /><Relationship Id="rId38" Type="http://schemas.openxmlformats.org/officeDocument/2006/relationships/slide" Target="slides/slide32.xml" /><Relationship Id="rId39" Type="http://schemas.openxmlformats.org/officeDocument/2006/relationships/slide" Target="slides/slide33.xml" /><Relationship Id="rId4" Type="http://schemas.openxmlformats.org/officeDocument/2006/relationships/slideMaster" Target="slideMasters/slideMaster4.xml" /><Relationship Id="rId40" Type="http://schemas.openxmlformats.org/officeDocument/2006/relationships/slide" Target="slides/slide34.xml" /><Relationship Id="rId41" Type="http://schemas.openxmlformats.org/officeDocument/2006/relationships/slide" Target="slides/slide35.xml" /><Relationship Id="rId42" Type="http://schemas.openxmlformats.org/officeDocument/2006/relationships/slide" Target="slides/slide36.xml" /><Relationship Id="rId43" Type="http://schemas.openxmlformats.org/officeDocument/2006/relationships/slide" Target="slides/slide37.xml" /><Relationship Id="rId44" Type="http://schemas.openxmlformats.org/officeDocument/2006/relationships/slide" Target="slides/slide38.xml" /><Relationship Id="rId45" Type="http://schemas.openxmlformats.org/officeDocument/2006/relationships/slide" Target="slides/slide39.xml" /><Relationship Id="rId46" Type="http://schemas.openxmlformats.org/officeDocument/2006/relationships/slide" Target="slides/slide40.xml" /><Relationship Id="rId47" Type="http://schemas.openxmlformats.org/officeDocument/2006/relationships/slide" Target="slides/slide41.xml" /><Relationship Id="rId48" Type="http://schemas.openxmlformats.org/officeDocument/2006/relationships/slide" Target="slides/slide42.xml" /><Relationship Id="rId49" Type="http://schemas.openxmlformats.org/officeDocument/2006/relationships/slide" Target="slides/slide43.xml" /><Relationship Id="rId5" Type="http://schemas.openxmlformats.org/officeDocument/2006/relationships/slideMaster" Target="slideMasters/slideMaster5.xml" /><Relationship Id="rId50" Type="http://schemas.openxmlformats.org/officeDocument/2006/relationships/tags" Target="tags/tag1.xml" /><Relationship Id="rId51" Type="http://schemas.openxmlformats.org/officeDocument/2006/relationships/presProps" Target="presProps.xml" /><Relationship Id="rId52" Type="http://schemas.openxmlformats.org/officeDocument/2006/relationships/viewProps" Target="viewProps.xml" /><Relationship Id="rId53" Type="http://schemas.openxmlformats.org/officeDocument/2006/relationships/theme" Target="theme/theme1.xml" /><Relationship Id="rId54" Type="http://schemas.openxmlformats.org/officeDocument/2006/relationships/tableStyles" Target="tableStyles.xml" /><Relationship Id="rId6" Type="http://schemas.openxmlformats.org/officeDocument/2006/relationships/notesMaster" Target="notesMasters/notesMaster1.xml" /><Relationship Id="rId7" Type="http://schemas.openxmlformats.org/officeDocument/2006/relationships/slide" Target="slides/slide1.xml" /><Relationship Id="rId8" Type="http://schemas.openxmlformats.org/officeDocument/2006/relationships/slide" Target="slides/slide2.xml" /><Relationship Id="rId9" Type="http://schemas.openxmlformats.org/officeDocument/2006/relationships/slide" Target="slides/slide3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6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defRPr sz="12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 b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8" name="Rectangle 4"/>
          <p:cNvSpPr>
            <a:spLocks noGrp="1"/>
          </p:cNvSpPr>
          <p:nvPr>
            <p:ph type="sldImg" idx="6"/>
          </p:nvPr>
        </p:nvSpPr>
        <p:spPr>
          <a:xfrm>
            <a:off x="930275" y="739775"/>
            <a:ext cx="4938713" cy="3703638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宋体" panose="02010600030101010101" pitchFamily="2" charset="-122"/>
                <a:cs typeface="+mn-cs"/>
              </a:rPr>
              <a:t>单击以编辑母版文本样式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l" eaLnBrk="1" hangingPunct="1">
              <a:defRPr sz="12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zh-CN" sz="1200" b="0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z="1200" b="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zoom dir="in"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jpe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image" Target="../media/image1.jpeg" /><Relationship Id="rId13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10" Type="http://schemas.openxmlformats.org/officeDocument/2006/relationships/slideLayout" Target="../slideLayouts/slideLayout32.xml" /><Relationship Id="rId11" Type="http://schemas.openxmlformats.org/officeDocument/2006/relationships/slideLayout" Target="../slideLayouts/slideLayout33.xml" /><Relationship Id="rId12" Type="http://schemas.openxmlformats.org/officeDocument/2006/relationships/image" Target="../media/image1.jpeg" /><Relationship Id="rId13" Type="http://schemas.openxmlformats.org/officeDocument/2006/relationships/theme" Target="../theme/theme3.xml" /><Relationship Id="rId2" Type="http://schemas.openxmlformats.org/officeDocument/2006/relationships/slideLayout" Target="../slideLayouts/slideLayout24.xml" /><Relationship Id="rId3" Type="http://schemas.openxmlformats.org/officeDocument/2006/relationships/slideLayout" Target="../slideLayouts/slideLayout25.xml" /><Relationship Id="rId4" Type="http://schemas.openxmlformats.org/officeDocument/2006/relationships/slideLayout" Target="../slideLayouts/slideLayout26.xml" /><Relationship Id="rId5" Type="http://schemas.openxmlformats.org/officeDocument/2006/relationships/slideLayout" Target="../slideLayouts/slideLayout27.xml" /><Relationship Id="rId6" Type="http://schemas.openxmlformats.org/officeDocument/2006/relationships/slideLayout" Target="../slideLayouts/slideLayout28.xml" /><Relationship Id="rId7" Type="http://schemas.openxmlformats.org/officeDocument/2006/relationships/slideLayout" Target="../slideLayouts/slideLayout29.xml" /><Relationship Id="rId8" Type="http://schemas.openxmlformats.org/officeDocument/2006/relationships/slideLayout" Target="../slideLayouts/slideLayout30.xml" /><Relationship Id="rId9" Type="http://schemas.openxmlformats.org/officeDocument/2006/relationships/slideLayout" Target="../slideLayouts/slideLayout31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Relationship Id="rId10" Type="http://schemas.openxmlformats.org/officeDocument/2006/relationships/slideLayout" Target="../slideLayouts/slideLayout43.xml" /><Relationship Id="rId11" Type="http://schemas.openxmlformats.org/officeDocument/2006/relationships/slideLayout" Target="../slideLayouts/slideLayout44.xml" /><Relationship Id="rId12" Type="http://schemas.openxmlformats.org/officeDocument/2006/relationships/image" Target="../media/image1.jpeg" /><Relationship Id="rId13" Type="http://schemas.openxmlformats.org/officeDocument/2006/relationships/theme" Target="../theme/theme4.xml" /><Relationship Id="rId2" Type="http://schemas.openxmlformats.org/officeDocument/2006/relationships/slideLayout" Target="../slideLayouts/slideLayout35.xml" /><Relationship Id="rId3" Type="http://schemas.openxmlformats.org/officeDocument/2006/relationships/slideLayout" Target="../slideLayouts/slideLayout36.xml" /><Relationship Id="rId4" Type="http://schemas.openxmlformats.org/officeDocument/2006/relationships/slideLayout" Target="../slideLayouts/slideLayout37.xml" /><Relationship Id="rId5" Type="http://schemas.openxmlformats.org/officeDocument/2006/relationships/slideLayout" Target="../slideLayouts/slideLayout38.xml" /><Relationship Id="rId6" Type="http://schemas.openxmlformats.org/officeDocument/2006/relationships/slideLayout" Target="../slideLayouts/slideLayout39.xml" /><Relationship Id="rId7" Type="http://schemas.openxmlformats.org/officeDocument/2006/relationships/slideLayout" Target="../slideLayouts/slideLayout40.xml" /><Relationship Id="rId8" Type="http://schemas.openxmlformats.org/officeDocument/2006/relationships/slideLayout" Target="../slideLayouts/slideLayout41.xml" /><Relationship Id="rId9" Type="http://schemas.openxmlformats.org/officeDocument/2006/relationships/slideLayout" Target="../slideLayouts/slideLayout42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5.xml" /><Relationship Id="rId10" Type="http://schemas.openxmlformats.org/officeDocument/2006/relationships/slideLayout" Target="../slideLayouts/slideLayout54.xml" /><Relationship Id="rId11" Type="http://schemas.openxmlformats.org/officeDocument/2006/relationships/slideLayout" Target="../slideLayouts/slideLayout55.xml" /><Relationship Id="rId12" Type="http://schemas.openxmlformats.org/officeDocument/2006/relationships/image" Target="../media/image1.jpeg" /><Relationship Id="rId13" Type="http://schemas.openxmlformats.org/officeDocument/2006/relationships/theme" Target="../theme/theme5.xml" /><Relationship Id="rId2" Type="http://schemas.openxmlformats.org/officeDocument/2006/relationships/slideLayout" Target="../slideLayouts/slideLayout46.xml" /><Relationship Id="rId3" Type="http://schemas.openxmlformats.org/officeDocument/2006/relationships/slideLayout" Target="../slideLayouts/slideLayout47.xml" /><Relationship Id="rId4" Type="http://schemas.openxmlformats.org/officeDocument/2006/relationships/slideLayout" Target="../slideLayouts/slideLayout48.xml" /><Relationship Id="rId5" Type="http://schemas.openxmlformats.org/officeDocument/2006/relationships/slideLayout" Target="../slideLayouts/slideLayout49.xml" /><Relationship Id="rId6" Type="http://schemas.openxmlformats.org/officeDocument/2006/relationships/slideLayout" Target="../slideLayouts/slideLayout50.xml" /><Relationship Id="rId7" Type="http://schemas.openxmlformats.org/officeDocument/2006/relationships/slideLayout" Target="../slideLayouts/slideLayout51.xml" /><Relationship Id="rId8" Type="http://schemas.openxmlformats.org/officeDocument/2006/relationships/slideLayout" Target="../slideLayouts/slideLayout52.xml" /><Relationship Id="rId9" Type="http://schemas.openxmlformats.org/officeDocument/2006/relationships/slideLayout" Target="../slideLayouts/slideLayout53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单击以编辑母版标题样式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5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单击以编辑母版文本样式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spcBef>
                <a:spcPct val="50000"/>
              </a:spcBef>
              <a:defRPr sz="14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spcBef>
                <a:spcPct val="50000"/>
              </a:spcBef>
              <a:defRPr sz="1400" b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/>
            </a:lvl1pPr>
          </a:lstStyle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Click="0">
    <p:zoom dir="in"/>
  </p:transition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单击以编辑母版标题样式</a:t>
            </a:r>
          </a:p>
        </p:txBody>
      </p:sp>
      <p:sp>
        <p:nvSpPr>
          <p:cNvPr id="2051" name="Rectangle 3"/>
          <p:cNvSpPr>
            <a:spLocks noGrp="1"/>
          </p:cNvSpPr>
          <p:nvPr>
            <p:ph type="body" idx="5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单击以编辑母版文本样式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spcBef>
                <a:spcPct val="50000"/>
              </a:spcBef>
              <a:defRPr sz="14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spcBef>
                <a:spcPct val="50000"/>
              </a:spcBef>
              <a:defRPr sz="1400" b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/>
            </a:lvl1pPr>
          </a:lstStyle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 advClick="0">
    <p:zoom dir="in"/>
  </p:transition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单击以编辑母版标题样式</a:t>
            </a:r>
          </a:p>
        </p:txBody>
      </p:sp>
      <p:sp>
        <p:nvSpPr>
          <p:cNvPr id="3075" name="Rectangle 3"/>
          <p:cNvSpPr>
            <a:spLocks noGrp="1"/>
          </p:cNvSpPr>
          <p:nvPr>
            <p:ph type="body" idx="5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单击以编辑母版文本样式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spcBef>
                <a:spcPct val="50000"/>
              </a:spcBef>
              <a:defRPr sz="14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spcBef>
                <a:spcPct val="50000"/>
              </a:spcBef>
              <a:defRPr sz="1400" b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/>
            </a:lvl1pPr>
          </a:lstStyle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 advClick="0">
    <p:zoom dir="in"/>
  </p:transition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单击以编辑母版标题样式</a:t>
            </a:r>
          </a:p>
        </p:txBody>
      </p:sp>
      <p:sp>
        <p:nvSpPr>
          <p:cNvPr id="4099" name="Rectangle 3"/>
          <p:cNvSpPr>
            <a:spLocks noGrp="1"/>
          </p:cNvSpPr>
          <p:nvPr>
            <p:ph type="body" idx="5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单击以编辑母版文本样式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spcBef>
                <a:spcPct val="50000"/>
              </a:spcBef>
              <a:defRPr sz="14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spcBef>
                <a:spcPct val="50000"/>
              </a:spcBef>
              <a:defRPr sz="1400" b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/>
            </a:lvl1pPr>
          </a:lstStyle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med" advClick="0">
    <p:zoom dir="in"/>
  </p:transition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单击以编辑母版标题样式</a:t>
            </a:r>
          </a:p>
        </p:txBody>
      </p:sp>
      <p:sp>
        <p:nvSpPr>
          <p:cNvPr id="5123" name="Rectangle 3"/>
          <p:cNvSpPr>
            <a:spLocks noGrp="1"/>
          </p:cNvSpPr>
          <p:nvPr>
            <p:ph type="body" idx="5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单击以编辑母版文本样式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spcBef>
                <a:spcPct val="50000"/>
              </a:spcBef>
              <a:defRPr sz="14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spcBef>
                <a:spcPct val="50000"/>
              </a:spcBef>
              <a:defRPr sz="1400" b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/>
            </a:lvl1pPr>
          </a:lstStyle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zh-CN" strike="noStrike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med" advClick="0">
    <p:zoom dir="in"/>
  </p:transition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audio" Target="file:///G:\&#26149;&#27743;&#33457;&#26376;&#22812;.mp3" TargetMode="External" /><Relationship Id="rId4" Type="http://schemas.microsoft.com/office/2007/relationships/media" Target="file:///G:\&#26149;&#27743;&#33457;&#26376;&#22812;.mp3" TargetMode="External" /><Relationship Id="rId5" Type="http://schemas.openxmlformats.org/officeDocument/2006/relationships/image" Target="../media/image3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jpeg" /><Relationship Id="rId3" Type="http://schemas.openxmlformats.org/officeDocument/2006/relationships/hyperlink" Target="http://www.showchina.org.cn/huihua/tianxuzhong/zpzs/t20061201_183542.htm" TargetMode="Externa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Relationship Id="rId3" Type="http://schemas.openxmlformats.org/officeDocument/2006/relationships/image" Target="../media/image10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hyperlink" Target="..\Videos\temp\&#24247;&#26725;&#26391;&#35829;&#20316;&#21697;&#65306;&#26790;&#28216;&#22825;&#23013;&#21535;&#30041;&#21035;&#65288;&#26446;&#30333;&#65289;_&#26631;&#28165;.flv" TargetMode="Externa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slide" Target="slide13.xml" TargetMode="Interna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image" Target="../media/image11.jpeg" /><Relationship Id="rId3" Type="http://schemas.openxmlformats.org/officeDocument/2006/relationships/image" Target="../media/image12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6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slide" Target="slide38.xml" TargetMode="Interna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9" name="Rectangle 3"/>
          <p:cNvSpPr>
            <a:spLocks noGrp="1" noRot="1"/>
          </p:cNvSpPr>
          <p:nvPr>
            <p:ph type="ctrTitle"/>
          </p:nvPr>
        </p:nvSpPr>
        <p:spPr>
          <a:xfrm>
            <a:off x="266700" y="407988"/>
            <a:ext cx="8308975" cy="1382712"/>
          </a:xfrm>
          <a:ln w="28575">
            <a:solidFill>
              <a:srgbClr val="00956F"/>
            </a:solidFill>
            <a:miter/>
          </a:ln>
        </p:spPr>
        <p:txBody>
          <a:bodyPr vert="horz" wrap="square" lIns="91440" tIns="45720" rIns="91440" bIns="45720" anchor="ctr"/>
          <a:lstStyle/>
          <a:p>
            <a:pPr eaLnBrk="1" hangingPunct="1">
              <a:buClrTx/>
              <a:buSzTx/>
              <a:buFontTx/>
            </a:pPr>
            <a:r>
              <a:rPr lang="zh-CN" altLang="en-US" sz="8800"/>
              <a:t>梦游天姥吟留别</a:t>
            </a:r>
          </a:p>
        </p:txBody>
      </p:sp>
      <p:sp>
        <p:nvSpPr>
          <p:cNvPr id="7170" name="Rectangle 4"/>
          <p:cNvSpPr>
            <a:spLocks noGrp="1" noRot="1"/>
          </p:cNvSpPr>
          <p:nvPr>
            <p:ph type="subTitle" idx="1"/>
          </p:nvPr>
        </p:nvSpPr>
        <p:spPr>
          <a:xfrm>
            <a:off x="5719763" y="2706688"/>
            <a:ext cx="1076325" cy="2860675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ClrTx/>
              <a:buSzTx/>
              <a:buFontTx/>
            </a:pPr>
            <a:r>
              <a:rPr lang="zh-CN" altLang="en-US" sz="8000" b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李</a:t>
            </a:r>
          </a:p>
          <a:p>
            <a:pPr eaLnBrk="1" hangingPunct="1">
              <a:buClrTx/>
              <a:buSzTx/>
              <a:buFontTx/>
            </a:pPr>
            <a:r>
              <a:rPr lang="zh-CN" altLang="en-US" sz="8000" b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白</a:t>
            </a:r>
          </a:p>
        </p:txBody>
      </p:sp>
      <p:pic>
        <p:nvPicPr>
          <p:cNvPr id="161797" name="春江花月夜.mp3">
            <a:hlinkClick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片 1"/>
          <p:cNvPicPr>
            <a:picLocks noChangeAspect="1"/>
          </p:cNvPicPr>
          <p:nvPr/>
        </p:nvPicPr>
        <p:blipFill>
          <a:blip r:embed="rId5"/>
          <a:srcRect l="24011" r="15044"/>
          <a:stretch>
            <a:fillRect/>
          </a:stretch>
        </p:blipFill>
        <p:spPr>
          <a:xfrm>
            <a:off x="952500" y="2055813"/>
            <a:ext cx="3243263" cy="3984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 dir="in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17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17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179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179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313" name="Picture 2" descr="W020061201345604785014">
            <a:hlinkClick r:id="rId3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965835"/>
            <a:ext cx="2641600" cy="52622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4" name="Text Box 5"/>
          <p:cNvSpPr txBox="1"/>
          <p:nvPr/>
        </p:nvSpPr>
        <p:spPr>
          <a:xfrm>
            <a:off x="4022725" y="6011863"/>
            <a:ext cx="1841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zh-CN" sz="3200" b="0"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13315" name="Text Box 6"/>
          <p:cNvSpPr txBox="1"/>
          <p:nvPr/>
        </p:nvSpPr>
        <p:spPr>
          <a:xfrm>
            <a:off x="1546225" y="2582863"/>
            <a:ext cx="18415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200" b="0"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3481705" y="965518"/>
            <a:ext cx="4715510" cy="5262245"/>
          </a:xfrm>
          <a:prstGeom prst="rect">
            <a:avLst/>
          </a:prstGeom>
          <a:noFill/>
          <a:ln w="12700" cap="flat" cmpd="sng">
            <a:solidFill>
              <a:srgbClr val="660066"/>
            </a:solidFill>
            <a:prstDash val="solid"/>
            <a:miter lim="800000"/>
          </a:ln>
          <a:effectLst>
            <a:outerShdw dist="17961" dir="2700000" algn="ctr" rotWithShape="0">
              <a:srgbClr val="808080">
                <a:gamma/>
                <a:shade val="60000"/>
                <a:invGamma/>
              </a:srgbClr>
            </a:outerShdw>
          </a:effectLst>
        </p:spPr>
        <p:txBody>
          <a:bodyPr wrap="square" anchor="ctr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ea"/>
                <a:sym typeface="+mn-ea"/>
              </a:rPr>
              <a:t>  </a:t>
            </a:r>
            <a:r>
              <a:rPr kumimoji="0" sz="2800" b="1" i="0" u="none" strike="noStrike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ea"/>
                <a:sym typeface="+mn-ea"/>
              </a:rPr>
              <a:t>这首诗作</a:t>
            </a:r>
            <a:r>
              <a:rPr kumimoji="0" lang="zh-CN" sz="2800" b="1" i="0" u="none" strike="noStrike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ea"/>
                <a:sym typeface="+mn-ea"/>
              </a:rPr>
              <a:t>于</a:t>
            </a:r>
            <a:r>
              <a:rPr kumimoji="0" sz="2800" b="1" i="0" u="none" strike="noStrike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ea"/>
                <a:sym typeface="+mn-ea"/>
              </a:rPr>
              <a:t>天宝三载，李白被唐玄宗赐金放还，这是李白政治上的一次大失败。离长安后，曾与杜甫、高适游梁、宋、齐、鲁，又在东鲁家中居住过一个时期。</a:t>
            </a: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  <a:sym typeface="+mn-ea"/>
              </a:rPr>
              <a:t> 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  <a:sym typeface="+mn-ea"/>
              </a:rPr>
              <a:t>这首诗就是他行前写的。这已是离开长安后的第二年。政治上的失败使他胸中块垒难消</a:t>
            </a: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  <a:sym typeface="+mn-ea"/>
              </a:rPr>
              <a:t>,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  <a:sym typeface="+mn-ea"/>
              </a:rPr>
              <a:t>这首诗便是他的“发愤之作”。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+mn-ea"/>
              <a:cs typeface="+mn-ea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ea"/>
              <a:ea typeface="+mn-ea"/>
              <a:cs typeface="+mn-ea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32785" y="99060"/>
            <a:ext cx="242824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背景介绍</a:t>
            </a:r>
          </a:p>
        </p:txBody>
      </p:sp>
    </p:spTree>
  </p:cSld>
  <p:clrMapOvr>
    <a:masterClrMapping/>
  </p:clrMapOvr>
  <p:transition spd="med" advClick="0">
    <p:zoom dir="in"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361" name="Picture 2" descr="yed"/>
          <p:cNvPicPr>
            <a:picLocks noChangeAspect="1"/>
          </p:cNvPicPr>
          <p:nvPr/>
        </p:nvPicPr>
        <p:blipFill>
          <a:blip r:embed="rId2"/>
          <a:srcRect l="15648" r="16077"/>
          <a:stretch>
            <a:fillRect/>
          </a:stretch>
        </p:blipFill>
        <p:spPr>
          <a:xfrm>
            <a:off x="1381125" y="358775"/>
            <a:ext cx="5357813" cy="838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1209675" y="434975"/>
            <a:ext cx="5943600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92075" tIns="46038" rIns="92075" bIns="46038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6300" b="0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华文新魏" panose="02010800040101010101" pitchFamily="2" charset="-122"/>
                <a:cs typeface="+mn-cs"/>
                <a:sym typeface="+mn-ea"/>
              </a:rPr>
              <a:t>梦游天姥吟留别</a:t>
            </a:r>
            <a:endParaRPr kumimoji="0" lang="zh-CN" sz="63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ea typeface="华文新魏" panose="02010800040101010101" pitchFamily="2" charset="-122"/>
              <a:cs typeface="+mn-cs"/>
              <a:sym typeface="+mn-ea"/>
            </a:endParaRP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title"/>
          </p:nvPr>
        </p:nvSpPr>
        <p:spPr>
          <a:xfrm>
            <a:off x="215900" y="1857375"/>
            <a:ext cx="8712200" cy="4105275"/>
          </a:xfrm>
          <a:solidFill>
            <a:schemeClr val="bg1">
              <a:alpha val="50000"/>
            </a:schemeClr>
          </a:solidFill>
          <a:ln w="28575">
            <a:solidFill>
              <a:schemeClr val="accent1">
                <a:shade val="50000"/>
              </a:schemeClr>
            </a:solidFill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内容----梦游天姥</a:t>
            </a:r>
            <a:b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</a:b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形式----吟：诗体名称</a:t>
            </a: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charset="-122"/>
                <a:ea typeface="楷体_GB2312" charset="-122"/>
                <a:cs typeface="+mj-cs"/>
              </a:rPr>
              <a:t>，属于歌行体。   </a:t>
            </a:r>
            <a:br>
              <a:rPr kumimoji="0" lang="zh-CN" sz="25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charset="-122"/>
                <a:ea typeface="楷体_GB2312" charset="-122"/>
                <a:cs typeface="+mj-cs"/>
              </a:rPr>
            </a:br>
            <a:r>
              <a:rPr kumimoji="0" lang="zh-CN" sz="25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charset="-122"/>
                <a:ea typeface="楷体_GB2312" charset="-122"/>
                <a:cs typeface="+mj-cs"/>
              </a:rPr>
              <a:t>      特点：</a:t>
            </a:r>
            <a:br>
              <a:rPr kumimoji="0" lang="zh-CN" sz="25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charset="-122"/>
                <a:ea typeface="楷体_GB2312" charset="-122"/>
                <a:cs typeface="+mj-cs"/>
              </a:rPr>
            </a:br>
            <a:r>
              <a:rPr kumimoji="0" lang="zh-CN" sz="25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charset="-122"/>
                <a:ea typeface="楷体_GB2312" charset="-122"/>
                <a:cs typeface="+mj-cs"/>
              </a:rPr>
              <a:t>      1、篇幅较多，容量大。</a:t>
            </a:r>
            <a:br>
              <a:rPr kumimoji="0" lang="zh-CN" sz="25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charset="-122"/>
                <a:ea typeface="楷体_GB2312" charset="-122"/>
                <a:cs typeface="+mj-cs"/>
              </a:rPr>
            </a:br>
            <a:r>
              <a:rPr kumimoji="0" lang="zh-CN" sz="25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charset="-122"/>
                <a:ea typeface="楷体_GB2312" charset="-122"/>
                <a:cs typeface="+mj-cs"/>
              </a:rPr>
              <a:t>      2、平仄没有近体诗那样严格。</a:t>
            </a:r>
            <a:br>
              <a:rPr kumimoji="0" lang="zh-CN" sz="25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charset="-122"/>
                <a:ea typeface="楷体_GB2312" charset="-122"/>
                <a:cs typeface="+mj-cs"/>
              </a:rPr>
            </a:br>
            <a:r>
              <a:rPr kumimoji="0" lang="zh-CN" sz="25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charset="-122"/>
                <a:ea typeface="楷体_GB2312" charset="-122"/>
                <a:cs typeface="+mj-cs"/>
              </a:rPr>
              <a:t>      3、用韵较灵活，可以一韵到底，也可以几句转一韵。   </a:t>
            </a:r>
            <a:br>
              <a:rPr kumimoji="0" lang="zh-CN" sz="25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charset="-122"/>
                <a:ea typeface="楷体_GB2312" charset="-122"/>
                <a:cs typeface="+mj-cs"/>
              </a:rPr>
            </a:br>
            <a:r>
              <a:rPr kumimoji="0" lang="zh-CN" sz="25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charset="-122"/>
                <a:ea typeface="楷体_GB2312" charset="-122"/>
                <a:cs typeface="+mj-cs"/>
              </a:rPr>
              <a:t>      4、以七言为主，杂有长短句式。</a:t>
            </a:r>
            <a:br>
              <a:rPr kumimoji="0" lang="zh-CN" sz="2500" b="1" i="0" u="none" strike="noStrike" kern="0" cap="none" spc="0" normalizeH="0" baseline="0" noProof="0" smtClean="0">
                <a:ln>
                  <a:noFill/>
                </a:ln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charset="-122"/>
                <a:ea typeface="楷体_GB2312" charset="-122"/>
                <a:cs typeface="+mj-cs"/>
              </a:rPr>
            </a:b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目的-----留别：</a:t>
            </a:r>
            <a:b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</a:b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   </a:t>
            </a: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是自己要走了，写诗赠给留在此地的朋友。</a:t>
            </a: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pic>
        <p:nvPicPr>
          <p:cNvPr id="15364" name="Picture 6" descr="m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3400" y="6553200"/>
            <a:ext cx="809625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100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09" name="Text Box 2">
            <a:hlinkClick r:id="rId2" action="ppaction://hlinkfile" tooltip="1"/>
          </p:cNvPr>
          <p:cNvSpPr txBox="1"/>
          <p:nvPr/>
        </p:nvSpPr>
        <p:spPr>
          <a:xfrm>
            <a:off x="996950" y="1054100"/>
            <a:ext cx="7150100" cy="1106805"/>
          </a:xfrm>
          <a:prstGeom prst="rect">
            <a:avLst/>
          </a:prstGeom>
          <a:noFill/>
          <a:ln w="28575" cap="flat" cmpd="sng">
            <a:solidFill>
              <a:srgbClr val="00956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0">
                <a:latin typeface="Times New Roman" pitchFamily="18" charset="0"/>
                <a:ea typeface="楷体_GB2312" charset="-122"/>
              </a:rPr>
              <a:t>　</a:t>
            </a:r>
            <a:r>
              <a:rPr lang="zh-CN" altLang="en-US" sz="6600" b="0">
                <a:solidFill>
                  <a:srgbClr val="660066"/>
                </a:solidFill>
                <a:latin typeface="Times New Roman" pitchFamily="18" charset="0"/>
                <a:ea typeface="华文行楷" panose="02010800040101010101" pitchFamily="2" charset="-122"/>
              </a:rPr>
              <a:t>课　文　朗　诵</a:t>
            </a:r>
            <a:r>
              <a:rPr lang="zh-CN" altLang="en-US" sz="6600" b="0">
                <a:latin typeface="Times New Roman" pitchFamily="18" charset="0"/>
                <a:ea typeface="楷体_GB2312" charset="-122"/>
              </a:rPr>
              <a:t>　</a:t>
            </a:r>
            <a:r>
              <a:rPr lang="zh-CN" altLang="en-US" sz="4000" b="0">
                <a:latin typeface="Times New Roman" pitchFamily="18" charset="0"/>
                <a:ea typeface="楷体_GB2312" charset="-122"/>
              </a:rPr>
              <a:t>　　　　</a:t>
            </a:r>
          </a:p>
        </p:txBody>
      </p:sp>
      <p:sp>
        <p:nvSpPr>
          <p:cNvPr id="17410" name="AutoShape 3">
            <a:hlinkClick action="ppaction://hlinkshowjump?jump=firstslide"/>
          </p:cNvPr>
          <p:cNvSpPr/>
          <p:nvPr/>
        </p:nvSpPr>
        <p:spPr>
          <a:xfrm>
            <a:off x="8316913" y="6021388"/>
            <a:ext cx="576262" cy="549275"/>
          </a:xfrm>
          <a:prstGeom prst="actionButtonHome">
            <a:avLst/>
          </a:prstGeom>
          <a:solidFill>
            <a:srgbClr val="CC99FF"/>
          </a:solidFill>
          <a:ln w="9525">
            <a:noFill/>
          </a:ln>
          <a:effectLst>
            <a:prstShdw prst="shdw17" dist="17961" dir="2699999">
              <a:srgbClr val="7A5C99"/>
            </a:prstShdw>
          </a:effectLst>
        </p:spPr>
        <p:txBody>
          <a:bodyPr wrap="none" anchor="ctr"/>
          <a:lstStyle/>
          <a:p>
            <a:pPr algn="ctr" eaLnBrk="0" hangingPunct="0"/>
            <a:endParaRPr lang="zh-CN" altLang="en-US"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17411" name="Text Box 5"/>
          <p:cNvSpPr txBox="1"/>
          <p:nvPr/>
        </p:nvSpPr>
        <p:spPr>
          <a:xfrm>
            <a:off x="2484438" y="3713163"/>
            <a:ext cx="3455987" cy="1004887"/>
          </a:xfrm>
          <a:prstGeom prst="rect">
            <a:avLst/>
          </a:prstGeom>
          <a:noFill/>
          <a:ln w="28575" cap="flat" cmpd="sng">
            <a:solidFill>
              <a:srgbClr val="00956F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2699999" algn="ctr" rotWithShape="0">
              <a:srgbClr val="4D4D4D"/>
            </a:outerShdw>
          </a:effectLst>
        </p:spPr>
        <p:txBody>
          <a:bodyPr anchor="ctr">
            <a:spAutoFit/>
          </a:bodyPr>
          <a:lstStyle/>
          <a:p>
            <a:pPr algn="ctr" eaLnBrk="0" hangingPunct="0"/>
            <a:r>
              <a:rPr lang="zh-CN" altLang="zh-CN" sz="6000">
                <a:solidFill>
                  <a:srgbClr val="FF0000"/>
                </a:solidFill>
                <a:latin typeface="Times New Roman" pitchFamily="18" charset="0"/>
                <a:ea typeface="华文隶书" panose="02010800040101010101" pitchFamily="2" charset="-122"/>
              </a:rPr>
              <a:t>整体感知</a:t>
            </a:r>
          </a:p>
        </p:txBody>
      </p:sp>
    </p:spTree>
  </p:cSld>
  <p:clrMapOvr>
    <a:masterClrMapping/>
  </p:clrMapOvr>
  <p:transition spd="med" advClick="0">
    <p:zoom dir="in"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3" name="AutoShape 2">
            <a:hlinkClick r:id="rId2" action="ppaction://hlinksldjump"/>
          </p:cNvPr>
          <p:cNvSpPr/>
          <p:nvPr/>
        </p:nvSpPr>
        <p:spPr>
          <a:xfrm>
            <a:off x="8172450" y="6237288"/>
            <a:ext cx="720725" cy="360362"/>
          </a:xfrm>
          <a:prstGeom prst="curvedDownArrow">
            <a:avLst>
              <a:gd name="adj1" fmla="val 40000"/>
              <a:gd name="adj2" fmla="val 80000"/>
              <a:gd name="adj3" fmla="val 33319"/>
            </a:avLst>
          </a:prstGeom>
          <a:solidFill>
            <a:srgbClr val="3366FF"/>
          </a:solidFill>
          <a:ln w="9525">
            <a:noFill/>
          </a:ln>
          <a:effectLst>
            <a:prstShdw prst="shdw17" dist="17961" dir="2699999">
              <a:srgbClr val="1F3D99"/>
            </a:prstShdw>
          </a:effectLst>
        </p:spPr>
        <p:txBody>
          <a:bodyPr wrap="none" anchor="ctr"/>
          <a:lstStyle/>
          <a:p>
            <a:pPr algn="ctr" eaLnBrk="0" hangingPunct="0"/>
            <a:endParaRPr lang="zh-CN" altLang="en-US"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13315" name="Text Box 3"/>
          <p:cNvSpPr txBox="1"/>
          <p:nvPr/>
        </p:nvSpPr>
        <p:spPr>
          <a:xfrm>
            <a:off x="1019175" y="196215"/>
            <a:ext cx="4355465" cy="583565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rgbClr val="4D4D4D"/>
            </a:outerShdw>
          </a:effectLst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</a:rPr>
              <a:t>                   </a:t>
            </a:r>
            <a:r>
              <a:rPr lang="zh-CN" altLang="zh-CN" sz="320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</a:rPr>
              <a:t>探究第一段</a:t>
            </a:r>
          </a:p>
        </p:txBody>
      </p:sp>
      <p:sp>
        <p:nvSpPr>
          <p:cNvPr id="13316" name="Text Box 4"/>
          <p:cNvSpPr txBox="1"/>
          <p:nvPr/>
        </p:nvSpPr>
        <p:spPr>
          <a:xfrm>
            <a:off x="857250" y="779463"/>
            <a:ext cx="6856730" cy="206121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  <a:effectLst>
            <a:outerShdw dist="17961" dir="2699999" algn="ctr" rotWithShape="0">
              <a:srgbClr val="4D4D4D"/>
            </a:outerShdw>
          </a:effectLst>
        </p:spPr>
        <p:txBody>
          <a:bodyPr wrap="square" anchor="ctr">
            <a:spAutoFit/>
          </a:bodyPr>
          <a:lstStyle/>
          <a:p>
            <a:pPr algn="just" eaLnBrk="0" hangingPunct="0"/>
            <a:r>
              <a:rPr lang="zh-CN" altLang="zh-CN" sz="3200">
                <a:latin typeface="Times New Roman" pitchFamily="18" charset="0"/>
                <a:ea typeface="黑体" panose="02010609060101010101" pitchFamily="49" charset="-122"/>
              </a:rPr>
              <a:t>海客谈</a:t>
            </a:r>
            <a:r>
              <a:rPr lang="zh-CN" altLang="zh-CN" sz="3200">
                <a:solidFill>
                  <a:schemeClr val="accent2"/>
                </a:solidFill>
                <a:latin typeface="Times New Roman" pitchFamily="18" charset="0"/>
                <a:ea typeface="黑体" panose="02010609060101010101" pitchFamily="49" charset="-122"/>
              </a:rPr>
              <a:t>瀛洲</a:t>
            </a:r>
            <a:r>
              <a:rPr lang="zh-CN" altLang="zh-CN" sz="3200">
                <a:latin typeface="Times New Roman" pitchFamily="18" charset="0"/>
                <a:ea typeface="黑体" panose="02010609060101010101" pitchFamily="49" charset="-122"/>
              </a:rPr>
              <a:t>，烟涛</a:t>
            </a:r>
            <a:r>
              <a:rPr lang="zh-CN" altLang="zh-CN" sz="3200">
                <a:solidFill>
                  <a:schemeClr val="accent2"/>
                </a:solidFill>
                <a:latin typeface="Times New Roman" pitchFamily="18" charset="0"/>
                <a:ea typeface="黑体" panose="02010609060101010101" pitchFamily="49" charset="-122"/>
              </a:rPr>
              <a:t>微茫</a:t>
            </a:r>
            <a:r>
              <a:rPr lang="zh-CN" altLang="zh-CN" sz="320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</a:rPr>
              <a:t>信</a:t>
            </a:r>
            <a:r>
              <a:rPr lang="zh-CN" altLang="zh-CN" sz="3200">
                <a:latin typeface="Times New Roman" pitchFamily="18" charset="0"/>
                <a:ea typeface="黑体" panose="02010609060101010101" pitchFamily="49" charset="-122"/>
              </a:rPr>
              <a:t>难求，</a:t>
            </a:r>
          </a:p>
          <a:p>
            <a:pPr algn="just" eaLnBrk="0" hangingPunct="0"/>
            <a:r>
              <a:rPr lang="zh-CN" altLang="zh-CN" sz="3200">
                <a:latin typeface="Times New Roman" pitchFamily="18" charset="0"/>
                <a:ea typeface="黑体" panose="02010609060101010101" pitchFamily="49" charset="-122"/>
              </a:rPr>
              <a:t>越人</a:t>
            </a:r>
            <a:r>
              <a:rPr lang="zh-CN" altLang="zh-CN" sz="3200">
                <a:solidFill>
                  <a:schemeClr val="accent2"/>
                </a:solidFill>
                <a:latin typeface="Times New Roman" pitchFamily="18" charset="0"/>
                <a:ea typeface="黑体" panose="02010609060101010101" pitchFamily="49" charset="-122"/>
              </a:rPr>
              <a:t>语</a:t>
            </a:r>
            <a:r>
              <a:rPr lang="zh-CN" altLang="zh-CN" sz="3200">
                <a:latin typeface="Times New Roman" pitchFamily="18" charset="0"/>
                <a:ea typeface="黑体" panose="02010609060101010101" pitchFamily="49" charset="-122"/>
              </a:rPr>
              <a:t>天姥，云霞</a:t>
            </a:r>
            <a:r>
              <a:rPr lang="zh-CN" altLang="zh-CN" sz="3200">
                <a:solidFill>
                  <a:schemeClr val="accent2"/>
                </a:solidFill>
                <a:latin typeface="Times New Roman" pitchFamily="18" charset="0"/>
                <a:ea typeface="黑体" panose="02010609060101010101" pitchFamily="49" charset="-122"/>
              </a:rPr>
              <a:t>明灭</a:t>
            </a:r>
            <a:r>
              <a:rPr lang="zh-CN" altLang="zh-CN" sz="3200">
                <a:latin typeface="Times New Roman" pitchFamily="18" charset="0"/>
                <a:ea typeface="黑体" panose="02010609060101010101" pitchFamily="49" charset="-122"/>
              </a:rPr>
              <a:t>或可睹。</a:t>
            </a:r>
          </a:p>
          <a:p>
            <a:pPr algn="just" eaLnBrk="0" hangingPunct="0"/>
            <a:r>
              <a:rPr lang="zh-CN" altLang="zh-CN" sz="3200">
                <a:latin typeface="Times New Roman" pitchFamily="18" charset="0"/>
                <a:ea typeface="黑体" panose="02010609060101010101" pitchFamily="49" charset="-122"/>
              </a:rPr>
              <a:t>天姥连天向天</a:t>
            </a:r>
            <a:r>
              <a:rPr lang="zh-CN" altLang="zh-CN" sz="3200">
                <a:solidFill>
                  <a:schemeClr val="accent2"/>
                </a:solidFill>
                <a:latin typeface="Times New Roman" pitchFamily="18" charset="0"/>
                <a:ea typeface="黑体" panose="02010609060101010101" pitchFamily="49" charset="-122"/>
              </a:rPr>
              <a:t>横</a:t>
            </a:r>
            <a:r>
              <a:rPr lang="zh-CN" altLang="zh-CN" sz="3200">
                <a:latin typeface="Times New Roman" pitchFamily="18" charset="0"/>
                <a:ea typeface="黑体" panose="02010609060101010101" pitchFamily="49" charset="-122"/>
              </a:rPr>
              <a:t>，势</a:t>
            </a:r>
            <a:r>
              <a:rPr lang="zh-CN" altLang="zh-CN" sz="320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</a:rPr>
              <a:t>拔</a:t>
            </a:r>
            <a:r>
              <a:rPr lang="zh-CN" altLang="zh-CN" sz="3200">
                <a:latin typeface="Times New Roman" pitchFamily="18" charset="0"/>
                <a:ea typeface="黑体" panose="02010609060101010101" pitchFamily="49" charset="-122"/>
              </a:rPr>
              <a:t>五岳掩</a:t>
            </a:r>
            <a:r>
              <a:rPr lang="zh-CN" altLang="zh-CN" sz="3200">
                <a:solidFill>
                  <a:schemeClr val="accent2"/>
                </a:solidFill>
                <a:latin typeface="Times New Roman" pitchFamily="18" charset="0"/>
                <a:ea typeface="黑体" panose="02010609060101010101" pitchFamily="49" charset="-122"/>
              </a:rPr>
              <a:t>赤城</a:t>
            </a:r>
            <a:r>
              <a:rPr lang="zh-CN" altLang="zh-CN" sz="3200">
                <a:latin typeface="Times New Roman" pitchFamily="18" charset="0"/>
                <a:ea typeface="黑体" panose="02010609060101010101" pitchFamily="49" charset="-122"/>
              </a:rPr>
              <a:t>。</a:t>
            </a:r>
          </a:p>
          <a:p>
            <a:pPr algn="just" eaLnBrk="0" hangingPunct="0"/>
            <a:r>
              <a:rPr lang="zh-CN" altLang="zh-CN" sz="3200">
                <a:solidFill>
                  <a:schemeClr val="accent2"/>
                </a:solidFill>
                <a:latin typeface="Times New Roman" pitchFamily="18" charset="0"/>
                <a:ea typeface="黑体" panose="02010609060101010101" pitchFamily="49" charset="-122"/>
              </a:rPr>
              <a:t>天台</a:t>
            </a:r>
            <a:r>
              <a:rPr lang="zh-CN" altLang="en-US" sz="3200">
                <a:latin typeface="Times New Roman" pitchFamily="18" charset="0"/>
                <a:ea typeface="黑体" panose="02010609060101010101" pitchFamily="49" charset="-122"/>
              </a:rPr>
              <a:t>四</a:t>
            </a:r>
            <a:r>
              <a:rPr lang="zh-CN" altLang="zh-CN" sz="3200">
                <a:latin typeface="Times New Roman" pitchFamily="18" charset="0"/>
                <a:ea typeface="黑体" panose="02010609060101010101" pitchFamily="49" charset="-122"/>
              </a:rPr>
              <a:t>万八千丈，对此欲倒东南倾。</a:t>
            </a:r>
            <a:endParaRPr lang="zh-CN" altLang="zh-CN" b="0"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18436" name="Text Box 5"/>
          <p:cNvSpPr txBox="1"/>
          <p:nvPr/>
        </p:nvSpPr>
        <p:spPr>
          <a:xfrm>
            <a:off x="3246438" y="4645025"/>
            <a:ext cx="309562" cy="457200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rgbClr val="4D4D4D"/>
            </a:outerShdw>
          </a:effectLst>
        </p:spPr>
        <p:txBody>
          <a:bodyPr wrap="none" anchor="ctr">
            <a:spAutoFit/>
          </a:bodyPr>
          <a:lstStyle/>
          <a:p>
            <a:pPr algn="ctr" eaLnBrk="0" hangingPunct="0"/>
            <a:endParaRPr lang="zh-CN" altLang="zh-CN" b="0"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13318" name="Text Box 6"/>
          <p:cNvSpPr txBox="1"/>
          <p:nvPr/>
        </p:nvSpPr>
        <p:spPr>
          <a:xfrm>
            <a:off x="857250" y="2996883"/>
            <a:ext cx="6856730" cy="353822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  <a:effectLst>
            <a:outerShdw dist="17961" dir="2699999" algn="ctr" rotWithShape="0">
              <a:srgbClr val="4D4D4D"/>
            </a:outerShdw>
          </a:effectLst>
        </p:spPr>
        <p:txBody>
          <a:bodyPr wrap="square" anchor="ctr">
            <a:spAutoFit/>
          </a:bodyPr>
          <a:lstStyle/>
          <a:p>
            <a:pPr eaLnBrk="0" hangingPunct="0"/>
            <a:r>
              <a:rPr lang="zh-CN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ea typeface="宋体" panose="02010600030101010101" pitchFamily="2" charset="-122"/>
              </a:rPr>
              <a:t> </a:t>
            </a:r>
            <a:r>
              <a:rPr lang="zh-CN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瀛yíng洲：东海三山一。方丈、 蓬莱。</a:t>
            </a:r>
          </a:p>
          <a:p>
            <a:pPr eaLnBrk="0" hangingPunct="0"/>
            <a:r>
              <a:rPr lang="zh-CN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黑体" panose="02010609060101010101" pitchFamily="49" charset="-122"/>
                <a:sym typeface="+mn-ea"/>
              </a:rPr>
              <a:t>信</a:t>
            </a:r>
            <a:r>
              <a:rPr lang="zh-CN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：确实、实在</a:t>
            </a:r>
            <a:r>
              <a:rPr lang="zh-CN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 eaLnBrk="0" hangingPunct="0"/>
            <a:r>
              <a:rPr lang="zh-CN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微茫：景色模糊不清</a:t>
            </a:r>
          </a:p>
          <a:p>
            <a:pPr eaLnBrk="0" hangingPunct="0"/>
            <a:r>
              <a:rPr lang="zh-CN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语yǔ：谈论</a:t>
            </a:r>
          </a:p>
          <a:p>
            <a:pPr eaLnBrk="0" hangingPunct="0"/>
            <a:r>
              <a:rPr lang="zh-CN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明灭：忽明忽暗</a:t>
            </a:r>
          </a:p>
          <a:p>
            <a:pPr eaLnBrk="0" hangingPunct="0"/>
            <a:r>
              <a:rPr lang="zh-CN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横：横断</a:t>
            </a:r>
          </a:p>
          <a:p>
            <a:pPr eaLnBrk="0" hangingPunct="0"/>
            <a:r>
              <a:rPr lang="zh-CN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拔：超出</a:t>
            </a:r>
          </a:p>
          <a:p>
            <a:pPr eaLnBrk="0" hangingPunct="0"/>
            <a:r>
              <a:rPr lang="zh-CN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赤城、天台tāi：山名</a:t>
            </a: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6" grpId="1"/>
      <p:bldP spid="13316" grpId="2"/>
      <p:bldP spid="13318" grpId="3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9" name="Text Box 3"/>
          <p:cNvSpPr txBox="1"/>
          <p:nvPr/>
        </p:nvSpPr>
        <p:spPr>
          <a:xfrm>
            <a:off x="3246597" y="107157"/>
            <a:ext cx="2224405" cy="583565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rgbClr val="4D4D4D"/>
            </a:outerShdw>
          </a:effec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zh-CN" sz="320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</a:rPr>
              <a:t>探究第一段</a:t>
            </a:r>
          </a:p>
        </p:txBody>
      </p:sp>
      <p:sp>
        <p:nvSpPr>
          <p:cNvPr id="14340" name="Text Box 4"/>
          <p:cNvSpPr txBox="1"/>
          <p:nvPr/>
        </p:nvSpPr>
        <p:spPr>
          <a:xfrm>
            <a:off x="1116965" y="788353"/>
            <a:ext cx="6910070" cy="206121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  <a:effectLst>
            <a:outerShdw dist="17961" dir="2699999" algn="ctr" rotWithShape="0">
              <a:srgbClr val="4D4D4D"/>
            </a:outerShdw>
          </a:effectLst>
        </p:spPr>
        <p:txBody>
          <a:bodyPr wrap="square" anchor="ctr">
            <a:spAutoFit/>
          </a:bodyPr>
          <a:lstStyle/>
          <a:p>
            <a:pPr algn="just" eaLnBrk="0" hangingPunct="0"/>
            <a:r>
              <a:rPr lang="zh-CN" altLang="zh-CN" sz="3200">
                <a:latin typeface="Times New Roman" pitchFamily="18" charset="0"/>
                <a:ea typeface="黑体" panose="02010609060101010101" pitchFamily="49" charset="-122"/>
              </a:rPr>
              <a:t>海客谈</a:t>
            </a:r>
            <a:r>
              <a:rPr lang="zh-CN" altLang="zh-CN" sz="3200">
                <a:solidFill>
                  <a:schemeClr val="accent2"/>
                </a:solidFill>
                <a:latin typeface="Times New Roman" pitchFamily="18" charset="0"/>
                <a:ea typeface="黑体" panose="02010609060101010101" pitchFamily="49" charset="-122"/>
              </a:rPr>
              <a:t>瀛洲</a:t>
            </a:r>
            <a:r>
              <a:rPr lang="zh-CN" altLang="zh-CN" sz="3200">
                <a:latin typeface="Times New Roman" pitchFamily="18" charset="0"/>
                <a:ea typeface="黑体" panose="02010609060101010101" pitchFamily="49" charset="-122"/>
              </a:rPr>
              <a:t>，</a:t>
            </a:r>
            <a:r>
              <a:rPr lang="zh-CN" altLang="zh-CN" sz="3200">
                <a:solidFill>
                  <a:schemeClr val="accent2"/>
                </a:solidFill>
                <a:latin typeface="Times New Roman" pitchFamily="18" charset="0"/>
                <a:ea typeface="黑体" panose="02010609060101010101" pitchFamily="49" charset="-122"/>
              </a:rPr>
              <a:t>烟涛微茫</a:t>
            </a:r>
            <a:r>
              <a:rPr lang="zh-CN" altLang="zh-CN" sz="320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</a:rPr>
              <a:t>信</a:t>
            </a:r>
            <a:r>
              <a:rPr lang="zh-CN" altLang="zh-CN" sz="3200">
                <a:latin typeface="Times New Roman" pitchFamily="18" charset="0"/>
                <a:ea typeface="黑体" panose="02010609060101010101" pitchFamily="49" charset="-122"/>
              </a:rPr>
              <a:t>难求，</a:t>
            </a:r>
          </a:p>
          <a:p>
            <a:pPr algn="just" eaLnBrk="0" hangingPunct="0"/>
            <a:r>
              <a:rPr lang="zh-CN" altLang="zh-CN" sz="3200">
                <a:latin typeface="Times New Roman" pitchFamily="18" charset="0"/>
                <a:ea typeface="黑体" panose="02010609060101010101" pitchFamily="49" charset="-122"/>
              </a:rPr>
              <a:t>越人</a:t>
            </a:r>
            <a:r>
              <a:rPr lang="zh-CN" altLang="zh-CN" sz="3200">
                <a:solidFill>
                  <a:schemeClr val="accent2"/>
                </a:solidFill>
                <a:latin typeface="Times New Roman" pitchFamily="18" charset="0"/>
                <a:ea typeface="黑体" panose="02010609060101010101" pitchFamily="49" charset="-122"/>
              </a:rPr>
              <a:t>语</a:t>
            </a:r>
            <a:r>
              <a:rPr lang="zh-CN" altLang="zh-CN" sz="3200">
                <a:latin typeface="Times New Roman" pitchFamily="18" charset="0"/>
                <a:ea typeface="黑体" panose="02010609060101010101" pitchFamily="49" charset="-122"/>
              </a:rPr>
              <a:t>天</a:t>
            </a:r>
            <a:r>
              <a:rPr lang="zh-CN" altLang="zh-CN" sz="3200">
                <a:solidFill>
                  <a:schemeClr val="accent2"/>
                </a:solidFill>
                <a:latin typeface="Times New Roman" pitchFamily="18" charset="0"/>
                <a:ea typeface="黑体" panose="02010609060101010101" pitchFamily="49" charset="-122"/>
              </a:rPr>
              <a:t>姥</a:t>
            </a:r>
            <a:r>
              <a:rPr lang="zh-CN" altLang="zh-CN" sz="3200">
                <a:latin typeface="Times New Roman" pitchFamily="18" charset="0"/>
                <a:ea typeface="黑体" panose="02010609060101010101" pitchFamily="49" charset="-122"/>
              </a:rPr>
              <a:t>，云霞</a:t>
            </a:r>
            <a:r>
              <a:rPr lang="zh-CN" altLang="zh-CN" sz="3200">
                <a:solidFill>
                  <a:schemeClr val="accent2"/>
                </a:solidFill>
                <a:latin typeface="Times New Roman" pitchFamily="18" charset="0"/>
                <a:ea typeface="黑体" panose="02010609060101010101" pitchFamily="49" charset="-122"/>
              </a:rPr>
              <a:t>明灭或</a:t>
            </a:r>
            <a:r>
              <a:rPr lang="zh-CN" altLang="zh-CN" sz="3200">
                <a:latin typeface="Times New Roman" pitchFamily="18" charset="0"/>
                <a:ea typeface="黑体" panose="02010609060101010101" pitchFamily="49" charset="-122"/>
              </a:rPr>
              <a:t>可睹。</a:t>
            </a:r>
          </a:p>
          <a:p>
            <a:pPr algn="just" eaLnBrk="0" hangingPunct="0"/>
            <a:r>
              <a:rPr lang="zh-CN" altLang="zh-CN" sz="3200">
                <a:latin typeface="Times New Roman" pitchFamily="18" charset="0"/>
                <a:ea typeface="黑体" panose="02010609060101010101" pitchFamily="49" charset="-122"/>
              </a:rPr>
              <a:t>天姥连天向天</a:t>
            </a:r>
            <a:r>
              <a:rPr lang="zh-CN" altLang="zh-CN" sz="3200">
                <a:solidFill>
                  <a:schemeClr val="accent2"/>
                </a:solidFill>
                <a:latin typeface="Times New Roman" pitchFamily="18" charset="0"/>
                <a:ea typeface="黑体" panose="02010609060101010101" pitchFamily="49" charset="-122"/>
              </a:rPr>
              <a:t>横</a:t>
            </a:r>
            <a:r>
              <a:rPr lang="zh-CN" altLang="zh-CN" sz="3200">
                <a:latin typeface="Times New Roman" pitchFamily="18" charset="0"/>
                <a:ea typeface="黑体" panose="02010609060101010101" pitchFamily="49" charset="-122"/>
              </a:rPr>
              <a:t>，势</a:t>
            </a:r>
            <a:r>
              <a:rPr lang="zh-CN" altLang="zh-CN" sz="320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</a:rPr>
              <a:t>拔</a:t>
            </a:r>
            <a:r>
              <a:rPr lang="zh-CN" altLang="zh-CN" sz="3200">
                <a:latin typeface="Times New Roman" pitchFamily="18" charset="0"/>
                <a:ea typeface="黑体" panose="02010609060101010101" pitchFamily="49" charset="-122"/>
              </a:rPr>
              <a:t>五岳掩赤城。</a:t>
            </a:r>
          </a:p>
          <a:p>
            <a:pPr algn="just" eaLnBrk="0" hangingPunct="0"/>
            <a:r>
              <a:rPr lang="zh-CN" altLang="zh-CN" sz="3200">
                <a:solidFill>
                  <a:schemeClr val="accent2"/>
                </a:solidFill>
                <a:latin typeface="Times New Roman" pitchFamily="18" charset="0"/>
                <a:ea typeface="黑体" panose="02010609060101010101" pitchFamily="49" charset="-122"/>
              </a:rPr>
              <a:t>天台</a:t>
            </a:r>
            <a:r>
              <a:rPr lang="zh-CN" altLang="zh-CN" sz="3200">
                <a:latin typeface="Times New Roman" pitchFamily="18" charset="0"/>
                <a:ea typeface="黑体" panose="02010609060101010101" pitchFamily="49" charset="-122"/>
              </a:rPr>
              <a:t>一万八千丈，对此欲倒东南倾。</a:t>
            </a:r>
          </a:p>
        </p:txBody>
      </p:sp>
      <p:sp>
        <p:nvSpPr>
          <p:cNvPr id="19460" name="Text Box 5"/>
          <p:cNvSpPr txBox="1"/>
          <p:nvPr/>
        </p:nvSpPr>
        <p:spPr>
          <a:xfrm>
            <a:off x="3246438" y="4645025"/>
            <a:ext cx="309562" cy="457200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rgbClr val="4D4D4D"/>
            </a:outerShdw>
          </a:effectLst>
        </p:spPr>
        <p:txBody>
          <a:bodyPr wrap="none" anchor="ctr">
            <a:spAutoFit/>
          </a:bodyPr>
          <a:lstStyle/>
          <a:p>
            <a:pPr algn="ctr" eaLnBrk="0" hangingPunct="0"/>
            <a:endParaRPr lang="zh-CN" altLang="zh-CN" b="0"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14342" name="Text Box 6"/>
          <p:cNvSpPr txBox="1"/>
          <p:nvPr/>
        </p:nvSpPr>
        <p:spPr>
          <a:xfrm>
            <a:off x="414655" y="3353435"/>
            <a:ext cx="8207375" cy="2676525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  <a:effectLst>
            <a:outerShdw dist="17961" dir="2699999" algn="ctr" rotWithShape="0">
              <a:srgbClr val="4D4D4D"/>
            </a:outerShdw>
          </a:effectLst>
        </p:spPr>
        <p:txBody>
          <a:bodyPr anchor="ctr">
            <a:spAutoFit/>
          </a:bodyPr>
          <a:lstStyle/>
          <a:p>
            <a:pPr algn="just" eaLnBrk="0" hangingPunct="0"/>
            <a:r>
              <a:rPr lang="zh-CN" altLang="zh-CN">
                <a:latin typeface="Times New Roman" pitchFamily="18" charset="0"/>
                <a:ea typeface="宋体" panose="02010600030101010101" pitchFamily="2" charset="-122"/>
              </a:rPr>
              <a:t>      </a:t>
            </a:r>
            <a:r>
              <a:rPr lang="zh-CN" altLang="zh-CN" sz="2800">
                <a:latin typeface="Times New Roman" pitchFamily="18" charset="0"/>
                <a:ea typeface="宋体" panose="02010600030101010101" pitchFamily="2" charset="-122"/>
              </a:rPr>
              <a:t>航海的人谈起瀛洲，大海波涛渺茫确实不易寻求；吴越一带的人谈起天姥山，云霞忽明忽暗（天姥山）有时可以看到。天姥山仿佛连接着天遮断了天空，（它）山势高过五岳，遮蔽了赤城山。天台山虽高一万八千丈，对着这天姥山，（却矮小得）象要向东南方倾倒一样。</a:t>
            </a: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1"/>
      <p:bldP spid="14342" grpId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3" name="Text Box 3"/>
          <p:cNvSpPr txBox="1"/>
          <p:nvPr/>
        </p:nvSpPr>
        <p:spPr>
          <a:xfrm>
            <a:off x="3392488" y="201295"/>
            <a:ext cx="2214562" cy="579438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  <a:effectLst>
            <a:outerShdw dist="17961" dir="2699999" algn="ctr" rotWithShape="0">
              <a:srgbClr val="4D4D4D"/>
            </a:outerShdw>
          </a:effec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zh-CN" sz="320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</a:rPr>
              <a:t>学习第一段</a:t>
            </a:r>
          </a:p>
        </p:txBody>
      </p:sp>
      <p:sp>
        <p:nvSpPr>
          <p:cNvPr id="15364" name="Text Box 4"/>
          <p:cNvSpPr txBox="1"/>
          <p:nvPr/>
        </p:nvSpPr>
        <p:spPr>
          <a:xfrm>
            <a:off x="661670" y="1365568"/>
            <a:ext cx="7345363" cy="2041525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rgbClr val="4D4D4D"/>
            </a:outerShdw>
          </a:effectLst>
        </p:spPr>
        <p:txBody>
          <a:bodyPr anchor="ctr">
            <a:spAutoFit/>
          </a:bodyPr>
          <a:lstStyle/>
          <a:p>
            <a:pPr algn="just" eaLnBrk="0" hangingPunct="0"/>
            <a:r>
              <a:rPr lang="zh-CN" altLang="zh-CN" sz="3200">
                <a:latin typeface="Times New Roman" pitchFamily="18" charset="0"/>
                <a:ea typeface="黑体" panose="02010609060101010101" pitchFamily="49" charset="-122"/>
              </a:rPr>
              <a:t>海客谈</a:t>
            </a:r>
            <a:r>
              <a:rPr lang="zh-CN" altLang="zh-CN" sz="3200">
                <a:solidFill>
                  <a:schemeClr val="accent2"/>
                </a:solidFill>
                <a:latin typeface="Times New Roman" pitchFamily="18" charset="0"/>
                <a:ea typeface="黑体" panose="02010609060101010101" pitchFamily="49" charset="-122"/>
              </a:rPr>
              <a:t>瀛洲</a:t>
            </a:r>
            <a:r>
              <a:rPr lang="zh-CN" altLang="zh-CN" sz="3200">
                <a:latin typeface="Times New Roman" pitchFamily="18" charset="0"/>
                <a:ea typeface="黑体" panose="02010609060101010101" pitchFamily="49" charset="-122"/>
              </a:rPr>
              <a:t>，</a:t>
            </a:r>
            <a:r>
              <a:rPr lang="zh-CN" altLang="zh-CN" sz="3200">
                <a:solidFill>
                  <a:schemeClr val="accent2"/>
                </a:solidFill>
                <a:latin typeface="Times New Roman" pitchFamily="18" charset="0"/>
                <a:ea typeface="黑体" panose="02010609060101010101" pitchFamily="49" charset="-122"/>
              </a:rPr>
              <a:t>烟涛微茫</a:t>
            </a:r>
            <a:r>
              <a:rPr lang="zh-CN" altLang="zh-CN" sz="320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</a:rPr>
              <a:t>信</a:t>
            </a:r>
            <a:r>
              <a:rPr lang="zh-CN" altLang="zh-CN" sz="3200">
                <a:latin typeface="Times New Roman" pitchFamily="18" charset="0"/>
                <a:ea typeface="黑体" panose="02010609060101010101" pitchFamily="49" charset="-122"/>
              </a:rPr>
              <a:t>难求，</a:t>
            </a:r>
          </a:p>
          <a:p>
            <a:pPr algn="just" eaLnBrk="0" hangingPunct="0"/>
            <a:r>
              <a:rPr lang="zh-CN" altLang="zh-CN" sz="3200">
                <a:latin typeface="Times New Roman" pitchFamily="18" charset="0"/>
                <a:ea typeface="黑体" panose="02010609060101010101" pitchFamily="49" charset="-122"/>
              </a:rPr>
              <a:t>越人</a:t>
            </a:r>
            <a:r>
              <a:rPr lang="zh-CN" altLang="zh-CN" sz="3200">
                <a:solidFill>
                  <a:schemeClr val="accent2"/>
                </a:solidFill>
                <a:latin typeface="Times New Roman" pitchFamily="18" charset="0"/>
                <a:ea typeface="黑体" panose="02010609060101010101" pitchFamily="49" charset="-122"/>
              </a:rPr>
              <a:t>语</a:t>
            </a:r>
            <a:r>
              <a:rPr lang="zh-CN" altLang="zh-CN" sz="3200">
                <a:latin typeface="Times New Roman" pitchFamily="18" charset="0"/>
                <a:ea typeface="黑体" panose="02010609060101010101" pitchFamily="49" charset="-122"/>
              </a:rPr>
              <a:t>天</a:t>
            </a:r>
            <a:r>
              <a:rPr lang="zh-CN" altLang="zh-CN" sz="3200">
                <a:solidFill>
                  <a:schemeClr val="accent2"/>
                </a:solidFill>
                <a:latin typeface="Times New Roman" pitchFamily="18" charset="0"/>
                <a:ea typeface="黑体" panose="02010609060101010101" pitchFamily="49" charset="-122"/>
              </a:rPr>
              <a:t>姥</a:t>
            </a:r>
            <a:r>
              <a:rPr lang="zh-CN" altLang="zh-CN" sz="3200">
                <a:latin typeface="Times New Roman" pitchFamily="18" charset="0"/>
                <a:ea typeface="黑体" panose="02010609060101010101" pitchFamily="49" charset="-122"/>
              </a:rPr>
              <a:t>，云霞</a:t>
            </a:r>
            <a:r>
              <a:rPr lang="zh-CN" altLang="zh-CN" sz="3200">
                <a:solidFill>
                  <a:schemeClr val="accent2"/>
                </a:solidFill>
                <a:latin typeface="Times New Roman" pitchFamily="18" charset="0"/>
                <a:ea typeface="黑体" panose="02010609060101010101" pitchFamily="49" charset="-122"/>
              </a:rPr>
              <a:t>明灭或</a:t>
            </a:r>
            <a:r>
              <a:rPr lang="zh-CN" altLang="zh-CN" sz="3200">
                <a:latin typeface="Times New Roman" pitchFamily="18" charset="0"/>
                <a:ea typeface="黑体" panose="02010609060101010101" pitchFamily="49" charset="-122"/>
              </a:rPr>
              <a:t>可睹。</a:t>
            </a:r>
            <a:endParaRPr lang="zh-CN" altLang="zh-CN">
              <a:solidFill>
                <a:srgbClr val="008080"/>
              </a:solidFill>
              <a:latin typeface="Times New Roman" pitchFamily="18" charset="0"/>
              <a:ea typeface="宋体" panose="02010600030101010101" pitchFamily="2" charset="-122"/>
            </a:endParaRPr>
          </a:p>
          <a:p>
            <a:pPr algn="just" eaLnBrk="0" hangingPunct="0"/>
            <a:r>
              <a:rPr lang="zh-CN" altLang="zh-CN" sz="3200">
                <a:latin typeface="Times New Roman" pitchFamily="18" charset="0"/>
                <a:ea typeface="黑体" panose="02010609060101010101" pitchFamily="49" charset="-122"/>
              </a:rPr>
              <a:t>天姥连天向天</a:t>
            </a:r>
            <a:r>
              <a:rPr lang="zh-CN" altLang="zh-CN" sz="3200">
                <a:solidFill>
                  <a:schemeClr val="accent2"/>
                </a:solidFill>
                <a:latin typeface="Times New Roman" pitchFamily="18" charset="0"/>
                <a:ea typeface="黑体" panose="02010609060101010101" pitchFamily="49" charset="-122"/>
              </a:rPr>
              <a:t>横</a:t>
            </a:r>
            <a:r>
              <a:rPr lang="zh-CN" altLang="zh-CN" sz="3200">
                <a:latin typeface="Times New Roman" pitchFamily="18" charset="0"/>
                <a:ea typeface="黑体" panose="02010609060101010101" pitchFamily="49" charset="-122"/>
              </a:rPr>
              <a:t>，势</a:t>
            </a:r>
            <a:r>
              <a:rPr lang="zh-CN" altLang="zh-CN" sz="320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</a:rPr>
              <a:t>拔</a:t>
            </a:r>
            <a:r>
              <a:rPr lang="zh-CN" altLang="zh-CN" sz="3200">
                <a:latin typeface="Times New Roman" pitchFamily="18" charset="0"/>
                <a:ea typeface="黑体" panose="02010609060101010101" pitchFamily="49" charset="-122"/>
              </a:rPr>
              <a:t>五岳掩赤城。</a:t>
            </a:r>
          </a:p>
          <a:p>
            <a:pPr algn="just" eaLnBrk="0" hangingPunct="0"/>
            <a:r>
              <a:rPr lang="zh-CN" altLang="zh-CN" sz="3200">
                <a:solidFill>
                  <a:schemeClr val="accent2"/>
                </a:solidFill>
                <a:latin typeface="Times New Roman" pitchFamily="18" charset="0"/>
                <a:ea typeface="黑体" panose="02010609060101010101" pitchFamily="49" charset="-122"/>
              </a:rPr>
              <a:t>天台</a:t>
            </a:r>
            <a:r>
              <a:rPr lang="zh-CN" altLang="zh-CN" sz="3200">
                <a:latin typeface="Times New Roman" pitchFamily="18" charset="0"/>
                <a:ea typeface="黑体" panose="02010609060101010101" pitchFamily="49" charset="-122"/>
              </a:rPr>
              <a:t>一万八千丈，对此欲倒东南倾。</a:t>
            </a:r>
          </a:p>
        </p:txBody>
      </p:sp>
      <p:sp>
        <p:nvSpPr>
          <p:cNvPr id="20484" name="Text Box 5"/>
          <p:cNvSpPr txBox="1"/>
          <p:nvPr/>
        </p:nvSpPr>
        <p:spPr>
          <a:xfrm>
            <a:off x="3246438" y="4645025"/>
            <a:ext cx="309562" cy="457200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rgbClr val="4D4D4D"/>
            </a:outerShdw>
          </a:effectLst>
        </p:spPr>
        <p:txBody>
          <a:bodyPr wrap="none" anchor="ctr">
            <a:spAutoFit/>
          </a:bodyPr>
          <a:lstStyle/>
          <a:p>
            <a:pPr algn="ctr" eaLnBrk="0" hangingPunct="0"/>
            <a:endParaRPr lang="zh-CN" altLang="zh-CN" b="0"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15366" name="Text Box 6"/>
          <p:cNvSpPr txBox="1"/>
          <p:nvPr/>
        </p:nvSpPr>
        <p:spPr>
          <a:xfrm>
            <a:off x="189230" y="4376420"/>
            <a:ext cx="2573655" cy="583565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rgbClr val="4D4D4D"/>
            </a:outerShdw>
          </a:effectLst>
        </p:spPr>
        <p:txBody>
          <a:bodyPr wrap="square" anchor="ctr">
            <a:spAutoFit/>
          </a:bodyPr>
          <a:lstStyle/>
          <a:p>
            <a:pPr eaLnBrk="0" hangingPunct="0"/>
            <a:r>
              <a:rPr lang="zh-CN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 请概括内容</a:t>
            </a:r>
          </a:p>
        </p:txBody>
      </p:sp>
      <p:sp>
        <p:nvSpPr>
          <p:cNvPr id="15367" name="Text Box 7"/>
          <p:cNvSpPr txBox="1"/>
          <p:nvPr/>
        </p:nvSpPr>
        <p:spPr>
          <a:xfrm>
            <a:off x="3047048" y="4217353"/>
            <a:ext cx="5668962" cy="1189037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rgbClr val="4D4D4D"/>
            </a:outerShdw>
          </a:effectLst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zh-CN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ea typeface="华文隶书" panose="02010800040101010101" pitchFamily="2" charset="-122"/>
              </a:rPr>
              <a:t>描写天姥山的神奇和高大，</a:t>
            </a:r>
          </a:p>
          <a:p>
            <a:pPr eaLnBrk="0" hangingPunct="0"/>
            <a:r>
              <a:rPr lang="zh-CN" altLang="zh-CN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ea typeface="华文隶书" panose="02010800040101010101" pitchFamily="2" charset="-122"/>
              </a:rPr>
              <a:t>---------交待入梦之由</a:t>
            </a:r>
          </a:p>
        </p:txBody>
      </p:sp>
      <p:sp>
        <p:nvSpPr>
          <p:cNvPr id="15368" name="AutoShape 8"/>
          <p:cNvSpPr>
            <a:spLocks noChangeArrowheads="1"/>
          </p:cNvSpPr>
          <p:nvPr/>
        </p:nvSpPr>
        <p:spPr bwMode="auto">
          <a:xfrm flipH="1">
            <a:off x="523240" y="1482725"/>
            <a:ext cx="5899785" cy="792480"/>
          </a:xfrm>
          <a:prstGeom prst="bracePair">
            <a:avLst>
              <a:gd name="adj" fmla="val 8333"/>
            </a:avLst>
          </a:prstGeom>
          <a:noFill/>
          <a:ln w="66675" cap="flat" cmpd="sng">
            <a:solidFill>
              <a:srgbClr val="FF0000"/>
            </a:solidFill>
            <a:round/>
          </a:ln>
          <a:effectLst>
            <a:outerShdw dist="17961" dir="2700000" algn="ctr" rotWithShape="0">
              <a:srgbClr val="FF0000">
                <a:gamma/>
                <a:shade val="60000"/>
                <a:invGamma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9" name="AutoShape 9"/>
          <p:cNvSpPr>
            <a:spLocks noChangeArrowheads="1"/>
          </p:cNvSpPr>
          <p:nvPr/>
        </p:nvSpPr>
        <p:spPr bwMode="auto">
          <a:xfrm flipH="1">
            <a:off x="523240" y="2577783"/>
            <a:ext cx="6624638" cy="647700"/>
          </a:xfrm>
          <a:prstGeom prst="bracePair">
            <a:avLst>
              <a:gd name="adj" fmla="val 8333"/>
            </a:avLst>
          </a:prstGeom>
          <a:noFill/>
          <a:ln w="66675" cap="flat" cmpd="sng">
            <a:solidFill>
              <a:srgbClr val="FF0000"/>
            </a:solidFill>
            <a:round/>
          </a:ln>
          <a:effectLst>
            <a:outerShdw dist="17961" dir="2700000" algn="ctr" rotWithShape="0">
              <a:srgbClr val="FF0000">
                <a:gamma/>
                <a:shade val="60000"/>
                <a:invGamma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70" name="Text Box 10"/>
          <p:cNvSpPr txBox="1"/>
          <p:nvPr/>
        </p:nvSpPr>
        <p:spPr>
          <a:xfrm>
            <a:off x="7354570" y="1588770"/>
            <a:ext cx="995363" cy="579438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rgbClr val="4D4D4D"/>
            </a:outerShdw>
          </a:effec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zh-CN" sz="3200">
                <a:solidFill>
                  <a:srgbClr val="FF0000"/>
                </a:solidFill>
                <a:latin typeface="Times New Roman" pitchFamily="18" charset="0"/>
                <a:ea typeface="华文行楷" panose="02010800040101010101" pitchFamily="2" charset="-122"/>
              </a:rPr>
              <a:t>神奇</a:t>
            </a:r>
          </a:p>
        </p:txBody>
      </p:sp>
      <p:sp>
        <p:nvSpPr>
          <p:cNvPr id="15371" name="Text Box 11"/>
          <p:cNvSpPr txBox="1"/>
          <p:nvPr/>
        </p:nvSpPr>
        <p:spPr>
          <a:xfrm>
            <a:off x="7354253" y="2613025"/>
            <a:ext cx="995362" cy="577850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rgbClr val="4D4D4D"/>
            </a:outerShdw>
          </a:effec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zh-CN" sz="3200">
                <a:solidFill>
                  <a:srgbClr val="FF0000"/>
                </a:solidFill>
                <a:latin typeface="Times New Roman" pitchFamily="18" charset="0"/>
                <a:ea typeface="华文行楷" panose="02010800040101010101" pitchFamily="2" charset="-122"/>
              </a:rPr>
              <a:t>高大</a:t>
            </a: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4" grpId="1"/>
      <p:bldP spid="15366" grpId="2"/>
      <p:bldP spid="15367" grpId="3"/>
      <p:bldP spid="15367" grpId="4"/>
      <p:bldP spid="15368" grpId="5"/>
      <p:bldP spid="15369" grpId="6"/>
      <p:bldP spid="15370" grpId="7"/>
      <p:bldP spid="15371" grpId="8"/>
      <p:bldP spid="15371" grpId="9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93" name="Text Box 9"/>
          <p:cNvSpPr txBox="1"/>
          <p:nvPr/>
        </p:nvSpPr>
        <p:spPr>
          <a:xfrm>
            <a:off x="252413" y="260350"/>
            <a:ext cx="2214562" cy="579438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rgbClr val="4D4D4D"/>
            </a:outerShdw>
          </a:effec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zh-CN" sz="320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</a:rPr>
              <a:t>学习第一段</a:t>
            </a:r>
          </a:p>
        </p:txBody>
      </p:sp>
      <p:sp>
        <p:nvSpPr>
          <p:cNvPr id="21513" name="Text Box 11"/>
          <p:cNvSpPr txBox="1"/>
          <p:nvPr/>
        </p:nvSpPr>
        <p:spPr>
          <a:xfrm>
            <a:off x="3246438" y="4645025"/>
            <a:ext cx="309562" cy="457200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rgbClr val="4D4D4D"/>
            </a:outerShdw>
          </a:effectLst>
        </p:spPr>
        <p:txBody>
          <a:bodyPr wrap="none" anchor="ctr">
            <a:spAutoFit/>
          </a:bodyPr>
          <a:lstStyle/>
          <a:p>
            <a:pPr algn="ctr" eaLnBrk="0" hangingPunct="0"/>
            <a:endParaRPr lang="zh-CN" altLang="zh-CN" b="0"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16396" name="Text Box 12"/>
          <p:cNvSpPr txBox="1"/>
          <p:nvPr/>
        </p:nvSpPr>
        <p:spPr>
          <a:xfrm>
            <a:off x="252730" y="919321"/>
            <a:ext cx="8572500" cy="107632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  <a:effectLst>
            <a:outerShdw dist="17961" dir="2699999" algn="ctr" rotWithShape="0">
              <a:srgbClr val="4D4D4D"/>
            </a:outerShdw>
          </a:effectLst>
        </p:spPr>
        <p:txBody>
          <a:bodyPr anchor="ctr">
            <a:spAutoFit/>
          </a:bodyPr>
          <a:lstStyle/>
          <a:p>
            <a:pPr eaLnBrk="0" hangingPunct="0"/>
            <a:r>
              <a:rPr lang="zh-CN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ea typeface="宋体" panose="02010600030101010101" pitchFamily="2" charset="-122"/>
              </a:rPr>
              <a:t>思考：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ea typeface="宋体" panose="02010600030101010101" pitchFamily="2" charset="-122"/>
              </a:rPr>
              <a:t>作者</a:t>
            </a:r>
            <a:r>
              <a:rPr lang="zh-CN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ea typeface="宋体" panose="02010600030101010101" pitchFamily="2" charset="-122"/>
              </a:rPr>
              <a:t>是怎样表现其高大神奇的？题目是天姥山而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此处为什么写到瀛洲？</a:t>
            </a: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ti'a</a:t>
            </a:r>
          </a:p>
        </p:txBody>
      </p:sp>
      <p:sp>
        <p:nvSpPr>
          <p:cNvPr id="15" name="Text Box 5"/>
          <p:cNvSpPr txBox="1"/>
          <p:nvPr/>
        </p:nvSpPr>
        <p:spPr>
          <a:xfrm>
            <a:off x="506730" y="3426460"/>
            <a:ext cx="7917180" cy="2553335"/>
          </a:xfrm>
          <a:prstGeom prst="rect">
            <a:avLst/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>
                <a:latin typeface="Times New Roman" pitchFamily="18" charset="0"/>
                <a:ea typeface="宋体" panose="02010600030101010101" pitchFamily="2" charset="-122"/>
              </a:rPr>
              <a:t>这是以瀛洲来</a:t>
            </a:r>
            <a:r>
              <a:rPr lang="zh-CN" altLang="en-US" sz="3200" i="1" u="sng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衬托</a:t>
            </a:r>
            <a:r>
              <a:rPr lang="zh-CN" altLang="en-US" sz="3200">
                <a:latin typeface="Times New Roman" pitchFamily="18" charset="0"/>
                <a:ea typeface="宋体" panose="02010600030101010101" pitchFamily="2" charset="-122"/>
              </a:rPr>
              <a:t>天姥山，瀛洲是海上的仙山，虚无缥缈，神奇莫测；天姥是地上的高山，实实在在，可以前往探访，使人油然生神游天姥之念。极力表现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高耸、时隐时现</a:t>
            </a:r>
            <a:r>
              <a:rPr lang="zh-CN" altLang="en-US" sz="3200">
                <a:latin typeface="Times New Roman" pitchFamily="18" charset="0"/>
                <a:ea typeface="宋体" panose="02010600030101010101" pitchFamily="2" charset="-122"/>
              </a:rPr>
              <a:t>的天姥山。</a:t>
            </a:r>
            <a:endParaRPr lang="zh-CN" altLang="en-US">
              <a:solidFill>
                <a:srgbClr val="FF0000"/>
              </a:solidFill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16" name="Text Box 4"/>
          <p:cNvSpPr txBox="1"/>
          <p:nvPr/>
        </p:nvSpPr>
        <p:spPr>
          <a:xfrm>
            <a:off x="106045" y="2388235"/>
            <a:ext cx="8717915" cy="645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i="1" u="sng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用衬托、夸张</a:t>
            </a:r>
            <a:r>
              <a:rPr lang="zh-CN" altLang="en-US" sz="3600">
                <a:latin typeface="Times New Roman" pitchFamily="18" charset="0"/>
                <a:ea typeface="宋体" panose="02010600030101010101" pitchFamily="2" charset="-122"/>
              </a:rPr>
              <a:t>手法写出天姥山高大神奇。</a:t>
            </a: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3" grpId="0"/>
      <p:bldP spid="16396" grpId="1"/>
      <p:bldP spid="15" grpId="2"/>
      <p:bldP spid="16" grpId="3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3" name="Rectangle 2"/>
          <p:cNvSpPr>
            <a:spLocks noGrp="1"/>
          </p:cNvSpPr>
          <p:nvPr/>
        </p:nvSpPr>
        <p:spPr>
          <a:xfrm>
            <a:off x="2718435" y="200025"/>
            <a:ext cx="3129915" cy="71628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anchor="ctr"/>
          <a:lstStyle/>
          <a:p>
            <a:r>
              <a:rPr lang="zh-CN" altLang="en-US" sz="440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</a:rPr>
              <a:t>学习第二段</a:t>
            </a:r>
          </a:p>
        </p:txBody>
      </p:sp>
      <p:sp>
        <p:nvSpPr>
          <p:cNvPr id="23554" name="Rectangle 3"/>
          <p:cNvSpPr>
            <a:spLocks noGrp="1"/>
          </p:cNvSpPr>
          <p:nvPr>
            <p:ph idx="1"/>
          </p:nvPr>
        </p:nvSpPr>
        <p:spPr>
          <a:xfrm>
            <a:off x="323850" y="1195070"/>
            <a:ext cx="7989570" cy="4403725"/>
          </a:xfr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0000"/>
              </a:lnSpc>
              <a:buNone/>
            </a:pPr>
            <a:r>
              <a:rPr lang="zh-CN" altLang="zh-CN" sz="2800"/>
              <a:t>            </a:t>
            </a:r>
            <a:r>
              <a:rPr lang="zh-CN" altLang="en-US" sz="2800" b="1"/>
              <a:t>我欲</a:t>
            </a:r>
            <a:r>
              <a:rPr lang="zh-CN" altLang="en-US" sz="2800" b="1">
                <a:solidFill>
                  <a:srgbClr val="FF0000"/>
                </a:solidFill>
              </a:rPr>
              <a:t>因</a:t>
            </a:r>
            <a:r>
              <a:rPr lang="zh-CN" altLang="en-US" sz="2800" b="1"/>
              <a:t>之梦吴越，一夜飞</a:t>
            </a:r>
            <a:r>
              <a:rPr lang="zh-CN" altLang="en-US" sz="2800" b="1">
                <a:solidFill>
                  <a:srgbClr val="FF0000"/>
                </a:solidFill>
              </a:rPr>
              <a:t>度</a:t>
            </a:r>
            <a:r>
              <a:rPr lang="zh-CN" altLang="en-US" sz="2800" b="1"/>
              <a:t>镜湖月。湖月照我影，送我至</a:t>
            </a:r>
            <a:r>
              <a:rPr lang="zh-CN" altLang="en-US" sz="2800" b="1">
                <a:solidFill>
                  <a:srgbClr val="FF0000"/>
                </a:solidFill>
              </a:rPr>
              <a:t>剡</a:t>
            </a:r>
            <a:r>
              <a:rPr lang="zh-CN" altLang="en-US" sz="2800" b="1"/>
              <a:t>溪。谢公宿外今尚在，</a:t>
            </a:r>
            <a:r>
              <a:rPr lang="zh-CN" altLang="en-US" sz="2800" b="1">
                <a:solidFill>
                  <a:srgbClr val="FF0000"/>
                </a:solidFill>
              </a:rPr>
              <a:t>渌</a:t>
            </a:r>
            <a:r>
              <a:rPr lang="zh-CN" altLang="en-US" sz="2800" b="1"/>
              <a:t>水荡漾清猿啼。脚著谢公屐，身登青云梯。半壁见海日，空中闻天鸡。千岩万转路不定，迷花倚石忽已</a:t>
            </a:r>
            <a:r>
              <a:rPr lang="zh-CN" altLang="en-US" sz="2800" b="1">
                <a:solidFill>
                  <a:srgbClr val="FF0000"/>
                </a:solidFill>
              </a:rPr>
              <a:t>暝</a:t>
            </a:r>
            <a:r>
              <a:rPr lang="zh-CN" altLang="en-US" sz="2800" b="1"/>
              <a:t>。熊咆龙吟</a:t>
            </a:r>
            <a:r>
              <a:rPr lang="zh-CN" altLang="en-US" sz="2800" b="1">
                <a:solidFill>
                  <a:srgbClr val="FF0000"/>
                </a:solidFill>
              </a:rPr>
              <a:t>殷</a:t>
            </a:r>
            <a:r>
              <a:rPr lang="zh-CN" altLang="en-US" sz="2800" b="1"/>
              <a:t>岩泉，</a:t>
            </a:r>
            <a:r>
              <a:rPr lang="zh-CN" altLang="en-US" sz="2800" b="1">
                <a:solidFill>
                  <a:srgbClr val="FF0000"/>
                </a:solidFill>
              </a:rPr>
              <a:t>栗</a:t>
            </a:r>
            <a:r>
              <a:rPr lang="zh-CN" altLang="en-US" sz="2800" b="1"/>
              <a:t>深林兮</a:t>
            </a:r>
            <a:r>
              <a:rPr lang="zh-CN" altLang="en-US" sz="2800" b="1">
                <a:solidFill>
                  <a:srgbClr val="FF0000"/>
                </a:solidFill>
              </a:rPr>
              <a:t>惊</a:t>
            </a:r>
            <a:r>
              <a:rPr lang="zh-CN" altLang="en-US" sz="2800" b="1"/>
              <a:t>层巅。云青青兮欲雨，水澹澹兮生烟。</a:t>
            </a:r>
            <a:r>
              <a:rPr lang="zh-CN" altLang="en-US" sz="2800" b="1">
                <a:solidFill>
                  <a:srgbClr val="FF0000"/>
                </a:solidFill>
              </a:rPr>
              <a:t>列缺</a:t>
            </a:r>
            <a:r>
              <a:rPr lang="zh-CN" altLang="en-US" sz="2800" b="1"/>
              <a:t>霹雳，丘峦崩摧，洞天石扉，</a:t>
            </a:r>
            <a:r>
              <a:rPr lang="zh-CN" altLang="en-US" sz="2800" b="1">
                <a:solidFill>
                  <a:srgbClr val="FF0000"/>
                </a:solidFill>
              </a:rPr>
              <a:t>訇</a:t>
            </a:r>
            <a:r>
              <a:rPr lang="zh-CN" altLang="en-US" sz="2800" b="1"/>
              <a:t>然中开。青冥浩荡不见底，日月照耀金银台。霓为衣兮风为马，云之君兮纷纷而来下。虎鼓瑟兮鸾回车，仙之人兮列如麻。忽魂悸以魄动，怳惊起而长嗟。惟觉时之枕席，失</a:t>
            </a:r>
            <a:r>
              <a:rPr lang="zh-CN" altLang="en-US" sz="2800" b="1">
                <a:solidFill>
                  <a:srgbClr val="FF0000"/>
                </a:solidFill>
              </a:rPr>
              <a:t>向来</a:t>
            </a:r>
            <a:r>
              <a:rPr lang="zh-CN" altLang="en-US" sz="2800" b="1"/>
              <a:t>之烟霞。</a:t>
            </a:r>
          </a:p>
        </p:txBody>
      </p:sp>
      <p:sp>
        <p:nvSpPr>
          <p:cNvPr id="18436" name="Text Box 4"/>
          <p:cNvSpPr txBox="1"/>
          <p:nvPr/>
        </p:nvSpPr>
        <p:spPr>
          <a:xfrm>
            <a:off x="163195" y="5847080"/>
            <a:ext cx="3230563" cy="70167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  <a:effectLst>
            <a:outerShdw dist="17961" dir="2699999" algn="ctr" rotWithShape="0">
              <a:srgbClr val="4D4D4D"/>
            </a:outerShdw>
          </a:effec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zh-CN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ea typeface="宋体" panose="02010600030101010101" pitchFamily="2" charset="-122"/>
              </a:rPr>
              <a:t>齐读概括内容</a:t>
            </a:r>
          </a:p>
        </p:txBody>
      </p:sp>
      <p:sp>
        <p:nvSpPr>
          <p:cNvPr id="18437" name="Text Box 5"/>
          <p:cNvSpPr txBox="1"/>
          <p:nvPr/>
        </p:nvSpPr>
        <p:spPr>
          <a:xfrm>
            <a:off x="3558540" y="5908675"/>
            <a:ext cx="5211763" cy="639763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  <a:effectLst>
            <a:outerShdw dist="17961" dir="2699999" algn="ctr" rotWithShape="0">
              <a:srgbClr val="4D4D4D"/>
            </a:outerShdw>
          </a:effec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zh-CN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ea typeface="宋体" panose="02010600030101010101" pitchFamily="2" charset="-122"/>
              </a:rPr>
              <a:t>梦境所见所闻及醒后长嗟</a:t>
            </a:r>
          </a:p>
        </p:txBody>
      </p:sp>
    </p:spTree>
  </p:cSld>
  <p:clrMapOvr>
    <a:masterClrMapping/>
  </p:clrMapOvr>
  <p:transition spd="med" advClick="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7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Text Box 2"/>
          <p:cNvSpPr txBox="1"/>
          <p:nvPr/>
        </p:nvSpPr>
        <p:spPr>
          <a:xfrm>
            <a:off x="986790" y="5124133"/>
            <a:ext cx="1530350" cy="646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accent2"/>
                </a:solidFill>
                <a:latin typeface="Times New Roman" pitchFamily="18" charset="0"/>
                <a:ea typeface="宋体" panose="02010600030101010101" pitchFamily="2" charset="-122"/>
              </a:rPr>
              <a:t>镜湖</a:t>
            </a:r>
          </a:p>
        </p:txBody>
      </p:sp>
      <p:sp>
        <p:nvSpPr>
          <p:cNvPr id="19459" name="Text Box 3"/>
          <p:cNvSpPr txBox="1"/>
          <p:nvPr/>
        </p:nvSpPr>
        <p:spPr>
          <a:xfrm>
            <a:off x="6351905" y="5130165"/>
            <a:ext cx="1371600" cy="6397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accent2"/>
                </a:solidFill>
                <a:latin typeface="Times New Roman" pitchFamily="18" charset="0"/>
                <a:ea typeface="宋体" panose="02010600030101010101" pitchFamily="2" charset="-122"/>
              </a:rPr>
              <a:t>剡溪</a:t>
            </a:r>
          </a:p>
        </p:txBody>
      </p:sp>
      <p:sp>
        <p:nvSpPr>
          <p:cNvPr id="19460" name="Text Box 4"/>
          <p:cNvSpPr txBox="1"/>
          <p:nvPr/>
        </p:nvSpPr>
        <p:spPr>
          <a:xfrm>
            <a:off x="3177540" y="5068570"/>
            <a:ext cx="22860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0">
                <a:solidFill>
                  <a:srgbClr val="FF0000"/>
                </a:solidFill>
                <a:latin typeface="Times New Roman" pitchFamily="18" charset="0"/>
                <a:ea typeface="华文行楷" panose="02010800040101010101" pitchFamily="2" charset="-122"/>
              </a:rPr>
              <a:t>清幽寂静</a:t>
            </a:r>
          </a:p>
        </p:txBody>
      </p:sp>
      <p:sp>
        <p:nvSpPr>
          <p:cNvPr id="24581" name="Text Box 6"/>
          <p:cNvSpPr txBox="1"/>
          <p:nvPr/>
        </p:nvSpPr>
        <p:spPr>
          <a:xfrm>
            <a:off x="381635" y="1202690"/>
            <a:ext cx="8381365" cy="95313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  <a:effectLst>
            <a:outerShdw dist="17961" dir="2699999" algn="ctr" rotWithShape="0">
              <a:srgbClr val="4D4D4D"/>
            </a:outerShdw>
          </a:effectLst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</a:rPr>
              <a:t>我欲因之梦吴越，一夜飞渡镜湖月。湖月照我影，</a:t>
            </a:r>
          </a:p>
          <a:p>
            <a:pPr algn="ctr" eaLnBrk="0" hangingPunct="0"/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</a:rPr>
              <a:t>送我至剡溪。谢公宿外今尚在，渌水荡漾清猿啼。</a:t>
            </a:r>
          </a:p>
        </p:txBody>
      </p:sp>
      <p:sp>
        <p:nvSpPr>
          <p:cNvPr id="19463" name="Text Box 7"/>
          <p:cNvSpPr txBox="1"/>
          <p:nvPr/>
        </p:nvSpPr>
        <p:spPr>
          <a:xfrm>
            <a:off x="381000" y="2405380"/>
            <a:ext cx="8382000" cy="2224088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anchor="t">
            <a:spAutoFit/>
          </a:bodyPr>
          <a:lstStyle/>
          <a:p>
            <a:pPr algn="just" eaLnBrk="0" hangingPunct="0"/>
            <a:r>
              <a:rPr lang="zh-CN" altLang="en-US" sz="2800">
                <a:latin typeface="Times New Roman" pitchFamily="18" charset="0"/>
                <a:ea typeface="宋体" panose="02010600030101010101" pitchFamily="2" charset="-122"/>
              </a:rPr>
              <a:t>我想根据这（传说），梦游一趟越地（的天姥山），梦中，一个夜晚飞渡过月光映照下的镜湖。湖上的月光映照着我的身影，送我到剡溪。诗人谢灵运游天姥山时住宿的地方现在还存在，清澈的溪流水波荡漾，山中的猿猴叫声极为凄清。</a:t>
            </a:r>
          </a:p>
        </p:txBody>
      </p:sp>
      <p:sp>
        <p:nvSpPr>
          <p:cNvPr id="19464" name="Text Box 8"/>
          <p:cNvSpPr txBox="1"/>
          <p:nvPr/>
        </p:nvSpPr>
        <p:spPr>
          <a:xfrm>
            <a:off x="3177540" y="177800"/>
            <a:ext cx="3230563" cy="823913"/>
          </a:xfrm>
          <a:prstGeom prst="rect">
            <a:avLst/>
          </a:prstGeom>
          <a:solidFill>
            <a:srgbClr val="FF6600"/>
          </a:solidFill>
          <a:ln w="9525">
            <a:noFill/>
          </a:ln>
          <a:effectLst>
            <a:outerShdw dist="17961" dir="2699999" algn="ctr" rotWithShape="0">
              <a:srgbClr val="993D00"/>
            </a:outerShdw>
          </a:effec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zh-CN" sz="4800">
                <a:latin typeface="Times New Roman" pitchFamily="18" charset="0"/>
                <a:ea typeface="华文隶书" panose="02010800040101010101" pitchFamily="2" charset="-122"/>
              </a:rPr>
              <a:t>月夜飞渡图</a:t>
            </a: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1"/>
      <p:bldP spid="19460" grpId="2"/>
      <p:bldP spid="19463" grpId="3"/>
      <p:bldP spid="19464" grpId="4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1" name="Rectangle 2"/>
          <p:cNvSpPr>
            <a:spLocks noGrp="1"/>
          </p:cNvSpPr>
          <p:nvPr>
            <p:ph type="title"/>
          </p:nvPr>
        </p:nvSpPr>
        <p:spPr>
          <a:xfrm>
            <a:off x="611188" y="188913"/>
            <a:ext cx="7772400" cy="11430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b="1">
                <a:solidFill>
                  <a:srgbClr val="FF0000"/>
                </a:solidFill>
              </a:rPr>
              <a:t>思考探究</a:t>
            </a:r>
          </a:p>
        </p:txBody>
      </p:sp>
      <p:sp>
        <p:nvSpPr>
          <p:cNvPr id="20483" name="Rectangle 3"/>
          <p:cNvSpPr>
            <a:spLocks noGrp="1"/>
          </p:cNvSpPr>
          <p:nvPr>
            <p:ph idx="1"/>
          </p:nvPr>
        </p:nvSpPr>
        <p:spPr>
          <a:xfrm>
            <a:off x="751205" y="1332230"/>
            <a:ext cx="7492365" cy="4752975"/>
          </a:xfr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endParaRPr lang="zh-CN" altLang="zh-CN" b="1"/>
          </a:p>
          <a:p>
            <a:pPr eaLnBrk="1" hangingPunct="1">
              <a:buNone/>
            </a:pPr>
            <a:r>
              <a:rPr lang="zh-CN" altLang="zh-CN" b="1"/>
              <a:t>1</a:t>
            </a:r>
            <a:r>
              <a:rPr lang="zh-CN" altLang="en-US" b="1"/>
              <a:t>、“一夜飞度”表现了诗人什么心情？</a:t>
            </a:r>
          </a:p>
          <a:p>
            <a:pPr eaLnBrk="1" hangingPunct="1">
              <a:buNone/>
            </a:pPr>
            <a:r>
              <a:rPr lang="zh-CN" altLang="zh-CN" b="1"/>
              <a:t>        </a:t>
            </a:r>
            <a:r>
              <a:rPr lang="zh-CN" altLang="en-US" b="1">
                <a:solidFill>
                  <a:srgbClr val="FF0000"/>
                </a:solidFill>
              </a:rPr>
              <a:t>急切兴奋之情。</a:t>
            </a:r>
            <a:endParaRPr lang="zh-CN" altLang="zh-CN" b="1"/>
          </a:p>
          <a:p>
            <a:pPr eaLnBrk="1" hangingPunct="1">
              <a:buNone/>
            </a:pPr>
            <a:r>
              <a:rPr lang="zh-CN" altLang="zh-CN" b="1"/>
              <a:t>2</a:t>
            </a:r>
            <a:r>
              <a:rPr lang="zh-CN" altLang="en-US" b="1"/>
              <a:t>、“照”、“送”写出诗人什么感情？</a:t>
            </a:r>
          </a:p>
          <a:p>
            <a:pPr eaLnBrk="1" hangingPunct="1">
              <a:buNone/>
            </a:pPr>
            <a:r>
              <a:rPr lang="zh-CN" altLang="zh-CN" b="1"/>
              <a:t>       </a:t>
            </a:r>
            <a:r>
              <a:rPr lang="zh-CN" altLang="en-US" b="1">
                <a:solidFill>
                  <a:srgbClr val="FF0000"/>
                </a:solidFill>
              </a:rPr>
              <a:t>明月与人如影随形，人与自然和   </a:t>
            </a:r>
          </a:p>
          <a:p>
            <a:pPr eaLnBrk="1" hangingPunct="1">
              <a:buNone/>
            </a:pPr>
            <a:r>
              <a:rPr lang="zh-CN" altLang="zh-CN" b="1">
                <a:solidFill>
                  <a:srgbClr val="FF0000"/>
                </a:solidFill>
              </a:rPr>
              <a:t>      </a:t>
            </a:r>
            <a:r>
              <a:rPr lang="zh-CN" altLang="en-US" b="1">
                <a:solidFill>
                  <a:srgbClr val="FF0000"/>
                </a:solidFill>
              </a:rPr>
              <a:t>谐一体，体现了诗人对自然的热</a:t>
            </a:r>
          </a:p>
          <a:p>
            <a:pPr eaLnBrk="1" hangingPunct="1">
              <a:buNone/>
            </a:pPr>
            <a:r>
              <a:rPr lang="zh-CN" altLang="zh-CN" b="1">
                <a:solidFill>
                  <a:srgbClr val="FF0000"/>
                </a:solidFill>
              </a:rPr>
              <a:t>                  </a:t>
            </a:r>
            <a:r>
              <a:rPr lang="zh-CN" altLang="en-US" b="1">
                <a:solidFill>
                  <a:srgbClr val="FF0000"/>
                </a:solidFill>
              </a:rPr>
              <a:t>爱和眷恋。</a:t>
            </a:r>
          </a:p>
          <a:p>
            <a:pPr eaLnBrk="1" hangingPunct="1">
              <a:buNone/>
            </a:pPr>
            <a:endParaRPr lang="zh-CN" altLang="zh-CN" sz="3600">
              <a:solidFill>
                <a:srgbClr val="CC3300"/>
              </a:solidFill>
            </a:endParaRPr>
          </a:p>
        </p:txBody>
      </p:sp>
    </p:spTree>
  </p:cSld>
  <p:clrMapOvr>
    <a:masterClrMapping/>
  </p:clrMapOvr>
  <p:transition spd="med" advClick="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1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>
                                            <p:txEl>
                                              <p:charRg st="1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>
                                            <p:txEl>
                                              <p:charRg st="1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16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0483">
                                            <p:txEl>
                                              <p:charRg st="16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33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0483">
                                            <p:txEl>
                                              <p:charRg st="33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48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0483">
                                            <p:txEl>
                                              <p:charRg st="48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75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483">
                                            <p:txEl>
                                              <p:charRg st="75" end="10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108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0483">
                                            <p:txEl>
                                              <p:charRg st="108" end="1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3" name="Text Box 2"/>
          <p:cNvSpPr txBox="1"/>
          <p:nvPr/>
        </p:nvSpPr>
        <p:spPr>
          <a:xfrm>
            <a:off x="125413" y="704850"/>
            <a:ext cx="8534400" cy="706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0">
                <a:latin typeface="Times New Roman" pitchFamily="18" charset="0"/>
                <a:ea typeface="楷体_GB2312" charset="-122"/>
              </a:rPr>
              <a:t>　　　　    </a:t>
            </a:r>
            <a:r>
              <a:rPr lang="zh-CN" altLang="en-US" sz="4000">
                <a:latin typeface="Times New Roman" pitchFamily="18" charset="0"/>
                <a:ea typeface="楷体_GB2312" charset="-122"/>
              </a:rPr>
              <a:t>学　习　目   标</a:t>
            </a:r>
            <a:r>
              <a:rPr lang="zh-CN" altLang="en-US" sz="4000" b="0">
                <a:latin typeface="Times New Roman" pitchFamily="18" charset="0"/>
                <a:ea typeface="楷体_GB2312" charset="-122"/>
              </a:rPr>
              <a:t>　　　　</a:t>
            </a:r>
          </a:p>
        </p:txBody>
      </p:sp>
      <p:sp>
        <p:nvSpPr>
          <p:cNvPr id="8194" name="Text Box 3"/>
          <p:cNvSpPr txBox="1"/>
          <p:nvPr/>
        </p:nvSpPr>
        <p:spPr>
          <a:xfrm>
            <a:off x="738188" y="2022475"/>
            <a:ext cx="7785100" cy="3536950"/>
          </a:xfrm>
          <a:prstGeom prst="rect">
            <a:avLst/>
          </a:prstGeom>
          <a:noFill/>
          <a:ln w="28575" cap="flat" cmpd="sng">
            <a:solidFill>
              <a:srgbClr val="00956F"/>
            </a:solidFill>
            <a:prstDash val="solid"/>
            <a:round/>
            <a:headEnd type="none" w="med" len="med"/>
            <a:tailEnd type="none" w="med" len="med"/>
          </a:ln>
          <a:effectLst>
            <a:prstShdw prst="shdw17" dist="17961" dir="2699999">
              <a:srgbClr val="5A5A5A"/>
            </a:prstShdw>
          </a:effectLst>
        </p:spPr>
        <p:txBody>
          <a:bodyPr wrap="squar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Times New Roman" pitchFamily="18" charset="0"/>
                <a:ea typeface="宋体" panose="02010600030101010101" pitchFamily="2" charset="-122"/>
              </a:rPr>
              <a:t>１</a:t>
            </a:r>
            <a:r>
              <a:rPr lang="zh-CN" altLang="en-US" sz="3200">
                <a:latin typeface="Times New Roman" pitchFamily="18" charset="0"/>
                <a:ea typeface="楷体_GB2312" charset="-122"/>
              </a:rPr>
              <a:t>、体会诗人鄙视权贵，追求自由生活的</a:t>
            </a: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Times New Roman" pitchFamily="18" charset="0"/>
                <a:ea typeface="楷体_GB2312" charset="-122"/>
              </a:rPr>
              <a:t>　　　　思想感情。</a:t>
            </a: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Times New Roman" pitchFamily="18" charset="0"/>
                <a:ea typeface="楷体_GB2312" charset="-122"/>
              </a:rPr>
              <a:t>２、领会作品想象奇特和大胆夸张的浪漫</a:t>
            </a: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Times New Roman" pitchFamily="18" charset="0"/>
                <a:ea typeface="楷体_GB2312" charset="-122"/>
              </a:rPr>
              <a:t>　　　　主义表现手法。</a:t>
            </a: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Times New Roman" pitchFamily="18" charset="0"/>
                <a:ea typeface="楷体_GB2312" charset="-122"/>
              </a:rPr>
              <a:t>３、背诵并默写这首诗。</a:t>
            </a:r>
          </a:p>
        </p:txBody>
      </p:sp>
    </p:spTree>
  </p:cSld>
  <p:clrMapOvr>
    <a:masterClrMapping/>
  </p:clrMapOvr>
  <p:transition spd="med" advClick="0">
    <p:zoom dir="in"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5" name="Text Box 2"/>
          <p:cNvSpPr txBox="1"/>
          <p:nvPr/>
        </p:nvSpPr>
        <p:spPr>
          <a:xfrm>
            <a:off x="-86360" y="404813"/>
            <a:ext cx="637984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 eaLnBrk="0" hangingPunct="0"/>
            <a:r>
              <a:rPr lang="zh-CN" altLang="zh-CN" sz="3600">
                <a:latin typeface="Times New Roman" pitchFamily="18" charset="0"/>
                <a:ea typeface="宋体" panose="02010600030101010101" pitchFamily="2" charset="-122"/>
              </a:rPr>
              <a:t>3</a:t>
            </a:r>
            <a:r>
              <a:rPr lang="zh-CN" altLang="en-US" sz="3600">
                <a:latin typeface="Times New Roman" pitchFamily="18" charset="0"/>
                <a:ea typeface="宋体" panose="02010600030101010101" pitchFamily="2" charset="-122"/>
              </a:rPr>
              <a:t>、诗人为何要提到“谢公”？</a:t>
            </a:r>
          </a:p>
        </p:txBody>
      </p:sp>
      <p:sp>
        <p:nvSpPr>
          <p:cNvPr id="21507" name="Rectangle 3"/>
          <p:cNvSpPr>
            <a:spLocks noGrp="1"/>
          </p:cNvSpPr>
          <p:nvPr>
            <p:ph idx="1"/>
          </p:nvPr>
        </p:nvSpPr>
        <p:spPr>
          <a:xfrm>
            <a:off x="861695" y="1544955"/>
            <a:ext cx="7223760" cy="3081655"/>
          </a:xfr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80000"/>
              </a:lnSpc>
              <a:buNone/>
            </a:pPr>
            <a:r>
              <a:rPr lang="en-US" altLang="zh-CN" sz="2800" b="1">
                <a:solidFill>
                  <a:srgbClr val="FF0000"/>
                </a:solidFill>
              </a:rPr>
              <a:t>   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谢灵运是南朝时期著名的山水派诗人，他  热衷政治仕途，但到了刘宋时代，他的仕途地位受到威胁，不很顺利；后来他干脆辞官，领着僮仆门生几百人游山玩水，以排遣政治上的不满。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谢灵运与李白一样，也是空有满腔抱负，却在政治上饱受打击，都有政治上的不满。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25780" y="5241925"/>
            <a:ext cx="8092440" cy="87884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anchor="t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ea typeface="宋体" panose="02010600030101010101" pitchFamily="2" charset="-122"/>
              </a:rPr>
              <a:t>李白借谢灵运来写自己，也表达了自己要效仿谢灵运寄情山水、鄙弃俗世。</a:t>
            </a:r>
            <a:endParaRPr lang="zh-CN" altLang="en-US" sz="32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0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1507">
                                            <p:txEl>
                                              <p:charRg st="0" end="1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15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Rectangle 2"/>
          <p:cNvSpPr>
            <a:spLocks noGrp="1"/>
          </p:cNvSpPr>
          <p:nvPr>
            <p:ph type="title"/>
          </p:nvPr>
        </p:nvSpPr>
        <p:spPr>
          <a:xfrm>
            <a:off x="2033270" y="1776095"/>
            <a:ext cx="4934585" cy="1143000"/>
          </a:xfr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vert="horz" wrap="square" lIns="91440" tIns="45720" rIns="91440" bIns="45720" anchor="ctr"/>
          <a:lstStyle/>
          <a:p>
            <a:pPr algn="l" eaLnBrk="1" hangingPunct="1"/>
            <a:r>
              <a:rPr lang="zh-CN" altLang="en-US" sz="3200" b="1">
                <a:solidFill>
                  <a:srgbClr val="FF0000"/>
                </a:solidFill>
                <a:ea typeface="黑体" panose="02010609060101010101" pitchFamily="49" charset="-122"/>
              </a:rPr>
              <a:t>脚著谢公屐，身登青云梯。</a:t>
            </a:r>
            <a:br>
              <a:rPr lang="zh-CN" altLang="en-US" sz="3200" b="1">
                <a:solidFill>
                  <a:srgbClr val="FF0000"/>
                </a:solidFill>
                <a:ea typeface="黑体" panose="02010609060101010101" pitchFamily="49" charset="-122"/>
              </a:rPr>
            </a:br>
            <a:r>
              <a:rPr lang="zh-CN" altLang="en-US" sz="3200" b="1">
                <a:solidFill>
                  <a:srgbClr val="FF0000"/>
                </a:solidFill>
                <a:ea typeface="黑体" panose="02010609060101010101" pitchFamily="49" charset="-122"/>
              </a:rPr>
              <a:t>半壁见海日，空中闻天鸡。</a:t>
            </a:r>
          </a:p>
        </p:txBody>
      </p:sp>
      <p:sp>
        <p:nvSpPr>
          <p:cNvPr id="22531" name="Rectangle 3"/>
          <p:cNvSpPr>
            <a:spLocks noGrp="1"/>
          </p:cNvSpPr>
          <p:nvPr>
            <p:ph idx="1"/>
          </p:nvPr>
        </p:nvSpPr>
        <p:spPr>
          <a:xfrm>
            <a:off x="614045" y="3669665"/>
            <a:ext cx="7772400" cy="1877060"/>
          </a:xfr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zh-CN" altLang="zh-CN" sz="2800" b="1">
                <a:ea typeface="黑体" panose="02010609060101010101" pitchFamily="49" charset="-122"/>
              </a:rPr>
              <a:t>         </a:t>
            </a:r>
            <a:r>
              <a:rPr lang="zh-CN" altLang="en-US" sz="2800" b="1">
                <a:ea typeface="黑体" panose="02010609060101010101" pitchFamily="49" charset="-122"/>
              </a:rPr>
              <a:t>（我）脚穿谢公游山时穿的木屐，亲自攀登直入云霄的天梯（高峻陡峭的山路）。在半山腰就看见从海上升起的太阳，在山顶上可以听到天鸡啼鸣。</a:t>
            </a:r>
          </a:p>
        </p:txBody>
      </p:sp>
      <p:sp>
        <p:nvSpPr>
          <p:cNvPr id="22532" name="Text Box 4"/>
          <p:cNvSpPr txBox="1"/>
          <p:nvPr/>
        </p:nvSpPr>
        <p:spPr>
          <a:xfrm>
            <a:off x="2882900" y="372110"/>
            <a:ext cx="2976563" cy="762000"/>
          </a:xfrm>
          <a:prstGeom prst="rect">
            <a:avLst/>
          </a:prstGeom>
          <a:solidFill>
            <a:srgbClr val="FF9900"/>
          </a:solidFill>
          <a:ln w="9525">
            <a:noFill/>
          </a:ln>
          <a:effectLst>
            <a:outerShdw dist="17961" dir="2699999" algn="ctr" rotWithShape="0">
              <a:srgbClr val="995C00"/>
            </a:outerShdw>
          </a:effec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zh-CN" sz="4400">
                <a:latin typeface="Times New Roman" pitchFamily="18" charset="0"/>
                <a:ea typeface="华文隶书" panose="02010800040101010101" pitchFamily="2" charset="-122"/>
              </a:rPr>
              <a:t>登山奇观图</a:t>
            </a:r>
          </a:p>
        </p:txBody>
      </p:sp>
    </p:spTree>
  </p:cSld>
  <p:clrMapOvr>
    <a:masterClrMapping/>
  </p:clrMapOvr>
  <p:transition spd="med" advClick="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253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1" uiExpand="1" build="p"/>
      <p:bldP spid="22532" grpId="2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3554" name="Picture 2" descr="日出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0063" y="1125538"/>
            <a:ext cx="3200400" cy="411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Picture 3" descr="07_0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650" y="1125538"/>
            <a:ext cx="3124200" cy="411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6" name="Text Box 4"/>
          <p:cNvSpPr txBox="1"/>
          <p:nvPr/>
        </p:nvSpPr>
        <p:spPr>
          <a:xfrm>
            <a:off x="3945890" y="2009140"/>
            <a:ext cx="1567815" cy="2530475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 vert="eaVert"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空中闻天鸡</a:t>
            </a:r>
          </a:p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sym typeface="+mn-ea"/>
              </a:rPr>
              <a:t>半壁见海日</a:t>
            </a:r>
            <a:endParaRPr lang="zh-CN" altLang="en-US" sz="3600">
              <a:solidFill>
                <a:srgbClr val="FF0000"/>
              </a:solidFill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23557" name="Text Box 5"/>
          <p:cNvSpPr txBox="1"/>
          <p:nvPr/>
        </p:nvSpPr>
        <p:spPr>
          <a:xfrm>
            <a:off x="4038600" y="5638800"/>
            <a:ext cx="22860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FF3300"/>
                </a:solidFill>
                <a:latin typeface="Times New Roman" pitchFamily="18" charset="0"/>
                <a:ea typeface="华文行楷" panose="02010800040101010101" pitchFamily="2" charset="-122"/>
              </a:rPr>
              <a:t>壮美</a:t>
            </a:r>
          </a:p>
        </p:txBody>
      </p:sp>
      <p:sp>
        <p:nvSpPr>
          <p:cNvPr id="23559" name="Text Box 7"/>
          <p:cNvSpPr txBox="1"/>
          <p:nvPr/>
        </p:nvSpPr>
        <p:spPr>
          <a:xfrm>
            <a:off x="1537970" y="209868"/>
            <a:ext cx="6191250" cy="700087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/>
            <a:r>
              <a:rPr lang="zh-CN" altLang="en-US" sz="4000">
                <a:latin typeface="Times New Roman" pitchFamily="18" charset="0"/>
                <a:ea typeface="华文隶书" panose="02010800040101010101" pitchFamily="2" charset="-122"/>
              </a:rPr>
              <a:t>白天景象，壮美奇绝</a:t>
            </a: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23557" grpId="1"/>
      <p:bldP spid="23559" grpId="2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Rectangle 2"/>
          <p:cNvSpPr>
            <a:spLocks noGrp="1"/>
          </p:cNvSpPr>
          <p:nvPr>
            <p:ph type="title"/>
          </p:nvPr>
        </p:nvSpPr>
        <p:spPr>
          <a:xfrm>
            <a:off x="142875" y="1111885"/>
            <a:ext cx="8644255" cy="1379855"/>
          </a:xfr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vert="horz" wrap="square" lIns="91440" tIns="45720" rIns="91440" bIns="45720" anchor="ctr"/>
          <a:lstStyle/>
          <a:p>
            <a:pPr algn="just" eaLnBrk="1" hangingPunct="1"/>
            <a:r>
              <a:rPr lang="zh-CN" altLang="en-US" sz="2800" b="1">
                <a:solidFill>
                  <a:srgbClr val="FF0000"/>
                </a:solidFill>
                <a:ea typeface="黑体" panose="02010609060101010101" pitchFamily="49" charset="-122"/>
              </a:rPr>
              <a:t>千岩万转路不定，迷花倚石忽已暝。熊咆龙吟殷岩泉，栗深林兮惊层巅。云青青兮欲雨，水澹澹兮生烟。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0" y="2636838"/>
            <a:ext cx="8858250" cy="4114800"/>
          </a:xfr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4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      </a:t>
            </a:r>
            <a:r>
              <a:rPr kumimoji="0" lang="zh-CN" altLang="zh-CN" sz="36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无数山岩重叠，道路曲折回旋，没有一定（的方向）。（由于）迷恋奇花，倚着山石，不觉已经天黑了。岩泉发出的响声，像熊在怒吼，龙在长鸣，使幽静的树林战栗使层层山岩震惊，乌云黑沉沉啊要下雨了，水波荡漾升起阵阵烟雾。</a:t>
            </a:r>
            <a:endParaRPr kumimoji="0" lang="zh-CN" sz="36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4580" name="Text Box 4"/>
          <p:cNvSpPr txBox="1"/>
          <p:nvPr/>
        </p:nvSpPr>
        <p:spPr>
          <a:xfrm>
            <a:off x="2064068" y="5572443"/>
            <a:ext cx="4800600" cy="708025"/>
          </a:xfrm>
          <a:prstGeom prst="rect">
            <a:avLst/>
          </a:prstGeom>
          <a:solidFill>
            <a:srgbClr val="FF0000"/>
          </a:solidFill>
          <a:ln w="9525">
            <a:noFill/>
          </a:ln>
          <a:effectLst>
            <a:outerShdw dist="17961" dir="2699999" algn="ctr" rotWithShape="0">
              <a:srgbClr val="990000"/>
            </a:outerShdw>
          </a:effec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zh-CN" sz="4000">
                <a:latin typeface="Times New Roman" pitchFamily="18" charset="0"/>
                <a:ea typeface="华文隶书" panose="02010800040101010101" pitchFamily="2" charset="-122"/>
              </a:rPr>
              <a:t>夜间景象，</a:t>
            </a:r>
            <a:r>
              <a:rPr lang="zh-CN" altLang="en-US" sz="4000">
                <a:latin typeface="Times New Roman" pitchFamily="18" charset="0"/>
                <a:ea typeface="华文隶书" panose="02010800040101010101" pitchFamily="2" charset="-122"/>
              </a:rPr>
              <a:t>阴森恐怖</a:t>
            </a:r>
            <a:endParaRPr lang="zh-CN" altLang="zh-CN" sz="4000">
              <a:latin typeface="Times New Roman" pitchFamily="18" charset="0"/>
              <a:ea typeface="华文隶书" panose="02010800040101010101" pitchFamily="2" charset="-122"/>
            </a:endParaRPr>
          </a:p>
        </p:txBody>
      </p:sp>
      <p:sp>
        <p:nvSpPr>
          <p:cNvPr id="29700" name="Text Box 5"/>
          <p:cNvSpPr txBox="1"/>
          <p:nvPr/>
        </p:nvSpPr>
        <p:spPr>
          <a:xfrm>
            <a:off x="1844675" y="655638"/>
            <a:ext cx="309563" cy="455612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rgbClr val="4D4D4D"/>
            </a:outerShdw>
          </a:effectLst>
        </p:spPr>
        <p:txBody>
          <a:bodyPr wrap="none" anchor="ctr">
            <a:spAutoFit/>
          </a:bodyPr>
          <a:lstStyle/>
          <a:p>
            <a:pPr algn="ctr" eaLnBrk="0" hangingPunct="0"/>
            <a:endParaRPr lang="zh-CN" altLang="zh-CN"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24582" name="Text Box 6"/>
          <p:cNvSpPr txBox="1"/>
          <p:nvPr/>
        </p:nvSpPr>
        <p:spPr>
          <a:xfrm>
            <a:off x="2696845" y="231140"/>
            <a:ext cx="3230563" cy="823913"/>
          </a:xfrm>
          <a:prstGeom prst="rect">
            <a:avLst/>
          </a:prstGeom>
          <a:solidFill>
            <a:srgbClr val="FF6600"/>
          </a:solidFill>
          <a:ln w="9525">
            <a:noFill/>
          </a:ln>
          <a:effectLst>
            <a:outerShdw dist="17961" dir="2699999" algn="ctr" rotWithShape="0">
              <a:srgbClr val="993D00"/>
            </a:outerShdw>
          </a:effec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zh-CN" sz="4800">
                <a:latin typeface="Times New Roman" pitchFamily="18" charset="0"/>
                <a:ea typeface="华文隶书" panose="02010800040101010101" pitchFamily="2" charset="-122"/>
              </a:rPr>
              <a:t>山中夜景图</a:t>
            </a:r>
          </a:p>
        </p:txBody>
      </p:sp>
    </p:spTree>
  </p:cSld>
  <p:clrMapOvr>
    <a:masterClrMapping/>
  </p:clrMapOvr>
  <p:transition spd="med" advClick="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457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1" uiExpand="1" build="p"/>
      <p:bldP spid="24580" grpId="2"/>
      <p:bldP spid="24582" grpId="3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292735" y="1018540"/>
            <a:ext cx="8472170" cy="1857375"/>
          </a:xfr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列缺霹雳，丘峦崩摧，洞天石扉，訇然中开。青冥浩荡不见底，日月照耀金银台。霓为衣兮风为马，云之君兮纷纷而来下。虎鼓瑟兮鸾回车，仙之人兮列如麻。</a:t>
            </a: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j-cs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292100" y="3143250"/>
            <a:ext cx="8472170" cy="3420110"/>
          </a:xfr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  </a:t>
            </a: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  </a:t>
            </a: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闪电迅雷，使山峦崩裂。仙府的石门，轰隆一声从中间打开了，洞中蔚蓝的天空广阔无际，看不到尽头，日月的光辉照耀着金银筑成的宫</a:t>
            </a:r>
            <a:r>
              <a:rPr kumimoji="0" 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殿。</a:t>
            </a: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云中的神仙用彩虹做衣裳，把清风当作马，一个接一个地下来了；老虎弹奏着琴瑟，鸾鸟驾着车，仙人成群结队多得象麻一样。</a:t>
            </a:r>
            <a:endParaRPr kumimoji="0" lang="zh-CN" sz="2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sz="2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5" name="Text Box 3"/>
          <p:cNvSpPr txBox="1"/>
          <p:nvPr/>
        </p:nvSpPr>
        <p:spPr>
          <a:xfrm>
            <a:off x="1236345" y="58420"/>
            <a:ext cx="3230563" cy="823913"/>
          </a:xfrm>
          <a:prstGeom prst="rect">
            <a:avLst/>
          </a:prstGeom>
          <a:solidFill>
            <a:srgbClr val="FF6600"/>
          </a:solidFill>
          <a:ln w="9525">
            <a:noFill/>
          </a:ln>
          <a:effectLst>
            <a:outerShdw dist="17961" dir="2699999" algn="ctr" rotWithShape="0">
              <a:srgbClr val="993D00"/>
            </a:outerShdw>
          </a:effec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zh-CN" sz="4800">
                <a:latin typeface="Times New Roman" pitchFamily="18" charset="0"/>
                <a:ea typeface="华文隶书" panose="02010800040101010101" pitchFamily="2" charset="-122"/>
              </a:rPr>
              <a:t>洞天奇景图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31043" y="115888"/>
            <a:ext cx="4357687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/>
            <a:r>
              <a:rPr lang="zh-CN" altLang="en-US" sz="4000">
                <a:solidFill>
                  <a:schemeClr val="accent2"/>
                </a:solidFill>
                <a:latin typeface="Times New Roman" pitchFamily="18" charset="0"/>
                <a:ea typeface="宋体" panose="02010600030101010101" pitchFamily="2" charset="-122"/>
              </a:rPr>
              <a:t>富丽缤纷</a:t>
            </a:r>
          </a:p>
        </p:txBody>
      </p:sp>
    </p:spTree>
  </p:cSld>
  <p:clrMapOvr>
    <a:masterClrMapping/>
  </p:clrMapOvr>
  <p:transition spd="med" advClick="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560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uiExpand="1" build="p"/>
      <p:bldP spid="5" grpId="1"/>
      <p:bldP spid="6" grpId="2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Rectangle 2"/>
          <p:cNvSpPr>
            <a:spLocks noGrp="1"/>
          </p:cNvSpPr>
          <p:nvPr>
            <p:ph idx="1"/>
          </p:nvPr>
        </p:nvSpPr>
        <p:spPr>
          <a:xfrm>
            <a:off x="391795" y="3213100"/>
            <a:ext cx="8039735" cy="1665605"/>
          </a:xfr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en-US" altLang="zh-CN" b="1">
                <a:ea typeface="黑体" panose="02010609060101010101" pitchFamily="49" charset="-122"/>
              </a:rPr>
              <a:t>  </a:t>
            </a:r>
            <a:r>
              <a:rPr lang="zh-CN" altLang="zh-CN" b="1">
                <a:ea typeface="黑体" panose="02010609060101010101" pitchFamily="49" charset="-122"/>
              </a:rPr>
              <a:t>  </a:t>
            </a:r>
            <a:r>
              <a:rPr lang="zh-CN" altLang="en-US" b="1">
                <a:ea typeface="黑体" panose="02010609060101010101" pitchFamily="49" charset="-122"/>
              </a:rPr>
              <a:t>猛然间（我）心惊胆颤，猛然一惊而起，不禁长声叹息，醒来时见到的只有枕头床席还在，刚才梦中的烟雾云霞消失了。</a:t>
            </a:r>
            <a:endParaRPr lang="zh-CN" altLang="en-US"/>
          </a:p>
        </p:txBody>
      </p:sp>
      <p:sp>
        <p:nvSpPr>
          <p:cNvPr id="31746" name="Text Box 3"/>
          <p:cNvSpPr txBox="1"/>
          <p:nvPr/>
        </p:nvSpPr>
        <p:spPr>
          <a:xfrm>
            <a:off x="1404303" y="1468438"/>
            <a:ext cx="5872162" cy="1065212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none" anchor="t">
            <a:spAutoFit/>
          </a:bodyPr>
          <a:lstStyle/>
          <a:p>
            <a:pPr algn="ctr" eaLnBrk="0" hangingPunct="0"/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</a:rPr>
              <a:t>忽魂悸以魄动，恍惊起而长嗟。</a:t>
            </a:r>
          </a:p>
          <a:p>
            <a:pPr algn="ctr" eaLnBrk="0" hangingPunct="0"/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</a:rPr>
              <a:t>惟觉时之枕席，失向来之烟霞。</a:t>
            </a:r>
          </a:p>
        </p:txBody>
      </p:sp>
    </p:spTree>
  </p:cSld>
  <p:clrMapOvr>
    <a:masterClrMapping/>
  </p:clrMapOvr>
  <p:transition spd="med" advClick="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67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8674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8" name="Rectangle 2"/>
          <p:cNvSpPr>
            <a:spLocks noGrp="1"/>
          </p:cNvSpPr>
          <p:nvPr>
            <p:ph type="title"/>
          </p:nvPr>
        </p:nvSpPr>
        <p:spPr>
          <a:xfrm>
            <a:off x="748030" y="665480"/>
            <a:ext cx="7847330" cy="3165475"/>
          </a:xfr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vert="horz" wrap="square" lIns="91440" tIns="45720" rIns="91440" bIns="45720" anchor="ctr"/>
          <a:lstStyle/>
          <a:p>
            <a:pPr algn="l" eaLnBrk="1" hangingPunct="1"/>
            <a:br>
              <a:rPr lang="zh-CN" altLang="en-US" sz="3600" b="1"/>
            </a:br>
            <a:r>
              <a:rPr lang="zh-CN" altLang="en-US" sz="3600" b="1"/>
              <a:t>讨论：</a:t>
            </a:r>
            <a:br>
              <a:rPr lang="zh-CN" altLang="en-US" sz="3600"/>
            </a:br>
            <a:r>
              <a:rPr lang="en-US" altLang="zh-CN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正当梦入高潮时，诗人却“忽魂悸以魄动，恍惊起而长嗟。惟觉时之枕席，失向来之烟霞。”梦境突然消失了。这几句写的什么？</a:t>
            </a:r>
            <a:b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</a:p>
        </p:txBody>
      </p:sp>
      <p:sp>
        <p:nvSpPr>
          <p:cNvPr id="29699" name="Text Box 3"/>
          <p:cNvSpPr txBox="1"/>
          <p:nvPr/>
        </p:nvSpPr>
        <p:spPr>
          <a:xfrm>
            <a:off x="1089025" y="4610735"/>
            <a:ext cx="6415405" cy="64516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sz="3600">
                <a:latin typeface="Times New Roman" pitchFamily="18" charset="0"/>
                <a:ea typeface="宋体" panose="02010600030101010101" pitchFamily="2" charset="-122"/>
              </a:rPr>
              <a:t>明确：梦幻破灭后的失意</a:t>
            </a:r>
          </a:p>
        </p:txBody>
      </p:sp>
    </p:spTree>
  </p:cSld>
  <p:clrMapOvr>
    <a:masterClrMapping/>
  </p:clrMapOvr>
  <p:transition spd="med" advClick="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3" name="Rectangle 2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  <a:ln>
            <a:solidFill>
              <a:schemeClr val="tx1"/>
            </a:solidFill>
            <a:miter/>
          </a:ln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b="1"/>
              <a:t>理思路，巧背诵。</a:t>
            </a:r>
          </a:p>
        </p:txBody>
      </p:sp>
      <p:sp>
        <p:nvSpPr>
          <p:cNvPr id="33794" name="Rectangle 3"/>
          <p:cNvSpPr>
            <a:spLocks noGrp="1"/>
          </p:cNvSpPr>
          <p:nvPr>
            <p:ph idx="1"/>
          </p:nvPr>
        </p:nvSpPr>
        <p:spPr>
          <a:xfrm>
            <a:off x="1877060" y="2230755"/>
            <a:ext cx="5531485" cy="3874135"/>
          </a:xfr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zh-CN" altLang="en-US" sz="3600" b="1">
                <a:solidFill>
                  <a:schemeClr val="accent2"/>
                </a:solidFill>
              </a:rPr>
              <a:t>梦前：</a:t>
            </a:r>
            <a:r>
              <a:rPr lang="zh-CN" altLang="en-US" sz="3600" b="1">
                <a:solidFill>
                  <a:srgbClr val="FF0000"/>
                </a:solidFill>
              </a:rPr>
              <a:t>我欲因之梦吴越</a:t>
            </a:r>
          </a:p>
          <a:p>
            <a:pPr eaLnBrk="1" hangingPunct="1">
              <a:buNone/>
            </a:pPr>
            <a:r>
              <a:rPr lang="zh-CN" altLang="en-US" sz="3600" b="1">
                <a:solidFill>
                  <a:schemeClr val="accent2"/>
                </a:solidFill>
              </a:rPr>
              <a:t>梦中：</a:t>
            </a:r>
            <a:r>
              <a:rPr lang="zh-CN" altLang="en-US" sz="3600" b="1">
                <a:solidFill>
                  <a:srgbClr val="FF0000"/>
                </a:solidFill>
              </a:rPr>
              <a:t>月夜飞渡</a:t>
            </a:r>
          </a:p>
          <a:p>
            <a:pPr eaLnBrk="1" hangingPunct="1"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            登山奇观</a:t>
            </a:r>
            <a:endParaRPr lang="zh-CN" altLang="zh-CN" sz="3600" b="1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zh-CN" altLang="zh-CN" sz="3600" b="1">
                <a:solidFill>
                  <a:srgbClr val="FF0000"/>
                </a:solidFill>
              </a:rPr>
              <a:t>            </a:t>
            </a:r>
            <a:r>
              <a:rPr lang="zh-CN" altLang="en-US" sz="3600" b="1">
                <a:solidFill>
                  <a:srgbClr val="FF0000"/>
                </a:solidFill>
              </a:rPr>
              <a:t>山中夜景</a:t>
            </a:r>
          </a:p>
          <a:p>
            <a:pPr eaLnBrk="1" hangingPunct="1"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            洞天奇景</a:t>
            </a:r>
            <a:endParaRPr lang="zh-CN" altLang="zh-CN" sz="3600" b="1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zh-CN" altLang="en-US" sz="3600" b="1">
                <a:solidFill>
                  <a:schemeClr val="accent2"/>
                </a:solidFill>
              </a:rPr>
              <a:t>梦醒：</a:t>
            </a:r>
            <a:r>
              <a:rPr lang="zh-CN" altLang="en-US" sz="3600" b="1">
                <a:solidFill>
                  <a:srgbClr val="FF0000"/>
                </a:solidFill>
              </a:rPr>
              <a:t>梦惊伤神</a:t>
            </a:r>
          </a:p>
        </p:txBody>
      </p:sp>
    </p:spTree>
  </p:cSld>
  <p:clrMapOvr>
    <a:masterClrMapping/>
  </p:clrMapOvr>
  <p:transition spd="med" advClick="0">
    <p:zoom dir="in"/>
  </p:transition>
  <p:timing/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7" name="Rectangle 2"/>
          <p:cNvSpPr>
            <a:spLocks noGrp="1"/>
          </p:cNvSpPr>
          <p:nvPr>
            <p:ph type="title"/>
          </p:nvPr>
        </p:nvSpPr>
        <p:spPr>
          <a:xfrm>
            <a:off x="630555" y="481330"/>
            <a:ext cx="7682230" cy="2520950"/>
          </a:xfr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vert="horz" wrap="square" lIns="91440" tIns="45720" rIns="91440" bIns="45720" anchor="ctr"/>
          <a:lstStyle/>
          <a:p>
            <a:pPr algn="l" eaLnBrk="1" hangingPunct="1"/>
            <a:r>
              <a:rPr lang="zh-CN" altLang="zh-CN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br>
              <a:rPr lang="zh-CN" altLang="zh-CN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世间行乐亦如此，古来万事东流水。别君去兮何时还？且放白鹿青崖间，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须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行即骑访名山。安能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摧眉折腰事权贵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，使我不得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开心颜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！</a:t>
            </a:r>
            <a:br>
              <a:rPr lang="zh-CN" altLang="en-US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</a:p>
        </p:txBody>
      </p:sp>
      <p:sp>
        <p:nvSpPr>
          <p:cNvPr id="32771" name="Rectangle 3"/>
          <p:cNvSpPr>
            <a:spLocks noGrp="1"/>
          </p:cNvSpPr>
          <p:nvPr>
            <p:ph idx="1"/>
          </p:nvPr>
        </p:nvSpPr>
        <p:spPr>
          <a:xfrm>
            <a:off x="702310" y="3484880"/>
            <a:ext cx="7610475" cy="2478405"/>
          </a:xfr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vert="horz" wrap="square" lIns="91440" tIns="45720" rIns="91440" bIns="45720" anchor="t"/>
          <a:lstStyle/>
          <a:p>
            <a:pPr eaLnBrk="1" hangingPunct="1">
              <a:spcBef>
                <a:spcPct val="50000"/>
              </a:spcBef>
              <a:buNone/>
            </a:pPr>
            <a:r>
              <a:rPr lang="zh-CN" altLang="en-US" sz="2800" b="1">
                <a:solidFill>
                  <a:srgbClr val="66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须：等待</a:t>
            </a:r>
          </a:p>
          <a:p>
            <a:pPr eaLnBrk="1" hangingPunct="1">
              <a:spcBef>
                <a:spcPct val="50000"/>
              </a:spcBef>
              <a:buNone/>
            </a:pPr>
            <a:r>
              <a:rPr lang="zh-CN" altLang="en-US" sz="2800" b="1">
                <a:solidFill>
                  <a:srgbClr val="66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摧眉折腰：低眉弯腰</a:t>
            </a:r>
          </a:p>
          <a:p>
            <a:pPr eaLnBrk="1" hangingPunct="1">
              <a:spcBef>
                <a:spcPct val="50000"/>
              </a:spcBef>
              <a:buNone/>
            </a:pPr>
            <a:r>
              <a:rPr lang="zh-CN" altLang="en-US" sz="2800" b="1">
                <a:solidFill>
                  <a:srgbClr val="66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事权贵：侍奉有权势的官僚们。 　</a:t>
            </a:r>
          </a:p>
          <a:p>
            <a:pPr eaLnBrk="1" hangingPunct="1">
              <a:spcBef>
                <a:spcPct val="50000"/>
              </a:spcBef>
              <a:buNone/>
            </a:pPr>
            <a:r>
              <a:rPr lang="zh-CN" altLang="en-US" sz="2800" b="1">
                <a:solidFill>
                  <a:srgbClr val="66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开心颜：心情愉悦，面带笑容。</a:t>
            </a:r>
            <a:endParaRPr lang="zh-CN" altLang="zh-CN" sz="2800">
              <a:ea typeface="楷体_GB2312" charset="-122"/>
            </a:endParaRPr>
          </a:p>
        </p:txBody>
      </p:sp>
    </p:spTree>
  </p:cSld>
  <p:clrMapOvr>
    <a:masterClrMapping/>
  </p:clrMapOvr>
  <p:transition spd="med" advClick="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32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2771">
                                            <p:txEl>
                                              <p:charRg st="32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1" name="Rectangle 2"/>
          <p:cNvSpPr>
            <a:spLocks noGrp="1"/>
          </p:cNvSpPr>
          <p:nvPr>
            <p:ph type="title"/>
          </p:nvPr>
        </p:nvSpPr>
        <p:spPr>
          <a:xfrm>
            <a:off x="477520" y="187960"/>
            <a:ext cx="8353425" cy="2379345"/>
          </a:xfr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vert="horz" wrap="square" lIns="91440" tIns="45720" rIns="91440" bIns="45720" anchor="ctr"/>
          <a:lstStyle/>
          <a:p>
            <a:pPr algn="l" eaLnBrk="1" hangingPunct="1"/>
            <a:r>
              <a:rPr lang="zh-CN" altLang="zh-CN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br>
              <a:rPr lang="zh-CN" altLang="zh-CN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世间行乐亦如此，古来万事东流水。别君去兮何时还？且放白鹿青崖间，须行即骑访名山。安能摧眉折腰事权贵，使我不得开心颜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！</a:t>
            </a:r>
            <a:br>
              <a:rPr lang="zh-CN" altLang="en-US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2771" name="Rectangle 3"/>
          <p:cNvSpPr>
            <a:spLocks noGrp="1"/>
          </p:cNvSpPr>
          <p:nvPr/>
        </p:nvSpPr>
        <p:spPr>
          <a:xfrm>
            <a:off x="477520" y="2897505"/>
            <a:ext cx="8353425" cy="327914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anchor="t"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zh-CN" sz="3200" b="0">
                <a:latin typeface="Times New Roman" pitchFamily="18" charset="0"/>
                <a:ea typeface="宋体" panose="02010600030101010101" pitchFamily="2" charset="-122"/>
              </a:rPr>
              <a:t>   </a:t>
            </a:r>
            <a:r>
              <a:rPr lang="zh-CN" altLang="en-US" sz="3200">
                <a:latin typeface="Times New Roman" pitchFamily="18" charset="0"/>
                <a:ea typeface="黑体" panose="02010609060101010101" pitchFamily="49" charset="-122"/>
              </a:rPr>
              <a:t>人世间行乐也是象梦中的幼境这样，自古以来万事都象东流的水一样一去不复返。告别诸位朋友离开（东鲁）啊，什么时候才能再回来？暂且把白鹿放在青青的山崖间，要想远行时就骑上它去探访名山。怎么能低头弯腰侍奉权贵，使我不能舒心畅意，高高兴兴地过日子！</a:t>
            </a:r>
            <a:endParaRPr lang="zh-CN" altLang="zh-CN" sz="3200" b="0">
              <a:latin typeface="Times New Roman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509395" y="71120"/>
            <a:ext cx="5922010" cy="119888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>
            <a:spAutoFit/>
          </a:bodyPr>
          <a:lstStyle/>
          <a:p>
            <a:r>
              <a:rPr lang="zh-CN" sz="36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千古诗才，蓬莱文章建安骨；</a:t>
            </a:r>
          </a:p>
          <a:p>
            <a:r>
              <a:rPr lang="zh-CN" sz="36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一身傲气，青莲居士谪仙人。</a:t>
            </a:r>
            <a:r>
              <a:rPr lang="en-US" sz="3600" b="0">
                <a:latin typeface="Times New Roman" pitchFamily="18" charset="0"/>
              </a:rPr>
              <a:t> </a:t>
            </a:r>
            <a:endParaRPr lang="zh-CN" altLang="en-US" sz="3600"/>
          </a:p>
        </p:txBody>
      </p:sp>
      <p:sp>
        <p:nvSpPr>
          <p:cNvPr id="2" name="文本框 1"/>
          <p:cNvSpPr txBox="1"/>
          <p:nvPr/>
        </p:nvSpPr>
        <p:spPr>
          <a:xfrm>
            <a:off x="394970" y="1456690"/>
            <a:ext cx="4814570" cy="483108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 anchor="t">
            <a:spAutoFit/>
          </a:bodyPr>
          <a:lstStyle/>
          <a:p>
            <a:r>
              <a:rPr lang="en-US" altLang="zh-CN" sz="2800"/>
              <a:t>         </a:t>
            </a:r>
            <a:r>
              <a:rPr lang="zh-CN" altLang="en-US" sz="2800"/>
              <a:t>这是李白祠里的楹联。上联出自《宣州谢朓楼饯别校书叔云》：蓬莱文章建安骨，中间小谢又清发。 下联出自李白《答湖州迦叶司马问白是何人》：“青莲居士谪仙人，酒肆藏名三春。”</a:t>
            </a:r>
          </a:p>
          <a:p>
            <a:r>
              <a:rPr lang="zh-CN" altLang="en-US" sz="2800"/>
              <a:t>    “谪仙人”的由来：本是贺知章对李白的戏称。后人读此联，便宛然可见李太白之潇洒风神。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6545" y="1456690"/>
            <a:ext cx="3584575" cy="4831080"/>
          </a:xfrm>
          <a:prstGeom prst="rect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</p:pic>
    </p:spTree>
  </p:cSld>
  <p:clrMapOvr>
    <a:masterClrMapping/>
  </p:clrMapOvr>
  <p:transition spd="med" advClick="0">
    <p:zoom dir="in"/>
  </p:transition>
  <p:timing/>
</p:sld>
</file>

<file path=ppt/slides/slide3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8" name="Rectangle 2"/>
          <p:cNvSpPr>
            <a:spLocks noGrp="1"/>
          </p:cNvSpPr>
          <p:nvPr>
            <p:ph idx="1"/>
          </p:nvPr>
        </p:nvSpPr>
        <p:spPr>
          <a:xfrm>
            <a:off x="539750" y="3790950"/>
            <a:ext cx="7772400" cy="574675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0000"/>
              </a:lnSpc>
              <a:buNone/>
            </a:pPr>
            <a:r>
              <a:rPr lang="zh-CN" altLang="en-US" b="1">
                <a:ea typeface="黑体" panose="02010609060101010101" pitchFamily="49" charset="-122"/>
              </a:rPr>
              <a:t>思考：</a:t>
            </a:r>
            <a:r>
              <a:rPr lang="zh-CN" altLang="zh-CN" b="1">
                <a:ea typeface="黑体" panose="02010609060101010101" pitchFamily="49" charset="-122"/>
              </a:rPr>
              <a:t>1</a:t>
            </a:r>
            <a:r>
              <a:rPr lang="zh-CN" altLang="en-US" b="1">
                <a:ea typeface="黑体" panose="02010609060101010101" pitchFamily="49" charset="-122"/>
              </a:rPr>
              <a:t>、这部分写的是什么内容？</a:t>
            </a:r>
          </a:p>
        </p:txBody>
      </p:sp>
      <p:sp>
        <p:nvSpPr>
          <p:cNvPr id="36866" name="Rectangle 3"/>
          <p:cNvSpPr>
            <a:spLocks noGrp="1"/>
          </p:cNvSpPr>
          <p:nvPr/>
        </p:nvSpPr>
        <p:spPr>
          <a:xfrm>
            <a:off x="468313" y="908050"/>
            <a:ext cx="8353425" cy="252095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anchor="ctr"/>
          <a:lstStyle/>
          <a:p>
            <a:r>
              <a:rPr lang="zh-CN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</a:p>
          <a:p>
            <a:r>
              <a:rPr lang="zh-CN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世间行乐亦如此，古来万事东流水。</a:t>
            </a:r>
            <a:b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别君去兮何时还？且放白鹿青崖间，</a:t>
            </a:r>
            <a:b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须行即骑访名山。安能摧眉折腰事权贵，    </a:t>
            </a:r>
            <a:b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使我不得开心颜</a:t>
            </a:r>
            <a:r>
              <a:rPr lang="zh-CN" altLang="en-US" sz="40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！</a:t>
            </a:r>
            <a:br>
              <a:rPr lang="zh-CN" altLang="en-US" sz="40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4400" b="0">
              <a:solidFill>
                <a:srgbClr val="FF0000"/>
              </a:solidFill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34820" name="Rectangle 4"/>
          <p:cNvSpPr>
            <a:spLocks noGrp="1"/>
          </p:cNvSpPr>
          <p:nvPr/>
        </p:nvSpPr>
        <p:spPr>
          <a:xfrm>
            <a:off x="2534285" y="4751070"/>
            <a:ext cx="2799715" cy="73215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spcBef>
                <a:spcPct val="20000"/>
              </a:spcBef>
            </a:pPr>
            <a:r>
              <a:rPr lang="zh-CN" altLang="en-US" sz="4000">
                <a:solidFill>
                  <a:schemeClr val="accent2"/>
                </a:solidFill>
                <a:latin typeface="Times New Roman" pitchFamily="18" charset="0"/>
                <a:ea typeface="宋体" panose="02010600030101010101" pitchFamily="2" charset="-122"/>
              </a:rPr>
              <a:t>梦后的感慨</a:t>
            </a:r>
          </a:p>
        </p:txBody>
      </p:sp>
    </p:spTree>
  </p:cSld>
  <p:clrMapOvr>
    <a:masterClrMapping/>
  </p:clrMapOvr>
  <p:transition spd="med" advClick="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18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build="p"/>
      <p:bldP spid="34820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2" name="Rectangle 2"/>
          <p:cNvSpPr>
            <a:spLocks noGrp="1"/>
          </p:cNvSpPr>
          <p:nvPr>
            <p:ph type="title"/>
          </p:nvPr>
        </p:nvSpPr>
        <p:spPr>
          <a:xfrm>
            <a:off x="249555" y="898843"/>
            <a:ext cx="8643938" cy="1538287"/>
          </a:xfr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vert="horz" wrap="square" lIns="91440" tIns="45720" rIns="91440" bIns="45720" anchor="ctr"/>
          <a:lstStyle/>
          <a:p>
            <a:pPr algn="l" eaLnBrk="1" hangingPunct="1"/>
            <a:r>
              <a:rPr lang="zh-CN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、面对现实，作者禁不住长嗟短叹。“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世间行乐亦如此，古来万事东流水。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”两句，作者是在感叹什么？</a:t>
            </a:r>
          </a:p>
        </p:txBody>
      </p:sp>
      <p:sp>
        <p:nvSpPr>
          <p:cNvPr id="35843" name="Rectangle 3"/>
          <p:cNvSpPr>
            <a:spLocks noGrp="1"/>
          </p:cNvSpPr>
          <p:nvPr>
            <p:ph idx="1"/>
          </p:nvPr>
        </p:nvSpPr>
        <p:spPr>
          <a:xfrm>
            <a:off x="248920" y="2986405"/>
            <a:ext cx="8645525" cy="2112645"/>
          </a:xfr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世事虚幻无常，</a:t>
            </a:r>
          </a:p>
          <a:p>
            <a:pPr eaLnBrk="1" hangingPunct="1"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官场坎坷不顺，</a:t>
            </a:r>
          </a:p>
          <a:p>
            <a:pPr eaLnBrk="1" hangingPunct="1"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流露了人生如梦的感伤情绪。</a:t>
            </a:r>
          </a:p>
        </p:txBody>
      </p:sp>
    </p:spTree>
  </p:cSld>
  <p:clrMapOvr>
    <a:masterClrMapping/>
  </p:clrMapOvr>
  <p:transition spd="med" advClick="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584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584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584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5843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3" grpId="1" uiExpand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2" name="Rectangle 2"/>
          <p:cNvSpPr>
            <a:spLocks noGrp="1"/>
          </p:cNvSpPr>
          <p:nvPr>
            <p:ph idx="1"/>
          </p:nvPr>
        </p:nvSpPr>
        <p:spPr>
          <a:xfrm>
            <a:off x="340995" y="3458210"/>
            <a:ext cx="8482330" cy="1853565"/>
          </a:xfr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zh-CN" altLang="en-US" b="1">
                <a:solidFill>
                  <a:srgbClr val="FF0000"/>
                </a:solidFill>
              </a:rPr>
              <a:t>明确：绝不与恶势力妥协，保持自己的独</a:t>
            </a:r>
          </a:p>
          <a:p>
            <a:pPr eaLnBrk="1" hangingPunct="1">
              <a:buNone/>
            </a:pPr>
            <a:r>
              <a:rPr lang="zh-CN" altLang="zh-CN" b="1">
                <a:solidFill>
                  <a:srgbClr val="FF0000"/>
                </a:solidFill>
              </a:rPr>
              <a:t>            </a:t>
            </a:r>
            <a:r>
              <a:rPr lang="zh-CN" altLang="en-US" b="1">
                <a:solidFill>
                  <a:srgbClr val="FF0000"/>
                </a:solidFill>
              </a:rPr>
              <a:t>立人格，同时也显露出诗人逃避现</a:t>
            </a:r>
          </a:p>
          <a:p>
            <a:pPr eaLnBrk="1" hangingPunct="1">
              <a:buNone/>
            </a:pPr>
            <a:r>
              <a:rPr lang="zh-CN" altLang="zh-CN" b="1">
                <a:solidFill>
                  <a:srgbClr val="FF0000"/>
                </a:solidFill>
              </a:rPr>
              <a:t>            </a:t>
            </a:r>
            <a:r>
              <a:rPr lang="zh-CN" altLang="en-US" b="1">
                <a:solidFill>
                  <a:srgbClr val="FF0000"/>
                </a:solidFill>
              </a:rPr>
              <a:t>实的消极遁世的思想。</a:t>
            </a:r>
          </a:p>
        </p:txBody>
      </p:sp>
      <p:sp>
        <p:nvSpPr>
          <p:cNvPr id="38914" name="Text Box 3"/>
          <p:cNvSpPr txBox="1"/>
          <p:nvPr/>
        </p:nvSpPr>
        <p:spPr>
          <a:xfrm>
            <a:off x="340995" y="1560195"/>
            <a:ext cx="8502650" cy="107632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zh-CN" sz="3200">
                <a:latin typeface="Times New Roman" pitchFamily="18" charset="0"/>
                <a:ea typeface="宋体" panose="02010600030101010101" pitchFamily="2" charset="-122"/>
              </a:rPr>
              <a:t>3</a:t>
            </a:r>
            <a:r>
              <a:rPr lang="zh-CN" altLang="en-US" sz="3200">
                <a:latin typeface="Times New Roman" pitchFamily="18" charset="0"/>
                <a:ea typeface="宋体" panose="02010600030101010101" pitchFamily="2" charset="-122"/>
              </a:rPr>
              <a:t>、“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且放白鹿青崖间，须行即骑访名山。</a:t>
            </a:r>
            <a:r>
              <a:rPr lang="zh-CN" altLang="en-US" sz="3200">
                <a:latin typeface="Times New Roman" pitchFamily="18" charset="0"/>
                <a:ea typeface="宋体" panose="02010600030101010101" pitchFamily="2" charset="-122"/>
              </a:rPr>
              <a:t>”两句，诗人表明了自己什么志向？</a:t>
            </a:r>
          </a:p>
        </p:txBody>
      </p:sp>
    </p:spTree>
  </p:cSld>
  <p:clrMapOvr>
    <a:masterClrMapping/>
  </p:clrMapOvr>
  <p:transition spd="med" advClick="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584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7" name="Rectangle 2"/>
          <p:cNvSpPr>
            <a:spLocks noGrp="1"/>
          </p:cNvSpPr>
          <p:nvPr>
            <p:ph type="title"/>
          </p:nvPr>
        </p:nvSpPr>
        <p:spPr>
          <a:xfrm>
            <a:off x="295275" y="1445895"/>
            <a:ext cx="8552815" cy="1143000"/>
          </a:xfr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vert="horz" wrap="square" lIns="91440" tIns="45720" rIns="91440" bIns="45720" anchor="ctr"/>
          <a:lstStyle/>
          <a:p>
            <a:pPr algn="l" eaLnBrk="1" hangingPunct="1"/>
            <a:r>
              <a:rPr lang="zh-CN" altLang="zh-CN" sz="3200"/>
              <a:t>4</a:t>
            </a:r>
            <a:r>
              <a:rPr lang="zh-CN" altLang="en-US" sz="3200"/>
              <a:t>、</a:t>
            </a:r>
            <a:r>
              <a:rPr lang="zh-CN" altLang="en-US" sz="3200" b="1"/>
              <a:t>“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安能摧眉折腰事权贵，  使我不得开心颜！</a:t>
            </a:r>
            <a:r>
              <a:rPr lang="zh-CN" altLang="en-US" sz="3200" b="1"/>
              <a:t>”两句表现出诗人什么性格和精神？</a:t>
            </a:r>
          </a:p>
        </p:txBody>
      </p:sp>
      <p:sp>
        <p:nvSpPr>
          <p:cNvPr id="37891" name="Rectangle 3"/>
          <p:cNvSpPr>
            <a:spLocks noGrp="1"/>
          </p:cNvSpPr>
          <p:nvPr>
            <p:ph idx="1"/>
          </p:nvPr>
        </p:nvSpPr>
        <p:spPr>
          <a:xfrm>
            <a:off x="685800" y="3466465"/>
            <a:ext cx="7772400" cy="770890"/>
          </a:xfr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zh-CN" altLang="zh-CN" b="1">
                <a:solidFill>
                  <a:srgbClr val="FF0000"/>
                </a:solidFill>
              </a:rPr>
              <a:t> </a:t>
            </a:r>
            <a:r>
              <a:rPr lang="zh-CN" altLang="en-US" sz="3600" b="1">
                <a:solidFill>
                  <a:srgbClr val="FF0000"/>
                </a:solidFill>
              </a:rPr>
              <a:t>蔑视权贵的性格和强烈的反抗精神</a:t>
            </a:r>
            <a:r>
              <a:rPr lang="zh-CN" altLang="en-US" b="1">
                <a:solidFill>
                  <a:srgbClr val="FF0000"/>
                </a:solidFill>
              </a:rPr>
              <a:t>。</a:t>
            </a:r>
          </a:p>
        </p:txBody>
      </p:sp>
    </p:spTree>
  </p:cSld>
  <p:clrMapOvr>
    <a:masterClrMapping/>
  </p:clrMapOvr>
  <p:transition spd="med" advClick="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7891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uiExpan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1" name="Text Box 2"/>
          <p:cNvSpPr txBox="1"/>
          <p:nvPr/>
        </p:nvSpPr>
        <p:spPr>
          <a:xfrm>
            <a:off x="190500" y="802640"/>
            <a:ext cx="8763000" cy="52197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    讨论：诗人为何花如此多的笔墨来描绘梦境呢？ </a:t>
            </a:r>
          </a:p>
        </p:txBody>
      </p:sp>
      <p:sp>
        <p:nvSpPr>
          <p:cNvPr id="73731" name="Text Box 3"/>
          <p:cNvSpPr txBox="1"/>
          <p:nvPr/>
        </p:nvSpPr>
        <p:spPr>
          <a:xfrm>
            <a:off x="729615" y="2115185"/>
            <a:ext cx="7260590" cy="378460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>
                <a:latin typeface="Times New Roman" pitchFamily="18" charset="0"/>
                <a:ea typeface="宋体" panose="02010600030101010101" pitchFamily="2" charset="-122"/>
              </a:rPr>
              <a:t>     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3200">
                <a:latin typeface="Times New Roman" pitchFamily="18" charset="0"/>
                <a:ea typeface="宋体" panose="02010600030101010101" pitchFamily="2" charset="-122"/>
              </a:rPr>
              <a:t>梦中仙境象征作者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追求的理想境界</a:t>
            </a:r>
            <a:r>
              <a:rPr lang="zh-CN" altLang="en-US" sz="3200">
                <a:latin typeface="Times New Roman" pitchFamily="18" charset="0"/>
                <a:ea typeface="宋体" panose="02010600030101010101" pitchFamily="2" charset="-122"/>
              </a:rPr>
              <a:t>。写仙境之美妙是为了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反衬</a:t>
            </a:r>
            <a:r>
              <a:rPr lang="zh-CN" altLang="en-US" sz="3200">
                <a:latin typeface="Times New Roman" pitchFamily="18" charset="0"/>
                <a:ea typeface="宋体" panose="02010600030101010101" pitchFamily="2" charset="-122"/>
              </a:rPr>
              <a:t>现实的丑恶，写自己对神仙世界的向往正是为了表明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对黑暗现实的厌恶</a:t>
            </a:r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对自由的追求</a:t>
            </a:r>
            <a:r>
              <a:rPr lang="zh-CN" altLang="en-US" sz="3200">
                <a:latin typeface="Times New Roman" pitchFamily="18" charset="0"/>
                <a:ea typeface="宋体" panose="02010600030101010101" pitchFamily="2" charset="-122"/>
              </a:rPr>
              <a:t>。</a:t>
            </a:r>
            <a:br>
              <a:rPr lang="zh-CN" altLang="en-US" sz="3200">
                <a:latin typeface="Times New Roman" pitchFamily="18" charset="0"/>
                <a:ea typeface="宋体" panose="02010600030101010101" pitchFamily="2" charset="-122"/>
              </a:rPr>
            </a:br>
            <a:br>
              <a:rPr lang="zh-CN" altLang="en-US" sz="3200">
                <a:latin typeface="Times New Roman" pitchFamily="18" charset="0"/>
                <a:ea typeface="宋体" panose="02010600030101010101" pitchFamily="2" charset="-122"/>
              </a:rPr>
            </a:br>
          </a:p>
        </p:txBody>
      </p:sp>
    </p:spTree>
  </p:cSld>
  <p:clrMapOvr>
    <a:masterClrMapping/>
  </p:clrMapOvr>
  <p:transition spd="med" advClick="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73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/>
      <p:bldP spid="73731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5" name="Text Box 2"/>
          <p:cNvSpPr txBox="1"/>
          <p:nvPr/>
        </p:nvSpPr>
        <p:spPr>
          <a:xfrm>
            <a:off x="223520" y="1012825"/>
            <a:ext cx="8572500" cy="107632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anchor="t">
            <a:spAutoFit/>
          </a:bodyPr>
          <a:lstStyle/>
          <a:p>
            <a:pPr eaLnBrk="0" hangingPunct="0"/>
            <a:r>
              <a:rPr lang="en-US" altLang="zh-CN" sz="3200">
                <a:latin typeface="Times New Roman" pitchFamily="18" charset="0"/>
                <a:ea typeface="宋体" panose="02010600030101010101" pitchFamily="2" charset="-122"/>
              </a:rPr>
              <a:t>   </a:t>
            </a:r>
            <a:r>
              <a:rPr lang="zh-CN" altLang="en-US" sz="3200">
                <a:latin typeface="Times New Roman" pitchFamily="18" charset="0"/>
                <a:ea typeface="宋体" panose="02010600030101010101" pitchFamily="2" charset="-122"/>
              </a:rPr>
              <a:t>思考：李白是浪漫主义风格的集大成者。</a:t>
            </a:r>
            <a:r>
              <a:rPr lang="zh-CN" altLang="zh-CN" sz="3200">
                <a:latin typeface="Times New Roman" pitchFamily="18" charset="0"/>
                <a:ea typeface="宋体" panose="02010600030101010101" pitchFamily="2" charset="-122"/>
              </a:rPr>
              <a:t> </a:t>
            </a:r>
            <a:r>
              <a:rPr lang="zh-CN" altLang="en-US" sz="3200">
                <a:latin typeface="Times New Roman" pitchFamily="18" charset="0"/>
                <a:ea typeface="宋体" panose="02010600030101010101" pitchFamily="2" charset="-122"/>
              </a:rPr>
              <a:t>那么，浪漫主义在本诗中是如何体现的？</a:t>
            </a:r>
          </a:p>
        </p:txBody>
      </p:sp>
      <p:sp>
        <p:nvSpPr>
          <p:cNvPr id="41987" name="Text Box 3"/>
          <p:cNvSpPr txBox="1"/>
          <p:nvPr/>
        </p:nvSpPr>
        <p:spPr>
          <a:xfrm>
            <a:off x="289560" y="2795270"/>
            <a:ext cx="8442960" cy="193802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en-US" altLang="zh-CN" sz="600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600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（</a:t>
            </a:r>
            <a:r>
              <a:rPr lang="zh-CN" altLang="zh-CN" sz="600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1</a:t>
            </a:r>
            <a:r>
              <a:rPr lang="zh-CN" altLang="en-US" sz="600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）大胆的夸张。</a:t>
            </a:r>
          </a:p>
          <a:p>
            <a:pPr algn="ctr" eaLnBrk="0" hangingPunct="0"/>
            <a:r>
              <a:rPr lang="zh-CN" altLang="en-US" sz="600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   （</a:t>
            </a:r>
            <a:r>
              <a:rPr lang="zh-CN" altLang="zh-CN" sz="600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2</a:t>
            </a:r>
            <a:r>
              <a:rPr lang="zh-CN" altLang="en-US" sz="600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）奇特的想象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。</a:t>
            </a:r>
            <a:endParaRPr lang="zh-CN" altLang="zh-CN">
              <a:latin typeface="Times New Roman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09" name="Text Box 2"/>
          <p:cNvSpPr txBox="1"/>
          <p:nvPr/>
        </p:nvSpPr>
        <p:spPr>
          <a:xfrm>
            <a:off x="685800" y="533400"/>
            <a:ext cx="2297430" cy="64516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accent2"/>
                </a:solidFill>
                <a:latin typeface="Times New Roman" pitchFamily="18" charset="0"/>
                <a:ea typeface="宋体" panose="02010600030101010101" pitchFamily="2" charset="-122"/>
              </a:rPr>
              <a:t>思路结构：</a:t>
            </a:r>
          </a:p>
        </p:txBody>
      </p:sp>
      <p:sp>
        <p:nvSpPr>
          <p:cNvPr id="44036" name="Text Box 4"/>
          <p:cNvSpPr txBox="1"/>
          <p:nvPr/>
        </p:nvSpPr>
        <p:spPr>
          <a:xfrm>
            <a:off x="1560513" y="1525588"/>
            <a:ext cx="6192837" cy="1722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itchFamily="18" charset="0"/>
                <a:ea typeface="宋体" panose="02010600030101010101" pitchFamily="2" charset="-122"/>
              </a:rPr>
              <a:t>入梦缘由         现实天姥，高大神奇</a:t>
            </a:r>
            <a:endParaRPr lang="zh-CN" altLang="en-US">
              <a:latin typeface="Times New Roman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zh-CN">
              <a:latin typeface="Times New Roman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2800" b="0">
                <a:latin typeface="Times New Roman" pitchFamily="18" charset="0"/>
                <a:ea typeface="宋体" panose="02010600030101010101" pitchFamily="2" charset="-122"/>
              </a:rPr>
              <a:t>                         </a:t>
            </a:r>
          </a:p>
        </p:txBody>
      </p:sp>
      <p:sp>
        <p:nvSpPr>
          <p:cNvPr id="44037" name="Text Box 5"/>
          <p:cNvSpPr txBox="1"/>
          <p:nvPr/>
        </p:nvSpPr>
        <p:spPr>
          <a:xfrm>
            <a:off x="1428750" y="2357438"/>
            <a:ext cx="5903913" cy="89217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4D4D4D"/>
            </a:prstShdw>
          </a:effectLst>
        </p:spPr>
        <p:txBody>
          <a:bodyPr anchor="t">
            <a:spAutoFit/>
          </a:bodyPr>
          <a:lstStyle/>
          <a:p>
            <a:pPr algn="ctr" eaLnBrk="0" hangingPunct="0"/>
            <a:r>
              <a:rPr lang="zh-CN" altLang="en-US" sz="2800">
                <a:latin typeface="Times New Roman" pitchFamily="18" charset="0"/>
                <a:ea typeface="宋体" panose="02010600030101010101" pitchFamily="2" charset="-122"/>
              </a:rPr>
              <a:t>梦游历程        梦到剡溪，清幽寂静</a:t>
            </a:r>
            <a:endParaRPr lang="zh-CN" altLang="en-US">
              <a:latin typeface="Times New Roman" pitchFamily="18" charset="0"/>
              <a:ea typeface="宋体" panose="02010600030101010101" pitchFamily="2" charset="-122"/>
            </a:endParaRPr>
          </a:p>
          <a:p>
            <a:pPr algn="ctr" eaLnBrk="0" hangingPunct="0"/>
            <a:endParaRPr lang="zh-CN" altLang="zh-CN"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44038" name="Text Box 6"/>
          <p:cNvSpPr txBox="1"/>
          <p:nvPr/>
        </p:nvSpPr>
        <p:spPr>
          <a:xfrm>
            <a:off x="2714625" y="2928938"/>
            <a:ext cx="5473700" cy="89217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4D4D4D"/>
            </a:prstShdw>
          </a:effectLst>
        </p:spPr>
        <p:txBody>
          <a:bodyPr anchor="t">
            <a:spAutoFit/>
          </a:bodyPr>
          <a:lstStyle/>
          <a:p>
            <a:pPr algn="ctr" eaLnBrk="0" hangingPunct="0"/>
            <a:r>
              <a:rPr lang="zh-CN" altLang="en-US" sz="2800">
                <a:latin typeface="Times New Roman" pitchFamily="18" charset="0"/>
                <a:ea typeface="宋体" panose="02010600030101010101" pitchFamily="2" charset="-122"/>
              </a:rPr>
              <a:t>白天景象，壮美奇绝</a:t>
            </a:r>
          </a:p>
          <a:p>
            <a:pPr algn="ctr" eaLnBrk="0" hangingPunct="0"/>
            <a:r>
              <a:rPr lang="zh-CN" altLang="zh-CN">
                <a:latin typeface="Times New Roman" pitchFamily="18" charset="0"/>
                <a:ea typeface="宋体" panose="02010600030101010101" pitchFamily="2" charset="-122"/>
              </a:rPr>
              <a:t>                        </a:t>
            </a:r>
          </a:p>
        </p:txBody>
      </p:sp>
      <p:sp>
        <p:nvSpPr>
          <p:cNvPr id="44039" name="Text Box 7"/>
          <p:cNvSpPr txBox="1"/>
          <p:nvPr/>
        </p:nvSpPr>
        <p:spPr>
          <a:xfrm>
            <a:off x="2643188" y="3500438"/>
            <a:ext cx="5616575" cy="954087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4D4D4D"/>
            </a:prstShdw>
          </a:effectLst>
        </p:spPr>
        <p:txBody>
          <a:bodyPr anchor="t">
            <a:spAutoFit/>
          </a:bodyPr>
          <a:lstStyle/>
          <a:p>
            <a:pPr algn="ctr" eaLnBrk="0" hangingPunct="0"/>
            <a:r>
              <a:rPr lang="zh-CN" altLang="en-US" sz="2800">
                <a:latin typeface="Times New Roman" pitchFamily="18" charset="0"/>
                <a:ea typeface="宋体" panose="02010600030101010101" pitchFamily="2" charset="-122"/>
              </a:rPr>
              <a:t>夜间景象，阴森恐怖</a:t>
            </a:r>
          </a:p>
          <a:p>
            <a:pPr algn="ctr" eaLnBrk="0" hangingPunct="0"/>
            <a:r>
              <a:rPr lang="zh-CN" altLang="zh-CN" sz="2800">
                <a:latin typeface="Times New Roman" pitchFamily="18" charset="0"/>
                <a:ea typeface="宋体" panose="02010600030101010101" pitchFamily="2" charset="-122"/>
              </a:rPr>
              <a:t>                       </a:t>
            </a:r>
            <a:r>
              <a:rPr lang="zh-CN" altLang="zh-CN">
                <a:latin typeface="Times New Roman" pitchFamily="18" charset="0"/>
                <a:ea typeface="宋体" panose="02010600030101010101" pitchFamily="2" charset="-122"/>
              </a:rPr>
              <a:t> </a:t>
            </a:r>
            <a:endParaRPr lang="zh-CN" altLang="zh-CN" b="0"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44040" name="Text Box 8"/>
          <p:cNvSpPr txBox="1"/>
          <p:nvPr/>
        </p:nvSpPr>
        <p:spPr>
          <a:xfrm>
            <a:off x="2714625" y="4000500"/>
            <a:ext cx="5400675" cy="1446213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4D4D4D"/>
            </a:prstShdw>
          </a:effectLst>
        </p:spPr>
        <p:txBody>
          <a:bodyPr anchor="t">
            <a:spAutoFit/>
          </a:bodyPr>
          <a:lstStyle/>
          <a:p>
            <a:pPr algn="ctr" eaLnBrk="0" hangingPunct="0"/>
            <a:r>
              <a:rPr lang="zh-CN" altLang="en-US" sz="2800">
                <a:latin typeface="Times New Roman" pitchFamily="18" charset="0"/>
                <a:ea typeface="宋体" panose="02010600030101010101" pitchFamily="2" charset="-122"/>
              </a:rPr>
              <a:t>神仙洞府，富丽缤纷</a:t>
            </a:r>
          </a:p>
          <a:p>
            <a:pPr algn="ctr" eaLnBrk="0" hangingPunct="0"/>
            <a:r>
              <a:rPr lang="zh-CN" altLang="zh-CN">
                <a:latin typeface="Times New Roman" pitchFamily="18" charset="0"/>
                <a:ea typeface="宋体" panose="02010600030101010101" pitchFamily="2" charset="-122"/>
              </a:rPr>
              <a:t>                        </a:t>
            </a:r>
          </a:p>
          <a:p>
            <a:pPr algn="ctr" eaLnBrk="0" hangingPunct="0">
              <a:spcBef>
                <a:spcPct val="50000"/>
              </a:spcBef>
            </a:pPr>
            <a:endParaRPr lang="zh-CN" altLang="zh-CN" b="0"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44041" name="Text Box 9"/>
          <p:cNvSpPr txBox="1"/>
          <p:nvPr/>
        </p:nvSpPr>
        <p:spPr>
          <a:xfrm>
            <a:off x="1906588" y="4511675"/>
            <a:ext cx="5976937" cy="830263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4D4D4D"/>
            </a:prstShdw>
          </a:effectLst>
        </p:spPr>
        <p:txBody>
          <a:bodyPr anchor="t">
            <a:spAutoFit/>
          </a:bodyPr>
          <a:lstStyle/>
          <a:p>
            <a:pPr algn="ctr" eaLnBrk="0" hangingPunct="0"/>
            <a:endParaRPr lang="zh-CN" altLang="zh-CN">
              <a:latin typeface="Times New Roman" pitchFamily="18" charset="0"/>
              <a:ea typeface="宋体" panose="02010600030101010101" pitchFamily="2" charset="-122"/>
            </a:endParaRPr>
          </a:p>
          <a:p>
            <a:pPr algn="ctr" eaLnBrk="0" hangingPunct="0"/>
            <a:r>
              <a:rPr lang="zh-CN" altLang="zh-CN">
                <a:latin typeface="Times New Roman" pitchFamily="18" charset="0"/>
                <a:ea typeface="宋体" panose="02010600030101010101" pitchFamily="2" charset="-122"/>
              </a:rPr>
              <a:t>                        </a:t>
            </a:r>
          </a:p>
        </p:txBody>
      </p:sp>
      <p:sp>
        <p:nvSpPr>
          <p:cNvPr id="44042" name="Text Box 10"/>
          <p:cNvSpPr txBox="1"/>
          <p:nvPr/>
        </p:nvSpPr>
        <p:spPr>
          <a:xfrm>
            <a:off x="2928938" y="4500563"/>
            <a:ext cx="4824412" cy="52387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4D4D4D"/>
            </a:prstShdw>
          </a:effectLst>
        </p:spPr>
        <p:txBody>
          <a:bodyPr anchor="t">
            <a:spAutoFit/>
          </a:bodyPr>
          <a:lstStyle/>
          <a:p>
            <a:pPr algn="ctr" eaLnBrk="0" hangingPunct="0"/>
            <a:r>
              <a:rPr lang="zh-CN" altLang="en-US" sz="2800">
                <a:latin typeface="Times New Roman" pitchFamily="18" charset="0"/>
                <a:ea typeface="宋体" panose="02010600030101010101" pitchFamily="2" charset="-122"/>
              </a:rPr>
              <a:t>梦境消失，无限留恋</a:t>
            </a:r>
          </a:p>
        </p:txBody>
      </p:sp>
      <p:sp>
        <p:nvSpPr>
          <p:cNvPr id="44043" name="Text Box 11"/>
          <p:cNvSpPr txBox="1"/>
          <p:nvPr/>
        </p:nvSpPr>
        <p:spPr>
          <a:xfrm>
            <a:off x="1258888" y="5664200"/>
            <a:ext cx="6099175" cy="1077913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4D4D4D"/>
            </a:prstShdw>
          </a:effectLst>
        </p:spPr>
        <p:txBody>
          <a:bodyPr anchor="t">
            <a:spAutoFit/>
          </a:bodyPr>
          <a:lstStyle/>
          <a:p>
            <a:pPr algn="ctr" eaLnBrk="0" hangingPunct="0"/>
            <a:r>
              <a:rPr lang="zh-CN" altLang="en-US" sz="2800">
                <a:latin typeface="Times New Roman" pitchFamily="18" charset="0"/>
                <a:ea typeface="宋体" panose="02010600030101010101" pitchFamily="2" charset="-122"/>
              </a:rPr>
              <a:t>惊梦长叹        蔑视权贵，反抗现实</a:t>
            </a:r>
          </a:p>
          <a:p>
            <a:pPr algn="ctr" eaLnBrk="0" hangingPunct="0">
              <a:spcBef>
                <a:spcPct val="50000"/>
              </a:spcBef>
            </a:pPr>
            <a:endParaRPr lang="zh-CN" altLang="zh-CN" b="0">
              <a:latin typeface="Times New Roman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1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1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1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/>
      <p:bldP spid="44037" grpId="1"/>
      <p:bldP spid="44038" grpId="2"/>
      <p:bldP spid="44039" grpId="3"/>
      <p:bldP spid="44040" grpId="4"/>
      <p:bldP spid="44041" grpId="5"/>
      <p:bldP spid="44042" grpId="6"/>
      <p:bldP spid="44043" grpId="7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2" name="Text Box 2"/>
          <p:cNvSpPr txBox="1"/>
          <p:nvPr/>
        </p:nvSpPr>
        <p:spPr>
          <a:xfrm>
            <a:off x="3607435" y="645160"/>
            <a:ext cx="2393950" cy="64516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accent2"/>
                </a:solidFill>
                <a:latin typeface="Times New Roman" pitchFamily="18" charset="0"/>
                <a:ea typeface="宋体" panose="02010600030101010101" pitchFamily="2" charset="-122"/>
              </a:rPr>
              <a:t>中心思想：</a:t>
            </a:r>
          </a:p>
        </p:txBody>
      </p:sp>
      <p:sp>
        <p:nvSpPr>
          <p:cNvPr id="46083" name="Text Box 3"/>
          <p:cNvSpPr txBox="1"/>
          <p:nvPr/>
        </p:nvSpPr>
        <p:spPr>
          <a:xfrm>
            <a:off x="928688" y="1571625"/>
            <a:ext cx="7429500" cy="156845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0">
                <a:latin typeface="Times New Roman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3200">
                <a:latin typeface="Times New Roman" pitchFamily="18" charset="0"/>
                <a:ea typeface="宋体" panose="02010600030101010101" pitchFamily="2" charset="-122"/>
              </a:rPr>
              <a:t>全诗通过梦游的描绘，写出了作者憎恶黑暗现实、追求自由乐土的理想，表现了作者蔑视权贵的思想感情。</a:t>
            </a:r>
            <a:endParaRPr lang="zh-CN" altLang="en-US" sz="2800"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46084" name="Text Box 4"/>
          <p:cNvSpPr txBox="1"/>
          <p:nvPr/>
        </p:nvSpPr>
        <p:spPr>
          <a:xfrm>
            <a:off x="3822065" y="3366770"/>
            <a:ext cx="2179320" cy="645160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accent2"/>
                </a:solidFill>
                <a:latin typeface="Times New Roman" pitchFamily="18" charset="0"/>
                <a:ea typeface="宋体" panose="02010600030101010101" pitchFamily="2" charset="-122"/>
              </a:rPr>
              <a:t>消极因素：</a:t>
            </a:r>
          </a:p>
        </p:txBody>
      </p:sp>
      <p:sp>
        <p:nvSpPr>
          <p:cNvPr id="46085" name="Text Box 5"/>
          <p:cNvSpPr txBox="1"/>
          <p:nvPr/>
        </p:nvSpPr>
        <p:spPr>
          <a:xfrm>
            <a:off x="929005" y="4247515"/>
            <a:ext cx="7486650" cy="206121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0">
                <a:latin typeface="Times New Roman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3200">
                <a:latin typeface="Times New Roman" pitchFamily="18" charset="0"/>
                <a:ea typeface="宋体" panose="02010600030101010101" pitchFamily="2" charset="-122"/>
              </a:rPr>
              <a:t>诗人也流露出人生如梦和逃避现实的思想，表现出消极的一面。这是作者在当时社会里陷入重重矛盾之后无可奈何的解脱。</a:t>
            </a:r>
          </a:p>
        </p:txBody>
      </p:sp>
      <p:sp>
        <p:nvSpPr>
          <p:cNvPr id="44037" name="AutoShape 6">
            <a:hlinkClick r:id="rId2" action="ppaction://hlinksldjump"/>
          </p:cNvPr>
          <p:cNvSpPr/>
          <p:nvPr/>
        </p:nvSpPr>
        <p:spPr>
          <a:xfrm>
            <a:off x="8243888" y="6308725"/>
            <a:ext cx="576262" cy="549275"/>
          </a:xfrm>
          <a:prstGeom prst="actionButtonHome">
            <a:avLst/>
          </a:prstGeom>
          <a:solidFill>
            <a:srgbClr val="CC99FF"/>
          </a:solidFill>
          <a:ln w="9525">
            <a:noFill/>
          </a:ln>
          <a:effectLst>
            <a:prstShdw prst="shdw17" dist="17961" dir="2699999">
              <a:srgbClr val="7A5C99"/>
            </a:prstShdw>
          </a:effectLst>
        </p:spPr>
        <p:txBody>
          <a:bodyPr wrap="none" anchor="ctr"/>
          <a:lstStyle/>
          <a:p>
            <a:pPr algn="ctr" eaLnBrk="0" hangingPunct="0"/>
            <a:endParaRPr lang="zh-CN" altLang="en-US">
              <a:latin typeface="Times New Roman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4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4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4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46083" grpId="1"/>
      <p:bldP spid="46084" grpId="2"/>
      <p:bldP spid="46085" grpId="3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106" name="Text Box 2"/>
          <p:cNvSpPr txBox="1"/>
          <p:nvPr/>
        </p:nvSpPr>
        <p:spPr>
          <a:xfrm>
            <a:off x="785813" y="571500"/>
            <a:ext cx="29718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accent2"/>
                </a:solidFill>
                <a:latin typeface="Times New Roman" pitchFamily="18" charset="0"/>
                <a:ea typeface="宋体" panose="02010600030101010101" pitchFamily="2" charset="-122"/>
              </a:rPr>
              <a:t>艺术特色：</a:t>
            </a:r>
          </a:p>
        </p:txBody>
      </p:sp>
      <p:sp>
        <p:nvSpPr>
          <p:cNvPr id="47107" name="Text Box 3"/>
          <p:cNvSpPr txBox="1"/>
          <p:nvPr/>
        </p:nvSpPr>
        <p:spPr>
          <a:xfrm>
            <a:off x="1000125" y="1600200"/>
            <a:ext cx="7358063" cy="107632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0">
                <a:latin typeface="Times New Roman" pitchFamily="18" charset="0"/>
                <a:ea typeface="宋体" panose="02010600030101010101" pitchFamily="2" charset="-122"/>
              </a:rPr>
              <a:t>      </a:t>
            </a:r>
            <a:r>
              <a:rPr lang="zh-CN" altLang="zh-CN" sz="3200">
                <a:latin typeface="Times New Roman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>
                <a:latin typeface="Times New Roman" pitchFamily="18" charset="0"/>
                <a:ea typeface="宋体" panose="02010600030101010101" pitchFamily="2" charset="-122"/>
              </a:rPr>
              <a:t>、全诗运用对比手法，从现实到梦境，又回到现实</a:t>
            </a:r>
            <a:r>
              <a:rPr lang="zh-CN" altLang="en-US" sz="3200" b="0">
                <a:latin typeface="Times New Roman" pitchFamily="18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47108" name="Text Box 4"/>
          <p:cNvSpPr txBox="1"/>
          <p:nvPr/>
        </p:nvSpPr>
        <p:spPr>
          <a:xfrm>
            <a:off x="1000125" y="3375660"/>
            <a:ext cx="7357745" cy="58356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、大胆的夸张，丰富的想像</a:t>
            </a:r>
            <a:r>
              <a:rPr lang="zh-CN" alt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47109" name="Text Box 5"/>
          <p:cNvSpPr txBox="1"/>
          <p:nvPr/>
        </p:nvSpPr>
        <p:spPr>
          <a:xfrm>
            <a:off x="935990" y="4358005"/>
            <a:ext cx="7422515" cy="206121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Times New Roman" pitchFamily="18" charset="0"/>
                <a:ea typeface="宋体" panose="02010600030101010101" pitchFamily="2" charset="-122"/>
              </a:rPr>
              <a:t>      </a:t>
            </a:r>
            <a:r>
              <a:rPr lang="zh-CN" altLang="zh-CN" sz="3200">
                <a:latin typeface="Times New Roman" pitchFamily="18" charset="0"/>
                <a:ea typeface="宋体" panose="02010600030101010101" pitchFamily="2" charset="-122"/>
              </a:rPr>
              <a:t>3</a:t>
            </a:r>
            <a:r>
              <a:rPr lang="zh-CN" altLang="en-US" sz="3200">
                <a:latin typeface="Times New Roman" pitchFamily="18" charset="0"/>
                <a:ea typeface="宋体" panose="02010600030101010101" pitchFamily="2" charset="-122"/>
              </a:rPr>
              <a:t>、语言精炼清新，长短句式参差多变，四言、五言、六言、九言交错运用、节奏有缓有急，富有音乐美，具有极强的表现力</a:t>
            </a:r>
            <a:r>
              <a:rPr lang="zh-CN" altLang="en-US" sz="3200" b="0">
                <a:latin typeface="Times New Roman" pitchFamily="18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45061" name="AutoShape 6">
            <a:hlinkClick action="ppaction://hlinkshowjump?jump=firstslide"/>
          </p:cNvPr>
          <p:cNvSpPr/>
          <p:nvPr/>
        </p:nvSpPr>
        <p:spPr>
          <a:xfrm>
            <a:off x="8243888" y="6308725"/>
            <a:ext cx="576262" cy="549275"/>
          </a:xfrm>
          <a:prstGeom prst="actionButtonHome">
            <a:avLst/>
          </a:prstGeom>
          <a:solidFill>
            <a:srgbClr val="CC99FF"/>
          </a:solidFill>
          <a:ln w="9525">
            <a:noFill/>
          </a:ln>
          <a:effectLst>
            <a:prstShdw prst="shdw17" dist="17961" dir="2699999">
              <a:srgbClr val="7A5C99"/>
            </a:prstShdw>
          </a:effectLst>
        </p:spPr>
        <p:txBody>
          <a:bodyPr wrap="none" anchor="ctr"/>
          <a:lstStyle/>
          <a:p>
            <a:pPr algn="ctr" eaLnBrk="0" hangingPunct="0"/>
            <a:endParaRPr lang="zh-CN" altLang="en-US">
              <a:latin typeface="Times New Roman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4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4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4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  <p:bldP spid="47107" grpId="1"/>
      <p:bldP spid="47108" grpId="2"/>
      <p:bldP spid="47109" grpId="3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1" name="标题 1"/>
          <p:cNvSpPr>
            <a:spLocks noGrp="1"/>
          </p:cNvSpPr>
          <p:nvPr>
            <p:ph idx="1"/>
          </p:nvPr>
        </p:nvSpPr>
        <p:spPr>
          <a:xfrm>
            <a:off x="1318260" y="310515"/>
            <a:ext cx="6963410" cy="2646045"/>
          </a:xfr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vert="horz" wrap="square" lIns="91440" tIns="45720" rIns="91440" bIns="45720" anchor="t"/>
          <a:lstStyle/>
          <a:p>
            <a:pPr marL="0" indent="0">
              <a:buNone/>
            </a:pPr>
            <a:r>
              <a:rPr lang="zh-CN" altLang="en-US" b="1"/>
              <a:t>                       </a:t>
            </a:r>
            <a:r>
              <a:rPr lang="zh-CN" altLang="en-US" sz="3600" b="1">
                <a:solidFill>
                  <a:srgbClr val="FF0000"/>
                </a:solidFill>
              </a:rPr>
              <a:t>梦天</a:t>
            </a:r>
            <a:r>
              <a:rPr lang="en-US" altLang="zh-CN" b="1"/>
              <a:t>——</a:t>
            </a:r>
            <a:r>
              <a:rPr lang="zh-CN" altLang="en-US" b="1"/>
              <a:t>李贺</a:t>
            </a:r>
            <a:br>
              <a:rPr lang="zh-CN" altLang="en-US"/>
            </a:br>
            <a:r>
              <a:rPr lang="zh-CN" altLang="en-US" b="1"/>
              <a:t>老兔寒蟾泣天色，云楼半开壁斜白。</a:t>
            </a:r>
            <a:br>
              <a:rPr lang="zh-CN" altLang="en-US" b="1"/>
            </a:br>
            <a:r>
              <a:rPr lang="zh-CN" altLang="en-US" b="1"/>
              <a:t>玉轮轧露湿团光，鸾佩相逢桂香陌。</a:t>
            </a:r>
            <a:br>
              <a:rPr lang="zh-CN" altLang="en-US" b="1"/>
            </a:br>
            <a:r>
              <a:rPr lang="zh-CN" altLang="en-US" b="1"/>
              <a:t>黄尘清水三山下，更变千年如走马。</a:t>
            </a:r>
            <a:br>
              <a:rPr lang="zh-CN" altLang="en-US" b="1"/>
            </a:br>
            <a:r>
              <a:rPr lang="zh-CN" altLang="en-US" b="1"/>
              <a:t>遥望齐州九点烟，一泓海水杯中泻。</a:t>
            </a:r>
          </a:p>
        </p:txBody>
      </p:sp>
      <p:sp>
        <p:nvSpPr>
          <p:cNvPr id="46082" name="TextBox 5"/>
          <p:cNvSpPr txBox="1"/>
          <p:nvPr/>
        </p:nvSpPr>
        <p:spPr>
          <a:xfrm>
            <a:off x="0" y="3143250"/>
            <a:ext cx="9144000" cy="34782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000">
                <a:latin typeface="Times New Roman" pitchFamily="18" charset="0"/>
                <a:ea typeface="宋体" panose="02010600030101010101" pitchFamily="2" charset="-122"/>
              </a:rPr>
              <a:t>①老兔寒蟾：神话传说中住在月宫里的动物。此句说在</a:t>
            </a:r>
            <a:r>
              <a:rPr lang="zh-CN" altLang="en-US" sz="200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一个幽冷的月夜，阴云四合，空中飘洒下阵阵寒雨，就像兔和蟾在哭泣。</a:t>
            </a:r>
            <a:br>
              <a:rPr lang="zh-CN" altLang="en-US" sz="2000">
                <a:latin typeface="Times New Roman" pitchFamily="18" charset="0"/>
                <a:ea typeface="宋体" panose="02010600030101010101" pitchFamily="2" charset="-122"/>
              </a:rPr>
            </a:br>
            <a:r>
              <a:rPr lang="zh-CN" altLang="en-US" sz="2000">
                <a:latin typeface="Times New Roman" pitchFamily="18" charset="0"/>
                <a:ea typeface="宋体" panose="02010600030101010101" pitchFamily="2" charset="-122"/>
              </a:rPr>
              <a:t>②云楼句：</a:t>
            </a:r>
            <a:r>
              <a:rPr lang="zh-CN" altLang="en-US" sz="200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忽然云层变幻，月亮的清白色的光斜穿过云隙，把云层映照是像海市蜃楼一样。</a:t>
            </a:r>
            <a:r>
              <a:rPr lang="zh-CN" altLang="en-US" sz="2000">
                <a:latin typeface="Times New Roman" pitchFamily="18" charset="0"/>
                <a:ea typeface="宋体" panose="02010600030101010101" pitchFamily="2" charset="-122"/>
              </a:rPr>
              <a:t>③玉轮句：</a:t>
            </a:r>
            <a:r>
              <a:rPr lang="zh-CN" altLang="en-US" sz="200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月亮带着光晕，像被露水打湿了似的。</a:t>
            </a:r>
            <a:r>
              <a:rPr lang="zh-CN" altLang="en-US" sz="2000">
                <a:latin typeface="Times New Roman" pitchFamily="18" charset="0"/>
                <a:ea typeface="宋体" panose="02010600030101010101" pitchFamily="2" charset="-122"/>
              </a:rPr>
              <a:t>④鸾佩：雕刻着鸾凤的玉佩，此代指仙女。</a:t>
            </a:r>
            <a:br>
              <a:rPr lang="zh-CN" altLang="en-US" sz="2000">
                <a:latin typeface="Times New Roman" pitchFamily="18" charset="0"/>
                <a:ea typeface="宋体" panose="02010600030101010101" pitchFamily="2" charset="-122"/>
              </a:rPr>
            </a:br>
            <a:r>
              <a:rPr lang="zh-CN" altLang="en-US" sz="2000">
                <a:latin typeface="Times New Roman" pitchFamily="18" charset="0"/>
                <a:ea typeface="宋体" panose="02010600030101010101" pitchFamily="2" charset="-122"/>
              </a:rPr>
              <a:t>⑤桂香陌：</a:t>
            </a:r>
            <a:r>
              <a:rPr lang="zh-CN" altLang="en-US" sz="200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此句是诗人想象自己在月宫中桂花飘香的路上遇到了仙女。</a:t>
            </a:r>
            <a:r>
              <a:rPr lang="zh-CN" altLang="en-US" sz="2000">
                <a:latin typeface="Times New Roman" pitchFamily="18" charset="0"/>
                <a:ea typeface="宋体" panose="02010600030101010101" pitchFamily="2" charset="-122"/>
              </a:rPr>
              <a:t>⑥三山：神仙家说海上有三神山，即蓬莱、方丈、瀛洲。这两句写仙女同诗人的谈话，黄尘清水即沧海桑田之意，</a:t>
            </a:r>
            <a:r>
              <a:rPr lang="zh-CN" altLang="en-US" sz="200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言在仙境看人世，变化很快</a:t>
            </a:r>
            <a:r>
              <a:rPr lang="zh-CN" altLang="en-US" sz="2000">
                <a:latin typeface="Times New Roman" pitchFamily="18" charset="0"/>
                <a:ea typeface="宋体" panose="02010600030101010101" pitchFamily="2" charset="-122"/>
              </a:rPr>
              <a:t>，“千年如走马”即神仙家所谓“山中方七日，世上已千年。</a:t>
            </a:r>
            <a:r>
              <a:rPr lang="zh-CN" altLang="en-US" sz="1800" b="0">
                <a:latin typeface="Times New Roman" pitchFamily="18" charset="0"/>
                <a:ea typeface="宋体" panose="02010600030101010101" pitchFamily="2" charset="-122"/>
              </a:rPr>
              <a:t>” </a:t>
            </a:r>
            <a:r>
              <a:rPr lang="zh-CN" altLang="en-US" sz="2000">
                <a:latin typeface="Times New Roman" pitchFamily="18" charset="0"/>
                <a:ea typeface="宋体" panose="02010600030101010101" pitchFamily="2" charset="-122"/>
              </a:rPr>
              <a:t>⑦齐州：中州，即中国。</a:t>
            </a:r>
            <a:r>
              <a:rPr lang="zh-CN" altLang="en-US" sz="200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这两句说在月宫俯瞰中国，九州小得就像九个模糊的小点，而大海小得就像一杯水。 </a:t>
            </a:r>
            <a:br>
              <a:rPr lang="zh-CN" altLang="en-US" sz="200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</a:br>
            <a:r>
              <a:rPr lang="zh-CN" altLang="en-US" sz="200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⑧</a:t>
            </a:r>
            <a:r>
              <a:rPr lang="zh-CN" altLang="en-US" sz="2000">
                <a:latin typeface="Times New Roman" pitchFamily="18" charset="0"/>
                <a:ea typeface="宋体" panose="02010600030101010101" pitchFamily="2" charset="-122"/>
              </a:rPr>
              <a:t>梦天：</a:t>
            </a:r>
            <a:r>
              <a:rPr lang="zh-CN" altLang="en-US" sz="200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梦游天上。</a:t>
            </a:r>
            <a:endParaRPr lang="zh-CN" altLang="en-US">
              <a:solidFill>
                <a:srgbClr val="FF0000"/>
              </a:solidFill>
              <a:latin typeface="Times New Roman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>
    <p:zoom dir="in"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605405" y="399415"/>
            <a:ext cx="3243580" cy="101473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6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自学展示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835785" y="1717992"/>
            <a:ext cx="5080000" cy="452310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>
            <a:spAutoFit/>
          </a:bodyPr>
          <a:lstStyle/>
          <a:p>
            <a:r>
              <a:rPr lang="en-US" altLang="zh-CN" sz="32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                  </a:t>
            </a:r>
            <a:r>
              <a:rPr lang="zh-CN" sz="32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解   题</a:t>
            </a:r>
            <a:r>
              <a:rPr lang="en-US" sz="32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ea typeface="宋体" panose="02010600030101010101" pitchFamily="2" charset="-122"/>
              </a:rPr>
              <a:t>⑴</a:t>
            </a:r>
            <a:r>
              <a:rPr lang="zh-CN" sz="32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梦游：</a:t>
            </a:r>
            <a:r>
              <a:rPr lang="en-US" sz="32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______________________</a:t>
            </a:r>
            <a:r>
              <a:rPr 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
</a:t>
            </a:r>
          </a:p>
          <a:p>
            <a:r>
              <a:rPr lang="en-US" sz="32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ea typeface="宋体" panose="02010600030101010101" pitchFamily="2" charset="-122"/>
              </a:rPr>
              <a:t>⑵</a:t>
            </a:r>
            <a:r>
              <a:rPr lang="zh-CN" sz="32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天姥：</a:t>
            </a:r>
            <a:r>
              <a:rPr lang="en-US" sz="32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______________________</a:t>
            </a:r>
            <a:r>
              <a:rPr 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sz="32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ea typeface="宋体" panose="02010600030101010101" pitchFamily="2" charset="-122"/>
              </a:rPr>
              <a:t>⑶</a:t>
            </a:r>
            <a:r>
              <a:rPr lang="zh-CN" sz="32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吟</a:t>
            </a:r>
            <a:r>
              <a:rPr lang="en-US" sz="32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ea typeface="宋体" panose="02010600030101010101" pitchFamily="2" charset="-122"/>
              </a:rPr>
              <a:t>:</a:t>
            </a:r>
            <a:r>
              <a:rPr 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sz="32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______________________
</a:t>
            </a:r>
          </a:p>
          <a:p>
            <a:r>
              <a:rPr lang="en-US" sz="32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ea typeface="宋体" panose="02010600030101010101" pitchFamily="2" charset="-122"/>
              </a:rPr>
              <a:t>⑷</a:t>
            </a:r>
            <a:r>
              <a:rPr lang="zh-CN" sz="32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留别：</a:t>
            </a:r>
            <a:r>
              <a:rPr lang="en-US" sz="32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______________________</a:t>
            </a:r>
            <a:r>
              <a:rPr lang="en-US" sz="105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</p:spTree>
  </p:cSld>
  <p:clrMapOvr>
    <a:masterClrMapping/>
  </p:clrMapOvr>
  <p:transition spd="med" advClick="0">
    <p:zoom dir="in"/>
  </p:transition>
  <p:timing/>
</p:sld>
</file>

<file path=ppt/slides/slide4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105" name="标题 3"/>
          <p:cNvSpPr>
            <a:spLocks noGrp="1"/>
          </p:cNvSpPr>
          <p:nvPr>
            <p:ph type="title"/>
          </p:nvPr>
        </p:nvSpPr>
        <p:spPr>
          <a:xfrm>
            <a:off x="755650" y="232410"/>
            <a:ext cx="7844155" cy="3131185"/>
          </a:xfr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vert="horz" wrap="square" lIns="91440" tIns="45720" rIns="91440" bIns="45720" anchor="ctr"/>
          <a:lstStyle/>
          <a:p>
            <a:pPr algn="l"/>
            <a:br>
              <a:rPr lang="en-US" altLang="zh-CN" sz="3600" b="1"/>
            </a:br>
            <a:r>
              <a:rPr lang="en-US" altLang="zh-CN" sz="3600" b="1"/>
              <a:t>1</a:t>
            </a:r>
            <a:r>
              <a:rPr lang="zh-CN" altLang="en-US" sz="3600" b="1"/>
              <a:t>．李贺的</a:t>
            </a:r>
            <a:r>
              <a:rPr lang="en-US" altLang="zh-CN" sz="3600" b="1"/>
              <a:t>《</a:t>
            </a:r>
            <a:r>
              <a:rPr lang="zh-CN" altLang="en-US" sz="3600" b="1"/>
              <a:t>梦天</a:t>
            </a:r>
            <a:r>
              <a:rPr lang="en-US" altLang="zh-CN" sz="3600" b="1"/>
              <a:t>》</a:t>
            </a:r>
            <a:r>
              <a:rPr lang="zh-CN" altLang="en-US" sz="3600" b="1"/>
              <a:t>前四句是怎样写梦中上天漫游天空所见的</a:t>
            </a:r>
            <a:r>
              <a:rPr lang="zh-CN" altLang="en-US" sz="4000" b="1"/>
              <a:t>？</a:t>
            </a:r>
            <a:br>
              <a:rPr lang="en-US" altLang="zh-CN" sz="4000" b="1"/>
            </a:br>
            <a:r>
              <a:rPr lang="en-US" altLang="zh-CN" sz="4000" b="1"/>
              <a:t>  </a:t>
            </a:r>
            <a:r>
              <a:rPr lang="zh-CN" altLang="en-US" sz="3600" b="1">
                <a:solidFill>
                  <a:srgbClr val="FF0000"/>
                </a:solidFill>
              </a:rPr>
              <a:t>老兔寒蟾泣天色，云楼半开壁斜白。</a:t>
            </a:r>
            <a:br>
              <a:rPr lang="zh-CN" altLang="en-US" sz="3600" b="1">
                <a:solidFill>
                  <a:srgbClr val="FF0000"/>
                </a:solidFill>
              </a:rPr>
            </a:br>
            <a:r>
              <a:rPr lang="zh-CN" altLang="en-US" sz="3600" b="1">
                <a:solidFill>
                  <a:srgbClr val="FF0000"/>
                </a:solidFill>
              </a:rPr>
              <a:t>  玉轮轧露湿团光，鸾佩相逢桂香陌</a:t>
            </a:r>
            <a:r>
              <a:rPr lang="zh-CN" altLang="en-US" sz="4000" b="1">
                <a:solidFill>
                  <a:srgbClr val="FF0000"/>
                </a:solidFill>
              </a:rPr>
              <a:t>。 </a:t>
            </a:r>
            <a:br>
              <a:rPr lang="en-US" altLang="zh-CN" sz="4000"/>
            </a:br>
            <a:endParaRPr lang="zh-CN" altLang="en-US"/>
          </a:p>
        </p:txBody>
      </p:sp>
      <p:sp>
        <p:nvSpPr>
          <p:cNvPr id="46083" name="内容占位符 4"/>
          <p:cNvSpPr>
            <a:spLocks noGrp="1"/>
          </p:cNvSpPr>
          <p:nvPr>
            <p:ph idx="1"/>
          </p:nvPr>
        </p:nvSpPr>
        <p:spPr>
          <a:xfrm>
            <a:off x="692785" y="4021455"/>
            <a:ext cx="7907020" cy="2143125"/>
          </a:xfr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0" cap="none" spc="0" normalizeH="0" baseline="0" noProof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先是看见了月亮；接着是云雾四合，细雨飘飘；继而云层裂开，月色皎洁；然后诗人飘然走进月宫。</a:t>
            </a:r>
            <a:endParaRPr kumimoji="0" lang="zh-CN" altLang="en-US" sz="3600" b="1" i="0" u="none" strike="noStrike" kern="0" cap="none" spc="0" normalizeH="0" baseline="0" noProof="0" smtClean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 advClick="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083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6083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uiExpand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129" name="标题 1"/>
          <p:cNvSpPr>
            <a:spLocks noGrp="1"/>
          </p:cNvSpPr>
          <p:nvPr>
            <p:ph type="title"/>
          </p:nvPr>
        </p:nvSpPr>
        <p:spPr>
          <a:xfrm>
            <a:off x="364490" y="843915"/>
            <a:ext cx="8415020" cy="2643505"/>
          </a:xfr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vert="horz" wrap="square" lIns="91440" tIns="45720" rIns="91440" bIns="45720" anchor="ctr"/>
          <a:lstStyle/>
          <a:p>
            <a:pPr algn="l"/>
            <a:r>
              <a:rPr lang="en-US" altLang="zh-CN" sz="3200" b="1"/>
              <a:t>2</a:t>
            </a:r>
            <a:r>
              <a:rPr lang="zh-CN" altLang="en-US" sz="3200" b="1"/>
              <a:t>．李贺的</a:t>
            </a:r>
            <a:r>
              <a:rPr lang="en-US" altLang="zh-CN" sz="3200" b="1"/>
              <a:t>《</a:t>
            </a:r>
            <a:r>
              <a:rPr lang="zh-CN" altLang="en-US" sz="3200" b="1"/>
              <a:t>梦天</a:t>
            </a:r>
            <a:r>
              <a:rPr lang="en-US" altLang="zh-CN" sz="3200" b="1"/>
              <a:t>》</a:t>
            </a:r>
            <a:r>
              <a:rPr lang="zh-CN" altLang="en-US" sz="3200" b="1"/>
              <a:t>五、六句写与仙女交谈中对黄尘清水</a:t>
            </a:r>
            <a:r>
              <a:rPr lang="en-US" altLang="zh-CN" sz="3200" b="1"/>
              <a:t>(</a:t>
            </a:r>
            <a:r>
              <a:rPr lang="zh-CN" altLang="en-US" sz="3200" b="1"/>
              <a:t>人间沧桑</a:t>
            </a:r>
            <a:r>
              <a:rPr lang="en-US" altLang="zh-CN" sz="3200" b="1"/>
              <a:t>)</a:t>
            </a:r>
            <a:r>
              <a:rPr lang="zh-CN" altLang="en-US" sz="3200" b="1"/>
              <a:t>的感慨。最后两句是诗人下望人世的景象，大唐的九州只是九点烟尘，东海就如同一杯倒翻的水。诗人的真实意图是什么？</a:t>
            </a:r>
          </a:p>
        </p:txBody>
      </p:sp>
      <p:sp>
        <p:nvSpPr>
          <p:cNvPr id="47107" name="内容占位符 2"/>
          <p:cNvSpPr>
            <a:spLocks noGrp="1"/>
          </p:cNvSpPr>
          <p:nvPr>
            <p:ph idx="1"/>
          </p:nvPr>
        </p:nvSpPr>
        <p:spPr>
          <a:xfrm>
            <a:off x="364490" y="4337050"/>
            <a:ext cx="8415655" cy="1241425"/>
          </a:xfr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vert="horz" wrap="square" lIns="91440" tIns="45720" rIns="91440" bIns="45720" anchor="t"/>
          <a:lstStyle/>
          <a:p>
            <a:pPr marL="0" indent="0">
              <a:buNone/>
            </a:pPr>
            <a:r>
              <a:rPr lang="zh-CN" altLang="en-US" b="1">
                <a:solidFill>
                  <a:schemeClr val="accent2"/>
                </a:solidFill>
              </a:rPr>
              <a:t>通过梦游月宫，描写仙境，排遣个人的苦闷，寄寓了对人事沧桑的深沉感慨。</a:t>
            </a:r>
          </a:p>
        </p:txBody>
      </p:sp>
    </p:spTree>
  </p:cSld>
  <p:clrMapOvr>
    <a:masterClrMapping/>
  </p:clrMapOvr>
  <p:transition spd="med" advClick="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07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7107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uiExpand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9153" name="标题 1"/>
          <p:cNvSpPr>
            <a:spLocks noGrp="1"/>
          </p:cNvSpPr>
          <p:nvPr>
            <p:ph type="title"/>
          </p:nvPr>
        </p:nvSpPr>
        <p:spPr>
          <a:xfrm>
            <a:off x="240030" y="289560"/>
            <a:ext cx="8575675" cy="1143000"/>
          </a:xfr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vert="horz" wrap="square" lIns="91440" tIns="45720" rIns="91440" bIns="45720" anchor="ctr"/>
          <a:lstStyle/>
          <a:p>
            <a:pPr algn="l"/>
            <a:r>
              <a:rPr lang="en-US" altLang="zh-CN" sz="3600" b="1"/>
              <a:t>  《</a:t>
            </a:r>
            <a:r>
              <a:rPr lang="zh-CN" altLang="en-US" sz="3600" b="1"/>
              <a:t>梦天</a:t>
            </a:r>
            <a:r>
              <a:rPr lang="en-US" altLang="zh-CN" sz="3600" b="1"/>
              <a:t>》</a:t>
            </a:r>
            <a:r>
              <a:rPr lang="zh-CN" altLang="en-US" sz="3600" b="1"/>
              <a:t>与</a:t>
            </a:r>
            <a:r>
              <a:rPr lang="en-US" altLang="zh-CN" sz="3600" b="1"/>
              <a:t>《</a:t>
            </a:r>
            <a:r>
              <a:rPr lang="zh-CN" altLang="en-US" sz="3600" b="1"/>
              <a:t>梦游天姥吟留别</a:t>
            </a:r>
            <a:r>
              <a:rPr lang="en-US" altLang="zh-CN" sz="3600" b="1"/>
              <a:t>》</a:t>
            </a:r>
            <a:r>
              <a:rPr lang="zh-CN" altLang="en-US" sz="3600" b="1"/>
              <a:t>在主题和意境上有何异同？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0030" y="1865630"/>
            <a:ext cx="8575040" cy="4594860"/>
          </a:xfr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vert="horz" wrap="square" lIns="91440" tIns="45720" rIns="91440" bIns="45720" anchor="t"/>
          <a:lstStyle/>
          <a:p>
            <a:r>
              <a:rPr lang="en-US" altLang="zh-CN" b="1"/>
              <a:t>《</a:t>
            </a:r>
            <a:r>
              <a:rPr lang="zh-CN" altLang="en-US" b="1"/>
              <a:t>梦天</a:t>
            </a:r>
            <a:r>
              <a:rPr lang="en-US" altLang="zh-CN" b="1"/>
              <a:t>》</a:t>
            </a:r>
            <a:r>
              <a:rPr lang="zh-CN" altLang="en-US" b="1"/>
              <a:t>一诗，描写梦中的仙境，众仙女在清幽的环境中，你来我往，过着一种宁静的生活，</a:t>
            </a:r>
            <a:r>
              <a:rPr lang="zh-CN" altLang="en-US" b="1">
                <a:solidFill>
                  <a:schemeClr val="tx2"/>
                </a:solidFill>
              </a:rPr>
              <a:t>以排遣个人苦闷。</a:t>
            </a:r>
            <a:r>
              <a:rPr lang="zh-CN" altLang="en-US" b="1">
                <a:solidFill>
                  <a:srgbClr val="FF0000"/>
                </a:solidFill>
              </a:rPr>
              <a:t>寄寓了诗人对人事沧桑的深沉感慨，表现出冷眼看待现实的态度。</a:t>
            </a:r>
            <a:endParaRPr lang="en-US" altLang="zh-CN" b="1">
              <a:solidFill>
                <a:srgbClr val="FF0000"/>
              </a:solidFill>
            </a:endParaRPr>
          </a:p>
          <a:p>
            <a:r>
              <a:rPr lang="zh-CN" altLang="en-US" b="1"/>
              <a:t>李白的梦境是一个辉煌灿烂、气象万千的神仙世界、惊心动魄，</a:t>
            </a:r>
            <a:r>
              <a:rPr lang="zh-CN" altLang="en-US" b="1">
                <a:solidFill>
                  <a:srgbClr val="FF0000"/>
                </a:solidFill>
              </a:rPr>
              <a:t>目的表示他鄙弃黑暗的现实世界，表示自己追求个性解放、蔑视权贵的精神。</a:t>
            </a:r>
          </a:p>
        </p:txBody>
      </p:sp>
    </p:spTree>
  </p:cSld>
  <p:clrMapOvr>
    <a:masterClrMapping/>
  </p:clrMapOvr>
  <p:transition spd="med" advClick="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84" end="1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charRg st="84" end="1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0177" name="Rectangle 2"/>
          <p:cNvSpPr>
            <a:spLocks noGrp="1"/>
          </p:cNvSpPr>
          <p:nvPr>
            <p:ph type="title"/>
          </p:nvPr>
        </p:nvSpPr>
        <p:spPr>
          <a:xfrm>
            <a:off x="1842770" y="2565400"/>
            <a:ext cx="5975985" cy="1143000"/>
          </a:xfr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b="1">
                <a:solidFill>
                  <a:srgbClr val="FF0000"/>
                </a:solidFill>
              </a:rPr>
              <a:t>背诵默写全篇</a:t>
            </a:r>
          </a:p>
        </p:txBody>
      </p:sp>
      <p:pic>
        <p:nvPicPr>
          <p:cNvPr id="50178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036300" y="12407900"/>
            <a:ext cx="330200" cy="254000"/>
          </a:xfrm>
          <a:prstGeom prst="cube">
            <a:avLst/>
          </a:prstGeom>
        </p:spPr>
      </p:pic>
    </p:spTree>
  </p:cSld>
  <p:clrMapOvr>
    <a:masterClrMapping/>
  </p:clrMapOvr>
  <p:transition spd="med" advClick="0">
    <p:zoom dir="in"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385" name="Picture 2" descr="边框背景1"/>
          <p:cNvPicPr>
            <a:picLocks noChangeAspect="1"/>
          </p:cNvPicPr>
          <p:nvPr/>
        </p:nvPicPr>
        <p:blipFill>
          <a:blip r:embed="rId2"/>
          <a:srcRect l="3456" t="3171" r="3114" b="4652"/>
          <a:stretch>
            <a:fillRect/>
          </a:stretch>
        </p:blipFill>
        <p:spPr>
          <a:xfrm>
            <a:off x="0" y="0"/>
            <a:ext cx="9170988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Text Box 3"/>
          <p:cNvSpPr txBox="1"/>
          <p:nvPr/>
        </p:nvSpPr>
        <p:spPr>
          <a:xfrm>
            <a:off x="1190625" y="1228725"/>
            <a:ext cx="6508750" cy="4400550"/>
          </a:xfrm>
          <a:prstGeom prst="rect">
            <a:avLst/>
          </a:prstGeom>
          <a:noFill/>
          <a:ln w="28575" cap="flat" cmpd="sng">
            <a:solidFill>
              <a:srgbClr val="00956F"/>
            </a:solidFill>
            <a:prstDash val="solid"/>
            <a:round/>
            <a:headEnd type="none" w="med" len="med"/>
            <a:tailEnd type="none" w="med" len="med"/>
          </a:ln>
          <a:effectLst>
            <a:prstShdw prst="shdw17" dist="17961" dir="2699999">
              <a:srgbClr val="4D4D4D"/>
            </a:prstShdw>
          </a:effectLst>
        </p:spPr>
        <p:txBody>
          <a:bodyPr wrap="square" anchor="ctr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800">
                <a:latin typeface="Times New Roman" pitchFamily="18" charset="0"/>
                <a:ea typeface="黑体" panose="02010609060101010101" pitchFamily="49" charset="-122"/>
              </a:rPr>
              <a:t>   </a:t>
            </a:r>
          </a:p>
          <a:p>
            <a:pPr algn="ctr" eaLnBrk="0" hangingPunct="0">
              <a:spcBef>
                <a:spcPct val="50000"/>
              </a:spcBef>
            </a:pPr>
            <a:r>
              <a:rPr lang="zh-CN" altLang="en-US" sz="2800">
                <a:latin typeface="Times New Roman" pitchFamily="18" charset="0"/>
                <a:ea typeface="黑体" panose="02010609060101010101" pitchFamily="49" charset="-122"/>
              </a:rPr>
              <a:t>天</a:t>
            </a:r>
            <a:r>
              <a:rPr lang="zh-CN" altLang="en-US" sz="2800">
                <a:solidFill>
                  <a:schemeClr val="accent2"/>
                </a:solidFill>
                <a:latin typeface="Times New Roman" pitchFamily="18" charset="0"/>
                <a:ea typeface="黑体" panose="02010609060101010101" pitchFamily="49" charset="-122"/>
              </a:rPr>
              <a:t>姥</a:t>
            </a:r>
            <a:r>
              <a:rPr lang="zh-CN" altLang="en-US" sz="2800">
                <a:latin typeface="Times New Roman" pitchFamily="18" charset="0"/>
                <a:ea typeface="黑体" panose="02010609060101010101" pitchFamily="49" charset="-122"/>
              </a:rPr>
              <a:t>山 </a:t>
            </a:r>
            <a:r>
              <a:rPr lang="en-US" altLang="zh-CN" sz="2800">
                <a:latin typeface="Times New Roman" pitchFamily="18" charset="0"/>
                <a:ea typeface="黑体" panose="02010609060101010101" pitchFamily="49" charset="-122"/>
              </a:rPr>
              <a:t>m</a:t>
            </a:r>
            <a:r>
              <a:rPr lang="en-US" altLang="zh-CN" sz="2800">
                <a:latin typeface="Times New Roman" pitchFamily="18" charset="0"/>
                <a:ea typeface="宋体" panose="02010600030101010101" pitchFamily="2" charset="-122"/>
              </a:rPr>
              <a:t>ǔ     </a:t>
            </a:r>
            <a:r>
              <a:rPr lang="zh-CN" altLang="en-US" sz="2800">
                <a:solidFill>
                  <a:schemeClr val="accent2"/>
                </a:solidFill>
                <a:latin typeface="Times New Roman" pitchFamily="18" charset="0"/>
                <a:ea typeface="黑体" panose="02010609060101010101" pitchFamily="49" charset="-122"/>
              </a:rPr>
              <a:t>瀛</a:t>
            </a:r>
            <a:r>
              <a:rPr lang="zh-CN" altLang="en-US" sz="2800">
                <a:latin typeface="Times New Roman" pitchFamily="18" charset="0"/>
                <a:ea typeface="宋体" panose="02010600030101010101" pitchFamily="2" charset="-122"/>
              </a:rPr>
              <a:t>洲　</a:t>
            </a:r>
            <a:r>
              <a:rPr lang="en-US" altLang="zh-CN" sz="2800">
                <a:latin typeface="Times New Roman" pitchFamily="18" charset="0"/>
                <a:ea typeface="宋体" panose="02010600030101010101" pitchFamily="2" charset="-122"/>
              </a:rPr>
              <a:t>yíng</a:t>
            </a:r>
            <a:r>
              <a:rPr lang="zh-CN" altLang="en-US" sz="2800">
                <a:latin typeface="Times New Roman" pitchFamily="18" charset="0"/>
                <a:ea typeface="宋体" panose="02010600030101010101" pitchFamily="2" charset="-122"/>
              </a:rPr>
              <a:t>　  天</a:t>
            </a:r>
            <a:r>
              <a:rPr lang="zh-CN" altLang="en-US" sz="2800">
                <a:solidFill>
                  <a:schemeClr val="accent2"/>
                </a:solidFill>
                <a:latin typeface="Times New Roman" pitchFamily="18" charset="0"/>
                <a:ea typeface="宋体" panose="02010600030101010101" pitchFamily="2" charset="-122"/>
              </a:rPr>
              <a:t>台</a:t>
            </a:r>
            <a:r>
              <a:rPr lang="zh-CN" altLang="en-US" sz="2800">
                <a:latin typeface="Times New Roman" pitchFamily="18" charset="0"/>
                <a:ea typeface="宋体" panose="02010600030101010101" pitchFamily="2" charset="-122"/>
              </a:rPr>
              <a:t>山  </a:t>
            </a:r>
            <a:r>
              <a:rPr lang="en-US" altLang="zh-CN" sz="2800">
                <a:latin typeface="Times New Roman" pitchFamily="18" charset="0"/>
                <a:ea typeface="宋体" panose="02010600030101010101" pitchFamily="2" charset="-122"/>
              </a:rPr>
              <a:t>t</a:t>
            </a:r>
            <a:r>
              <a:rPr lang="en-US" altLang="en-US" sz="2800">
                <a:latin typeface="Times New Roman" pitchFamily="18" charset="0"/>
                <a:ea typeface="宋体" panose="02010600030101010101" pitchFamily="2" charset="-122"/>
              </a:rPr>
              <a:t>ā</a:t>
            </a:r>
            <a:r>
              <a:rPr lang="en-US" altLang="zh-CN" sz="2800">
                <a:latin typeface="Times New Roman" pitchFamily="18" charset="0"/>
                <a:ea typeface="宋体" panose="02010600030101010101" pitchFamily="2" charset="-122"/>
              </a:rPr>
              <a:t>i  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altLang="zh-CN" sz="2800">
                <a:solidFill>
                  <a:schemeClr val="accent2"/>
                </a:solidFill>
                <a:latin typeface="Times New Roman" pitchFamily="18" charset="0"/>
                <a:ea typeface="黑体" panose="02010609060101010101" pitchFamily="49" charset="-122"/>
              </a:rPr>
              <a:t>  </a:t>
            </a:r>
            <a:r>
              <a:rPr lang="zh-CN" altLang="en-US" sz="2800">
                <a:solidFill>
                  <a:schemeClr val="accent2"/>
                </a:solidFill>
                <a:latin typeface="Times New Roman" pitchFamily="18" charset="0"/>
                <a:ea typeface="黑体" panose="02010609060101010101" pitchFamily="49" charset="-122"/>
              </a:rPr>
              <a:t>剡</a:t>
            </a:r>
            <a:r>
              <a:rPr lang="zh-CN" altLang="en-US" sz="2800">
                <a:latin typeface="Times New Roman" pitchFamily="18" charset="0"/>
                <a:ea typeface="宋体" panose="02010600030101010101" pitchFamily="2" charset="-122"/>
              </a:rPr>
              <a:t>溪 </a:t>
            </a:r>
            <a:r>
              <a:rPr lang="en-US" altLang="zh-CN" sz="2800">
                <a:latin typeface="Times New Roman" pitchFamily="18" charset="0"/>
                <a:ea typeface="宋体" panose="02010600030101010101" pitchFamily="2" charset="-122"/>
              </a:rPr>
              <a:t>sh</a:t>
            </a:r>
            <a:r>
              <a:rPr lang="en-US" altLang="en-US" sz="2800">
                <a:latin typeface="Times New Roman" pitchFamily="18" charset="0"/>
                <a:ea typeface="宋体" panose="02010600030101010101" pitchFamily="2" charset="-122"/>
              </a:rPr>
              <a:t>à</a:t>
            </a:r>
            <a:r>
              <a:rPr lang="en-US" altLang="zh-CN" sz="2800">
                <a:latin typeface="Times New Roman" pitchFamily="18" charset="0"/>
                <a:ea typeface="宋体" panose="02010600030101010101" pitchFamily="2" charset="-122"/>
              </a:rPr>
              <a:t>n      </a:t>
            </a:r>
            <a:r>
              <a:rPr lang="zh-CN" altLang="en-US" sz="2800">
                <a:solidFill>
                  <a:schemeClr val="accent2"/>
                </a:solidFill>
                <a:latin typeface="Times New Roman" pitchFamily="18" charset="0"/>
                <a:ea typeface="黑体" panose="02010609060101010101" pitchFamily="49" charset="-122"/>
              </a:rPr>
              <a:t>渌</a:t>
            </a:r>
            <a:r>
              <a:rPr lang="zh-CN" altLang="en-US" sz="2800">
                <a:latin typeface="Times New Roman" pitchFamily="18" charset="0"/>
                <a:ea typeface="黑体" panose="02010609060101010101" pitchFamily="49" charset="-122"/>
              </a:rPr>
              <a:t>水 </a:t>
            </a:r>
            <a:r>
              <a:rPr lang="en-US" altLang="zh-CN" sz="2800">
                <a:solidFill>
                  <a:schemeClr val="accent2"/>
                </a:solidFill>
                <a:latin typeface="Times New Roman" pitchFamily="18" charset="0"/>
                <a:ea typeface="宋体" panose="02010600030101010101" pitchFamily="2" charset="-122"/>
              </a:rPr>
              <a:t>l</a:t>
            </a:r>
            <a:r>
              <a:rPr lang="en-US" altLang="zh-CN" sz="2800">
                <a:latin typeface="Times New Roman" pitchFamily="18" charset="0"/>
                <a:ea typeface="宋体" panose="02010600030101010101" pitchFamily="2" charset="-122"/>
              </a:rPr>
              <a:t>ù</a:t>
            </a:r>
            <a:r>
              <a:rPr lang="zh-CN" altLang="en-US" sz="2800">
                <a:latin typeface="Times New Roman" pitchFamily="18" charset="0"/>
                <a:ea typeface="宋体" panose="02010600030101010101" pitchFamily="2" charset="-122"/>
              </a:rPr>
              <a:t>　　     脚</a:t>
            </a:r>
            <a:r>
              <a:rPr lang="zh-CN" altLang="en-US" sz="2800">
                <a:solidFill>
                  <a:schemeClr val="accent2"/>
                </a:solidFill>
                <a:latin typeface="Times New Roman" pitchFamily="18" charset="0"/>
                <a:ea typeface="黑体" panose="02010609060101010101" pitchFamily="49" charset="-122"/>
              </a:rPr>
              <a:t>著</a:t>
            </a:r>
            <a:r>
              <a:rPr lang="en-US" altLang="zh-CN" sz="2800">
                <a:latin typeface="Times New Roman" pitchFamily="18" charset="0"/>
                <a:ea typeface="宋体" panose="02010600030101010101" pitchFamily="2" charset="-122"/>
              </a:rPr>
              <a:t>zhuó     </a:t>
            </a:r>
          </a:p>
          <a:p>
            <a:pPr algn="ctr" eaLnBrk="0" hangingPunct="0">
              <a:spcBef>
                <a:spcPct val="50000"/>
              </a:spcBef>
            </a:pPr>
            <a:r>
              <a:rPr lang="zh-CN" altLang="en-US" sz="2800">
                <a:solidFill>
                  <a:schemeClr val="accent2"/>
                </a:solidFill>
                <a:latin typeface="Times New Roman" pitchFamily="18" charset="0"/>
                <a:ea typeface="黑体" panose="02010609060101010101" pitchFamily="49" charset="-122"/>
              </a:rPr>
              <a:t>殷</a:t>
            </a:r>
            <a:r>
              <a:rPr lang="zh-CN" altLang="en-US" sz="2800">
                <a:latin typeface="Times New Roman" pitchFamily="18" charset="0"/>
                <a:ea typeface="黑体" panose="02010609060101010101" pitchFamily="49" charset="-122"/>
              </a:rPr>
              <a:t>岩泉</a:t>
            </a:r>
            <a:r>
              <a:rPr lang="en-US" altLang="zh-CN" sz="2800">
                <a:latin typeface="Times New Roman" pitchFamily="18" charset="0"/>
                <a:ea typeface="宋体" panose="02010600030101010101" pitchFamily="2" charset="-122"/>
              </a:rPr>
              <a:t>y</a:t>
            </a:r>
            <a:r>
              <a:rPr lang="en-US" altLang="en-US" sz="2800">
                <a:latin typeface="Times New Roman" pitchFamily="18" charset="0"/>
                <a:ea typeface="宋体" panose="02010600030101010101" pitchFamily="2" charset="-122"/>
              </a:rPr>
              <a:t>ǐ</a:t>
            </a:r>
            <a:r>
              <a:rPr lang="en-US" altLang="zh-CN" sz="2800">
                <a:latin typeface="Times New Roman" pitchFamily="18" charset="0"/>
                <a:ea typeface="宋体" panose="02010600030101010101" pitchFamily="2" charset="-122"/>
              </a:rPr>
              <a:t>n    </a:t>
            </a:r>
            <a:r>
              <a:rPr lang="zh-CN" altLang="en-US" sz="2800">
                <a:solidFill>
                  <a:schemeClr val="accent2"/>
                </a:solidFill>
                <a:latin typeface="Times New Roman" pitchFamily="18" charset="0"/>
                <a:ea typeface="黑体" panose="02010609060101010101" pitchFamily="49" charset="-122"/>
              </a:rPr>
              <a:t>栗</a:t>
            </a:r>
            <a:r>
              <a:rPr lang="zh-CN" altLang="en-US" sz="2800">
                <a:latin typeface="Times New Roman" pitchFamily="18" charset="0"/>
                <a:ea typeface="黑体" panose="02010609060101010101" pitchFamily="49" charset="-122"/>
              </a:rPr>
              <a:t>深林 </a:t>
            </a:r>
            <a:r>
              <a:rPr lang="en-US" altLang="zh-CN" sz="2800">
                <a:latin typeface="Times New Roman" pitchFamily="18" charset="0"/>
                <a:ea typeface="宋体" panose="02010600030101010101" pitchFamily="2" charset="-122"/>
              </a:rPr>
              <a:t>lì </a:t>
            </a:r>
            <a:r>
              <a:rPr lang="zh-CN" altLang="en-US" sz="2800">
                <a:latin typeface="Times New Roman" pitchFamily="18" charset="0"/>
                <a:ea typeface="宋体" panose="02010600030101010101" pitchFamily="2" charset="-122"/>
              </a:rPr>
              <a:t>　    </a:t>
            </a:r>
            <a:r>
              <a:rPr lang="zh-CN" altLang="en-US" sz="2800">
                <a:solidFill>
                  <a:schemeClr val="accent2"/>
                </a:solidFill>
                <a:latin typeface="Times New Roman" pitchFamily="18" charset="0"/>
                <a:ea typeface="黑体" panose="02010609060101010101" pitchFamily="49" charset="-122"/>
              </a:rPr>
              <a:t>澹</a:t>
            </a:r>
            <a:r>
              <a:rPr lang="zh-CN" altLang="en-US" sz="2800">
                <a:latin typeface="Times New Roman" pitchFamily="18" charset="0"/>
                <a:ea typeface="宋体" panose="02010600030101010101" pitchFamily="2" charset="-122"/>
              </a:rPr>
              <a:t>澹 </a:t>
            </a:r>
            <a:r>
              <a:rPr lang="en-US" altLang="zh-CN" sz="2800">
                <a:latin typeface="Times New Roman" pitchFamily="18" charset="0"/>
                <a:ea typeface="宋体" panose="02010600030101010101" pitchFamily="2" charset="-122"/>
              </a:rPr>
              <a:t>d</a:t>
            </a:r>
            <a:r>
              <a:rPr lang="en-US" altLang="en-US" sz="2800">
                <a:latin typeface="Times New Roman" pitchFamily="18" charset="0"/>
                <a:ea typeface="宋体" panose="02010600030101010101" pitchFamily="2" charset="-122"/>
              </a:rPr>
              <a:t>à</a:t>
            </a:r>
          </a:p>
          <a:p>
            <a:pPr algn="ctr" eaLnBrk="0" hangingPunct="0">
              <a:spcBef>
                <a:spcPct val="50000"/>
              </a:spcBef>
            </a:pPr>
            <a:r>
              <a:rPr lang="zh-CN" altLang="en-US" sz="2800">
                <a:solidFill>
                  <a:schemeClr val="accent2"/>
                </a:solidFill>
                <a:latin typeface="Times New Roman" pitchFamily="18" charset="0"/>
                <a:ea typeface="黑体" panose="02010609060101010101" pitchFamily="49" charset="-122"/>
              </a:rPr>
              <a:t>霹雳</a:t>
            </a:r>
            <a:r>
              <a:rPr lang="en-US" altLang="zh-CN" sz="2800">
                <a:latin typeface="Times New Roman" pitchFamily="18" charset="0"/>
                <a:ea typeface="宋体" panose="02010600030101010101" pitchFamily="2" charset="-122"/>
              </a:rPr>
              <a:t>p</a:t>
            </a:r>
            <a:r>
              <a:rPr lang="en-US" altLang="en-US" sz="2800">
                <a:latin typeface="Times New Roman" pitchFamily="18" charset="0"/>
                <a:ea typeface="宋体" panose="02010600030101010101" pitchFamily="2" charset="-122"/>
              </a:rPr>
              <a:t>ī</a:t>
            </a:r>
            <a:r>
              <a:rPr lang="en-US" altLang="zh-CN" sz="2800">
                <a:latin typeface="Times New Roman" pitchFamily="18" charset="0"/>
                <a:ea typeface="宋体" panose="02010600030101010101" pitchFamily="2" charset="-122"/>
              </a:rPr>
              <a:t> lì       </a:t>
            </a:r>
            <a:r>
              <a:rPr lang="zh-CN" altLang="en-US" sz="2800">
                <a:solidFill>
                  <a:schemeClr val="accent2"/>
                </a:solidFill>
                <a:latin typeface="Times New Roman" pitchFamily="18" charset="0"/>
                <a:ea typeface="黑体" panose="02010609060101010101" pitchFamily="49" charset="-122"/>
              </a:rPr>
              <a:t>訇</a:t>
            </a:r>
            <a:r>
              <a:rPr lang="zh-CN" altLang="en-US" sz="2800">
                <a:latin typeface="Times New Roman" pitchFamily="18" charset="0"/>
                <a:ea typeface="黑体" panose="02010609060101010101" pitchFamily="49" charset="-122"/>
              </a:rPr>
              <a:t>然</a:t>
            </a:r>
            <a:r>
              <a:rPr lang="zh-CN" altLang="en-US" sz="2800">
                <a:solidFill>
                  <a:schemeClr val="accent2"/>
                </a:solidFill>
                <a:latin typeface="Times New Roman" pitchFamily="18" charset="0"/>
                <a:ea typeface="黑体" panose="02010609060101010101" pitchFamily="49" charset="-122"/>
              </a:rPr>
              <a:t> </a:t>
            </a:r>
            <a:r>
              <a:rPr lang="en-US" altLang="zh-CN" sz="2800">
                <a:latin typeface="Times New Roman" pitchFamily="18" charset="0"/>
                <a:ea typeface="宋体" panose="02010600030101010101" pitchFamily="2" charset="-122"/>
              </a:rPr>
              <a:t>h</a:t>
            </a:r>
            <a:r>
              <a:rPr lang="en-US" altLang="en-US" sz="2800">
                <a:latin typeface="Times New Roman" pitchFamily="18" charset="0"/>
                <a:ea typeface="宋体" panose="02010600030101010101" pitchFamily="2" charset="-122"/>
              </a:rPr>
              <a:t>ō</a:t>
            </a:r>
            <a:r>
              <a:rPr lang="en-US" altLang="zh-CN" sz="2800">
                <a:latin typeface="Times New Roman" pitchFamily="18" charset="0"/>
                <a:ea typeface="宋体" panose="02010600030101010101" pitchFamily="2" charset="-122"/>
              </a:rPr>
              <a:t>ng       </a:t>
            </a:r>
            <a:r>
              <a:rPr lang="zh-CN" altLang="en-US" sz="2800">
                <a:solidFill>
                  <a:schemeClr val="accent2"/>
                </a:solidFill>
                <a:latin typeface="Times New Roman" pitchFamily="18" charset="0"/>
                <a:ea typeface="黑体" panose="02010609060101010101" pitchFamily="49" charset="-122"/>
              </a:rPr>
              <a:t>悸</a:t>
            </a:r>
            <a:r>
              <a:rPr lang="en-US" altLang="zh-CN" sz="2800">
                <a:latin typeface="Times New Roman" pitchFamily="18" charset="0"/>
                <a:ea typeface="黑体" panose="02010609060101010101" pitchFamily="49" charset="-122"/>
              </a:rPr>
              <a:t>j</a:t>
            </a:r>
            <a:r>
              <a:rPr lang="en-US" altLang="zh-CN" sz="2800">
                <a:latin typeface="Times New Roman" pitchFamily="18" charset="0"/>
                <a:ea typeface="宋体" panose="02010600030101010101" pitchFamily="2" charset="-122"/>
              </a:rPr>
              <a:t>ì</a:t>
            </a:r>
            <a:endParaRPr lang="zh-CN" altLang="en-US" sz="2800">
              <a:latin typeface="Times New Roman" pitchFamily="18" charset="0"/>
              <a:ea typeface="宋体" panose="02010600030101010101" pitchFamily="2" charset="-122"/>
            </a:endParaRPr>
          </a:p>
          <a:p>
            <a:pPr algn="ctr" eaLnBrk="0" hangingPunct="0">
              <a:spcBef>
                <a:spcPct val="50000"/>
              </a:spcBef>
            </a:pPr>
            <a:r>
              <a:rPr lang="zh-CN" altLang="en-US" sz="2800">
                <a:solidFill>
                  <a:schemeClr val="accent2"/>
                </a:solidFill>
                <a:latin typeface="Times New Roman" pitchFamily="18" charset="0"/>
                <a:ea typeface="黑体" panose="02010609060101010101" pitchFamily="49" charset="-122"/>
              </a:rPr>
              <a:t>恍</a:t>
            </a:r>
            <a:r>
              <a:rPr lang="en-US" altLang="zh-CN" sz="2800">
                <a:latin typeface="Times New Roman" pitchFamily="18" charset="0"/>
                <a:ea typeface="宋体" panose="02010600030101010101" pitchFamily="2" charset="-122"/>
              </a:rPr>
              <a:t>hu</a:t>
            </a:r>
            <a:r>
              <a:rPr lang="en-US" altLang="en-US" sz="2800">
                <a:latin typeface="Times New Roman" pitchFamily="18" charset="0"/>
                <a:ea typeface="宋体" panose="02010600030101010101" pitchFamily="2" charset="-122"/>
              </a:rPr>
              <a:t>ǎ</a:t>
            </a:r>
            <a:r>
              <a:rPr lang="en-US" altLang="zh-CN" sz="2800">
                <a:latin typeface="Times New Roman" pitchFamily="18" charset="0"/>
                <a:ea typeface="宋体" panose="02010600030101010101" pitchFamily="2" charset="-122"/>
              </a:rPr>
              <a:t>ng</a:t>
            </a:r>
            <a:r>
              <a:rPr lang="zh-CN" altLang="en-US" sz="2800">
                <a:latin typeface="Times New Roman" pitchFamily="18" charset="0"/>
                <a:ea typeface="黑体" panose="02010609060101010101" pitchFamily="49" charset="-122"/>
              </a:rPr>
              <a:t>惊起 </a:t>
            </a:r>
            <a:r>
              <a:rPr lang="zh-CN" altLang="en-US" sz="2800">
                <a:latin typeface="Times New Roman" pitchFamily="18" charset="0"/>
                <a:ea typeface="宋体" panose="02010600030101010101" pitchFamily="2" charset="-122"/>
              </a:rPr>
              <a:t>　  </a:t>
            </a:r>
            <a:r>
              <a:rPr lang="zh-CN" altLang="en-US" sz="2800">
                <a:solidFill>
                  <a:schemeClr val="accent2"/>
                </a:solidFill>
                <a:latin typeface="Times New Roman" pitchFamily="18" charset="0"/>
                <a:ea typeface="黑体" panose="02010609060101010101" pitchFamily="49" charset="-122"/>
              </a:rPr>
              <a:t>觉</a:t>
            </a:r>
            <a:r>
              <a:rPr lang="zh-CN" altLang="en-US" sz="2800">
                <a:latin typeface="Times New Roman" pitchFamily="18" charset="0"/>
                <a:ea typeface="黑体" panose="02010609060101010101" pitchFamily="49" charset="-122"/>
              </a:rPr>
              <a:t>时</a:t>
            </a:r>
            <a:r>
              <a:rPr lang="en-US" altLang="zh-CN" sz="2800">
                <a:latin typeface="Times New Roman" pitchFamily="18" charset="0"/>
                <a:ea typeface="黑体" panose="02010609060101010101" pitchFamily="49" charset="-122"/>
              </a:rPr>
              <a:t>jué</a:t>
            </a:r>
            <a:r>
              <a:rPr lang="zh-CN" altLang="en-US" sz="2800">
                <a:latin typeface="楷体_GB2312" charset="-122"/>
                <a:ea typeface="楷体_GB2312" charset="-122"/>
              </a:rPr>
              <a:t>　 </a:t>
            </a:r>
            <a:r>
              <a:rPr lang="zh-CN" altLang="en-US" sz="2800">
                <a:latin typeface="Times New Roman" pitchFamily="18" charset="0"/>
                <a:ea typeface="宋体" panose="02010600030101010101" pitchFamily="2" charset="-122"/>
              </a:rPr>
              <a:t>　　</a:t>
            </a:r>
          </a:p>
          <a:p>
            <a:pPr algn="ctr" eaLnBrk="0" hangingPunct="0">
              <a:spcBef>
                <a:spcPct val="50000"/>
              </a:spcBef>
            </a:pPr>
            <a:r>
              <a:rPr lang="zh-CN" altLang="en-US" sz="2800">
                <a:solidFill>
                  <a:schemeClr val="accent2"/>
                </a:solidFill>
                <a:latin typeface="Times New Roman" pitchFamily="18" charset="0"/>
                <a:ea typeface="楷体_GB2312" charset="-122"/>
              </a:rPr>
              <a:t>　　　　　　　</a:t>
            </a:r>
          </a:p>
        </p:txBody>
      </p:sp>
    </p:spTree>
  </p:cSld>
  <p:clrMapOvr>
    <a:masterClrMapping/>
  </p:clrMapOvr>
  <p:transition spd="med">
    <p:zoom dir="in"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idx="1"/>
          </p:nvPr>
        </p:nvSpPr>
        <p:spPr>
          <a:xfrm>
            <a:off x="-4762" y="698500"/>
            <a:ext cx="9153525" cy="16065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rgbClr val="090807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218" name="Text Box 3"/>
          <p:cNvSpPr txBox="1"/>
          <p:nvPr/>
        </p:nvSpPr>
        <p:spPr>
          <a:xfrm>
            <a:off x="2547938" y="254000"/>
            <a:ext cx="4357688" cy="7699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000" b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ea typeface="楷体_GB2312" charset="-122"/>
                <a:cs typeface="+mn-cs"/>
              </a:rPr>
              <a:t>　</a:t>
            </a:r>
            <a:r>
              <a:rPr lang="zh-CN" altLang="en-US" sz="44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ea typeface="宋体" panose="02010600030101010101" pitchFamily="2" charset="-122"/>
                <a:cs typeface="+mn-cs"/>
              </a:rPr>
              <a:t>作者简介</a:t>
            </a:r>
            <a:r>
              <a:rPr lang="zh-CN" altLang="en-US" sz="4000" noProof="1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+mn-cs"/>
              </a:rPr>
              <a:t>　</a:t>
            </a:r>
            <a:r>
              <a:rPr lang="zh-CN" altLang="en-US" sz="4000" noProof="1">
                <a:latin typeface="Times New Roman" pitchFamily="18" charset="0"/>
                <a:ea typeface="宋体" panose="02010600030101010101" pitchFamily="2" charset="-122"/>
                <a:cs typeface="+mn-cs"/>
              </a:rPr>
              <a:t>　</a:t>
            </a:r>
            <a:r>
              <a:rPr lang="zh-CN" altLang="en-US" sz="4000" b="0" noProof="1">
                <a:latin typeface="Times New Roman" pitchFamily="18" charset="0"/>
                <a:ea typeface="楷体_GB2312" charset="-122"/>
                <a:cs typeface="+mn-cs"/>
              </a:rPr>
              <a:t>　　　</a:t>
            </a:r>
            <a:endParaRPr lang="zh-CN" altLang="en-US" sz="4000" b="0" noProof="1">
              <a:latin typeface="Times New Roman" pitchFamily="18" charset="0"/>
              <a:ea typeface="楷体_GB231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1315" y="1247140"/>
            <a:ext cx="5769610" cy="513397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>
              <a:lnSpc>
                <a:spcPts val="3500"/>
              </a:lnSpc>
              <a:spcBef>
                <a:spcPct val="0"/>
              </a:spcBef>
              <a:buClrTx/>
              <a:buSzTx/>
              <a:defRPr/>
            </a:pPr>
            <a:endParaRPr lang="zh-CN" altLang="en-US" sz="3600" kern="0" noProof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+mn-ea"/>
              <a:cs typeface="+mn-cs"/>
              <a:sym typeface="+mn-ea"/>
            </a:endParaRPr>
          </a:p>
          <a:p>
            <a:pPr marR="0" defTabSz="914400">
              <a:lnSpc>
                <a:spcPts val="3500"/>
              </a:lnSpc>
              <a:spcBef>
                <a:spcPct val="0"/>
              </a:spcBef>
              <a:buClrTx/>
              <a:buSzTx/>
              <a:defRPr/>
            </a:pPr>
            <a:r>
              <a:rPr lang="zh-CN" altLang="en-US" sz="3600" kern="0" noProof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  <a:sym typeface="+mn-ea"/>
              </a:rPr>
              <a:t>李白（</a:t>
            </a:r>
            <a:r>
              <a:rPr lang="en-US" altLang="zh-CN" sz="3600" kern="0" noProof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  <a:sym typeface="+mn-ea"/>
              </a:rPr>
              <a:t>701-762</a:t>
            </a:r>
            <a:r>
              <a:rPr lang="zh-CN" altLang="en-US" sz="3600" kern="0" noProof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  <a:sym typeface="+mn-ea"/>
              </a:rPr>
              <a:t>）字太白，</a:t>
            </a:r>
          </a:p>
          <a:p>
            <a:pPr marR="0" defTabSz="914400">
              <a:lnSpc>
                <a:spcPts val="3500"/>
              </a:lnSpc>
              <a:spcBef>
                <a:spcPct val="0"/>
              </a:spcBef>
              <a:buClrTx/>
              <a:buSzTx/>
              <a:defRPr/>
            </a:pPr>
            <a:endParaRPr lang="zh-CN" altLang="en-US" sz="3600" kern="0" noProof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+mn-ea"/>
              <a:cs typeface="+mn-cs"/>
              <a:sym typeface="+mn-ea"/>
            </a:endParaRPr>
          </a:p>
          <a:p>
            <a:pPr marR="0" defTabSz="914400">
              <a:lnSpc>
                <a:spcPts val="3500"/>
              </a:lnSpc>
              <a:spcBef>
                <a:spcPct val="0"/>
              </a:spcBef>
              <a:buClrTx/>
              <a:buSzTx/>
              <a:defRPr/>
            </a:pPr>
            <a:r>
              <a:rPr lang="zh-CN" altLang="en-US" sz="3600" kern="0" noProof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  <a:sym typeface="+mn-ea"/>
              </a:rPr>
              <a:t>号青莲居士，素有“诗仙”</a:t>
            </a:r>
          </a:p>
          <a:p>
            <a:pPr marR="0" defTabSz="914400">
              <a:lnSpc>
                <a:spcPts val="3500"/>
              </a:lnSpc>
              <a:spcBef>
                <a:spcPct val="0"/>
              </a:spcBef>
              <a:buClrTx/>
              <a:buSzTx/>
              <a:defRPr/>
            </a:pPr>
            <a:endParaRPr lang="zh-CN" altLang="en-US" sz="3600" kern="0" noProof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+mn-ea"/>
              <a:cs typeface="+mn-cs"/>
              <a:sym typeface="+mn-ea"/>
            </a:endParaRPr>
          </a:p>
          <a:p>
            <a:pPr marR="0" defTabSz="914400">
              <a:lnSpc>
                <a:spcPts val="3500"/>
              </a:lnSpc>
              <a:spcBef>
                <a:spcPct val="0"/>
              </a:spcBef>
              <a:buClrTx/>
              <a:buSzTx/>
              <a:defRPr/>
            </a:pPr>
            <a:r>
              <a:rPr lang="zh-CN" altLang="en-US" sz="3600" kern="0" noProof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  <a:sym typeface="+mn-ea"/>
              </a:rPr>
              <a:t>之称。盛唐最伟大的浪漫</a:t>
            </a:r>
            <a:endParaRPr lang="zh-CN" altLang="en-US" sz="3600" kern="0" noProof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+mn-ea"/>
              <a:sym typeface="+mn-ea"/>
            </a:endParaRPr>
          </a:p>
          <a:p>
            <a:pPr marR="0" defTabSz="914400">
              <a:lnSpc>
                <a:spcPts val="3500"/>
              </a:lnSpc>
              <a:spcBef>
                <a:spcPct val="0"/>
              </a:spcBef>
              <a:buClrTx/>
              <a:buSzTx/>
              <a:defRPr/>
            </a:pPr>
            <a:endParaRPr lang="zh-CN" altLang="en-US" sz="3600" kern="0" noProof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+mn-ea"/>
              <a:cs typeface="+mn-cs"/>
              <a:sym typeface="+mn-ea"/>
            </a:endParaRPr>
          </a:p>
          <a:p>
            <a:pPr marR="0" defTabSz="914400">
              <a:lnSpc>
                <a:spcPts val="3500"/>
              </a:lnSpc>
              <a:spcBef>
                <a:spcPct val="0"/>
              </a:spcBef>
              <a:buClrTx/>
              <a:buSzTx/>
              <a:defRPr/>
            </a:pPr>
            <a:r>
              <a:rPr lang="zh-CN" altLang="en-US" sz="3600" kern="0" noProof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  <a:sym typeface="+mn-ea"/>
              </a:rPr>
              <a:t>主义诗人。杜甫称它为“笔</a:t>
            </a:r>
          </a:p>
          <a:p>
            <a:pPr marR="0" defTabSz="914400">
              <a:lnSpc>
                <a:spcPts val="3500"/>
              </a:lnSpc>
              <a:spcBef>
                <a:spcPct val="0"/>
              </a:spcBef>
              <a:buClrTx/>
              <a:buSzTx/>
              <a:defRPr/>
            </a:pPr>
            <a:endParaRPr lang="zh-CN" altLang="en-US" sz="3600" kern="0" noProof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+mn-ea"/>
              <a:cs typeface="+mn-cs"/>
              <a:sym typeface="+mn-ea"/>
            </a:endParaRPr>
          </a:p>
          <a:p>
            <a:pPr marR="0" defTabSz="914400">
              <a:lnSpc>
                <a:spcPts val="3500"/>
              </a:lnSpc>
              <a:spcBef>
                <a:spcPct val="0"/>
              </a:spcBef>
              <a:buClrTx/>
              <a:buSzTx/>
              <a:defRPr/>
            </a:pPr>
            <a:r>
              <a:rPr lang="zh-CN" altLang="en-US" sz="3600" kern="0" noProof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  <a:sym typeface="+mn-ea"/>
              </a:rPr>
              <a:t>落惊风雨，诗成泣鬼神”。 </a:t>
            </a:r>
            <a:endParaRPr kumimoji="0" lang="zh-CN" altLang="en-US" sz="3600" kern="0" cap="none" spc="0" normalizeH="0" baseline="0" noProof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+mn-ea"/>
              <a:cs typeface="+mn-cs"/>
            </a:endParaRPr>
          </a:p>
          <a:p>
            <a:pPr marL="342900" marR="0" indent="-342900" defTabSz="914400">
              <a:spcBef>
                <a:spcPct val="0"/>
              </a:spcBef>
              <a:buClrTx/>
              <a:buSzTx/>
              <a:defRPr/>
            </a:pPr>
            <a:endParaRPr kumimoji="0" lang="zh-CN" altLang="en-US" sz="3600" kern="0" cap="none" spc="0" normalizeH="0" baseline="0" noProof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+mn-ea"/>
              <a:cs typeface="+mn-cs"/>
            </a:endParaRPr>
          </a:p>
        </p:txBody>
      </p:sp>
      <p:pic>
        <p:nvPicPr>
          <p:cNvPr id="9220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925" y="1247775"/>
            <a:ext cx="2439988" cy="5133975"/>
          </a:xfrm>
          <a:prstGeom prst="rect">
            <a:avLst/>
          </a:prstGeom>
          <a:noFill/>
          <a:ln w="28575" cap="flat" cmpd="sng">
            <a:solidFill>
              <a:srgbClr val="00956F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  <p:transition spd="med" advClick="0">
    <p:zoom dir="in"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文本框 1"/>
          <p:cNvSpPr txBox="1"/>
          <p:nvPr/>
        </p:nvSpPr>
        <p:spPr>
          <a:xfrm>
            <a:off x="2522538" y="269875"/>
            <a:ext cx="3760787" cy="11064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 eaLnBrk="0" hangingPunct="0"/>
            <a:r>
              <a:rPr lang="en-US" altLang="zh-CN" sz="6600">
                <a:latin typeface="Times New Roman" pitchFamily="18" charset="0"/>
                <a:ea typeface="宋体" panose="02010600030101010101" pitchFamily="2" charset="-122"/>
              </a:rPr>
              <a:t> </a:t>
            </a:r>
            <a:r>
              <a:rPr lang="zh-CN" altLang="zh-CN" sz="6600">
                <a:latin typeface="Times New Roman" pitchFamily="18" charset="0"/>
                <a:ea typeface="宋体" panose="02010600030101010101" pitchFamily="2" charset="-122"/>
              </a:rPr>
              <a:t>唐朝三绝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58775" y="2265363"/>
            <a:ext cx="4814888" cy="3138487"/>
          </a:xfrm>
          <a:prstGeom prst="rect">
            <a:avLst/>
          </a:prstGeom>
          <a:noFill/>
          <a:ln w="28575" cap="flat" cmpd="sng">
            <a:solidFill>
              <a:srgbClr val="00956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pPr algn="ctr" eaLnBrk="0" hangingPunct="0"/>
            <a:r>
              <a:rPr lang="en-US" altLang="zh-CN" sz="66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6600">
                <a:latin typeface="宋体" panose="02010600030101010101" pitchFamily="2" charset="-122"/>
                <a:ea typeface="宋体" panose="02010600030101010101" pitchFamily="2" charset="-122"/>
              </a:rPr>
              <a:t>、李白的诗</a:t>
            </a:r>
          </a:p>
          <a:p>
            <a:pPr algn="ctr" eaLnBrk="0" hangingPunct="0"/>
            <a:r>
              <a:rPr lang="en-US" altLang="zh-CN" sz="66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6600">
                <a:latin typeface="宋体" panose="02010600030101010101" pitchFamily="2" charset="-122"/>
                <a:ea typeface="宋体" panose="02010600030101010101" pitchFamily="2" charset="-122"/>
              </a:rPr>
              <a:t>、裴旻的剑</a:t>
            </a:r>
          </a:p>
          <a:p>
            <a:pPr algn="ctr" eaLnBrk="0" hangingPunct="0"/>
            <a:r>
              <a:rPr lang="en-US" altLang="zh-CN" sz="660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6600">
                <a:latin typeface="宋体" panose="02010600030101010101" pitchFamily="2" charset="-122"/>
                <a:ea typeface="宋体" panose="02010600030101010101" pitchFamily="2" charset="-122"/>
              </a:rPr>
              <a:t>、张旭的字</a:t>
            </a:r>
          </a:p>
        </p:txBody>
      </p:sp>
      <p:pic>
        <p:nvPicPr>
          <p:cNvPr id="10243" name="图片 1"/>
          <p:cNvPicPr>
            <a:picLocks noChangeAspect="1"/>
          </p:cNvPicPr>
          <p:nvPr/>
        </p:nvPicPr>
        <p:blipFill>
          <a:blip r:embed="rId2"/>
          <a:srcRect l="21141" t="11717" r="9155" b="2359"/>
          <a:stretch>
            <a:fillRect/>
          </a:stretch>
        </p:blipFill>
        <p:spPr>
          <a:xfrm>
            <a:off x="5584825" y="1928813"/>
            <a:ext cx="2987675" cy="38115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5" name="文本框 1"/>
          <p:cNvSpPr txBox="1"/>
          <p:nvPr/>
        </p:nvSpPr>
        <p:spPr>
          <a:xfrm>
            <a:off x="2286000" y="374650"/>
            <a:ext cx="4392613" cy="1106488"/>
          </a:xfrm>
          <a:prstGeom prst="rect">
            <a:avLst/>
          </a:prstGeom>
          <a:noFill/>
          <a:ln w="28575" cap="flat" cmpd="sng">
            <a:solidFill>
              <a:srgbClr val="00956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pPr algn="ctr" eaLnBrk="0" hangingPunct="0"/>
            <a:r>
              <a:rPr lang="zh-CN" altLang="zh-CN" sz="6600">
                <a:latin typeface="Times New Roman" pitchFamily="18" charset="0"/>
                <a:ea typeface="宋体" panose="02010600030101010101" pitchFamily="2" charset="-122"/>
              </a:rPr>
              <a:t>李白的职业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719263" y="2008188"/>
            <a:ext cx="2595562" cy="4246562"/>
          </a:xfrm>
          <a:prstGeom prst="rect">
            <a:avLst/>
          </a:prstGeom>
          <a:noFill/>
          <a:ln w="28575" cap="flat" cmpd="sng">
            <a:solidFill>
              <a:srgbClr val="00956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pPr algn="ctr" eaLnBrk="0" hangingPunct="0"/>
            <a:r>
              <a:rPr lang="en-US" altLang="zh-CN" sz="54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5400">
                <a:latin typeface="宋体" panose="02010600030101010101" pitchFamily="2" charset="-122"/>
                <a:ea typeface="宋体" panose="02010600030101010101" pitchFamily="2" charset="-122"/>
              </a:rPr>
              <a:t>、游侠</a:t>
            </a:r>
          </a:p>
          <a:p>
            <a:pPr algn="ctr" eaLnBrk="0" hangingPunct="0"/>
            <a:endParaRPr lang="zh-CN" altLang="en-US" sz="5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0" hangingPunct="0"/>
            <a:r>
              <a:rPr lang="en-US" altLang="zh-CN" sz="54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5400">
                <a:latin typeface="宋体" panose="02010600030101010101" pitchFamily="2" charset="-122"/>
                <a:ea typeface="宋体" panose="02010600030101010101" pitchFamily="2" charset="-122"/>
              </a:rPr>
              <a:t>、道士</a:t>
            </a:r>
          </a:p>
          <a:p>
            <a:pPr algn="ctr" eaLnBrk="0" hangingPunct="0"/>
            <a:endParaRPr lang="zh-CN" altLang="en-US" sz="5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0" hangingPunct="0"/>
            <a:r>
              <a:rPr lang="en-US" altLang="zh-CN" sz="540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5400">
                <a:latin typeface="宋体" panose="02010600030101010101" pitchFamily="2" charset="-122"/>
                <a:ea typeface="宋体" panose="02010600030101010101" pitchFamily="2" charset="-122"/>
              </a:rPr>
              <a:t>、诗人</a:t>
            </a:r>
          </a:p>
        </p:txBody>
      </p:sp>
      <p:pic>
        <p:nvPicPr>
          <p:cNvPr id="11267" name="图片 1"/>
          <p:cNvPicPr>
            <a:picLocks noChangeAspect="1"/>
          </p:cNvPicPr>
          <p:nvPr/>
        </p:nvPicPr>
        <p:blipFill>
          <a:blip r:embed="rId2"/>
          <a:srcRect l="21141" t="11719" r="9155" b="2359"/>
          <a:stretch>
            <a:fillRect/>
          </a:stretch>
        </p:blipFill>
        <p:spPr>
          <a:xfrm>
            <a:off x="5078413" y="1954213"/>
            <a:ext cx="2854325" cy="4246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89" name="文本框 1"/>
          <p:cNvSpPr txBox="1"/>
          <p:nvPr/>
        </p:nvSpPr>
        <p:spPr>
          <a:xfrm>
            <a:off x="600075" y="720725"/>
            <a:ext cx="7759700" cy="4584700"/>
          </a:xfrm>
          <a:prstGeom prst="rect">
            <a:avLst/>
          </a:prstGeom>
          <a:noFill/>
          <a:ln w="28575" cap="flat" cmpd="sng">
            <a:solidFill>
              <a:srgbClr val="00956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en-US" altLang="zh-CN" sz="4400">
                <a:latin typeface="Times New Roman" pitchFamily="18" charset="0"/>
                <a:ea typeface="宋体" panose="02010600030101010101" pitchFamily="2" charset="-122"/>
              </a:rPr>
              <a:t>              </a:t>
            </a:r>
            <a:r>
              <a:rPr lang="zh-CN" altLang="en-US" sz="7200">
                <a:latin typeface="Times New Roman" pitchFamily="18" charset="0"/>
                <a:ea typeface="宋体" panose="02010600030101010101" pitchFamily="2" charset="-122"/>
              </a:rPr>
              <a:t>侠客李白</a:t>
            </a:r>
          </a:p>
          <a:p>
            <a:endParaRPr lang="zh-CN" altLang="en-US" sz="4400">
              <a:latin typeface="Times New Roman" pitchFamily="18" charset="0"/>
              <a:ea typeface="宋体" panose="02010600030101010101" pitchFamily="2" charset="-122"/>
            </a:endParaRPr>
          </a:p>
          <a:p>
            <a:r>
              <a:rPr lang="en-US" altLang="zh-CN" sz="4400">
                <a:latin typeface="Times New Roman" pitchFamily="18" charset="0"/>
                <a:ea typeface="宋体" panose="02010600030101010101" pitchFamily="2" charset="-122"/>
              </a:rPr>
              <a:t>1</a:t>
            </a:r>
            <a:r>
              <a:rPr lang="zh-CN" altLang="en-US" sz="4400">
                <a:latin typeface="Times New Roman" pitchFamily="18" charset="0"/>
                <a:ea typeface="宋体" panose="02010600030101010101" pitchFamily="2" charset="-122"/>
              </a:rPr>
              <a:t>、十五学剑术，剑术自通达。</a:t>
            </a:r>
          </a:p>
          <a:p>
            <a:r>
              <a:rPr lang="en-US" altLang="zh-CN" sz="4400">
                <a:latin typeface="Times New Roman" pitchFamily="18" charset="0"/>
                <a:ea typeface="宋体" panose="02010600030101010101" pitchFamily="2" charset="-122"/>
              </a:rPr>
              <a:t>2</a:t>
            </a:r>
            <a:r>
              <a:rPr lang="zh-CN" altLang="en-US" sz="4400">
                <a:latin typeface="Times New Roman" pitchFamily="18" charset="0"/>
                <a:ea typeface="宋体" panose="02010600030101010101" pitchFamily="2" charset="-122"/>
              </a:rPr>
              <a:t>、十步杀一人，千里不留行。</a:t>
            </a:r>
          </a:p>
          <a:p>
            <a:r>
              <a:rPr lang="en-US" altLang="zh-CN" sz="4400">
                <a:latin typeface="Times New Roman" pitchFamily="18" charset="0"/>
                <a:ea typeface="宋体" panose="02010600030101010101" pitchFamily="2" charset="-122"/>
              </a:rPr>
              <a:t>3</a:t>
            </a:r>
            <a:r>
              <a:rPr lang="zh-CN" altLang="en-US" sz="4400">
                <a:latin typeface="Times New Roman" pitchFamily="18" charset="0"/>
                <a:ea typeface="宋体" panose="02010600030101010101" pitchFamily="2" charset="-122"/>
              </a:rPr>
              <a:t>、少任侠，手刃数人。</a:t>
            </a:r>
          </a:p>
          <a:p>
            <a:r>
              <a:rPr lang="zh-CN" altLang="en-US" sz="4400">
                <a:latin typeface="Times New Roman" pitchFamily="18" charset="0"/>
                <a:ea typeface="宋体" panose="02010600030101010101" pitchFamily="2" charset="-122"/>
              </a:rPr>
              <a:t>                    </a:t>
            </a:r>
            <a:r>
              <a:rPr lang="en-US" altLang="zh-CN" sz="4400">
                <a:latin typeface="Times New Roman" pitchFamily="18" charset="0"/>
                <a:ea typeface="宋体" panose="02010600030101010101" pitchFamily="2" charset="-122"/>
              </a:rPr>
              <a:t>----</a:t>
            </a:r>
            <a:r>
              <a:rPr lang="zh-CN" altLang="en-US" sz="4400">
                <a:latin typeface="Times New Roman" pitchFamily="18" charset="0"/>
                <a:ea typeface="宋体" panose="02010600030101010101" pitchFamily="2" charset="-122"/>
              </a:rPr>
              <a:t>《李翰林集序》</a:t>
            </a:r>
          </a:p>
        </p:txBody>
      </p:sp>
    </p:spTree>
  </p:cSld>
  <p:clrMapOvr>
    <a:masterClrMapping/>
  </p:clrMapOvr>
  <p:transition spd="med" advClick="0">
    <p:zoom dir="in"/>
  </p:transition>
  <p:timing/>
</p:sld>
</file>

<file path=ppt/tags/tag1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空演示文稿">
  <a:themeElements>
    <a:clrScheme name="空演示文稿 1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空演示文稿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808080"/>
        </a:solidFill>
        <a:ln w="9525" cap="flat" cmpd="sng" algn="ctr">
          <a:solidFill>
            <a:srgbClr val="808080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rgbClr val="808080">
              <a:gamma/>
              <a:shade val="60000"/>
              <a:invGamma/>
            </a:srgbClr>
          </a:outerShdw>
        </a:effectLst>
      </a:spPr>
      <a:bodyPr vert="horz" wrap="none" lIns="91440" tIns="45720" rIns="91440" bIns="45720" numCol="1" anchor="ctr" anchorCtr="0" compatLnSpc="1"/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808080"/>
        </a:solidFill>
        <a:ln w="9525" cap="flat" cmpd="sng" algn="ctr">
          <a:solidFill>
            <a:srgbClr val="808080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rgbClr val="808080">
              <a:gamma/>
              <a:shade val="60000"/>
              <a:invGamma/>
            </a:srgbClr>
          </a:outerShdw>
        </a:effectLst>
      </a:spPr>
      <a:bodyPr vert="horz" wrap="none" lIns="91440" tIns="45720" rIns="91440" bIns="45720" numCol="1" anchor="ctr" anchorCtr="0" compatLnSpc="1"/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空演示文稿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空演示文稿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空演示文稿_2">
  <a:themeElements>
    <a:clrScheme name="空演示文稿_2 1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空演示文稿_2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808080"/>
        </a:solidFill>
        <a:ln w="9525" cap="flat" cmpd="sng" algn="ctr">
          <a:solidFill>
            <a:srgbClr val="808080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rgbClr val="808080">
              <a:gamma/>
              <a:shade val="60000"/>
              <a:invGamma/>
            </a:srgbClr>
          </a:outerShdw>
        </a:effectLst>
      </a:spPr>
      <a:bodyPr vert="horz" wrap="none" lIns="91440" tIns="45720" rIns="91440" bIns="45720" numCol="1" anchor="ctr" anchorCtr="0" compatLnSpc="1"/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808080"/>
        </a:solidFill>
        <a:ln w="9525" cap="flat" cmpd="sng" algn="ctr">
          <a:solidFill>
            <a:srgbClr val="808080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rgbClr val="808080">
              <a:gamma/>
              <a:shade val="60000"/>
              <a:invGamma/>
            </a:srgbClr>
          </a:outerShdw>
        </a:effectLst>
      </a:spPr>
      <a:bodyPr vert="horz" wrap="none" lIns="91440" tIns="45720" rIns="91440" bIns="45720" numCol="1" anchor="ctr" anchorCtr="0" compatLnSpc="1"/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空演示文稿_2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_2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空演示文稿_2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_2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_2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_2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_2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空演示文稿_3">
  <a:themeElements>
    <a:clrScheme name="空演示文稿_3 1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空演示文稿_3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808080"/>
        </a:solidFill>
        <a:ln w="9525" cap="flat" cmpd="sng" algn="ctr">
          <a:solidFill>
            <a:srgbClr val="808080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rgbClr val="808080">
              <a:gamma/>
              <a:shade val="60000"/>
              <a:invGamma/>
            </a:srgbClr>
          </a:outerShdw>
        </a:effectLst>
      </a:spPr>
      <a:bodyPr vert="horz" wrap="none" lIns="91440" tIns="45720" rIns="91440" bIns="45720" numCol="1" anchor="ctr" anchorCtr="0" compatLnSpc="1"/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808080"/>
        </a:solidFill>
        <a:ln w="9525" cap="flat" cmpd="sng" algn="ctr">
          <a:solidFill>
            <a:srgbClr val="808080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rgbClr val="808080">
              <a:gamma/>
              <a:shade val="60000"/>
              <a:invGamma/>
            </a:srgbClr>
          </a:outerShdw>
        </a:effectLst>
      </a:spPr>
      <a:bodyPr vert="horz" wrap="none" lIns="91440" tIns="45720" rIns="91440" bIns="45720" numCol="1" anchor="ctr" anchorCtr="0" compatLnSpc="1"/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空演示文稿_3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_3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空演示文稿_3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_3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_3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_3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_3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空演示文稿_4">
  <a:themeElements>
    <a:clrScheme name="空演示文稿_4 1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空演示文稿_4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808080"/>
        </a:solidFill>
        <a:ln w="9525" cap="flat" cmpd="sng" algn="ctr">
          <a:solidFill>
            <a:srgbClr val="808080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rgbClr val="808080">
              <a:gamma/>
              <a:shade val="60000"/>
              <a:invGamma/>
            </a:srgbClr>
          </a:outerShdw>
        </a:effectLst>
      </a:spPr>
      <a:bodyPr vert="horz" wrap="none" lIns="91440" tIns="45720" rIns="91440" bIns="45720" numCol="1" anchor="ctr" anchorCtr="0" compatLnSpc="1"/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808080"/>
        </a:solidFill>
        <a:ln w="9525" cap="flat" cmpd="sng" algn="ctr">
          <a:solidFill>
            <a:srgbClr val="808080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rgbClr val="808080">
              <a:gamma/>
              <a:shade val="60000"/>
              <a:invGamma/>
            </a:srgbClr>
          </a:outerShdw>
        </a:effectLst>
      </a:spPr>
      <a:bodyPr vert="horz" wrap="none" lIns="91440" tIns="45720" rIns="91440" bIns="45720" numCol="1" anchor="ctr" anchorCtr="0" compatLnSpc="1"/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空演示文稿_4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_4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空演示文稿_4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_4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_4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_4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_4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空演示文稿_5">
  <a:themeElements>
    <a:clrScheme name="空演示文稿_5 1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空演示文稿_5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808080"/>
        </a:solidFill>
        <a:ln w="9525" cap="flat" cmpd="sng" algn="ctr">
          <a:solidFill>
            <a:srgbClr val="808080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rgbClr val="808080">
              <a:gamma/>
              <a:shade val="60000"/>
              <a:invGamma/>
            </a:srgbClr>
          </a:outerShdw>
        </a:effectLst>
      </a:spPr>
      <a:bodyPr vert="horz" wrap="none" lIns="91440" tIns="45720" rIns="91440" bIns="45720" numCol="1" anchor="ctr" anchorCtr="0" compatLnSpc="1"/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808080"/>
        </a:solidFill>
        <a:ln w="9525" cap="flat" cmpd="sng" algn="ctr">
          <a:solidFill>
            <a:srgbClr val="808080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rgbClr val="808080">
              <a:gamma/>
              <a:shade val="60000"/>
              <a:invGamma/>
            </a:srgbClr>
          </a:outerShdw>
        </a:effectLst>
      </a:spPr>
      <a:bodyPr vert="horz" wrap="none" lIns="91440" tIns="45720" rIns="91440" bIns="45720" numCol="1" anchor="ctr" anchorCtr="0" compatLnSpc="1"/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空演示文稿_5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_5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空演示文稿_5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_5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_5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_5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_5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r="http://schemas.openxmlformats.org/officeDocument/2006/relationships"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190</Paragraphs>
  <Slides>43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baseType="lpstr" size="44">
      <vt:lpstr>空演示文稿</vt:lpstr>
      <vt:lpstr>梦游天姥吟留别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内容----梦游天姥形式----吟：诗体名称，属于歌行体。         特点：      1、篇幅较多，容量大。      2、平仄没有近体诗那样严格。      3、用韵较灵活，可以一韵到底，也可以几句转一韵。         4、以七言为主，杂有长短句式。目的-----留别：   是自己要走了，写诗赠给留在此地的朋友。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思考探究</vt:lpstr>
      <vt:lpstr>Slide 20</vt:lpstr>
      <vt:lpstr>脚著谢公屐，身登青云梯。半壁见海日，空中闻天鸡。</vt:lpstr>
      <vt:lpstr>Slide 22</vt:lpstr>
      <vt:lpstr>千岩万转路不定，迷花倚石忽已暝。熊咆龙吟殷岩泉，栗深林兮惊层巅。云青青兮欲雨，水澹澹兮生烟。</vt:lpstr>
      <vt:lpstr>列缺霹雳，丘峦崩摧，洞天石扉，訇然中开。青冥浩荡不见底，日月照耀金银台。霓为衣兮风为马，云之君兮纷纷而来下。虎鼓瑟兮鸾回车，仙之人兮列如麻。</vt:lpstr>
      <vt:lpstr>Slide 25</vt:lpstr>
      <vt:lpstr>讨论：   正当梦入高潮时，诗人却“忽魂悸以魄动，恍惊起而长嗟。惟觉时之枕席，失向来之烟霞。”梦境突然消失了。这几句写的什么？    </vt:lpstr>
      <vt:lpstr>理思路，巧背诵。</vt:lpstr>
      <vt:lpstr>    世间行乐亦如此，古来万事东流水。别君去兮何时还？且放白鹿青崖间，须行即骑访名山。安能摧眉折腰事权贵，使我不得开心颜！</vt:lpstr>
      <vt:lpstr>    世间行乐亦如此，古来万事东流水。别君去兮何时还？且放白鹿青崖间，须行即骑访名山。安能摧眉折腰事权贵，使我不得开心颜！</vt:lpstr>
      <vt:lpstr>Slide 30</vt:lpstr>
      <vt:lpstr>2、面对现实，作者禁不住长嗟短叹。“世间行乐亦如此，古来万事东流水。”两句，作者是在感叹什么？</vt:lpstr>
      <vt:lpstr>Slide 32</vt:lpstr>
      <vt:lpstr>4、“安能摧眉折腰事权贵，  使我不得开心颜！”两句表现出诗人什么性格和精神？</vt:lpstr>
      <vt:lpstr>Slide 34</vt:lpstr>
      <vt:lpstr>Slide 35</vt:lpstr>
      <vt:lpstr>Slide 36</vt:lpstr>
      <vt:lpstr>Slide 37</vt:lpstr>
      <vt:lpstr>Slide 38</vt:lpstr>
      <vt:lpstr>Slide 39</vt:lpstr>
      <vt:lpstr>1．李贺的《梦天》前四句是怎样写梦中上天漫游天空所见的？  老兔寒蟾泣天色，云楼半开壁斜白。  玉轮轧露湿团光，鸾佩相逢桂香陌。 </vt:lpstr>
      <vt:lpstr>2．李贺的《梦天》五、六句写与仙女交谈中对黄尘清水(人间沧桑)的感慨。最后两句是诗人下望人世的景象，大唐的九州只是九点烟尘，东海就如同一杯倒翻的水。诗人的真实意图是什么？</vt:lpstr>
      <vt:lpstr>  《梦天》与《梦游天姥吟留别》在主题和意境上有何异同？</vt:lpstr>
      <vt:lpstr>背诵默写全篇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2020-09-24T15:31:54.783</cp:lastPrinted>
  <dcterms:created xsi:type="dcterms:W3CDTF">2020-09-24T15:31:54Z</dcterms:created>
  <dcterms:modified xsi:type="dcterms:W3CDTF">2020-09-24T07:31:58Z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