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0" r:id="rId5"/>
    <p:sldId id="261" r:id="rId6"/>
    <p:sldId id="266" r:id="rId7"/>
    <p:sldId id="267" r:id="rId8"/>
    <p:sldId id="268" r:id="rId9"/>
    <p:sldId id="269" r:id="rId10"/>
    <p:sldId id="270" r:id="rId11"/>
    <p:sldId id="272" r:id="rId12"/>
    <p:sldId id="273" r:id="rId13"/>
    <p:sldId id="274" r:id="rId14"/>
  </p:sldIdLst>
  <p:sldSz cx="9144000" cy="5715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EBE03648-D0A0-456A-8649-E7B9E8A199C1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EBE03648-D0A0-456A-8649-E7B9E8A199C1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EBE03648-D0A0-456A-8649-E7B9E8A199C1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hasCustomPrompt="1"/>
          </p:nvPr>
        </p:nvSpPr>
        <p:spPr>
          <a:xfrm>
            <a:off x="466104" y="1656171"/>
            <a:ext cx="6858199" cy="1024340"/>
          </a:xfrm>
        </p:spPr>
        <p:txBody>
          <a:bodyPr anchor="b"/>
          <a:lstStyle>
            <a:lvl1pPr algn="l">
              <a:defRPr sz="45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 smtClean="0"/>
              <a:t>单击此处添加课程名称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 hasCustomPrompt="1"/>
          </p:nvPr>
        </p:nvSpPr>
        <p:spPr>
          <a:xfrm>
            <a:off x="466104" y="2916138"/>
            <a:ext cx="6858199" cy="350618"/>
          </a:xfrm>
        </p:spPr>
        <p:txBody>
          <a:bodyPr>
            <a:noAutofit/>
          </a:bodyPr>
          <a:lstStyle>
            <a:lvl1pPr marL="0" indent="0" algn="l">
              <a:buNone/>
              <a:defRPr sz="2475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讲师：XXX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05" y="1662388"/>
            <a:ext cx="4148025" cy="363932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</p:nvPr>
        </p:nvSpPr>
        <p:spPr>
          <a:xfrm>
            <a:off x="629859" y="381020"/>
            <a:ext cx="2949263" cy="736150"/>
          </a:xfrm>
        </p:spPr>
        <p:txBody>
          <a:bodyPr anchor="b">
            <a:normAutofit/>
          </a:bodyPr>
          <a:lstStyle>
            <a:lvl1pPr>
              <a:defRPr sz="22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  <p:sp>
        <p:nvSpPr>
          <p:cNvPr id="12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59" y="1656469"/>
            <a:ext cx="2949263" cy="317648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单击此处添加名称</a:t>
            </a:r>
            <a:endParaRPr lang="zh-CN" altLang="en-US" dirty="0" smtClean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6173" y="1521432"/>
            <a:ext cx="7886929" cy="3831941"/>
          </a:xfrm>
        </p:spPr>
        <p:txBody>
          <a:bodyPr vert="eaVer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00967"/>
            <a:ext cx="7886929" cy="1104693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865" y="304287"/>
            <a:ext cx="1971732" cy="4843448"/>
          </a:xfrm>
        </p:spPr>
        <p:txBody>
          <a:bodyPr vert="eaVert">
            <a:normAutofit/>
          </a:bodyPr>
          <a:lstStyle>
            <a:lvl1pPr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10531" y="304287"/>
            <a:ext cx="4819030" cy="4843448"/>
          </a:xfrm>
        </p:spPr>
        <p:txBody>
          <a:bodyPr vert="eaVert"/>
          <a:lstStyle>
            <a:lvl1pPr>
              <a:defRPr u="none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5"/>
          <p:cNvSpPr>
            <a:spLocks noGrp="1"/>
          </p:cNvSpPr>
          <p:nvPr>
            <p:ph type="title" hasCustomPrompt="1"/>
          </p:nvPr>
        </p:nvSpPr>
        <p:spPr>
          <a:xfrm>
            <a:off x="278977" y="151606"/>
            <a:ext cx="5974309" cy="607748"/>
          </a:xfrm>
        </p:spPr>
        <p:txBody>
          <a:bodyPr anchor="b"/>
          <a:lstStyle>
            <a:lvl1pPr>
              <a:defRPr sz="22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" hasCustomPrompt="1"/>
          </p:nvPr>
        </p:nvSpPr>
        <p:spPr>
          <a:xfrm>
            <a:off x="278977" y="826558"/>
            <a:ext cx="5974309" cy="493713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>
                <a:sym typeface="+mn-ea"/>
              </a:rPr>
              <a:t>单击此处添加章节内容</a:t>
            </a:r>
            <a:endParaRPr lang="zh-CN" altLang="en-US" dirty="0" smtClean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6"/>
          <p:cNvSpPr>
            <a:spLocks noGrp="1"/>
          </p:cNvSpPr>
          <p:nvPr>
            <p:ph type="body" sz="half" idx="2" hasCustomPrompt="1"/>
          </p:nvPr>
        </p:nvSpPr>
        <p:spPr>
          <a:xfrm>
            <a:off x="278977" y="363911"/>
            <a:ext cx="5974309" cy="268821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>
                <a:sym typeface="+mn-ea"/>
              </a:rPr>
              <a:t>单击此处添加章节名称</a:t>
            </a:r>
            <a:endParaRPr lang="zh-CN" altLang="en-US" dirty="0" smtClean="0"/>
          </a:p>
        </p:txBody>
      </p:sp>
      <p:sp>
        <p:nvSpPr>
          <p:cNvPr id="7" name="文本占位符 16"/>
          <p:cNvSpPr>
            <a:spLocks noGrp="1"/>
          </p:cNvSpPr>
          <p:nvPr>
            <p:ph type="body" sz="half" idx="10" hasCustomPrompt="1"/>
          </p:nvPr>
        </p:nvSpPr>
        <p:spPr>
          <a:xfrm>
            <a:off x="278977" y="683680"/>
            <a:ext cx="5974309" cy="486535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>
                <a:sym typeface="+mn-ea"/>
              </a:rPr>
              <a:t>单击此处添加主题名称</a:t>
            </a:r>
            <a:endParaRPr lang="zh-CN" altLang="en-US" dirty="0" smtClean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983" y="327290"/>
            <a:ext cx="7886602" cy="860425"/>
          </a:xfrm>
        </p:spPr>
        <p:txBody>
          <a:bodyPr anchor="b"/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935" y="1566334"/>
            <a:ext cx="7886700" cy="1250156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396177" y="1502060"/>
            <a:ext cx="3886313" cy="3626301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单击此处添加章节内容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396792" y="1502060"/>
            <a:ext cx="3886313" cy="3626301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单击此处添加章节内容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00967"/>
            <a:ext cx="7886929" cy="1104693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0613" y="1187944"/>
            <a:ext cx="3868452" cy="686629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0613" y="2061840"/>
            <a:ext cx="3868452" cy="3070648"/>
          </a:xfrm>
        </p:spPr>
        <p:txBody>
          <a:bodyPr>
            <a:normAutofit/>
          </a:bodyPr>
          <a:lstStyle>
            <a:lvl1pPr>
              <a:defRPr sz="202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420038" y="1187944"/>
            <a:ext cx="3887504" cy="686629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420038" y="2061840"/>
            <a:ext cx="3887504" cy="3070648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00967"/>
            <a:ext cx="7886929" cy="1104693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00967"/>
            <a:ext cx="7886929" cy="1104693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59" y="381020"/>
            <a:ext cx="2949263" cy="736150"/>
          </a:xfrm>
        </p:spPr>
        <p:txBody>
          <a:bodyPr anchor="b">
            <a:normAutofit/>
          </a:bodyPr>
          <a:lstStyle>
            <a:lvl1pPr>
              <a:defRPr sz="22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单击此处添加章节名称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504" y="1653152"/>
            <a:ext cx="4629284" cy="3276510"/>
          </a:xfrm>
        </p:spPr>
        <p:txBody>
          <a:bodyPr>
            <a:noAutofit/>
          </a:bodyPr>
          <a:lstStyle>
            <a:lvl1pPr>
              <a:defRPr sz="16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单击此处添加名称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59" y="1656469"/>
            <a:ext cx="2949263" cy="317648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单击此处添加名称</a:t>
            </a:r>
            <a:endParaRPr lang="zh-CN" altLang="en-US" dirty="0" smtClean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5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79930" y="304287"/>
            <a:ext cx="7886929" cy="1104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68" y="1521432"/>
            <a:ext cx="7886929" cy="3626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image" Target="../media/image18.wmf"/><Relationship Id="rId3" Type="http://schemas.openxmlformats.org/officeDocument/2006/relationships/tags" Target="../tags/tag1.xml"/><Relationship Id="rId2" Type="http://schemas.openxmlformats.org/officeDocument/2006/relationships/control" Target="../activeX/activeX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image" Target="../media/image19.wmf"/><Relationship Id="rId3" Type="http://schemas.openxmlformats.org/officeDocument/2006/relationships/tags" Target="../tags/tag3.xml"/><Relationship Id="rId2" Type="http://schemas.openxmlformats.org/officeDocument/2006/relationships/control" Target="../activeX/activeX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20.wmf"/><Relationship Id="rId2" Type="http://schemas.openxmlformats.org/officeDocument/2006/relationships/tags" Target="../tags/tag5.xml"/><Relationship Id="rId1" Type="http://schemas.openxmlformats.org/officeDocument/2006/relationships/control" Target="../activeX/activeX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第</a:t>
            </a:r>
            <a:r>
              <a:rPr lang="en-US" altLang="zh-CN"/>
              <a:t>11</a:t>
            </a:r>
            <a:r>
              <a:rPr lang="zh-CN" altLang="en-US"/>
              <a:t>课      </a:t>
            </a:r>
            <a:r>
              <a:rPr lang="zh-CN" altLang="en-US" sz="8800"/>
              <a:t> 立志</a:t>
            </a:r>
            <a:endParaRPr lang="zh-CN" altLang="en-US" sz="88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0715" y="3058160"/>
            <a:ext cx="6858000" cy="758825"/>
          </a:xfrm>
        </p:spPr>
        <p:txBody>
          <a:bodyPr/>
          <a:p>
            <a:pPr algn="ctr"/>
            <a:r>
              <a:rPr lang="zh-CN" altLang="en-US" sz="4800">
                <a:solidFill>
                  <a:srgbClr val="FF0000"/>
                </a:solidFill>
              </a:rPr>
              <a:t>夏老师</a:t>
            </a:r>
            <a:endParaRPr lang="zh-CN" altLang="en-US" sz="4800">
              <a:solidFill>
                <a:srgbClr val="FF0000"/>
              </a:solidFill>
            </a:endParaRPr>
          </a:p>
        </p:txBody>
      </p:sp>
      <p:pic>
        <p:nvPicPr>
          <p:cNvPr id="4" name="图片 3" descr="loading_nolog_icon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  <p:pic>
        <p:nvPicPr>
          <p:cNvPr id="5" name="图片 4" descr="耕耘·收获_240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333500"/>
            <a:ext cx="5410200" cy="3048000"/>
          </a:xfrm>
          <a:prstGeom prst="rect">
            <a:avLst/>
          </a:prstGeom>
        </p:spPr>
      </p:pic>
      <p:pic>
        <p:nvPicPr>
          <p:cNvPr id="6" name="图片 5" descr="午后教室_240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1333500"/>
            <a:ext cx="5410200" cy="3048000"/>
          </a:xfrm>
          <a:prstGeom prst="rect">
            <a:avLst/>
          </a:prstGeom>
        </p:spPr>
      </p:pic>
      <p:pic>
        <p:nvPicPr>
          <p:cNvPr id="7" name="图片 6" descr="创想星空_240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0" y="1333500"/>
            <a:ext cx="5410200" cy="3048000"/>
          </a:xfrm>
          <a:prstGeom prst="rect">
            <a:avLst/>
          </a:prstGeom>
        </p:spPr>
      </p:pic>
      <p:pic>
        <p:nvPicPr>
          <p:cNvPr id="8" name="图片 7" descr="荷塘_240" hidden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900" y="1333500"/>
            <a:ext cx="54102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loading_nolog_icon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" name="andcef1" r:id="rId2" imgW="9144000" imgH="5715000"/>
        </mc:Choice>
        <mc:Fallback>
          <p:control name="andcef1" r:id="rId2" imgW="9144000" imgH="5715000">
            <p:pic>
              <p:nvPicPr>
                <p:cNvPr id="0" name="andcef1"/>
                <p:cNvPicPr/>
                <p:nvPr>
                  <p:custDataLst>
                    <p:tags r:id="rId3"/>
                  </p:custDataLst>
                </p:nvPr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9144000" cy="571500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loading_nolog_icon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" name="andcef1" r:id="rId2" imgW="9144000" imgH="5715000"/>
        </mc:Choice>
        <mc:Fallback>
          <p:control name="andcef1" r:id="rId2" imgW="9144000" imgH="5715000">
            <p:pic>
              <p:nvPicPr>
                <p:cNvPr id="0" name="andcef1"/>
                <p:cNvPicPr/>
                <p:nvPr>
                  <p:custDataLst>
                    <p:tags r:id="rId3"/>
                  </p:custDataLst>
                </p:nvPr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9144000" cy="571500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andcef1" r:id="rId1" imgW="9144000" imgH="5715000"/>
        </mc:Choice>
        <mc:Fallback>
          <p:control name="andcef1" r:id="rId1" imgW="9144000" imgH="5715000">
            <p:pic>
              <p:nvPicPr>
                <p:cNvPr id="0" name="andcef1"/>
                <p:cNvPicPr/>
                <p:nvPr>
                  <p:custDataLst>
                    <p:tags r:id="rId2"/>
                  </p:custDataLst>
                </p:nvPr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9144000" cy="571500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3600">
                <a:solidFill>
                  <a:srgbClr val="FF0000"/>
                </a:solidFill>
              </a:rPr>
              <a:t>孔子生平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665480"/>
            <a:ext cx="3116580" cy="4497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85720" y="826135"/>
            <a:ext cx="44843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岁后，没有找到合适的工作，就下定决心，励志学习。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0345" y="1779270"/>
            <a:ext cx="5308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30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岁时，学有所成，名声响亮。开办私学，什么样的人来学习都可以。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35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岁时，鲁国大乱，国王逃到齐国，孔子也去了，做了官，但受到排挤。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33700" y="3188970"/>
            <a:ext cx="56349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40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岁时，失望地返回鲁国，继续做学问，领悟了更多的道理。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60345" y="4141470"/>
            <a:ext cx="6237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51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岁时，重新做官，政绩非常高，升了官。可是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56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岁时，国君听了小人的话，不想用他做官。孔子只好和弟子周游列国。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79070" y="300990"/>
            <a:ext cx="3740150" cy="5165090"/>
          </a:xfrm>
        </p:spPr>
        <p:txBody>
          <a:bodyPr>
            <a:noAutofit/>
          </a:bodyPr>
          <a:p>
            <a:r>
              <a:rPr lang="en-US" altLang="zh-CN" sz="4000" b="1"/>
              <a:t>   </a:t>
            </a:r>
            <a:r>
              <a:rPr lang="zh-CN" altLang="en-US" sz="4000" b="1"/>
              <a:t>孔子</a:t>
            </a:r>
            <a:r>
              <a:rPr lang="en-US" altLang="zh-CN" sz="4000" b="1"/>
              <a:t>68</a:t>
            </a:r>
            <a:r>
              <a:rPr lang="zh-CN" altLang="en-US" sz="4000" b="1"/>
              <a:t>岁时，在学生的帮助下，返回鲁国，做国君的顾问，直截了当的提出意见。之后，把主要精力放在整理经典及教育方法上，直到逝世。</a:t>
            </a:r>
            <a:endParaRPr lang="zh-CN" altLang="en-US" sz="40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7490" y="1511935"/>
            <a:ext cx="5887085" cy="369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rgbClr val="FF0000"/>
                </a:solidFill>
              </a:rPr>
              <a:t>朗读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278765" y="1326515"/>
            <a:ext cx="8525510" cy="4624070"/>
          </a:xfrm>
        </p:spPr>
        <p:txBody>
          <a:bodyPr>
            <a:noAutofit/>
          </a:bodyPr>
          <a:p>
            <a:r>
              <a:rPr lang="zh-CN" altLang="en-US" sz="5400" b="1">
                <a:latin typeface="+mj-ea"/>
                <a:ea typeface="+mj-ea"/>
                <a:cs typeface="+mj-ea"/>
              </a:rPr>
              <a:t>子曰：</a:t>
            </a:r>
            <a:r>
              <a:rPr lang="en-US" altLang="zh-CN" sz="5400" b="1"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sz="5400" b="1">
                <a:latin typeface="+mj-ea"/>
                <a:ea typeface="+mj-ea"/>
                <a:cs typeface="+mj-ea"/>
              </a:rPr>
              <a:t>吾十</a:t>
            </a:r>
            <a:r>
              <a:rPr lang="zh-CN" altLang="en-US" sz="5400" b="1">
                <a:solidFill>
                  <a:srgbClr val="7030A0"/>
                </a:solidFill>
                <a:latin typeface="+mj-ea"/>
                <a:ea typeface="+mj-ea"/>
                <a:cs typeface="+mj-ea"/>
              </a:rPr>
              <a:t>有</a:t>
            </a:r>
            <a:r>
              <a:rPr lang="zh-CN" altLang="en-US" sz="5400" b="1">
                <a:latin typeface="+mj-ea"/>
                <a:ea typeface="+mj-ea"/>
                <a:cs typeface="+mj-ea"/>
              </a:rPr>
              <a:t>五而</a:t>
            </a:r>
            <a:r>
              <a:rPr lang="zh-CN" altLang="en-US" sz="5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志</a:t>
            </a:r>
            <a:r>
              <a:rPr lang="zh-CN" altLang="en-US" sz="5400" b="1">
                <a:latin typeface="+mj-ea"/>
                <a:ea typeface="+mj-ea"/>
                <a:cs typeface="+mj-ea"/>
              </a:rPr>
              <a:t>于学，三十而立，四十而不</a:t>
            </a:r>
            <a:r>
              <a:rPr lang="zh-CN" altLang="en-US" sz="5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惑</a:t>
            </a:r>
            <a:r>
              <a:rPr lang="zh-CN" altLang="en-US" sz="5400" b="1">
                <a:latin typeface="+mj-ea"/>
                <a:ea typeface="+mj-ea"/>
                <a:cs typeface="+mj-ea"/>
              </a:rPr>
              <a:t>，五十而知天命，六十而耳顺，七十而从心所欲，不</a:t>
            </a:r>
            <a:r>
              <a:rPr lang="zh-CN" altLang="en-US" sz="5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逾矩</a:t>
            </a:r>
            <a:r>
              <a:rPr lang="zh-CN" altLang="en-US" sz="5400" b="1">
                <a:latin typeface="+mj-ea"/>
                <a:ea typeface="+mj-ea"/>
                <a:cs typeface="+mj-ea"/>
              </a:rPr>
              <a:t>。</a:t>
            </a:r>
            <a:r>
              <a:rPr lang="en-US" altLang="zh-CN" sz="5400" b="1">
                <a:latin typeface="+mj-ea"/>
                <a:ea typeface="+mj-ea"/>
                <a:cs typeface="+mj-ea"/>
              </a:rPr>
              <a:t>”</a:t>
            </a:r>
            <a:endParaRPr lang="en-US" altLang="zh-CN" sz="54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151765"/>
            <a:ext cx="5909945" cy="1188720"/>
          </a:xfrm>
        </p:spPr>
        <p:txBody>
          <a:bodyPr>
            <a:noAutofit/>
          </a:bodyPr>
          <a:p>
            <a:r>
              <a:rPr lang="zh-CN" altLang="en-US" sz="6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请你填空</a:t>
            </a:r>
            <a:endParaRPr lang="zh-CN" altLang="en-US" sz="60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278765" y="1339850"/>
            <a:ext cx="8910320" cy="4032885"/>
          </a:xfrm>
        </p:spPr>
        <p:txBody>
          <a:bodyPr/>
          <a:p>
            <a:r>
              <a:rPr lang="zh-CN" altLang="en-US" sz="4400" b="1">
                <a:solidFill>
                  <a:schemeClr val="tx1"/>
                </a:solidFill>
                <a:cs typeface="+mj-ea"/>
                <a:sym typeface="+mn-ea"/>
              </a:rPr>
              <a:t>吾十有五而志于学，三十而立，四十而不惑，</a:t>
            </a:r>
            <a:r>
              <a:rPr lang="zh-CN" altLang="en-US" sz="4400" b="1" u="sng">
                <a:solidFill>
                  <a:schemeClr val="tx1"/>
                </a:solidFill>
                <a:cs typeface="+mj-ea"/>
                <a:sym typeface="+mn-ea"/>
              </a:rPr>
              <a:t>                             </a:t>
            </a:r>
            <a:r>
              <a:rPr lang="zh-CN" altLang="en-US" sz="4400" b="1">
                <a:solidFill>
                  <a:schemeClr val="tx1"/>
                </a:solidFill>
                <a:cs typeface="+mj-ea"/>
                <a:sym typeface="+mn-ea"/>
              </a:rPr>
              <a:t>，          </a:t>
            </a:r>
            <a:endParaRPr lang="zh-CN" altLang="en-US" sz="4400" b="1">
              <a:solidFill>
                <a:schemeClr val="tx1"/>
              </a:solidFill>
              <a:cs typeface="+mj-ea"/>
              <a:sym typeface="+mn-ea"/>
            </a:endParaRPr>
          </a:p>
          <a:p>
            <a:r>
              <a:rPr lang="zh-CN" altLang="en-US" sz="4400" b="1">
                <a:solidFill>
                  <a:schemeClr val="tx1"/>
                </a:solidFill>
                <a:cs typeface="+mj-ea"/>
                <a:sym typeface="+mn-ea"/>
              </a:rPr>
              <a:t> </a:t>
            </a:r>
            <a:r>
              <a:rPr lang="zh-CN" altLang="en-US" sz="4400" b="1" u="sng">
                <a:solidFill>
                  <a:schemeClr val="tx1"/>
                </a:solidFill>
                <a:cs typeface="+mj-ea"/>
                <a:sym typeface="+mn-ea"/>
              </a:rPr>
              <a:t>                </a:t>
            </a:r>
            <a:r>
              <a:rPr lang="zh-CN" altLang="en-US" sz="4400" b="1">
                <a:solidFill>
                  <a:schemeClr val="tx1"/>
                </a:solidFill>
                <a:cs typeface="+mj-ea"/>
                <a:sym typeface="+mn-ea"/>
              </a:rPr>
              <a:t>，</a:t>
            </a:r>
            <a:r>
              <a:rPr lang="zh-CN" altLang="en-US" sz="4400" b="1" u="sng">
                <a:solidFill>
                  <a:schemeClr val="tx1"/>
                </a:solidFill>
                <a:cs typeface="+mj-ea"/>
                <a:sym typeface="+mn-ea"/>
              </a:rPr>
              <a:t>                        </a:t>
            </a:r>
            <a:r>
              <a:rPr lang="zh-CN" altLang="en-US" sz="4400" b="1">
                <a:solidFill>
                  <a:schemeClr val="tx1"/>
                </a:solidFill>
                <a:cs typeface="+mj-ea"/>
                <a:sym typeface="+mn-ea"/>
              </a:rPr>
              <a:t>，不逾矩。</a:t>
            </a:r>
            <a:endParaRPr lang="zh-CN" altLang="en-US" sz="4400" b="1">
              <a:solidFill>
                <a:schemeClr val="tx1"/>
              </a:solidFill>
              <a:cs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2480" y="1952625"/>
            <a:ext cx="4669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五十而知天命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275" y="2660015"/>
            <a:ext cx="2783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六十而耳顺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6030" y="2660015"/>
            <a:ext cx="3961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七十而从心所欲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765" y="-11430"/>
            <a:ext cx="5974080" cy="1066165"/>
          </a:xfrm>
        </p:spPr>
        <p:txBody>
          <a:bodyPr>
            <a:no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诗歌赏读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280035" y="1210945"/>
            <a:ext cx="3498215" cy="4424680"/>
          </a:xfrm>
        </p:spPr>
        <p:txBody>
          <a:bodyPr>
            <a:noAutofit/>
          </a:bodyPr>
          <a:p>
            <a:r>
              <a:rPr lang="zh-CN" altLang="en-US" sz="4000" b="1">
                <a:solidFill>
                  <a:schemeClr val="tx1"/>
                </a:solidFill>
              </a:rPr>
              <a:t>老骥伏枥，</a:t>
            </a:r>
            <a:endParaRPr lang="zh-CN" altLang="en-US" sz="4000" b="1">
              <a:solidFill>
                <a:schemeClr val="tx1"/>
              </a:solidFill>
            </a:endParaRPr>
          </a:p>
          <a:p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志在千里。</a:t>
            </a:r>
            <a:endParaRPr lang="zh-CN" altLang="en-US" sz="4000" b="1">
              <a:solidFill>
                <a:schemeClr val="tx1"/>
              </a:solidFill>
            </a:endParaRPr>
          </a:p>
          <a:p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烈士暮年，</a:t>
            </a:r>
            <a:endParaRPr lang="zh-CN" altLang="en-US" sz="4000" b="1">
              <a:solidFill>
                <a:schemeClr val="tx1"/>
              </a:solidFill>
            </a:endParaRPr>
          </a:p>
          <a:p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壮心不已。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6795" y="826770"/>
            <a:ext cx="2856865" cy="45377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650" y="1940560"/>
            <a:ext cx="756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千里马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9150" y="1863090"/>
            <a:ext cx="372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马槽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3835" y="1005840"/>
            <a:ext cx="1449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趴在槽头吃</a:t>
            </a:r>
            <a:r>
              <a:rPr lang="zh-CN" altLang="en-US"/>
              <a:t>食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2275" y="3235960"/>
            <a:ext cx="2205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仍想奔驰千里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70" y="4479925"/>
            <a:ext cx="1781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有雄心壮志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的人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2905" y="5364480"/>
            <a:ext cx="1321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停止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7670" y="1616075"/>
            <a:ext cx="21418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写出</a:t>
            </a:r>
            <a:r>
              <a:rPr lang="en-US" altLang="zh-CN" sz="2800" b="1"/>
              <a:t>“</a:t>
            </a:r>
            <a:r>
              <a:rPr lang="zh-CN" altLang="en-US" sz="2800" b="1"/>
              <a:t>老骥伏枥</a:t>
            </a:r>
            <a:r>
              <a:rPr lang="en-US" altLang="zh-CN" sz="2800" b="1"/>
              <a:t>”</a:t>
            </a:r>
            <a:r>
              <a:rPr lang="zh-CN" altLang="en-US" sz="2800" b="1"/>
              <a:t>的近义词和反义词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6539865" y="3340735"/>
            <a:ext cx="2128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老当益壮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2895" y="4443730"/>
            <a:ext cx="2154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老气横秋</a:t>
            </a:r>
            <a:endParaRPr lang="zh-CN" altLang="en-US" sz="36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765" y="151765"/>
            <a:ext cx="5974080" cy="927735"/>
          </a:xfrm>
        </p:spPr>
        <p:txBody>
          <a:bodyPr>
            <a:noAutofit/>
          </a:bodyPr>
          <a:p>
            <a:r>
              <a:rPr lang="zh-CN" altLang="en-US" sz="4400" b="1"/>
              <a:t>认真书写并造句</a:t>
            </a:r>
            <a:endParaRPr lang="zh-CN" altLang="en-US" sz="4400" b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304165" y="1686560"/>
            <a:ext cx="5948680" cy="32639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949960"/>
            <a:ext cx="3924935" cy="2581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180" y="1714500"/>
            <a:ext cx="439737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孔子与弟子谈立志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278765" y="1275080"/>
            <a:ext cx="8614410" cy="4508500"/>
          </a:xfrm>
        </p:spPr>
        <p:txBody>
          <a:bodyPr>
            <a:noAutofit/>
          </a:bodyPr>
          <a:p>
            <a:r>
              <a:rPr lang="zh-CN" altLang="en-US" sz="3600" b="1"/>
              <a:t>颜渊、季路侍。子曰：“盍各言尔志？”子路曰：“愿车马衣轻裘与朋友共，敝之而无憾。”颜渊曰：“愿无伐善，无施劳。”子路曰：“愿闻子之志。”子曰：“老者安之，朋友信之，少者怀之。”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371475" y="3718560"/>
            <a:ext cx="82715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（侍，在旁边陪着。车马衣轻裘，即车马衣裘。伐，夸耀。施，夸耀，表白。安，使老人安享晚年。怀，关心，关怀。）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1765"/>
            <a:ext cx="3453765" cy="4773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152400"/>
            <a:ext cx="3583940" cy="4654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5525" y="521462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ym typeface="+mn-ea"/>
              </a:rPr>
              <a:t>颜渊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4667250" y="51943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子路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[ANDCEF]" val="[ANDCEF] nSlideId:150995216"/>
</p:tagLst>
</file>

<file path=ppt/tags/tag2.xml><?xml version="1.0" encoding="utf-8"?>
<p:tagLst xmlns:p="http://schemas.openxmlformats.org/presentationml/2006/main">
  <p:tag name="[PLUGIN]" val="[PLUGIN]"/>
  <p:tag name="[ANDCEF]" val="[ANDCEF]"/>
</p:tagLst>
</file>

<file path=ppt/tags/tag3.xml><?xml version="1.0" encoding="utf-8"?>
<p:tagLst xmlns:p="http://schemas.openxmlformats.org/presentationml/2006/main">
  <p:tag name="[ANDCEF]" val="[ANDCEF] nSlideId:150995217"/>
</p:tagLst>
</file>

<file path=ppt/tags/tag4.xml><?xml version="1.0" encoding="utf-8"?>
<p:tagLst xmlns:p="http://schemas.openxmlformats.org/presentationml/2006/main">
  <p:tag name="[PLUGIN]" val="[PLUGIN]"/>
  <p:tag name="[ANDCEF]" val="[ANDCEF]"/>
</p:tagLst>
</file>

<file path=ppt/tags/tag5.xml><?xml version="1.0" encoding="utf-8"?>
<p:tagLst xmlns:p="http://schemas.openxmlformats.org/presentationml/2006/main">
  <p:tag name="[ANDCEF]" val="[ANDCEF] nSlideId:150995218"/>
</p:tagLst>
</file>

<file path=ppt/tags/tag6.xml><?xml version="1.0" encoding="utf-8"?>
<p:tagLst xmlns:p="http://schemas.openxmlformats.org/presentationml/2006/main">
  <p:tag name="[PLUGIN]" val="[PLUGIN]"/>
  <p:tag name="[ANDCEF]" val="[ANDCEF]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楷体</vt:lpstr>
      <vt:lpstr>黑体</vt:lpstr>
      <vt:lpstr>Arial Unicode MS</vt:lpstr>
      <vt:lpstr>Calibri</vt:lpstr>
      <vt:lpstr>1_Office 主题</vt:lpstr>
      <vt:lpstr>第11课       立志</vt:lpstr>
      <vt:lpstr>孔子生平</vt:lpstr>
      <vt:lpstr>PowerPoint 演示文稿</vt:lpstr>
      <vt:lpstr>朗读</vt:lpstr>
      <vt:lpstr>请你填空</vt:lpstr>
      <vt:lpstr>诗歌赏读</vt:lpstr>
      <vt:lpstr>认真书写并造句</vt:lpstr>
      <vt:lpstr>孔子与弟子谈立志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2002-01-02T02:40:00Z</dcterms:created>
  <dcterms:modified xsi:type="dcterms:W3CDTF">2002-01-02T15:59:46Z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