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3" r:id="rId2"/>
  </p:sldMasterIdLst>
  <p:notesMasterIdLst>
    <p:notesMasterId r:id="rId29"/>
  </p:notesMasterIdLst>
  <p:sldIdLst>
    <p:sldId id="274" r:id="rId3"/>
    <p:sldId id="269" r:id="rId4"/>
    <p:sldId id="289" r:id="rId5"/>
    <p:sldId id="290" r:id="rId6"/>
    <p:sldId id="291" r:id="rId7"/>
    <p:sldId id="292" r:id="rId8"/>
    <p:sldId id="293" r:id="rId9"/>
    <p:sldId id="313" r:id="rId10"/>
    <p:sldId id="296" r:id="rId11"/>
    <p:sldId id="295" r:id="rId12"/>
    <p:sldId id="297" r:id="rId13"/>
    <p:sldId id="298" r:id="rId14"/>
    <p:sldId id="299" r:id="rId15"/>
    <p:sldId id="300" r:id="rId16"/>
    <p:sldId id="301" r:id="rId17"/>
    <p:sldId id="302" r:id="rId18"/>
    <p:sldId id="315" r:id="rId19"/>
    <p:sldId id="317" r:id="rId20"/>
    <p:sldId id="316" r:id="rId21"/>
    <p:sldId id="303" r:id="rId22"/>
    <p:sldId id="305" r:id="rId23"/>
    <p:sldId id="306" r:id="rId24"/>
    <p:sldId id="307" r:id="rId25"/>
    <p:sldId id="339" r:id="rId26"/>
    <p:sldId id="308" r:id="rId27"/>
    <p:sldId id="309" r:id="rId28"/>
  </p:sldIdLst>
  <p:sldSz cx="12192000" cy="6858000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63" d="100"/>
          <a:sy n="63" d="100"/>
        </p:scale>
        <p:origin x="-102" y="-5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2021-10-30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94926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2021-10-30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2021-10-30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2021-10-30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3DD4FB-3593-48A4-B4C0-D4B58689DBAD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0E761A-E474-4F00-A4F8-AF16842B3DF1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869491-26EF-4F93-BB59-94438B4225FC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87A1EE-C3D8-4B47-87EB-1C180B1A9169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2312F9-A4AF-41A7-9652-1DEA8F6FA722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77F2B-F331-47A6-8C94-E1240FC9DC8A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F05538-61E4-4C4C-8D9D-3AC5FA68E955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2021-10-30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2CB77C-91AF-49D6-B357-CAB79DEA2349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3EA278-F2B7-408B-A383-6C1D3D26A05E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D82A79-E9A7-48BA-8D8D-3B09BBB0D176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1CDD07-CA30-4921-BE48-2F5DAB029347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5A5EB2-CC42-4C38-9E78-152E0DDE5740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79BF28-8EF0-4420-83A2-E7CA48270987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0840C1-9DAF-41FE-B33F-2691EF2EEA4A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2021-10-30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2021-10-30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2021-10-30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2021-10-30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2021-10-30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2021-10-30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2021-10-30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2021-10-30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C233CCD-24BC-453C-9208-91F82C45D6C1}" type="slidenum">
              <a:rPr altLang="en-US">
                <a:ea typeface="宋体" panose="02010600030101010101" pitchFamily="2" charset="-122"/>
              </a:r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676" r:id="rId13"/>
    <p:sldLayoutId id="2147483677" r:id="rId14"/>
    <p:sldLayoutId id="2147483678" r:id="rId15"/>
  </p:sldLayoutIdLst>
  <p:transition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矩形 35"/>
          <p:cNvSpPr>
            <a:spLocks noChangeArrowheads="1"/>
          </p:cNvSpPr>
          <p:nvPr/>
        </p:nvSpPr>
        <p:spPr bwMode="auto">
          <a:xfrm>
            <a:off x="6167595" y="1772920"/>
            <a:ext cx="5008880" cy="193802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zh-CN" altLang="en-US" sz="4000">
                <a:solidFill>
                  <a:srgbClr val="E7E6E6">
                    <a:lumMod val="25000"/>
                  </a:srgb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第三单元 </a:t>
            </a: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zh-CN" altLang="en-US" sz="4000">
                <a:solidFill>
                  <a:srgbClr val="E7E6E6">
                    <a:lumMod val="25000"/>
                  </a:srgb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11.2 五代史伶官传序</a:t>
            </a:r>
          </a:p>
        </p:txBody>
      </p:sp>
      <p:sp>
        <p:nvSpPr>
          <p:cNvPr id="37" name="文本占位符 5"/>
          <p:cNvSpPr txBox="1">
            <a:spLocks noChangeArrowheads="1"/>
          </p:cNvSpPr>
          <p:nvPr/>
        </p:nvSpPr>
        <p:spPr bwMode="auto">
          <a:xfrm>
            <a:off x="7764780" y="5810250"/>
            <a:ext cx="4286250" cy="423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b="1" smtClean="0">
                <a:solidFill>
                  <a:srgbClr val="00865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统编版 选择性必修 中册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5520" y="1537335"/>
            <a:ext cx="5030470" cy="378396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9705" y="151765"/>
            <a:ext cx="11832590" cy="65544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</a:rPr>
              <a:t>【写作背景】</a:t>
            </a:r>
          </a:p>
          <a:p>
            <a:pPr fontAlgn="auto">
              <a:lnSpc>
                <a:spcPct val="150000"/>
              </a:lnSpc>
            </a:pPr>
            <a:r>
              <a:rPr lang="en-US" altLang="zh-CN" sz="2000" b="1"/>
              <a:t>	</a:t>
            </a:r>
            <a:r>
              <a:rPr lang="zh-CN" altLang="en-US" sz="2800" b="1"/>
              <a:t>五代（907-960），指唐宋之间的五个封建王朝，即后梁、后唐、后晋、后汉、后周，是我国历史上的动荡时期。在这53年间，先后换过四姓十四君，篡弑相寻，战乱频起，后唐庄宗就是被弑的一个。庄宗称帝后，迷恋伶人，“常身与俳优（杂耍艺人）杂戏于庭，伶人由此用事”，遂被败政乱国的伶官景进、史彦琼、郭从谦等包围。庄宗同光四年（926）贝州将领皇甫晖兵变，叛乱四起，拥有兵权的史彦琼拒不发兵，旋又单骑逃逸，导致乱军大败。庄宗亲征败回，众叛亲离，郭从谦又乘危作乱，用乱箭射死庄宗。100多年后欧阳修著《新五代史》，就此事发出感想，借事论理，指出兴亡不在“天命”，主要在于“人事”。</a:t>
            </a: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244975" y="781685"/>
            <a:ext cx="7371715" cy="41541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3200" b="1">
                <a:solidFill>
                  <a:schemeClr val="tx1"/>
                </a:solidFill>
              </a:rPr>
              <a:t>【</a:t>
            </a:r>
            <a:r>
              <a:rPr lang="zh-CN" altLang="en-US" sz="3200" b="1">
                <a:solidFill>
                  <a:srgbClr val="FF0000"/>
                </a:solidFill>
              </a:rPr>
              <a:t>自读课文</a:t>
            </a:r>
            <a:r>
              <a:rPr lang="en-US" altLang="zh-CN" sz="3200" b="1">
                <a:solidFill>
                  <a:srgbClr val="FF0000"/>
                </a:solidFill>
              </a:rPr>
              <a:t>·</a:t>
            </a:r>
            <a:r>
              <a:rPr lang="zh-CN" altLang="en-US" sz="3200" b="1">
                <a:solidFill>
                  <a:srgbClr val="FF0000"/>
                </a:solidFill>
              </a:rPr>
              <a:t>整体感知</a:t>
            </a:r>
            <a:r>
              <a:rPr lang="zh-CN" altLang="en-US" sz="3200" b="1">
                <a:solidFill>
                  <a:schemeClr val="tx1"/>
                </a:solidFill>
              </a:rPr>
              <a:t>】</a:t>
            </a:r>
          </a:p>
          <a:p>
            <a:pPr algn="ctr" fontAlgn="auto">
              <a:lnSpc>
                <a:spcPct val="150000"/>
              </a:lnSpc>
            </a:pPr>
            <a:endParaRPr lang="zh-CN" altLang="en-US" sz="3200" b="1">
              <a:solidFill>
                <a:schemeClr val="tx1"/>
              </a:solidFill>
            </a:endParaRPr>
          </a:p>
          <a:p>
            <a:pPr algn="ctr" fontAlgn="auto">
              <a:lnSpc>
                <a:spcPct val="150000"/>
              </a:lnSpc>
            </a:pPr>
            <a:endParaRPr lang="zh-CN" altLang="en-US" sz="2800" b="1">
              <a:solidFill>
                <a:schemeClr val="tx1"/>
              </a:solidFill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</a:rPr>
              <a:t>自由阅读课文，同桌合作完成任务：</a:t>
            </a:r>
          </a:p>
          <a:p>
            <a:pPr algn="l" fontAlgn="auto">
              <a:lnSpc>
                <a:spcPct val="150000"/>
              </a:lnSpc>
            </a:pPr>
            <a:r>
              <a:rPr lang="en-US" altLang="zh-CN" sz="2800" b="1">
                <a:solidFill>
                  <a:schemeClr val="tx1"/>
                </a:solidFill>
              </a:rPr>
              <a:t>	1.</a:t>
            </a:r>
            <a:r>
              <a:rPr lang="zh-CN" altLang="en-US" sz="2800" b="1">
                <a:solidFill>
                  <a:schemeClr val="tx1"/>
                </a:solidFill>
              </a:rPr>
              <a:t>本文写了几部分内容？分清层次</a:t>
            </a:r>
          </a:p>
          <a:p>
            <a:pPr algn="l" fontAlgn="auto">
              <a:lnSpc>
                <a:spcPct val="150000"/>
              </a:lnSpc>
            </a:pPr>
            <a:r>
              <a:rPr lang="en-US" altLang="zh-CN" sz="2800" b="1">
                <a:solidFill>
                  <a:schemeClr val="tx1"/>
                </a:solidFill>
              </a:rPr>
              <a:t>	2.</a:t>
            </a:r>
            <a:r>
              <a:rPr lang="zh-CN" altLang="en-US" sz="2800" b="1">
                <a:solidFill>
                  <a:schemeClr val="tx1"/>
                </a:solidFill>
              </a:rPr>
              <a:t>每部分的主要是什么？简要概括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4040" y="1109980"/>
            <a:ext cx="3536950" cy="466788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5580" y="474980"/>
            <a:ext cx="11620500" cy="59080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/>
              <a:t>全文可分为四个部分：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第一部分：（第1段），提出盛衰由于人事的论点，并举出后唐庄宗的天下而又失天下的事例作为立论的根据。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第二部分：（第2段），详细叙述了庄宗接受并执行晋王遗命的经过。这一段叙事的语势比较平缓，没有直接的议论，但是作者寓论点于叙述之中，与第一段的“盛”和“得天下”相照应，为下文张本。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第三部分：（第3段），转入议论，评论庄宗的“盛衰之理”，阐明中心论点。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第四部分：（第4段），引出教训，总结全文。</a:t>
            </a: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42240" y="198120"/>
            <a:ext cx="11906885" cy="60007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3200" b="1">
                <a:sym typeface="+mn-ea"/>
              </a:rPr>
              <a:t>【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合作探究</a:t>
            </a:r>
            <a:r>
              <a:rPr lang="en-US" altLang="zh-CN" sz="3200" b="1">
                <a:solidFill>
                  <a:srgbClr val="FF0000"/>
                </a:solidFill>
                <a:sym typeface="+mn-ea"/>
              </a:rPr>
              <a:t>·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精读课文</a:t>
            </a:r>
            <a:r>
              <a:rPr lang="zh-CN" altLang="en-US" sz="3200" b="1">
                <a:sym typeface="+mn-ea"/>
              </a:rPr>
              <a:t>】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2800" b="1">
                <a:sym typeface="+mn-ea"/>
              </a:rPr>
              <a:t>小组合作，分析课文，思考问题：</a:t>
            </a:r>
          </a:p>
          <a:p>
            <a:pPr algn="l" fontAlgn="auto">
              <a:lnSpc>
                <a:spcPct val="150000"/>
              </a:lnSpc>
            </a:pPr>
            <a:r>
              <a:rPr lang="en-US" altLang="zh-CN" sz="2800" b="1">
                <a:sym typeface="+mn-ea"/>
              </a:rPr>
              <a:t>	</a:t>
            </a:r>
            <a:r>
              <a:rPr lang="zh-CN" altLang="en-US" sz="2800" b="1">
                <a:solidFill>
                  <a:schemeClr val="tx1"/>
                </a:solidFill>
                <a:sym typeface="+mn-ea"/>
              </a:rPr>
              <a:t>1、全文是如何围绕“盛衰之理，虽曰天命，岂非人事哉”展开的？</a:t>
            </a:r>
            <a:r>
              <a:rPr lang="en-US" altLang="zh-CN" sz="2800" b="1">
                <a:solidFill>
                  <a:schemeClr val="tx1"/>
                </a:solidFill>
                <a:sym typeface="+mn-ea"/>
              </a:rPr>
              <a:t>	</a:t>
            </a:r>
            <a:r>
              <a:rPr lang="zh-CN" altLang="en-US" sz="2800" b="1">
                <a:solidFill>
                  <a:schemeClr val="tx1"/>
                </a:solidFill>
                <a:sym typeface="+mn-ea"/>
              </a:rPr>
              <a:t>2、本文第四段是否只是对前面阐述的观点的重复？为什么？</a:t>
            </a:r>
          </a:p>
          <a:p>
            <a:pPr algn="l" fontAlgn="auto">
              <a:lnSpc>
                <a:spcPct val="150000"/>
              </a:lnSpc>
            </a:pPr>
            <a:r>
              <a:rPr lang="en-US" altLang="zh-CN" sz="2800" b="1">
                <a:solidFill>
                  <a:schemeClr val="tx1"/>
                </a:solidFill>
                <a:sym typeface="+mn-ea"/>
              </a:rPr>
              <a:t>	</a:t>
            </a:r>
            <a:r>
              <a:rPr lang="zh-CN" altLang="en-US" sz="2800" b="1">
                <a:solidFill>
                  <a:schemeClr val="tx1"/>
                </a:solidFill>
                <a:sym typeface="+mn-ea"/>
              </a:rPr>
              <a:t>3、怎样理解本文文与题的内在联系？</a:t>
            </a:r>
          </a:p>
          <a:p>
            <a:pPr algn="l" fontAlgn="auto">
              <a:lnSpc>
                <a:spcPct val="150000"/>
              </a:lnSpc>
            </a:pPr>
            <a:r>
              <a:rPr lang="en-US" altLang="zh-CN" sz="2800" b="1">
                <a:solidFill>
                  <a:schemeClr val="tx1"/>
                </a:solidFill>
                <a:sym typeface="+mn-ea"/>
              </a:rPr>
              <a:t>	</a:t>
            </a:r>
            <a:r>
              <a:rPr lang="zh-CN" altLang="en-US" sz="2800" b="1">
                <a:solidFill>
                  <a:schemeClr val="tx1"/>
                </a:solidFill>
                <a:sym typeface="+mn-ea"/>
              </a:rPr>
              <a:t>4、结合文本，简要分析本文是如何使用事实论证的。</a:t>
            </a:r>
          </a:p>
          <a:p>
            <a:pPr algn="l" fontAlgn="auto">
              <a:lnSpc>
                <a:spcPct val="150000"/>
              </a:lnSpc>
            </a:pPr>
            <a:r>
              <a:rPr lang="en-US" altLang="zh-CN" sz="2800" b="1">
                <a:solidFill>
                  <a:schemeClr val="tx1"/>
                </a:solidFill>
                <a:sym typeface="+mn-ea"/>
              </a:rPr>
              <a:t>	</a:t>
            </a:r>
            <a:r>
              <a:rPr lang="zh-CN" altLang="en-US" sz="2800" b="1">
                <a:solidFill>
                  <a:schemeClr val="tx1"/>
                </a:solidFill>
                <a:sym typeface="+mn-ea"/>
              </a:rPr>
              <a:t>5、结合文本，简要分析文章是如何围绕“盛衰”进行对比论证的。</a:t>
            </a:r>
          </a:p>
          <a:p>
            <a:pPr algn="l" fontAlgn="auto">
              <a:lnSpc>
                <a:spcPct val="150000"/>
              </a:lnSpc>
            </a:pPr>
            <a:r>
              <a:rPr lang="en-US" altLang="zh-CN" sz="2800" b="1">
                <a:solidFill>
                  <a:schemeClr val="tx1"/>
                </a:solidFill>
                <a:sym typeface="+mn-ea"/>
              </a:rPr>
              <a:t>	</a:t>
            </a:r>
            <a:r>
              <a:rPr lang="zh-CN" altLang="en-US" sz="2800" b="1">
                <a:solidFill>
                  <a:schemeClr val="tx1"/>
                </a:solidFill>
                <a:sym typeface="+mn-ea"/>
              </a:rPr>
              <a:t>6、“盛衰之理，虽日天命，岂非人事哉”这三句话是怎样提挈全文的？请结合文本的具体内容简要分析。</a:t>
            </a: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24965" y="487045"/>
            <a:ext cx="8942070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3200" b="1">
                <a:solidFill>
                  <a:schemeClr val="tx1"/>
                </a:solidFill>
                <a:sym typeface="+mn-ea"/>
              </a:rPr>
              <a:t>【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精讲点拨</a:t>
            </a:r>
            <a:r>
              <a:rPr lang="en-US" altLang="zh-CN" sz="3200" b="1">
                <a:solidFill>
                  <a:srgbClr val="FF0000"/>
                </a:solidFill>
                <a:sym typeface="+mn-ea"/>
              </a:rPr>
              <a:t>·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归纳总结</a:t>
            </a:r>
            <a:r>
              <a:rPr lang="zh-CN" altLang="en-US" sz="3200" b="1">
                <a:sym typeface="+mn-ea"/>
              </a:rPr>
              <a:t>】</a:t>
            </a:r>
          </a:p>
          <a:p>
            <a:pPr algn="ctr" fontAlgn="auto">
              <a:lnSpc>
                <a:spcPct val="150000"/>
              </a:lnSpc>
            </a:pPr>
            <a:r>
              <a:rPr lang="zh-CN" altLang="en-US" sz="3200" b="1">
                <a:solidFill>
                  <a:schemeClr val="tx1"/>
                </a:solidFill>
                <a:sym typeface="+mn-ea"/>
              </a:rPr>
              <a:t>各组代表发言，取长补短</a:t>
            </a:r>
          </a:p>
          <a:p>
            <a:pPr algn="ctr" fontAlgn="auto">
              <a:lnSpc>
                <a:spcPct val="150000"/>
              </a:lnSpc>
            </a:pPr>
            <a:r>
              <a:rPr lang="zh-CN" altLang="en-US" sz="3200" b="1">
                <a:solidFill>
                  <a:schemeClr val="tx1"/>
                </a:solidFill>
                <a:sym typeface="+mn-ea"/>
              </a:rPr>
              <a:t>教师反馈指导，明确答案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3410" y="3128645"/>
            <a:ext cx="4516755" cy="301815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32170" y="3247390"/>
            <a:ext cx="5429250" cy="27813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58165" y="526415"/>
            <a:ext cx="11017250" cy="60928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600" b="1">
                <a:solidFill>
                  <a:srgbClr val="FF0000"/>
                </a:solidFill>
              </a:rPr>
              <a:t>1、全文是如何围绕“盛衰之理，虽曰天命，岂非人事哉”展开的？</a:t>
            </a:r>
          </a:p>
          <a:p>
            <a:pPr fontAlgn="auto">
              <a:lnSpc>
                <a:spcPct val="150000"/>
              </a:lnSpc>
            </a:pPr>
            <a:r>
              <a:rPr lang="en-US" altLang="zh-CN" sz="2600" b="1">
                <a:solidFill>
                  <a:srgbClr val="FF0000"/>
                </a:solidFill>
              </a:rPr>
              <a:t>	</a:t>
            </a:r>
            <a:r>
              <a:rPr lang="zh-CN" altLang="en-US" sz="2600" b="1">
                <a:solidFill>
                  <a:schemeClr val="tx1"/>
                </a:solidFill>
              </a:rPr>
              <a:t>文章开头提出“盛衰之理，虽日天命，岂非人事哉”这个论点，具有提挈全文的作用。紧接着举出庄宗得天下和失天下的事例来证明这一论点。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600" b="1">
                <a:solidFill>
                  <a:schemeClr val="tx1"/>
                </a:solidFill>
              </a:rPr>
              <a:t>	</a:t>
            </a:r>
            <a:r>
              <a:rPr lang="zh-CN" altLang="en-US" sz="2600" b="1">
                <a:solidFill>
                  <a:schemeClr val="tx1"/>
                </a:solidFill>
              </a:rPr>
              <a:t>第二段叙述庄宗接受并执行其父遺命的事例。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600" b="1">
                <a:solidFill>
                  <a:schemeClr val="tx1"/>
                </a:solidFill>
              </a:rPr>
              <a:t>	</a:t>
            </a:r>
            <a:r>
              <a:rPr lang="zh-CN" altLang="en-US" sz="2600" b="1">
                <a:solidFill>
                  <a:schemeClr val="tx1"/>
                </a:solidFill>
              </a:rPr>
              <a:t>第三段从庄宗极盛和极衰两种情形的对比中，得出“忧劳可以兴国，逸豫可以亡身”的结论。这就对“盛衰之理，虽日天命，岂非人事哉”进行了有力的论证，揭示了所谓“人事”的内涵。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600" b="1">
                <a:solidFill>
                  <a:schemeClr val="tx1"/>
                </a:solidFill>
              </a:rPr>
              <a:t>	</a:t>
            </a:r>
            <a:r>
              <a:rPr lang="zh-CN" altLang="en-US" sz="2600" b="1">
                <a:solidFill>
                  <a:schemeClr val="tx1"/>
                </a:solidFill>
              </a:rPr>
              <a:t>第四段承接上文进一步议论，总结出“夫祸患常积于忽微，而智勇多困于所溺”的历史教训，强调可以使人逸豫亡身的绝不仅仅限于伶人。深化了人们对“盛衰之理，虽日天命，岂非人事哉”的理解。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4945" y="476885"/>
            <a:ext cx="11801475" cy="60928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600" b="1">
                <a:solidFill>
                  <a:srgbClr val="FF0000"/>
                </a:solidFill>
              </a:rPr>
              <a:t>2、本文第四段是否只是对前面阐述的观点的重复？为什么？</a:t>
            </a:r>
          </a:p>
          <a:p>
            <a:pPr fontAlgn="auto">
              <a:lnSpc>
                <a:spcPct val="150000"/>
              </a:lnSpc>
            </a:pPr>
            <a:r>
              <a:rPr lang="en-US" altLang="zh-CN" sz="2600" b="1">
                <a:solidFill>
                  <a:srgbClr val="FF0000"/>
                </a:solidFill>
              </a:rPr>
              <a:t>	</a:t>
            </a:r>
            <a:r>
              <a:rPr lang="zh-CN" altLang="en-US" sz="2600" b="1">
                <a:solidFill>
                  <a:schemeClr val="tx1"/>
                </a:solidFill>
              </a:rPr>
              <a:t>不是。作者在文章的第三段，通过正反对比，已经得出了“忧劳可以兴国，逸豫可以亡身”的道理，点明了庄宗得天下和失天下的根本原因，这与文章开始提出的论点相照应。至此，文章似乎已经有了一个完整的结构。但是，作者没有收笔，而是继续展开议论。在前面对比阐述的基础上，总结出“夫祸患常积于忽微，而智勇多于所溺”的经验教训，强调使人国破家亡的不仅仅限于伶人，如果小看“忽微”，沉溺于声色犬马的逸乐中，忘记忧劳兴国的至理，同样会落得身死国灭的下场。作者在这里含蓄地批评了朝政，讽读北宋统治者不要忘记历史教训。这就使得文章阐述的事理更具普遍性，更具现实针对性。因此，可以说，第四段是对伶官亡国一事的现实意义的进一步开掘，并不只是简单的重复。</a:t>
            </a: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5750" y="797560"/>
            <a:ext cx="11620500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</a:rPr>
              <a:t>3、怎样理解本文文与题的内在联系？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作者为《新五代史·伶官传》作序，却很少直接写伶官的事，表面看来文不对题，实际上两者有内在联系。因为伶官的事迹在传内已进行了详细叙述，序中不必重复。庄宗的衰败正是由伶官引起的，作者以史为鉴，就伶官乱政误国之事论述国家兴亡盛疾之理，内容联系紧密，重点落在庄宗盛衰的史实和对其进行的评论上。文章最后也提到“数十伶人困之”的事实，使伶人的作乱和后唐的衰败直接联系起来，这样就扣住了文题，突出了中心。</a:t>
            </a: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5750" y="1082675"/>
            <a:ext cx="11620500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</a:rPr>
              <a:t>4、结合文本，简要分析本文是如何使用事实论证的。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第一段，以庄宗得天下和失天下的史实为论据。在具体选材上，文章以“晋王三矢”为事例，充分体现了庄宗的“忧劳"，突出了“人事”的作用，再辅之以庄宗盛衰时所涉及的点滴史实，就使人们对于庄宗由“盛”而“衰”，由“忧劳”到“逸豫”的转变了然于胸，达到了以材料论证观点的目的。</a:t>
            </a: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4945" y="327660"/>
            <a:ext cx="11620500" cy="51695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400" b="1">
                <a:solidFill>
                  <a:schemeClr val="tx1"/>
                </a:solidFill>
              </a:rPr>
              <a:t>	</a:t>
            </a:r>
            <a:endParaRPr lang="zh-CN" altLang="en-US" sz="2400" b="1">
              <a:solidFill>
                <a:schemeClr val="tx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</a:rPr>
              <a:t>5、结合文本，简要分析文章是如何围绕“盛衰”进行对比论证的。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文本从“盛”“衰”两个方面，围绕“人事”进行层层深入的对比论证，着眼于“盛”“衰”与“忧劳”“逸豫”的因果关系，从中心论点到论据，从论证过程到结论，不论是所用的事例或史实，还是作者抒发的感慨或议论，都是具有对比性的。文章通过正反两方面的鲜明对比，既突出了中心论点，使说理深刻、透彻，也使文章一气贯通，前后呼应，脉络清晰，结构严谨。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66700" y="386715"/>
            <a:ext cx="11639550" cy="58159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3200" b="1"/>
              <a:t>课件命名中前缀数字编码说明：</a:t>
            </a:r>
          </a:p>
          <a:p>
            <a:pPr fontAlgn="auto">
              <a:lnSpc>
                <a:spcPct val="150000"/>
              </a:lnSpc>
            </a:pPr>
            <a:r>
              <a:rPr lang="zh-CN" altLang="en-US" sz="4800" b="1">
                <a:solidFill>
                  <a:srgbClr val="FF0000"/>
                </a:solidFill>
              </a:rPr>
              <a:t>2.2.1.1.1.1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</a:rPr>
              <a:t>第一个数字：标识</a:t>
            </a:r>
            <a:r>
              <a:rPr lang="zh-CN" altLang="en-US" sz="2800" b="1">
                <a:solidFill>
                  <a:srgbClr val="FF0000"/>
                </a:solidFill>
              </a:rPr>
              <a:t>系列，必修为</a:t>
            </a:r>
            <a:r>
              <a:rPr lang="en-US" altLang="zh-CN" sz="2800" b="1">
                <a:solidFill>
                  <a:srgbClr val="FF0000"/>
                </a:solidFill>
              </a:rPr>
              <a:t>1</a:t>
            </a:r>
            <a:r>
              <a:rPr lang="zh-CN" altLang="en-US" sz="2800" b="1">
                <a:solidFill>
                  <a:srgbClr val="FF0000"/>
                </a:solidFill>
              </a:rPr>
              <a:t>，选择性必修为</a:t>
            </a:r>
            <a:r>
              <a:rPr lang="en-US" altLang="zh-CN" sz="2800" b="1">
                <a:solidFill>
                  <a:srgbClr val="FF0000"/>
                </a:solidFill>
              </a:rPr>
              <a:t>2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</a:rPr>
              <a:t>第二个数字：标识</a:t>
            </a:r>
            <a:r>
              <a:rPr lang="zh-CN" altLang="en-US" sz="2800" b="1">
                <a:solidFill>
                  <a:srgbClr val="FF0000"/>
                </a:solidFill>
              </a:rPr>
              <a:t>教材，</a:t>
            </a:r>
            <a:r>
              <a:rPr lang="zh-CN" altLang="en-US" sz="2800" b="1">
                <a:solidFill>
                  <a:schemeClr val="tx1"/>
                </a:solidFill>
              </a:rPr>
              <a:t>选择性必修，</a:t>
            </a:r>
            <a:r>
              <a:rPr lang="zh-CN" altLang="en-US" sz="2800" b="1">
                <a:solidFill>
                  <a:srgbClr val="FF0000"/>
                </a:solidFill>
              </a:rPr>
              <a:t>上册为</a:t>
            </a:r>
            <a:r>
              <a:rPr lang="en-US" altLang="zh-CN" sz="2800" b="1">
                <a:solidFill>
                  <a:srgbClr val="FF0000"/>
                </a:solidFill>
              </a:rPr>
              <a:t>1</a:t>
            </a:r>
            <a:r>
              <a:rPr lang="zh-CN" altLang="en-US" sz="2800" b="1">
                <a:solidFill>
                  <a:srgbClr val="FF0000"/>
                </a:solidFill>
              </a:rPr>
              <a:t>，中册为</a:t>
            </a:r>
            <a:r>
              <a:rPr lang="en-US" altLang="zh-CN" sz="2800" b="1">
                <a:solidFill>
                  <a:srgbClr val="FF0000"/>
                </a:solidFill>
              </a:rPr>
              <a:t>2</a:t>
            </a:r>
            <a:r>
              <a:rPr lang="zh-CN" altLang="en-US" sz="2800" b="1">
                <a:solidFill>
                  <a:srgbClr val="FF0000"/>
                </a:solidFill>
              </a:rPr>
              <a:t>，下册为</a:t>
            </a:r>
            <a:r>
              <a:rPr lang="en-US" altLang="zh-CN" sz="2800" b="1">
                <a:solidFill>
                  <a:srgbClr val="FF0000"/>
                </a:solidFill>
              </a:rPr>
              <a:t>3</a:t>
            </a:r>
            <a:endParaRPr lang="en-US" altLang="zh-CN" sz="2800" b="1">
              <a:solidFill>
                <a:schemeClr val="tx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</a:rPr>
              <a:t>第三个数字：标识</a:t>
            </a:r>
            <a:r>
              <a:rPr lang="zh-CN" altLang="en-US" sz="2800" b="1">
                <a:solidFill>
                  <a:srgbClr val="FF0000"/>
                </a:solidFill>
              </a:rPr>
              <a:t>单元</a:t>
            </a:r>
            <a:r>
              <a:rPr lang="zh-CN" altLang="en-US" sz="2800" b="1">
                <a:solidFill>
                  <a:schemeClr val="tx1"/>
                </a:solidFill>
              </a:rPr>
              <a:t>，第一单元为</a:t>
            </a:r>
            <a:r>
              <a:rPr lang="en-US" altLang="zh-CN" sz="2800" b="1">
                <a:solidFill>
                  <a:schemeClr val="tx1"/>
                </a:solidFill>
              </a:rPr>
              <a:t>1</a:t>
            </a:r>
            <a:r>
              <a:rPr lang="zh-CN" altLang="en-US" sz="2800" b="1">
                <a:solidFill>
                  <a:schemeClr val="tx1"/>
                </a:solidFill>
              </a:rPr>
              <a:t>，第二单元为</a:t>
            </a:r>
            <a:r>
              <a:rPr lang="en-US" altLang="zh-CN" sz="2800" b="1">
                <a:solidFill>
                  <a:schemeClr val="tx1"/>
                </a:solidFill>
              </a:rPr>
              <a:t>2</a:t>
            </a:r>
            <a:endParaRPr lang="zh-CN" altLang="en-US" sz="2800" b="1">
              <a:solidFill>
                <a:schemeClr val="tx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</a:rPr>
              <a:t>第四个数字：标识</a:t>
            </a:r>
            <a:r>
              <a:rPr lang="zh-CN" altLang="en-US" sz="2800" b="1">
                <a:solidFill>
                  <a:srgbClr val="FF0000"/>
                </a:solidFill>
              </a:rPr>
              <a:t>课节</a:t>
            </a:r>
            <a:r>
              <a:rPr lang="zh-CN" altLang="en-US" sz="2800" b="1">
                <a:solidFill>
                  <a:schemeClr val="tx1"/>
                </a:solidFill>
              </a:rPr>
              <a:t>，</a:t>
            </a:r>
            <a:r>
              <a:rPr lang="zh-CN" altLang="en-US" sz="2800" b="1">
                <a:solidFill>
                  <a:srgbClr val="FF0000"/>
                </a:solidFill>
              </a:rPr>
              <a:t>第一课为</a:t>
            </a:r>
            <a:r>
              <a:rPr lang="en-US" altLang="zh-CN" sz="2800" b="1">
                <a:solidFill>
                  <a:srgbClr val="FF0000"/>
                </a:solidFill>
              </a:rPr>
              <a:t>1</a:t>
            </a:r>
            <a:r>
              <a:rPr lang="zh-CN" altLang="en-US" sz="2800" b="1">
                <a:solidFill>
                  <a:srgbClr val="FF0000"/>
                </a:solidFill>
              </a:rPr>
              <a:t>，第二课为</a:t>
            </a:r>
            <a:r>
              <a:rPr lang="en-US" altLang="zh-CN" sz="2800" b="1">
                <a:solidFill>
                  <a:srgbClr val="FF0000"/>
                </a:solidFill>
              </a:rPr>
              <a:t>2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</a:rPr>
              <a:t>第五个数字：标识</a:t>
            </a:r>
            <a:r>
              <a:rPr lang="zh-CN" altLang="en-US" sz="2800" b="1">
                <a:solidFill>
                  <a:srgbClr val="FF0000"/>
                </a:solidFill>
              </a:rPr>
              <a:t>文章</a:t>
            </a:r>
            <a:r>
              <a:rPr lang="zh-CN" altLang="en-US" sz="2800" b="1">
                <a:solidFill>
                  <a:schemeClr val="tx1"/>
                </a:solidFill>
              </a:rPr>
              <a:t>，某课</a:t>
            </a:r>
            <a:r>
              <a:rPr lang="zh-CN" altLang="en-US" sz="2800" b="1">
                <a:solidFill>
                  <a:srgbClr val="FF0000"/>
                </a:solidFill>
              </a:rPr>
              <a:t>第一篇文章为</a:t>
            </a:r>
            <a:r>
              <a:rPr lang="en-US" altLang="zh-CN" sz="2800" b="1">
                <a:solidFill>
                  <a:srgbClr val="FF0000"/>
                </a:solidFill>
              </a:rPr>
              <a:t>1</a:t>
            </a:r>
            <a:r>
              <a:rPr lang="zh-CN" altLang="en-US" sz="2800" b="1">
                <a:solidFill>
                  <a:srgbClr val="FF0000"/>
                </a:solidFill>
              </a:rPr>
              <a:t>，第二篇文章为</a:t>
            </a:r>
            <a:r>
              <a:rPr lang="en-US" altLang="zh-CN" sz="2800" b="1">
                <a:solidFill>
                  <a:srgbClr val="FF0000"/>
                </a:solidFill>
              </a:rPr>
              <a:t>2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</a:rPr>
              <a:t>第六个数字：标识</a:t>
            </a:r>
            <a:r>
              <a:rPr lang="zh-CN" altLang="en-US" sz="2800" b="1">
                <a:solidFill>
                  <a:srgbClr val="FF0000"/>
                </a:solidFill>
              </a:rPr>
              <a:t>课时</a:t>
            </a:r>
            <a:r>
              <a:rPr lang="zh-CN" altLang="en-US" sz="2800" b="1">
                <a:solidFill>
                  <a:schemeClr val="tx1"/>
                </a:solidFill>
              </a:rPr>
              <a:t>，某篇文章</a:t>
            </a:r>
            <a:r>
              <a:rPr lang="zh-CN" altLang="en-US" sz="2800" b="1">
                <a:solidFill>
                  <a:srgbClr val="FF0000"/>
                </a:solidFill>
              </a:rPr>
              <a:t>第一课时为</a:t>
            </a:r>
            <a:r>
              <a:rPr lang="en-US" altLang="zh-CN" sz="2800" b="1">
                <a:solidFill>
                  <a:srgbClr val="FF0000"/>
                </a:solidFill>
              </a:rPr>
              <a:t>1</a:t>
            </a:r>
            <a:r>
              <a:rPr lang="zh-CN" altLang="en-US" sz="2800" b="1">
                <a:solidFill>
                  <a:srgbClr val="FF0000"/>
                </a:solidFill>
              </a:rPr>
              <a:t>，第二课时为</a:t>
            </a:r>
            <a:r>
              <a:rPr lang="en-US" altLang="zh-CN" sz="2800" b="1">
                <a:solidFill>
                  <a:srgbClr val="FF0000"/>
                </a:solidFill>
              </a:rPr>
              <a:t>2</a:t>
            </a: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5750" y="382270"/>
            <a:ext cx="11620500" cy="60928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600" b="1">
                <a:solidFill>
                  <a:srgbClr val="FF0000"/>
                </a:solidFill>
              </a:rPr>
              <a:t>6、“盛衰之理，虽日天命，岂非人事哉”这三句话是怎样提挈全文的？请结合文本的具体内容简要分析。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600" b="1">
                <a:solidFill>
                  <a:schemeClr val="tx1"/>
                </a:solidFill>
              </a:rPr>
              <a:t>	</a:t>
            </a:r>
            <a:r>
              <a:rPr lang="zh-CN" altLang="en-US" sz="2600" b="1">
                <a:solidFill>
                  <a:schemeClr val="tx1"/>
                </a:solidFill>
              </a:rPr>
              <a:t>①庄宗得天下和失天下的事例，为说明“盛衰之理，虽曰天命，岂非人事哉”这一论点提供历史根据。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600" b="1">
                <a:solidFill>
                  <a:schemeClr val="tx1"/>
                </a:solidFill>
              </a:rPr>
              <a:t>	</a:t>
            </a:r>
            <a:r>
              <a:rPr lang="zh-CN" altLang="en-US" sz="2600" b="1">
                <a:solidFill>
                  <a:schemeClr val="tx1"/>
                </a:solidFill>
              </a:rPr>
              <a:t>②第二段叙述庄宗执行其父遗命的事例，第三段在庄宗极盛和极衰两种情形的对比中，得出“忧劳可以兴国，逸豫可以亡身”的结论。这就对“盛衰之理，虽曰天命，岂非人事哉”进行了有力论证，揭示了所谓“人事”的内涵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600" b="1">
                <a:solidFill>
                  <a:schemeClr val="tx1"/>
                </a:solidFill>
              </a:rPr>
              <a:t>	</a:t>
            </a:r>
            <a:r>
              <a:rPr lang="zh-CN" altLang="en-US" sz="2600" b="1">
                <a:solidFill>
                  <a:schemeClr val="tx1"/>
                </a:solidFill>
              </a:rPr>
              <a:t>③第四段承上文进一步议论，引出“夫祸患常积于忽微，而智勇多困于所溺”的历史教训，强调能使人“逸豫亡身”的决不仅仅限于伶人，深化了人们对“盛衰之理，虽日天命，岂非人事哉”的理解。</a:t>
            </a: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5750" y="289560"/>
            <a:ext cx="11620500" cy="2768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</a:rPr>
              <a:t>【品读课文</a:t>
            </a:r>
            <a:r>
              <a:rPr lang="en-US" altLang="zh-CN" sz="3200" b="1">
                <a:solidFill>
                  <a:srgbClr val="FF0000"/>
                </a:solidFill>
              </a:rPr>
              <a:t>·</a:t>
            </a:r>
            <a:r>
              <a:rPr lang="zh-CN" altLang="en-US" sz="3200" b="1">
                <a:solidFill>
                  <a:srgbClr val="FF0000"/>
                </a:solidFill>
              </a:rPr>
              <a:t>中心思想】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文章总结了后唐庄宗李存勖得天下而又失天下的历史教训，阐明了国家之盛衰取决于“人事”，“优劳可以兴国，逸豫可以亡身”的道理，讽谏比宋统治者应力戒骄奢，防微杜渐，励精图治。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26550" y="2374900"/>
            <a:ext cx="2679700" cy="429831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42715" y="3276600"/>
            <a:ext cx="4780280" cy="32131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5775" y="3293110"/>
            <a:ext cx="2820670" cy="319659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8585" y="303530"/>
            <a:ext cx="11786870" cy="65544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sym typeface="+mn-ea"/>
              </a:rPr>
              <a:t>【品读课文</a:t>
            </a:r>
            <a:r>
              <a:rPr lang="en-US" altLang="zh-CN" sz="2800" b="1">
                <a:solidFill>
                  <a:schemeClr val="tx1"/>
                </a:solidFill>
                <a:sym typeface="+mn-ea"/>
              </a:rPr>
              <a:t>·</a:t>
            </a:r>
            <a:r>
              <a:rPr lang="zh-CN" altLang="en-US" sz="2800" b="1">
                <a:solidFill>
                  <a:schemeClr val="tx1"/>
                </a:solidFill>
                <a:sym typeface="+mn-ea"/>
              </a:rPr>
              <a:t>写作特点】</a:t>
            </a:r>
            <a:endParaRPr lang="zh-CN" altLang="en-US" sz="2800" b="1">
              <a:solidFill>
                <a:schemeClr val="tx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</a:rPr>
              <a:t>（1）语言委婉，气势恢宏。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solidFill>
                  <a:srgbClr val="FF0000"/>
                </a:solidFill>
              </a:rPr>
              <a:t>	</a:t>
            </a:r>
            <a:r>
              <a:rPr lang="zh-CN" altLang="en-US" sz="2800" b="1">
                <a:solidFill>
                  <a:schemeClr val="tx1"/>
                </a:solidFill>
              </a:rPr>
              <a:t>本文作为一篇总结历史教训、为在世和后世君主提供借鉴的史论，毫无生硬的说教，而是娓娓道来，婉转动人。即使是在慨叹庄宗败亡时，也只有惋惜之意而无责难之词，可谓义正词婉。全文从“鸣呼”起笔，到“岂独伶人也哉”收尾，一叹再叹，以叹贯穿始终。于反复咏叹中显示出委婉的韵致。在句式上，本文多用反问句、疑问句，使说理委婉而引人深思；多采用对仗工整的骈句，形成鲜明的对比，富有节奏感；适当运用长句，调节语势，有张有弛。骈散结合，错综有致，读起来抑扬锁挫，感情饱满气势恢宏。</a:t>
            </a:r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1135" y="474980"/>
            <a:ext cx="11620500" cy="59080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sym typeface="+mn-ea"/>
              </a:rPr>
              <a:t>（2）文笔酣畅，波澜起伏。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solidFill>
                  <a:srgbClr val="FF0000"/>
                </a:solidFill>
                <a:sym typeface="+mn-ea"/>
              </a:rPr>
              <a:t>	</a:t>
            </a:r>
            <a:r>
              <a:rPr lang="zh-CN" altLang="en-US" sz="2800" b="1">
                <a:solidFill>
                  <a:schemeClr val="tx1"/>
                </a:solidFill>
                <a:sym typeface="+mn-ea"/>
              </a:rPr>
              <a:t>文章开篇发出嗟叹，提出论点，语势突兀而起，随后落到立论根据上，再缓缓进入“晋王三矢”的故事。接下来语势又猛然一升，“方其系燕父子以组，函梁君臣之首，入于太庙，还失先王，而告以成功，其意气之盛，可谓壮哉！"作者发出对庄宗之“盛”的赞叹，而后语势陡然一降，“至于誓天断发，这下沾襟，何其衰也！"借这几句发出对庄宗之“衰”的悲叹，继而设疑问、引古语而得出“自然之理”。最后，再次评论庄宗的盛衰，语势再升再降，在大起大落之中引出发人深省的教训“夫祸患常积于忽微，而智勇多困于所溺，岂独伶人也哉”，文章于此夏然而止。</a:t>
            </a: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5750" y="624840"/>
            <a:ext cx="11620500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sym typeface="+mn-ea"/>
              </a:rPr>
              <a:t>（3）平易自然，简约凝练。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solidFill>
                  <a:srgbClr val="FF0000"/>
                </a:solidFill>
                <a:sym typeface="+mn-ea"/>
              </a:rPr>
              <a:t>	</a:t>
            </a:r>
            <a:r>
              <a:rPr lang="zh-CN" altLang="en-US" sz="2800" b="1">
                <a:solidFill>
                  <a:schemeClr val="tx1"/>
                </a:solidFill>
                <a:sym typeface="+mn-ea"/>
              </a:rPr>
              <a:t>文章没有信屈聲牙的措辞，也不堆砌辞藻，而用平实的语言生动地叙说事例，深入地说明道理，平易近人，自然晓畅。叙事不蔓不枝，议论简明扼要。其中一些格言式的对称语句，如“恍劳可以兴国，逸療可以亡身”，“夫祸患常积于忽微，而智勇多因于所溺”，句式整齐，言简意丰，发人深省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9850" y="3985895"/>
            <a:ext cx="2946400" cy="271335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9540" y="3905885"/>
            <a:ext cx="1888490" cy="287274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5750" y="474980"/>
            <a:ext cx="11620500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</a:rPr>
              <a:t>【课时总结】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本文总结了后唐庄宗李存勖得天下而又失天下的历史教训，阐明了国家盛衰取决于人事，“忧劳可以兴国，逸豫可以亡身”的道理，讽谏北宋统治者力戒骄奢，防微杜渐，励精图治。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115" y="3251200"/>
            <a:ext cx="4594225" cy="24942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9235" y="3251200"/>
            <a:ext cx="3783965" cy="261112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3355" y="369570"/>
            <a:ext cx="4398645" cy="252158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69875" y="605155"/>
            <a:ext cx="11651615" cy="41541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3600" b="1">
                <a:solidFill>
                  <a:srgbClr val="FF0000"/>
                </a:solidFill>
              </a:rPr>
              <a:t>【课时作业】</a:t>
            </a:r>
          </a:p>
          <a:p>
            <a:pPr algn="l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2800" b="1"/>
              <a:t>从下面四句话中选取一句，说说它对你的启发。</a:t>
            </a:r>
          </a:p>
          <a:p>
            <a:pPr algn="l" fontAlgn="auto">
              <a:lnSpc>
                <a:spcPct val="150000"/>
              </a:lnSpc>
              <a:buClrTx/>
              <a:buSzTx/>
              <a:buFontTx/>
            </a:pPr>
            <a:r>
              <a:rPr lang="en-US" altLang="zh-CN" sz="2800" b="1"/>
              <a:t>	</a:t>
            </a:r>
            <a:r>
              <a:rPr lang="zh-CN" altLang="en-US" sz="2800" b="1"/>
              <a:t>1、盛衰之理，虽曰天命，岂非人事哉</a:t>
            </a:r>
          </a:p>
          <a:p>
            <a:pPr algn="l" fontAlgn="auto">
              <a:lnSpc>
                <a:spcPct val="150000"/>
              </a:lnSpc>
              <a:buClrTx/>
              <a:buSzTx/>
              <a:buFontTx/>
            </a:pPr>
            <a:r>
              <a:rPr lang="en-US" altLang="zh-CN" sz="2800" b="1"/>
              <a:t>	</a:t>
            </a:r>
            <a:r>
              <a:rPr lang="zh-CN" altLang="en-US" sz="2800" b="1"/>
              <a:t>2、满招损，谦受益</a:t>
            </a:r>
          </a:p>
          <a:p>
            <a:pPr algn="l" fontAlgn="auto">
              <a:lnSpc>
                <a:spcPct val="150000"/>
              </a:lnSpc>
              <a:buClrTx/>
              <a:buSzTx/>
              <a:buFontTx/>
            </a:pPr>
            <a:r>
              <a:rPr lang="en-US" altLang="zh-CN" sz="2800" b="1"/>
              <a:t>	</a:t>
            </a:r>
            <a:r>
              <a:rPr lang="zh-CN" altLang="en-US" sz="2800" b="1"/>
              <a:t>3、忧劳可以兴国，逸豫可以亡身</a:t>
            </a:r>
          </a:p>
          <a:p>
            <a:pPr algn="l" fontAlgn="auto">
              <a:lnSpc>
                <a:spcPct val="150000"/>
              </a:lnSpc>
              <a:buClrTx/>
              <a:buSzTx/>
              <a:buFontTx/>
            </a:pPr>
            <a:r>
              <a:rPr lang="en-US" altLang="zh-CN" sz="2800" b="1"/>
              <a:t>	</a:t>
            </a:r>
            <a:r>
              <a:rPr lang="zh-CN" altLang="en-US" sz="2800" b="1"/>
              <a:t>4、夫祸患常积于忽微，而智勇多困于所溺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49870" y="4633595"/>
            <a:ext cx="4342130" cy="2113280"/>
          </a:xfrm>
          <a:prstGeom prst="rect">
            <a:avLst/>
          </a:prstGeom>
        </p:spPr>
      </p:pic>
      <p:pic>
        <p:nvPicPr>
          <p:cNvPr id="5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1493500" y="10896600"/>
            <a:ext cx="330200" cy="241300"/>
          </a:xfrm>
          <a:prstGeom prst="cube">
            <a:avLst/>
          </a:prstGeom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73050" y="786765"/>
            <a:ext cx="6834505" cy="47999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3600" b="1">
                <a:solidFill>
                  <a:srgbClr val="FF0000"/>
                </a:solidFill>
              </a:rPr>
              <a:t>【学习目标】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1、了解作者及文章创作的时代背景，把握文章的主要观点及意图。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2、从选材、论证方法等角度，分析文章精妙的构思，体会文章的论证力度。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3、学习文章以散体写史论的方法，以及作者积极关注社会现实的人生态度。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41235" y="2022475"/>
            <a:ext cx="4541520" cy="322008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2870" y="262255"/>
            <a:ext cx="11620500" cy="60928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3600" b="1">
                <a:solidFill>
                  <a:srgbClr val="FF0000"/>
                </a:solidFill>
              </a:rPr>
              <a:t>【核心素养】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solidFill>
                  <a:srgbClr val="FF0000"/>
                </a:solidFill>
              </a:rPr>
              <a:t>	</a:t>
            </a:r>
            <a:r>
              <a:rPr lang="zh-CN" altLang="en-US" sz="2800" b="1"/>
              <a:t>语言建构与运用：掌握文中的相关文言知识：一词多义、古今异义和特殊句式等。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思维发展与提升：学习本文通过对比论证来论证文章中心论点的写作手法。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审美鉴赏与创造：通过反复诵读，钩玄提要，把握文章的论证结构和论证特点。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文化传承与理解：了解“忧劳可以兴国，逸豫可以亡身”的观点，培养忧患意识。</a:t>
            </a: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23545" y="951865"/>
            <a:ext cx="11620500" cy="4615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3600" b="1">
                <a:solidFill>
                  <a:schemeClr val="tx1"/>
                </a:solidFill>
              </a:rPr>
              <a:t>【教学重难点】</a:t>
            </a:r>
            <a:endParaRPr lang="zh-CN" altLang="en-US" sz="2800" b="1">
              <a:solidFill>
                <a:schemeClr val="tx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3200" b="1">
                <a:solidFill>
                  <a:schemeClr val="tx1"/>
                </a:solidFill>
              </a:rPr>
              <a:t>重点：</a:t>
            </a:r>
          </a:p>
          <a:p>
            <a:pPr fontAlgn="auto">
              <a:lnSpc>
                <a:spcPct val="150000"/>
              </a:lnSpc>
            </a:pPr>
            <a:r>
              <a:rPr lang="en-US" altLang="zh-CN" sz="3200" b="1">
                <a:solidFill>
                  <a:schemeClr val="tx1"/>
                </a:solidFill>
              </a:rPr>
              <a:t>	</a:t>
            </a:r>
            <a:r>
              <a:rPr lang="zh-CN" altLang="en-US" sz="3200" b="1">
                <a:solidFill>
                  <a:schemeClr val="tx1"/>
                </a:solidFill>
              </a:rPr>
              <a:t>掌握名词活用为动词的特征，学习正反说理突出中心论点的写作方法。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3200" b="1">
                <a:solidFill>
                  <a:schemeClr val="tx1"/>
                </a:solidFill>
              </a:rPr>
              <a:t>难点：</a:t>
            </a:r>
          </a:p>
          <a:p>
            <a:pPr fontAlgn="auto">
              <a:lnSpc>
                <a:spcPct val="150000"/>
              </a:lnSpc>
            </a:pPr>
            <a:r>
              <a:rPr lang="en-US" altLang="zh-CN" sz="3200" b="1">
                <a:solidFill>
                  <a:schemeClr val="tx1"/>
                </a:solidFill>
              </a:rPr>
              <a:t>	</a:t>
            </a:r>
            <a:r>
              <a:rPr lang="zh-CN" altLang="en-US" sz="3200" b="1">
                <a:solidFill>
                  <a:schemeClr val="tx1"/>
                </a:solidFill>
              </a:rPr>
              <a:t>学习作者积极关注社会现实的人生态度。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76945" y="3715385"/>
            <a:ext cx="3467100" cy="255587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2715" y="494665"/>
            <a:ext cx="11586845" cy="47999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3600" b="1">
                <a:solidFill>
                  <a:srgbClr val="FF0000"/>
                </a:solidFill>
              </a:rPr>
              <a:t>【导入新课】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苏洵在《六国论》中论说六国灭亡的原因，以借古讽今的写法，讽谏宋王朝要以六国为鉴，勿蹈六国覆辙。今天学习欧阳修的《五代史伶官传序》，也是借古讽今，总结后唐庄宗李存勖得天下而后失天下的历史教训，阐明国家盛衰取决于人事，“忧劳可以兴国，逸豫可以亡身”的道理，讽谏北宋统治者力戒骄奢，防微杜渐、励精图治。现在同学们默读文章，思考庄宗李存勖17岁后发生在他身上的有什么事。</a:t>
            </a: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3830" y="516890"/>
            <a:ext cx="8970010" cy="66008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</a:rPr>
              <a:t>【作者介绍】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欧阳修（1007年－1072年），字永叔，号醉翁、六一居士，汉族，吉州永丰（今江西省吉安市永丰县）人，北宋政治家、文学家，且在政治上负有盛名。因吉州原属庐陵郡，以“庐陵欧阳修”自居。官至翰林学士、枢密副使、参知政事，谥号文忠，世称欧阳文忠公。后人又将其与韩愈、柳宗元和苏轼合称“千古文章四大家”。与韩愈、柳宗元、苏轼、苏洵、苏辙、王安石、曾巩被世人称为“唐宋散文八大家”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600" b="1"/>
              <a:t>	</a:t>
            </a:r>
            <a:endParaRPr lang="zh-CN" altLang="en-US" sz="2600" b="1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6405" y="1514475"/>
            <a:ext cx="2855595" cy="387477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69240" y="893445"/>
            <a:ext cx="8301990" cy="47999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3600" b="1">
                <a:solidFill>
                  <a:srgbClr val="FF0000"/>
                </a:solidFill>
              </a:rPr>
              <a:t>【作者介绍】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>
                <a:sym typeface="+mn-ea"/>
              </a:rPr>
              <a:t>欧阳修是在宋代文学史上最早开创一代文风的文坛领袖。领导了北宋诗文革新运动，继承并发展了韩愈的古文理论。他的散文创作的高度成就与其正确的古文理论相辅相成，从而开创了一代文风。欧阳修在变革文风的同时，也对诗风词风进行了革新。在史学方面，也有较高成就。</a:t>
            </a:r>
            <a:r>
              <a:rPr lang="en-US" altLang="zh-CN" sz="2800" b="1">
                <a:sym typeface="+mn-ea"/>
              </a:rPr>
              <a:t>	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44585" y="821690"/>
            <a:ext cx="3318510" cy="494347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7640" y="536575"/>
            <a:ext cx="7733665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【</a:t>
            </a:r>
            <a:r>
              <a:rPr lang="zh-CN" altLang="en-US" sz="2800" b="1">
                <a:solidFill>
                  <a:srgbClr val="FF0000"/>
                </a:solidFill>
              </a:rPr>
              <a:t>题解</a:t>
            </a:r>
            <a:r>
              <a:rPr lang="zh-CN" altLang="en-US" sz="2800" b="1"/>
              <a:t>】</a:t>
            </a:r>
            <a:endParaRPr lang="en-US" altLang="zh-CN" sz="2800" b="1"/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《五代史伶官传序》是一篇史论。伶官，古称演戏的人为伶，在宫廷中授有官职的伶人叫作伶官。欧阳修写《伶官传》并冠以短序，是为了让北宋统治者吸取后唐庄宗李存勖宠幸伶人（乐工）而身死国灭的历史教训，力戒骄奢，防微杜渐，励精图治。“五代史伶官传”交代了这篇史论的内容，“序”标明文章的体裁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16620" y="739775"/>
            <a:ext cx="3464560" cy="5236210"/>
          </a:xfrm>
          <a:prstGeom prst="rect">
            <a:avLst/>
          </a:prstGeom>
        </p:spPr>
      </p:pic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xmlns:r="http://schemas.openxmlformats.org/officeDocument/2006/relationships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xmlns:r="http://schemas.openxmlformats.org/officeDocument/2006/relationships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xmlns:r="http://schemas.openxmlformats.org/officeDocument/2006/relationships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372</Words>
  <Application>Microsoft Office PowerPoint</Application>
  <PresentationFormat>自定义</PresentationFormat>
  <Paragraphs>92</Paragraphs>
  <Slides>26</Slides>
  <Notes>2</Notes>
  <HiddenSlides>1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28" baseType="lpstr"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hj</cp:lastModifiedBy>
  <cp:revision>2</cp:revision>
  <cp:lastPrinted>2021-03-02T21:41:26Z</cp:lastPrinted>
  <dcterms:created xsi:type="dcterms:W3CDTF">2021-03-02T21:41:26Z</dcterms:created>
  <dcterms:modified xsi:type="dcterms:W3CDTF">2021-10-30T04:16:56Z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