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45"/>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 id="310" r:id="rId57"/>
    <p:sldId id="311" r:id="rId58"/>
    <p:sldId id="312" r:id="rId59"/>
    <p:sldId id="313" r:id="rId60"/>
    <p:sldId id="314" r:id="rId61"/>
    <p:sldId id="315" r:id="rId62"/>
    <p:sldId id="316" r:id="rId63"/>
    <p:sldId id="317" r:id="rId64"/>
    <p:sldId id="318" r:id="rId65"/>
    <p:sldId id="319" r:id="rId66"/>
    <p:sldId id="320" r:id="rId67"/>
    <p:sldId id="321" r:id="rId68"/>
    <p:sldId id="322" r:id="rId69"/>
    <p:sldId id="323" r:id="rId70"/>
    <p:sldId id="324" r:id="rId71"/>
    <p:sldId id="325" r:id="rId72"/>
    <p:sldId id="326" r:id="rId73"/>
    <p:sldId id="327" r:id="rId74"/>
    <p:sldId id="328" r:id="rId75"/>
    <p:sldId id="329" r:id="rId76"/>
    <p:sldId id="330" r:id="rId77"/>
    <p:sldId id="331" r:id="rId78"/>
    <p:sldId id="332" r:id="rId79"/>
    <p:sldId id="333" r:id="rId80"/>
    <p:sldId id="334" r:id="rId81"/>
    <p:sldId id="335" r:id="rId82"/>
    <p:sldId id="336" r:id="rId83"/>
    <p:sldId id="337" r:id="rId84"/>
    <p:sldId id="338" r:id="rId85"/>
    <p:sldId id="339" r:id="rId86"/>
    <p:sldId id="340" r:id="rId87"/>
    <p:sldId id="341" r:id="rId88"/>
    <p:sldId id="342" r:id="rId89"/>
    <p:sldId id="343" r:id="rId90"/>
    <p:sldId id="344" r:id="rId91"/>
    <p:sldId id="345" r:id="rId92"/>
    <p:sldId id="346" r:id="rId93"/>
    <p:sldId id="347" r:id="rId94"/>
    <p:sldId id="348" r:id="rId95"/>
    <p:sldId id="349" r:id="rId96"/>
    <p:sldId id="350" r:id="rId97"/>
    <p:sldId id="351" r:id="rId98"/>
    <p:sldId id="352" r:id="rId99"/>
    <p:sldId id="353" r:id="rId100"/>
    <p:sldId id="354" r:id="rId101"/>
    <p:sldId id="355" r:id="rId102"/>
    <p:sldId id="356" r:id="rId103"/>
    <p:sldId id="357" r:id="rId104"/>
    <p:sldId id="358" r:id="rId105"/>
    <p:sldId id="359" r:id="rId106"/>
    <p:sldId id="360" r:id="rId107"/>
    <p:sldId id="361" r:id="rId108"/>
    <p:sldId id="362" r:id="rId109"/>
    <p:sldId id="363" r:id="rId110"/>
    <p:sldId id="364" r:id="rId111"/>
    <p:sldId id="365" r:id="rId112"/>
    <p:sldId id="366" r:id="rId113"/>
    <p:sldId id="367" r:id="rId114"/>
    <p:sldId id="368" r:id="rId115"/>
    <p:sldId id="369" r:id="rId116"/>
    <p:sldId id="370" r:id="rId117"/>
    <p:sldId id="371" r:id="rId118"/>
    <p:sldId id="372" r:id="rId119"/>
    <p:sldId id="373" r:id="rId120"/>
    <p:sldId id="374" r:id="rId121"/>
    <p:sldId id="375" r:id="rId122"/>
    <p:sldId id="376" r:id="rId123"/>
    <p:sldId id="377" r:id="rId124"/>
    <p:sldId id="378" r:id="rId125"/>
    <p:sldId id="379" r:id="rId126"/>
    <p:sldId id="380" r:id="rId127"/>
    <p:sldId id="381" r:id="rId128"/>
    <p:sldId id="382" r:id="rId129"/>
    <p:sldId id="383" r:id="rId130"/>
    <p:sldId id="384" r:id="rId131"/>
    <p:sldId id="385" r:id="rId132"/>
    <p:sldId id="386" r:id="rId133"/>
    <p:sldId id="387" r:id="rId134"/>
    <p:sldId id="388" r:id="rId135"/>
    <p:sldId id="389" r:id="rId136"/>
    <p:sldId id="390" r:id="rId137"/>
    <p:sldId id="391" r:id="rId138"/>
    <p:sldId id="392" r:id="rId139"/>
    <p:sldId id="393" r:id="rId140"/>
    <p:sldId id="394" r:id="rId141"/>
    <p:sldId id="395" r:id="rId142"/>
    <p:sldId id="396" r:id="rId143"/>
    <p:sldId id="397" r:id="rId144"/>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60"/>
        <p:guide pos="2880"/>
      </p:guideLst>
    </p:cSldViewPr>
  </p:slide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7.xml"/><Relationship Id="rId98" Type="http://schemas.openxmlformats.org/officeDocument/2006/relationships/slide" Target="slides/slide96.xml"/><Relationship Id="rId97" Type="http://schemas.openxmlformats.org/officeDocument/2006/relationships/slide" Target="slides/slide95.xml"/><Relationship Id="rId96" Type="http://schemas.openxmlformats.org/officeDocument/2006/relationships/slide" Target="slides/slide94.xml"/><Relationship Id="rId95" Type="http://schemas.openxmlformats.org/officeDocument/2006/relationships/slide" Target="slides/slide93.xml"/><Relationship Id="rId94" Type="http://schemas.openxmlformats.org/officeDocument/2006/relationships/slide" Target="slides/slide92.xml"/><Relationship Id="rId93" Type="http://schemas.openxmlformats.org/officeDocument/2006/relationships/slide" Target="slides/slide91.xml"/><Relationship Id="rId92" Type="http://schemas.openxmlformats.org/officeDocument/2006/relationships/slide" Target="slides/slide90.xml"/><Relationship Id="rId91" Type="http://schemas.openxmlformats.org/officeDocument/2006/relationships/slide" Target="slides/slide89.xml"/><Relationship Id="rId90" Type="http://schemas.openxmlformats.org/officeDocument/2006/relationships/slide" Target="slides/slide88.xml"/><Relationship Id="rId9" Type="http://schemas.openxmlformats.org/officeDocument/2006/relationships/slide" Target="slides/slide7.xml"/><Relationship Id="rId89" Type="http://schemas.openxmlformats.org/officeDocument/2006/relationships/slide" Target="slides/slide87.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8" Type="http://schemas.openxmlformats.org/officeDocument/2006/relationships/tableStyles" Target="tableStyles.xml"/><Relationship Id="rId147" Type="http://schemas.openxmlformats.org/officeDocument/2006/relationships/viewProps" Target="viewProps.xml"/><Relationship Id="rId146" Type="http://schemas.openxmlformats.org/officeDocument/2006/relationships/presProps" Target="presProps.xml"/><Relationship Id="rId145" Type="http://schemas.openxmlformats.org/officeDocument/2006/relationships/notesMaster" Target="notesMasters/notesMaster1.xml"/><Relationship Id="rId144" Type="http://schemas.openxmlformats.org/officeDocument/2006/relationships/slide" Target="slides/slide142.xml"/><Relationship Id="rId143" Type="http://schemas.openxmlformats.org/officeDocument/2006/relationships/slide" Target="slides/slide141.xml"/><Relationship Id="rId142" Type="http://schemas.openxmlformats.org/officeDocument/2006/relationships/slide" Target="slides/slide140.xml"/><Relationship Id="rId141" Type="http://schemas.openxmlformats.org/officeDocument/2006/relationships/slide" Target="slides/slide139.xml"/><Relationship Id="rId140" Type="http://schemas.openxmlformats.org/officeDocument/2006/relationships/slide" Target="slides/slide138.xml"/><Relationship Id="rId14" Type="http://schemas.openxmlformats.org/officeDocument/2006/relationships/slide" Target="slides/slide12.xml"/><Relationship Id="rId139" Type="http://schemas.openxmlformats.org/officeDocument/2006/relationships/slide" Target="slides/slide137.xml"/><Relationship Id="rId138" Type="http://schemas.openxmlformats.org/officeDocument/2006/relationships/slide" Target="slides/slide136.xml"/><Relationship Id="rId137" Type="http://schemas.openxmlformats.org/officeDocument/2006/relationships/slide" Target="slides/slide135.xml"/><Relationship Id="rId136" Type="http://schemas.openxmlformats.org/officeDocument/2006/relationships/slide" Target="slides/slide134.xml"/><Relationship Id="rId135" Type="http://schemas.openxmlformats.org/officeDocument/2006/relationships/slide" Target="slides/slide133.xml"/><Relationship Id="rId134" Type="http://schemas.openxmlformats.org/officeDocument/2006/relationships/slide" Target="slides/slide132.xml"/><Relationship Id="rId133" Type="http://schemas.openxmlformats.org/officeDocument/2006/relationships/slide" Target="slides/slide131.xml"/><Relationship Id="rId132" Type="http://schemas.openxmlformats.org/officeDocument/2006/relationships/slide" Target="slides/slide130.xml"/><Relationship Id="rId131" Type="http://schemas.openxmlformats.org/officeDocument/2006/relationships/slide" Target="slides/slide129.xml"/><Relationship Id="rId130" Type="http://schemas.openxmlformats.org/officeDocument/2006/relationships/slide" Target="slides/slide128.xml"/><Relationship Id="rId13" Type="http://schemas.openxmlformats.org/officeDocument/2006/relationships/slide" Target="slides/slide11.xml"/><Relationship Id="rId129" Type="http://schemas.openxmlformats.org/officeDocument/2006/relationships/slide" Target="slides/slide127.xml"/><Relationship Id="rId128" Type="http://schemas.openxmlformats.org/officeDocument/2006/relationships/slide" Target="slides/slide126.xml"/><Relationship Id="rId127" Type="http://schemas.openxmlformats.org/officeDocument/2006/relationships/slide" Target="slides/slide125.xml"/><Relationship Id="rId126" Type="http://schemas.openxmlformats.org/officeDocument/2006/relationships/slide" Target="slides/slide124.xml"/><Relationship Id="rId125" Type="http://schemas.openxmlformats.org/officeDocument/2006/relationships/slide" Target="slides/slide123.xml"/><Relationship Id="rId124" Type="http://schemas.openxmlformats.org/officeDocument/2006/relationships/slide" Target="slides/slide122.xml"/><Relationship Id="rId123" Type="http://schemas.openxmlformats.org/officeDocument/2006/relationships/slide" Target="slides/slide121.xml"/><Relationship Id="rId122" Type="http://schemas.openxmlformats.org/officeDocument/2006/relationships/slide" Target="slides/slide120.xml"/><Relationship Id="rId121" Type="http://schemas.openxmlformats.org/officeDocument/2006/relationships/slide" Target="slides/slide119.xml"/><Relationship Id="rId120" Type="http://schemas.openxmlformats.org/officeDocument/2006/relationships/slide" Target="slides/slide118.xml"/><Relationship Id="rId12" Type="http://schemas.openxmlformats.org/officeDocument/2006/relationships/slide" Target="slides/slide10.xml"/><Relationship Id="rId119" Type="http://schemas.openxmlformats.org/officeDocument/2006/relationships/slide" Target="slides/slide117.xml"/><Relationship Id="rId118" Type="http://schemas.openxmlformats.org/officeDocument/2006/relationships/slide" Target="slides/slide116.xml"/><Relationship Id="rId117" Type="http://schemas.openxmlformats.org/officeDocument/2006/relationships/slide" Target="slides/slide115.xml"/><Relationship Id="rId116" Type="http://schemas.openxmlformats.org/officeDocument/2006/relationships/slide" Target="slides/slide114.xml"/><Relationship Id="rId115" Type="http://schemas.openxmlformats.org/officeDocument/2006/relationships/slide" Target="slides/slide113.xml"/><Relationship Id="rId114" Type="http://schemas.openxmlformats.org/officeDocument/2006/relationships/slide" Target="slides/slide112.xml"/><Relationship Id="rId113" Type="http://schemas.openxmlformats.org/officeDocument/2006/relationships/slide" Target="slides/slide111.xml"/><Relationship Id="rId112" Type="http://schemas.openxmlformats.org/officeDocument/2006/relationships/slide" Target="slides/slide110.xml"/><Relationship Id="rId111" Type="http://schemas.openxmlformats.org/officeDocument/2006/relationships/slide" Target="slides/slide109.xml"/><Relationship Id="rId110" Type="http://schemas.openxmlformats.org/officeDocument/2006/relationships/slide" Target="slides/slide108.xml"/><Relationship Id="rId11" Type="http://schemas.openxmlformats.org/officeDocument/2006/relationships/slide" Target="slides/slide9.xml"/><Relationship Id="rId109" Type="http://schemas.openxmlformats.org/officeDocument/2006/relationships/slide" Target="slides/slide107.xml"/><Relationship Id="rId108" Type="http://schemas.openxmlformats.org/officeDocument/2006/relationships/slide" Target="slides/slide106.xml"/><Relationship Id="rId107" Type="http://schemas.openxmlformats.org/officeDocument/2006/relationships/slide" Target="slides/slide105.xml"/><Relationship Id="rId106" Type="http://schemas.openxmlformats.org/officeDocument/2006/relationships/slide" Target="slides/slide104.xml"/><Relationship Id="rId105" Type="http://schemas.openxmlformats.org/officeDocument/2006/relationships/slide" Target="slides/slide103.xml"/><Relationship Id="rId104" Type="http://schemas.openxmlformats.org/officeDocument/2006/relationships/slide" Target="slides/slide102.xml"/><Relationship Id="rId103" Type="http://schemas.openxmlformats.org/officeDocument/2006/relationships/slide" Target="slides/slide101.xml"/><Relationship Id="rId102" Type="http://schemas.openxmlformats.org/officeDocument/2006/relationships/slide" Target="slides/slide100.xml"/><Relationship Id="rId101" Type="http://schemas.openxmlformats.org/officeDocument/2006/relationships/slide" Target="slides/slide99.xml"/><Relationship Id="rId100" Type="http://schemas.openxmlformats.org/officeDocument/2006/relationships/slide" Target="slides/slide98.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99682" name="页眉占位符 199681"/>
          <p:cNvSpPr>
            <a:spLocks noGrp="1"/>
          </p:cNvSpPr>
          <p:nvPr>
            <p:ph type="hdr" sz="quarter"/>
          </p:nvPr>
        </p:nvSpPr>
        <p:spPr>
          <a:xfrm>
            <a:off x="0" y="0"/>
            <a:ext cx="2971800" cy="457200"/>
          </a:xfrm>
          <a:prstGeom prst="rect">
            <a:avLst/>
          </a:prstGeom>
          <a:noFill/>
          <a:ln w="9525">
            <a:noFill/>
          </a:ln>
        </p:spPr>
        <p:txBody>
          <a:bodyPr/>
          <a:p>
            <a:pPr lvl="0" fontAlgn="base"/>
            <a:endParaRPr lang="zh-CN" altLang="en-US" sz="1200" strike="noStrike" noProof="1" dirty="0"/>
          </a:p>
        </p:txBody>
      </p:sp>
      <p:sp>
        <p:nvSpPr>
          <p:cNvPr id="199683" name="日期占位符 199682"/>
          <p:cNvSpPr>
            <a:spLocks noGrp="1"/>
          </p:cNvSpPr>
          <p:nvPr>
            <p:ph type="dt" idx="1"/>
          </p:nvPr>
        </p:nvSpPr>
        <p:spPr>
          <a:xfrm>
            <a:off x="3884613" y="0"/>
            <a:ext cx="2971800" cy="457200"/>
          </a:xfrm>
          <a:prstGeom prst="rect">
            <a:avLst/>
          </a:prstGeom>
          <a:noFill/>
          <a:ln w="9525">
            <a:noFill/>
          </a:ln>
        </p:spPr>
        <p:txBody>
          <a:bodyPr/>
          <a:p>
            <a:pPr lvl="0" algn="r" fontAlgn="base"/>
            <a:fld id="{BB962C8B-B14F-4D97-AF65-F5344CB8AC3E}" type="datetimeFigureOut">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latin typeface="Arial" panose="020B0604020202020204" pitchFamily="34" charset="0"/>
              <a:ea typeface="宋体" panose="02010600030101010101" pitchFamily="2" charset="-122"/>
              <a:cs typeface="+mn-cs"/>
            </a:endParaRPr>
          </a:p>
        </p:txBody>
      </p:sp>
      <p:sp>
        <p:nvSpPr>
          <p:cNvPr id="2052" name="幻灯片图像占位符 199683"/>
          <p:cNvSpPr>
            <a:spLocks noRo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2053" name="文本占位符 199684"/>
          <p:cNvSpPr>
            <a:spLocks noGrp="1"/>
          </p:cNvSpPr>
          <p:nvPr>
            <p:ph type="body" sz="quarter"/>
          </p:nvPr>
        </p:nvSpPr>
        <p:spPr>
          <a:xfrm>
            <a:off x="685800" y="4343400"/>
            <a:ext cx="5486400" cy="4114800"/>
          </a:xfrm>
          <a:prstGeom prst="rect">
            <a:avLst/>
          </a:prstGeom>
          <a:noFill/>
          <a:ln w="9525">
            <a:noFill/>
          </a:ln>
        </p:spPr>
        <p:txBody>
          <a:bodyPr anchor="t"/>
          <a:p>
            <a:pPr lvl="0"/>
            <a:r>
              <a:rPr lang="zh-CN" altLang="en-US" dirty="0"/>
              <a:t>单击此处编辑母版文本样式</a:t>
            </a:r>
            <a:endParaRPr lang="zh-CN" altLang="en-US" dirty="0"/>
          </a:p>
          <a:p>
            <a:pPr lvl="1" indent="0"/>
            <a:r>
              <a:rPr lang="zh-CN" altLang="en-US" dirty="0"/>
              <a:t>第二级</a:t>
            </a:r>
            <a:endParaRPr lang="zh-CN" altLang="en-US" dirty="0"/>
          </a:p>
          <a:p>
            <a:pPr lvl="2" indent="0"/>
            <a:r>
              <a:rPr lang="zh-CN" altLang="en-US" dirty="0"/>
              <a:t>第三级</a:t>
            </a:r>
            <a:endParaRPr lang="zh-CN" altLang="en-US" dirty="0"/>
          </a:p>
          <a:p>
            <a:pPr lvl="3" indent="0"/>
            <a:r>
              <a:rPr lang="zh-CN" altLang="en-US" dirty="0"/>
              <a:t>第四级</a:t>
            </a:r>
            <a:endParaRPr lang="zh-CN" altLang="en-US" dirty="0"/>
          </a:p>
          <a:p>
            <a:pPr lvl="4" indent="0"/>
            <a:r>
              <a:rPr lang="zh-CN" altLang="en-US" dirty="0"/>
              <a:t>第五级</a:t>
            </a:r>
            <a:endParaRPr lang="zh-CN" altLang="en-US" dirty="0"/>
          </a:p>
        </p:txBody>
      </p:sp>
      <p:sp>
        <p:nvSpPr>
          <p:cNvPr id="199686" name="页脚占位符 199685"/>
          <p:cNvSpPr>
            <a:spLocks noGrp="1"/>
          </p:cNvSpPr>
          <p:nvPr>
            <p:ph type="ftr" sz="quarter" idx="4"/>
          </p:nvPr>
        </p:nvSpPr>
        <p:spPr>
          <a:xfrm>
            <a:off x="0" y="8685213"/>
            <a:ext cx="2971800" cy="457200"/>
          </a:xfrm>
          <a:prstGeom prst="rect">
            <a:avLst/>
          </a:prstGeom>
          <a:noFill/>
          <a:ln w="9525">
            <a:noFill/>
          </a:ln>
        </p:spPr>
        <p:txBody>
          <a:bodyPr anchor="b"/>
          <a:p>
            <a:pPr lvl="0" fontAlgn="base"/>
            <a:endParaRPr lang="zh-CN" altLang="en-US" sz="1200" strike="noStrike" noProof="1" dirty="0"/>
          </a:p>
        </p:txBody>
      </p:sp>
      <p:sp>
        <p:nvSpPr>
          <p:cNvPr id="199687" name="灯片编号占位符 199686"/>
          <p:cNvSpPr>
            <a:spLocks noGrp="1"/>
          </p:cNvSpPr>
          <p:nvPr>
            <p:ph type="sldNum" sz="quarter" idx="5"/>
          </p:nvPr>
        </p:nvSpPr>
        <p:spPr>
          <a:xfrm>
            <a:off x="3884613" y="8685213"/>
            <a:ext cx="2971800" cy="457200"/>
          </a:xfrm>
          <a:prstGeom prst="rect">
            <a:avLst/>
          </a:prstGeom>
          <a:noFill/>
          <a:ln w="9525">
            <a:noFill/>
          </a:ln>
        </p:spPr>
        <p:txBody>
          <a:bodyPr anchor="b"/>
          <a:p>
            <a:pPr lvl="0" algn="r" fontAlgn="base"/>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2pPr>
    <a:lvl3pPr marL="914400" lvl="2"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3pPr>
    <a:lvl4pPr marL="1371600" lvl="3"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4pPr>
    <a:lvl5pPr marL="1828800" lvl="4"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5pPr>
    <a:lvl6pPr marL="2286000" lvl="5"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6pPr>
    <a:lvl7pPr marL="2743200" lvl="6"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7pPr>
    <a:lvl8pPr marL="3200400" lvl="7"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8pPr>
    <a:lvl9pPr marL="3657600" lvl="8"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大标题">
    <p:spTree>
      <p:nvGrpSpPr>
        <p:cNvPr id="1" name=""/>
        <p:cNvGrpSpPr/>
        <p:nvPr/>
      </p:nvGrpSpPr>
      <p:grpSpPr>
        <a:xfrm>
          <a:off x="0" y="0"/>
          <a:ext cx="0" cy="0"/>
          <a:chOff x="0" y="0"/>
          <a:chExt cx="0" cy="0"/>
        </a:xfrm>
      </p:grpSpPr>
      <p:sp>
        <p:nvSpPr>
          <p:cNvPr id="146" name="is1ide-Oval 2"/>
          <p:cNvSpPr/>
          <p:nvPr/>
        </p:nvSpPr>
        <p:spPr>
          <a:xfrm>
            <a:off x="2738665" y="2320101"/>
            <a:ext cx="1500495" cy="1553700"/>
          </a:xfrm>
          <a:prstGeom prst="ellipse">
            <a:avLst/>
          </a:prstGeom>
          <a:solidFill>
            <a:schemeClr val="bg1">
              <a:lumMod val="95000"/>
            </a:schemeClr>
          </a:solidFill>
          <a:ln w="12700" cap="flat">
            <a:solidFill>
              <a:srgbClr val="DCDEE0"/>
            </a:solidFill>
            <a:prstDash val="solid"/>
            <a:round/>
          </a:ln>
          <a:effectLst/>
        </p:spPr>
        <p:txBody>
          <a:bodyPr anchor="ctr"/>
          <a:lstStyle/>
          <a:p>
            <a:pPr algn="ctr"/>
          </a:p>
        </p:txBody>
      </p:sp>
      <p:sp>
        <p:nvSpPr>
          <p:cNvPr id="142" name="is1ide-Freeform: Shape 4"/>
          <p:cNvSpPr/>
          <p:nvPr userDrawn="1"/>
        </p:nvSpPr>
        <p:spPr>
          <a:xfrm>
            <a:off x="3517559" y="2062769"/>
            <a:ext cx="980963" cy="1015747"/>
          </a:xfrm>
          <a:custGeom>
            <a:avLst/>
            <a:gdLst/>
            <a:ahLst/>
            <a:cxnLst>
              <a:cxn ang="0">
                <a:pos x="wd2" y="hd2"/>
              </a:cxn>
              <a:cxn ang="5400000">
                <a:pos x="wd2" y="hd2"/>
              </a:cxn>
              <a:cxn ang="10800000">
                <a:pos x="wd2" y="hd2"/>
              </a:cxn>
              <a:cxn ang="16200000">
                <a:pos x="wd2" y="hd2"/>
              </a:cxn>
            </a:cxnLst>
            <a:rect l="0" t="0" r="r" b="b"/>
            <a:pathLst>
              <a:path w="21600" h="21600" extrusionOk="0">
                <a:moveTo>
                  <a:pt x="18436" y="21567"/>
                </a:moveTo>
                <a:cubicBezTo>
                  <a:pt x="18436" y="21578"/>
                  <a:pt x="18435" y="21589"/>
                  <a:pt x="18435" y="21600"/>
                </a:cubicBezTo>
                <a:lnTo>
                  <a:pt x="21600" y="21600"/>
                </a:lnTo>
                <a:cubicBezTo>
                  <a:pt x="21600" y="17665"/>
                  <a:pt x="20548" y="13976"/>
                  <a:pt x="18709" y="10799"/>
                </a:cubicBezTo>
                <a:cubicBezTo>
                  <a:pt x="17761" y="9160"/>
                  <a:pt x="16603" y="7657"/>
                  <a:pt x="15274" y="6327"/>
                </a:cubicBezTo>
                <a:cubicBezTo>
                  <a:pt x="11364" y="2418"/>
                  <a:pt x="5965" y="0"/>
                  <a:pt x="0" y="0"/>
                </a:cubicBezTo>
                <a:lnTo>
                  <a:pt x="0" y="3064"/>
                </a:lnTo>
                <a:cubicBezTo>
                  <a:pt x="10188" y="3101"/>
                  <a:pt x="18436" y="11370"/>
                  <a:pt x="18436" y="21567"/>
                </a:cubicBezTo>
                <a:close/>
              </a:path>
            </a:pathLst>
          </a:custGeom>
          <a:solidFill>
            <a:schemeClr val="accent1"/>
          </a:solidFill>
          <a:ln w="12700">
            <a:miter lim="400000"/>
          </a:ln>
        </p:spPr>
        <p:txBody>
          <a:bodyPr anchor="ctr"/>
          <a:lstStyle/>
          <a:p>
            <a:pPr algn="ctr"/>
          </a:p>
        </p:txBody>
      </p:sp>
      <p:sp>
        <p:nvSpPr>
          <p:cNvPr id="143" name="is1ide-Freeform: Shape 5"/>
          <p:cNvSpPr/>
          <p:nvPr userDrawn="1"/>
        </p:nvSpPr>
        <p:spPr>
          <a:xfrm>
            <a:off x="3517563" y="3115382"/>
            <a:ext cx="980955" cy="1015747"/>
          </a:xfrm>
          <a:custGeom>
            <a:avLst/>
            <a:gdLst/>
            <a:ahLst/>
            <a:cxnLst>
              <a:cxn ang="0">
                <a:pos x="wd2" y="hd2"/>
              </a:cxn>
              <a:cxn ang="5400000">
                <a:pos x="wd2" y="hd2"/>
              </a:cxn>
              <a:cxn ang="10800000">
                <a:pos x="wd2" y="hd2"/>
              </a:cxn>
              <a:cxn ang="16200000">
                <a:pos x="wd2" y="hd2"/>
              </a:cxn>
            </a:cxnLst>
            <a:rect l="0" t="0" r="r" b="b"/>
            <a:pathLst>
              <a:path w="21600" h="21600" extrusionOk="0">
                <a:moveTo>
                  <a:pt x="18435" y="0"/>
                </a:moveTo>
                <a:cubicBezTo>
                  <a:pt x="18417" y="10181"/>
                  <a:pt x="10177" y="18432"/>
                  <a:pt x="0" y="18469"/>
                </a:cubicBezTo>
                <a:lnTo>
                  <a:pt x="0" y="21600"/>
                </a:lnTo>
                <a:cubicBezTo>
                  <a:pt x="5965" y="21600"/>
                  <a:pt x="11364" y="19182"/>
                  <a:pt x="15274" y="15274"/>
                </a:cubicBezTo>
                <a:cubicBezTo>
                  <a:pt x="16603" y="13944"/>
                  <a:pt x="17761" y="12441"/>
                  <a:pt x="18709" y="10802"/>
                </a:cubicBezTo>
                <a:cubicBezTo>
                  <a:pt x="20548" y="7624"/>
                  <a:pt x="21600" y="3935"/>
                  <a:pt x="21600" y="0"/>
                </a:cubicBezTo>
                <a:cubicBezTo>
                  <a:pt x="21600" y="0"/>
                  <a:pt x="18435" y="0"/>
                  <a:pt x="18435" y="0"/>
                </a:cubicBezTo>
                <a:close/>
              </a:path>
            </a:pathLst>
          </a:custGeom>
          <a:solidFill>
            <a:schemeClr val="accent2"/>
          </a:solidFill>
          <a:ln w="12700">
            <a:miter lim="400000"/>
          </a:ln>
        </p:spPr>
        <p:txBody>
          <a:bodyPr anchor="ctr"/>
          <a:lstStyle/>
          <a:p>
            <a:pPr algn="ctr"/>
          </a:p>
        </p:txBody>
      </p:sp>
      <p:sp>
        <p:nvSpPr>
          <p:cNvPr id="144" name="is1ide-Freeform: Shape 6"/>
          <p:cNvSpPr/>
          <p:nvPr userDrawn="1"/>
        </p:nvSpPr>
        <p:spPr>
          <a:xfrm>
            <a:off x="2501000" y="3115382"/>
            <a:ext cx="980963" cy="1015747"/>
          </a:xfrm>
          <a:custGeom>
            <a:avLst/>
            <a:gdLst/>
            <a:ahLst/>
            <a:cxnLst>
              <a:cxn ang="0">
                <a:pos x="wd2" y="hd2"/>
              </a:cxn>
              <a:cxn ang="5400000">
                <a:pos x="wd2" y="hd2"/>
              </a:cxn>
              <a:cxn ang="10800000">
                <a:pos x="wd2" y="hd2"/>
              </a:cxn>
              <a:cxn ang="16200000">
                <a:pos x="wd2" y="hd2"/>
              </a:cxn>
            </a:cxnLst>
            <a:rect l="0" t="0" r="r" b="b"/>
            <a:pathLst>
              <a:path w="21600" h="21600" extrusionOk="0">
                <a:moveTo>
                  <a:pt x="21532" y="18470"/>
                </a:moveTo>
                <a:cubicBezTo>
                  <a:pt x="11325" y="18470"/>
                  <a:pt x="3048" y="10204"/>
                  <a:pt x="3030" y="0"/>
                </a:cubicBezTo>
                <a:lnTo>
                  <a:pt x="0" y="0"/>
                </a:lnTo>
                <a:cubicBezTo>
                  <a:pt x="0" y="3935"/>
                  <a:pt x="1052" y="7624"/>
                  <a:pt x="2891" y="10802"/>
                </a:cubicBezTo>
                <a:cubicBezTo>
                  <a:pt x="3839" y="12441"/>
                  <a:pt x="4997" y="13944"/>
                  <a:pt x="6326" y="15274"/>
                </a:cubicBezTo>
                <a:cubicBezTo>
                  <a:pt x="10235" y="19182"/>
                  <a:pt x="15635" y="21600"/>
                  <a:pt x="21600" y="21600"/>
                </a:cubicBezTo>
                <a:lnTo>
                  <a:pt x="21600" y="18469"/>
                </a:lnTo>
                <a:cubicBezTo>
                  <a:pt x="21577" y="18469"/>
                  <a:pt x="21555" y="18470"/>
                  <a:pt x="21532" y="18470"/>
                </a:cubicBezTo>
                <a:close/>
              </a:path>
            </a:pathLst>
          </a:custGeom>
          <a:solidFill>
            <a:schemeClr val="accent3"/>
          </a:solidFill>
          <a:ln w="12700">
            <a:miter lim="400000"/>
          </a:ln>
        </p:spPr>
        <p:txBody>
          <a:bodyPr anchor="ctr"/>
          <a:lstStyle/>
          <a:p>
            <a:pPr algn="ctr"/>
          </a:p>
        </p:txBody>
      </p:sp>
      <p:sp>
        <p:nvSpPr>
          <p:cNvPr id="145" name="is1ide-Freeform: Shape 7"/>
          <p:cNvSpPr/>
          <p:nvPr userDrawn="1"/>
        </p:nvSpPr>
        <p:spPr>
          <a:xfrm>
            <a:off x="2500996" y="2062769"/>
            <a:ext cx="980971" cy="1015747"/>
          </a:xfrm>
          <a:custGeom>
            <a:avLst/>
            <a:gdLst/>
            <a:ahLst/>
            <a:cxnLst>
              <a:cxn ang="0">
                <a:pos x="wd2" y="hd2"/>
              </a:cxn>
              <a:cxn ang="5400000">
                <a:pos x="wd2" y="hd2"/>
              </a:cxn>
              <a:cxn ang="10800000">
                <a:pos x="wd2" y="hd2"/>
              </a:cxn>
              <a:cxn ang="16200000">
                <a:pos x="wd2" y="hd2"/>
              </a:cxn>
            </a:cxnLst>
            <a:rect l="0" t="0" r="r" b="b"/>
            <a:pathLst>
              <a:path w="21600" h="21600" extrusionOk="0">
                <a:moveTo>
                  <a:pt x="3030" y="21567"/>
                </a:moveTo>
                <a:cubicBezTo>
                  <a:pt x="3030" y="11347"/>
                  <a:pt x="11313" y="3063"/>
                  <a:pt x="21532" y="3063"/>
                </a:cubicBezTo>
                <a:cubicBezTo>
                  <a:pt x="21555" y="3063"/>
                  <a:pt x="21577" y="3064"/>
                  <a:pt x="21600" y="3064"/>
                </a:cubicBezTo>
                <a:lnTo>
                  <a:pt x="21600" y="0"/>
                </a:lnTo>
                <a:cubicBezTo>
                  <a:pt x="15635" y="0"/>
                  <a:pt x="10235" y="2418"/>
                  <a:pt x="6326" y="6327"/>
                </a:cubicBezTo>
                <a:cubicBezTo>
                  <a:pt x="4997" y="7657"/>
                  <a:pt x="3839" y="9160"/>
                  <a:pt x="2891" y="10799"/>
                </a:cubicBezTo>
                <a:cubicBezTo>
                  <a:pt x="1052" y="13976"/>
                  <a:pt x="0" y="17665"/>
                  <a:pt x="0" y="21600"/>
                </a:cubicBezTo>
                <a:lnTo>
                  <a:pt x="3030" y="21600"/>
                </a:lnTo>
                <a:cubicBezTo>
                  <a:pt x="3030" y="21589"/>
                  <a:pt x="3030" y="21578"/>
                  <a:pt x="3030" y="21567"/>
                </a:cubicBezTo>
                <a:close/>
              </a:path>
            </a:pathLst>
          </a:custGeom>
          <a:solidFill>
            <a:schemeClr val="accent4"/>
          </a:solidFill>
          <a:ln w="12700">
            <a:miter lim="400000"/>
          </a:ln>
        </p:spPr>
        <p:txBody>
          <a:bodyPr anchor="ctr"/>
          <a:lstStyle/>
          <a:p>
            <a:pPr algn="ctr"/>
          </a:p>
        </p:txBody>
      </p:sp>
      <p:pic>
        <p:nvPicPr>
          <p:cNvPr id="3" name="图片 2"/>
          <p:cNvPicPr>
            <a:picLocks noChangeAspect="1"/>
          </p:cNvPicPr>
          <p:nvPr userDrawn="1"/>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992202" y="2614835"/>
            <a:ext cx="1050706" cy="927362"/>
          </a:xfrm>
          <a:prstGeom prst="rect">
            <a:avLst/>
          </a:prstGeom>
        </p:spPr>
      </p:pic>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小标题1">
    <p:spTree>
      <p:nvGrpSpPr>
        <p:cNvPr id="1" name=""/>
        <p:cNvGrpSpPr/>
        <p:nvPr/>
      </p:nvGrpSpPr>
      <p:grpSpPr>
        <a:xfrm>
          <a:off x="0" y="0"/>
          <a:ext cx="0" cy="0"/>
          <a:chOff x="0" y="0"/>
          <a:chExt cx="0" cy="0"/>
        </a:xfrm>
      </p:grpSpPr>
      <p:grpSp>
        <p:nvGrpSpPr>
          <p:cNvPr id="8" name="组合 9"/>
          <p:cNvGrpSpPr/>
          <p:nvPr userDrawn="1"/>
        </p:nvGrpSpPr>
        <p:grpSpPr bwMode="auto">
          <a:xfrm>
            <a:off x="2503624" y="2543018"/>
            <a:ext cx="1641044" cy="1602663"/>
            <a:chOff x="0" y="0"/>
            <a:chExt cx="1387872" cy="1387872"/>
          </a:xfrm>
        </p:grpSpPr>
        <p:sp>
          <p:nvSpPr>
            <p:cNvPr id="9" name="同心圆 11"/>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E44B42"/>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0" name="空心弧 12"/>
            <p:cNvSpPr>
              <a:spLocks noChangeArrowheads="1"/>
            </p:cNvSpPr>
            <p:nvPr/>
          </p:nvSpPr>
          <p:spPr bwMode="auto">
            <a:xfrm rot="5400000">
              <a:off x="0" y="0"/>
              <a:ext cx="1387872" cy="1387872"/>
            </a:xfrm>
            <a:custGeom>
              <a:avLst/>
              <a:gdLst>
                <a:gd name="G0" fmla="+- 7411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411"/>
                <a:gd name="G18" fmla="*/ 7411 1 2"/>
                <a:gd name="G19" fmla="+- G18 5400 0"/>
                <a:gd name="G20" fmla="cos G19 11796480"/>
                <a:gd name="G21" fmla="sin G19 11796480"/>
                <a:gd name="G22" fmla="+- G20 10800 0"/>
                <a:gd name="G23" fmla="+- G21 10800 0"/>
                <a:gd name="G24" fmla="+- 10800 0 G20"/>
                <a:gd name="G25" fmla="+- 7411 10800 0"/>
                <a:gd name="G26" fmla="?: G9 G17 G25"/>
                <a:gd name="G27" fmla="?: G9 0 21600"/>
                <a:gd name="G28" fmla="cos 10800 11796480"/>
                <a:gd name="G29" fmla="sin 10800 11796480"/>
                <a:gd name="G30" fmla="sin 7411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94 w 21600"/>
                <a:gd name="T15" fmla="*/ 10800 h 21600"/>
                <a:gd name="T16" fmla="*/ 10800 w 21600"/>
                <a:gd name="T17" fmla="*/ 3389 h 21600"/>
                <a:gd name="T18" fmla="*/ 19906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389" y="10800"/>
                  </a:moveTo>
                  <a:cubicBezTo>
                    <a:pt x="3389" y="6707"/>
                    <a:pt x="6707" y="3389"/>
                    <a:pt x="10800" y="3389"/>
                  </a:cubicBezTo>
                  <a:cubicBezTo>
                    <a:pt x="14892" y="3388"/>
                    <a:pt x="18210" y="6707"/>
                    <a:pt x="18211" y="10799"/>
                  </a:cubicBezTo>
                  <a:lnTo>
                    <a:pt x="21600" y="10800"/>
                  </a:lnTo>
                  <a:cubicBezTo>
                    <a:pt x="21600" y="4835"/>
                    <a:pt x="16764" y="0"/>
                    <a:pt x="10800" y="0"/>
                  </a:cubicBezTo>
                  <a:cubicBezTo>
                    <a:pt x="4835" y="0"/>
                    <a:pt x="0" y="4835"/>
                    <a:pt x="0" y="10800"/>
                  </a:cubicBezTo>
                  <a:close/>
                </a:path>
              </a:pathLst>
            </a:custGeom>
            <a:solidFill>
              <a:schemeClr val="bg1">
                <a:lumMod val="75000"/>
                <a:alpha val="34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11" name="文本框 19"/>
          <p:cNvSpPr>
            <a:spLocks noChangeArrowheads="1"/>
          </p:cNvSpPr>
          <p:nvPr userDrawn="1"/>
        </p:nvSpPr>
        <p:spPr bwMode="auto">
          <a:xfrm>
            <a:off x="2858240" y="2990114"/>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小标题2">
    <p:spTree>
      <p:nvGrpSpPr>
        <p:cNvPr id="1" name=""/>
        <p:cNvGrpSpPr/>
        <p:nvPr/>
      </p:nvGrpSpPr>
      <p:grpSpPr>
        <a:xfrm>
          <a:off x="0" y="0"/>
          <a:ext cx="0" cy="0"/>
          <a:chOff x="0" y="0"/>
          <a:chExt cx="0" cy="0"/>
        </a:xfrm>
      </p:grpSpPr>
      <p:grpSp>
        <p:nvGrpSpPr>
          <p:cNvPr id="10" name="组合 13"/>
          <p:cNvGrpSpPr/>
          <p:nvPr userDrawn="1"/>
        </p:nvGrpSpPr>
        <p:grpSpPr bwMode="auto">
          <a:xfrm>
            <a:off x="2516128" y="2530976"/>
            <a:ext cx="1641044" cy="1602663"/>
            <a:chOff x="0" y="0"/>
            <a:chExt cx="1387872" cy="1387872"/>
          </a:xfrm>
        </p:grpSpPr>
        <p:sp>
          <p:nvSpPr>
            <p:cNvPr id="11" name="同心圆 14"/>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02918B"/>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2" name="空心弧 15"/>
            <p:cNvSpPr>
              <a:spLocks noChangeArrowheads="1"/>
            </p:cNvSpPr>
            <p:nvPr/>
          </p:nvSpPr>
          <p:spPr bwMode="auto">
            <a:xfrm rot="5400000">
              <a:off x="0" y="0"/>
              <a:ext cx="1387872" cy="1387872"/>
            </a:xfrm>
            <a:custGeom>
              <a:avLst/>
              <a:gdLst>
                <a:gd name="G0" fmla="+- 750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506"/>
                <a:gd name="G18" fmla="*/ 7506 1 2"/>
                <a:gd name="G19" fmla="+- G18 5400 0"/>
                <a:gd name="G20" fmla="cos G19 11796480"/>
                <a:gd name="G21" fmla="sin G19 11796480"/>
                <a:gd name="G22" fmla="+- G20 10800 0"/>
                <a:gd name="G23" fmla="+- G21 10800 0"/>
                <a:gd name="G24" fmla="+- 10800 0 G20"/>
                <a:gd name="G25" fmla="+- 7506 10800 0"/>
                <a:gd name="G26" fmla="?: G9 G17 G25"/>
                <a:gd name="G27" fmla="?: G9 0 21600"/>
                <a:gd name="G28" fmla="cos 10800 11796480"/>
                <a:gd name="G29" fmla="sin 10800 11796480"/>
                <a:gd name="G30" fmla="sin 750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47 w 21600"/>
                <a:gd name="T15" fmla="*/ 10800 h 21600"/>
                <a:gd name="T16" fmla="*/ 10800 w 21600"/>
                <a:gd name="T17" fmla="*/ 3294 h 21600"/>
                <a:gd name="T18" fmla="*/ 19953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94" y="10800"/>
                  </a:moveTo>
                  <a:cubicBezTo>
                    <a:pt x="3294" y="6654"/>
                    <a:pt x="6654" y="3294"/>
                    <a:pt x="10800" y="3294"/>
                  </a:cubicBezTo>
                  <a:cubicBezTo>
                    <a:pt x="14945" y="3293"/>
                    <a:pt x="18305" y="6654"/>
                    <a:pt x="18306" y="10799"/>
                  </a:cubicBezTo>
                  <a:lnTo>
                    <a:pt x="21600" y="10800"/>
                  </a:lnTo>
                  <a:cubicBezTo>
                    <a:pt x="21600" y="4835"/>
                    <a:pt x="16764" y="0"/>
                    <a:pt x="10800" y="0"/>
                  </a:cubicBezTo>
                  <a:cubicBezTo>
                    <a:pt x="4835" y="0"/>
                    <a:pt x="0" y="4835"/>
                    <a:pt x="0" y="10800"/>
                  </a:cubicBezTo>
                  <a:close/>
                </a:path>
              </a:pathLst>
            </a:custGeom>
            <a:solidFill>
              <a:schemeClr val="accent6">
                <a:lumMod val="20000"/>
                <a:lumOff val="80000"/>
                <a:alpha val="49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13" name="文本框 19"/>
          <p:cNvSpPr>
            <a:spLocks noChangeArrowheads="1"/>
          </p:cNvSpPr>
          <p:nvPr userDrawn="1"/>
        </p:nvSpPr>
        <p:spPr bwMode="auto">
          <a:xfrm>
            <a:off x="2876089" y="3000622"/>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小标题3">
    <p:spTree>
      <p:nvGrpSpPr>
        <p:cNvPr id="1" name=""/>
        <p:cNvGrpSpPr/>
        <p:nvPr/>
      </p:nvGrpSpPr>
      <p:grpSpPr>
        <a:xfrm>
          <a:off x="0" y="0"/>
          <a:ext cx="0" cy="0"/>
          <a:chOff x="0" y="0"/>
          <a:chExt cx="0" cy="0"/>
        </a:xfrm>
      </p:grpSpPr>
      <p:grpSp>
        <p:nvGrpSpPr>
          <p:cNvPr id="6" name="组合 9"/>
          <p:cNvGrpSpPr/>
          <p:nvPr userDrawn="1"/>
        </p:nvGrpSpPr>
        <p:grpSpPr bwMode="auto">
          <a:xfrm>
            <a:off x="2510295" y="2543017"/>
            <a:ext cx="1641044" cy="1602663"/>
            <a:chOff x="0" y="0"/>
            <a:chExt cx="1387872" cy="1387872"/>
          </a:xfrm>
        </p:grpSpPr>
        <p:sp>
          <p:nvSpPr>
            <p:cNvPr id="7" name="同心圆 11"/>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F47349"/>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8" name="空心弧 12"/>
            <p:cNvSpPr>
              <a:spLocks noChangeArrowheads="1"/>
            </p:cNvSpPr>
            <p:nvPr/>
          </p:nvSpPr>
          <p:spPr bwMode="auto">
            <a:xfrm rot="5400000">
              <a:off x="0" y="0"/>
              <a:ext cx="1387872" cy="1387872"/>
            </a:xfrm>
            <a:custGeom>
              <a:avLst/>
              <a:gdLst>
                <a:gd name="G0" fmla="+- 7411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411"/>
                <a:gd name="G18" fmla="*/ 7411 1 2"/>
                <a:gd name="G19" fmla="+- G18 5400 0"/>
                <a:gd name="G20" fmla="cos G19 11796480"/>
                <a:gd name="G21" fmla="sin G19 11796480"/>
                <a:gd name="G22" fmla="+- G20 10800 0"/>
                <a:gd name="G23" fmla="+- G21 10800 0"/>
                <a:gd name="G24" fmla="+- 10800 0 G20"/>
                <a:gd name="G25" fmla="+- 7411 10800 0"/>
                <a:gd name="G26" fmla="?: G9 G17 G25"/>
                <a:gd name="G27" fmla="?: G9 0 21600"/>
                <a:gd name="G28" fmla="cos 10800 11796480"/>
                <a:gd name="G29" fmla="sin 10800 11796480"/>
                <a:gd name="G30" fmla="sin 7411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94 w 21600"/>
                <a:gd name="T15" fmla="*/ 10800 h 21600"/>
                <a:gd name="T16" fmla="*/ 10800 w 21600"/>
                <a:gd name="T17" fmla="*/ 3389 h 21600"/>
                <a:gd name="T18" fmla="*/ 19906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389" y="10800"/>
                  </a:moveTo>
                  <a:cubicBezTo>
                    <a:pt x="3389" y="6707"/>
                    <a:pt x="6707" y="3389"/>
                    <a:pt x="10800" y="3389"/>
                  </a:cubicBezTo>
                  <a:cubicBezTo>
                    <a:pt x="14892" y="3388"/>
                    <a:pt x="18210" y="6707"/>
                    <a:pt x="18211" y="10799"/>
                  </a:cubicBezTo>
                  <a:lnTo>
                    <a:pt x="21600" y="10800"/>
                  </a:lnTo>
                  <a:cubicBezTo>
                    <a:pt x="21600" y="4835"/>
                    <a:pt x="16764" y="0"/>
                    <a:pt x="10800" y="0"/>
                  </a:cubicBezTo>
                  <a:cubicBezTo>
                    <a:pt x="4835" y="0"/>
                    <a:pt x="0" y="4835"/>
                    <a:pt x="0" y="10800"/>
                  </a:cubicBezTo>
                  <a:close/>
                </a:path>
              </a:pathLst>
            </a:custGeom>
            <a:solidFill>
              <a:srgbClr val="00B0F0">
                <a:alpha val="48000"/>
              </a:srgb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9" name="文本框 19"/>
          <p:cNvSpPr>
            <a:spLocks noChangeArrowheads="1"/>
          </p:cNvSpPr>
          <p:nvPr userDrawn="1"/>
        </p:nvSpPr>
        <p:spPr bwMode="auto">
          <a:xfrm>
            <a:off x="2888919" y="3006620"/>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p>
        </p:txBody>
      </p:sp>
      <p:sp>
        <p:nvSpPr>
          <p:cNvPr id="8" name="页脚占位符 7"/>
          <p:cNvSpPr>
            <a:spLocks noGrp="1"/>
          </p:cNvSpPr>
          <p:nvPr>
            <p:ph type="ftr" sz="quarter" idx="11"/>
          </p:nvPr>
        </p:nvSpPr>
        <p:spPr/>
        <p:txBody>
          <a:bodyPr/>
          <a:p>
            <a:pPr lvl="0" fontAlgn="base"/>
            <a:endParaRPr lang="zh-CN" strike="noStrike" noProof="1"/>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p>
        </p:txBody>
      </p:sp>
      <p:sp>
        <p:nvSpPr>
          <p:cNvPr id="4" name="页脚占位符 3"/>
          <p:cNvSpPr>
            <a:spLocks noGrp="1"/>
          </p:cNvSpPr>
          <p:nvPr>
            <p:ph type="ftr" sz="quarter" idx="11"/>
          </p:nvPr>
        </p:nvSpPr>
        <p:spPr/>
        <p:txBody>
          <a:bodyPr/>
          <a:p>
            <a:pPr lvl="0" fontAlgn="base"/>
            <a:endParaRPr lang="zh-CN" strike="noStrike" noProof="1"/>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p>
        </p:txBody>
      </p:sp>
      <p:sp>
        <p:nvSpPr>
          <p:cNvPr id="3" name="页脚占位符 2"/>
          <p:cNvSpPr>
            <a:spLocks noGrp="1"/>
          </p:cNvSpPr>
          <p:nvPr>
            <p:ph type="ftr" sz="quarter" idx="11"/>
          </p:nvPr>
        </p:nvSpPr>
        <p:spPr/>
        <p:txBody>
          <a:bodyPr/>
          <a:p>
            <a:pPr lvl="0" fontAlgn="base"/>
            <a:endParaRPr lang="zh-CN" strike="noStrike" noProof="1"/>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strike="noStrike" noProof="1"/>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58153" y="2801867"/>
            <a:ext cx="5143501" cy="714375"/>
          </a:xfrm>
          <a:prstGeom prst="rect">
            <a:avLst/>
          </a:prstGeom>
        </p:spPr>
        <p:txBody>
          <a:bodyPr wrap="square">
            <a:spAutoFit/>
          </a:bodyPr>
          <a:lstStyle/>
          <a:p>
            <a:pPr algn="ctr"/>
            <a:r>
              <a:rPr lang="zh-CN" altLang="en-US" sz="4050" b="1" dirty="0">
                <a:solidFill>
                  <a:srgbClr val="ED7D31"/>
                </a:solidFill>
                <a:latin typeface="Times New Roman" panose="02020603050405020304" pitchFamily="18" charset="0"/>
                <a:ea typeface="微软雅黑" panose="020B0503020204020204" pitchFamily="34" charset="-122"/>
              </a:rPr>
              <a:t>考点</a:t>
            </a:r>
            <a:r>
              <a:rPr lang="en-US" altLang="zh-CN" sz="4050" b="1" dirty="0" smtClean="0">
                <a:solidFill>
                  <a:srgbClr val="ED7D31"/>
                </a:solidFill>
                <a:latin typeface="Times New Roman" panose="02020603050405020304" pitchFamily="18" charset="0"/>
                <a:ea typeface="微软雅黑" panose="020B0503020204020204" pitchFamily="34" charset="-122"/>
              </a:rPr>
              <a:t>2 </a:t>
            </a:r>
            <a:r>
              <a:rPr lang="zh-CN" altLang="en-US" sz="4050" b="1" dirty="0" smtClean="0">
                <a:solidFill>
                  <a:srgbClr val="ED7D31"/>
                </a:solidFill>
                <a:latin typeface="Times New Roman" panose="02020603050405020304" pitchFamily="18" charset="0"/>
                <a:ea typeface="微软雅黑" panose="020B0503020204020204" pitchFamily="34" charset="-122"/>
              </a:rPr>
              <a:t>成语</a:t>
            </a:r>
            <a:r>
              <a:rPr lang="zh-CN" altLang="en-US" sz="4050" b="1" dirty="0">
                <a:solidFill>
                  <a:srgbClr val="ED7D31"/>
                </a:solidFill>
                <a:latin typeface="Times New Roman" panose="02020603050405020304" pitchFamily="18" charset="0"/>
                <a:ea typeface="微软雅黑" panose="020B0503020204020204" pitchFamily="34" charset="-122"/>
              </a:rPr>
              <a:t>使用</a:t>
            </a:r>
            <a:endParaRPr lang="zh-CN" altLang="zh-CN" sz="4050" b="1" dirty="0">
              <a:solidFill>
                <a:srgbClr val="ED7D31"/>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02053" y="2901852"/>
            <a:ext cx="5143501" cy="870585"/>
          </a:xfrm>
          <a:prstGeom prst="rect">
            <a:avLst/>
          </a:prstGeom>
        </p:spPr>
        <p:txBody>
          <a:bodyPr wrap="square">
            <a:spAutoFit/>
          </a:bodyPr>
          <a:lstStyle/>
          <a:p>
            <a:pPr algn="ctr">
              <a:lnSpc>
                <a:spcPct val="150000"/>
              </a:lnSpc>
            </a:pPr>
            <a:r>
              <a:rPr lang="zh-CN" altLang="en-US" sz="3375" b="1" dirty="0" smtClean="0">
                <a:solidFill>
                  <a:srgbClr val="70C0B1"/>
                </a:solidFill>
                <a:latin typeface="Times New Roman" panose="02020603050405020304" pitchFamily="18" charset="0"/>
                <a:ea typeface="微软雅黑" panose="020B0503020204020204" pitchFamily="34" charset="-122"/>
              </a:rPr>
              <a:t>备考全攻略</a:t>
            </a:r>
            <a:endParaRPr lang="zh-CN" altLang="zh-CN" sz="3375" b="1" dirty="0">
              <a:solidFill>
                <a:srgbClr val="70C0B1"/>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4291330"/>
          </a:xfrm>
          <a:prstGeom prst="rect">
            <a:avLst/>
          </a:prstGeom>
          <a:noFill/>
          <a:ln w="9525">
            <a:noFill/>
          </a:ln>
        </p:spPr>
        <p:txBody>
          <a:bodyPr wrap="square">
            <a:spAutoFit/>
          </a:bodyPr>
          <a:lstStyle/>
          <a:p>
            <a:pPr indent="0" algn="just">
              <a:lnSpc>
                <a:spcPct val="130000"/>
              </a:lnSpc>
            </a:pPr>
            <a:r>
              <a:rPr lang="en-US" altLang="zh-CN" sz="2100" b="1" dirty="0" smtClean="0">
                <a:latin typeface="Times New Roman" panose="02020603050405020304" pitchFamily="18" charset="0"/>
                <a:ea typeface="微软雅黑" panose="020B0503020204020204" pitchFamily="34" charset="-122"/>
                <a:sym typeface="+mn-ea"/>
              </a:rPr>
              <a:t>17</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高朋满座</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高贵的朋友坐满了席位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形容宾客很多</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3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今天张大爷八十大寿</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我们高朋满座</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他由衷地开心</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3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父亲生性好客</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家里时常高朋满座</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30000"/>
              </a:lnSpc>
            </a:pPr>
            <a:r>
              <a:rPr lang="en-US" altLang="zh-CN" sz="2100" b="1" dirty="0">
                <a:latin typeface="Times New Roman" panose="02020603050405020304" pitchFamily="18" charset="0"/>
                <a:ea typeface="微软雅黑" panose="020B0503020204020204" pitchFamily="34" charset="-122"/>
                <a:sym typeface="+mn-ea"/>
              </a:rPr>
              <a:t>18.</a:t>
            </a:r>
            <a:r>
              <a:rPr lang="zh-CN" altLang="en-US" sz="2100" b="1" dirty="0">
                <a:latin typeface="Times New Roman" panose="02020603050405020304" pitchFamily="18" charset="0"/>
                <a:ea typeface="微软雅黑" panose="020B0503020204020204" pitchFamily="34" charset="-122"/>
                <a:sym typeface="+mn-ea"/>
              </a:rPr>
              <a:t>大材小用</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把大的材料用在小处</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多指人事安排上不恰当</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屈才</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3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小王常常哀叹自己堂堂</a:t>
            </a:r>
            <a:r>
              <a:rPr lang="en-US" altLang="zh-CN" sz="2100" dirty="0">
                <a:latin typeface="Times New Roman" panose="02020603050405020304" pitchFamily="18" charset="0"/>
                <a:ea typeface="微软雅黑" panose="020B0503020204020204" pitchFamily="34" charset="-122"/>
                <a:sym typeface="+mn-ea"/>
              </a:rPr>
              <a:t>985</a:t>
            </a:r>
            <a:r>
              <a:rPr lang="zh-CN" altLang="en-US" sz="2100" dirty="0">
                <a:latin typeface="Times New Roman" panose="02020603050405020304" pitchFamily="18" charset="0"/>
                <a:ea typeface="微软雅黑" panose="020B0503020204020204" pitchFamily="34" charset="-122"/>
                <a:sym typeface="+mn-ea"/>
              </a:rPr>
              <a:t>院校的毕业生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竟然在小工厂工作</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觉得自己大材小用</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3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让一名高级工程师去做清洁工作</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简直是大材小用</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30000"/>
              </a:lnSpc>
            </a:pPr>
            <a:r>
              <a:rPr lang="en-US" altLang="zh-CN" sz="2100" b="1" dirty="0">
                <a:latin typeface="Times New Roman" panose="02020603050405020304" pitchFamily="18" charset="0"/>
                <a:ea typeface="微软雅黑" panose="020B0503020204020204" pitchFamily="34" charset="-122"/>
                <a:sym typeface="+mn-ea"/>
              </a:rPr>
              <a:t>19.</a:t>
            </a:r>
            <a:r>
              <a:rPr lang="zh-CN" altLang="en-US" sz="2100" b="1" dirty="0">
                <a:latin typeface="Times New Roman" panose="02020603050405020304" pitchFamily="18" charset="0"/>
                <a:ea typeface="微软雅黑" panose="020B0503020204020204" pitchFamily="34" charset="-122"/>
                <a:sym typeface="+mn-ea"/>
              </a:rPr>
              <a:t>虚怀若谷</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形容非常谦虚</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表示对人的敬意</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只能对人</a:t>
            </a:r>
            <a:r>
              <a:rPr lang="en-US" altLang="zh-CN" sz="2100" dirty="0">
                <a:solidFill>
                  <a:srgbClr val="FF00FF"/>
                </a:solidFill>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不能对己</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3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自古以来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伟人都有着虚怀若谷的美德</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不会盛气凌人</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3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我虚怀若谷的一番真心话</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让他备受感动</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5052579" y="2512578"/>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7038103" y="2042405"/>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6923768" y="4099529"/>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2443925" y="3707113"/>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9" name="矩形 8"/>
          <p:cNvSpPr/>
          <p:nvPr/>
        </p:nvSpPr>
        <p:spPr>
          <a:xfrm>
            <a:off x="7210145" y="4940528"/>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10" name="矩形 9"/>
          <p:cNvSpPr/>
          <p:nvPr/>
        </p:nvSpPr>
        <p:spPr>
          <a:xfrm>
            <a:off x="5745355" y="5332943"/>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9" grpId="0"/>
      <p:bldP spid="10"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51271" y="1575113"/>
            <a:ext cx="8515826" cy="610076"/>
            <a:chOff x="537" y="1440"/>
            <a:chExt cx="17881" cy="1281"/>
          </a:xfrm>
        </p:grpSpPr>
        <p:sp>
          <p:nvSpPr>
            <p:cNvPr id="3" name="矩形 2"/>
            <p:cNvSpPr/>
            <p:nvPr/>
          </p:nvSpPr>
          <p:spPr>
            <a:xfrm>
              <a:off x="537" y="1440"/>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6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易</a:t>
              </a:r>
              <a:r>
                <a:rPr lang="zh-CN" altLang="en-US" sz="2250" b="1" kern="100" dirty="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混淆的词语</a:t>
              </a:r>
              <a:endPar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
        <p:nvSpPr>
          <p:cNvPr id="100" name="文本框 99"/>
          <p:cNvSpPr txBox="1"/>
          <p:nvPr/>
        </p:nvSpPr>
        <p:spPr>
          <a:xfrm>
            <a:off x="517946" y="2075632"/>
            <a:ext cx="8104243" cy="3969385"/>
          </a:xfrm>
          <a:prstGeom prst="rect">
            <a:avLst/>
          </a:prstGeom>
          <a:noFill/>
          <a:ln w="9525">
            <a:noFill/>
          </a:ln>
        </p:spPr>
        <p:txBody>
          <a:bodyPr wrap="square">
            <a:spAutoFit/>
          </a:bodyPr>
          <a:lstStyle/>
          <a:p>
            <a:pPr indent="0" algn="just">
              <a:lnSpc>
                <a:spcPct val="150000"/>
              </a:lnSpc>
            </a:pPr>
            <a:r>
              <a:rPr lang="zh-CN" altLang="en-US" sz="2100" dirty="0">
                <a:latin typeface="Times New Roman" panose="02020603050405020304" pitchFamily="18" charset="0"/>
                <a:ea typeface="微软雅黑" panose="020B0503020204020204" pitchFamily="34" charset="-122"/>
                <a:sym typeface="+mn-ea"/>
              </a:rPr>
              <a:t>有的词语之间</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虽然只有一字之差</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但意思却大相径庭</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对于这些词语</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要特别留意</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注意区分它们的确切意思</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1.</a:t>
            </a:r>
            <a:r>
              <a:rPr lang="zh-CN" altLang="en-US" sz="2100" b="1" dirty="0">
                <a:latin typeface="Times New Roman" panose="02020603050405020304" pitchFamily="18" charset="0"/>
                <a:ea typeface="微软雅黑" panose="020B0503020204020204" pitchFamily="34" charset="-122"/>
                <a:sym typeface="+mn-ea"/>
              </a:rPr>
              <a:t>骇人听闻</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耸人听闻</a:t>
            </a:r>
            <a:endParaRPr lang="zh-CN" altLang="en-US" sz="2100" b="1" dirty="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骇人听闻</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使人听了非常吃惊</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多指社会上发生的不好的事情</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耸人听闻</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夸大或捏造事实</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使人听了感到惊异或震动</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刚刚传来一件骇人听闻的好消息</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中国国家乒乓球队获得了世锦赛男子团体冠军</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你不要讲些耸人听闻的事情来蛊惑人心</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7" name="矩形 6"/>
          <p:cNvSpPr/>
          <p:nvPr/>
        </p:nvSpPr>
        <p:spPr>
          <a:xfrm>
            <a:off x="2329850" y="5071533"/>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8" name="矩形 7"/>
          <p:cNvSpPr/>
          <p:nvPr/>
        </p:nvSpPr>
        <p:spPr>
          <a:xfrm>
            <a:off x="5691823" y="5536683"/>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2999740"/>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2.</a:t>
            </a:r>
            <a:r>
              <a:rPr lang="zh-CN" altLang="en-US" sz="2100" b="1" dirty="0">
                <a:latin typeface="Times New Roman" panose="02020603050405020304" pitchFamily="18" charset="0"/>
                <a:ea typeface="微软雅黑" panose="020B0503020204020204" pitchFamily="34" charset="-122"/>
                <a:sym typeface="+mn-ea"/>
              </a:rPr>
              <a:t>事半功倍</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事倍功半</a:t>
            </a:r>
            <a:endParaRPr lang="zh-CN" altLang="en-US" sz="2100" b="1" dirty="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事半功倍</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只用一半的力气</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而收到加倍的功效</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形容用力小而收效大</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事倍功半</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形容做事的方法费力大</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收效小</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如果学习方法没找对</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你就会有事半功倍的结果</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倘若你只有毅力</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盲目地蛮干</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不讲究方式方法</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就会事倍功半</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4" name="矩形 3"/>
          <p:cNvSpPr/>
          <p:nvPr/>
        </p:nvSpPr>
        <p:spPr>
          <a:xfrm>
            <a:off x="6567480" y="3106256"/>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8073852" y="3635529"/>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1910" cy="2999740"/>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3.</a:t>
            </a:r>
            <a:r>
              <a:rPr lang="zh-CN" altLang="en-US" sz="2100" b="1" dirty="0">
                <a:latin typeface="Times New Roman" panose="02020603050405020304" pitchFamily="18" charset="0"/>
                <a:ea typeface="微软雅黑" panose="020B0503020204020204" pitchFamily="34" charset="-122"/>
                <a:sym typeface="+mn-ea"/>
              </a:rPr>
              <a:t>舍本逐末</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本末倒置</a:t>
            </a:r>
            <a:endParaRPr lang="zh-CN" altLang="en-US" sz="2100" b="1" dirty="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舍本逐末</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比喻做事不注意根本</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而只抓细枝末节</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含有“舍弃主要方面”之意</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本末倒置</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把根本的事和细微末端</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较不重要的事先后次序颠倒了</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他这个人做事总是舍本逐末</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喜欢在细枝末节上下功夫</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习作时只追求形式而不注重内容</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那是典型的本末倒置</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7359199" y="4075913"/>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7388053" y="3567542"/>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2999740"/>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4.</a:t>
            </a:r>
            <a:r>
              <a:rPr lang="zh-CN" altLang="en-US" sz="2100" b="1" dirty="0">
                <a:latin typeface="Times New Roman" panose="02020603050405020304" pitchFamily="18" charset="0"/>
                <a:ea typeface="微软雅黑" panose="020B0503020204020204" pitchFamily="34" charset="-122"/>
                <a:sym typeface="+mn-ea"/>
              </a:rPr>
              <a:t>耳闻目睹</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耳濡目染</a:t>
            </a:r>
            <a:endParaRPr lang="zh-CN" altLang="en-US" sz="2100" b="1" dirty="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耳闻目睹</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亲耳听见</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亲眼看到</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耳濡目染</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亲自听到看到并不知不觉地受到影响</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真正的教育是让孩子耳闻目睹</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这就是所谓的“近朱者赤”</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由于父母都是作家</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耳濡目染之下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他也极具文才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能援笔成章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文不加点</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1552363" y="4120277"/>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7939081" y="3116491"/>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2999740"/>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5.</a:t>
            </a:r>
            <a:r>
              <a:rPr lang="zh-CN" altLang="en-US" sz="2100" b="1" dirty="0">
                <a:latin typeface="Times New Roman" panose="02020603050405020304" pitchFamily="18" charset="0"/>
                <a:ea typeface="微软雅黑" panose="020B0503020204020204" pitchFamily="34" charset="-122"/>
                <a:sym typeface="+mn-ea"/>
              </a:rPr>
              <a:t>不胫而走</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不翼而飞</a:t>
            </a:r>
            <a:endParaRPr lang="zh-CN" altLang="en-US" sz="2100" b="1" dirty="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不胫而走</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比喻消息无需推行宣传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就已迅速地传播开去</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不翼而飞</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比喻东西突然不见了</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尽管我们做尽了保密工作</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但是消息还是不胫而走</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近日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三明清流县一在建工地挖出三千斤古铜币的消息不翼而飞</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在当地引起了轩然大波</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4" name="矩形 3"/>
          <p:cNvSpPr/>
          <p:nvPr/>
        </p:nvSpPr>
        <p:spPr>
          <a:xfrm>
            <a:off x="3281782" y="4099805"/>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6968383" y="3172010"/>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2999740"/>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6.</a:t>
            </a:r>
            <a:r>
              <a:rPr lang="zh-CN" altLang="en-US" sz="2100" b="1" dirty="0">
                <a:latin typeface="Times New Roman" panose="02020603050405020304" pitchFamily="18" charset="0"/>
                <a:ea typeface="微软雅黑" panose="020B0503020204020204" pitchFamily="34" charset="-122"/>
                <a:sym typeface="+mn-ea"/>
              </a:rPr>
              <a:t>侃侃而谈</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振振有词</a:t>
            </a:r>
            <a:endParaRPr lang="zh-CN" altLang="en-US" sz="2100" b="1" dirty="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侃侃而谈</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说话不慌不忙</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从容不迫</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振振有词</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理由似乎很充分</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说个不休</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贬义</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平时一向不爱说话的他</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今天却和同学们侃侃而谈</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着实让人感到意外</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李老师振振有词的话语</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着实令同学们敬佩不已</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1142494" y="3578837"/>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6550421" y="4120277"/>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2999740"/>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7.</a:t>
            </a:r>
            <a:r>
              <a:rPr lang="zh-CN" altLang="en-US" sz="2100" b="1" dirty="0">
                <a:latin typeface="Times New Roman" panose="02020603050405020304" pitchFamily="18" charset="0"/>
                <a:ea typeface="微软雅黑" panose="020B0503020204020204" pitchFamily="34" charset="-122"/>
                <a:sym typeface="+mn-ea"/>
              </a:rPr>
              <a:t>扬汤止沸</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釜底抽薪</a:t>
            </a:r>
            <a:endParaRPr lang="zh-CN" altLang="en-US" sz="2100" b="1" dirty="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扬汤止沸</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把锅里开着的水舀起来再倒回去</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使它凉下来不沸腾</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比喻办法不对</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不能从根本上解决问题</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釜底抽薪</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柴火从锅底抽掉</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才能使水止沸</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比喻从根本上解决问题</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对于触犯法律的行为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国家还得扬汤止沸</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要彻底解决这个问题</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你就必须用釜底抽薪的办法</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4" name="矩形 3"/>
          <p:cNvSpPr/>
          <p:nvPr/>
        </p:nvSpPr>
        <p:spPr>
          <a:xfrm>
            <a:off x="5840737" y="3587339"/>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6997821" y="4120277"/>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3484245"/>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8.</a:t>
            </a:r>
            <a:r>
              <a:rPr lang="zh-CN" altLang="en-US" sz="2100" b="1" dirty="0">
                <a:latin typeface="Times New Roman" panose="02020603050405020304" pitchFamily="18" charset="0"/>
                <a:ea typeface="微软雅黑" panose="020B0503020204020204" pitchFamily="34" charset="-122"/>
                <a:sym typeface="+mn-ea"/>
              </a:rPr>
              <a:t>鬼斧神工</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巧夺天工</a:t>
            </a:r>
            <a:endParaRPr lang="zh-CN" altLang="en-US" sz="2100" b="1" dirty="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鬼斧神工</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像是鬼神制作雕刻出来的</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形容建筑</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雕塑等神奇巧妙</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不像人力所能达到的</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巧夺天工</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指人工的精巧胜过天然制成</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形容技艺十分高超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只能够用于形容人工事物</a:t>
            </a:r>
            <a:r>
              <a:rPr lang="en-US" altLang="zh-CN" sz="2100" dirty="0">
                <a:solidFill>
                  <a:srgbClr val="FF00FF"/>
                </a:solidFill>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不能形容大自然</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这座小楼建造得十分精巧</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真是鬼斧神工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令人赞叹</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大自然巧夺天工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造就了美丽惊奇的恩施大峡谷</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7058800" y="4044962"/>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7" name="矩形 6"/>
          <p:cNvSpPr/>
          <p:nvPr/>
        </p:nvSpPr>
        <p:spPr>
          <a:xfrm>
            <a:off x="6629120" y="4568999"/>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3484245"/>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9.</a:t>
            </a:r>
            <a:r>
              <a:rPr lang="zh-CN" altLang="en-US" sz="2100" b="1" dirty="0">
                <a:latin typeface="Times New Roman" panose="02020603050405020304" pitchFamily="18" charset="0"/>
                <a:ea typeface="微软雅黑" panose="020B0503020204020204" pitchFamily="34" charset="-122"/>
                <a:sym typeface="+mn-ea"/>
              </a:rPr>
              <a:t>情投意合</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臭味相投</a:t>
            </a:r>
            <a:endParaRPr lang="zh-CN" altLang="en-US" sz="2100" b="1" dirty="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情投意合</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形容双方思想感情融洽</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合得来</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臭味相投</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比喻由于有相同的坏思想和习气而彼此很合得来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贬义</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今天我们俩谈得非常投机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彼此情投意合</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对许多问题看法都是一致的</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这支运动队之所以能够战无不胜</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是因为教练员和运动员能够团结奋斗</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臭味相投</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1130180" y="3553642"/>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2493398" y="4519474"/>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35225" y="2021029"/>
            <a:ext cx="8515826" cy="610076"/>
            <a:chOff x="537" y="1440"/>
            <a:chExt cx="17881" cy="1281"/>
          </a:xfrm>
        </p:grpSpPr>
        <p:sp>
          <p:nvSpPr>
            <p:cNvPr id="3" name="矩形 2"/>
            <p:cNvSpPr/>
            <p:nvPr/>
          </p:nvSpPr>
          <p:spPr>
            <a:xfrm>
              <a:off x="537" y="1440"/>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1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望文生义</a:t>
              </a:r>
              <a:endPar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
        <p:nvSpPr>
          <p:cNvPr id="100" name="文本框 99"/>
          <p:cNvSpPr txBox="1"/>
          <p:nvPr/>
        </p:nvSpPr>
        <p:spPr>
          <a:xfrm>
            <a:off x="535225" y="1566413"/>
            <a:ext cx="8104243" cy="4453890"/>
          </a:xfrm>
          <a:prstGeom prst="rect">
            <a:avLst/>
          </a:prstGeom>
          <a:noFill/>
          <a:ln w="9525">
            <a:noFill/>
          </a:ln>
        </p:spPr>
        <p:txBody>
          <a:bodyPr wrap="square">
            <a:spAutoFit/>
          </a:bodyPr>
          <a:lstStyle/>
          <a:p>
            <a:pPr algn="ctr">
              <a:lnSpc>
                <a:spcPct val="150000"/>
              </a:lnSpc>
            </a:pPr>
            <a:r>
              <a:rPr lang="zh-CN" altLang="en-US" sz="2100" b="1" dirty="0">
                <a:latin typeface="Times New Roman" panose="02020603050405020304" pitchFamily="18" charset="0"/>
                <a:ea typeface="微软雅黑" panose="020B0503020204020204" pitchFamily="34" charset="-122"/>
                <a:sym typeface="+mn-ea"/>
              </a:rPr>
              <a:t>成语使用错误类型及辨析</a:t>
            </a:r>
            <a:endParaRPr lang="en-US" altLang="zh-CN" sz="2100" b="1" dirty="0">
              <a:latin typeface="Times New Roman" panose="02020603050405020304" pitchFamily="18" charset="0"/>
              <a:ea typeface="微软雅黑" panose="020B0503020204020204" pitchFamily="34" charset="-122"/>
              <a:sym typeface="+mn-ea"/>
            </a:endParaRPr>
          </a:p>
          <a:p>
            <a:pPr indent="0" algn="just">
              <a:lnSpc>
                <a:spcPct val="150000"/>
              </a:lnSpc>
            </a:pP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dirty="0" smtClean="0">
                <a:latin typeface="Times New Roman" panose="02020603050405020304" pitchFamily="18" charset="0"/>
                <a:ea typeface="微软雅黑" panose="020B0503020204020204" pitchFamily="34" charset="-122"/>
                <a:sym typeface="+mn-ea"/>
              </a:rPr>
              <a:t>不了解某一词语的确切含义或来源缘由</a:t>
            </a:r>
            <a:r>
              <a:rPr lang="en-US" altLang="zh-CN" sz="2100" dirty="0" smtClean="0">
                <a:latin typeface="Times New Roman" panose="02020603050405020304" pitchFamily="18" charset="0"/>
                <a:ea typeface="微软雅黑" panose="020B0503020204020204" pitchFamily="34" charset="-122"/>
                <a:sym typeface="+mn-ea"/>
              </a:rPr>
              <a:t>,</a:t>
            </a:r>
            <a:r>
              <a:rPr lang="zh-CN" altLang="en-US" sz="2100" dirty="0" smtClean="0">
                <a:latin typeface="Times New Roman" panose="02020603050405020304" pitchFamily="18" charset="0"/>
                <a:ea typeface="微软雅黑" panose="020B0503020204020204" pitchFamily="34" charset="-122"/>
                <a:sym typeface="+mn-ea"/>
              </a:rPr>
              <a:t>光从字面上去牵强附会</a:t>
            </a:r>
            <a:r>
              <a:rPr lang="en-US" altLang="zh-CN" sz="2100" dirty="0" smtClean="0">
                <a:latin typeface="Times New Roman" panose="02020603050405020304" pitchFamily="18" charset="0"/>
                <a:ea typeface="微软雅黑" panose="020B0503020204020204" pitchFamily="34" charset="-122"/>
                <a:sym typeface="+mn-ea"/>
              </a:rPr>
              <a:t>,</a:t>
            </a:r>
            <a:r>
              <a:rPr lang="zh-CN" altLang="en-US" sz="2100" dirty="0" smtClean="0">
                <a:latin typeface="Times New Roman" panose="02020603050405020304" pitchFamily="18" charset="0"/>
                <a:ea typeface="微软雅黑" panose="020B0503020204020204" pitchFamily="34" charset="-122"/>
                <a:sym typeface="+mn-ea"/>
              </a:rPr>
              <a:t>作出不确切的解释</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1.</a:t>
            </a:r>
            <a:r>
              <a:rPr lang="zh-CN" altLang="en-US" sz="2100" b="1" dirty="0">
                <a:latin typeface="Times New Roman" panose="02020603050405020304" pitchFamily="18" charset="0"/>
                <a:ea typeface="微软雅黑" panose="020B0503020204020204" pitchFamily="34" charset="-122"/>
                <a:sym typeface="+mn-ea"/>
              </a:rPr>
              <a:t>不以为然</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不认为是对的</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表示不同意</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多含轻视意</a:t>
            </a:r>
            <a:r>
              <a:rPr lang="en-US" altLang="zh-CN" sz="2100" dirty="0">
                <a:solidFill>
                  <a:srgbClr val="FF00FF"/>
                </a:solidFill>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区别于“不以为意”</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厂长多次提醒张刚要注意安全生产</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可他就是不以为然</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险些酿成大祸</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grpSp>
        <p:nvGrpSpPr>
          <p:cNvPr id="5" name="组合 4"/>
          <p:cNvGrpSpPr/>
          <p:nvPr/>
        </p:nvGrpSpPr>
        <p:grpSpPr>
          <a:xfrm>
            <a:off x="601900" y="3583019"/>
            <a:ext cx="1674701" cy="463010"/>
            <a:chOff x="787133" y="2933137"/>
            <a:chExt cx="2232934" cy="617347"/>
          </a:xfrm>
        </p:grpSpPr>
        <p:sp>
          <p:nvSpPr>
            <p:cNvPr id="6" name="Shape 16869"/>
            <p:cNvSpPr/>
            <p:nvPr/>
          </p:nvSpPr>
          <p:spPr>
            <a:xfrm>
              <a:off x="787133" y="2933137"/>
              <a:ext cx="518400" cy="464400"/>
            </a:xfrm>
            <a:custGeom>
              <a:avLst/>
              <a:gdLst/>
              <a:ahLst/>
              <a:cxnLst>
                <a:cxn ang="0">
                  <a:pos x="wd2" y="hd2"/>
                </a:cxn>
                <a:cxn ang="5400000">
                  <a:pos x="wd2" y="hd2"/>
                </a:cxn>
                <a:cxn ang="10800000">
                  <a:pos x="wd2" y="hd2"/>
                </a:cxn>
                <a:cxn ang="16200000">
                  <a:pos x="wd2" y="hd2"/>
                </a:cxn>
              </a:cxnLst>
              <a:rect l="0" t="0" r="r" b="b"/>
              <a:pathLst>
                <a:path w="21600" h="21600" extrusionOk="0">
                  <a:moveTo>
                    <a:pt x="9341" y="20419"/>
                  </a:moveTo>
                  <a:cubicBezTo>
                    <a:pt x="9341" y="20588"/>
                    <a:pt x="9341" y="20588"/>
                    <a:pt x="9341" y="20756"/>
                  </a:cubicBezTo>
                  <a:cubicBezTo>
                    <a:pt x="9341" y="21263"/>
                    <a:pt x="9924" y="21600"/>
                    <a:pt x="10800" y="21600"/>
                  </a:cubicBezTo>
                  <a:cubicBezTo>
                    <a:pt x="11530" y="21600"/>
                    <a:pt x="12114" y="21263"/>
                    <a:pt x="12114" y="20756"/>
                  </a:cubicBezTo>
                  <a:cubicBezTo>
                    <a:pt x="12114" y="20588"/>
                    <a:pt x="12114" y="20588"/>
                    <a:pt x="12114" y="20419"/>
                  </a:cubicBezTo>
                  <a:cubicBezTo>
                    <a:pt x="12551" y="20250"/>
                    <a:pt x="12989" y="19913"/>
                    <a:pt x="13573" y="19913"/>
                  </a:cubicBezTo>
                  <a:cubicBezTo>
                    <a:pt x="16784" y="19913"/>
                    <a:pt x="21600" y="20756"/>
                    <a:pt x="21600" y="20756"/>
                  </a:cubicBezTo>
                  <a:cubicBezTo>
                    <a:pt x="21600" y="4050"/>
                    <a:pt x="21600" y="4050"/>
                    <a:pt x="21600" y="4050"/>
                  </a:cubicBezTo>
                  <a:cubicBezTo>
                    <a:pt x="21600" y="4050"/>
                    <a:pt x="21016" y="3881"/>
                    <a:pt x="20286" y="3881"/>
                  </a:cubicBezTo>
                  <a:cubicBezTo>
                    <a:pt x="20286" y="18394"/>
                    <a:pt x="20286" y="18394"/>
                    <a:pt x="20286" y="18394"/>
                  </a:cubicBezTo>
                  <a:cubicBezTo>
                    <a:pt x="20286" y="18394"/>
                    <a:pt x="16492" y="16538"/>
                    <a:pt x="13719" y="17550"/>
                  </a:cubicBezTo>
                  <a:cubicBezTo>
                    <a:pt x="12697" y="17888"/>
                    <a:pt x="11822" y="19238"/>
                    <a:pt x="11238" y="20081"/>
                  </a:cubicBezTo>
                  <a:cubicBezTo>
                    <a:pt x="11092" y="19913"/>
                    <a:pt x="11092" y="19913"/>
                    <a:pt x="10946" y="19913"/>
                  </a:cubicBezTo>
                  <a:cubicBezTo>
                    <a:pt x="11384" y="19069"/>
                    <a:pt x="12114" y="17381"/>
                    <a:pt x="12989" y="16706"/>
                  </a:cubicBezTo>
                  <a:cubicBezTo>
                    <a:pt x="15616" y="15356"/>
                    <a:pt x="19119" y="16200"/>
                    <a:pt x="19119" y="16200"/>
                  </a:cubicBezTo>
                  <a:cubicBezTo>
                    <a:pt x="19119" y="0"/>
                    <a:pt x="19119" y="0"/>
                    <a:pt x="19119" y="0"/>
                  </a:cubicBezTo>
                  <a:cubicBezTo>
                    <a:pt x="19119" y="0"/>
                    <a:pt x="17805" y="338"/>
                    <a:pt x="16200" y="844"/>
                  </a:cubicBezTo>
                  <a:cubicBezTo>
                    <a:pt x="16200" y="12825"/>
                    <a:pt x="16200" y="12825"/>
                    <a:pt x="16200" y="12825"/>
                  </a:cubicBezTo>
                  <a:cubicBezTo>
                    <a:pt x="14595" y="11813"/>
                    <a:pt x="14595" y="11813"/>
                    <a:pt x="14595" y="11813"/>
                  </a:cubicBezTo>
                  <a:cubicBezTo>
                    <a:pt x="13135" y="14006"/>
                    <a:pt x="13135" y="14006"/>
                    <a:pt x="13135" y="14006"/>
                  </a:cubicBezTo>
                  <a:cubicBezTo>
                    <a:pt x="13135" y="1856"/>
                    <a:pt x="13135" y="1856"/>
                    <a:pt x="13135" y="1856"/>
                  </a:cubicBezTo>
                  <a:cubicBezTo>
                    <a:pt x="13135" y="1856"/>
                    <a:pt x="13135" y="1856"/>
                    <a:pt x="13135" y="2025"/>
                  </a:cubicBezTo>
                  <a:cubicBezTo>
                    <a:pt x="11822" y="2531"/>
                    <a:pt x="10800" y="4388"/>
                    <a:pt x="10800" y="4388"/>
                  </a:cubicBezTo>
                  <a:cubicBezTo>
                    <a:pt x="10800" y="4388"/>
                    <a:pt x="9632" y="2531"/>
                    <a:pt x="8319" y="2025"/>
                  </a:cubicBezTo>
                  <a:cubicBezTo>
                    <a:pt x="5838" y="844"/>
                    <a:pt x="2335" y="0"/>
                    <a:pt x="2335" y="0"/>
                  </a:cubicBezTo>
                  <a:cubicBezTo>
                    <a:pt x="2335" y="16200"/>
                    <a:pt x="2335" y="16200"/>
                    <a:pt x="2335" y="16200"/>
                  </a:cubicBezTo>
                  <a:cubicBezTo>
                    <a:pt x="2335" y="16200"/>
                    <a:pt x="5838" y="15356"/>
                    <a:pt x="8319" y="16706"/>
                  </a:cubicBezTo>
                  <a:cubicBezTo>
                    <a:pt x="9341" y="17381"/>
                    <a:pt x="10070" y="19069"/>
                    <a:pt x="10508" y="19913"/>
                  </a:cubicBezTo>
                  <a:cubicBezTo>
                    <a:pt x="10362" y="19913"/>
                    <a:pt x="10362" y="19913"/>
                    <a:pt x="10216" y="20081"/>
                  </a:cubicBezTo>
                  <a:cubicBezTo>
                    <a:pt x="9778" y="19238"/>
                    <a:pt x="8757" y="17888"/>
                    <a:pt x="7735" y="17550"/>
                  </a:cubicBezTo>
                  <a:cubicBezTo>
                    <a:pt x="4962" y="16538"/>
                    <a:pt x="1168" y="18394"/>
                    <a:pt x="1168" y="18394"/>
                  </a:cubicBezTo>
                  <a:cubicBezTo>
                    <a:pt x="1168" y="3881"/>
                    <a:pt x="1168" y="3881"/>
                    <a:pt x="1168" y="3881"/>
                  </a:cubicBezTo>
                  <a:cubicBezTo>
                    <a:pt x="438" y="3881"/>
                    <a:pt x="0" y="4050"/>
                    <a:pt x="0" y="4050"/>
                  </a:cubicBezTo>
                  <a:cubicBezTo>
                    <a:pt x="0" y="20756"/>
                    <a:pt x="0" y="20756"/>
                    <a:pt x="0" y="20756"/>
                  </a:cubicBezTo>
                  <a:cubicBezTo>
                    <a:pt x="0" y="20756"/>
                    <a:pt x="4670" y="19913"/>
                    <a:pt x="7881" y="19913"/>
                  </a:cubicBezTo>
                  <a:cubicBezTo>
                    <a:pt x="8465" y="19913"/>
                    <a:pt x="8903" y="20250"/>
                    <a:pt x="9341" y="20419"/>
                  </a:cubicBezTo>
                  <a:close/>
                </a:path>
              </a:pathLst>
            </a:custGeom>
            <a:solidFill>
              <a:srgbClr val="015672"/>
            </a:solidFill>
            <a:ln w="12700">
              <a:miter lim="400000"/>
            </a:ln>
          </p:spPr>
          <p:txBody>
            <a:bodyPr lIns="0" tIns="0" rIns="0" bIns="0"/>
            <a:lstStyle/>
            <a:p>
              <a:pPr lvl="0"/>
              <a:endParaRPr sz="100"/>
            </a:p>
          </p:txBody>
        </p:sp>
        <p:sp>
          <p:nvSpPr>
            <p:cNvPr id="4" name="矩形 3"/>
            <p:cNvSpPr/>
            <p:nvPr/>
          </p:nvSpPr>
          <p:spPr>
            <a:xfrm>
              <a:off x="1350440" y="3087357"/>
              <a:ext cx="1669627" cy="463127"/>
            </a:xfrm>
            <a:prstGeom prst="rect">
              <a:avLst/>
            </a:prstGeom>
          </p:spPr>
          <p:txBody>
            <a:bodyPr wrap="none">
              <a:spAutoFit/>
            </a:bodyPr>
            <a:lstStyle/>
            <a:p>
              <a:pPr algn="just">
                <a:lnSpc>
                  <a:spcPts val="2000"/>
                </a:lnSpc>
                <a:spcAft>
                  <a:spcPts val="0"/>
                </a:spcAft>
              </a:pPr>
              <a:r>
                <a:rPr lang="zh-CN" altLang="zh-CN" sz="2100" b="1" kern="100" dirty="0">
                  <a:solidFill>
                    <a:srgbClr val="015672"/>
                  </a:solidFill>
                  <a:latin typeface="Times New Roman" panose="02020603050405020304" pitchFamily="18" charset="0"/>
                  <a:ea typeface="微软雅黑" panose="020B0503020204020204" pitchFamily="34" charset="-122"/>
                  <a:cs typeface="Times New Roman" panose="02020603050405020304" pitchFamily="18" charset="0"/>
                </a:rPr>
                <a:t>课内词语</a:t>
              </a:r>
              <a:endParaRPr lang="zh-CN" altLang="zh-CN" sz="2100" b="1" kern="100" dirty="0">
                <a:solidFill>
                  <a:srgbClr val="015672"/>
                </a:solidFill>
                <a:latin typeface="Calibri" panose="020F0502020204030204" pitchFamily="34" charset="0"/>
                <a:cs typeface="Times New Roman" panose="02020603050405020304" pitchFamily="18" charset="0"/>
              </a:endParaRPr>
            </a:p>
          </p:txBody>
        </p:sp>
      </p:grpSp>
      <p:sp>
        <p:nvSpPr>
          <p:cNvPr id="7" name="矩形 6"/>
          <p:cNvSpPr/>
          <p:nvPr/>
        </p:nvSpPr>
        <p:spPr>
          <a:xfrm>
            <a:off x="1182845" y="5518497"/>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2515235"/>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10.</a:t>
            </a:r>
            <a:r>
              <a:rPr lang="zh-CN" altLang="en-US" sz="2100" b="1" dirty="0">
                <a:latin typeface="Times New Roman" panose="02020603050405020304" pitchFamily="18" charset="0"/>
                <a:ea typeface="微软雅黑" panose="020B0503020204020204" pitchFamily="34" charset="-122"/>
                <a:sym typeface="+mn-ea"/>
              </a:rPr>
              <a:t>无所不至</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无微不至</a:t>
            </a:r>
            <a:endParaRPr lang="zh-CN" altLang="en-US" sz="2100" b="1" dirty="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无所不至</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指没有达不到的地方</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也指凡是能做的都做到了</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用于坏事</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无微不至</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形容关怀</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照顾得非常细心周到</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在我生病期间</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老师和同学们给了我无所不至的关怀</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老王对待朋友无微不至</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所以人缘极好</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4" name="矩形 3"/>
          <p:cNvSpPr/>
          <p:nvPr/>
        </p:nvSpPr>
        <p:spPr>
          <a:xfrm>
            <a:off x="7092077" y="3116156"/>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5656492" y="3635529"/>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2515235"/>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11.</a:t>
            </a:r>
            <a:r>
              <a:rPr lang="zh-CN" altLang="en-US" sz="2100" b="1" dirty="0">
                <a:latin typeface="Times New Roman" panose="02020603050405020304" pitchFamily="18" charset="0"/>
                <a:ea typeface="微软雅黑" panose="020B0503020204020204" pitchFamily="34" charset="-122"/>
                <a:sym typeface="+mn-ea"/>
              </a:rPr>
              <a:t>锋芒毕露</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脱颖而出</a:t>
            </a:r>
            <a:endParaRPr lang="zh-CN" altLang="en-US" sz="2100" b="1" dirty="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锋芒毕露</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指锐气和才干全都表现出来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多形容人气高</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脱颖而出</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比喻人的本领全部露出</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他第一次参加知识竞赛就锋芒毕露</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竟然轻易地夺得了桂冠</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他表现得十分出色</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在众多选手中轻松地脱颖而出</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6987149" y="3635529"/>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7842361" y="3068766"/>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2515235"/>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12.</a:t>
            </a:r>
            <a:r>
              <a:rPr lang="zh-CN" altLang="en-US" sz="2100" b="1" dirty="0">
                <a:latin typeface="Times New Roman" panose="02020603050405020304" pitchFamily="18" charset="0"/>
                <a:ea typeface="微软雅黑" panose="020B0503020204020204" pitchFamily="34" charset="-122"/>
                <a:sym typeface="+mn-ea"/>
              </a:rPr>
              <a:t>不孚众望</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不负众望</a:t>
            </a:r>
            <a:endParaRPr lang="zh-CN" altLang="en-US" sz="2100" b="1" dirty="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不孚众望</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不能使大家信服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未符合大家的期望</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不负众望</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为人所信服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很争气</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不辜负大家的期望</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(1)2019</a:t>
            </a:r>
            <a:r>
              <a:rPr lang="zh-CN" altLang="en-US" sz="2100" dirty="0">
                <a:latin typeface="Times New Roman" panose="02020603050405020304" pitchFamily="18" charset="0"/>
                <a:ea typeface="微软雅黑" panose="020B0503020204020204" pitchFamily="34" charset="-122"/>
                <a:sym typeface="+mn-ea"/>
              </a:rPr>
              <a:t>年的夏天</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我不孚众望</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收到了朝思暮想的大学录取通知书</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后来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他做了地方官</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不负众望</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为地方百姓做了很多好事</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7642241" y="3512360"/>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8215448" y="3119945"/>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3484245"/>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13.</a:t>
            </a:r>
            <a:r>
              <a:rPr lang="zh-CN" altLang="en-US" sz="2100" b="1" dirty="0">
                <a:latin typeface="Times New Roman" panose="02020603050405020304" pitchFamily="18" charset="0"/>
                <a:ea typeface="微软雅黑" panose="020B0503020204020204" pitchFamily="34" charset="-122"/>
                <a:sym typeface="+mn-ea"/>
              </a:rPr>
              <a:t>再接再厉</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变本加厉</a:t>
            </a:r>
            <a:endParaRPr lang="zh-CN" altLang="en-US" sz="2100" b="1" dirty="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再接再厉</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比喻继续努力</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再加一把劲</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变本加厉</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情况变得比本来更加严重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多指缺点</a:t>
            </a:r>
            <a:r>
              <a:rPr lang="en-US" altLang="zh-CN" sz="2100" dirty="0">
                <a:solidFill>
                  <a:srgbClr val="FF00FF"/>
                </a:solidFill>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错误</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这次期末考试</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我名列前茅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老师勉励我要再接再厉</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取得更好的成绩</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他以前总是骗吃骗喝</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后来改头换面</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找了一份工作干起来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现在变本加厉</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竟然开了一家商店</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自己当老板了</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1162966" y="3556631"/>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5719874" y="4529034"/>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2999740"/>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14.</a:t>
            </a:r>
            <a:r>
              <a:rPr lang="zh-CN" altLang="en-US" sz="2100" b="1" dirty="0">
                <a:latin typeface="Times New Roman" panose="02020603050405020304" pitchFamily="18" charset="0"/>
                <a:ea typeface="微软雅黑" panose="020B0503020204020204" pitchFamily="34" charset="-122"/>
                <a:sym typeface="+mn-ea"/>
              </a:rPr>
              <a:t>见机行事</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见风使舵</a:t>
            </a:r>
            <a:endParaRPr lang="zh-CN" altLang="en-US" sz="2100" b="1" dirty="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见机行事</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看具体情况灵活办事</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见风使舵</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比喻态度</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做法等跟着情势转变方向</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含贬义</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我们先制定这样的计划</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遇到特殊情况再见机行事</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案件胜诉后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子达赞叹道</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梁律师反应机敏</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真是见风使舵</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让人佩服啊</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6970397" y="3102802"/>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1203911" y="4037715"/>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51271" y="1575113"/>
            <a:ext cx="8515826" cy="610076"/>
            <a:chOff x="537" y="1440"/>
            <a:chExt cx="17881" cy="1281"/>
          </a:xfrm>
        </p:grpSpPr>
        <p:sp>
          <p:nvSpPr>
            <p:cNvPr id="3" name="矩形 2"/>
            <p:cNvSpPr/>
            <p:nvPr/>
          </p:nvSpPr>
          <p:spPr>
            <a:xfrm>
              <a:off x="537" y="1440"/>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7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其他</a:t>
              </a:r>
              <a:endPar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
        <p:nvSpPr>
          <p:cNvPr id="100" name="文本框 99"/>
          <p:cNvSpPr txBox="1"/>
          <p:nvPr/>
        </p:nvSpPr>
        <p:spPr>
          <a:xfrm>
            <a:off x="517946" y="2403178"/>
            <a:ext cx="8104243" cy="3484245"/>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1.</a:t>
            </a:r>
            <a:r>
              <a:rPr lang="zh-CN" altLang="en-US" sz="2100" b="1" dirty="0">
                <a:latin typeface="Times New Roman" panose="02020603050405020304" pitchFamily="18" charset="0"/>
                <a:ea typeface="微软雅黑" panose="020B0503020204020204" pitchFamily="34" charset="-122"/>
                <a:sym typeface="+mn-ea"/>
              </a:rPr>
              <a:t>喜出望外</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遇到意想不到的喜事而感到非常高兴</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正如演出前预料的那样</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赵雷将歌曲</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成都</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演绎得荡气回肠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这让导演喜出望外</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这次考试我竟然获得了第一名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真让我喜出望外</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2.</a:t>
            </a:r>
            <a:r>
              <a:rPr lang="zh-CN" altLang="en-US" sz="2100" b="1" dirty="0">
                <a:latin typeface="Times New Roman" panose="02020603050405020304" pitchFamily="18" charset="0"/>
                <a:ea typeface="微软雅黑" panose="020B0503020204020204" pitchFamily="34" charset="-122"/>
                <a:sym typeface="+mn-ea"/>
              </a:rPr>
              <a:t>人声鼎沸</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形容人声喧闹</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smtClean="0">
                <a:latin typeface="Times New Roman" panose="02020603050405020304" pitchFamily="18" charset="0"/>
                <a:ea typeface="微软雅黑" panose="020B0503020204020204" pitchFamily="34" charset="-122"/>
                <a:sym typeface="+mn-ea"/>
              </a:rPr>
              <a:t>像水</a:t>
            </a:r>
            <a:r>
              <a:rPr lang="zh-CN" altLang="en-US" sz="2100" dirty="0">
                <a:latin typeface="Times New Roman" panose="02020603050405020304" pitchFamily="18" charset="0"/>
                <a:ea typeface="微软雅黑" panose="020B0503020204020204" pitchFamily="34" charset="-122"/>
                <a:sym typeface="+mn-ea"/>
              </a:rPr>
              <a:t>在鼎中沸腾一样</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球场上人声鼎沸</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大家都在为各自支持的队伍加油助威</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老吴的嗓门非常大</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每次开口说话</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犹如人声鼎沸</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grpSp>
        <p:nvGrpSpPr>
          <p:cNvPr id="5" name="组合 4"/>
          <p:cNvGrpSpPr/>
          <p:nvPr/>
        </p:nvGrpSpPr>
        <p:grpSpPr>
          <a:xfrm>
            <a:off x="549635" y="2124934"/>
            <a:ext cx="1674701" cy="463010"/>
            <a:chOff x="787133" y="2933137"/>
            <a:chExt cx="2232934" cy="617347"/>
          </a:xfrm>
        </p:grpSpPr>
        <p:sp>
          <p:nvSpPr>
            <p:cNvPr id="6" name="Shape 16869"/>
            <p:cNvSpPr/>
            <p:nvPr/>
          </p:nvSpPr>
          <p:spPr>
            <a:xfrm>
              <a:off x="787133" y="2933137"/>
              <a:ext cx="518400" cy="464400"/>
            </a:xfrm>
            <a:custGeom>
              <a:avLst/>
              <a:gdLst/>
              <a:ahLst/>
              <a:cxnLst>
                <a:cxn ang="0">
                  <a:pos x="wd2" y="hd2"/>
                </a:cxn>
                <a:cxn ang="5400000">
                  <a:pos x="wd2" y="hd2"/>
                </a:cxn>
                <a:cxn ang="10800000">
                  <a:pos x="wd2" y="hd2"/>
                </a:cxn>
                <a:cxn ang="16200000">
                  <a:pos x="wd2" y="hd2"/>
                </a:cxn>
              </a:cxnLst>
              <a:rect l="0" t="0" r="r" b="b"/>
              <a:pathLst>
                <a:path w="21600" h="21600" extrusionOk="0">
                  <a:moveTo>
                    <a:pt x="9341" y="20419"/>
                  </a:moveTo>
                  <a:cubicBezTo>
                    <a:pt x="9341" y="20588"/>
                    <a:pt x="9341" y="20588"/>
                    <a:pt x="9341" y="20756"/>
                  </a:cubicBezTo>
                  <a:cubicBezTo>
                    <a:pt x="9341" y="21263"/>
                    <a:pt x="9924" y="21600"/>
                    <a:pt x="10800" y="21600"/>
                  </a:cubicBezTo>
                  <a:cubicBezTo>
                    <a:pt x="11530" y="21600"/>
                    <a:pt x="12114" y="21263"/>
                    <a:pt x="12114" y="20756"/>
                  </a:cubicBezTo>
                  <a:cubicBezTo>
                    <a:pt x="12114" y="20588"/>
                    <a:pt x="12114" y="20588"/>
                    <a:pt x="12114" y="20419"/>
                  </a:cubicBezTo>
                  <a:cubicBezTo>
                    <a:pt x="12551" y="20250"/>
                    <a:pt x="12989" y="19913"/>
                    <a:pt x="13573" y="19913"/>
                  </a:cubicBezTo>
                  <a:cubicBezTo>
                    <a:pt x="16784" y="19913"/>
                    <a:pt x="21600" y="20756"/>
                    <a:pt x="21600" y="20756"/>
                  </a:cubicBezTo>
                  <a:cubicBezTo>
                    <a:pt x="21600" y="4050"/>
                    <a:pt x="21600" y="4050"/>
                    <a:pt x="21600" y="4050"/>
                  </a:cubicBezTo>
                  <a:cubicBezTo>
                    <a:pt x="21600" y="4050"/>
                    <a:pt x="21016" y="3881"/>
                    <a:pt x="20286" y="3881"/>
                  </a:cubicBezTo>
                  <a:cubicBezTo>
                    <a:pt x="20286" y="18394"/>
                    <a:pt x="20286" y="18394"/>
                    <a:pt x="20286" y="18394"/>
                  </a:cubicBezTo>
                  <a:cubicBezTo>
                    <a:pt x="20286" y="18394"/>
                    <a:pt x="16492" y="16538"/>
                    <a:pt x="13719" y="17550"/>
                  </a:cubicBezTo>
                  <a:cubicBezTo>
                    <a:pt x="12697" y="17888"/>
                    <a:pt x="11822" y="19238"/>
                    <a:pt x="11238" y="20081"/>
                  </a:cubicBezTo>
                  <a:cubicBezTo>
                    <a:pt x="11092" y="19913"/>
                    <a:pt x="11092" y="19913"/>
                    <a:pt x="10946" y="19913"/>
                  </a:cubicBezTo>
                  <a:cubicBezTo>
                    <a:pt x="11384" y="19069"/>
                    <a:pt x="12114" y="17381"/>
                    <a:pt x="12989" y="16706"/>
                  </a:cubicBezTo>
                  <a:cubicBezTo>
                    <a:pt x="15616" y="15356"/>
                    <a:pt x="19119" y="16200"/>
                    <a:pt x="19119" y="16200"/>
                  </a:cubicBezTo>
                  <a:cubicBezTo>
                    <a:pt x="19119" y="0"/>
                    <a:pt x="19119" y="0"/>
                    <a:pt x="19119" y="0"/>
                  </a:cubicBezTo>
                  <a:cubicBezTo>
                    <a:pt x="19119" y="0"/>
                    <a:pt x="17805" y="338"/>
                    <a:pt x="16200" y="844"/>
                  </a:cubicBezTo>
                  <a:cubicBezTo>
                    <a:pt x="16200" y="12825"/>
                    <a:pt x="16200" y="12825"/>
                    <a:pt x="16200" y="12825"/>
                  </a:cubicBezTo>
                  <a:cubicBezTo>
                    <a:pt x="14595" y="11813"/>
                    <a:pt x="14595" y="11813"/>
                    <a:pt x="14595" y="11813"/>
                  </a:cubicBezTo>
                  <a:cubicBezTo>
                    <a:pt x="13135" y="14006"/>
                    <a:pt x="13135" y="14006"/>
                    <a:pt x="13135" y="14006"/>
                  </a:cubicBezTo>
                  <a:cubicBezTo>
                    <a:pt x="13135" y="1856"/>
                    <a:pt x="13135" y="1856"/>
                    <a:pt x="13135" y="1856"/>
                  </a:cubicBezTo>
                  <a:cubicBezTo>
                    <a:pt x="13135" y="1856"/>
                    <a:pt x="13135" y="1856"/>
                    <a:pt x="13135" y="2025"/>
                  </a:cubicBezTo>
                  <a:cubicBezTo>
                    <a:pt x="11822" y="2531"/>
                    <a:pt x="10800" y="4388"/>
                    <a:pt x="10800" y="4388"/>
                  </a:cubicBezTo>
                  <a:cubicBezTo>
                    <a:pt x="10800" y="4388"/>
                    <a:pt x="9632" y="2531"/>
                    <a:pt x="8319" y="2025"/>
                  </a:cubicBezTo>
                  <a:cubicBezTo>
                    <a:pt x="5838" y="844"/>
                    <a:pt x="2335" y="0"/>
                    <a:pt x="2335" y="0"/>
                  </a:cubicBezTo>
                  <a:cubicBezTo>
                    <a:pt x="2335" y="16200"/>
                    <a:pt x="2335" y="16200"/>
                    <a:pt x="2335" y="16200"/>
                  </a:cubicBezTo>
                  <a:cubicBezTo>
                    <a:pt x="2335" y="16200"/>
                    <a:pt x="5838" y="15356"/>
                    <a:pt x="8319" y="16706"/>
                  </a:cubicBezTo>
                  <a:cubicBezTo>
                    <a:pt x="9341" y="17381"/>
                    <a:pt x="10070" y="19069"/>
                    <a:pt x="10508" y="19913"/>
                  </a:cubicBezTo>
                  <a:cubicBezTo>
                    <a:pt x="10362" y="19913"/>
                    <a:pt x="10362" y="19913"/>
                    <a:pt x="10216" y="20081"/>
                  </a:cubicBezTo>
                  <a:cubicBezTo>
                    <a:pt x="9778" y="19238"/>
                    <a:pt x="8757" y="17888"/>
                    <a:pt x="7735" y="17550"/>
                  </a:cubicBezTo>
                  <a:cubicBezTo>
                    <a:pt x="4962" y="16538"/>
                    <a:pt x="1168" y="18394"/>
                    <a:pt x="1168" y="18394"/>
                  </a:cubicBezTo>
                  <a:cubicBezTo>
                    <a:pt x="1168" y="3881"/>
                    <a:pt x="1168" y="3881"/>
                    <a:pt x="1168" y="3881"/>
                  </a:cubicBezTo>
                  <a:cubicBezTo>
                    <a:pt x="438" y="3881"/>
                    <a:pt x="0" y="4050"/>
                    <a:pt x="0" y="4050"/>
                  </a:cubicBezTo>
                  <a:cubicBezTo>
                    <a:pt x="0" y="20756"/>
                    <a:pt x="0" y="20756"/>
                    <a:pt x="0" y="20756"/>
                  </a:cubicBezTo>
                  <a:cubicBezTo>
                    <a:pt x="0" y="20756"/>
                    <a:pt x="4670" y="19913"/>
                    <a:pt x="7881" y="19913"/>
                  </a:cubicBezTo>
                  <a:cubicBezTo>
                    <a:pt x="8465" y="19913"/>
                    <a:pt x="8903" y="20250"/>
                    <a:pt x="9341" y="20419"/>
                  </a:cubicBezTo>
                  <a:close/>
                </a:path>
              </a:pathLst>
            </a:custGeom>
            <a:solidFill>
              <a:srgbClr val="015672"/>
            </a:solidFill>
            <a:ln w="12700">
              <a:miter lim="400000"/>
            </a:ln>
          </p:spPr>
          <p:txBody>
            <a:bodyPr lIns="0" tIns="0" rIns="0" bIns="0"/>
            <a:lstStyle/>
            <a:p>
              <a:pPr lvl="0"/>
              <a:endParaRPr sz="100"/>
            </a:p>
          </p:txBody>
        </p:sp>
        <p:sp>
          <p:nvSpPr>
            <p:cNvPr id="4" name="矩形 3"/>
            <p:cNvSpPr/>
            <p:nvPr/>
          </p:nvSpPr>
          <p:spPr>
            <a:xfrm>
              <a:off x="1350440" y="3087357"/>
              <a:ext cx="1669627" cy="463127"/>
            </a:xfrm>
            <a:prstGeom prst="rect">
              <a:avLst/>
            </a:prstGeom>
          </p:spPr>
          <p:txBody>
            <a:bodyPr wrap="none">
              <a:spAutoFit/>
            </a:bodyPr>
            <a:lstStyle/>
            <a:p>
              <a:pPr algn="just">
                <a:lnSpc>
                  <a:spcPts val="2000"/>
                </a:lnSpc>
                <a:spcAft>
                  <a:spcPts val="0"/>
                </a:spcAft>
              </a:pPr>
              <a:r>
                <a:rPr lang="zh-CN" altLang="zh-CN" sz="2100" b="1" kern="100" dirty="0">
                  <a:solidFill>
                    <a:srgbClr val="015672"/>
                  </a:solidFill>
                  <a:latin typeface="Times New Roman" panose="02020603050405020304" pitchFamily="18" charset="0"/>
                  <a:ea typeface="微软雅黑" panose="020B0503020204020204" pitchFamily="34" charset="-122"/>
                  <a:cs typeface="Times New Roman" panose="02020603050405020304" pitchFamily="18" charset="0"/>
                </a:rPr>
                <a:t>课内词语</a:t>
              </a:r>
              <a:endParaRPr lang="zh-CN" altLang="zh-CN" sz="2100" b="1" kern="100" dirty="0">
                <a:solidFill>
                  <a:srgbClr val="015672"/>
                </a:solidFill>
                <a:latin typeface="Calibri" panose="020F0502020204030204" pitchFamily="34" charset="0"/>
                <a:cs typeface="Times New Roman" panose="02020603050405020304" pitchFamily="18" charset="0"/>
              </a:endParaRPr>
            </a:p>
          </p:txBody>
        </p:sp>
      </p:grpSp>
      <p:sp>
        <p:nvSpPr>
          <p:cNvPr id="7" name="矩形 6"/>
          <p:cNvSpPr/>
          <p:nvPr/>
        </p:nvSpPr>
        <p:spPr>
          <a:xfrm>
            <a:off x="2421972" y="3474745"/>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10" name="矩形 9"/>
          <p:cNvSpPr/>
          <p:nvPr/>
        </p:nvSpPr>
        <p:spPr>
          <a:xfrm>
            <a:off x="6539360" y="3938213"/>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12" name="矩形 11"/>
          <p:cNvSpPr/>
          <p:nvPr/>
        </p:nvSpPr>
        <p:spPr>
          <a:xfrm>
            <a:off x="7296810" y="4923112"/>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13" name="矩形 12"/>
          <p:cNvSpPr/>
          <p:nvPr/>
        </p:nvSpPr>
        <p:spPr>
          <a:xfrm>
            <a:off x="6626024" y="5417528"/>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2" grpId="0"/>
      <p:bldP spid="13"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3484245"/>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3.</a:t>
            </a:r>
            <a:r>
              <a:rPr lang="zh-CN" altLang="en-US" sz="2100" b="1" dirty="0">
                <a:latin typeface="Times New Roman" panose="02020603050405020304" pitchFamily="18" charset="0"/>
                <a:ea typeface="微软雅黑" panose="020B0503020204020204" pitchFamily="34" charset="-122"/>
                <a:sym typeface="+mn-ea"/>
              </a:rPr>
              <a:t>混为一谈</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把不同的事物混在一起</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说成是同样的事物</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常用于否定</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我们应当实事求是</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绝不能将理想和现实混为一谈</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这两篇文章春华秋实</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各有所长</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不能混为一谈</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4.</a:t>
            </a:r>
            <a:r>
              <a:rPr lang="zh-CN" altLang="en-US" sz="2100" b="1" dirty="0">
                <a:latin typeface="Times New Roman" panose="02020603050405020304" pitchFamily="18" charset="0"/>
                <a:ea typeface="微软雅黑" panose="020B0503020204020204" pitchFamily="34" charset="-122"/>
                <a:sym typeface="+mn-ea"/>
              </a:rPr>
              <a:t>拾级而上</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表示一个台阶一个台阶地向上攀登</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两人宽的拾级而上的青岗石山道</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忽陡忽缓</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忽弯忽拐</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沿寺庙前九十九级台阶拾级而上</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但见白水依山</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殿宇古朴</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寺内古木参天</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6962744" y="2158496"/>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6393471" y="2625172"/>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1666228" y="4605025"/>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7190091" y="3577967"/>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1910" cy="3484245"/>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5.</a:t>
            </a:r>
            <a:r>
              <a:rPr lang="zh-CN" altLang="en-US" sz="2100" b="1" dirty="0">
                <a:latin typeface="Times New Roman" panose="02020603050405020304" pitchFamily="18" charset="0"/>
                <a:ea typeface="微软雅黑" panose="020B0503020204020204" pitchFamily="34" charset="-122"/>
                <a:sym typeface="+mn-ea"/>
              </a:rPr>
              <a:t>大相径庭</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形容彼此相差很远</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由于我们的观点大相径庭</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讨论陷入了僵局</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这两篇小说的情节和结构大相径庭</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有互相抄袭的嫌疑</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需要查明</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6.</a:t>
            </a:r>
            <a:r>
              <a:rPr lang="zh-CN" altLang="en-US" sz="2100" b="1" dirty="0">
                <a:latin typeface="Times New Roman" panose="02020603050405020304" pitchFamily="18" charset="0"/>
                <a:ea typeface="微软雅黑" panose="020B0503020204020204" pitchFamily="34" charset="-122"/>
                <a:sym typeface="+mn-ea"/>
              </a:rPr>
              <a:t>十拿九稳</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十成的机率</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占了九成</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比喻很有把握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十分可靠</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小刚的爸爸真是个大力士</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十拿九稳地搬走了大石头</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她考试经常排在年级前几名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考上大学是十拿九稳的事情</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710074" y="3100697"/>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5995981" y="2144764"/>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7748499" y="4605025"/>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7139876" y="4054334"/>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3969385"/>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7.</a:t>
            </a:r>
            <a:r>
              <a:rPr lang="zh-CN" altLang="en-US" sz="2100" b="1" dirty="0">
                <a:latin typeface="Times New Roman" panose="02020603050405020304" pitchFamily="18" charset="0"/>
                <a:ea typeface="微软雅黑" panose="020B0503020204020204" pitchFamily="34" charset="-122"/>
                <a:sym typeface="+mn-ea"/>
              </a:rPr>
              <a:t>平易近人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比喻态度温和</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对人和蔼可亲</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没有架子</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使人容易接近</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也指文字浅显</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容易理解</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他写的文章十分深奥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一点都不平易近人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一般人看不懂</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这个小孩子平易近人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深受大家的喜爱</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8.</a:t>
            </a:r>
            <a:r>
              <a:rPr lang="zh-CN" altLang="en-US" sz="2100" b="1" dirty="0">
                <a:latin typeface="Times New Roman" panose="02020603050405020304" pitchFamily="18" charset="0"/>
                <a:ea typeface="微软雅黑" panose="020B0503020204020204" pitchFamily="34" charset="-122"/>
                <a:sym typeface="+mn-ea"/>
              </a:rPr>
              <a:t>面面厮觑</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互相望着发愣</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曹操听取于禁的建议</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攻占吕布的西寨</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吕布率援军赶到</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曹军人困马乏</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面面厮觑</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这空中杂技十分惊险</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看得观众面面厮觑</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7376546" y="2625171"/>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5656493" y="3116156"/>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5828535" y="5030642"/>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7" name="矩形 6"/>
          <p:cNvSpPr/>
          <p:nvPr/>
        </p:nvSpPr>
        <p:spPr>
          <a:xfrm>
            <a:off x="2475293" y="4551212"/>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2515235"/>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9.</a:t>
            </a:r>
            <a:r>
              <a:rPr lang="zh-CN" altLang="en-US" sz="2100" b="1" dirty="0">
                <a:latin typeface="Times New Roman" panose="02020603050405020304" pitchFamily="18" charset="0"/>
                <a:ea typeface="微软雅黑" panose="020B0503020204020204" pitchFamily="34" charset="-122"/>
                <a:sym typeface="+mn-ea"/>
              </a:rPr>
              <a:t>芒刺在背</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如同有芒刺扎在背上</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形容内心惶恐</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坐立不安</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也称如芒在背</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丁仪刚刚得知自己获得了全省物理竞赛一等奖</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走在校园里感觉芒刺在背</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一想到考试有可能通不过</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他便如芒刺在背</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坐立不安</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7171394" y="3635529"/>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1705205" y="3138698"/>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3484245"/>
          </a:xfrm>
          <a:prstGeom prst="rect">
            <a:avLst/>
          </a:prstGeom>
          <a:noFill/>
          <a:ln w="9525">
            <a:noFill/>
          </a:ln>
        </p:spPr>
        <p:txBody>
          <a:bodyPr wrap="square">
            <a:spAutoFit/>
          </a:bodyPr>
          <a:lstStyle/>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自从他升职之后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便常常在同事面前摆出不可一世的模样</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大家都很不以为然</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smtClean="0">
                <a:latin typeface="Times New Roman" panose="02020603050405020304" pitchFamily="18" charset="0"/>
                <a:ea typeface="微软雅黑" panose="020B0503020204020204" pitchFamily="34" charset="-122"/>
                <a:sym typeface="+mn-ea"/>
              </a:rPr>
              <a:t>2</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不耻下问</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比喻谦虚好学</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不介意向学识和地位都不及自己的人请教</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他十分勤奋好学</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经常不耻下问地向老师问问题</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论语</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中真正的大学问家</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在学术上都精益求精</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不断完善认知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有时甚至不耻下问</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全方位地汲取营养</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2114898" y="2144088"/>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6618659" y="3566867"/>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5238530" y="4605025"/>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2036509"/>
            <a:ext cx="8070574" cy="3969385"/>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10.</a:t>
            </a:r>
            <a:r>
              <a:rPr lang="zh-CN" altLang="en-US" sz="2100" b="1" dirty="0">
                <a:latin typeface="Times New Roman" panose="02020603050405020304" pitchFamily="18" charset="0"/>
                <a:ea typeface="微软雅黑" panose="020B0503020204020204" pitchFamily="34" charset="-122"/>
                <a:sym typeface="+mn-ea"/>
              </a:rPr>
              <a:t>空穴来风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有了洞穴才有风进来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比喻消息和传说不是完全没有根据的</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现多指消息和传说毫无根据</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西方曾经有人传言世界末日会来临</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这纯属空穴来风</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他的这一番言论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并非空穴来风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而是做了大量的调查研究</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11.</a:t>
            </a:r>
            <a:r>
              <a:rPr lang="zh-CN" altLang="en-US" sz="2100" b="1" dirty="0">
                <a:latin typeface="Times New Roman" panose="02020603050405020304" pitchFamily="18" charset="0"/>
                <a:ea typeface="微软雅黑" panose="020B0503020204020204" pitchFamily="34" charset="-122"/>
                <a:sym typeface="+mn-ea"/>
              </a:rPr>
              <a:t>始作俑者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恶劣风气的创始者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含贬义</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都是你这个始作俑者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害大家受到牵连</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以文法入诗</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杜甫虽不是始作俑者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却可说是集大成者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尤其是他以文法结构联章诗</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达到了出神入化的地步</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7159191" y="3126727"/>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7785543" y="3617711"/>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grpSp>
        <p:nvGrpSpPr>
          <p:cNvPr id="7" name="组合 6"/>
          <p:cNvGrpSpPr/>
          <p:nvPr/>
        </p:nvGrpSpPr>
        <p:grpSpPr>
          <a:xfrm>
            <a:off x="624623" y="1668063"/>
            <a:ext cx="2170151" cy="483864"/>
            <a:chOff x="728870" y="530090"/>
            <a:chExt cx="2893535" cy="645152"/>
          </a:xfrm>
        </p:grpSpPr>
        <p:sp>
          <p:nvSpPr>
            <p:cNvPr id="6" name="Shape 16880"/>
            <p:cNvSpPr/>
            <p:nvPr/>
          </p:nvSpPr>
          <p:spPr>
            <a:xfrm>
              <a:off x="728870" y="530090"/>
              <a:ext cx="519076" cy="464867"/>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FF0066"/>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endParaRPr sz="100" dirty="0">
                <a:solidFill>
                  <a:srgbClr val="FF0066"/>
                </a:solidFill>
              </a:endParaRPr>
            </a:p>
          </p:txBody>
        </p:sp>
        <p:sp>
          <p:nvSpPr>
            <p:cNvPr id="2" name="矩形 1"/>
            <p:cNvSpPr/>
            <p:nvPr/>
          </p:nvSpPr>
          <p:spPr>
            <a:xfrm>
              <a:off x="1239885" y="712115"/>
              <a:ext cx="2382520" cy="463127"/>
            </a:xfrm>
            <a:prstGeom prst="rect">
              <a:avLst/>
            </a:prstGeom>
          </p:spPr>
          <p:txBody>
            <a:bodyPr wrap="none">
              <a:spAutoFit/>
            </a:bodyPr>
            <a:lstStyle/>
            <a:p>
              <a:pPr algn="just">
                <a:lnSpc>
                  <a:spcPts val="2000"/>
                </a:lnSpc>
                <a:spcAft>
                  <a:spcPts val="0"/>
                </a:spcAft>
              </a:pPr>
              <a:r>
                <a:rPr lang="zh-CN" altLang="zh-CN" sz="2100" b="1" kern="100" dirty="0">
                  <a:solidFill>
                    <a:srgbClr val="FF0066"/>
                  </a:solidFill>
                  <a:latin typeface="Times New Roman" panose="02020603050405020304" pitchFamily="18" charset="0"/>
                  <a:ea typeface="微软雅黑" panose="020B0503020204020204" pitchFamily="34" charset="-122"/>
                  <a:cs typeface="Times New Roman" panose="02020603050405020304" pitchFamily="18" charset="0"/>
                </a:rPr>
                <a:t>生活常见词语</a:t>
              </a:r>
              <a:endParaRPr lang="zh-CN" altLang="zh-CN" sz="2100" b="1" kern="100" dirty="0">
                <a:solidFill>
                  <a:srgbClr val="FF0066"/>
                </a:solidFill>
                <a:latin typeface="Calibri" panose="020F0502020204030204" pitchFamily="34" charset="0"/>
                <a:cs typeface="Times New Roman" panose="02020603050405020304" pitchFamily="18" charset="0"/>
              </a:endParaRPr>
            </a:p>
          </p:txBody>
        </p:sp>
      </p:grpSp>
      <p:sp>
        <p:nvSpPr>
          <p:cNvPr id="8" name="矩形 7"/>
          <p:cNvSpPr/>
          <p:nvPr/>
        </p:nvSpPr>
        <p:spPr>
          <a:xfrm>
            <a:off x="5666468" y="4568417"/>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9" name="矩形 8"/>
          <p:cNvSpPr/>
          <p:nvPr/>
        </p:nvSpPr>
        <p:spPr>
          <a:xfrm>
            <a:off x="5637614" y="5479069"/>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8" grpId="0"/>
      <p:bldP spid="9"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4453890"/>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12.</a:t>
            </a:r>
            <a:r>
              <a:rPr lang="zh-CN" altLang="en-US" sz="2100" b="1" dirty="0">
                <a:latin typeface="Times New Roman" panose="02020603050405020304" pitchFamily="18" charset="0"/>
                <a:ea typeface="微软雅黑" panose="020B0503020204020204" pitchFamily="34" charset="-122"/>
                <a:sym typeface="+mn-ea"/>
              </a:rPr>
              <a:t>望其项背</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望见他的颈项和后背</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比喻赶得上</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用于否定句式</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全世界跑得最快的人”这个称号还是非博尔特莫属</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历史上的任何人都难以望其项背</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他的特立独行</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只能让模仿者望其项背</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13.</a:t>
            </a:r>
            <a:r>
              <a:rPr lang="zh-CN" altLang="en-US" sz="2100" b="1" dirty="0">
                <a:latin typeface="Times New Roman" panose="02020603050405020304" pitchFamily="18" charset="0"/>
                <a:ea typeface="微软雅黑" panose="020B0503020204020204" pitchFamily="34" charset="-122"/>
                <a:sym typeface="+mn-ea"/>
              </a:rPr>
              <a:t>大快人心</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指坏人受到惩罚使大家感到非常痛快</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今年“五一”期间</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全国收费公路将继续免收小型客车通行费</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网友表示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高速免费通行大快人心</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近日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我市拐卖儿童的犯罪团伙被公安机关一网打尽</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真是大快人心</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3199895" y="2666114"/>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5666729" y="3136963"/>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919013" y="5482672"/>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4409897" y="4561448"/>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4453890"/>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14.</a:t>
            </a:r>
            <a:r>
              <a:rPr lang="zh-CN" altLang="en-US" sz="2100" b="1" dirty="0">
                <a:latin typeface="Times New Roman" panose="02020603050405020304" pitchFamily="18" charset="0"/>
                <a:ea typeface="微软雅黑" panose="020B0503020204020204" pitchFamily="34" charset="-122"/>
                <a:sym typeface="+mn-ea"/>
              </a:rPr>
              <a:t>形同陌路</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指本来很熟悉的朋友或别的人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因为一些事情而不再联系或交往</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如同成为陌生人一般</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表示结果</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兄弟俩原来关系亲密</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好得不可开交</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但是自从哥哥结了婚</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不知怎的</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两兄弟渐渐形同陌路</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自从那次吵架之后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他们两个人便形同陌路</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不再联系</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15.</a:t>
            </a:r>
            <a:r>
              <a:rPr lang="zh-CN" altLang="en-US" sz="2100" b="1" dirty="0">
                <a:latin typeface="Times New Roman" panose="02020603050405020304" pitchFamily="18" charset="0"/>
                <a:ea typeface="微软雅黑" panose="020B0503020204020204" pitchFamily="34" charset="-122"/>
                <a:sym typeface="+mn-ea"/>
              </a:rPr>
              <a:t>马首是瞻</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古代作战时士兵看着主将的马头决定进退</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泛指跟随别人行动或听从别人指挥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一般用在“唯”“依”后面</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你领导我们干吧</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我们唯你马首是瞻</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他不听领导的话</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常常唯领导马首是瞻</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7161158" y="3554738"/>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3660507" y="3123272"/>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5284070" y="4988454"/>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5662796" y="5489453"/>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4453890"/>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16.</a:t>
            </a:r>
            <a:r>
              <a:rPr lang="zh-CN" altLang="en-US" sz="2100" b="1" dirty="0">
                <a:latin typeface="Times New Roman" panose="02020603050405020304" pitchFamily="18" charset="0"/>
                <a:ea typeface="微软雅黑" panose="020B0503020204020204" pitchFamily="34" charset="-122"/>
                <a:sym typeface="+mn-ea"/>
              </a:rPr>
              <a:t>一见如故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初次见面就像老朋友一样</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形容初次相见就情投意合</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自从他们上次分别</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已经过了五年</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再次相逢</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这对老朋友一见如故</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初次见面</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他们谈得非常融洽</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大有一见如故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相见恨晚的感觉</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17.</a:t>
            </a:r>
            <a:r>
              <a:rPr lang="zh-CN" altLang="en-US" sz="2100" b="1" dirty="0">
                <a:latin typeface="Times New Roman" panose="02020603050405020304" pitchFamily="18" charset="0"/>
                <a:ea typeface="微软雅黑" panose="020B0503020204020204" pitchFamily="34" charset="-122"/>
                <a:sym typeface="+mn-ea"/>
              </a:rPr>
              <a:t>拍案而起</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形容非常愤慨</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也形容对反动势力不屈服</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闻一多拍案而起</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横眉怒对国民党的手枪</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宁可倒下去</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也不愿屈服</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小刚若有所思</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突然拍案而起</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抑制不住自己高兴的心情</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8043258" y="3116156"/>
            <a:ext cx="286377" cy="414020"/>
          </a:xfrm>
          <a:prstGeom prst="rect">
            <a:avLst/>
          </a:prstGeom>
        </p:spPr>
        <p:txBody>
          <a:bodyPr wrap="squar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712591" y="2645644"/>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712591" y="4520505"/>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7459702" y="4991353"/>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3969385"/>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18.</a:t>
            </a:r>
            <a:r>
              <a:rPr lang="zh-CN" altLang="en-US" sz="2100" b="1" dirty="0">
                <a:latin typeface="Times New Roman" panose="02020603050405020304" pitchFamily="18" charset="0"/>
                <a:ea typeface="微软雅黑" panose="020B0503020204020204" pitchFamily="34" charset="-122"/>
                <a:sym typeface="+mn-ea"/>
              </a:rPr>
              <a:t>功败垂成</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快要成功的时候遭到失败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含惋惜意</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这项工程马上就功败垂成了</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领导吩咐我们不能懈怠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要保质保量</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这座桥梁本就要完工了</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一场大地震却让它功败垂成</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19.</a:t>
            </a:r>
            <a:r>
              <a:rPr lang="zh-CN" altLang="en-US" sz="2100" b="1" dirty="0">
                <a:latin typeface="Times New Roman" panose="02020603050405020304" pitchFamily="18" charset="0"/>
                <a:ea typeface="微软雅黑" panose="020B0503020204020204" pitchFamily="34" charset="-122"/>
                <a:sym typeface="+mn-ea"/>
              </a:rPr>
              <a:t>明日黄花</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比喻过时或无意义的事物</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后多比喻已失去新闻价值的报道或已失去应时作用的事物</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常误用为“昨日黄花”</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这些装饰品</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已成明日黄花</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应该换下来了</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这消息早已成为明日黄花</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毫无价值</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7140686" y="3116156"/>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722826" y="2625172"/>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5259001" y="4988668"/>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5866847" y="4553846"/>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02053" y="2901852"/>
            <a:ext cx="4137895" cy="870585"/>
          </a:xfrm>
          <a:prstGeom prst="rect">
            <a:avLst/>
          </a:prstGeom>
        </p:spPr>
        <p:txBody>
          <a:bodyPr wrap="square">
            <a:spAutoFit/>
          </a:bodyPr>
          <a:lstStyle/>
          <a:p>
            <a:pPr algn="ctr">
              <a:lnSpc>
                <a:spcPct val="150000"/>
              </a:lnSpc>
            </a:pPr>
            <a:r>
              <a:rPr lang="zh-CN" altLang="en-US" sz="3375" b="1" dirty="0" smtClean="0">
                <a:solidFill>
                  <a:srgbClr val="F47349"/>
                </a:solidFill>
                <a:latin typeface="Times New Roman" panose="02020603050405020304" pitchFamily="18" charset="0"/>
                <a:ea typeface="微软雅黑" panose="020B0503020204020204" pitchFamily="34" charset="-122"/>
              </a:rPr>
              <a:t>课堂变式练</a:t>
            </a:r>
            <a:endParaRPr lang="zh-CN" altLang="zh-CN" sz="3375" b="1" dirty="0">
              <a:solidFill>
                <a:srgbClr val="F47349"/>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835" y="1493947"/>
            <a:ext cx="8120270" cy="44538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1.(2019•</a:t>
            </a:r>
            <a:r>
              <a:rPr lang="zh-CN" altLang="en-US" sz="2100" dirty="0">
                <a:latin typeface="Times New Roman" panose="02020603050405020304" pitchFamily="18" charset="0"/>
                <a:ea typeface="微软雅黑" panose="020B0503020204020204" pitchFamily="34" charset="-122"/>
              </a:rPr>
              <a:t>北部湾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下列句子加点词语使用不正确的一项是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在亚洲艺术作品展上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中国画家的作品创意独特</a:t>
            </a:r>
            <a:r>
              <a:rPr lang="en-US" altLang="zh-CN"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见异思迁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受到专家一致好评</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亚洲文明为世界文明发展史书写了</a:t>
            </a:r>
            <a:r>
              <a:rPr lang="zh-CN" altLang="en-US" sz="2100" dirty="0">
                <a:solidFill>
                  <a:srgbClr val="FF00FF"/>
                </a:solidFill>
                <a:latin typeface="Times New Roman" panose="02020603050405020304" pitchFamily="18" charset="0"/>
                <a:ea typeface="微软雅黑" panose="020B0503020204020204" pitchFamily="34" charset="-122"/>
              </a:rPr>
              <a:t>浓墨重彩</a:t>
            </a:r>
            <a:r>
              <a:rPr lang="zh-CN" altLang="en-US" sz="2100" dirty="0">
                <a:latin typeface="Times New Roman" panose="02020603050405020304" pitchFamily="18" charset="0"/>
                <a:ea typeface="微软雅黑" panose="020B0503020204020204" pitchFamily="34" charset="-122"/>
              </a:rPr>
              <a:t>的篇章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人类文明因亚洲而更加绚烂多姿</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纪录片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超级工程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中的工匠们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无不对技术</a:t>
            </a:r>
            <a:r>
              <a:rPr lang="zh-CN" altLang="en-US" sz="2100" dirty="0">
                <a:solidFill>
                  <a:srgbClr val="FF00FF"/>
                </a:solidFill>
                <a:latin typeface="Times New Roman" panose="02020603050405020304" pitchFamily="18" charset="0"/>
                <a:ea typeface="微软雅黑" panose="020B0503020204020204" pitchFamily="34" charset="-122"/>
              </a:rPr>
              <a:t>精益求精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其精神令观众深受感动</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网络直播规则的建立和实施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需要经历一个过程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不可</a:t>
            </a:r>
            <a:r>
              <a:rPr lang="zh-CN" altLang="en-US" sz="2100" dirty="0">
                <a:solidFill>
                  <a:srgbClr val="FF00FF"/>
                </a:solidFill>
                <a:latin typeface="Times New Roman" panose="02020603050405020304" pitchFamily="18" charset="0"/>
                <a:ea typeface="微软雅黑" panose="020B0503020204020204" pitchFamily="34" charset="-122"/>
              </a:rPr>
              <a:t>操之过急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也不宜“一刀切”</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矩形 2"/>
          <p:cNvSpPr/>
          <p:nvPr/>
        </p:nvSpPr>
        <p:spPr>
          <a:xfrm>
            <a:off x="7089264" y="1506259"/>
            <a:ext cx="375920" cy="542925"/>
          </a:xfrm>
          <a:prstGeom prst="rect">
            <a:avLst/>
          </a:prstGeom>
        </p:spPr>
        <p:txBody>
          <a:bodyPr wrap="none">
            <a:spAutoFit/>
          </a:bodyPr>
          <a:lstStyle/>
          <a:p>
            <a:pPr>
              <a:lnSpc>
                <a:spcPct val="140000"/>
              </a:lnSpc>
            </a:pPr>
            <a:r>
              <a:rPr lang="en-US" altLang="zh-CN" sz="2100" b="1" dirty="0" smtClean="0">
                <a:solidFill>
                  <a:srgbClr val="FF0000"/>
                </a:solidFill>
                <a:latin typeface="Times New Roman" panose="02020603050405020304" pitchFamily="18" charset="0"/>
                <a:ea typeface="微软雅黑" panose="020B0503020204020204" pitchFamily="34" charset="-122"/>
              </a:rPr>
              <a:t>A</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36713" y="1529703"/>
            <a:ext cx="8100392" cy="1060450"/>
          </a:xfrm>
          <a:prstGeom prst="rect">
            <a:avLst/>
          </a:prstGeom>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解析</a:t>
            </a:r>
            <a:r>
              <a:rPr lang="en-US" altLang="zh-CN" sz="2100" b="1" dirty="0" smtClean="0">
                <a:latin typeface="Times New Roman" panose="02020603050405020304" pitchFamily="18" charset="0"/>
                <a:ea typeface="微软雅黑" panose="020B0503020204020204" pitchFamily="34" charset="-122"/>
              </a:rPr>
              <a:t>】</a:t>
            </a:r>
            <a:r>
              <a:rPr lang="en-US" altLang="zh-CN" sz="2100" dirty="0" smtClean="0">
                <a:latin typeface="Times New Roman" panose="02020603050405020304" pitchFamily="18" charset="0"/>
                <a:ea typeface="微软雅黑" panose="020B0503020204020204" pitchFamily="34" charset="-122"/>
              </a:rPr>
              <a:t>A</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见异思迁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看见不同的事物就改变主意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指意志不坚定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喜爱不专一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望文生义</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835" y="1493947"/>
            <a:ext cx="8120270" cy="396938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2.(2019•</a:t>
            </a:r>
            <a:r>
              <a:rPr lang="zh-CN" altLang="en-US" sz="2100" dirty="0">
                <a:latin typeface="Times New Roman" panose="02020603050405020304" pitchFamily="18" charset="0"/>
                <a:ea typeface="微软雅黑" panose="020B0503020204020204" pitchFamily="34" charset="-122"/>
              </a:rPr>
              <a:t>青岛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下列句子加点词语使用不正确的一项是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儿童剧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芝麻开门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剧情</a:t>
            </a:r>
            <a:r>
              <a:rPr lang="zh-CN" altLang="en-US" sz="2100" dirty="0">
                <a:solidFill>
                  <a:srgbClr val="FF00FF"/>
                </a:solidFill>
                <a:latin typeface="Times New Roman" panose="02020603050405020304" pitchFamily="18" charset="0"/>
                <a:ea typeface="微软雅黑" panose="020B0503020204020204" pitchFamily="34" charset="-122"/>
              </a:rPr>
              <a:t>抑扬顿挫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台词诙谐幽默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受到现场观众的热烈称赞</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春天的公园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阳光明媚</a:t>
            </a:r>
            <a:r>
              <a:rPr lang="en-US" altLang="zh-CN"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草长莺飞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我们一家人徜徉其中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尽享美景</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在海军建军</a:t>
            </a:r>
            <a:r>
              <a:rPr lang="en-US" altLang="zh-CN" sz="2100" dirty="0">
                <a:latin typeface="Times New Roman" panose="02020603050405020304" pitchFamily="18" charset="0"/>
                <a:ea typeface="微软雅黑" panose="020B0503020204020204" pitchFamily="34" charset="-122"/>
              </a:rPr>
              <a:t>70</a:t>
            </a:r>
            <a:r>
              <a:rPr lang="zh-CN" altLang="en-US" sz="2100" dirty="0">
                <a:latin typeface="Times New Roman" panose="02020603050405020304" pitchFamily="18" charset="0"/>
                <a:ea typeface="微软雅黑" panose="020B0503020204020204" pitchFamily="34" charset="-122"/>
              </a:rPr>
              <a:t>周年阅兵式上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人民海军挥戈闯大洋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砺剑海天间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民族自豪感在我们心中</a:t>
            </a:r>
            <a:r>
              <a:rPr lang="zh-CN" altLang="en-US" sz="2100" dirty="0">
                <a:solidFill>
                  <a:srgbClr val="FF00FF"/>
                </a:solidFill>
                <a:latin typeface="Times New Roman" panose="02020603050405020304" pitchFamily="18" charset="0"/>
                <a:ea typeface="微软雅黑" panose="020B0503020204020204" pitchFamily="34" charset="-122"/>
              </a:rPr>
              <a:t>油然而生</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先进文化理念是科技创新的思想源泉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科技推动文化产业转型升级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文化和科技是</a:t>
            </a:r>
            <a:r>
              <a:rPr lang="zh-CN" altLang="en-US" sz="2100" dirty="0">
                <a:solidFill>
                  <a:srgbClr val="FF00FF"/>
                </a:solidFill>
                <a:latin typeface="Times New Roman" panose="02020603050405020304" pitchFamily="18" charset="0"/>
                <a:ea typeface="微软雅黑" panose="020B0503020204020204" pitchFamily="34" charset="-122"/>
              </a:rPr>
              <a:t>相辅相成</a:t>
            </a:r>
            <a:r>
              <a:rPr lang="zh-CN" altLang="en-US" sz="2100" dirty="0">
                <a:latin typeface="Times New Roman" panose="02020603050405020304" pitchFamily="18" charset="0"/>
                <a:ea typeface="微软雅黑" panose="020B0503020204020204" pitchFamily="34" charset="-122"/>
              </a:rPr>
              <a:t>的</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矩形 2"/>
          <p:cNvSpPr/>
          <p:nvPr/>
        </p:nvSpPr>
        <p:spPr>
          <a:xfrm>
            <a:off x="6830995" y="1516494"/>
            <a:ext cx="375920" cy="542925"/>
          </a:xfrm>
          <a:prstGeom prst="rect">
            <a:avLst/>
          </a:prstGeom>
        </p:spPr>
        <p:txBody>
          <a:bodyPr wrap="none">
            <a:spAutoFit/>
          </a:bodyPr>
          <a:lstStyle/>
          <a:p>
            <a:pPr>
              <a:lnSpc>
                <a:spcPct val="140000"/>
              </a:lnSpc>
            </a:pPr>
            <a:r>
              <a:rPr lang="en-US" altLang="zh-CN" sz="2100" b="1" dirty="0" smtClean="0">
                <a:solidFill>
                  <a:srgbClr val="FF0000"/>
                </a:solidFill>
                <a:latin typeface="Times New Roman" panose="02020603050405020304" pitchFamily="18" charset="0"/>
                <a:ea typeface="微软雅黑" panose="020B0503020204020204" pitchFamily="34" charset="-122"/>
              </a:rPr>
              <a:t>A</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36713" y="1529703"/>
            <a:ext cx="8100392" cy="1060450"/>
          </a:xfrm>
          <a:prstGeom prst="rect">
            <a:avLst/>
          </a:prstGeom>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解析</a:t>
            </a:r>
            <a:r>
              <a:rPr lang="en-US" altLang="zh-CN" sz="2100" b="1" dirty="0" smtClean="0">
                <a:latin typeface="Times New Roman" panose="02020603050405020304" pitchFamily="18" charset="0"/>
                <a:ea typeface="微软雅黑" panose="020B0503020204020204" pitchFamily="34" charset="-122"/>
              </a:rPr>
              <a:t>】</a:t>
            </a:r>
            <a:r>
              <a:rPr lang="en-US" altLang="zh-CN" sz="2100" dirty="0" smtClean="0">
                <a:latin typeface="Times New Roman" panose="02020603050405020304" pitchFamily="18" charset="0"/>
                <a:ea typeface="微软雅黑" panose="020B0503020204020204" pitchFamily="34" charset="-122"/>
              </a:rPr>
              <a:t>A</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抑扬顿挫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指声音高低曲折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十分和谐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多用于形容悦耳的声音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用在此处形容儿童剧剧情不恰当</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1910" cy="4453890"/>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3.</a:t>
            </a:r>
            <a:r>
              <a:rPr lang="zh-CN" altLang="en-US" sz="2100" b="1" dirty="0">
                <a:latin typeface="Times New Roman" panose="02020603050405020304" pitchFamily="18" charset="0"/>
                <a:ea typeface="微软雅黑" panose="020B0503020204020204" pitchFamily="34" charset="-122"/>
                <a:sym typeface="+mn-ea"/>
              </a:rPr>
              <a:t>断章取义</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不顾全篇文章的内容</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而只根据需要</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孤立地截取其中一段或一句的意思</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在一次文艺作品交流会上</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某代表断章取义</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旁征博引</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赢得了参会人员的一致好评</a:t>
            </a:r>
            <a:r>
              <a:rPr lang="en-US" altLang="zh-CN" sz="2100" dirty="0" smtClean="0">
                <a:latin typeface="Times New Roman" panose="02020603050405020304" pitchFamily="18" charset="0"/>
                <a:ea typeface="微软雅黑" panose="020B0503020204020204" pitchFamily="34" charset="-122"/>
                <a:sym typeface="+mn-ea"/>
              </a:rPr>
              <a:t>｡(</a:t>
            </a:r>
            <a:r>
              <a:rPr lang="en-US" altLang="zh-CN" sz="2100" dirty="0">
                <a:latin typeface="Times New Roman" panose="02020603050405020304" pitchFamily="18" charset="0"/>
                <a:ea typeface="微软雅黑" panose="020B0503020204020204" pitchFamily="34" charset="-122"/>
                <a:sym typeface="+mn-ea"/>
              </a:rPr>
              <a:t>	</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宋人攻击王安石</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说他将明妃写成了一个不忠君不爱国的人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其实是断章取义</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故入人罪</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4.</a:t>
            </a:r>
            <a:r>
              <a:rPr lang="zh-CN" altLang="en-US" sz="2100" b="1" dirty="0">
                <a:latin typeface="Times New Roman" panose="02020603050405020304" pitchFamily="18" charset="0"/>
                <a:ea typeface="微软雅黑" panose="020B0503020204020204" pitchFamily="34" charset="-122"/>
                <a:sym typeface="+mn-ea"/>
              </a:rPr>
              <a:t>天衣无缝</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比喻事物周密完善</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找不出破绽或漏洞</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不能形容服饰</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国民党自以为天衣无缝的长江防御阵线</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最后还是被解放军攻克了</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2835079" y="3085783"/>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3007121" y="4120277"/>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931442" y="5482399"/>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835" y="1444252"/>
            <a:ext cx="8120270" cy="4556125"/>
          </a:xfrm>
          <a:prstGeom prst="rect">
            <a:avLst/>
          </a:prstGeom>
        </p:spPr>
        <p:txBody>
          <a:bodyPr wrap="square">
            <a:spAutoFit/>
          </a:bodyPr>
          <a:lstStyle/>
          <a:p>
            <a:pPr algn="just">
              <a:lnSpc>
                <a:spcPct val="130000"/>
              </a:lnSpc>
            </a:pPr>
            <a:r>
              <a:rPr lang="en-US" altLang="zh-CN" sz="2025" dirty="0">
                <a:latin typeface="Times New Roman" panose="02020603050405020304" pitchFamily="18" charset="0"/>
                <a:ea typeface="微软雅黑" panose="020B0503020204020204" pitchFamily="34" charset="-122"/>
              </a:rPr>
              <a:t>3.(2019•</a:t>
            </a:r>
            <a:r>
              <a:rPr lang="zh-CN" altLang="en-US" sz="2025" dirty="0">
                <a:latin typeface="Times New Roman" panose="02020603050405020304" pitchFamily="18" charset="0"/>
                <a:ea typeface="微软雅黑" panose="020B0503020204020204" pitchFamily="34" charset="-122"/>
              </a:rPr>
              <a:t>连云港</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下列句子加点词语使用不正确的一项是</a:t>
            </a:r>
            <a:r>
              <a:rPr lang="en-US" altLang="zh-CN" sz="2025" dirty="0">
                <a:latin typeface="Times New Roman" panose="02020603050405020304" pitchFamily="18" charset="0"/>
                <a:ea typeface="微软雅黑" panose="020B0503020204020204" pitchFamily="34" charset="-122"/>
              </a:rPr>
              <a:t>(     </a:t>
            </a:r>
            <a:r>
              <a:rPr lang="en-US" altLang="zh-CN" sz="2025" dirty="0" smtClean="0">
                <a:latin typeface="Times New Roman" panose="02020603050405020304" pitchFamily="18" charset="0"/>
                <a:ea typeface="微软雅黑" panose="020B0503020204020204" pitchFamily="34" charset="-122"/>
              </a:rPr>
              <a:t>  )</a:t>
            </a:r>
            <a:endParaRPr lang="en-US" altLang="zh-CN" sz="2025" dirty="0">
              <a:latin typeface="Times New Roman" panose="02020603050405020304" pitchFamily="18" charset="0"/>
              <a:ea typeface="微软雅黑" panose="020B0503020204020204" pitchFamily="34" charset="-122"/>
            </a:endParaRPr>
          </a:p>
          <a:p>
            <a:pPr algn="just">
              <a:lnSpc>
                <a:spcPct val="130000"/>
              </a:lnSpc>
            </a:pPr>
            <a:r>
              <a:rPr lang="en-US" altLang="zh-CN" sz="2025" dirty="0">
                <a:latin typeface="Times New Roman" panose="02020603050405020304" pitchFamily="18" charset="0"/>
                <a:ea typeface="微软雅黑" panose="020B0503020204020204" pitchFamily="34" charset="-122"/>
              </a:rPr>
              <a:t>A.</a:t>
            </a:r>
            <a:r>
              <a:rPr lang="zh-CN" altLang="en-US" sz="2025" dirty="0">
                <a:latin typeface="Times New Roman" panose="02020603050405020304" pitchFamily="18" charset="0"/>
                <a:ea typeface="微软雅黑" panose="020B0503020204020204" pitchFamily="34" charset="-122"/>
              </a:rPr>
              <a:t>随着连云港市创建全国文明城市工作的深化</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各类学校创文活动开展得</a:t>
            </a:r>
            <a:r>
              <a:rPr lang="zh-CN" altLang="en-US" sz="2025" dirty="0">
                <a:solidFill>
                  <a:srgbClr val="FF00FF"/>
                </a:solidFill>
                <a:latin typeface="Times New Roman" panose="02020603050405020304" pitchFamily="18" charset="0"/>
                <a:ea typeface="微软雅黑" panose="020B0503020204020204" pitchFamily="34" charset="-122"/>
              </a:rPr>
              <a:t>如火如荼</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这些活动既提升了广大师生的文明素养</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又丰富了学校的发展内涵</a:t>
            </a:r>
            <a:r>
              <a:rPr lang="en-US" altLang="zh-CN" sz="2025" dirty="0" smtClean="0">
                <a:latin typeface="Times New Roman" panose="02020603050405020304" pitchFamily="18" charset="0"/>
                <a:ea typeface="微软雅黑" panose="020B0503020204020204" pitchFamily="34" charset="-122"/>
              </a:rPr>
              <a:t>｡</a:t>
            </a:r>
            <a:endParaRPr lang="en-US" altLang="zh-CN" sz="2025" dirty="0">
              <a:latin typeface="Times New Roman" panose="02020603050405020304" pitchFamily="18" charset="0"/>
              <a:ea typeface="微软雅黑" panose="020B0503020204020204" pitchFamily="34" charset="-122"/>
            </a:endParaRPr>
          </a:p>
          <a:p>
            <a:pPr algn="just">
              <a:lnSpc>
                <a:spcPct val="130000"/>
              </a:lnSpc>
            </a:pPr>
            <a:r>
              <a:rPr lang="en-US" altLang="zh-CN" sz="2025" dirty="0">
                <a:latin typeface="Times New Roman" panose="02020603050405020304" pitchFamily="18" charset="0"/>
                <a:ea typeface="微软雅黑" panose="020B0503020204020204" pitchFamily="34" charset="-122"/>
              </a:rPr>
              <a:t>B.</a:t>
            </a:r>
            <a:r>
              <a:rPr lang="zh-CN" altLang="en-US" sz="2025" dirty="0">
                <a:latin typeface="Times New Roman" panose="02020603050405020304" pitchFamily="18" charset="0"/>
                <a:ea typeface="微软雅黑" panose="020B0503020204020204" pitchFamily="34" charset="-122"/>
              </a:rPr>
              <a:t>在这个</a:t>
            </a:r>
            <a:r>
              <a:rPr lang="zh-CN" altLang="en-US" sz="2025" dirty="0">
                <a:solidFill>
                  <a:srgbClr val="FF00FF"/>
                </a:solidFill>
                <a:latin typeface="Times New Roman" panose="02020603050405020304" pitchFamily="18" charset="0"/>
                <a:ea typeface="微软雅黑" panose="020B0503020204020204" pitchFamily="34" charset="-122"/>
              </a:rPr>
              <a:t>草长莺飞</a:t>
            </a:r>
            <a:r>
              <a:rPr lang="zh-CN" altLang="en-US" sz="2025" dirty="0">
                <a:latin typeface="Times New Roman" panose="02020603050405020304" pitchFamily="18" charset="0"/>
                <a:ea typeface="微软雅黑" panose="020B0503020204020204" pitchFamily="34" charset="-122"/>
              </a:rPr>
              <a:t>的日子里</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由连云港某单位主办的“有一种幸福叫‘我陪爸妈去远足’”大型孝行活动</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大力弘扬了“孝老敬老”的社会风尚</a:t>
            </a:r>
            <a:r>
              <a:rPr lang="en-US" altLang="zh-CN" sz="2025" dirty="0" smtClean="0">
                <a:latin typeface="Times New Roman" panose="02020603050405020304" pitchFamily="18" charset="0"/>
                <a:ea typeface="微软雅黑" panose="020B0503020204020204" pitchFamily="34" charset="-122"/>
              </a:rPr>
              <a:t>｡</a:t>
            </a:r>
            <a:endParaRPr lang="en-US" altLang="zh-CN" sz="2025" dirty="0">
              <a:latin typeface="Times New Roman" panose="02020603050405020304" pitchFamily="18" charset="0"/>
              <a:ea typeface="微软雅黑" panose="020B0503020204020204" pitchFamily="34" charset="-122"/>
            </a:endParaRPr>
          </a:p>
          <a:p>
            <a:pPr algn="just">
              <a:lnSpc>
                <a:spcPct val="130000"/>
              </a:lnSpc>
            </a:pPr>
            <a:r>
              <a:rPr lang="en-US" altLang="zh-CN" sz="2025" dirty="0">
                <a:latin typeface="Times New Roman" panose="02020603050405020304" pitchFamily="18" charset="0"/>
                <a:ea typeface="微软雅黑" panose="020B0503020204020204" pitchFamily="34" charset="-122"/>
              </a:rPr>
              <a:t>C.</a:t>
            </a:r>
            <a:r>
              <a:rPr lang="zh-CN" altLang="en-US" sz="2025" dirty="0">
                <a:latin typeface="Times New Roman" panose="02020603050405020304" pitchFamily="18" charset="0"/>
                <a:ea typeface="微软雅黑" panose="020B0503020204020204" pitchFamily="34" charset="-122"/>
              </a:rPr>
              <a:t>锦屏山森林公园峰峦峭拔</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谷壑幽深</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郁郁葱葱的树木</a:t>
            </a:r>
            <a:r>
              <a:rPr lang="zh-CN" altLang="en-US" sz="2025" dirty="0">
                <a:solidFill>
                  <a:srgbClr val="FF00FF"/>
                </a:solidFill>
                <a:latin typeface="Times New Roman" panose="02020603050405020304" pitchFamily="18" charset="0"/>
                <a:ea typeface="微软雅黑" panose="020B0503020204020204" pitchFamily="34" charset="-122"/>
              </a:rPr>
              <a:t>鳞次栉比</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这个大型天然氧吧</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让市民有了驻足流连愉悦身心的处所</a:t>
            </a:r>
            <a:r>
              <a:rPr lang="en-US" altLang="zh-CN" sz="2025" dirty="0" smtClean="0">
                <a:latin typeface="Times New Roman" panose="02020603050405020304" pitchFamily="18" charset="0"/>
                <a:ea typeface="微软雅黑" panose="020B0503020204020204" pitchFamily="34" charset="-122"/>
              </a:rPr>
              <a:t>｡</a:t>
            </a:r>
            <a:endParaRPr lang="en-US" altLang="zh-CN" sz="2025" dirty="0">
              <a:latin typeface="Times New Roman" panose="02020603050405020304" pitchFamily="18" charset="0"/>
              <a:ea typeface="微软雅黑" panose="020B0503020204020204" pitchFamily="34" charset="-122"/>
            </a:endParaRPr>
          </a:p>
          <a:p>
            <a:pPr algn="just">
              <a:lnSpc>
                <a:spcPct val="130000"/>
              </a:lnSpc>
            </a:pPr>
            <a:r>
              <a:rPr lang="en-US" altLang="zh-CN" sz="2025" dirty="0">
                <a:latin typeface="Times New Roman" panose="02020603050405020304" pitchFamily="18" charset="0"/>
                <a:ea typeface="微软雅黑" panose="020B0503020204020204" pitchFamily="34" charset="-122"/>
              </a:rPr>
              <a:t>D.</a:t>
            </a:r>
            <a:r>
              <a:rPr lang="zh-CN" altLang="en-US" sz="2025" dirty="0">
                <a:latin typeface="Times New Roman" panose="02020603050405020304" pitchFamily="18" charset="0"/>
                <a:ea typeface="微软雅黑" panose="020B0503020204020204" pitchFamily="34" charset="-122"/>
              </a:rPr>
              <a:t>在第七届连云港读书节系列活动“名家讲坛”中</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著名学者蒙曼教授以生动幽默的措辞</a:t>
            </a:r>
            <a:r>
              <a:rPr lang="en-US" altLang="zh-CN" sz="2025" dirty="0">
                <a:latin typeface="Times New Roman" panose="02020603050405020304" pitchFamily="18" charset="0"/>
                <a:ea typeface="微软雅黑" panose="020B0503020204020204" pitchFamily="34" charset="-122"/>
              </a:rPr>
              <a:t>､</a:t>
            </a:r>
            <a:r>
              <a:rPr lang="zh-CN" altLang="en-US" sz="2025" dirty="0">
                <a:solidFill>
                  <a:srgbClr val="FF00FF"/>
                </a:solidFill>
                <a:latin typeface="Times New Roman" panose="02020603050405020304" pitchFamily="18" charset="0"/>
                <a:ea typeface="微软雅黑" panose="020B0503020204020204" pitchFamily="34" charset="-122"/>
              </a:rPr>
              <a:t>鞭辟入里</a:t>
            </a:r>
            <a:r>
              <a:rPr lang="zh-CN" altLang="en-US" sz="2025" dirty="0">
                <a:latin typeface="Times New Roman" panose="02020603050405020304" pitchFamily="18" charset="0"/>
                <a:ea typeface="微软雅黑" panose="020B0503020204020204" pitchFamily="34" charset="-122"/>
              </a:rPr>
              <a:t>的品析</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使听众全方位领略了唐诗之美</a:t>
            </a:r>
            <a:r>
              <a:rPr lang="en-US" altLang="zh-CN" sz="2025" dirty="0">
                <a:latin typeface="Times New Roman" panose="02020603050405020304" pitchFamily="18" charset="0"/>
                <a:ea typeface="微软雅黑" panose="020B0503020204020204" pitchFamily="34" charset="-122"/>
              </a:rPr>
              <a:t>｡</a:t>
            </a:r>
            <a:endParaRPr lang="en-US" altLang="zh-CN" sz="2025" dirty="0">
              <a:latin typeface="Times New Roman" panose="02020603050405020304" pitchFamily="18" charset="0"/>
              <a:ea typeface="微软雅黑" panose="020B0503020204020204" pitchFamily="34" charset="-122"/>
            </a:endParaRPr>
          </a:p>
        </p:txBody>
      </p:sp>
      <p:sp>
        <p:nvSpPr>
          <p:cNvPr id="3" name="矩形 2"/>
          <p:cNvSpPr/>
          <p:nvPr/>
        </p:nvSpPr>
        <p:spPr>
          <a:xfrm>
            <a:off x="6840934" y="1444252"/>
            <a:ext cx="355600" cy="528320"/>
          </a:xfrm>
          <a:prstGeom prst="rect">
            <a:avLst/>
          </a:prstGeom>
        </p:spPr>
        <p:txBody>
          <a:bodyPr wrap="none">
            <a:spAutoFit/>
          </a:bodyPr>
          <a:lstStyle/>
          <a:p>
            <a:pPr>
              <a:lnSpc>
                <a:spcPct val="140000"/>
              </a:lnSpc>
            </a:pPr>
            <a:r>
              <a:rPr lang="en-US" altLang="zh-CN" sz="2025" b="1" dirty="0" smtClean="0">
                <a:solidFill>
                  <a:srgbClr val="FF0000"/>
                </a:solidFill>
                <a:latin typeface="Times New Roman" panose="02020603050405020304" pitchFamily="18" charset="0"/>
                <a:ea typeface="微软雅黑" panose="020B0503020204020204" pitchFamily="34" charset="-122"/>
              </a:rPr>
              <a:t>C</a:t>
            </a:r>
            <a:endParaRPr lang="zh-CN" altLang="en-US" sz="2025"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36713" y="1529703"/>
            <a:ext cx="8100392" cy="1060450"/>
          </a:xfrm>
          <a:prstGeom prst="rect">
            <a:avLst/>
          </a:prstGeom>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解析</a:t>
            </a:r>
            <a:r>
              <a:rPr lang="en-US" altLang="zh-CN" sz="2100" b="1" dirty="0" smtClean="0">
                <a:latin typeface="Times New Roman" panose="02020603050405020304" pitchFamily="18" charset="0"/>
                <a:ea typeface="微软雅黑" panose="020B0503020204020204" pitchFamily="34" charset="-122"/>
              </a:rPr>
              <a:t>】</a:t>
            </a:r>
            <a:r>
              <a:rPr lang="en-US" altLang="zh-CN" sz="2100" dirty="0" smtClean="0">
                <a:latin typeface="Times New Roman" panose="02020603050405020304" pitchFamily="18" charset="0"/>
                <a:ea typeface="微软雅黑" panose="020B0503020204020204" pitchFamily="34" charset="-122"/>
              </a:rPr>
              <a:t>C</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鳞次栉比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像鱼鳞和梳子的齿一样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一个挨着一个地排列着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多形容房屋等密集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用在此处形容树木不恰当</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835" y="1493947"/>
            <a:ext cx="8120270" cy="44538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4.(2019•</a:t>
            </a:r>
            <a:r>
              <a:rPr lang="zh-CN" altLang="en-US" sz="2100" dirty="0">
                <a:latin typeface="Times New Roman" panose="02020603050405020304" pitchFamily="18" charset="0"/>
                <a:ea typeface="微软雅黑" panose="020B0503020204020204" pitchFamily="34" charset="-122"/>
              </a:rPr>
              <a:t>娄底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下列句子加点词语使用不正确的一项是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在全市开展的扫黑除恶整治工作中</a:t>
            </a:r>
            <a:r>
              <a:rPr lang="en-US" altLang="zh-CN"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劫后余生</a:t>
            </a:r>
            <a:r>
              <a:rPr lang="zh-CN" altLang="en-US" sz="2100" dirty="0">
                <a:latin typeface="Times New Roman" panose="02020603050405020304" pitchFamily="18" charset="0"/>
                <a:ea typeface="微软雅黑" panose="020B0503020204020204" pitchFamily="34" charset="-122"/>
              </a:rPr>
              <a:t>的“村霸”刘某痛改前非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成了全村最热心的保洁员</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美国政府为了遏制中国的崛起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先是孟晚舟事件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然后介入安卓系统与华为的合作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真可谓是</a:t>
            </a:r>
            <a:r>
              <a:rPr lang="zh-CN" altLang="en-US" sz="2100" dirty="0">
                <a:solidFill>
                  <a:srgbClr val="FF00FF"/>
                </a:solidFill>
                <a:latin typeface="Times New Roman" panose="02020603050405020304" pitchFamily="18" charset="0"/>
                <a:ea typeface="微软雅黑" panose="020B0503020204020204" pitchFamily="34" charset="-122"/>
              </a:rPr>
              <a:t>煞费苦心</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为了促进当地经济发展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娄底市政府</a:t>
            </a:r>
            <a:r>
              <a:rPr lang="zh-CN" altLang="en-US" sz="2100" dirty="0">
                <a:solidFill>
                  <a:srgbClr val="FF00FF"/>
                </a:solidFill>
                <a:latin typeface="Times New Roman" panose="02020603050405020304" pitchFamily="18" charset="0"/>
                <a:ea typeface="微软雅黑" panose="020B0503020204020204" pitchFamily="34" charset="-122"/>
              </a:rPr>
              <a:t>因地制宜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大力打造旅游业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吸引了众多游客驻足观赏</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实现大数据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人工智能等先进技术与教育的深度融合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对每一个教育工作者来说</a:t>
            </a:r>
            <a:r>
              <a:rPr lang="zh-CN" altLang="en-US" sz="2100" dirty="0">
                <a:solidFill>
                  <a:srgbClr val="FF00FF"/>
                </a:solidFill>
                <a:latin typeface="Times New Roman" panose="02020603050405020304" pitchFamily="18" charset="0"/>
                <a:ea typeface="微软雅黑" panose="020B0503020204020204" pitchFamily="34" charset="-122"/>
              </a:rPr>
              <a:t>任重道远</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矩形 2"/>
          <p:cNvSpPr/>
          <p:nvPr/>
        </p:nvSpPr>
        <p:spPr>
          <a:xfrm>
            <a:off x="6842418" y="1524356"/>
            <a:ext cx="375920" cy="542925"/>
          </a:xfrm>
          <a:prstGeom prst="rect">
            <a:avLst/>
          </a:prstGeom>
        </p:spPr>
        <p:txBody>
          <a:bodyPr wrap="none">
            <a:spAutoFit/>
          </a:bodyPr>
          <a:lstStyle/>
          <a:p>
            <a:pPr>
              <a:lnSpc>
                <a:spcPct val="140000"/>
              </a:lnSpc>
            </a:pPr>
            <a:r>
              <a:rPr lang="en-US" altLang="zh-CN" sz="2100" b="1" dirty="0" smtClean="0">
                <a:solidFill>
                  <a:srgbClr val="FF0000"/>
                </a:solidFill>
                <a:latin typeface="Times New Roman" panose="02020603050405020304" pitchFamily="18" charset="0"/>
                <a:ea typeface="微软雅黑" panose="020B0503020204020204" pitchFamily="34" charset="-122"/>
              </a:rPr>
              <a:t>A</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36713" y="1529703"/>
            <a:ext cx="8020879" cy="1060450"/>
          </a:xfrm>
          <a:prstGeom prst="rect">
            <a:avLst/>
          </a:prstGeom>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解析</a:t>
            </a:r>
            <a:r>
              <a:rPr lang="en-US" altLang="zh-CN" sz="2100" b="1" dirty="0" smtClean="0">
                <a:latin typeface="Times New Roman" panose="02020603050405020304" pitchFamily="18" charset="0"/>
                <a:ea typeface="微软雅黑" panose="020B0503020204020204" pitchFamily="34" charset="-122"/>
              </a:rPr>
              <a:t>】</a:t>
            </a:r>
            <a:r>
              <a:rPr lang="en-US" altLang="zh-CN" sz="2100" dirty="0" smtClean="0">
                <a:latin typeface="Times New Roman" panose="02020603050405020304" pitchFamily="18" charset="0"/>
                <a:ea typeface="微软雅黑" panose="020B0503020204020204" pitchFamily="34" charset="-122"/>
              </a:rPr>
              <a:t>A</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劫后余生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经历灾难以后幸存下来的生命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用来形容“村霸”不恰当</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835" y="1493947"/>
            <a:ext cx="8120270" cy="44538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5.(2019•</a:t>
            </a:r>
            <a:r>
              <a:rPr lang="zh-CN" altLang="en-US" sz="2100" dirty="0">
                <a:latin typeface="Times New Roman" panose="02020603050405020304" pitchFamily="18" charset="0"/>
                <a:ea typeface="微软雅黑" panose="020B0503020204020204" pitchFamily="34" charset="-122"/>
              </a:rPr>
              <a:t>盐城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下列句子加点词语使用不正确的一项是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富有创造性的人总是</a:t>
            </a:r>
            <a:r>
              <a:rPr lang="zh-CN" altLang="en-US" sz="2100" dirty="0">
                <a:solidFill>
                  <a:srgbClr val="FF00FF"/>
                </a:solidFill>
                <a:latin typeface="Times New Roman" panose="02020603050405020304" pitchFamily="18" charset="0"/>
                <a:ea typeface="微软雅黑" panose="020B0503020204020204" pitchFamily="34" charset="-122"/>
              </a:rPr>
              <a:t>孜孜不倦</a:t>
            </a:r>
            <a:r>
              <a:rPr lang="zh-CN" altLang="en-US" sz="2100" dirty="0">
                <a:latin typeface="Times New Roman" panose="02020603050405020304" pitchFamily="18" charset="0"/>
                <a:ea typeface="微软雅黑" panose="020B0503020204020204" pitchFamily="34" charset="-122"/>
              </a:rPr>
              <a:t>地汲取知识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使自己学识渊博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积淀丰厚</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科幻电影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流浪地球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故事情节</a:t>
            </a:r>
            <a:r>
              <a:rPr lang="zh-CN" altLang="en-US" sz="2100" dirty="0">
                <a:solidFill>
                  <a:srgbClr val="FF00FF"/>
                </a:solidFill>
                <a:latin typeface="Times New Roman" panose="02020603050405020304" pitchFamily="18" charset="0"/>
                <a:ea typeface="微软雅黑" panose="020B0503020204020204" pitchFamily="34" charset="-122"/>
              </a:rPr>
              <a:t>跌宕起伏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吸引大批观众走进影院观看</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在演讲比赛中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王磊</a:t>
            </a:r>
            <a:r>
              <a:rPr lang="zh-CN" altLang="en-US" sz="2100" dirty="0">
                <a:solidFill>
                  <a:srgbClr val="FF00FF"/>
                </a:solidFill>
                <a:latin typeface="Times New Roman" panose="02020603050405020304" pitchFamily="18" charset="0"/>
                <a:ea typeface="微软雅黑" panose="020B0503020204020204" pitchFamily="34" charset="-122"/>
              </a:rPr>
              <a:t>夸夸其谈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最终以优异的表现获得了“最佳风采奖”</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一批黑恶势力在“扫黑除恶”专项斗争中被铲除</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群众对此无不</a:t>
            </a:r>
            <a:r>
              <a:rPr lang="zh-CN" altLang="en-US" sz="2100" dirty="0">
                <a:solidFill>
                  <a:srgbClr val="FF00FF"/>
                </a:solidFill>
                <a:latin typeface="Times New Roman" panose="02020603050405020304" pitchFamily="18" charset="0"/>
                <a:ea typeface="微软雅黑" panose="020B0503020204020204" pitchFamily="34" charset="-122"/>
              </a:rPr>
              <a:t>拍手称快</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矩形 2"/>
          <p:cNvSpPr/>
          <p:nvPr/>
        </p:nvSpPr>
        <p:spPr>
          <a:xfrm>
            <a:off x="6841529" y="1493947"/>
            <a:ext cx="361315" cy="542925"/>
          </a:xfrm>
          <a:prstGeom prst="rect">
            <a:avLst/>
          </a:prstGeom>
        </p:spPr>
        <p:txBody>
          <a:bodyPr wrap="none">
            <a:spAutoFit/>
          </a:bodyPr>
          <a:lstStyle/>
          <a:p>
            <a:pPr>
              <a:lnSpc>
                <a:spcPct val="140000"/>
              </a:lnSpc>
            </a:pPr>
            <a:r>
              <a:rPr lang="en-US" altLang="zh-CN" sz="2100" b="1" dirty="0" smtClean="0">
                <a:solidFill>
                  <a:srgbClr val="FF0000"/>
                </a:solidFill>
                <a:latin typeface="Times New Roman" panose="02020603050405020304" pitchFamily="18" charset="0"/>
                <a:ea typeface="微软雅黑" panose="020B0503020204020204" pitchFamily="34" charset="-122"/>
              </a:rPr>
              <a:t>C</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36713" y="1529703"/>
            <a:ext cx="8020879" cy="1060450"/>
          </a:xfrm>
          <a:prstGeom prst="rect">
            <a:avLst/>
          </a:prstGeom>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解析</a:t>
            </a:r>
            <a:r>
              <a:rPr lang="en-US" altLang="zh-CN" sz="2100" b="1" dirty="0" smtClean="0">
                <a:latin typeface="Times New Roman" panose="02020603050405020304" pitchFamily="18" charset="0"/>
                <a:ea typeface="微软雅黑" panose="020B0503020204020204" pitchFamily="34" charset="-122"/>
              </a:rPr>
              <a:t>】</a:t>
            </a:r>
            <a:r>
              <a:rPr lang="en-US" altLang="zh-CN" sz="2100" dirty="0" smtClean="0">
                <a:latin typeface="Times New Roman" panose="02020603050405020304" pitchFamily="18" charset="0"/>
                <a:ea typeface="微软雅黑" panose="020B0503020204020204" pitchFamily="34" charset="-122"/>
              </a:rPr>
              <a:t>C</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夸夸其谈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说话或写文章浮夸</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不切实际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用在此处与句意不符</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835" y="1493947"/>
            <a:ext cx="8120270" cy="44538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6.(2019•</a:t>
            </a:r>
            <a:r>
              <a:rPr lang="zh-CN" altLang="en-US" sz="2100" dirty="0">
                <a:latin typeface="Times New Roman" panose="02020603050405020304" pitchFamily="18" charset="0"/>
                <a:ea typeface="微软雅黑" panose="020B0503020204020204" pitchFamily="34" charset="-122"/>
              </a:rPr>
              <a:t>成都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下列句子加点词语使用不正确的一项是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当代劳动者奋斗在各自领域中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用</a:t>
            </a:r>
            <a:r>
              <a:rPr lang="zh-CN" altLang="en-US" sz="2100" dirty="0">
                <a:solidFill>
                  <a:srgbClr val="FF00FF"/>
                </a:solidFill>
                <a:latin typeface="Times New Roman" panose="02020603050405020304" pitchFamily="18" charset="0"/>
                <a:ea typeface="微软雅黑" panose="020B0503020204020204" pitchFamily="34" charset="-122"/>
              </a:rPr>
              <a:t>精益求精</a:t>
            </a:r>
            <a:r>
              <a:rPr lang="zh-CN" altLang="en-US" sz="2100" dirty="0">
                <a:latin typeface="Times New Roman" panose="02020603050405020304" pitchFamily="18" charset="0"/>
                <a:ea typeface="微软雅黑" panose="020B0503020204020204" pitchFamily="34" charset="-122"/>
              </a:rPr>
              <a:t>的职业品质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彰显着“工匠精神”</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漫画往往用让人</a:t>
            </a:r>
            <a:r>
              <a:rPr lang="zh-CN" altLang="en-US" sz="2100" dirty="0">
                <a:solidFill>
                  <a:srgbClr val="FF00FF"/>
                </a:solidFill>
                <a:latin typeface="Times New Roman" panose="02020603050405020304" pitchFamily="18" charset="0"/>
                <a:ea typeface="微软雅黑" panose="020B0503020204020204" pitchFamily="34" charset="-122"/>
              </a:rPr>
              <a:t>忍俊不禁</a:t>
            </a:r>
            <a:r>
              <a:rPr lang="zh-CN" altLang="en-US" sz="2100" dirty="0">
                <a:latin typeface="Times New Roman" panose="02020603050405020304" pitchFamily="18" charset="0"/>
                <a:ea typeface="微软雅黑" panose="020B0503020204020204" pitchFamily="34" charset="-122"/>
              </a:rPr>
              <a:t>的画面暗寓犀利的讽刺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具有深刻的现实意义</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峨眉山的猴子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或相依相偎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或交头接耳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或追逐嬉戏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情态各异</a:t>
            </a:r>
            <a:r>
              <a:rPr lang="en-US" altLang="zh-CN"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栩栩如生</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林清玄在浪漫至真的文字中融入超然的禅趣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创作出的文化散文</a:t>
            </a:r>
            <a:r>
              <a:rPr lang="zh-CN" altLang="en-US" sz="2100" dirty="0">
                <a:solidFill>
                  <a:srgbClr val="FF00FF"/>
                </a:solidFill>
                <a:latin typeface="Times New Roman" panose="02020603050405020304" pitchFamily="18" charset="0"/>
                <a:ea typeface="微软雅黑" panose="020B0503020204020204" pitchFamily="34" charset="-122"/>
              </a:rPr>
              <a:t>耐人寻味</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矩形 2"/>
          <p:cNvSpPr/>
          <p:nvPr/>
        </p:nvSpPr>
        <p:spPr>
          <a:xfrm>
            <a:off x="6841529" y="1493947"/>
            <a:ext cx="361315" cy="542925"/>
          </a:xfrm>
          <a:prstGeom prst="rect">
            <a:avLst/>
          </a:prstGeom>
        </p:spPr>
        <p:txBody>
          <a:bodyPr wrap="none">
            <a:spAutoFit/>
          </a:bodyPr>
          <a:lstStyle/>
          <a:p>
            <a:pPr>
              <a:lnSpc>
                <a:spcPct val="140000"/>
              </a:lnSpc>
            </a:pPr>
            <a:r>
              <a:rPr lang="en-US" altLang="zh-CN" sz="2100" b="1" dirty="0" smtClean="0">
                <a:solidFill>
                  <a:srgbClr val="FF0000"/>
                </a:solidFill>
                <a:latin typeface="Times New Roman" panose="02020603050405020304" pitchFamily="18" charset="0"/>
                <a:ea typeface="微软雅黑" panose="020B0503020204020204" pitchFamily="34" charset="-122"/>
              </a:rPr>
              <a:t>C</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36713" y="1529703"/>
            <a:ext cx="8020879" cy="1060450"/>
          </a:xfrm>
          <a:prstGeom prst="rect">
            <a:avLst/>
          </a:prstGeom>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解析</a:t>
            </a:r>
            <a:r>
              <a:rPr lang="en-US" altLang="zh-CN" sz="2100" b="1" dirty="0" smtClean="0">
                <a:latin typeface="Times New Roman" panose="02020603050405020304" pitchFamily="18" charset="0"/>
                <a:ea typeface="微软雅黑" panose="020B0503020204020204" pitchFamily="34" charset="-122"/>
              </a:rPr>
              <a:t>】</a:t>
            </a:r>
            <a:r>
              <a:rPr lang="en-US" altLang="zh-CN" sz="2100" dirty="0" smtClean="0">
                <a:latin typeface="Times New Roman" panose="02020603050405020304" pitchFamily="18" charset="0"/>
                <a:ea typeface="微软雅黑" panose="020B0503020204020204" pitchFamily="34" charset="-122"/>
              </a:rPr>
              <a:t>C</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夸夸其谈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说话或写文章浮夸</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不切实际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用在此处与句意不符</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835" y="1493947"/>
            <a:ext cx="8120270" cy="44538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7.(2019•</a:t>
            </a:r>
            <a:r>
              <a:rPr lang="zh-CN" altLang="en-US" sz="2100" dirty="0">
                <a:latin typeface="Times New Roman" panose="02020603050405020304" pitchFamily="18" charset="0"/>
                <a:ea typeface="微软雅黑" panose="020B0503020204020204" pitchFamily="34" charset="-122"/>
              </a:rPr>
              <a:t>临沂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下列句子加点词语使用不正确的一项是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电影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流浪地球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突破天际的想象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架构宏大的故事与源于传统文化的道具设计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让广大影迷</a:t>
            </a:r>
            <a:r>
              <a:rPr lang="zh-CN" altLang="en-US" sz="2100" dirty="0">
                <a:solidFill>
                  <a:srgbClr val="FF00FF"/>
                </a:solidFill>
                <a:latin typeface="Times New Roman" panose="02020603050405020304" pitchFamily="18" charset="0"/>
                <a:ea typeface="微软雅黑" panose="020B0503020204020204" pitchFamily="34" charset="-122"/>
              </a:rPr>
              <a:t>叹为观止</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鲁南高铁临沂北站主体工程于</a:t>
            </a:r>
            <a:r>
              <a:rPr lang="en-US" altLang="zh-CN" sz="2100" dirty="0">
                <a:latin typeface="Times New Roman" panose="02020603050405020304" pitchFamily="18" charset="0"/>
                <a:ea typeface="微软雅黑" panose="020B0503020204020204" pitchFamily="34" charset="-122"/>
              </a:rPr>
              <a:t>2019</a:t>
            </a:r>
            <a:r>
              <a:rPr lang="zh-CN" altLang="en-US" sz="2100" dirty="0">
                <a:latin typeface="Times New Roman" panose="02020603050405020304" pitchFamily="18" charset="0"/>
                <a:ea typeface="微软雅黑" panose="020B0503020204020204" pitchFamily="34" charset="-122"/>
              </a:rPr>
              <a:t>年</a:t>
            </a: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月</a:t>
            </a: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日成功封顶的背后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一定隐藏着施工者</a:t>
            </a:r>
            <a:r>
              <a:rPr lang="zh-CN" altLang="en-US" sz="2100" dirty="0">
                <a:solidFill>
                  <a:srgbClr val="FF00FF"/>
                </a:solidFill>
                <a:latin typeface="Times New Roman" panose="02020603050405020304" pitchFamily="18" charset="0"/>
                <a:ea typeface="微软雅黑" panose="020B0503020204020204" pitchFamily="34" charset="-122"/>
              </a:rPr>
              <a:t>鲜为人知</a:t>
            </a:r>
            <a:r>
              <a:rPr lang="zh-CN" altLang="en-US" sz="2100" dirty="0">
                <a:latin typeface="Times New Roman" panose="02020603050405020304" pitchFamily="18" charset="0"/>
                <a:ea typeface="微软雅黑" panose="020B0503020204020204" pitchFamily="34" charset="-122"/>
              </a:rPr>
              <a:t>的感人故事</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有大雾的清晨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沂河两岸仿佛笼罩在多层纱帘后</a:t>
            </a:r>
            <a:r>
              <a:rPr lang="en-US" altLang="zh-CN"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扑朔迷离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连中国地级城市第一高塔“临沂塔”都看不清了</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虽然双腿瘫痪的史铁生每周多次去医院做透析维持生命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但他依然</a:t>
            </a:r>
            <a:r>
              <a:rPr lang="zh-CN" altLang="en-US" sz="2100" dirty="0">
                <a:solidFill>
                  <a:srgbClr val="FF00FF"/>
                </a:solidFill>
                <a:latin typeface="Times New Roman" panose="02020603050405020304" pitchFamily="18" charset="0"/>
                <a:ea typeface="微软雅黑" panose="020B0503020204020204" pitchFamily="34" charset="-122"/>
              </a:rPr>
              <a:t>锲而不舍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创作了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病隙碎笔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我与地坛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等著作</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矩形 2"/>
          <p:cNvSpPr/>
          <p:nvPr/>
        </p:nvSpPr>
        <p:spPr>
          <a:xfrm>
            <a:off x="6841529" y="1493947"/>
            <a:ext cx="361315" cy="542925"/>
          </a:xfrm>
          <a:prstGeom prst="rect">
            <a:avLst/>
          </a:prstGeom>
        </p:spPr>
        <p:txBody>
          <a:bodyPr wrap="none">
            <a:spAutoFit/>
          </a:bodyPr>
          <a:lstStyle/>
          <a:p>
            <a:pPr>
              <a:lnSpc>
                <a:spcPct val="140000"/>
              </a:lnSpc>
            </a:pPr>
            <a:r>
              <a:rPr lang="en-US" altLang="zh-CN" sz="2100" b="1" dirty="0" smtClean="0">
                <a:solidFill>
                  <a:srgbClr val="FF0000"/>
                </a:solidFill>
                <a:latin typeface="Times New Roman" panose="02020603050405020304" pitchFamily="18" charset="0"/>
                <a:ea typeface="微软雅黑" panose="020B0503020204020204" pitchFamily="34" charset="-122"/>
              </a:rPr>
              <a:t>C</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36713" y="1529703"/>
            <a:ext cx="8020879" cy="1060450"/>
          </a:xfrm>
          <a:prstGeom prst="rect">
            <a:avLst/>
          </a:prstGeom>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解析</a:t>
            </a:r>
            <a:r>
              <a:rPr lang="en-US" altLang="zh-CN" sz="2100" b="1" dirty="0" smtClean="0">
                <a:latin typeface="Times New Roman" panose="02020603050405020304" pitchFamily="18" charset="0"/>
                <a:ea typeface="微软雅黑" panose="020B0503020204020204" pitchFamily="34" charset="-122"/>
              </a:rPr>
              <a:t>】</a:t>
            </a:r>
            <a:r>
              <a:rPr lang="en-US" altLang="zh-CN" sz="2100" dirty="0" smtClean="0">
                <a:latin typeface="Times New Roman" panose="02020603050405020304" pitchFamily="18" charset="0"/>
                <a:ea typeface="微软雅黑" panose="020B0503020204020204" pitchFamily="34" charset="-122"/>
              </a:rPr>
              <a:t>C</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扑朔迷离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形容事物错综复杂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难于辨别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不能用来形容雾气迷茫的情况</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3969385"/>
          </a:xfrm>
          <a:prstGeom prst="rect">
            <a:avLst/>
          </a:prstGeom>
          <a:noFill/>
          <a:ln w="9525">
            <a:noFill/>
          </a:ln>
        </p:spPr>
        <p:txBody>
          <a:bodyPr wrap="square">
            <a:spAutoFit/>
          </a:bodyPr>
          <a:lstStyle/>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在</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中国好声音</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的决赛现场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周杰伦的穿着光鲜亮丽</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天衣无缝</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5.</a:t>
            </a:r>
            <a:r>
              <a:rPr lang="zh-CN" altLang="en-US" sz="2100" b="1" dirty="0">
                <a:latin typeface="Times New Roman" panose="02020603050405020304" pitchFamily="18" charset="0"/>
                <a:ea typeface="微软雅黑" panose="020B0503020204020204" pitchFamily="34" charset="-122"/>
                <a:sym typeface="+mn-ea"/>
              </a:rPr>
              <a:t>寻章摘句</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读书时只摘记一些漂亮词句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不深入研究</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也指写作只堆砌现成词句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缺乏创造性</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含贬义</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三国时期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吴主孙权博览群书</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十分注重领会要义</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不像那些浅尝辄止的读书人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只知道寻章摘句</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语文老师经常提倡同学们在阅读经典名著时注重词句积累</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鼓励大家采用寻章摘句的学习方法</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4295563" y="4109366"/>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722827" y="2144088"/>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4123520" y="5032499"/>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835" y="1493947"/>
            <a:ext cx="8120270" cy="44538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8.(2019•</a:t>
            </a:r>
            <a:r>
              <a:rPr lang="zh-CN" altLang="en-US" sz="2100" dirty="0">
                <a:latin typeface="Times New Roman" panose="02020603050405020304" pitchFamily="18" charset="0"/>
                <a:ea typeface="微软雅黑" panose="020B0503020204020204" pitchFamily="34" charset="-122"/>
              </a:rPr>
              <a:t>德阳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下列句子加点词语使用不正确的一项是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儒林外史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作者通过冷静传神的刻画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寥寥数语便将人物形象和世俗风貌描摹得形神兼备</a:t>
            </a:r>
            <a:r>
              <a:rPr lang="en-US" altLang="zh-CN"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入木三分</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过去见一位作者外出写生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两个礼拜就画了一百多张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这当然只能</a:t>
            </a:r>
            <a:r>
              <a:rPr lang="zh-CN" altLang="en-US" sz="2100" dirty="0">
                <a:solidFill>
                  <a:srgbClr val="FF00FF"/>
                </a:solidFill>
                <a:latin typeface="Times New Roman" panose="02020603050405020304" pitchFamily="18" charset="0"/>
                <a:ea typeface="微软雅黑" panose="020B0503020204020204" pitchFamily="34" charset="-122"/>
              </a:rPr>
              <a:t>轻描淡写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不可能深刻认识对象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更不可能创造意境</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山陡谷深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悬崖万丈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涛声轰鸣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一根索子扯住两岸石壁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此情此景令牛马</a:t>
            </a:r>
            <a:r>
              <a:rPr lang="zh-CN" altLang="en-US" sz="2100" dirty="0">
                <a:solidFill>
                  <a:srgbClr val="FF00FF"/>
                </a:solidFill>
                <a:latin typeface="Times New Roman" panose="02020603050405020304" pitchFamily="18" charset="0"/>
                <a:ea typeface="微软雅黑" panose="020B0503020204020204" pitchFamily="34" charset="-122"/>
              </a:rPr>
              <a:t>战战兢兢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而马帮汉子们却无所畏惧</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临近中午时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雷声已如万辆战车从天边滚过来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不一会儿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暴风雨就</a:t>
            </a:r>
            <a:r>
              <a:rPr lang="zh-CN" altLang="en-US" sz="2100" dirty="0">
                <a:solidFill>
                  <a:srgbClr val="FF00FF"/>
                </a:solidFill>
                <a:latin typeface="Times New Roman" panose="02020603050405020304" pitchFamily="18" charset="0"/>
                <a:ea typeface="微软雅黑" panose="020B0503020204020204" pitchFamily="34" charset="-122"/>
              </a:rPr>
              <a:t>歇斯底里</a:t>
            </a:r>
            <a:r>
              <a:rPr lang="zh-CN" altLang="en-US" sz="2100" dirty="0">
                <a:latin typeface="Times New Roman" panose="02020603050405020304" pitchFamily="18" charset="0"/>
                <a:ea typeface="微软雅黑" panose="020B0503020204020204" pitchFamily="34" charset="-122"/>
              </a:rPr>
              <a:t>地开始了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顿时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天昏地暗</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矩形 2"/>
          <p:cNvSpPr/>
          <p:nvPr/>
        </p:nvSpPr>
        <p:spPr>
          <a:xfrm>
            <a:off x="6841529" y="1493947"/>
            <a:ext cx="361315" cy="542925"/>
          </a:xfrm>
          <a:prstGeom prst="rect">
            <a:avLst/>
          </a:prstGeom>
        </p:spPr>
        <p:txBody>
          <a:bodyPr wrap="none">
            <a:spAutoFit/>
          </a:bodyPr>
          <a:lstStyle/>
          <a:p>
            <a:pPr>
              <a:lnSpc>
                <a:spcPct val="140000"/>
              </a:lnSpc>
            </a:pPr>
            <a:r>
              <a:rPr lang="en-US" altLang="zh-CN" sz="2100" b="1" dirty="0" smtClean="0">
                <a:solidFill>
                  <a:srgbClr val="FF0000"/>
                </a:solidFill>
                <a:latin typeface="Times New Roman" panose="02020603050405020304" pitchFamily="18" charset="0"/>
                <a:ea typeface="微软雅黑" panose="020B0503020204020204" pitchFamily="34" charset="-122"/>
              </a:rPr>
              <a:t>B</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36713" y="1529703"/>
            <a:ext cx="8020879" cy="1060450"/>
          </a:xfrm>
          <a:prstGeom prst="rect">
            <a:avLst/>
          </a:prstGeom>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解析</a:t>
            </a:r>
            <a:r>
              <a:rPr lang="en-US" altLang="zh-CN" sz="2100" b="1" dirty="0" smtClean="0">
                <a:latin typeface="Times New Roman" panose="02020603050405020304" pitchFamily="18" charset="0"/>
                <a:ea typeface="微软雅黑" panose="020B0503020204020204" pitchFamily="34" charset="-122"/>
              </a:rPr>
              <a:t>】</a:t>
            </a:r>
            <a:r>
              <a:rPr lang="en-US" altLang="zh-CN" sz="2100" dirty="0" smtClean="0">
                <a:latin typeface="Times New Roman" panose="02020603050405020304" pitchFamily="18" charset="0"/>
                <a:ea typeface="微软雅黑" panose="020B0503020204020204" pitchFamily="34" charset="-122"/>
              </a:rPr>
              <a:t>B</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轻描淡写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着力不多地描写或叙述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谈问题时把重要问题轻轻带过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此处望文生义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使用错误</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7929" y="3014819"/>
            <a:ext cx="8647046" cy="870585"/>
          </a:xfrm>
          <a:prstGeom prst="rect">
            <a:avLst/>
          </a:prstGeom>
        </p:spPr>
        <p:txBody>
          <a:bodyPr wrap="square">
            <a:spAutoFit/>
          </a:bodyPr>
          <a:lstStyle/>
          <a:p>
            <a:pPr algn="ctr">
              <a:lnSpc>
                <a:spcPct val="150000"/>
              </a:lnSpc>
              <a:spcAft>
                <a:spcPts val="0"/>
              </a:spcAft>
            </a:pPr>
            <a:r>
              <a:rPr lang="zh-CN" altLang="en-US" sz="3375" b="1" kern="100"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请完成</a:t>
            </a:r>
            <a:r>
              <a:rPr lang="en-US" altLang="zh-CN" sz="3375" b="1" kern="100"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3375" b="1" kern="100"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练测本</a:t>
            </a:r>
            <a:r>
              <a:rPr lang="en-US" altLang="zh-CN" sz="3375" b="1" kern="100"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3375" b="1" kern="100"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中的“考点过关训练三”</a:t>
            </a:r>
            <a:endParaRPr lang="zh-CN" altLang="zh-CN" sz="3375" b="1" kern="100" dirty="0">
              <a:solidFill>
                <a:srgbClr val="ED7D31"/>
              </a:solidFill>
              <a:latin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3969385"/>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6.</a:t>
            </a:r>
            <a:r>
              <a:rPr lang="zh-CN" altLang="en-US" sz="2100" b="1" dirty="0">
                <a:latin typeface="Times New Roman" panose="02020603050405020304" pitchFamily="18" charset="0"/>
                <a:ea typeface="微软雅黑" panose="020B0503020204020204" pitchFamily="34" charset="-122"/>
                <a:sym typeface="+mn-ea"/>
              </a:rPr>
              <a:t>群蚁排衙</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指整齐地排列着</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易误解为“杂乱无章”</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一个又一个大的四方竹纸本子上</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写满了密密麻麻的小楷</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如群蚁排衙</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王明同学做作业时</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字迹潦草</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杂乱无章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如群蚁排衙</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7.</a:t>
            </a:r>
            <a:r>
              <a:rPr lang="zh-CN" altLang="en-US" sz="2100" b="1" dirty="0">
                <a:latin typeface="Times New Roman" panose="02020603050405020304" pitchFamily="18" charset="0"/>
                <a:ea typeface="微软雅黑" panose="020B0503020204020204" pitchFamily="34" charset="-122"/>
                <a:sym typeface="+mn-ea"/>
              </a:rPr>
              <a:t>各得其所</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每个人或事物都得到合适的安顿</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素质教育就是要让学生各得其所</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各展其长</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这两本成语词典各得其所</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一本重视溯源</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一本例句丰富</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特色都很鲜明</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1050373" y="2666115"/>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7058800" y="3087518"/>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5985745" y="4072762"/>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1533162" y="5032499"/>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4453890"/>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8.</a:t>
            </a:r>
            <a:r>
              <a:rPr lang="zh-CN" altLang="en-US" sz="2100" b="1" dirty="0">
                <a:latin typeface="Times New Roman" panose="02020603050405020304" pitchFamily="18" charset="0"/>
                <a:ea typeface="微软雅黑" panose="020B0503020204020204" pitchFamily="34" charset="-122"/>
                <a:sym typeface="+mn-ea"/>
              </a:rPr>
              <a:t>间不容发</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形容事物之间距离极小</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也形容与灾难相距极近</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情势极其危急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不能形容关系亲密</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真正的朋友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应该间不容发</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如影随形</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这件事情间不容发</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要立刻去处理才能挽救经济损失</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9.</a:t>
            </a:r>
            <a:r>
              <a:rPr lang="zh-CN" altLang="en-US" sz="2100" b="1" dirty="0">
                <a:latin typeface="Times New Roman" panose="02020603050405020304" pitchFamily="18" charset="0"/>
                <a:ea typeface="微软雅黑" panose="020B0503020204020204" pitchFamily="34" charset="-122"/>
                <a:sym typeface="+mn-ea"/>
              </a:rPr>
              <a:t>妄自菲薄</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本意是自暴自弃</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后来也引申为过分看轻自己</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杨修是一个恃才放旷的谋士</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常常妄自菲薄</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所以受到曹操的忌恨</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最终被杀害</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我们必须正确地看待自己</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既不能妄自菲薄</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也不能妄自尊大</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7150921" y="3087518"/>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5279474" y="2626394"/>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7991966" y="5032499"/>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2230905" y="4531964"/>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2999740"/>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10.</a:t>
            </a:r>
            <a:r>
              <a:rPr lang="zh-CN" altLang="en-US" sz="2100" b="1" dirty="0">
                <a:latin typeface="Times New Roman" panose="02020603050405020304" pitchFamily="18" charset="0"/>
                <a:ea typeface="微软雅黑" panose="020B0503020204020204" pitchFamily="34" charset="-122"/>
                <a:sym typeface="+mn-ea"/>
              </a:rPr>
              <a:t>正襟危坐</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整一整衣服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端正地坐着</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形容严肃或拘谨的样子</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不能形容坐姿</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从小爸爸就教育我吃饭的时候要正襟危坐</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身体与桌子保持一定的距离</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他们有的坐火车旅行漫长的路程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有的从图拉驾车而来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在客厅里正襟危坐地等待这位大师的接见</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4" name="矩形 3"/>
          <p:cNvSpPr/>
          <p:nvPr/>
        </p:nvSpPr>
        <p:spPr>
          <a:xfrm>
            <a:off x="1490513" y="3096020"/>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4356979" y="4089569"/>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4939030"/>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11.</a:t>
            </a:r>
            <a:r>
              <a:rPr lang="zh-CN" altLang="en-US" sz="2100" b="1" dirty="0">
                <a:latin typeface="Times New Roman" panose="02020603050405020304" pitchFamily="18" charset="0"/>
                <a:ea typeface="微软雅黑" panose="020B0503020204020204" pitchFamily="34" charset="-122"/>
                <a:sym typeface="+mn-ea"/>
              </a:rPr>
              <a:t>一意孤行</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不接受别人的劝告</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顽固地按照自己的主观想法去做</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贬义</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他是一个一意孤行的人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做事见解独到</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受到了许多人的尊敬</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鉴于加拿大政府拘捕中国公民孟晚舟一事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中方表示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如果加方一意孤行</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必然会造成严重后果</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加方要为此承担全部责任</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12.</a:t>
            </a:r>
            <a:r>
              <a:rPr lang="zh-CN" altLang="en-US" sz="2100" b="1" dirty="0">
                <a:latin typeface="Times New Roman" panose="02020603050405020304" pitchFamily="18" charset="0"/>
                <a:ea typeface="微软雅黑" panose="020B0503020204020204" pitchFamily="34" charset="-122"/>
                <a:sym typeface="+mn-ea"/>
              </a:rPr>
              <a:t>气冲斗牛</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形容气势或怒气很盛</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也说气冲牛斗</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嫦娥四号直上云霄</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气冲斗牛</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最后成功在月球背面着陆</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成为中国航天事业发展的又一座里程碑</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鲁智深听说镇关西强占民女</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顿时怒目圆睁</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气冲斗牛</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7007620" y="3635529"/>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7959551" y="2585241"/>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7150809" y="5500156"/>
            <a:ext cx="253494" cy="414020"/>
          </a:xfrm>
          <a:prstGeom prst="rect">
            <a:avLst/>
          </a:prstGeom>
        </p:spPr>
        <p:txBody>
          <a:bodyPr wrap="squar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7" name="矩形 6"/>
          <p:cNvSpPr/>
          <p:nvPr/>
        </p:nvSpPr>
        <p:spPr>
          <a:xfrm>
            <a:off x="4409897" y="5036089"/>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2999740"/>
          </a:xfrm>
          <a:prstGeom prst="rect">
            <a:avLst/>
          </a:prstGeom>
          <a:noFill/>
          <a:ln w="9525">
            <a:noFill/>
          </a:ln>
        </p:spPr>
        <p:txBody>
          <a:bodyPr wrap="square">
            <a:spAutoFit/>
          </a:bodyPr>
          <a:lstStyle/>
          <a:p>
            <a:pPr indent="0" algn="just">
              <a:lnSpc>
                <a:spcPct val="150000"/>
              </a:lnSpc>
            </a:pPr>
            <a:r>
              <a:rPr lang="en-US" altLang="zh-CN" sz="2100" b="1" dirty="0" smtClean="0">
                <a:latin typeface="Times New Roman" panose="02020603050405020304" pitchFamily="18" charset="0"/>
                <a:ea typeface="微软雅黑" panose="020B0503020204020204" pitchFamily="34" charset="-122"/>
                <a:sym typeface="+mn-ea"/>
              </a:rPr>
              <a:t>13</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扑朔迷离</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形容事物错综复杂</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不容易看清真相</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常误解为“天气状况变化多端”</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侦探小说中扑朔迷离的情节让我一头雾水</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完全忘记了如何思考</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(2)</a:t>
            </a:r>
            <a:r>
              <a:rPr lang="zh-CN" altLang="en-US" sz="2100" dirty="0" smtClean="0">
                <a:latin typeface="Times New Roman" panose="02020603050405020304" pitchFamily="18" charset="0"/>
                <a:ea typeface="微软雅黑" panose="020B0503020204020204" pitchFamily="34" charset="-122"/>
                <a:sym typeface="+mn-ea"/>
              </a:rPr>
              <a:t>下午的天气真是扑朔迷离</a:t>
            </a:r>
            <a:r>
              <a:rPr lang="en-US" altLang="zh-CN" sz="2100" dirty="0" smtClean="0">
                <a:latin typeface="Times New Roman" panose="02020603050405020304" pitchFamily="18" charset="0"/>
                <a:ea typeface="微软雅黑" panose="020B0503020204020204" pitchFamily="34" charset="-122"/>
                <a:sym typeface="+mn-ea"/>
              </a:rPr>
              <a:t>,</a:t>
            </a:r>
            <a:r>
              <a:rPr lang="zh-CN" altLang="en-US" sz="2100" dirty="0" smtClean="0">
                <a:latin typeface="Times New Roman" panose="02020603050405020304" pitchFamily="18" charset="0"/>
                <a:ea typeface="微软雅黑" panose="020B0503020204020204" pitchFamily="34" charset="-122"/>
                <a:sym typeface="+mn-ea"/>
              </a:rPr>
              <a:t>刚才还艳阳高照</a:t>
            </a:r>
            <a:r>
              <a:rPr lang="en-US" altLang="zh-CN" sz="2100" dirty="0" smtClean="0">
                <a:latin typeface="Times New Roman" panose="02020603050405020304" pitchFamily="18" charset="0"/>
                <a:ea typeface="微软雅黑" panose="020B0503020204020204" pitchFamily="34" charset="-122"/>
                <a:sym typeface="+mn-ea"/>
              </a:rPr>
              <a:t>,</a:t>
            </a:r>
            <a:r>
              <a:rPr lang="zh-CN" altLang="en-US" sz="2100" dirty="0" smtClean="0">
                <a:latin typeface="Times New Roman" panose="02020603050405020304" pitchFamily="18" charset="0"/>
                <a:ea typeface="微软雅黑" panose="020B0503020204020204" pitchFamily="34" charset="-122"/>
                <a:sym typeface="+mn-ea"/>
              </a:rPr>
              <a:t>转眼间就下起了瓢泼大雨</a:t>
            </a:r>
            <a:r>
              <a:rPr lang="en-US" altLang="zh-CN" sz="2100" dirty="0" smtClean="0">
                <a:latin typeface="Times New Roman" panose="02020603050405020304" pitchFamily="18" charset="0"/>
                <a:ea typeface="微软雅黑" panose="020B0503020204020204" pitchFamily="34" charset="-122"/>
                <a:sym typeface="+mn-ea"/>
              </a:rPr>
              <a:t>｡(	  )</a:t>
            </a:r>
            <a:r>
              <a:rPr lang="zh-CN" altLang="en-US" sz="2100" dirty="0">
                <a:latin typeface="Times New Roman" panose="02020603050405020304" pitchFamily="18" charset="0"/>
                <a:ea typeface="微软雅黑" panose="020B0503020204020204" pitchFamily="34" charset="-122"/>
                <a:sym typeface="+mn-ea"/>
              </a:rPr>
              <a:t> </a:t>
            </a:r>
            <a:endParaRPr lang="en-US" altLang="zh-CN" sz="2100" dirty="0" smtClean="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794477" y="3096020"/>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1101326" y="4079333"/>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10166" y="2901852"/>
            <a:ext cx="3819843" cy="870585"/>
          </a:xfrm>
          <a:prstGeom prst="rect">
            <a:avLst/>
          </a:prstGeom>
        </p:spPr>
        <p:txBody>
          <a:bodyPr wrap="square">
            <a:spAutoFit/>
          </a:bodyPr>
          <a:lstStyle/>
          <a:p>
            <a:pPr algn="ctr">
              <a:lnSpc>
                <a:spcPct val="150000"/>
              </a:lnSpc>
            </a:pPr>
            <a:r>
              <a:rPr lang="zh-CN" altLang="en-US" sz="3375" b="1" dirty="0" smtClean="0">
                <a:solidFill>
                  <a:srgbClr val="D7726C"/>
                </a:solidFill>
                <a:latin typeface="Times New Roman" panose="02020603050405020304" pitchFamily="18" charset="0"/>
                <a:ea typeface="微软雅黑" panose="020B0503020204020204" pitchFamily="34" charset="-122"/>
              </a:rPr>
              <a:t>内江考什么</a:t>
            </a:r>
            <a:endParaRPr lang="zh-CN" altLang="zh-CN" sz="3375" b="1" dirty="0">
              <a:solidFill>
                <a:srgbClr val="D7726C"/>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3969385"/>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14.</a:t>
            </a:r>
            <a:r>
              <a:rPr lang="zh-CN" altLang="en-US" sz="2100" b="1" dirty="0">
                <a:latin typeface="Times New Roman" panose="02020603050405020304" pitchFamily="18" charset="0"/>
                <a:ea typeface="微软雅黑" panose="020B0503020204020204" pitchFamily="34" charset="-122"/>
                <a:sym typeface="+mn-ea"/>
              </a:rPr>
              <a:t>目不窥园</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比喻埋头钻研</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不为外事分心</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形容专心致志</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埋头苦读</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这座花园被废弃很久了</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游客来了一般目不窥园</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倒是旁边的古建筑十分受青睐</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这半年以来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他目不窥园</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废寝忘食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就是为了能考上研究生</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15.</a:t>
            </a:r>
            <a:r>
              <a:rPr lang="zh-CN" altLang="en-US" sz="2100" b="1" dirty="0">
                <a:latin typeface="Times New Roman" panose="02020603050405020304" pitchFamily="18" charset="0"/>
                <a:ea typeface="微软雅黑" panose="020B0503020204020204" pitchFamily="34" charset="-122"/>
                <a:sym typeface="+mn-ea"/>
              </a:rPr>
              <a:t>人迹罕至</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人的足迹很少到达</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形容地处偏僻</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勘探队员经常在人迹罕至的山间工作</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有“死亡之海”之称的罗布泊</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位于人迹罕至的新疆维吾尔自治区</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5656492" y="4058186"/>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2258087" y="2625172"/>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7797484" y="3116156"/>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910891" y="5089773"/>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4453890"/>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16.</a:t>
            </a:r>
            <a:r>
              <a:rPr lang="zh-CN" altLang="en-US" sz="2100" b="1" dirty="0">
                <a:latin typeface="Times New Roman" panose="02020603050405020304" pitchFamily="18" charset="0"/>
                <a:ea typeface="微软雅黑" panose="020B0503020204020204" pitchFamily="34" charset="-122"/>
                <a:sym typeface="+mn-ea"/>
              </a:rPr>
              <a:t>逝者如斯</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时间就像这奔腾的河水一样</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不停地流逝</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形容光阴如流水一去不返</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同桌的奶奶去世了</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逝者如斯</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他感到非常伤心</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逝者如斯</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我们要把握青春年华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好好学习</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17.</a:t>
            </a:r>
            <a:r>
              <a:rPr lang="zh-CN" altLang="en-US" sz="2100" b="1" dirty="0">
                <a:latin typeface="Times New Roman" panose="02020603050405020304" pitchFamily="18" charset="0"/>
                <a:ea typeface="微软雅黑" panose="020B0503020204020204" pitchFamily="34" charset="-122"/>
                <a:sym typeface="+mn-ea"/>
              </a:rPr>
              <a:t>不二法门</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独一无二的门径</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方法</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梁启超先生确信“敬业乐群”四个字</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是人类生活的不二法门</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取得好成绩的不二法门有很多</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其中</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端正学习态度是最关键的</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5779321" y="3068766"/>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6413943" y="2676351"/>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8186446" y="4072762"/>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714297" y="4981117"/>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4939030"/>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18.</a:t>
            </a:r>
            <a:r>
              <a:rPr lang="zh-CN" altLang="en-US" sz="2100" b="1" dirty="0">
                <a:latin typeface="Times New Roman" panose="02020603050405020304" pitchFamily="18" charset="0"/>
                <a:ea typeface="微软雅黑" panose="020B0503020204020204" pitchFamily="34" charset="-122"/>
                <a:sym typeface="+mn-ea"/>
              </a:rPr>
              <a:t>孜孜不倦</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勤奋努力</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不知疲倦</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多指学习或工作</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我们要感谢那些专业的情报人员和反恐人员</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正是他们孜孜不倦地工作才成就了今天的成功</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小超陪父母孜孜不倦地看完了中央电视台</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春节联欢晚会</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19.</a:t>
            </a:r>
            <a:r>
              <a:rPr lang="zh-CN" altLang="en-US" sz="2100" b="1" dirty="0">
                <a:latin typeface="Times New Roman" panose="02020603050405020304" pitchFamily="18" charset="0"/>
                <a:ea typeface="微软雅黑" panose="020B0503020204020204" pitchFamily="34" charset="-122"/>
                <a:sym typeface="+mn-ea"/>
              </a:rPr>
              <a:t>摧枯拉朽</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枯草朽木受到摧折</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比喻腐朽势力被迅速摧毁</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有时也用来形容不可阻挡的气势</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公园里那棵摧枯拉朽的老树</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距今已有近</a:t>
            </a:r>
            <a:r>
              <a:rPr lang="en-US" altLang="zh-CN" sz="2100" dirty="0">
                <a:latin typeface="Times New Roman" panose="02020603050405020304" pitchFamily="18" charset="0"/>
                <a:ea typeface="微软雅黑" panose="020B0503020204020204" pitchFamily="34" charset="-122"/>
                <a:sym typeface="+mn-ea"/>
              </a:rPr>
              <a:t>300</a:t>
            </a:r>
            <a:r>
              <a:rPr lang="zh-CN" altLang="en-US" sz="2100" dirty="0">
                <a:latin typeface="Times New Roman" panose="02020603050405020304" pitchFamily="18" charset="0"/>
                <a:ea typeface="微软雅黑" panose="020B0503020204020204" pitchFamily="34" charset="-122"/>
                <a:sym typeface="+mn-ea"/>
              </a:rPr>
              <a:t>年的历史</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国民党反动派经营了三个半月的长江防线</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遇着人民解放军好似摧枯拉朽</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军无斗志</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纷纷溃退</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3752630" y="2655879"/>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8020967" y="3048294"/>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3895818" y="5464834"/>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flipV="1">
            <a:off x="7295930" y="4519685"/>
            <a:ext cx="229785" cy="414020"/>
          </a:xfrm>
          <a:prstGeom prst="rect">
            <a:avLst/>
          </a:prstGeom>
        </p:spPr>
        <p:txBody>
          <a:bodyPr wrap="squar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2515235"/>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20.</a:t>
            </a:r>
            <a:r>
              <a:rPr lang="zh-CN" altLang="en-US" sz="2100" b="1" dirty="0">
                <a:latin typeface="Times New Roman" panose="02020603050405020304" pitchFamily="18" charset="0"/>
                <a:ea typeface="微软雅黑" panose="020B0503020204020204" pitchFamily="34" charset="-122"/>
                <a:sym typeface="+mn-ea"/>
              </a:rPr>
              <a:t>味同嚼蜡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味道如同嚼蜡一般</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形容没有味道</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多指说话或文章枯燥无味</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这篇文章空话连篇</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叫人看起来味同嚼蜡</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面对美味大餐</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我们却常有味同嚼蜡的感觉</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是物质生活过于丰富让我们无法选择</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还是我们的味觉麻木了呢</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5779321" y="2585241"/>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5607279" y="3556631"/>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4453890"/>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21.</a:t>
            </a:r>
            <a:r>
              <a:rPr lang="zh-CN" altLang="en-US" sz="2100" b="1" dirty="0">
                <a:latin typeface="Times New Roman" panose="02020603050405020304" pitchFamily="18" charset="0"/>
                <a:ea typeface="微软雅黑" panose="020B0503020204020204" pitchFamily="34" charset="-122"/>
                <a:sym typeface="+mn-ea"/>
              </a:rPr>
              <a:t>浮光掠影</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像水上的反光和一闪而过的影子</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一晃就过去了</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比喻观察不细致或印象很不深刻</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我不是药神</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是一部值得一看的电影</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因为其中的内容非常丰富</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浮光掠影地观看根本无法完全领会</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西湖的美景如诗如画</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许多游客争先恐后地拿出手机浮光掠影般拍来拍去</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22.</a:t>
            </a:r>
            <a:r>
              <a:rPr lang="zh-CN" altLang="en-US" sz="2100" b="1" dirty="0">
                <a:latin typeface="Times New Roman" panose="02020603050405020304" pitchFamily="18" charset="0"/>
                <a:ea typeface="微软雅黑" panose="020B0503020204020204" pitchFamily="34" charset="-122"/>
                <a:sym typeface="+mn-ea"/>
              </a:rPr>
              <a:t>两肋插刀</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两边肋骨插上刀</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表示不怕死</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比喻承担极大的牺牲</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为了一时的利益</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他将朋友两肋插刀</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丝毫不顾及多年交情</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你是我一辈子的好兄弟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我愿意为你两肋插刀</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4964177" y="3174452"/>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1623579" y="4017243"/>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6405413" y="5551891"/>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7736071" y="4998904"/>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4711065"/>
          </a:xfrm>
          <a:prstGeom prst="rect">
            <a:avLst/>
          </a:prstGeom>
          <a:noFill/>
          <a:ln w="9525">
            <a:noFill/>
          </a:ln>
        </p:spPr>
        <p:txBody>
          <a:bodyPr wrap="square">
            <a:spAutoFit/>
          </a:bodyPr>
          <a:lstStyle/>
          <a:p>
            <a:pPr indent="0" algn="just">
              <a:lnSpc>
                <a:spcPct val="130000"/>
              </a:lnSpc>
            </a:pPr>
            <a:r>
              <a:rPr lang="en-US" altLang="zh-CN" sz="2100" b="1" dirty="0" smtClean="0">
                <a:latin typeface="Times New Roman" panose="02020603050405020304" pitchFamily="18" charset="0"/>
                <a:ea typeface="微软雅黑" panose="020B0503020204020204" pitchFamily="34" charset="-122"/>
                <a:sym typeface="+mn-ea"/>
              </a:rPr>
              <a:t>23</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身临其境</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指亲身面临那种境地</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不能理解为“到了那个地方”</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3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可惜我不是像他那样的身临其境的当事人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那些惊心动魄的事情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那些生动感人的细节</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那些精彩的形象化的语言</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我都记不清楚</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3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与他人交往时</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要站在对方的立场上</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身临其境地为对方着想</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30000"/>
              </a:lnSpc>
            </a:pPr>
            <a:r>
              <a:rPr lang="en-US" altLang="zh-CN" sz="2100" b="1" dirty="0">
                <a:latin typeface="Times New Roman" panose="02020603050405020304" pitchFamily="18" charset="0"/>
                <a:ea typeface="微软雅黑" panose="020B0503020204020204" pitchFamily="34" charset="-122"/>
                <a:sym typeface="+mn-ea"/>
              </a:rPr>
              <a:t>24.</a:t>
            </a:r>
            <a:r>
              <a:rPr lang="zh-CN" altLang="en-US" sz="2100" b="1" dirty="0">
                <a:latin typeface="Times New Roman" panose="02020603050405020304" pitchFamily="18" charset="0"/>
                <a:ea typeface="微软雅黑" panose="020B0503020204020204" pitchFamily="34" charset="-122"/>
                <a:sym typeface="+mn-ea"/>
              </a:rPr>
              <a:t>惨淡经营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原指动笔之前的精心构思</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现形容苦心筹划</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营谋某事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不能用于经营不善</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3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从被科尼法官讲述的一起案件深深触动</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到把科尼的故事写成</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复活</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托尔斯泰惨淡经营了整整</a:t>
            </a:r>
            <a:r>
              <a:rPr lang="en-US" altLang="zh-CN" sz="2100" dirty="0">
                <a:latin typeface="Times New Roman" panose="02020603050405020304" pitchFamily="18" charset="0"/>
                <a:ea typeface="微软雅黑" panose="020B0503020204020204" pitchFamily="34" charset="-122"/>
                <a:sym typeface="+mn-ea"/>
              </a:rPr>
              <a:t>12</a:t>
            </a:r>
            <a:r>
              <a:rPr lang="zh-CN" altLang="en-US" sz="2100" dirty="0">
                <a:latin typeface="Times New Roman" panose="02020603050405020304" pitchFamily="18" charset="0"/>
                <a:ea typeface="微软雅黑" panose="020B0503020204020204" pitchFamily="34" charset="-122"/>
                <a:sym typeface="+mn-ea"/>
              </a:rPr>
              <a:t>年</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3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受中美贸易战的影响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这条商业街经济非常不景气</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几家商店仍在惨淡经营中</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7734363" y="2451163"/>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7974898" y="2843578"/>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5054285" y="4523138"/>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1957942" y="5371822"/>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2087689"/>
            <a:ext cx="8070574" cy="2515235"/>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25.</a:t>
            </a:r>
            <a:r>
              <a:rPr lang="zh-CN" altLang="en-US" sz="2100" b="1" dirty="0">
                <a:latin typeface="Times New Roman" panose="02020603050405020304" pitchFamily="18" charset="0"/>
                <a:ea typeface="微软雅黑" panose="020B0503020204020204" pitchFamily="34" charset="-122"/>
                <a:sym typeface="+mn-ea"/>
              </a:rPr>
              <a:t>不刊之论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比喻不能改动或不可磨灭的言论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用来形容文章或言辞精准得当</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无懈可击</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他写的评论从事实出发</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有理有据</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语言犀利</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思想深刻</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让人无可辩驳</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堪称不刊之论</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这个观点虽然貌似正确</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实则不刊之论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经不起推敲</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2913292" y="3710169"/>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6987149" y="4175153"/>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grpSp>
        <p:nvGrpSpPr>
          <p:cNvPr id="7" name="组合 6"/>
          <p:cNvGrpSpPr/>
          <p:nvPr/>
        </p:nvGrpSpPr>
        <p:grpSpPr>
          <a:xfrm>
            <a:off x="624623" y="1668063"/>
            <a:ext cx="2170151" cy="483864"/>
            <a:chOff x="728870" y="530090"/>
            <a:chExt cx="2893535" cy="645152"/>
          </a:xfrm>
        </p:grpSpPr>
        <p:sp>
          <p:nvSpPr>
            <p:cNvPr id="6" name="Shape 16880"/>
            <p:cNvSpPr/>
            <p:nvPr/>
          </p:nvSpPr>
          <p:spPr>
            <a:xfrm>
              <a:off x="728870" y="530090"/>
              <a:ext cx="519076" cy="464867"/>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FF0066"/>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endParaRPr sz="100" dirty="0">
                <a:solidFill>
                  <a:srgbClr val="FF0066"/>
                </a:solidFill>
              </a:endParaRPr>
            </a:p>
          </p:txBody>
        </p:sp>
        <p:sp>
          <p:nvSpPr>
            <p:cNvPr id="2" name="矩形 1"/>
            <p:cNvSpPr/>
            <p:nvPr/>
          </p:nvSpPr>
          <p:spPr>
            <a:xfrm>
              <a:off x="1239885" y="712115"/>
              <a:ext cx="2382520" cy="463127"/>
            </a:xfrm>
            <a:prstGeom prst="rect">
              <a:avLst/>
            </a:prstGeom>
          </p:spPr>
          <p:txBody>
            <a:bodyPr wrap="none">
              <a:spAutoFit/>
            </a:bodyPr>
            <a:lstStyle/>
            <a:p>
              <a:pPr algn="just">
                <a:lnSpc>
                  <a:spcPts val="2000"/>
                </a:lnSpc>
                <a:spcAft>
                  <a:spcPts val="0"/>
                </a:spcAft>
              </a:pPr>
              <a:r>
                <a:rPr lang="zh-CN" altLang="zh-CN" sz="2100" b="1" kern="100" dirty="0">
                  <a:solidFill>
                    <a:srgbClr val="FF0066"/>
                  </a:solidFill>
                  <a:latin typeface="Times New Roman" panose="02020603050405020304" pitchFamily="18" charset="0"/>
                  <a:ea typeface="微软雅黑" panose="020B0503020204020204" pitchFamily="34" charset="-122"/>
                  <a:cs typeface="Times New Roman" panose="02020603050405020304" pitchFamily="18" charset="0"/>
                </a:rPr>
                <a:t>生活常见词语</a:t>
              </a:r>
              <a:endParaRPr lang="zh-CN" altLang="zh-CN" sz="2100" b="1" kern="100" dirty="0">
                <a:solidFill>
                  <a:srgbClr val="FF0066"/>
                </a:solidFill>
                <a:latin typeface="Calibri" panose="020F0502020204030204" pitchFamily="34" charset="0"/>
                <a:cs typeface="Times New Roman" panose="02020603050405020304"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2515235"/>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26.</a:t>
            </a:r>
            <a:r>
              <a:rPr lang="zh-CN" altLang="en-US" sz="2100" b="1" dirty="0">
                <a:latin typeface="Times New Roman" panose="02020603050405020304" pitchFamily="18" charset="0"/>
                <a:ea typeface="微软雅黑" panose="020B0503020204020204" pitchFamily="34" charset="-122"/>
                <a:sym typeface="+mn-ea"/>
              </a:rPr>
              <a:t>不赞一词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原指文章写得很好</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别人不能再添一句话</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现也指一言不发</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常误解为“不称赞一句话”</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我大抵任他自言自语</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不赞一词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他独自发完议论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也就算了</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我的态度很鲜明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对邪教的言论不赞一词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对他们的行为深恶痛绝</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smtClean="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7816250" y="2666114"/>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774006" y="3556631"/>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2999740"/>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27.</a:t>
            </a:r>
            <a:r>
              <a:rPr lang="zh-CN" altLang="en-US" sz="2100" b="1" dirty="0">
                <a:latin typeface="Times New Roman" panose="02020603050405020304" pitchFamily="18" charset="0"/>
                <a:ea typeface="微软雅黑" panose="020B0503020204020204" pitchFamily="34" charset="-122"/>
                <a:sym typeface="+mn-ea"/>
              </a:rPr>
              <a:t>首当其冲</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比喻最先受到攻击或遇到灾难</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常误解为“首先</a:t>
            </a:r>
            <a:r>
              <a:rPr lang="en-US" altLang="zh-CN" sz="2100" dirty="0">
                <a:solidFill>
                  <a:srgbClr val="FF00FF"/>
                </a:solidFill>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最先做某事”</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公共交通费涨价和银行征收最低存款服务费影响层面广</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中下层阶级人士首当其冲</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为了突破敌军最后一道防御堡垒</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他拿起冲锋枪和手榴弹首当其冲</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2810934" y="3123272"/>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927543" y="4076458"/>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4453890"/>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28.</a:t>
            </a:r>
            <a:r>
              <a:rPr lang="zh-CN" altLang="en-US" sz="2100" b="1" dirty="0">
                <a:latin typeface="Times New Roman" panose="02020603050405020304" pitchFamily="18" charset="0"/>
                <a:ea typeface="微软雅黑" panose="020B0503020204020204" pitchFamily="34" charset="-122"/>
                <a:sym typeface="+mn-ea"/>
              </a:rPr>
              <a:t>久假不归</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指长期借用而不归还</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不能理解为“长时间请假不回”</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图书馆严肃批评了久假不归的读者</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她只不过是患了一点小感冒</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就久假不归</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好几天没有来学校上课了</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29.</a:t>
            </a:r>
            <a:r>
              <a:rPr lang="zh-CN" altLang="en-US" sz="2100" b="1" dirty="0">
                <a:latin typeface="Times New Roman" panose="02020603050405020304" pitchFamily="18" charset="0"/>
                <a:ea typeface="微软雅黑" panose="020B0503020204020204" pitchFamily="34" charset="-122"/>
                <a:sym typeface="+mn-ea"/>
              </a:rPr>
              <a:t>瓜田李下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易引起嫌疑的地方</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易误用为形容田园生活</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童年时候</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一到瓜果成熟的季节</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我和小伙伴们都喜欢待在瓜田李下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一边吃瓜</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一边嬉戏</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为了避免受到别人猜疑</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非议</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最好能够尽量避免瓜田李下的窘境</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以免受到别人来对付自己的困扰</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5095341" y="2164559"/>
            <a:ext cx="286377" cy="414020"/>
          </a:xfrm>
          <a:prstGeom prst="rect">
            <a:avLst/>
          </a:prstGeom>
        </p:spPr>
        <p:txBody>
          <a:bodyPr wrap="squar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907071" y="3085784"/>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4581940" y="5511937"/>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3007120" y="4520505"/>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5912" y="1999110"/>
            <a:ext cx="8072650" cy="3870960"/>
          </a:xfrm>
          <a:prstGeom prst="rect">
            <a:avLst/>
          </a:prstGeom>
        </p:spPr>
        <p:txBody>
          <a:bodyPr wrap="square">
            <a:spAutoFit/>
          </a:bodyPr>
          <a:lstStyle/>
          <a:p>
            <a:pPr algn="just">
              <a:lnSpc>
                <a:spcPct val="130000"/>
              </a:lnSpc>
            </a:pPr>
            <a:r>
              <a:rPr lang="zh-CN" altLang="en-US" sz="2100" b="1" dirty="0">
                <a:latin typeface="Times New Roman" panose="02020603050405020304" pitchFamily="18" charset="0"/>
                <a:ea typeface="微软雅黑" panose="020B0503020204020204" pitchFamily="34" charset="-122"/>
              </a:rPr>
              <a:t>样题</a:t>
            </a:r>
            <a:r>
              <a:rPr lang="en-US" altLang="zh-CN" sz="2100" b="1" dirty="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(2019•</a:t>
            </a:r>
            <a:r>
              <a:rPr lang="zh-CN" altLang="en-US" sz="2100" dirty="0">
                <a:latin typeface="Times New Roman" panose="02020603050405020304" pitchFamily="18" charset="0"/>
                <a:ea typeface="微软雅黑" panose="020B0503020204020204" pitchFamily="34" charset="-122"/>
              </a:rPr>
              <a:t>内江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下列句子中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加点成语使用不当的一项是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璀璨的亚洲文明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为世界文明发展史书写了</a:t>
            </a:r>
            <a:r>
              <a:rPr lang="zh-CN" altLang="en-US" sz="2100" dirty="0">
                <a:solidFill>
                  <a:srgbClr val="FF00FF"/>
                </a:solidFill>
                <a:latin typeface="Times New Roman" panose="02020603050405020304" pitchFamily="18" charset="0"/>
                <a:ea typeface="微软雅黑" panose="020B0503020204020204" pitchFamily="34" charset="-122"/>
              </a:rPr>
              <a:t>浓墨重彩</a:t>
            </a:r>
            <a:r>
              <a:rPr lang="zh-CN" altLang="en-US" sz="2100" dirty="0">
                <a:latin typeface="Times New Roman" panose="02020603050405020304" pitchFamily="18" charset="0"/>
                <a:ea typeface="微软雅黑" panose="020B0503020204020204" pitchFamily="34" charset="-122"/>
              </a:rPr>
              <a:t>的篇章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人类文明因亚洲而更加绚烂多姿</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大千博物馆极具中国特色的景观设计与古老的西班牙建筑风格</a:t>
            </a:r>
            <a:r>
              <a:rPr lang="zh-CN" altLang="en-US" sz="2100" dirty="0">
                <a:solidFill>
                  <a:srgbClr val="FF00FF"/>
                </a:solidFill>
                <a:latin typeface="Times New Roman" panose="02020603050405020304" pitchFamily="18" charset="0"/>
                <a:ea typeface="微软雅黑" panose="020B0503020204020204" pitchFamily="34" charset="-122"/>
              </a:rPr>
              <a:t>相得益彰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使其成为内江市民神往的地方</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在刚刚结束的“苏迪曼杯”世界羽毛球混合团体赛决赛中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中国队</a:t>
            </a:r>
            <a:r>
              <a:rPr lang="zh-CN" altLang="en-US" sz="2100" dirty="0">
                <a:solidFill>
                  <a:srgbClr val="FF00FF"/>
                </a:solidFill>
                <a:latin typeface="Times New Roman" panose="02020603050405020304" pitchFamily="18" charset="0"/>
                <a:ea typeface="微软雅黑" panose="020B0503020204020204" pitchFamily="34" charset="-122"/>
              </a:rPr>
              <a:t>锐不可当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a:t>
            </a:r>
            <a:r>
              <a:rPr lang="en-US" altLang="zh-CN" sz="2100" dirty="0">
                <a:latin typeface="Times New Roman" panose="02020603050405020304" pitchFamily="18" charset="0"/>
                <a:ea typeface="微软雅黑" panose="020B0503020204020204" pitchFamily="34" charset="-122"/>
              </a:rPr>
              <a:t>3:0</a:t>
            </a:r>
            <a:r>
              <a:rPr lang="zh-CN" altLang="en-US" sz="2100" dirty="0">
                <a:latin typeface="Times New Roman" panose="02020603050405020304" pitchFamily="18" charset="0"/>
                <a:ea typeface="微软雅黑" panose="020B0503020204020204" pitchFamily="34" charset="-122"/>
              </a:rPr>
              <a:t>完胜日本队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获得冠军</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美籍华人建筑师贝聿铭因留给世人众多经典的建筑作品而</a:t>
            </a:r>
            <a:r>
              <a:rPr lang="zh-CN" altLang="en-US" sz="2100" dirty="0">
                <a:solidFill>
                  <a:srgbClr val="FF00FF"/>
                </a:solidFill>
                <a:latin typeface="Times New Roman" panose="02020603050405020304" pitchFamily="18" charset="0"/>
                <a:ea typeface="微软雅黑" panose="020B0503020204020204" pitchFamily="34" charset="-122"/>
              </a:rPr>
              <a:t>鲜为人知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被不少媒体称为“现代主义建筑最后的大师”</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矩形 2"/>
          <p:cNvSpPr/>
          <p:nvPr/>
        </p:nvSpPr>
        <p:spPr>
          <a:xfrm>
            <a:off x="7336675" y="2061686"/>
            <a:ext cx="375920" cy="511175"/>
          </a:xfrm>
          <a:prstGeom prst="rect">
            <a:avLst/>
          </a:prstGeom>
        </p:spPr>
        <p:txBody>
          <a:bodyPr wrap="none">
            <a:spAutoFit/>
          </a:bodyPr>
          <a:lstStyle/>
          <a:p>
            <a:pPr>
              <a:lnSpc>
                <a:spcPct val="130000"/>
              </a:lnSpc>
            </a:pPr>
            <a:r>
              <a:rPr lang="en-US" altLang="zh-CN" sz="2100" b="1" dirty="0" smtClean="0">
                <a:solidFill>
                  <a:srgbClr val="FF0000"/>
                </a:solidFill>
                <a:latin typeface="Times New Roman" panose="02020603050405020304" pitchFamily="18" charset="0"/>
                <a:ea typeface="微软雅黑" panose="020B0503020204020204" pitchFamily="34" charset="-122"/>
              </a:rPr>
              <a:t>D</a:t>
            </a:r>
            <a:endParaRPr lang="zh-CN" altLang="en-US" sz="2100" b="1" dirty="0">
              <a:solidFill>
                <a:srgbClr val="FF0000"/>
              </a:solidFill>
            </a:endParaRPr>
          </a:p>
        </p:txBody>
      </p:sp>
      <p:grpSp>
        <p:nvGrpSpPr>
          <p:cNvPr id="7" name="组合 6"/>
          <p:cNvGrpSpPr/>
          <p:nvPr/>
        </p:nvGrpSpPr>
        <p:grpSpPr>
          <a:xfrm>
            <a:off x="545912" y="1543050"/>
            <a:ext cx="8515826" cy="541020"/>
            <a:chOff x="340995" y="914400"/>
            <a:chExt cx="11354435" cy="721360"/>
          </a:xfrm>
        </p:grpSpPr>
        <p:sp>
          <p:nvSpPr>
            <p:cNvPr id="5" name="矩形 4"/>
            <p:cNvSpPr/>
            <p:nvPr/>
          </p:nvSpPr>
          <p:spPr>
            <a:xfrm>
              <a:off x="340995" y="914400"/>
              <a:ext cx="11354435" cy="721360"/>
            </a:xfrm>
            <a:prstGeom prst="rect">
              <a:avLst/>
            </a:prstGeom>
          </p:spPr>
          <p:txBody>
            <a:bodyPr wrap="square">
              <a:spAutoFit/>
            </a:bodyPr>
            <a:lstStyle/>
            <a:p>
              <a:pPr algn="just">
                <a:lnSpc>
                  <a:spcPct val="130000"/>
                </a:lnSpc>
                <a:spcAft>
                  <a:spcPts val="0"/>
                </a:spcAft>
              </a:pP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真题试做</a:t>
              </a:r>
              <a:endParaRPr lang="zh-CN" altLang="zh-CN" sz="2250"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Shape 16870"/>
            <p:cNvSpPr/>
            <p:nvPr/>
          </p:nvSpPr>
          <p:spPr>
            <a:xfrm>
              <a:off x="340995" y="1036275"/>
              <a:ext cx="510379" cy="447764"/>
            </a:xfrm>
            <a:custGeom>
              <a:avLst/>
              <a:gdLst/>
              <a:ahLst/>
              <a:cxnLst>
                <a:cxn ang="0">
                  <a:pos x="wd2" y="hd2"/>
                </a:cxn>
                <a:cxn ang="5400000">
                  <a:pos x="wd2" y="hd2"/>
                </a:cxn>
                <a:cxn ang="10800000">
                  <a:pos x="wd2" y="hd2"/>
                </a:cxn>
                <a:cxn ang="16200000">
                  <a:pos x="wd2" y="hd2"/>
                </a:cxn>
              </a:cxnLst>
              <a:rect l="0" t="0" r="r" b="b"/>
              <a:pathLst>
                <a:path w="21600" h="21600" extrusionOk="0">
                  <a:moveTo>
                    <a:pt x="7589" y="10440"/>
                  </a:moveTo>
                  <a:cubicBezTo>
                    <a:pt x="5254" y="10440"/>
                    <a:pt x="1751" y="11880"/>
                    <a:pt x="1751" y="11880"/>
                  </a:cubicBezTo>
                  <a:cubicBezTo>
                    <a:pt x="1751" y="13320"/>
                    <a:pt x="1751" y="13320"/>
                    <a:pt x="1751" y="13320"/>
                  </a:cubicBezTo>
                  <a:cubicBezTo>
                    <a:pt x="1751" y="13320"/>
                    <a:pt x="5254" y="11880"/>
                    <a:pt x="7589" y="11880"/>
                  </a:cubicBezTo>
                  <a:cubicBezTo>
                    <a:pt x="8757" y="11880"/>
                    <a:pt x="9632" y="13320"/>
                    <a:pt x="9632" y="13320"/>
                  </a:cubicBezTo>
                  <a:cubicBezTo>
                    <a:pt x="9632" y="11880"/>
                    <a:pt x="9632" y="11880"/>
                    <a:pt x="9632" y="11880"/>
                  </a:cubicBezTo>
                  <a:cubicBezTo>
                    <a:pt x="9632" y="11880"/>
                    <a:pt x="8757" y="10440"/>
                    <a:pt x="7589" y="10440"/>
                  </a:cubicBezTo>
                  <a:close/>
                  <a:moveTo>
                    <a:pt x="7589" y="12600"/>
                  </a:moveTo>
                  <a:cubicBezTo>
                    <a:pt x="5254" y="12600"/>
                    <a:pt x="1751" y="14040"/>
                    <a:pt x="1751" y="14040"/>
                  </a:cubicBezTo>
                  <a:cubicBezTo>
                    <a:pt x="1751" y="15660"/>
                    <a:pt x="1751" y="15660"/>
                    <a:pt x="1751" y="15660"/>
                  </a:cubicBezTo>
                  <a:cubicBezTo>
                    <a:pt x="1751" y="15660"/>
                    <a:pt x="5254" y="14040"/>
                    <a:pt x="7589" y="14040"/>
                  </a:cubicBezTo>
                  <a:cubicBezTo>
                    <a:pt x="8757" y="14040"/>
                    <a:pt x="9632" y="15660"/>
                    <a:pt x="9632" y="15660"/>
                  </a:cubicBezTo>
                  <a:cubicBezTo>
                    <a:pt x="9632" y="14040"/>
                    <a:pt x="9632" y="14040"/>
                    <a:pt x="9632" y="14040"/>
                  </a:cubicBezTo>
                  <a:cubicBezTo>
                    <a:pt x="9632" y="14040"/>
                    <a:pt x="8757" y="12600"/>
                    <a:pt x="7589" y="12600"/>
                  </a:cubicBezTo>
                  <a:close/>
                  <a:moveTo>
                    <a:pt x="7589" y="5940"/>
                  </a:moveTo>
                  <a:cubicBezTo>
                    <a:pt x="5254" y="5940"/>
                    <a:pt x="1751" y="7380"/>
                    <a:pt x="1751" y="7380"/>
                  </a:cubicBezTo>
                  <a:cubicBezTo>
                    <a:pt x="1751" y="9000"/>
                    <a:pt x="1751" y="9000"/>
                    <a:pt x="1751" y="9000"/>
                  </a:cubicBezTo>
                  <a:cubicBezTo>
                    <a:pt x="1751" y="9000"/>
                    <a:pt x="5254" y="7380"/>
                    <a:pt x="7589" y="7380"/>
                  </a:cubicBezTo>
                  <a:cubicBezTo>
                    <a:pt x="8757" y="7380"/>
                    <a:pt x="9632" y="9000"/>
                    <a:pt x="9632" y="9000"/>
                  </a:cubicBezTo>
                  <a:cubicBezTo>
                    <a:pt x="9632" y="7380"/>
                    <a:pt x="9632" y="7380"/>
                    <a:pt x="9632" y="7380"/>
                  </a:cubicBezTo>
                  <a:cubicBezTo>
                    <a:pt x="9632" y="7380"/>
                    <a:pt x="8757" y="5940"/>
                    <a:pt x="7589" y="5940"/>
                  </a:cubicBezTo>
                  <a:close/>
                  <a:moveTo>
                    <a:pt x="7589" y="8280"/>
                  </a:moveTo>
                  <a:cubicBezTo>
                    <a:pt x="5254" y="8280"/>
                    <a:pt x="1751" y="9720"/>
                    <a:pt x="1751" y="9720"/>
                  </a:cubicBezTo>
                  <a:cubicBezTo>
                    <a:pt x="1751" y="11160"/>
                    <a:pt x="1751" y="11160"/>
                    <a:pt x="1751" y="11160"/>
                  </a:cubicBezTo>
                  <a:cubicBezTo>
                    <a:pt x="1751" y="11160"/>
                    <a:pt x="5254" y="9720"/>
                    <a:pt x="7589" y="9720"/>
                  </a:cubicBezTo>
                  <a:cubicBezTo>
                    <a:pt x="8757" y="9720"/>
                    <a:pt x="9632" y="11160"/>
                    <a:pt x="9632" y="11160"/>
                  </a:cubicBezTo>
                  <a:cubicBezTo>
                    <a:pt x="9632" y="9720"/>
                    <a:pt x="9632" y="9720"/>
                    <a:pt x="9632" y="9720"/>
                  </a:cubicBezTo>
                  <a:cubicBezTo>
                    <a:pt x="9632" y="9720"/>
                    <a:pt x="8757" y="8280"/>
                    <a:pt x="7589" y="8280"/>
                  </a:cubicBezTo>
                  <a:close/>
                  <a:moveTo>
                    <a:pt x="7589" y="3780"/>
                  </a:moveTo>
                  <a:cubicBezTo>
                    <a:pt x="5254" y="3780"/>
                    <a:pt x="1751" y="5220"/>
                    <a:pt x="1751" y="5220"/>
                  </a:cubicBezTo>
                  <a:cubicBezTo>
                    <a:pt x="1751" y="6660"/>
                    <a:pt x="1751" y="6660"/>
                    <a:pt x="1751" y="6660"/>
                  </a:cubicBezTo>
                  <a:cubicBezTo>
                    <a:pt x="1751" y="6660"/>
                    <a:pt x="5254" y="5220"/>
                    <a:pt x="7589" y="5220"/>
                  </a:cubicBezTo>
                  <a:cubicBezTo>
                    <a:pt x="8757" y="5220"/>
                    <a:pt x="9632" y="6660"/>
                    <a:pt x="9632" y="6660"/>
                  </a:cubicBezTo>
                  <a:cubicBezTo>
                    <a:pt x="9632" y="5220"/>
                    <a:pt x="9632" y="5220"/>
                    <a:pt x="9632" y="5220"/>
                  </a:cubicBezTo>
                  <a:cubicBezTo>
                    <a:pt x="9632" y="5220"/>
                    <a:pt x="8757" y="3780"/>
                    <a:pt x="7589" y="3780"/>
                  </a:cubicBezTo>
                  <a:close/>
                  <a:moveTo>
                    <a:pt x="11968" y="5220"/>
                  </a:moveTo>
                  <a:cubicBezTo>
                    <a:pt x="11968" y="6660"/>
                    <a:pt x="11968" y="6660"/>
                    <a:pt x="11968" y="6660"/>
                  </a:cubicBezTo>
                  <a:cubicBezTo>
                    <a:pt x="11968" y="6660"/>
                    <a:pt x="12843" y="5220"/>
                    <a:pt x="13865" y="5220"/>
                  </a:cubicBezTo>
                  <a:cubicBezTo>
                    <a:pt x="16200" y="5220"/>
                    <a:pt x="19703" y="6660"/>
                    <a:pt x="19703" y="6660"/>
                  </a:cubicBezTo>
                  <a:cubicBezTo>
                    <a:pt x="19703" y="5220"/>
                    <a:pt x="19703" y="5220"/>
                    <a:pt x="19703" y="5220"/>
                  </a:cubicBezTo>
                  <a:cubicBezTo>
                    <a:pt x="19703" y="5220"/>
                    <a:pt x="16200" y="3780"/>
                    <a:pt x="13865" y="3780"/>
                  </a:cubicBezTo>
                  <a:cubicBezTo>
                    <a:pt x="12843" y="3780"/>
                    <a:pt x="11968" y="5220"/>
                    <a:pt x="11968" y="5220"/>
                  </a:cubicBezTo>
                  <a:close/>
                  <a:moveTo>
                    <a:pt x="11968" y="7380"/>
                  </a:moveTo>
                  <a:cubicBezTo>
                    <a:pt x="11968" y="9000"/>
                    <a:pt x="11968" y="9000"/>
                    <a:pt x="11968" y="9000"/>
                  </a:cubicBezTo>
                  <a:cubicBezTo>
                    <a:pt x="11968" y="9000"/>
                    <a:pt x="12843" y="7380"/>
                    <a:pt x="13865" y="7380"/>
                  </a:cubicBezTo>
                  <a:cubicBezTo>
                    <a:pt x="16200" y="7380"/>
                    <a:pt x="19703" y="9000"/>
                    <a:pt x="19703" y="9000"/>
                  </a:cubicBezTo>
                  <a:cubicBezTo>
                    <a:pt x="19703" y="7380"/>
                    <a:pt x="19703" y="7380"/>
                    <a:pt x="19703" y="7380"/>
                  </a:cubicBezTo>
                  <a:cubicBezTo>
                    <a:pt x="19703" y="7380"/>
                    <a:pt x="16200" y="5940"/>
                    <a:pt x="13865" y="5940"/>
                  </a:cubicBezTo>
                  <a:cubicBezTo>
                    <a:pt x="12843" y="5940"/>
                    <a:pt x="11968" y="7380"/>
                    <a:pt x="11968" y="7380"/>
                  </a:cubicBezTo>
                  <a:close/>
                  <a:moveTo>
                    <a:pt x="11968" y="9720"/>
                  </a:moveTo>
                  <a:cubicBezTo>
                    <a:pt x="11968" y="11160"/>
                    <a:pt x="11968" y="11160"/>
                    <a:pt x="11968" y="11160"/>
                  </a:cubicBezTo>
                  <a:cubicBezTo>
                    <a:pt x="11968" y="11160"/>
                    <a:pt x="12843" y="9720"/>
                    <a:pt x="13865" y="9720"/>
                  </a:cubicBezTo>
                  <a:cubicBezTo>
                    <a:pt x="16200" y="9720"/>
                    <a:pt x="19703" y="11160"/>
                    <a:pt x="19703" y="11160"/>
                  </a:cubicBezTo>
                  <a:cubicBezTo>
                    <a:pt x="19703" y="9720"/>
                    <a:pt x="19703" y="9720"/>
                    <a:pt x="19703" y="9720"/>
                  </a:cubicBezTo>
                  <a:cubicBezTo>
                    <a:pt x="19703" y="9720"/>
                    <a:pt x="16200" y="8280"/>
                    <a:pt x="13865" y="8280"/>
                  </a:cubicBezTo>
                  <a:cubicBezTo>
                    <a:pt x="12843" y="8280"/>
                    <a:pt x="11968" y="9720"/>
                    <a:pt x="11968" y="9720"/>
                  </a:cubicBezTo>
                  <a:close/>
                  <a:moveTo>
                    <a:pt x="11968" y="14040"/>
                  </a:moveTo>
                  <a:cubicBezTo>
                    <a:pt x="11968" y="15660"/>
                    <a:pt x="11968" y="15660"/>
                    <a:pt x="11968" y="15660"/>
                  </a:cubicBezTo>
                  <a:cubicBezTo>
                    <a:pt x="11968" y="15660"/>
                    <a:pt x="12843" y="14040"/>
                    <a:pt x="13865" y="14040"/>
                  </a:cubicBezTo>
                  <a:cubicBezTo>
                    <a:pt x="16200" y="14040"/>
                    <a:pt x="19703" y="15660"/>
                    <a:pt x="19703" y="15660"/>
                  </a:cubicBezTo>
                  <a:cubicBezTo>
                    <a:pt x="19703" y="14040"/>
                    <a:pt x="19703" y="14040"/>
                    <a:pt x="19703" y="14040"/>
                  </a:cubicBezTo>
                  <a:cubicBezTo>
                    <a:pt x="19703" y="14040"/>
                    <a:pt x="16200" y="12600"/>
                    <a:pt x="13865" y="12600"/>
                  </a:cubicBezTo>
                  <a:cubicBezTo>
                    <a:pt x="12843" y="12600"/>
                    <a:pt x="11968" y="14040"/>
                    <a:pt x="11968" y="14040"/>
                  </a:cubicBezTo>
                  <a:close/>
                  <a:moveTo>
                    <a:pt x="11968" y="11880"/>
                  </a:moveTo>
                  <a:cubicBezTo>
                    <a:pt x="11968" y="13320"/>
                    <a:pt x="11968" y="13320"/>
                    <a:pt x="11968" y="13320"/>
                  </a:cubicBezTo>
                  <a:cubicBezTo>
                    <a:pt x="11968" y="13320"/>
                    <a:pt x="12843" y="11880"/>
                    <a:pt x="13865" y="11880"/>
                  </a:cubicBezTo>
                  <a:cubicBezTo>
                    <a:pt x="16200" y="11880"/>
                    <a:pt x="19703" y="13320"/>
                    <a:pt x="19703" y="13320"/>
                  </a:cubicBezTo>
                  <a:cubicBezTo>
                    <a:pt x="19703" y="11880"/>
                    <a:pt x="19703" y="11880"/>
                    <a:pt x="19703" y="11880"/>
                  </a:cubicBezTo>
                  <a:cubicBezTo>
                    <a:pt x="19703" y="11880"/>
                    <a:pt x="16200" y="10440"/>
                    <a:pt x="13865" y="10440"/>
                  </a:cubicBezTo>
                  <a:cubicBezTo>
                    <a:pt x="12843" y="10440"/>
                    <a:pt x="11968" y="11880"/>
                    <a:pt x="11968" y="11880"/>
                  </a:cubicBezTo>
                  <a:close/>
                  <a:moveTo>
                    <a:pt x="13573" y="0"/>
                  </a:moveTo>
                  <a:cubicBezTo>
                    <a:pt x="11384" y="0"/>
                    <a:pt x="10800" y="3060"/>
                    <a:pt x="10800" y="3060"/>
                  </a:cubicBezTo>
                  <a:cubicBezTo>
                    <a:pt x="10800" y="3060"/>
                    <a:pt x="10216" y="0"/>
                    <a:pt x="7881" y="0"/>
                  </a:cubicBezTo>
                  <a:cubicBezTo>
                    <a:pt x="2919" y="0"/>
                    <a:pt x="0" y="2340"/>
                    <a:pt x="0" y="2340"/>
                  </a:cubicBezTo>
                  <a:cubicBezTo>
                    <a:pt x="0" y="20700"/>
                    <a:pt x="0" y="20700"/>
                    <a:pt x="0" y="20700"/>
                  </a:cubicBezTo>
                  <a:cubicBezTo>
                    <a:pt x="0" y="20700"/>
                    <a:pt x="4670" y="19980"/>
                    <a:pt x="7881" y="19980"/>
                  </a:cubicBezTo>
                  <a:cubicBezTo>
                    <a:pt x="8465" y="19980"/>
                    <a:pt x="9049" y="20160"/>
                    <a:pt x="9486" y="20340"/>
                  </a:cubicBezTo>
                  <a:cubicBezTo>
                    <a:pt x="9341" y="20520"/>
                    <a:pt x="9341" y="20520"/>
                    <a:pt x="9341" y="20700"/>
                  </a:cubicBezTo>
                  <a:cubicBezTo>
                    <a:pt x="9341" y="21240"/>
                    <a:pt x="9924" y="21600"/>
                    <a:pt x="10800" y="21600"/>
                  </a:cubicBezTo>
                  <a:cubicBezTo>
                    <a:pt x="11530" y="21600"/>
                    <a:pt x="12259" y="21240"/>
                    <a:pt x="12259" y="20700"/>
                  </a:cubicBezTo>
                  <a:cubicBezTo>
                    <a:pt x="12259" y="20520"/>
                    <a:pt x="12114" y="20520"/>
                    <a:pt x="12114" y="20340"/>
                  </a:cubicBezTo>
                  <a:cubicBezTo>
                    <a:pt x="12551" y="20160"/>
                    <a:pt x="12989" y="19980"/>
                    <a:pt x="13573" y="19980"/>
                  </a:cubicBezTo>
                  <a:cubicBezTo>
                    <a:pt x="16784" y="19980"/>
                    <a:pt x="21600" y="20700"/>
                    <a:pt x="21600" y="20700"/>
                  </a:cubicBezTo>
                  <a:cubicBezTo>
                    <a:pt x="21600" y="2340"/>
                    <a:pt x="21600" y="2340"/>
                    <a:pt x="21600" y="2340"/>
                  </a:cubicBezTo>
                  <a:cubicBezTo>
                    <a:pt x="21600" y="2340"/>
                    <a:pt x="18535" y="0"/>
                    <a:pt x="13573" y="0"/>
                  </a:cubicBezTo>
                  <a:close/>
                  <a:moveTo>
                    <a:pt x="10216" y="19980"/>
                  </a:moveTo>
                  <a:cubicBezTo>
                    <a:pt x="10216" y="19980"/>
                    <a:pt x="9632" y="17280"/>
                    <a:pt x="7151" y="17280"/>
                  </a:cubicBezTo>
                  <a:cubicBezTo>
                    <a:pt x="4816" y="17280"/>
                    <a:pt x="1168" y="19260"/>
                    <a:pt x="1168" y="19260"/>
                  </a:cubicBezTo>
                  <a:cubicBezTo>
                    <a:pt x="1168" y="3420"/>
                    <a:pt x="1168" y="3420"/>
                    <a:pt x="1168" y="3420"/>
                  </a:cubicBezTo>
                  <a:cubicBezTo>
                    <a:pt x="1168" y="3420"/>
                    <a:pt x="2919" y="1260"/>
                    <a:pt x="7735" y="1260"/>
                  </a:cubicBezTo>
                  <a:cubicBezTo>
                    <a:pt x="9632" y="1260"/>
                    <a:pt x="10216" y="4140"/>
                    <a:pt x="10216" y="4140"/>
                  </a:cubicBezTo>
                  <a:lnTo>
                    <a:pt x="10216" y="19980"/>
                  </a:lnTo>
                  <a:close/>
                  <a:moveTo>
                    <a:pt x="20432" y="19260"/>
                  </a:moveTo>
                  <a:cubicBezTo>
                    <a:pt x="20432" y="19260"/>
                    <a:pt x="16784" y="17280"/>
                    <a:pt x="14303" y="17280"/>
                  </a:cubicBezTo>
                  <a:cubicBezTo>
                    <a:pt x="11968" y="17280"/>
                    <a:pt x="11384" y="19980"/>
                    <a:pt x="11384" y="19980"/>
                  </a:cubicBezTo>
                  <a:cubicBezTo>
                    <a:pt x="11384" y="4140"/>
                    <a:pt x="11384" y="4140"/>
                    <a:pt x="11384" y="4140"/>
                  </a:cubicBezTo>
                  <a:cubicBezTo>
                    <a:pt x="11384" y="4140"/>
                    <a:pt x="11968" y="1260"/>
                    <a:pt x="13719" y="1260"/>
                  </a:cubicBezTo>
                  <a:cubicBezTo>
                    <a:pt x="18535" y="1260"/>
                    <a:pt x="20432" y="3420"/>
                    <a:pt x="20432" y="3420"/>
                  </a:cubicBezTo>
                  <a:lnTo>
                    <a:pt x="20432" y="19260"/>
                  </a:lnTo>
                  <a:close/>
                </a:path>
              </a:pathLst>
            </a:custGeom>
            <a:solidFill>
              <a:srgbClr val="ED7D31"/>
            </a:solidFill>
            <a:ln w="12700">
              <a:miter lim="400000"/>
            </a:ln>
          </p:spPr>
          <p:txBody>
            <a:bodyPr lIns="0" tIns="0" rIns="0" bIns="0"/>
            <a:lstStyle/>
            <a:p>
              <a:pPr lvl="0" algn="just">
                <a:lnSpc>
                  <a:spcPct val="150000"/>
                </a:lnSpc>
              </a:pPr>
              <a:endParaRPr sz="2100">
                <a:solidFill>
                  <a:srgbClr val="ED7D31"/>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4453890"/>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30.</a:t>
            </a:r>
            <a:r>
              <a:rPr lang="zh-CN" altLang="en-US" sz="2100" b="1" dirty="0">
                <a:latin typeface="Times New Roman" panose="02020603050405020304" pitchFamily="18" charset="0"/>
                <a:ea typeface="微软雅黑" panose="020B0503020204020204" pitchFamily="34" charset="-122"/>
                <a:sym typeface="+mn-ea"/>
              </a:rPr>
              <a:t>文不加点</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文章一气呵成</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无须修改</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形容文思敏捷</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写作技巧纯熟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文章写得好</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这篇文章不仅结构混乱</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而且文不加点</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令人费解</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祢衡应黄射之请</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于江夏黄祖公堂上即席作</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鹦鹉赋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一篇</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援笔一挥而就</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文不加点</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31.</a:t>
            </a:r>
            <a:r>
              <a:rPr lang="zh-CN" altLang="en-US" sz="2100" b="1" dirty="0">
                <a:latin typeface="Times New Roman" panose="02020603050405020304" pitchFamily="18" charset="0"/>
                <a:ea typeface="微软雅黑" panose="020B0503020204020204" pitchFamily="34" charset="-122"/>
                <a:sym typeface="+mn-ea"/>
              </a:rPr>
              <a:t>身无长物</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形容贫穷</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常误用来形容没有特长</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老王因为经商失败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赔掉了所有的积蓄</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如今已是身无长物</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在日新月异的时代里</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我们必须苦练内功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掌握本领</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不然身无长物</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将无法适应社会发展</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2923528" y="3554738"/>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6608423" y="2625172"/>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7746305" y="4553846"/>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3297656" y="5482673"/>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4453890"/>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32.</a:t>
            </a:r>
            <a:r>
              <a:rPr lang="zh-CN" altLang="en-US" sz="2100" b="1" dirty="0">
                <a:latin typeface="Times New Roman" panose="02020603050405020304" pitchFamily="18" charset="0"/>
                <a:ea typeface="微软雅黑" panose="020B0503020204020204" pitchFamily="34" charset="-122"/>
                <a:sym typeface="+mn-ea"/>
              </a:rPr>
              <a:t>差强人意</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大体上使人满意</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常误解为“不满意”</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他在面试环节表现得差强人意</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非常糟糕</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最终被用人单位拒之门外</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中国运动健儿们在平昌冬奥会上奋力拼搏</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在比赛结果方面</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差强人意</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33.</a:t>
            </a:r>
            <a:r>
              <a:rPr lang="zh-CN" altLang="en-US" sz="2100" b="1" dirty="0">
                <a:latin typeface="Times New Roman" panose="02020603050405020304" pitchFamily="18" charset="0"/>
                <a:ea typeface="微软雅黑" panose="020B0503020204020204" pitchFamily="34" charset="-122"/>
                <a:sym typeface="+mn-ea"/>
              </a:rPr>
              <a:t>涣然冰释</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形容矛盾</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风波完全消除</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常误解为“冰融化了”</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由于太平洋暖流的影响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今年春天来得早</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春节刚过</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北海公园就涣然冰释</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让喜欢滑冰的人大失所望</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他的一席话使我们之间的误会和疑虑涣然冰释</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1118204" y="3554738"/>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917307" y="2614936"/>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6477064" y="5485306"/>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4655088" y="4997440"/>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2999740"/>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34.</a:t>
            </a:r>
            <a:r>
              <a:rPr lang="zh-CN" altLang="en-US" sz="2100" b="1" dirty="0">
                <a:latin typeface="Times New Roman" panose="02020603050405020304" pitchFamily="18" charset="0"/>
                <a:ea typeface="微软雅黑" panose="020B0503020204020204" pitchFamily="34" charset="-122"/>
                <a:sym typeface="+mn-ea"/>
              </a:rPr>
              <a:t>石破天惊</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多用来形容突发的事件或文章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议论出人意料</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使人震惊</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不能形容惊人的消息</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刚刚新闻联播报道了一则石破天惊的消息</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特大网络传销案被成功告破</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杜甫的诗中确实有不少石破天惊的警语</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发人深思</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同时也令人叹服</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4" name="矩形 3"/>
          <p:cNvSpPr/>
          <p:nvPr/>
        </p:nvSpPr>
        <p:spPr>
          <a:xfrm>
            <a:off x="1910182" y="3106256"/>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1093022" y="4120277"/>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4453890"/>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35.</a:t>
            </a:r>
            <a:r>
              <a:rPr lang="zh-CN" altLang="en-US" sz="2100" b="1" dirty="0">
                <a:latin typeface="Times New Roman" panose="02020603050405020304" pitchFamily="18" charset="0"/>
                <a:ea typeface="微软雅黑" panose="020B0503020204020204" pitchFamily="34" charset="-122"/>
                <a:sym typeface="+mn-ea"/>
              </a:rPr>
              <a:t>目无全牛</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形容人的技艺高超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得心应手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已经到达非常纯熟的地步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常误解为“没有大局观”</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经过多年的学习实践</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他的技术已经到了目无全牛的地步了</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班级是一个整体</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有的同学目无全牛</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不遵守纪律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影响班级的荣誉</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36.</a:t>
            </a:r>
            <a:r>
              <a:rPr lang="zh-CN" altLang="en-US" sz="2100" b="1" dirty="0">
                <a:latin typeface="Times New Roman" panose="02020603050405020304" pitchFamily="18" charset="0"/>
                <a:ea typeface="微软雅黑" panose="020B0503020204020204" pitchFamily="34" charset="-122"/>
                <a:sym typeface="+mn-ea"/>
              </a:rPr>
              <a:t>屡试不爽</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屡次试验都没有差错</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常误解为“没有成功”</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他设计的方案</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在施工中屡试不爽</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已经被广泛采纳了</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他花了几个小时的时间来解答这个计算题</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结果还是屡试不爽</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7836721" y="2655879"/>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855892" y="3607811"/>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7132157" y="4564082"/>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8123099" y="4956497"/>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4291330"/>
          </a:xfrm>
          <a:prstGeom prst="rect">
            <a:avLst/>
          </a:prstGeom>
          <a:noFill/>
          <a:ln w="9525">
            <a:noFill/>
          </a:ln>
        </p:spPr>
        <p:txBody>
          <a:bodyPr wrap="square">
            <a:spAutoFit/>
          </a:bodyPr>
          <a:lstStyle/>
          <a:p>
            <a:pPr indent="0" algn="just">
              <a:lnSpc>
                <a:spcPct val="130000"/>
              </a:lnSpc>
            </a:pPr>
            <a:r>
              <a:rPr lang="en-US" altLang="zh-CN" sz="2100" b="1" dirty="0">
                <a:latin typeface="Times New Roman" panose="02020603050405020304" pitchFamily="18" charset="0"/>
                <a:ea typeface="微软雅黑" panose="020B0503020204020204" pitchFamily="34" charset="-122"/>
                <a:sym typeface="+mn-ea"/>
              </a:rPr>
              <a:t>37.</a:t>
            </a:r>
            <a:r>
              <a:rPr lang="zh-CN" altLang="en-US" sz="2100" b="1" dirty="0">
                <a:latin typeface="Times New Roman" panose="02020603050405020304" pitchFamily="18" charset="0"/>
                <a:ea typeface="微软雅黑" panose="020B0503020204020204" pitchFamily="34" charset="-122"/>
                <a:sym typeface="+mn-ea"/>
              </a:rPr>
              <a:t>满城风雨</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比喻事件传播很广</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到处议论纷纷</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一般指坏事</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3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刘慈欣的作品</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三体</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获得“雨果奖”的消息在互联网上传得满城风雨</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屡上热搜</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3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他的这件丑事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闹得满城风雨</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30000"/>
              </a:lnSpc>
            </a:pPr>
            <a:r>
              <a:rPr lang="en-US" altLang="zh-CN" sz="2100" b="1" dirty="0">
                <a:latin typeface="Times New Roman" panose="02020603050405020304" pitchFamily="18" charset="0"/>
                <a:ea typeface="微软雅黑" panose="020B0503020204020204" pitchFamily="34" charset="-122"/>
                <a:sym typeface="+mn-ea"/>
              </a:rPr>
              <a:t>38.</a:t>
            </a:r>
            <a:r>
              <a:rPr lang="zh-CN" altLang="en-US" sz="2100" b="1" dirty="0">
                <a:latin typeface="Times New Roman" panose="02020603050405020304" pitchFamily="18" charset="0"/>
                <a:ea typeface="微软雅黑" panose="020B0503020204020204" pitchFamily="34" charset="-122"/>
                <a:sym typeface="+mn-ea"/>
              </a:rPr>
              <a:t>万人空巷</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家家户户的人都从巷子里出来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观看或参加某些大的活动等</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多用来形容庆祝</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欢迎等盛况</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不能理解为“街上没有人”</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3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喜讯传来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首都北京城万人空巷</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人们兴高采烈走上街头</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在广场举行庆祝游行</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3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由于超强台风“山竹”的影响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广东地区部分街道连续几天到了万人空巷的程度</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4438751" y="2823107"/>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2913292" y="2430692"/>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2218962" y="4512903"/>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2448276" y="5371822"/>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4453890"/>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39.</a:t>
            </a:r>
            <a:r>
              <a:rPr lang="zh-CN" altLang="en-US" sz="2100" b="1" dirty="0">
                <a:latin typeface="Times New Roman" panose="02020603050405020304" pitchFamily="18" charset="0"/>
                <a:ea typeface="微软雅黑" panose="020B0503020204020204" pitchFamily="34" charset="-122"/>
                <a:sym typeface="+mn-ea"/>
              </a:rPr>
              <a:t>急功近利</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急于求成</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贪图眼前的成效和利益</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我们在制定科研规划的时候</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应该考虑到经济效益</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但也不能急功近利</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忽视了基础学科的研究</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我们必须急功近利</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在最短的时间里获得最大的收益</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才是正确的工作观念</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40.</a:t>
            </a:r>
            <a:r>
              <a:rPr lang="zh-CN" altLang="en-US" sz="2100" b="1" dirty="0">
                <a:latin typeface="Times New Roman" panose="02020603050405020304" pitchFamily="18" charset="0"/>
                <a:ea typeface="微软雅黑" panose="020B0503020204020204" pitchFamily="34" charset="-122"/>
                <a:sym typeface="+mn-ea"/>
              </a:rPr>
              <a:t>不忍卒读</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不忍心读完</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常用以形容文章内容悲惨动人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不能形容看不下去</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这部小说中的故事写得哀婉动人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令人不忍卒读</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这篇文章内容粗制滥造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结构支离破碎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令人不忍卒读</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3865223" y="2625172"/>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1654286" y="3554738"/>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6542416" y="5037184"/>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7142861" y="5491015"/>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4711065"/>
          </a:xfrm>
          <a:prstGeom prst="rect">
            <a:avLst/>
          </a:prstGeom>
          <a:noFill/>
          <a:ln w="9525">
            <a:noFill/>
          </a:ln>
        </p:spPr>
        <p:txBody>
          <a:bodyPr wrap="square">
            <a:spAutoFit/>
          </a:bodyPr>
          <a:lstStyle/>
          <a:p>
            <a:pPr indent="0" algn="just">
              <a:lnSpc>
                <a:spcPct val="130000"/>
              </a:lnSpc>
            </a:pPr>
            <a:r>
              <a:rPr lang="en-US" altLang="zh-CN" sz="2100" b="1" dirty="0">
                <a:latin typeface="Times New Roman" panose="02020603050405020304" pitchFamily="18" charset="0"/>
                <a:ea typeface="微软雅黑" panose="020B0503020204020204" pitchFamily="34" charset="-122"/>
                <a:sym typeface="+mn-ea"/>
              </a:rPr>
              <a:t>41.</a:t>
            </a:r>
            <a:r>
              <a:rPr lang="zh-CN" altLang="en-US" sz="2100" b="1" dirty="0">
                <a:latin typeface="Times New Roman" panose="02020603050405020304" pitchFamily="18" charset="0"/>
                <a:ea typeface="微软雅黑" panose="020B0503020204020204" pitchFamily="34" charset="-122"/>
                <a:sym typeface="+mn-ea"/>
              </a:rPr>
              <a:t>乐此不疲</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形容对某事特别爱好而沉浸其中</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也说乐此不倦</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没有快乐的意思</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3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随着智能手机和短视频的不断发展</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很多人都乐此不疲地玩起了抖音</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3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他乐此不疲地度过了一个暑假</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30000"/>
              </a:lnSpc>
            </a:pPr>
            <a:r>
              <a:rPr lang="en-US" altLang="zh-CN" sz="2100" b="1" dirty="0">
                <a:latin typeface="Times New Roman" panose="02020603050405020304" pitchFamily="18" charset="0"/>
                <a:ea typeface="微软雅黑" panose="020B0503020204020204" pitchFamily="34" charset="-122"/>
                <a:sym typeface="+mn-ea"/>
              </a:rPr>
              <a:t>42.</a:t>
            </a:r>
            <a:r>
              <a:rPr lang="zh-CN" altLang="en-US" sz="2100" b="1" dirty="0">
                <a:latin typeface="Times New Roman" panose="02020603050405020304" pitchFamily="18" charset="0"/>
                <a:ea typeface="微软雅黑" panose="020B0503020204020204" pitchFamily="34" charset="-122"/>
                <a:sym typeface="+mn-ea"/>
              </a:rPr>
              <a:t>下里巴人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泛指通俗的普及的文学艺术</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常误解为“地位低贱的人”</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3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这位自负的艺术家</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总是认为下里巴人的通俗趣味是不可取的</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3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一些人对中国的茶有偏见</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以为茶只是下里巴人解渴的东西</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档次不如进口饮料</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1122023" y="2891303"/>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4581940" y="3283718"/>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8155739" y="4543610"/>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2239643" y="5371822"/>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2999740"/>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43.</a:t>
            </a:r>
            <a:r>
              <a:rPr lang="zh-CN" altLang="en-US" sz="2100" b="1" dirty="0">
                <a:latin typeface="Times New Roman" panose="02020603050405020304" pitchFamily="18" charset="0"/>
                <a:ea typeface="微软雅黑" panose="020B0503020204020204" pitchFamily="34" charset="-122"/>
                <a:sym typeface="+mn-ea"/>
              </a:rPr>
              <a:t>炙手可热</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比喻一些人权势很大</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气焰嚣张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使人不敢接近</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常误解为“热门</a:t>
            </a:r>
            <a:r>
              <a:rPr lang="en-US" altLang="zh-CN" sz="2100" dirty="0">
                <a:solidFill>
                  <a:srgbClr val="FF00FF"/>
                </a:solidFill>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抢手”之意</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家用电器降价刺激了市民消费欲的增长</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原本滞销的彩电</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现在一下子成了炙手可热的商品</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别看这个贪官现在炙手可热</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一旦群众觉悟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他的地位就岌岌可危了</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876363" y="4120277"/>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3558149" y="3136964"/>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3484245"/>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44.</a:t>
            </a:r>
            <a:r>
              <a:rPr lang="zh-CN" altLang="en-US" sz="2100" b="1" dirty="0">
                <a:latin typeface="Times New Roman" panose="02020603050405020304" pitchFamily="18" charset="0"/>
                <a:ea typeface="微软雅黑" panose="020B0503020204020204" pitchFamily="34" charset="-122"/>
                <a:sym typeface="+mn-ea"/>
              </a:rPr>
              <a:t>胸无城府</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形容待人接物坦率真诚</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褒义</a:t>
            </a:r>
            <a:r>
              <a:rPr lang="en-US" altLang="zh-CN" sz="2100" dirty="0">
                <a:solidFill>
                  <a:srgbClr val="FF00FF"/>
                </a:solidFill>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不能形容缺乏谋略</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在</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群英会蒋干中计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中</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罗贯中运用生动细致的动作</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神态描写</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为我们塑造了一个胸无城府却又自作聪明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十分迂腐可笑的蒋干形象</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我十分敬佩巴金老人的人品</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他胸无城府</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朴实无华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心灵如蓝天一般透明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在今天这个功利浮躁的年代里</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这种说真话做真人的品质实在是难能可贵</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2268435" y="4605025"/>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896835" y="3069989"/>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2999740"/>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45.</a:t>
            </a:r>
            <a:r>
              <a:rPr lang="zh-CN" altLang="en-US" sz="2100" b="1" dirty="0">
                <a:latin typeface="Times New Roman" panose="02020603050405020304" pitchFamily="18" charset="0"/>
                <a:ea typeface="微软雅黑" panose="020B0503020204020204" pitchFamily="34" charset="-122"/>
                <a:sym typeface="+mn-ea"/>
              </a:rPr>
              <a:t>罪不容诛</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杀了也抵不了所犯的罪恶</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形容罪大恶极</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易误解为“罪行还没有达到被杀的程度”</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此人犯罪手段十分残忍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情节非常恶劣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社会危害极大</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罪不容诛</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法庭认为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张师傅因防卫过当致使歹徒丧命</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实属情有可原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罪不容诛</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866128" y="3174452"/>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1152505" y="4120277"/>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2263" y="1563521"/>
            <a:ext cx="8096535" cy="1545590"/>
          </a:xfrm>
          <a:prstGeom prst="rect">
            <a:avLst/>
          </a:prstGeom>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解析</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本题考查正确使用成语</a:t>
            </a:r>
            <a:r>
              <a:rPr lang="en-US" altLang="zh-CN" sz="2100" dirty="0" smtClean="0">
                <a:latin typeface="Times New Roman" panose="02020603050405020304" pitchFamily="18" charset="0"/>
                <a:ea typeface="微软雅黑" panose="020B0503020204020204" pitchFamily="34" charset="-122"/>
              </a:rPr>
              <a:t>｡A.</a:t>
            </a:r>
            <a:r>
              <a:rPr lang="zh-CN" altLang="en-US" sz="2100" dirty="0" smtClean="0">
                <a:latin typeface="Times New Roman" panose="02020603050405020304" pitchFamily="18" charset="0"/>
                <a:ea typeface="微软雅黑" panose="020B0503020204020204" pitchFamily="34" charset="-122"/>
              </a:rPr>
              <a:t>浓墨重彩</a:t>
            </a:r>
            <a:r>
              <a:rPr lang="en-US" altLang="zh-CN" sz="2100" dirty="0" smtClean="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指绘画和描述着墨多</a:t>
            </a:r>
            <a:r>
              <a:rPr lang="en-US" altLang="zh-CN" sz="2100" dirty="0" smtClean="0">
                <a:latin typeface="Times New Roman" panose="02020603050405020304" pitchFamily="18" charset="0"/>
                <a:ea typeface="微软雅黑" panose="020B0503020204020204" pitchFamily="34" charset="-122"/>
              </a:rPr>
              <a:t>｡B</a:t>
            </a:r>
            <a:r>
              <a:rPr lang="zh-CN" altLang="en-US" sz="2100" dirty="0" smtClean="0">
                <a:latin typeface="Times New Roman" panose="02020603050405020304" pitchFamily="18" charset="0"/>
                <a:ea typeface="微软雅黑" panose="020B0503020204020204" pitchFamily="34" charset="-122"/>
              </a:rPr>
              <a:t>相得益彰</a:t>
            </a:r>
            <a:r>
              <a:rPr lang="en-US" altLang="zh-CN" sz="2100" dirty="0" smtClean="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指互相帮助</a:t>
            </a:r>
            <a:r>
              <a:rPr lang="en-US" altLang="zh-CN" sz="2100" dirty="0" smtClean="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互相补充</a:t>
            </a:r>
            <a:r>
              <a:rPr lang="en-US" altLang="zh-CN" sz="2100" dirty="0" smtClean="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更能显出各自的好处</a:t>
            </a:r>
            <a:r>
              <a:rPr lang="en-US" altLang="zh-CN" sz="2100" dirty="0" smtClean="0">
                <a:latin typeface="Times New Roman" panose="02020603050405020304" pitchFamily="18" charset="0"/>
                <a:ea typeface="微软雅黑" panose="020B0503020204020204" pitchFamily="34" charset="-122"/>
              </a:rPr>
              <a:t>｡C</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锐不可当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形容来势凶猛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不可阻挡</a:t>
            </a:r>
            <a:r>
              <a:rPr lang="en-US" altLang="zh-CN" sz="2100" dirty="0" smtClean="0">
                <a:latin typeface="Times New Roman" panose="02020603050405020304" pitchFamily="18" charset="0"/>
                <a:ea typeface="微软雅黑" panose="020B0503020204020204" pitchFamily="34" charset="-122"/>
              </a:rPr>
              <a:t>｡D</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鲜为人知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很少有人知道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与语境不符</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4291330"/>
          </a:xfrm>
          <a:prstGeom prst="rect">
            <a:avLst/>
          </a:prstGeom>
          <a:noFill/>
          <a:ln w="9525">
            <a:noFill/>
          </a:ln>
        </p:spPr>
        <p:txBody>
          <a:bodyPr wrap="square">
            <a:spAutoFit/>
          </a:bodyPr>
          <a:lstStyle/>
          <a:p>
            <a:pPr indent="0" algn="just">
              <a:lnSpc>
                <a:spcPct val="130000"/>
              </a:lnSpc>
            </a:pPr>
            <a:r>
              <a:rPr lang="en-US" altLang="zh-CN" sz="2100" b="1" dirty="0">
                <a:latin typeface="Times New Roman" panose="02020603050405020304" pitchFamily="18" charset="0"/>
                <a:ea typeface="微软雅黑" panose="020B0503020204020204" pitchFamily="34" charset="-122"/>
                <a:sym typeface="+mn-ea"/>
              </a:rPr>
              <a:t>46.</a:t>
            </a:r>
            <a:r>
              <a:rPr lang="zh-CN" altLang="en-US" sz="2100" b="1" dirty="0">
                <a:latin typeface="Times New Roman" panose="02020603050405020304" pitchFamily="18" charset="0"/>
                <a:ea typeface="微软雅黑" panose="020B0503020204020204" pitchFamily="34" charset="-122"/>
                <a:sym typeface="+mn-ea"/>
              </a:rPr>
              <a:t>大方之家</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原指懂得大道理的人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后泛指见识广博或学有专长的人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易误理解为“大大方方的人”</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3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在学术上要虚心向前辈请教</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切不要妄自尊大</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以免见笑于大方之家</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3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每次遇到路边的乞讨者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他都会慷慨解囊</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实在是大方之家</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30000"/>
              </a:lnSpc>
            </a:pPr>
            <a:r>
              <a:rPr lang="en-US" altLang="zh-CN" sz="2100" b="1" dirty="0">
                <a:latin typeface="Times New Roman" panose="02020603050405020304" pitchFamily="18" charset="0"/>
                <a:ea typeface="微软雅黑" panose="020B0503020204020204" pitchFamily="34" charset="-122"/>
                <a:sym typeface="+mn-ea"/>
              </a:rPr>
              <a:t>47.</a:t>
            </a:r>
            <a:r>
              <a:rPr lang="zh-CN" altLang="en-US" sz="2100" b="1" dirty="0">
                <a:latin typeface="Times New Roman" panose="02020603050405020304" pitchFamily="18" charset="0"/>
                <a:ea typeface="微软雅黑" panose="020B0503020204020204" pitchFamily="34" charset="-122"/>
                <a:sym typeface="+mn-ea"/>
              </a:rPr>
              <a:t>不足为训</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不能当作典范或准则</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不能理解为“不足以作为教训”</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3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事故的隐患越来越明显</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厂领导还是认为不足为训</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以致酿成了大祸</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3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这家工厂虽然也取得了某些经济效益</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但他们的有些做法</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却是不足为训的</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948014" y="2873707"/>
            <a:ext cx="126747" cy="414020"/>
          </a:xfrm>
          <a:prstGeom prst="rect">
            <a:avLst/>
          </a:prstGeom>
        </p:spPr>
        <p:txBody>
          <a:bodyPr wrap="squar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7775307" y="3257180"/>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1655992" y="5310144"/>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902719" y="4521411"/>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51271" y="1421576"/>
            <a:ext cx="8515826" cy="610076"/>
            <a:chOff x="537" y="1440"/>
            <a:chExt cx="17881" cy="1281"/>
          </a:xfrm>
        </p:grpSpPr>
        <p:sp>
          <p:nvSpPr>
            <p:cNvPr id="3" name="矩形 2"/>
            <p:cNvSpPr/>
            <p:nvPr/>
          </p:nvSpPr>
          <p:spPr>
            <a:xfrm>
              <a:off x="537" y="1440"/>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褒贬</a:t>
              </a:r>
              <a:r>
                <a:rPr lang="zh-CN" altLang="en-US" sz="2250" b="1" kern="100" dirty="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误用</a:t>
              </a:r>
              <a:endPar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
        <p:nvSpPr>
          <p:cNvPr id="100" name="文本框 99"/>
          <p:cNvSpPr txBox="1"/>
          <p:nvPr/>
        </p:nvSpPr>
        <p:spPr>
          <a:xfrm>
            <a:off x="517946" y="1850442"/>
            <a:ext cx="8104243" cy="4612005"/>
          </a:xfrm>
          <a:prstGeom prst="rect">
            <a:avLst/>
          </a:prstGeom>
          <a:noFill/>
          <a:ln w="9525">
            <a:noFill/>
          </a:ln>
        </p:spPr>
        <p:txBody>
          <a:bodyPr wrap="square">
            <a:spAutoFit/>
          </a:bodyPr>
          <a:lstStyle/>
          <a:p>
            <a:pPr indent="0" algn="just">
              <a:lnSpc>
                <a:spcPct val="140000"/>
              </a:lnSpc>
            </a:pPr>
            <a:r>
              <a:rPr lang="zh-CN" altLang="en-US" sz="2100" dirty="0">
                <a:latin typeface="Times New Roman" panose="02020603050405020304" pitchFamily="18" charset="0"/>
                <a:ea typeface="微软雅黑" panose="020B0503020204020204" pitchFamily="34" charset="-122"/>
                <a:sym typeface="+mn-ea"/>
              </a:rPr>
              <a:t>有些词语具有鲜明的感情色彩</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在使用过程中</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必须辨明感情色彩</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使其与句子的感情色彩一致</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如果不加区别</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就会导致褒贬误用</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感情色彩不当</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40000"/>
              </a:lnSpc>
            </a:pPr>
            <a:endParaRPr lang="en-US" sz="2100" dirty="0">
              <a:latin typeface="Times New Roman" panose="02020603050405020304" pitchFamily="18" charset="0"/>
              <a:ea typeface="微软雅黑" panose="020B0503020204020204" pitchFamily="34" charset="-122"/>
              <a:sym typeface="+mn-ea"/>
            </a:endParaRPr>
          </a:p>
          <a:p>
            <a:pPr indent="0" algn="just">
              <a:lnSpc>
                <a:spcPct val="140000"/>
              </a:lnSpc>
            </a:pPr>
            <a:r>
              <a:rPr lang="en-US" altLang="zh-CN" sz="2100" b="1" dirty="0">
                <a:latin typeface="Times New Roman" panose="02020603050405020304" pitchFamily="18" charset="0"/>
                <a:ea typeface="微软雅黑" panose="020B0503020204020204" pitchFamily="34" charset="-122"/>
                <a:sym typeface="+mn-ea"/>
              </a:rPr>
              <a:t>1.</a:t>
            </a:r>
            <a:r>
              <a:rPr lang="zh-CN" altLang="en-US" sz="2100" b="1" dirty="0">
                <a:latin typeface="Times New Roman" panose="02020603050405020304" pitchFamily="18" charset="0"/>
                <a:ea typeface="微软雅黑" panose="020B0503020204020204" pitchFamily="34" charset="-122"/>
                <a:sym typeface="+mn-ea"/>
              </a:rPr>
              <a:t>锲而不舍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不断地雕刻</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比喻有恒心</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有毅力</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褒义</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4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美国政府不顾中方一再严正交涉</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锲而不舍地宣布对</a:t>
            </a:r>
            <a:r>
              <a:rPr lang="en-US" altLang="zh-CN" sz="2100" dirty="0">
                <a:latin typeface="Times New Roman" panose="02020603050405020304" pitchFamily="18" charset="0"/>
                <a:ea typeface="微软雅黑" panose="020B0503020204020204" pitchFamily="34" charset="-122"/>
                <a:sym typeface="+mn-ea"/>
              </a:rPr>
              <a:t>2000</a:t>
            </a:r>
            <a:r>
              <a:rPr lang="zh-CN" altLang="en-US" sz="2100" dirty="0">
                <a:latin typeface="Times New Roman" panose="02020603050405020304" pitchFamily="18" charset="0"/>
                <a:ea typeface="微软雅黑" panose="020B0503020204020204" pitchFamily="34" charset="-122"/>
                <a:sym typeface="+mn-ea"/>
              </a:rPr>
              <a:t>亿美元中国输美商品的关税从</a:t>
            </a:r>
            <a:r>
              <a:rPr lang="en-US" altLang="zh-CN" sz="2100" dirty="0">
                <a:latin typeface="Times New Roman" panose="02020603050405020304" pitchFamily="18" charset="0"/>
                <a:ea typeface="微软雅黑" panose="020B0503020204020204" pitchFamily="34" charset="-122"/>
                <a:sym typeface="+mn-ea"/>
              </a:rPr>
              <a:t>10%</a:t>
            </a:r>
            <a:r>
              <a:rPr lang="zh-CN" altLang="en-US" sz="2100" dirty="0">
                <a:latin typeface="Times New Roman" panose="02020603050405020304" pitchFamily="18" charset="0"/>
                <a:ea typeface="微软雅黑" panose="020B0503020204020204" pitchFamily="34" charset="-122"/>
                <a:sym typeface="+mn-ea"/>
              </a:rPr>
              <a:t>上调至</a:t>
            </a:r>
            <a:r>
              <a:rPr lang="en-US" altLang="zh-CN" sz="2100" dirty="0">
                <a:latin typeface="Times New Roman" panose="02020603050405020304" pitchFamily="18" charset="0"/>
                <a:ea typeface="微软雅黑" panose="020B0503020204020204" pitchFamily="34" charset="-122"/>
                <a:sym typeface="+mn-ea"/>
              </a:rPr>
              <a:t>25%｡</a:t>
            </a:r>
            <a:r>
              <a:rPr lang="zh-CN" altLang="en-US" sz="2100" dirty="0">
                <a:latin typeface="Times New Roman" panose="02020603050405020304" pitchFamily="18" charset="0"/>
                <a:ea typeface="微软雅黑" panose="020B0503020204020204" pitchFamily="34" charset="-122"/>
                <a:sym typeface="+mn-ea"/>
              </a:rPr>
              <a:t>中方对此表示遗憾</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称升级贸易摩擦不符合两国人民和世界人民的利益</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4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水滴锲而不舍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终于滴穿了石块</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成为今天太极洞内的一大奇观</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grpSp>
        <p:nvGrpSpPr>
          <p:cNvPr id="5" name="组合 4"/>
          <p:cNvGrpSpPr/>
          <p:nvPr/>
        </p:nvGrpSpPr>
        <p:grpSpPr>
          <a:xfrm>
            <a:off x="517946" y="3259604"/>
            <a:ext cx="1674701" cy="463010"/>
            <a:chOff x="787133" y="2933137"/>
            <a:chExt cx="2232934" cy="617347"/>
          </a:xfrm>
        </p:grpSpPr>
        <p:sp>
          <p:nvSpPr>
            <p:cNvPr id="6" name="Shape 16869"/>
            <p:cNvSpPr/>
            <p:nvPr/>
          </p:nvSpPr>
          <p:spPr>
            <a:xfrm>
              <a:off x="787133" y="2933137"/>
              <a:ext cx="518400" cy="464400"/>
            </a:xfrm>
            <a:custGeom>
              <a:avLst/>
              <a:gdLst/>
              <a:ahLst/>
              <a:cxnLst>
                <a:cxn ang="0">
                  <a:pos x="wd2" y="hd2"/>
                </a:cxn>
                <a:cxn ang="5400000">
                  <a:pos x="wd2" y="hd2"/>
                </a:cxn>
                <a:cxn ang="10800000">
                  <a:pos x="wd2" y="hd2"/>
                </a:cxn>
                <a:cxn ang="16200000">
                  <a:pos x="wd2" y="hd2"/>
                </a:cxn>
              </a:cxnLst>
              <a:rect l="0" t="0" r="r" b="b"/>
              <a:pathLst>
                <a:path w="21600" h="21600" extrusionOk="0">
                  <a:moveTo>
                    <a:pt x="9341" y="20419"/>
                  </a:moveTo>
                  <a:cubicBezTo>
                    <a:pt x="9341" y="20588"/>
                    <a:pt x="9341" y="20588"/>
                    <a:pt x="9341" y="20756"/>
                  </a:cubicBezTo>
                  <a:cubicBezTo>
                    <a:pt x="9341" y="21263"/>
                    <a:pt x="9924" y="21600"/>
                    <a:pt x="10800" y="21600"/>
                  </a:cubicBezTo>
                  <a:cubicBezTo>
                    <a:pt x="11530" y="21600"/>
                    <a:pt x="12114" y="21263"/>
                    <a:pt x="12114" y="20756"/>
                  </a:cubicBezTo>
                  <a:cubicBezTo>
                    <a:pt x="12114" y="20588"/>
                    <a:pt x="12114" y="20588"/>
                    <a:pt x="12114" y="20419"/>
                  </a:cubicBezTo>
                  <a:cubicBezTo>
                    <a:pt x="12551" y="20250"/>
                    <a:pt x="12989" y="19913"/>
                    <a:pt x="13573" y="19913"/>
                  </a:cubicBezTo>
                  <a:cubicBezTo>
                    <a:pt x="16784" y="19913"/>
                    <a:pt x="21600" y="20756"/>
                    <a:pt x="21600" y="20756"/>
                  </a:cubicBezTo>
                  <a:cubicBezTo>
                    <a:pt x="21600" y="4050"/>
                    <a:pt x="21600" y="4050"/>
                    <a:pt x="21600" y="4050"/>
                  </a:cubicBezTo>
                  <a:cubicBezTo>
                    <a:pt x="21600" y="4050"/>
                    <a:pt x="21016" y="3881"/>
                    <a:pt x="20286" y="3881"/>
                  </a:cubicBezTo>
                  <a:cubicBezTo>
                    <a:pt x="20286" y="18394"/>
                    <a:pt x="20286" y="18394"/>
                    <a:pt x="20286" y="18394"/>
                  </a:cubicBezTo>
                  <a:cubicBezTo>
                    <a:pt x="20286" y="18394"/>
                    <a:pt x="16492" y="16538"/>
                    <a:pt x="13719" y="17550"/>
                  </a:cubicBezTo>
                  <a:cubicBezTo>
                    <a:pt x="12697" y="17888"/>
                    <a:pt x="11822" y="19238"/>
                    <a:pt x="11238" y="20081"/>
                  </a:cubicBezTo>
                  <a:cubicBezTo>
                    <a:pt x="11092" y="19913"/>
                    <a:pt x="11092" y="19913"/>
                    <a:pt x="10946" y="19913"/>
                  </a:cubicBezTo>
                  <a:cubicBezTo>
                    <a:pt x="11384" y="19069"/>
                    <a:pt x="12114" y="17381"/>
                    <a:pt x="12989" y="16706"/>
                  </a:cubicBezTo>
                  <a:cubicBezTo>
                    <a:pt x="15616" y="15356"/>
                    <a:pt x="19119" y="16200"/>
                    <a:pt x="19119" y="16200"/>
                  </a:cubicBezTo>
                  <a:cubicBezTo>
                    <a:pt x="19119" y="0"/>
                    <a:pt x="19119" y="0"/>
                    <a:pt x="19119" y="0"/>
                  </a:cubicBezTo>
                  <a:cubicBezTo>
                    <a:pt x="19119" y="0"/>
                    <a:pt x="17805" y="338"/>
                    <a:pt x="16200" y="844"/>
                  </a:cubicBezTo>
                  <a:cubicBezTo>
                    <a:pt x="16200" y="12825"/>
                    <a:pt x="16200" y="12825"/>
                    <a:pt x="16200" y="12825"/>
                  </a:cubicBezTo>
                  <a:cubicBezTo>
                    <a:pt x="14595" y="11813"/>
                    <a:pt x="14595" y="11813"/>
                    <a:pt x="14595" y="11813"/>
                  </a:cubicBezTo>
                  <a:cubicBezTo>
                    <a:pt x="13135" y="14006"/>
                    <a:pt x="13135" y="14006"/>
                    <a:pt x="13135" y="14006"/>
                  </a:cubicBezTo>
                  <a:cubicBezTo>
                    <a:pt x="13135" y="1856"/>
                    <a:pt x="13135" y="1856"/>
                    <a:pt x="13135" y="1856"/>
                  </a:cubicBezTo>
                  <a:cubicBezTo>
                    <a:pt x="13135" y="1856"/>
                    <a:pt x="13135" y="1856"/>
                    <a:pt x="13135" y="2025"/>
                  </a:cubicBezTo>
                  <a:cubicBezTo>
                    <a:pt x="11822" y="2531"/>
                    <a:pt x="10800" y="4388"/>
                    <a:pt x="10800" y="4388"/>
                  </a:cubicBezTo>
                  <a:cubicBezTo>
                    <a:pt x="10800" y="4388"/>
                    <a:pt x="9632" y="2531"/>
                    <a:pt x="8319" y="2025"/>
                  </a:cubicBezTo>
                  <a:cubicBezTo>
                    <a:pt x="5838" y="844"/>
                    <a:pt x="2335" y="0"/>
                    <a:pt x="2335" y="0"/>
                  </a:cubicBezTo>
                  <a:cubicBezTo>
                    <a:pt x="2335" y="16200"/>
                    <a:pt x="2335" y="16200"/>
                    <a:pt x="2335" y="16200"/>
                  </a:cubicBezTo>
                  <a:cubicBezTo>
                    <a:pt x="2335" y="16200"/>
                    <a:pt x="5838" y="15356"/>
                    <a:pt x="8319" y="16706"/>
                  </a:cubicBezTo>
                  <a:cubicBezTo>
                    <a:pt x="9341" y="17381"/>
                    <a:pt x="10070" y="19069"/>
                    <a:pt x="10508" y="19913"/>
                  </a:cubicBezTo>
                  <a:cubicBezTo>
                    <a:pt x="10362" y="19913"/>
                    <a:pt x="10362" y="19913"/>
                    <a:pt x="10216" y="20081"/>
                  </a:cubicBezTo>
                  <a:cubicBezTo>
                    <a:pt x="9778" y="19238"/>
                    <a:pt x="8757" y="17888"/>
                    <a:pt x="7735" y="17550"/>
                  </a:cubicBezTo>
                  <a:cubicBezTo>
                    <a:pt x="4962" y="16538"/>
                    <a:pt x="1168" y="18394"/>
                    <a:pt x="1168" y="18394"/>
                  </a:cubicBezTo>
                  <a:cubicBezTo>
                    <a:pt x="1168" y="3881"/>
                    <a:pt x="1168" y="3881"/>
                    <a:pt x="1168" y="3881"/>
                  </a:cubicBezTo>
                  <a:cubicBezTo>
                    <a:pt x="438" y="3881"/>
                    <a:pt x="0" y="4050"/>
                    <a:pt x="0" y="4050"/>
                  </a:cubicBezTo>
                  <a:cubicBezTo>
                    <a:pt x="0" y="20756"/>
                    <a:pt x="0" y="20756"/>
                    <a:pt x="0" y="20756"/>
                  </a:cubicBezTo>
                  <a:cubicBezTo>
                    <a:pt x="0" y="20756"/>
                    <a:pt x="4670" y="19913"/>
                    <a:pt x="7881" y="19913"/>
                  </a:cubicBezTo>
                  <a:cubicBezTo>
                    <a:pt x="8465" y="19913"/>
                    <a:pt x="8903" y="20250"/>
                    <a:pt x="9341" y="20419"/>
                  </a:cubicBezTo>
                  <a:close/>
                </a:path>
              </a:pathLst>
            </a:custGeom>
            <a:solidFill>
              <a:srgbClr val="015672"/>
            </a:solidFill>
            <a:ln w="12700">
              <a:miter lim="400000"/>
            </a:ln>
          </p:spPr>
          <p:txBody>
            <a:bodyPr lIns="0" tIns="0" rIns="0" bIns="0"/>
            <a:lstStyle/>
            <a:p>
              <a:pPr lvl="0"/>
              <a:endParaRPr sz="100"/>
            </a:p>
          </p:txBody>
        </p:sp>
        <p:sp>
          <p:nvSpPr>
            <p:cNvPr id="4" name="矩形 3"/>
            <p:cNvSpPr/>
            <p:nvPr/>
          </p:nvSpPr>
          <p:spPr>
            <a:xfrm>
              <a:off x="1350440" y="3087357"/>
              <a:ext cx="1669627" cy="463127"/>
            </a:xfrm>
            <a:prstGeom prst="rect">
              <a:avLst/>
            </a:prstGeom>
          </p:spPr>
          <p:txBody>
            <a:bodyPr wrap="none">
              <a:spAutoFit/>
            </a:bodyPr>
            <a:lstStyle/>
            <a:p>
              <a:pPr algn="just">
                <a:lnSpc>
                  <a:spcPts val="2000"/>
                </a:lnSpc>
                <a:spcAft>
                  <a:spcPts val="0"/>
                </a:spcAft>
              </a:pPr>
              <a:r>
                <a:rPr lang="zh-CN" altLang="zh-CN" sz="2100" b="1" kern="100" dirty="0">
                  <a:solidFill>
                    <a:srgbClr val="015672"/>
                  </a:solidFill>
                  <a:latin typeface="Times New Roman" panose="02020603050405020304" pitchFamily="18" charset="0"/>
                  <a:ea typeface="微软雅黑" panose="020B0503020204020204" pitchFamily="34" charset="-122"/>
                  <a:cs typeface="Times New Roman" panose="02020603050405020304" pitchFamily="18" charset="0"/>
                </a:rPr>
                <a:t>课内词语</a:t>
              </a:r>
              <a:endParaRPr lang="zh-CN" altLang="zh-CN" sz="2100" b="1" kern="100" dirty="0">
                <a:solidFill>
                  <a:srgbClr val="015672"/>
                </a:solidFill>
                <a:latin typeface="Calibri" panose="020F0502020204030204" pitchFamily="34" charset="0"/>
                <a:cs typeface="Times New Roman" panose="02020603050405020304" pitchFamily="18" charset="0"/>
              </a:endParaRPr>
            </a:p>
          </p:txBody>
        </p:sp>
      </p:grpSp>
      <p:sp>
        <p:nvSpPr>
          <p:cNvPr id="7" name="矩形 6"/>
          <p:cNvSpPr/>
          <p:nvPr/>
        </p:nvSpPr>
        <p:spPr>
          <a:xfrm>
            <a:off x="5349417" y="5051060"/>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10" name="矩形 9"/>
          <p:cNvSpPr/>
          <p:nvPr/>
        </p:nvSpPr>
        <p:spPr>
          <a:xfrm>
            <a:off x="8203865" y="5504891"/>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3969385"/>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2.</a:t>
            </a:r>
            <a:r>
              <a:rPr lang="zh-CN" altLang="en-US" sz="2100" b="1" dirty="0">
                <a:latin typeface="Times New Roman" panose="02020603050405020304" pitchFamily="18" charset="0"/>
                <a:ea typeface="微软雅黑" panose="020B0503020204020204" pitchFamily="34" charset="-122"/>
                <a:sym typeface="+mn-ea"/>
              </a:rPr>
              <a:t>咬文嚼字</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用于讽刺那些专门死抠字眼而不去领会精神实质的人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也讽刺那些讲话时爱卖弄自己学识的人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贬义</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学习文件不能只咬文嚼字</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关键是领会文件的精神实质</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三国时期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魏国将领邓艾患有口吃</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说话结结巴巴</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老是咬文嚼字</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3.</a:t>
            </a:r>
            <a:r>
              <a:rPr lang="zh-CN" altLang="en-US" sz="2100" b="1" dirty="0">
                <a:latin typeface="Times New Roman" panose="02020603050405020304" pitchFamily="18" charset="0"/>
                <a:ea typeface="微软雅黑" panose="020B0503020204020204" pitchFamily="34" charset="-122"/>
                <a:sym typeface="+mn-ea"/>
              </a:rPr>
              <a:t>自出心裁</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出于自己心意的创造和裁断</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褒义</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他自出心裁地装扮了这间教室</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使教室非常漂亮</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网络诈骗案层出不穷</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犯罪分子利用巧妙的伎俩和荫蔽的手段</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形式可谓自出心裁</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7396582" y="2604700"/>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8273142" y="3054983"/>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6524522" y="4094960"/>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7" name="矩形 6"/>
          <p:cNvSpPr/>
          <p:nvPr/>
        </p:nvSpPr>
        <p:spPr>
          <a:xfrm>
            <a:off x="2348309" y="4985384"/>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1910" cy="3969385"/>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4.</a:t>
            </a:r>
            <a:r>
              <a:rPr lang="zh-CN" altLang="en-US" sz="2100" b="1" dirty="0">
                <a:latin typeface="Times New Roman" panose="02020603050405020304" pitchFamily="18" charset="0"/>
                <a:ea typeface="微软雅黑" panose="020B0503020204020204" pitchFamily="34" charset="-122"/>
                <a:sym typeface="+mn-ea"/>
              </a:rPr>
              <a:t>附庸风雅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为了装点门面而结交名士</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从事有关文化的活动</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贬义</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客厅里挂满了名人字画</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其实他什么也不懂</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不过是附庸风雅罢了</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为了彰显我们丰富的精神文化追求</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我们应该积极地附庸风雅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提高文化素养</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5.</a:t>
            </a:r>
            <a:r>
              <a:rPr lang="zh-CN" altLang="en-US" sz="2100" b="1" dirty="0">
                <a:latin typeface="Times New Roman" panose="02020603050405020304" pitchFamily="18" charset="0"/>
                <a:ea typeface="微软雅黑" panose="020B0503020204020204" pitchFamily="34" charset="-122"/>
                <a:sym typeface="+mn-ea"/>
              </a:rPr>
              <a:t>叹为观止</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指赞美看到的事物好到极点</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也说叹观止矣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褒义</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泰山之巅的景色令人叹为观止</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他那胡搅蛮缠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无理取闹的行为令众人叹为观止</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1903619" y="3618047"/>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773842" y="2693369"/>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4677753" y="4581647"/>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6619304" y="4974062"/>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3484245"/>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6.</a:t>
            </a:r>
            <a:r>
              <a:rPr lang="zh-CN" altLang="en-US" sz="2100" b="1" dirty="0">
                <a:latin typeface="Times New Roman" panose="02020603050405020304" pitchFamily="18" charset="0"/>
                <a:ea typeface="微软雅黑" panose="020B0503020204020204" pitchFamily="34" charset="-122"/>
                <a:sym typeface="+mn-ea"/>
              </a:rPr>
              <a:t>强词夺理</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本来没有理</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硬说成有理</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贬义</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事实胜于雄辩</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强词夺理是没有用的</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马老师上课经常引经据典</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是一个强词夺理的优秀教师</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7.</a:t>
            </a:r>
            <a:r>
              <a:rPr lang="zh-CN" altLang="en-US" sz="2100" b="1" dirty="0">
                <a:latin typeface="Times New Roman" panose="02020603050405020304" pitchFamily="18" charset="0"/>
                <a:ea typeface="微软雅黑" panose="020B0503020204020204" pitchFamily="34" charset="-122"/>
                <a:sym typeface="+mn-ea"/>
              </a:rPr>
              <a:t>一丝不苟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连最细微的地方也不马虎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形容办事认真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褒义</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我们在学习上</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应有一丝不苟的精神</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小吴写的作文看似词藻华丽</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可语句不通顺的地方随处可见</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他真可谓一丝不苟</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5247494" y="2144088"/>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7324931" y="2635407"/>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2250365" y="4548528"/>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8" name="矩形 7"/>
          <p:cNvSpPr/>
          <p:nvPr/>
        </p:nvSpPr>
        <p:spPr>
          <a:xfrm>
            <a:off x="5247494" y="3570764"/>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4453890"/>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8.</a:t>
            </a:r>
            <a:r>
              <a:rPr lang="zh-CN" altLang="en-US" sz="2100" b="1" dirty="0">
                <a:latin typeface="Times New Roman" panose="02020603050405020304" pitchFamily="18" charset="0"/>
                <a:ea typeface="微软雅黑" panose="020B0503020204020204" pitchFamily="34" charset="-122"/>
                <a:sym typeface="+mn-ea"/>
              </a:rPr>
              <a:t>锐不可当</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锋利无比</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无法阻挡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形容勇往直前的气势无法抵挡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褒义</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人民解放军锐不可当</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势如破竹</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击溃了驻扎在长江沿岸的国民党军队</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该盗窃团伙作案经验丰富</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犯罪过程锐不可当</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给当地居民带来了巨大的财产损失</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9.</a:t>
            </a:r>
            <a:r>
              <a:rPr lang="zh-CN" altLang="en-US" sz="2100" b="1" dirty="0">
                <a:latin typeface="Times New Roman" panose="02020603050405020304" pitchFamily="18" charset="0"/>
                <a:ea typeface="微软雅黑" panose="020B0503020204020204" pitchFamily="34" charset="-122"/>
                <a:sym typeface="+mn-ea"/>
              </a:rPr>
              <a:t>精益求精</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比喻已经很好了</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还要求更好</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褒义</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这家黑心工厂对假酒技术精益求精</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在市场上以假乱真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祸害深远</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鲁迅先生写文章总是反复锤炼</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精益求精</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1111787" y="2695103"/>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2483388" y="3554738"/>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5760557" y="5485306"/>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726758" y="5012027"/>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4453890"/>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10.</a:t>
            </a:r>
            <a:r>
              <a:rPr lang="zh-CN" altLang="en-US" sz="2100" b="1" dirty="0">
                <a:latin typeface="Times New Roman" panose="02020603050405020304" pitchFamily="18" charset="0"/>
                <a:ea typeface="微软雅黑" panose="020B0503020204020204" pitchFamily="34" charset="-122"/>
                <a:sym typeface="+mn-ea"/>
              </a:rPr>
              <a:t>呕心沥血</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比喻费尽心思和精力</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多形容为事业</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工作</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文艺创作等尽心竭力</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褒义</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正是路遥呕心沥血地写作</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才创作出了誉满文坛的</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平凡的世界</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小偷为了撬开张先生家的门</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可谓呕心沥血</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费尽心思</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11.</a:t>
            </a:r>
            <a:r>
              <a:rPr lang="zh-CN" altLang="en-US" sz="2100" b="1" dirty="0">
                <a:latin typeface="Times New Roman" panose="02020603050405020304" pitchFamily="18" charset="0"/>
                <a:ea typeface="微软雅黑" panose="020B0503020204020204" pitchFamily="34" charset="-122"/>
                <a:sym typeface="+mn-ea"/>
              </a:rPr>
              <a:t>高谈阔论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漫无边际地大发议论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贬义</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这位留学生学有所成</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在人工智能</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转基因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大数据等问题上高谈阔论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受到了王教授的称赞</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做学问要脚踏实地</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切忌心浮气躁</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不要动不动就高谈阔论</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927542" y="3159169"/>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7142393" y="3554738"/>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7797484" y="5553083"/>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3650822" y="5032499"/>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3969385"/>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12.</a:t>
            </a:r>
            <a:r>
              <a:rPr lang="zh-CN" altLang="en-US" sz="2100" b="1" dirty="0">
                <a:latin typeface="Times New Roman" panose="02020603050405020304" pitchFamily="18" charset="0"/>
                <a:ea typeface="微软雅黑" panose="020B0503020204020204" pitchFamily="34" charset="-122"/>
                <a:sym typeface="+mn-ea"/>
              </a:rPr>
              <a:t>目空一切</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眼睛里除了自己</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什么也没有</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形容高傲自大</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什么都瞧不起</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也作“目中无人”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贬义</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作为一名中学生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我们要以目空一切的态度和顽强拼搏的精神去迎接明天</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以取得优秀成绩</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我们要摒弃目空一切的思想</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谨慎做事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谦虚好学</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13.</a:t>
            </a:r>
            <a:r>
              <a:rPr lang="zh-CN" altLang="en-US" sz="2100" b="1" dirty="0">
                <a:latin typeface="Times New Roman" panose="02020603050405020304" pitchFamily="18" charset="0"/>
                <a:ea typeface="微软雅黑" panose="020B0503020204020204" pitchFamily="34" charset="-122"/>
                <a:sym typeface="+mn-ea"/>
              </a:rPr>
              <a:t>强聒不舍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唠唠叨叨说个没完</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贬义</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小王受不了同桌的说教</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但同桌仍在强聒不舍</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在班会上</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同学们围绕自己喜爱的文学名著畅所欲言</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强聒不舍</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4" name="矩形 3"/>
          <p:cNvSpPr/>
          <p:nvPr/>
        </p:nvSpPr>
        <p:spPr>
          <a:xfrm>
            <a:off x="3619564" y="3116156"/>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6537209" y="3598250"/>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8196682" y="5014522"/>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7" name="矩形 6"/>
          <p:cNvSpPr/>
          <p:nvPr/>
        </p:nvSpPr>
        <p:spPr>
          <a:xfrm>
            <a:off x="6357937" y="4540219"/>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3969385"/>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14.</a:t>
            </a:r>
            <a:r>
              <a:rPr lang="zh-CN" altLang="en-US" sz="2100" b="1" dirty="0">
                <a:latin typeface="Times New Roman" panose="02020603050405020304" pitchFamily="18" charset="0"/>
                <a:ea typeface="微软雅黑" panose="020B0503020204020204" pitchFamily="34" charset="-122"/>
                <a:sym typeface="+mn-ea"/>
              </a:rPr>
              <a:t>无动于衷</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心里一点不受感动</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一点也不动心</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指对令人感动或应该关注的事情毫无反应或漠不关心</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贬义</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对于不道德行为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我们要勇于制止</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不能视若无睹</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无动于衷</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面对恐怖分子的威逼利诱</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他无动于衷</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神情镇定自如</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15.</a:t>
            </a:r>
            <a:r>
              <a:rPr lang="zh-CN" altLang="en-US" sz="2100" b="1" dirty="0">
                <a:latin typeface="Times New Roman" panose="02020603050405020304" pitchFamily="18" charset="0"/>
                <a:ea typeface="微软雅黑" panose="020B0503020204020204" pitchFamily="34" charset="-122"/>
                <a:sym typeface="+mn-ea"/>
              </a:rPr>
              <a:t>自吹自擂</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自己吹喇叭</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自己打鼓</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比喻自我吹嘘</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贬义</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他那番自吹自擂的精彩发言赢得了在场所有人员的掌声</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我们不应该看低自己</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也不要自吹自擂</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而要用实际行动来证明自己的能力</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7771600" y="2622183"/>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7150809" y="3116156"/>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1807711" y="5008836"/>
            <a:ext cx="253494" cy="414020"/>
          </a:xfrm>
          <a:prstGeom prst="rect">
            <a:avLst/>
          </a:prstGeom>
        </p:spPr>
        <p:txBody>
          <a:bodyPr wrap="squar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7" name="矩形 6"/>
          <p:cNvSpPr/>
          <p:nvPr/>
        </p:nvSpPr>
        <p:spPr>
          <a:xfrm>
            <a:off x="7713892" y="4052186"/>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4453890"/>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16.</a:t>
            </a:r>
            <a:r>
              <a:rPr lang="zh-CN" altLang="en-US" sz="2100" b="1" dirty="0">
                <a:latin typeface="Times New Roman" panose="02020603050405020304" pitchFamily="18" charset="0"/>
                <a:ea typeface="微软雅黑" panose="020B0503020204020204" pitchFamily="34" charset="-122"/>
                <a:sym typeface="+mn-ea"/>
              </a:rPr>
              <a:t>咄咄逼人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形容气势汹汹</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盛气凌人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使人难堪</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也指形势发展迅速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给人压力</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贬义</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说话要心平气和</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切不可咄咄逼人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否则会遭人厌恶</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面对蛮横的肇事司机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交警以咄咄逼人的语气据理力争</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最终将其说服</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17.</a:t>
            </a:r>
            <a:r>
              <a:rPr lang="zh-CN" altLang="en-US" sz="2100" b="1" dirty="0">
                <a:latin typeface="Times New Roman" panose="02020603050405020304" pitchFamily="18" charset="0"/>
                <a:ea typeface="微软雅黑" panose="020B0503020204020204" pitchFamily="34" charset="-122"/>
                <a:sym typeface="+mn-ea"/>
              </a:rPr>
              <a:t>鹤立鸡群</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比喻仪表或才能在人群里很突出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褒义</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就数学思维能力而言</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他在班上一直鹤立鸡群</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独占鳌头</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以前的表现革命题材的影片中</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叛徒总是鹤立鸡群</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让群众一眼就能看出来</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7048564" y="2594465"/>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1101326" y="3554738"/>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7417166" y="4540976"/>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1674645" y="5491014"/>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2498" y="1543643"/>
            <a:ext cx="8076063" cy="4291330"/>
          </a:xfrm>
          <a:prstGeom prst="rect">
            <a:avLst/>
          </a:prstGeom>
        </p:spPr>
        <p:txBody>
          <a:bodyPr wrap="square">
            <a:spAutoFit/>
          </a:bodyPr>
          <a:lstStyle/>
          <a:p>
            <a:pPr algn="just">
              <a:lnSpc>
                <a:spcPct val="130000"/>
              </a:lnSpc>
            </a:pPr>
            <a:r>
              <a:rPr lang="zh-CN" altLang="en-US" sz="2100" b="1" dirty="0">
                <a:latin typeface="Times New Roman" panose="02020603050405020304" pitchFamily="18" charset="0"/>
                <a:ea typeface="微软雅黑" panose="020B0503020204020204" pitchFamily="34" charset="-122"/>
              </a:rPr>
              <a:t>样题</a:t>
            </a:r>
            <a:r>
              <a:rPr lang="en-US" altLang="zh-CN" sz="2100" b="1" dirty="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(2018•</a:t>
            </a:r>
            <a:r>
              <a:rPr lang="zh-CN" altLang="en-US" sz="2100" dirty="0">
                <a:latin typeface="Times New Roman" panose="02020603050405020304" pitchFamily="18" charset="0"/>
                <a:ea typeface="微软雅黑" panose="020B0503020204020204" pitchFamily="34" charset="-122"/>
              </a:rPr>
              <a:t>内江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下列句子中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加点成语使用不当的一项是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A.5</a:t>
            </a:r>
            <a:r>
              <a:rPr lang="zh-CN" altLang="en-US" sz="2100" dirty="0">
                <a:latin typeface="Times New Roman" panose="02020603050405020304" pitchFamily="18" charset="0"/>
                <a:ea typeface="微软雅黑" panose="020B0503020204020204" pitchFamily="34" charset="-122"/>
              </a:rPr>
              <a:t>月</a:t>
            </a:r>
            <a:r>
              <a:rPr lang="en-US" altLang="zh-CN" sz="2100" dirty="0">
                <a:latin typeface="Times New Roman" panose="02020603050405020304" pitchFamily="18" charset="0"/>
                <a:ea typeface="微软雅黑" panose="020B0503020204020204" pitchFamily="34" charset="-122"/>
              </a:rPr>
              <a:t>14</a:t>
            </a:r>
            <a:r>
              <a:rPr lang="zh-CN" altLang="en-US" sz="2100" dirty="0">
                <a:latin typeface="Times New Roman" panose="02020603050405020304" pitchFamily="18" charset="0"/>
                <a:ea typeface="微软雅黑" panose="020B0503020204020204" pitchFamily="34" charset="-122"/>
              </a:rPr>
              <a:t>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四川航空</a:t>
            </a:r>
            <a:r>
              <a:rPr lang="en-US" altLang="zh-CN" sz="2100" dirty="0">
                <a:latin typeface="Times New Roman" panose="02020603050405020304" pitchFamily="18" charset="0"/>
                <a:ea typeface="微软雅黑" panose="020B0503020204020204" pitchFamily="34" charset="-122"/>
              </a:rPr>
              <a:t>3U8633</a:t>
            </a:r>
            <a:r>
              <a:rPr lang="zh-CN" altLang="en-US" sz="2100" dirty="0">
                <a:latin typeface="Times New Roman" panose="02020603050405020304" pitchFamily="18" charset="0"/>
                <a:ea typeface="微软雅黑" panose="020B0503020204020204" pitchFamily="34" charset="-122"/>
              </a:rPr>
              <a:t>航班在飞行途中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驾驶舱右座前挡风玻璃突然破裂脱落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机组人员</a:t>
            </a:r>
            <a:r>
              <a:rPr lang="zh-CN" altLang="en-US" sz="2100" dirty="0">
                <a:solidFill>
                  <a:srgbClr val="FF00FF"/>
                </a:solidFill>
                <a:latin typeface="Times New Roman" panose="02020603050405020304" pitchFamily="18" charset="0"/>
                <a:ea typeface="微软雅黑" panose="020B0503020204020204" pitchFamily="34" charset="-122"/>
              </a:rPr>
              <a:t>临危不乱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冷静处置险情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完成了堪称“史诗级”的壮举</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小青龙河湿地公园内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杨柳依依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鲜花盛开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放眼望去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满目青山绿水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人行其间</a:t>
            </a:r>
            <a:r>
              <a:rPr lang="en-US" altLang="zh-CN"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进退维谷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仿佛在充满诗意的山水画中行走</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四川汶川地震过去十年了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随着一座座美丽而结实的建筑</a:t>
            </a:r>
            <a:r>
              <a:rPr lang="zh-CN" altLang="en-US" sz="2100" dirty="0">
                <a:solidFill>
                  <a:srgbClr val="FF00FF"/>
                </a:solidFill>
                <a:latin typeface="Times New Roman" panose="02020603050405020304" pitchFamily="18" charset="0"/>
                <a:ea typeface="微软雅黑" panose="020B0503020204020204" pitchFamily="34" charset="-122"/>
              </a:rPr>
              <a:t>雨后春笋</a:t>
            </a:r>
            <a:r>
              <a:rPr lang="zh-CN" altLang="en-US" sz="2100" dirty="0">
                <a:latin typeface="Times New Roman" panose="02020603050405020304" pitchFamily="18" charset="0"/>
                <a:ea typeface="微软雅黑" panose="020B0503020204020204" pitchFamily="34" charset="-122"/>
              </a:rPr>
              <a:t>般地崛起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如今的震区焕发出勃勃生机</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面对美国加征中国商品关税挑起的中美贸易战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中国政府</a:t>
            </a:r>
            <a:r>
              <a:rPr lang="zh-CN" altLang="en-US" sz="2100" dirty="0">
                <a:solidFill>
                  <a:srgbClr val="FF00FF"/>
                </a:solidFill>
                <a:latin typeface="Times New Roman" panose="02020603050405020304" pitchFamily="18" charset="0"/>
                <a:ea typeface="微软雅黑" panose="020B0503020204020204" pitchFamily="34" charset="-122"/>
              </a:rPr>
              <a:t>针锋相对</a:t>
            </a:r>
            <a:r>
              <a:rPr lang="zh-CN" altLang="en-US" sz="2100" dirty="0">
                <a:latin typeface="Times New Roman" panose="02020603050405020304" pitchFamily="18" charset="0"/>
                <a:ea typeface="微软雅黑" panose="020B0503020204020204" pitchFamily="34" charset="-122"/>
              </a:rPr>
              <a:t>地采取了反制措施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坚决捍卫自身合法利益</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矩形 2"/>
          <p:cNvSpPr/>
          <p:nvPr/>
        </p:nvSpPr>
        <p:spPr>
          <a:xfrm>
            <a:off x="7340676" y="1543643"/>
            <a:ext cx="361315" cy="542925"/>
          </a:xfrm>
          <a:prstGeom prst="rect">
            <a:avLst/>
          </a:prstGeom>
        </p:spPr>
        <p:txBody>
          <a:bodyPr wrap="none">
            <a:spAutoFit/>
          </a:bodyPr>
          <a:lstStyle/>
          <a:p>
            <a:pPr>
              <a:lnSpc>
                <a:spcPct val="140000"/>
              </a:lnSpc>
            </a:pPr>
            <a:r>
              <a:rPr lang="en-US" altLang="zh-CN" sz="2100" b="1" dirty="0" smtClean="0">
                <a:solidFill>
                  <a:srgbClr val="FF0000"/>
                </a:solidFill>
                <a:latin typeface="Times New Roman" panose="02020603050405020304" pitchFamily="18" charset="0"/>
                <a:ea typeface="微软雅黑" panose="020B0503020204020204" pitchFamily="34" charset="-122"/>
              </a:rPr>
              <a:t>B</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3969385"/>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18.</a:t>
            </a:r>
            <a:r>
              <a:rPr lang="zh-CN" altLang="en-US" sz="2100" b="1" dirty="0">
                <a:latin typeface="Times New Roman" panose="02020603050405020304" pitchFamily="18" charset="0"/>
                <a:ea typeface="微软雅黑" panose="020B0503020204020204" pitchFamily="34" charset="-122"/>
                <a:sym typeface="+mn-ea"/>
              </a:rPr>
              <a:t>吹毛求疵</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比喻故意挑剔别人的缺点</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寻找差错</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贬义</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赵工程师做事极认真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总是吹毛求疵以达到最完美的状态</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评价一个同学</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应该一分为二</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不能只是吹毛求疵</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把人说得一无是处</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19.</a:t>
            </a:r>
            <a:r>
              <a:rPr lang="zh-CN" altLang="en-US" sz="2100" b="1" dirty="0">
                <a:latin typeface="Times New Roman" panose="02020603050405020304" pitchFamily="18" charset="0"/>
                <a:ea typeface="微软雅黑" panose="020B0503020204020204" pitchFamily="34" charset="-122"/>
                <a:sym typeface="+mn-ea"/>
              </a:rPr>
              <a:t>阳奉阴违</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指玩弄两面派手法</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表面上遵从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暗地里违背</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贬义</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小李是个光明磊落的人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做人做事阳奉阴违</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深受领导和同事的信任</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公务人员应该依法行事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不可阳奉阴违</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5656492" y="5089773"/>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7739777" y="2129348"/>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1111787" y="3116156"/>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910891" y="4486437"/>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3969385"/>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20.</a:t>
            </a:r>
            <a:r>
              <a:rPr lang="zh-CN" altLang="en-US" sz="2100" b="1" dirty="0">
                <a:latin typeface="Times New Roman" panose="02020603050405020304" pitchFamily="18" charset="0"/>
                <a:ea typeface="微软雅黑" panose="020B0503020204020204" pitchFamily="34" charset="-122"/>
                <a:sym typeface="+mn-ea"/>
              </a:rPr>
              <a:t>狗皮膏药</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比喻骗人的货色</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贬义</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经有关专家鉴定</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这些名贵的中成药可以炼制成狗皮膏药</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用来治疗特殊疾病</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一些奸商尽卖一些狗皮膏药</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以蒙骗人们的钱财</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21.</a:t>
            </a:r>
            <a:r>
              <a:rPr lang="zh-CN" altLang="en-US" sz="2100" b="1" dirty="0">
                <a:latin typeface="Times New Roman" panose="02020603050405020304" pitchFamily="18" charset="0"/>
                <a:ea typeface="微软雅黑" panose="020B0503020204020204" pitchFamily="34" charset="-122"/>
                <a:sym typeface="+mn-ea"/>
              </a:rPr>
              <a:t>随声附和</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别人说什么</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自己也跟着说什么</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形容没有主见</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贬义</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他遇事总是再三思考</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不轻易随声附和</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在学校举行的辩论活动中</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他随声附和的发言</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受到了评委老师的一致好评</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6557244" y="3099474"/>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1889710" y="2584229"/>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5668434" y="4093234"/>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1645757" y="5042532"/>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14387" y="2064920"/>
            <a:ext cx="8070574" cy="2515235"/>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22.</a:t>
            </a:r>
            <a:r>
              <a:rPr lang="zh-CN" altLang="en-US" sz="2100" b="1" dirty="0">
                <a:latin typeface="Times New Roman" panose="02020603050405020304" pitchFamily="18" charset="0"/>
                <a:ea typeface="微软雅黑" panose="020B0503020204020204" pitchFamily="34" charset="-122"/>
                <a:sym typeface="+mn-ea"/>
              </a:rPr>
              <a:t>处心积虑</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蓄谋已久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形容用尽心思地谋划</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贬义</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恐怖分子为了最大程度地震慑当局</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处心积虑地制造了几起恐怖事件</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中考在即</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为了学生能够考上重点高中</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数学老师牺牲休息时间</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处心积虑地为学生辅导功课</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1203910" y="3115207"/>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3774956" y="4127270"/>
            <a:ext cx="381635" cy="414020"/>
          </a:xfrm>
          <a:prstGeom prst="rect">
            <a:avLst/>
          </a:prstGeom>
        </p:spPr>
        <p:txBody>
          <a:bodyPr wrap="none">
            <a:spAutoFit/>
          </a:bodyPr>
          <a:lstStyle/>
          <a:p>
            <a:r>
              <a:rPr lang="en-US" altLang="zh-CN" sz="2100" b="1" dirty="0" smtClean="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grpSp>
        <p:nvGrpSpPr>
          <p:cNvPr id="7" name="组合 6"/>
          <p:cNvGrpSpPr/>
          <p:nvPr/>
        </p:nvGrpSpPr>
        <p:grpSpPr>
          <a:xfrm>
            <a:off x="614387" y="1624822"/>
            <a:ext cx="2170151" cy="483864"/>
            <a:chOff x="728870" y="530090"/>
            <a:chExt cx="2893535" cy="645152"/>
          </a:xfrm>
        </p:grpSpPr>
        <p:sp>
          <p:nvSpPr>
            <p:cNvPr id="8" name="Shape 16880"/>
            <p:cNvSpPr/>
            <p:nvPr/>
          </p:nvSpPr>
          <p:spPr>
            <a:xfrm>
              <a:off x="728870" y="530090"/>
              <a:ext cx="519076" cy="464867"/>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FF0066"/>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endParaRPr sz="100" dirty="0">
                <a:solidFill>
                  <a:srgbClr val="FF0066"/>
                </a:solidFill>
              </a:endParaRPr>
            </a:p>
          </p:txBody>
        </p:sp>
        <p:sp>
          <p:nvSpPr>
            <p:cNvPr id="9" name="矩形 8"/>
            <p:cNvSpPr/>
            <p:nvPr/>
          </p:nvSpPr>
          <p:spPr>
            <a:xfrm>
              <a:off x="1239885" y="712115"/>
              <a:ext cx="2382520" cy="463127"/>
            </a:xfrm>
            <a:prstGeom prst="rect">
              <a:avLst/>
            </a:prstGeom>
          </p:spPr>
          <p:txBody>
            <a:bodyPr wrap="none">
              <a:spAutoFit/>
            </a:bodyPr>
            <a:lstStyle/>
            <a:p>
              <a:pPr algn="just">
                <a:lnSpc>
                  <a:spcPts val="2000"/>
                </a:lnSpc>
                <a:spcAft>
                  <a:spcPts val="0"/>
                </a:spcAft>
              </a:pPr>
              <a:r>
                <a:rPr lang="zh-CN" altLang="zh-CN" sz="2100" b="1" kern="100" dirty="0">
                  <a:solidFill>
                    <a:srgbClr val="FF0066"/>
                  </a:solidFill>
                  <a:latin typeface="Times New Roman" panose="02020603050405020304" pitchFamily="18" charset="0"/>
                  <a:ea typeface="微软雅黑" panose="020B0503020204020204" pitchFamily="34" charset="-122"/>
                  <a:cs typeface="Times New Roman" panose="02020603050405020304" pitchFamily="18" charset="0"/>
                </a:rPr>
                <a:t>生活常见词语</a:t>
              </a:r>
              <a:endParaRPr lang="zh-CN" altLang="zh-CN" sz="2100" b="1" kern="100" dirty="0">
                <a:solidFill>
                  <a:srgbClr val="FF0066"/>
                </a:solidFill>
                <a:latin typeface="Calibri" panose="020F0502020204030204" pitchFamily="34" charset="0"/>
                <a:cs typeface="Times New Roman" panose="02020603050405020304"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2030095"/>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23.</a:t>
            </a:r>
            <a:r>
              <a:rPr lang="zh-CN" altLang="en-US" sz="2100" b="1" dirty="0">
                <a:latin typeface="Times New Roman" panose="02020603050405020304" pitchFamily="18" charset="0"/>
                <a:ea typeface="微软雅黑" panose="020B0503020204020204" pitchFamily="34" charset="-122"/>
                <a:sym typeface="+mn-ea"/>
              </a:rPr>
              <a:t>一丘之貉</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比喻彼此都是坏家伙</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没有什么差别</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贬义</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这些流氓犯</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盗窃犯</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诈骗犯都是一丘之貉</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应严厉打击</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他们在一起患难与共</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匡扶正义了十几年</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彼此肝胆相照</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实在是一丘之貉</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7386345" y="2146660"/>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1697195" y="3134470"/>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4939030"/>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24.</a:t>
            </a:r>
            <a:r>
              <a:rPr lang="zh-CN" altLang="en-US" sz="2100" b="1" dirty="0">
                <a:latin typeface="Times New Roman" panose="02020603050405020304" pitchFamily="18" charset="0"/>
                <a:ea typeface="微软雅黑" panose="020B0503020204020204" pitchFamily="34" charset="-122"/>
                <a:sym typeface="+mn-ea"/>
              </a:rPr>
              <a:t>夸夸其谈</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形容说话或写文章浮夸</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不切合实际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贬义</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小李同学口才很好</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在演讲比赛中夸夸其谈</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极具感染力</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屡次获得名次</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科学的结论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不是甲乙丙丁的现象罗列</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也不是夸夸其谈的滥调文章</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25.</a:t>
            </a:r>
            <a:r>
              <a:rPr lang="zh-CN" altLang="en-US" sz="2100" b="1" dirty="0">
                <a:latin typeface="Times New Roman" panose="02020603050405020304" pitchFamily="18" charset="0"/>
                <a:ea typeface="微软雅黑" panose="020B0503020204020204" pitchFamily="34" charset="-122"/>
                <a:sym typeface="+mn-ea"/>
              </a:rPr>
              <a:t>趋之若鹜</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像鸭子一样成群地跑过去</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比喻很多人竞相追逐某种事物</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贬义</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看到个体摊贩收入颇丰</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许多人趋之若鹜</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弃工经商了</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齐白石画展在美术馆开幕了</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艺术爱好者趋之若鹜</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竞相观摩</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flipH="1">
            <a:off x="910989" y="3554738"/>
            <a:ext cx="364572" cy="414020"/>
          </a:xfrm>
          <a:prstGeom prst="rect">
            <a:avLst/>
          </a:prstGeom>
        </p:spPr>
        <p:txBody>
          <a:bodyPr wrap="squar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1512950" y="2585241"/>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flipH="1">
            <a:off x="7105367" y="4999694"/>
            <a:ext cx="364572" cy="414020"/>
          </a:xfrm>
          <a:prstGeom prst="rect">
            <a:avLst/>
          </a:prstGeom>
        </p:spPr>
        <p:txBody>
          <a:bodyPr wrap="squar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7922280" y="5493920"/>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4453890"/>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26.</a:t>
            </a:r>
            <a:r>
              <a:rPr lang="zh-CN" altLang="en-US" sz="2100" b="1" dirty="0">
                <a:latin typeface="Times New Roman" panose="02020603050405020304" pitchFamily="18" charset="0"/>
                <a:ea typeface="微软雅黑" panose="020B0503020204020204" pitchFamily="34" charset="-122"/>
                <a:sym typeface="+mn-ea"/>
              </a:rPr>
              <a:t>粉墨登场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比喻坏人经过一番打扮</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登上政治舞台</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贬义</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当时</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南京群魔乱舞</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汪精卫</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周佛海等人粉墨登场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给自己加上这样那样的头衔</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五四运动是一个历史大舞台</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那个年代大师频出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政界学界人物粉墨登场</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27.</a:t>
            </a:r>
            <a:r>
              <a:rPr lang="zh-CN" altLang="en-US" sz="2100" b="1" dirty="0">
                <a:latin typeface="Times New Roman" panose="02020603050405020304" pitchFamily="18" charset="0"/>
                <a:ea typeface="微软雅黑" panose="020B0503020204020204" pitchFamily="34" charset="-122"/>
                <a:sym typeface="+mn-ea"/>
              </a:rPr>
              <a:t>死灰复燃</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比喻已经消失了的恶势力又重新活动起来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贬义</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春天来了</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那些原本枯萎的花草树木死灰复燃了</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转型经济促使人们观念更新</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催生了一些新的道德观念和标准</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同时也使一些腐朽</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落后的观念和行为死灰复燃</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2302863" y="2642189"/>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1490513" y="3554738"/>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5760557" y="5500711"/>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6548602" y="4558764"/>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4453890"/>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28.</a:t>
            </a:r>
            <a:r>
              <a:rPr lang="zh-CN" altLang="en-US" sz="2100" b="1" dirty="0">
                <a:latin typeface="Times New Roman" panose="02020603050405020304" pitchFamily="18" charset="0"/>
                <a:ea typeface="微软雅黑" panose="020B0503020204020204" pitchFamily="34" charset="-122"/>
                <a:sym typeface="+mn-ea"/>
              </a:rPr>
              <a:t>饮鸩止渴</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喝毒酒解渴</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比喻用错误的办法来解决眼前的困难而不顾严重后果</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贬义</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面对困难</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我们必须三思而后行</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绝对不能扬汤止沸</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饮鸩止渴</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市委书记指示纪委班子要以壮士断腕的决心和饮鸩止渴的办法来解决腐败问题</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29.</a:t>
            </a:r>
            <a:r>
              <a:rPr lang="zh-CN" altLang="en-US" sz="2100" b="1" dirty="0">
                <a:latin typeface="Times New Roman" panose="02020603050405020304" pitchFamily="18" charset="0"/>
                <a:ea typeface="微软雅黑" panose="020B0503020204020204" pitchFamily="34" charset="-122"/>
                <a:sym typeface="+mn-ea"/>
              </a:rPr>
              <a:t>倾巢而出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比喻敌人出动全部兵力侵扰</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贬义</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全市几百名警察倾巢而出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终于将歹徒捉拿归案</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这个犯罪团伙倾巢而出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结果被一网打尽</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7974898" y="2647370"/>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2457791" y="3601029"/>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5750321" y="5089773"/>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6573443" y="4523138"/>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2515235"/>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30.</a:t>
            </a:r>
            <a:r>
              <a:rPr lang="zh-CN" altLang="en-US" sz="2100" b="1" dirty="0">
                <a:latin typeface="Times New Roman" panose="02020603050405020304" pitchFamily="18" charset="0"/>
                <a:ea typeface="微软雅黑" panose="020B0503020204020204" pitchFamily="34" charset="-122"/>
                <a:sym typeface="+mn-ea"/>
              </a:rPr>
              <a:t>大放厥词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原指铺张词藻或畅所欲言</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现多指夸夸其谈</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大发议论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贬义</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他这种不负责任</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大放厥词的行为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在与会代表中引起强烈不满</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李四同学在演讲比赛中大放厥词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妙语连篇</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获得了老师们的表扬</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8232908" y="2647370"/>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717701" y="3635529"/>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51271" y="1575113"/>
            <a:ext cx="8515826" cy="610076"/>
            <a:chOff x="537" y="1440"/>
            <a:chExt cx="17881" cy="1281"/>
          </a:xfrm>
        </p:grpSpPr>
        <p:sp>
          <p:nvSpPr>
            <p:cNvPr id="3" name="矩形 2"/>
            <p:cNvSpPr/>
            <p:nvPr/>
          </p:nvSpPr>
          <p:spPr>
            <a:xfrm>
              <a:off x="537" y="1440"/>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3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语义</a:t>
              </a:r>
              <a:r>
                <a:rPr lang="zh-CN" altLang="en-US" sz="2250" b="1" kern="100" dirty="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重复</a:t>
              </a:r>
              <a:endPar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
        <p:nvSpPr>
          <p:cNvPr id="100" name="文本框 99"/>
          <p:cNvSpPr txBox="1"/>
          <p:nvPr/>
        </p:nvSpPr>
        <p:spPr>
          <a:xfrm>
            <a:off x="517946" y="2075632"/>
            <a:ext cx="8104243" cy="3484245"/>
          </a:xfrm>
          <a:prstGeom prst="rect">
            <a:avLst/>
          </a:prstGeom>
          <a:noFill/>
          <a:ln w="9525">
            <a:noFill/>
          </a:ln>
        </p:spPr>
        <p:txBody>
          <a:bodyPr wrap="square">
            <a:spAutoFit/>
          </a:bodyPr>
          <a:lstStyle/>
          <a:p>
            <a:pPr indent="0" algn="just">
              <a:lnSpc>
                <a:spcPct val="150000"/>
              </a:lnSpc>
            </a:pPr>
            <a:r>
              <a:rPr lang="zh-CN" altLang="en-US" sz="2100" dirty="0">
                <a:latin typeface="Times New Roman" panose="02020603050405020304" pitchFamily="18" charset="0"/>
                <a:ea typeface="微软雅黑" panose="020B0503020204020204" pitchFamily="34" charset="-122"/>
                <a:sym typeface="+mn-ea"/>
              </a:rPr>
              <a:t>词语讲究言简意赅之效</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但若不注意词语和句子意思的比较对照</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就易造成词语隐含意义与句子语义重复</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1.</a:t>
            </a:r>
            <a:r>
              <a:rPr lang="zh-CN" altLang="en-US" sz="2100" b="1" dirty="0">
                <a:latin typeface="Times New Roman" panose="02020603050405020304" pitchFamily="18" charset="0"/>
                <a:ea typeface="微软雅黑" panose="020B0503020204020204" pitchFamily="34" charset="-122"/>
                <a:sym typeface="+mn-ea"/>
              </a:rPr>
              <a:t>开卷有益</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指打开书本读书总会有益处</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不能与“读书”放在一起</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开卷有益</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乐在书中</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我们应该多读书</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读好书</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老师时常鼓励我们采用开卷有益的阅读方式</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从书中积累文学素养</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grpSp>
        <p:nvGrpSpPr>
          <p:cNvPr id="5" name="组合 4"/>
          <p:cNvGrpSpPr/>
          <p:nvPr/>
        </p:nvGrpSpPr>
        <p:grpSpPr>
          <a:xfrm>
            <a:off x="545164" y="3118517"/>
            <a:ext cx="1674701" cy="463010"/>
            <a:chOff x="787133" y="2933137"/>
            <a:chExt cx="2232934" cy="617347"/>
          </a:xfrm>
        </p:grpSpPr>
        <p:sp>
          <p:nvSpPr>
            <p:cNvPr id="6" name="Shape 16869"/>
            <p:cNvSpPr/>
            <p:nvPr/>
          </p:nvSpPr>
          <p:spPr>
            <a:xfrm>
              <a:off x="787133" y="2933137"/>
              <a:ext cx="518400" cy="464400"/>
            </a:xfrm>
            <a:custGeom>
              <a:avLst/>
              <a:gdLst/>
              <a:ahLst/>
              <a:cxnLst>
                <a:cxn ang="0">
                  <a:pos x="wd2" y="hd2"/>
                </a:cxn>
                <a:cxn ang="5400000">
                  <a:pos x="wd2" y="hd2"/>
                </a:cxn>
                <a:cxn ang="10800000">
                  <a:pos x="wd2" y="hd2"/>
                </a:cxn>
                <a:cxn ang="16200000">
                  <a:pos x="wd2" y="hd2"/>
                </a:cxn>
              </a:cxnLst>
              <a:rect l="0" t="0" r="r" b="b"/>
              <a:pathLst>
                <a:path w="21600" h="21600" extrusionOk="0">
                  <a:moveTo>
                    <a:pt x="9341" y="20419"/>
                  </a:moveTo>
                  <a:cubicBezTo>
                    <a:pt x="9341" y="20588"/>
                    <a:pt x="9341" y="20588"/>
                    <a:pt x="9341" y="20756"/>
                  </a:cubicBezTo>
                  <a:cubicBezTo>
                    <a:pt x="9341" y="21263"/>
                    <a:pt x="9924" y="21600"/>
                    <a:pt x="10800" y="21600"/>
                  </a:cubicBezTo>
                  <a:cubicBezTo>
                    <a:pt x="11530" y="21600"/>
                    <a:pt x="12114" y="21263"/>
                    <a:pt x="12114" y="20756"/>
                  </a:cubicBezTo>
                  <a:cubicBezTo>
                    <a:pt x="12114" y="20588"/>
                    <a:pt x="12114" y="20588"/>
                    <a:pt x="12114" y="20419"/>
                  </a:cubicBezTo>
                  <a:cubicBezTo>
                    <a:pt x="12551" y="20250"/>
                    <a:pt x="12989" y="19913"/>
                    <a:pt x="13573" y="19913"/>
                  </a:cubicBezTo>
                  <a:cubicBezTo>
                    <a:pt x="16784" y="19913"/>
                    <a:pt x="21600" y="20756"/>
                    <a:pt x="21600" y="20756"/>
                  </a:cubicBezTo>
                  <a:cubicBezTo>
                    <a:pt x="21600" y="4050"/>
                    <a:pt x="21600" y="4050"/>
                    <a:pt x="21600" y="4050"/>
                  </a:cubicBezTo>
                  <a:cubicBezTo>
                    <a:pt x="21600" y="4050"/>
                    <a:pt x="21016" y="3881"/>
                    <a:pt x="20286" y="3881"/>
                  </a:cubicBezTo>
                  <a:cubicBezTo>
                    <a:pt x="20286" y="18394"/>
                    <a:pt x="20286" y="18394"/>
                    <a:pt x="20286" y="18394"/>
                  </a:cubicBezTo>
                  <a:cubicBezTo>
                    <a:pt x="20286" y="18394"/>
                    <a:pt x="16492" y="16538"/>
                    <a:pt x="13719" y="17550"/>
                  </a:cubicBezTo>
                  <a:cubicBezTo>
                    <a:pt x="12697" y="17888"/>
                    <a:pt x="11822" y="19238"/>
                    <a:pt x="11238" y="20081"/>
                  </a:cubicBezTo>
                  <a:cubicBezTo>
                    <a:pt x="11092" y="19913"/>
                    <a:pt x="11092" y="19913"/>
                    <a:pt x="10946" y="19913"/>
                  </a:cubicBezTo>
                  <a:cubicBezTo>
                    <a:pt x="11384" y="19069"/>
                    <a:pt x="12114" y="17381"/>
                    <a:pt x="12989" y="16706"/>
                  </a:cubicBezTo>
                  <a:cubicBezTo>
                    <a:pt x="15616" y="15356"/>
                    <a:pt x="19119" y="16200"/>
                    <a:pt x="19119" y="16200"/>
                  </a:cubicBezTo>
                  <a:cubicBezTo>
                    <a:pt x="19119" y="0"/>
                    <a:pt x="19119" y="0"/>
                    <a:pt x="19119" y="0"/>
                  </a:cubicBezTo>
                  <a:cubicBezTo>
                    <a:pt x="19119" y="0"/>
                    <a:pt x="17805" y="338"/>
                    <a:pt x="16200" y="844"/>
                  </a:cubicBezTo>
                  <a:cubicBezTo>
                    <a:pt x="16200" y="12825"/>
                    <a:pt x="16200" y="12825"/>
                    <a:pt x="16200" y="12825"/>
                  </a:cubicBezTo>
                  <a:cubicBezTo>
                    <a:pt x="14595" y="11813"/>
                    <a:pt x="14595" y="11813"/>
                    <a:pt x="14595" y="11813"/>
                  </a:cubicBezTo>
                  <a:cubicBezTo>
                    <a:pt x="13135" y="14006"/>
                    <a:pt x="13135" y="14006"/>
                    <a:pt x="13135" y="14006"/>
                  </a:cubicBezTo>
                  <a:cubicBezTo>
                    <a:pt x="13135" y="1856"/>
                    <a:pt x="13135" y="1856"/>
                    <a:pt x="13135" y="1856"/>
                  </a:cubicBezTo>
                  <a:cubicBezTo>
                    <a:pt x="13135" y="1856"/>
                    <a:pt x="13135" y="1856"/>
                    <a:pt x="13135" y="2025"/>
                  </a:cubicBezTo>
                  <a:cubicBezTo>
                    <a:pt x="11822" y="2531"/>
                    <a:pt x="10800" y="4388"/>
                    <a:pt x="10800" y="4388"/>
                  </a:cubicBezTo>
                  <a:cubicBezTo>
                    <a:pt x="10800" y="4388"/>
                    <a:pt x="9632" y="2531"/>
                    <a:pt x="8319" y="2025"/>
                  </a:cubicBezTo>
                  <a:cubicBezTo>
                    <a:pt x="5838" y="844"/>
                    <a:pt x="2335" y="0"/>
                    <a:pt x="2335" y="0"/>
                  </a:cubicBezTo>
                  <a:cubicBezTo>
                    <a:pt x="2335" y="16200"/>
                    <a:pt x="2335" y="16200"/>
                    <a:pt x="2335" y="16200"/>
                  </a:cubicBezTo>
                  <a:cubicBezTo>
                    <a:pt x="2335" y="16200"/>
                    <a:pt x="5838" y="15356"/>
                    <a:pt x="8319" y="16706"/>
                  </a:cubicBezTo>
                  <a:cubicBezTo>
                    <a:pt x="9341" y="17381"/>
                    <a:pt x="10070" y="19069"/>
                    <a:pt x="10508" y="19913"/>
                  </a:cubicBezTo>
                  <a:cubicBezTo>
                    <a:pt x="10362" y="19913"/>
                    <a:pt x="10362" y="19913"/>
                    <a:pt x="10216" y="20081"/>
                  </a:cubicBezTo>
                  <a:cubicBezTo>
                    <a:pt x="9778" y="19238"/>
                    <a:pt x="8757" y="17888"/>
                    <a:pt x="7735" y="17550"/>
                  </a:cubicBezTo>
                  <a:cubicBezTo>
                    <a:pt x="4962" y="16538"/>
                    <a:pt x="1168" y="18394"/>
                    <a:pt x="1168" y="18394"/>
                  </a:cubicBezTo>
                  <a:cubicBezTo>
                    <a:pt x="1168" y="3881"/>
                    <a:pt x="1168" y="3881"/>
                    <a:pt x="1168" y="3881"/>
                  </a:cubicBezTo>
                  <a:cubicBezTo>
                    <a:pt x="438" y="3881"/>
                    <a:pt x="0" y="4050"/>
                    <a:pt x="0" y="4050"/>
                  </a:cubicBezTo>
                  <a:cubicBezTo>
                    <a:pt x="0" y="20756"/>
                    <a:pt x="0" y="20756"/>
                    <a:pt x="0" y="20756"/>
                  </a:cubicBezTo>
                  <a:cubicBezTo>
                    <a:pt x="0" y="20756"/>
                    <a:pt x="4670" y="19913"/>
                    <a:pt x="7881" y="19913"/>
                  </a:cubicBezTo>
                  <a:cubicBezTo>
                    <a:pt x="8465" y="19913"/>
                    <a:pt x="8903" y="20250"/>
                    <a:pt x="9341" y="20419"/>
                  </a:cubicBezTo>
                  <a:close/>
                </a:path>
              </a:pathLst>
            </a:custGeom>
            <a:solidFill>
              <a:srgbClr val="015672"/>
            </a:solidFill>
            <a:ln w="12700">
              <a:miter lim="400000"/>
            </a:ln>
          </p:spPr>
          <p:txBody>
            <a:bodyPr lIns="0" tIns="0" rIns="0" bIns="0"/>
            <a:lstStyle/>
            <a:p>
              <a:pPr lvl="0"/>
              <a:endParaRPr sz="100"/>
            </a:p>
          </p:txBody>
        </p:sp>
        <p:sp>
          <p:nvSpPr>
            <p:cNvPr id="4" name="矩形 3"/>
            <p:cNvSpPr/>
            <p:nvPr/>
          </p:nvSpPr>
          <p:spPr>
            <a:xfrm>
              <a:off x="1350440" y="3087357"/>
              <a:ext cx="1669627" cy="463127"/>
            </a:xfrm>
            <a:prstGeom prst="rect">
              <a:avLst/>
            </a:prstGeom>
          </p:spPr>
          <p:txBody>
            <a:bodyPr wrap="none">
              <a:spAutoFit/>
            </a:bodyPr>
            <a:lstStyle/>
            <a:p>
              <a:pPr algn="just">
                <a:lnSpc>
                  <a:spcPts val="2000"/>
                </a:lnSpc>
                <a:spcAft>
                  <a:spcPts val="0"/>
                </a:spcAft>
              </a:pPr>
              <a:r>
                <a:rPr lang="zh-CN" altLang="zh-CN" sz="2100" b="1" kern="100" dirty="0">
                  <a:solidFill>
                    <a:srgbClr val="015672"/>
                  </a:solidFill>
                  <a:latin typeface="Times New Roman" panose="02020603050405020304" pitchFamily="18" charset="0"/>
                  <a:ea typeface="微软雅黑" panose="020B0503020204020204" pitchFamily="34" charset="-122"/>
                  <a:cs typeface="Times New Roman" panose="02020603050405020304" pitchFamily="18" charset="0"/>
                </a:rPr>
                <a:t>课内词语</a:t>
              </a:r>
              <a:endParaRPr lang="zh-CN" altLang="zh-CN" sz="2100" b="1" kern="100" dirty="0">
                <a:solidFill>
                  <a:srgbClr val="015672"/>
                </a:solidFill>
                <a:latin typeface="Calibri" panose="020F0502020204030204" pitchFamily="34" charset="0"/>
                <a:cs typeface="Times New Roman" panose="02020603050405020304" pitchFamily="18" charset="0"/>
              </a:endParaRPr>
            </a:p>
          </p:txBody>
        </p:sp>
      </p:grpSp>
      <p:sp>
        <p:nvSpPr>
          <p:cNvPr id="7" name="矩形 6"/>
          <p:cNvSpPr/>
          <p:nvPr/>
        </p:nvSpPr>
        <p:spPr>
          <a:xfrm>
            <a:off x="6260405" y="4099130"/>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10" name="矩形 9"/>
          <p:cNvSpPr/>
          <p:nvPr/>
        </p:nvSpPr>
        <p:spPr>
          <a:xfrm>
            <a:off x="876086" y="5034836"/>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3969385"/>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2.</a:t>
            </a:r>
            <a:r>
              <a:rPr lang="zh-CN" altLang="en-US" sz="2100" b="1" dirty="0">
                <a:latin typeface="Times New Roman" panose="02020603050405020304" pitchFamily="18" charset="0"/>
                <a:ea typeface="微软雅黑" panose="020B0503020204020204" pitchFamily="34" charset="-122"/>
                <a:sym typeface="+mn-ea"/>
              </a:rPr>
              <a:t>恍然大悟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对某一事物突然明白</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突然醒悟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本身含有“突然”“猛然”的意思</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经过老师的点拨</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他突然间就恍然大悟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迅速写出了那道题的答案</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看了讲解之后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小兰恍然大悟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对这道题的疑惑烟消云散</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3.</a:t>
            </a:r>
            <a:r>
              <a:rPr lang="zh-CN" altLang="en-US" sz="2100" b="1" dirty="0">
                <a:latin typeface="Times New Roman" panose="02020603050405020304" pitchFamily="18" charset="0"/>
                <a:ea typeface="微软雅黑" panose="020B0503020204020204" pitchFamily="34" charset="-122"/>
                <a:sym typeface="+mn-ea"/>
              </a:rPr>
              <a:t>络绎不绝</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往来不断</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前后相拥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不能说成“往来络绎不绝”</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又到了武汉大学樱花盛开的时节</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赏樱的人络绎不绝</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五一”长假</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来黄山旅游的游客往来络绎不绝</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7447761" y="3607811"/>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733063" y="3116156"/>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7161384" y="4625497"/>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6436121" y="5017912"/>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2263" y="1563521"/>
            <a:ext cx="8096535" cy="1545590"/>
          </a:xfrm>
          <a:prstGeom prst="rect">
            <a:avLst/>
          </a:prstGeom>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解析</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本题考查理解成语在具体语境中的意义</a:t>
            </a:r>
            <a:r>
              <a:rPr lang="en-US" altLang="zh-CN" sz="2100" dirty="0" smtClean="0">
                <a:latin typeface="Times New Roman" panose="02020603050405020304" pitchFamily="18" charset="0"/>
                <a:ea typeface="微软雅黑" panose="020B0503020204020204" pitchFamily="34" charset="-122"/>
              </a:rPr>
              <a:t>｡B</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进退维谷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无论是进还是退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都是处在困境之中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形容处境艰难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进退两难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用在此处望文生义</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1910" cy="3484245"/>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4.</a:t>
            </a:r>
            <a:r>
              <a:rPr lang="zh-CN" altLang="en-US" sz="2100" b="1" dirty="0">
                <a:latin typeface="Times New Roman" panose="02020603050405020304" pitchFamily="18" charset="0"/>
                <a:ea typeface="微软雅黑" panose="020B0503020204020204" pitchFamily="34" charset="-122"/>
                <a:sym typeface="+mn-ea"/>
              </a:rPr>
              <a:t>忍俊不禁</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忍不住笑</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已经包含“笑”的意思</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听了他们两人的谈话</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李刚同学忍俊不禁地笑了起来</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看着那些滑稽演员惟妙惟肖的动作</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大家忍俊不禁</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5.</a:t>
            </a:r>
            <a:r>
              <a:rPr lang="zh-CN" altLang="en-US" sz="2100" b="1" dirty="0">
                <a:latin typeface="Times New Roman" panose="02020603050405020304" pitchFamily="18" charset="0"/>
                <a:ea typeface="微软雅黑" panose="020B0503020204020204" pitchFamily="34" charset="-122"/>
                <a:sym typeface="+mn-ea"/>
              </a:rPr>
              <a:t>不言而喻</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指不用说就可以明白</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形容道理很浅显</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不能说成“不言而喻的潜台词”</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他那斩钉截铁的话</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不言而喻的潜台词就是不会答应她的要求</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马上要评选年度优秀员工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他给主任送礼的目的不言而喻</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7093180" y="2092909"/>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6978845" y="2650865"/>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7789442" y="4605025"/>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8147470" y="4031379"/>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4291330"/>
          </a:xfrm>
          <a:prstGeom prst="rect">
            <a:avLst/>
          </a:prstGeom>
          <a:noFill/>
          <a:ln w="9525">
            <a:noFill/>
          </a:ln>
        </p:spPr>
        <p:txBody>
          <a:bodyPr wrap="square">
            <a:spAutoFit/>
          </a:bodyPr>
          <a:lstStyle/>
          <a:p>
            <a:pPr indent="0" algn="just">
              <a:lnSpc>
                <a:spcPct val="130000"/>
              </a:lnSpc>
            </a:pPr>
            <a:r>
              <a:rPr lang="en-US" altLang="zh-CN" sz="2100" b="1" dirty="0">
                <a:latin typeface="Times New Roman" panose="02020603050405020304" pitchFamily="18" charset="0"/>
                <a:ea typeface="微软雅黑" panose="020B0503020204020204" pitchFamily="34" charset="-122"/>
                <a:sym typeface="+mn-ea"/>
              </a:rPr>
              <a:t>6.</a:t>
            </a:r>
            <a:r>
              <a:rPr lang="zh-CN" altLang="en-US" sz="2100" b="1" dirty="0">
                <a:latin typeface="Times New Roman" panose="02020603050405020304" pitchFamily="18" charset="0"/>
                <a:ea typeface="微软雅黑" panose="020B0503020204020204" pitchFamily="34" charset="-122"/>
                <a:sym typeface="+mn-ea"/>
              </a:rPr>
              <a:t>纷至沓来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形容纷纷到来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连续不断地到来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不能说成“连续不断地纷至沓来”</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3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随着旅游旺季的到来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一到周末</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这个景点的游客便连续不断地纷至沓来</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3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他考上了重点大学</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道贺的亲戚朋友纷至沓来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十分热闹</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30000"/>
              </a:lnSpc>
            </a:pPr>
            <a:r>
              <a:rPr lang="en-US" altLang="zh-CN" sz="2100" b="1" dirty="0">
                <a:latin typeface="Times New Roman" panose="02020603050405020304" pitchFamily="18" charset="0"/>
                <a:ea typeface="微软雅黑" panose="020B0503020204020204" pitchFamily="34" charset="-122"/>
                <a:sym typeface="+mn-ea"/>
              </a:rPr>
              <a:t>7.</a:t>
            </a:r>
            <a:r>
              <a:rPr lang="zh-CN" altLang="en-US" sz="2100" b="1" dirty="0">
                <a:latin typeface="Times New Roman" panose="02020603050405020304" pitchFamily="18" charset="0"/>
                <a:ea typeface="微软雅黑" panose="020B0503020204020204" pitchFamily="34" charset="-122"/>
                <a:sym typeface="+mn-ea"/>
              </a:rPr>
              <a:t>接踵而至</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人们前脚跟着后脚</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接连不断地来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形容人接连而来或事情持续发生</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3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冷军的画展开幕后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参观的人接踵而至</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3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听到这个突如其来的好消息</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人们接踵而至地闯进了总经理的办公室</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7417488" y="3257180"/>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1541693" y="2860596"/>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1124425" y="5371822"/>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7" name="矩形 6"/>
          <p:cNvSpPr/>
          <p:nvPr/>
        </p:nvSpPr>
        <p:spPr>
          <a:xfrm>
            <a:off x="5638161" y="4538364"/>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4711065"/>
          </a:xfrm>
          <a:prstGeom prst="rect">
            <a:avLst/>
          </a:prstGeom>
          <a:noFill/>
          <a:ln w="9525">
            <a:noFill/>
          </a:ln>
        </p:spPr>
        <p:txBody>
          <a:bodyPr wrap="square">
            <a:spAutoFit/>
          </a:bodyPr>
          <a:lstStyle/>
          <a:p>
            <a:pPr indent="0" algn="just">
              <a:lnSpc>
                <a:spcPct val="130000"/>
              </a:lnSpc>
            </a:pPr>
            <a:r>
              <a:rPr lang="en-US" altLang="zh-CN" sz="2100" b="1" dirty="0">
                <a:latin typeface="Times New Roman" panose="02020603050405020304" pitchFamily="18" charset="0"/>
                <a:ea typeface="微软雅黑" panose="020B0503020204020204" pitchFamily="34" charset="-122"/>
                <a:sym typeface="+mn-ea"/>
              </a:rPr>
              <a:t>8.</a:t>
            </a:r>
            <a:r>
              <a:rPr lang="zh-CN" altLang="en-US" sz="2100" b="1" dirty="0">
                <a:latin typeface="Times New Roman" panose="02020603050405020304" pitchFamily="18" charset="0"/>
                <a:ea typeface="微软雅黑" panose="020B0503020204020204" pitchFamily="34" charset="-122"/>
                <a:sym typeface="+mn-ea"/>
              </a:rPr>
              <a:t>历历在目</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清晰地出现在眼前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一一分明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指远方的景物看得清清楚楚</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或过去的事情清清楚楚地重现在眼前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不能说成“历历在目地出现在眼前”</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3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对于南京大屠杀幸存者来说</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往事仍历历在目</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3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光阴似箭</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日月如梭</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过去的事情依旧历历在目地出现在眼前</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30000"/>
              </a:lnSpc>
            </a:pPr>
            <a:r>
              <a:rPr lang="en-US" altLang="zh-CN" sz="2100" b="1" dirty="0">
                <a:latin typeface="Times New Roman" panose="02020603050405020304" pitchFamily="18" charset="0"/>
                <a:ea typeface="微软雅黑" panose="020B0503020204020204" pitchFamily="34" charset="-122"/>
                <a:sym typeface="+mn-ea"/>
              </a:rPr>
              <a:t>9.</a:t>
            </a:r>
            <a:r>
              <a:rPr lang="zh-CN" altLang="en-US" sz="2100" b="1" dirty="0">
                <a:latin typeface="Times New Roman" panose="02020603050405020304" pitchFamily="18" charset="0"/>
                <a:ea typeface="微软雅黑" panose="020B0503020204020204" pitchFamily="34" charset="-122"/>
                <a:sym typeface="+mn-ea"/>
              </a:rPr>
              <a:t>顿开茅塞</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比喻立刻懂得了某种道理</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有了某种知识</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不能说“突然</a:t>
            </a:r>
            <a:r>
              <a:rPr lang="en-US" altLang="zh-CN" sz="2100" dirty="0">
                <a:solidFill>
                  <a:srgbClr val="FF00FF"/>
                </a:solidFill>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忽然</a:t>
            </a:r>
            <a:r>
              <a:rPr lang="en-US" altLang="zh-CN" sz="2100" dirty="0">
                <a:solidFill>
                  <a:srgbClr val="FF00FF"/>
                </a:solidFill>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立刻顿开茅塞”</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3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听了诸葛亮对时局的分析</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以及他提出的三分天下和最终取胜的策略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刘备顿开茅塞</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拨云见日</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3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罗老师的一番讲解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让李同学突然顿开茅塞</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6352528" y="2891311"/>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7939080" y="3245803"/>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3938580" y="4912099"/>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6008443" y="5358884"/>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3969385"/>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10.</a:t>
            </a:r>
            <a:r>
              <a:rPr lang="zh-CN" altLang="en-US" sz="2100" b="1" dirty="0">
                <a:latin typeface="Times New Roman" panose="02020603050405020304" pitchFamily="18" charset="0"/>
                <a:ea typeface="微软雅黑" panose="020B0503020204020204" pitchFamily="34" charset="-122"/>
                <a:sym typeface="+mn-ea"/>
              </a:rPr>
              <a:t>潜滋暗长</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暗暗地生长</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已经包含“暗地里”“暗中”的意思</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对这些暗地里潜滋暗长的腐败现象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我们不能掉以轻心</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对于每个人来说</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贪图享乐的思想如果潜滋暗长</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绝对是一件坏事情</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11.</a:t>
            </a:r>
            <a:r>
              <a:rPr lang="zh-CN" altLang="en-US" sz="2100" b="1" dirty="0">
                <a:latin typeface="Times New Roman" panose="02020603050405020304" pitchFamily="18" charset="0"/>
                <a:ea typeface="微软雅黑" panose="020B0503020204020204" pitchFamily="34" charset="-122"/>
                <a:sym typeface="+mn-ea"/>
              </a:rPr>
              <a:t>如雷贯耳</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响亮得像雷声传进耳朵里</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形容人的名声大</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也形容声音巨大</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他的大名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如雷贯耳一样声名远播</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肖邦的名字在钢琴界如雷贯耳</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937778" y="3125251"/>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7294110" y="2115029"/>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4581940" y="4955086"/>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4994577" y="4562671"/>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3969385"/>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12.</a:t>
            </a:r>
            <a:r>
              <a:rPr lang="zh-CN" altLang="en-US" sz="2100" b="1" dirty="0">
                <a:latin typeface="Times New Roman" panose="02020603050405020304" pitchFamily="18" charset="0"/>
                <a:ea typeface="微软雅黑" panose="020B0503020204020204" pitchFamily="34" charset="-122"/>
                <a:sym typeface="+mn-ea"/>
              </a:rPr>
              <a:t>眼花缭乱</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形容眼睛看见复杂纷繁的东西而感到迷乱</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不能说“看得眼花缭乱”</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变化多端的舞台表演</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让观众看得眼花缭乱</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充满乐趣的迷宫</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令人眼花缭乱</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13.</a:t>
            </a:r>
            <a:r>
              <a:rPr lang="zh-CN" altLang="en-US" sz="2100" b="1" dirty="0">
                <a:latin typeface="Times New Roman" panose="02020603050405020304" pitchFamily="18" charset="0"/>
                <a:ea typeface="微软雅黑" panose="020B0503020204020204" pitchFamily="34" charset="-122"/>
                <a:sym typeface="+mn-ea"/>
              </a:rPr>
              <a:t>自惭形秽</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原指因自己容貌举止不如别人而感到惭愧</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后来泛指自愧不如别人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不能说“感到自惭形秽”</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他总是因为自己水平不高而自惭形秽</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她的宽宏大量让我感到自惭形秽</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4" name="矩形 3"/>
          <p:cNvSpPr/>
          <p:nvPr/>
        </p:nvSpPr>
        <p:spPr>
          <a:xfrm>
            <a:off x="5963567" y="2604701"/>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4633120" y="3116156"/>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5001303" y="5032339"/>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7" name="矩形 6"/>
          <p:cNvSpPr/>
          <p:nvPr/>
        </p:nvSpPr>
        <p:spPr>
          <a:xfrm>
            <a:off x="5622094" y="4525655"/>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2087689"/>
            <a:ext cx="8070574" cy="2515235"/>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14.</a:t>
            </a:r>
            <a:r>
              <a:rPr lang="zh-CN" altLang="en-US" sz="2100" b="1" dirty="0">
                <a:latin typeface="Times New Roman" panose="02020603050405020304" pitchFamily="18" charset="0"/>
                <a:ea typeface="微软雅黑" panose="020B0503020204020204" pitchFamily="34" charset="-122"/>
                <a:sym typeface="+mn-ea"/>
              </a:rPr>
              <a:t>安居乐业</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生活安定</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对所从事的工作感到满意</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本身有“生活”的意思</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只有社会秩序安定</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人民的生活才能安居乐业</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只有天下太平的“大治之世”</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百姓才能安居乐业</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只有天下大治</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国家才能繁荣昌盛</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3036122" y="4188264"/>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6362763" y="3137976"/>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grpSp>
        <p:nvGrpSpPr>
          <p:cNvPr id="7" name="组合 6"/>
          <p:cNvGrpSpPr/>
          <p:nvPr/>
        </p:nvGrpSpPr>
        <p:grpSpPr>
          <a:xfrm>
            <a:off x="624623" y="1668063"/>
            <a:ext cx="2170151" cy="483864"/>
            <a:chOff x="728870" y="530090"/>
            <a:chExt cx="2893535" cy="645152"/>
          </a:xfrm>
        </p:grpSpPr>
        <p:sp>
          <p:nvSpPr>
            <p:cNvPr id="6" name="Shape 16880"/>
            <p:cNvSpPr/>
            <p:nvPr/>
          </p:nvSpPr>
          <p:spPr>
            <a:xfrm>
              <a:off x="728870" y="530090"/>
              <a:ext cx="519076" cy="464867"/>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FF0066"/>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endParaRPr sz="100" dirty="0">
                <a:solidFill>
                  <a:srgbClr val="FF0066"/>
                </a:solidFill>
              </a:endParaRPr>
            </a:p>
          </p:txBody>
        </p:sp>
        <p:sp>
          <p:nvSpPr>
            <p:cNvPr id="2" name="矩形 1"/>
            <p:cNvSpPr/>
            <p:nvPr/>
          </p:nvSpPr>
          <p:spPr>
            <a:xfrm>
              <a:off x="1239885" y="712115"/>
              <a:ext cx="2382520" cy="463127"/>
            </a:xfrm>
            <a:prstGeom prst="rect">
              <a:avLst/>
            </a:prstGeom>
          </p:spPr>
          <p:txBody>
            <a:bodyPr wrap="none">
              <a:spAutoFit/>
            </a:bodyPr>
            <a:lstStyle/>
            <a:p>
              <a:pPr algn="just">
                <a:lnSpc>
                  <a:spcPts val="2000"/>
                </a:lnSpc>
                <a:spcAft>
                  <a:spcPts val="0"/>
                </a:spcAft>
              </a:pPr>
              <a:r>
                <a:rPr lang="zh-CN" altLang="zh-CN" sz="2100" b="1" kern="100" dirty="0">
                  <a:solidFill>
                    <a:srgbClr val="FF0066"/>
                  </a:solidFill>
                  <a:latin typeface="Times New Roman" panose="02020603050405020304" pitchFamily="18" charset="0"/>
                  <a:ea typeface="微软雅黑" panose="020B0503020204020204" pitchFamily="34" charset="-122"/>
                  <a:cs typeface="Times New Roman" panose="02020603050405020304" pitchFamily="18" charset="0"/>
                </a:rPr>
                <a:t>生活常见词语</a:t>
              </a:r>
              <a:endParaRPr lang="zh-CN" altLang="zh-CN" sz="2100" b="1" kern="100" dirty="0">
                <a:solidFill>
                  <a:srgbClr val="FF0066"/>
                </a:solidFill>
                <a:latin typeface="Calibri" panose="020F0502020204030204" pitchFamily="34" charset="0"/>
                <a:cs typeface="Times New Roman" panose="02020603050405020304"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3484245"/>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15.</a:t>
            </a:r>
            <a:r>
              <a:rPr lang="zh-CN" altLang="en-US" sz="2100" b="1" dirty="0">
                <a:latin typeface="Times New Roman" panose="02020603050405020304" pitchFamily="18" charset="0"/>
                <a:ea typeface="微软雅黑" panose="020B0503020204020204" pitchFamily="34" charset="-122"/>
                <a:sym typeface="+mn-ea"/>
              </a:rPr>
              <a:t>责无旁贷</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自己的责任</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不能推卸给别人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形容应当由自己尽责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本身有“责任”的意思</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实现中华民族伟大复兴</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我们全体中华儿女都责无旁贷</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尊老爱幼</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孝敬父母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是我们责无旁贷的义务和责任</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16.</a:t>
            </a:r>
            <a:r>
              <a:rPr lang="zh-CN" altLang="en-US" sz="2100" b="1" dirty="0">
                <a:latin typeface="Times New Roman" panose="02020603050405020304" pitchFamily="18" charset="0"/>
                <a:ea typeface="微软雅黑" panose="020B0503020204020204" pitchFamily="34" charset="-122"/>
                <a:sym typeface="+mn-ea"/>
              </a:rPr>
              <a:t>贻笑大方</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让内行笑话</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不能说“被贻笑大方”</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我的意见很不成熟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不敢说出来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怕的是贻笑大方</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他不懂装懂</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还班门弄斧</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被人贻笑大方</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7376111" y="2614935"/>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7032025" y="3069989"/>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6602460" y="4094556"/>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5681010" y="4543068"/>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4291330"/>
          </a:xfrm>
          <a:prstGeom prst="rect">
            <a:avLst/>
          </a:prstGeom>
          <a:noFill/>
          <a:ln w="9525">
            <a:noFill/>
          </a:ln>
        </p:spPr>
        <p:txBody>
          <a:bodyPr wrap="square">
            <a:spAutoFit/>
          </a:bodyPr>
          <a:lstStyle/>
          <a:p>
            <a:pPr indent="0" algn="just">
              <a:lnSpc>
                <a:spcPct val="130000"/>
              </a:lnSpc>
            </a:pPr>
            <a:r>
              <a:rPr lang="en-US" altLang="zh-CN" sz="2100" b="1" dirty="0">
                <a:latin typeface="Times New Roman" panose="02020603050405020304" pitchFamily="18" charset="0"/>
                <a:ea typeface="微软雅黑" panose="020B0503020204020204" pitchFamily="34" charset="-122"/>
                <a:sym typeface="+mn-ea"/>
              </a:rPr>
              <a:t>17.</a:t>
            </a:r>
            <a:r>
              <a:rPr lang="zh-CN" altLang="en-US" sz="2100" b="1" dirty="0">
                <a:latin typeface="Times New Roman" panose="02020603050405020304" pitchFamily="18" charset="0"/>
                <a:ea typeface="微软雅黑" panose="020B0503020204020204" pitchFamily="34" charset="-122"/>
                <a:sym typeface="+mn-ea"/>
              </a:rPr>
              <a:t>当务之急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当前急切应办的要事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不能说成“目前当务之急”“当务之急的事情”</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3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目前当务之急的事情是解决住宿问题</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3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中兴通讯被美国制裁后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能够自主研发芯片成了国内许多科技公司的当务之急</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30000"/>
              </a:lnSpc>
            </a:pPr>
            <a:r>
              <a:rPr lang="en-US" altLang="zh-CN" sz="2100" b="1" dirty="0">
                <a:latin typeface="Times New Roman" panose="02020603050405020304" pitchFamily="18" charset="0"/>
                <a:ea typeface="微软雅黑" panose="020B0503020204020204" pitchFamily="34" charset="-122"/>
                <a:sym typeface="+mn-ea"/>
              </a:rPr>
              <a:t>18.</a:t>
            </a:r>
            <a:r>
              <a:rPr lang="zh-CN" altLang="en-US" sz="2100" b="1" dirty="0">
                <a:latin typeface="Times New Roman" panose="02020603050405020304" pitchFamily="18" charset="0"/>
                <a:ea typeface="微软雅黑" panose="020B0503020204020204" pitchFamily="34" charset="-122"/>
                <a:sym typeface="+mn-ea"/>
              </a:rPr>
              <a:t>相形见绌</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和同类的事物相比较显出不足</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本身有“显出”“显得”之意</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3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人类的智慧与大自然相比实在是相形见绌</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3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这次期中考试</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我们班的成绩虽然不错</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可与二班比较</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就显得相形见绌了</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2227492" y="3257180"/>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5574606" y="2459198"/>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5959635" y="4530758"/>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1666489" y="5371822"/>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4453890"/>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19.</a:t>
            </a:r>
            <a:r>
              <a:rPr lang="zh-CN" altLang="en-US" sz="2100" b="1" dirty="0">
                <a:latin typeface="Times New Roman" panose="02020603050405020304" pitchFamily="18" charset="0"/>
                <a:ea typeface="微软雅黑" panose="020B0503020204020204" pitchFamily="34" charset="-122"/>
                <a:sym typeface="+mn-ea"/>
              </a:rPr>
              <a:t>闪烁其词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形容说话吞吞吐吐</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躲躲闪闪</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稍微露出一点意思</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又不肯说出真相和要害</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不能说成“闪烁其词地说”“说得闪烁其词”</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他知道为人应当坦率</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可考虑到后果</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又不得不闪烁其词</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他讲话故意说得闪烁其词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不愿意告诉我们他到底是做什么的</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20.</a:t>
            </a:r>
            <a:r>
              <a:rPr lang="zh-CN" altLang="en-US" sz="2100" b="1" dirty="0">
                <a:latin typeface="Times New Roman" panose="02020603050405020304" pitchFamily="18" charset="0"/>
                <a:ea typeface="微软雅黑" panose="020B0503020204020204" pitchFamily="34" charset="-122"/>
                <a:sym typeface="+mn-ea"/>
              </a:rPr>
              <a:t>有口皆碑</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所有人的嘴都是活的记功碑</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比喻人人称赞</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本身有“人人”“大家”的含义</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救火队员冒着生命危险扑灭了大火</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令大家有口皆碑</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袁隆平为杂交水稻作出了重大贡献</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这是有口皆碑的</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7418873" y="2604700"/>
            <a:ext cx="286377" cy="414020"/>
          </a:xfrm>
          <a:prstGeom prst="rect">
            <a:avLst/>
          </a:prstGeom>
        </p:spPr>
        <p:txBody>
          <a:bodyPr wrap="squar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8092617" y="3116156"/>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7132496" y="5067648"/>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7074788" y="4551212"/>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4453890"/>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21.</a:t>
            </a:r>
            <a:r>
              <a:rPr lang="zh-CN" altLang="en-US" sz="2100" b="1" dirty="0">
                <a:latin typeface="Times New Roman" panose="02020603050405020304" pitchFamily="18" charset="0"/>
                <a:ea typeface="微软雅黑" panose="020B0503020204020204" pitchFamily="34" charset="-122"/>
                <a:sym typeface="+mn-ea"/>
              </a:rPr>
              <a:t>耿耿于怀</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形容令人牵挂或不愉快的事在心里难以排解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不能说成“在心里耿耿于怀”</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同学之间应团结互助</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绝不能因一点小事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便在心里一直耿耿于怀</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我不小心弄坏了他的尺子</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他对我耿耿于怀</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22.</a:t>
            </a:r>
            <a:r>
              <a:rPr lang="zh-CN" altLang="en-US" sz="2100" b="1" dirty="0">
                <a:latin typeface="Times New Roman" panose="02020603050405020304" pitchFamily="18" charset="0"/>
                <a:ea typeface="微软雅黑" panose="020B0503020204020204" pitchFamily="34" charset="-122"/>
                <a:sym typeface="+mn-ea"/>
              </a:rPr>
              <a:t>莘莘学子</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众多学生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本身有“许多”“众多”“一些”的含义</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早饭之前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总能看到一些莘莘学子在操场上跑步</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我们学校虽然建校只有六十年</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但是培养的莘莘学子已经遍布全国了</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6014746" y="3626388"/>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814949" y="3075548"/>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1159033" y="5485306"/>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6562883" y="4553846"/>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2498" y="1552691"/>
            <a:ext cx="8104545" cy="4304030"/>
          </a:xfrm>
          <a:prstGeom prst="rect">
            <a:avLst/>
          </a:prstGeom>
        </p:spPr>
        <p:txBody>
          <a:bodyPr wrap="square">
            <a:spAutoFit/>
          </a:bodyPr>
          <a:lstStyle/>
          <a:p>
            <a:pPr algn="just">
              <a:lnSpc>
                <a:spcPct val="150000"/>
              </a:lnSpc>
            </a:pPr>
            <a:r>
              <a:rPr lang="zh-CN" altLang="en-US" sz="2025" b="1" dirty="0">
                <a:latin typeface="Times New Roman" panose="02020603050405020304" pitchFamily="18" charset="0"/>
                <a:ea typeface="微软雅黑" panose="020B0503020204020204" pitchFamily="34" charset="-122"/>
              </a:rPr>
              <a:t>样题</a:t>
            </a:r>
            <a:r>
              <a:rPr lang="en-US" altLang="zh-CN" sz="2025" b="1" dirty="0">
                <a:latin typeface="Times New Roman" panose="02020603050405020304" pitchFamily="18" charset="0"/>
                <a:ea typeface="微软雅黑" panose="020B0503020204020204" pitchFamily="34" charset="-122"/>
              </a:rPr>
              <a:t>3</a:t>
            </a:r>
            <a:r>
              <a:rPr lang="en-US" altLang="zh-CN" sz="2025" dirty="0">
                <a:latin typeface="Times New Roman" panose="02020603050405020304" pitchFamily="18" charset="0"/>
                <a:ea typeface="微软雅黑" panose="020B0503020204020204" pitchFamily="34" charset="-122"/>
              </a:rPr>
              <a:t>(2017•</a:t>
            </a:r>
            <a:r>
              <a:rPr lang="zh-CN" altLang="en-US" sz="2025" dirty="0">
                <a:latin typeface="Times New Roman" panose="02020603050405020304" pitchFamily="18" charset="0"/>
                <a:ea typeface="微软雅黑" panose="020B0503020204020204" pitchFamily="34" charset="-122"/>
              </a:rPr>
              <a:t>内江</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下列句子中</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加点成语使用不当的一项是</a:t>
            </a:r>
            <a:r>
              <a:rPr lang="en-US" altLang="zh-CN" sz="2025" dirty="0">
                <a:latin typeface="Times New Roman" panose="02020603050405020304" pitchFamily="18" charset="0"/>
                <a:ea typeface="微软雅黑" panose="020B0503020204020204" pitchFamily="34" charset="-122"/>
              </a:rPr>
              <a:t>(     </a:t>
            </a:r>
            <a:r>
              <a:rPr lang="en-US" altLang="zh-CN" sz="2025" dirty="0" smtClean="0">
                <a:latin typeface="Times New Roman" panose="02020603050405020304" pitchFamily="18" charset="0"/>
                <a:ea typeface="微软雅黑" panose="020B0503020204020204" pitchFamily="34" charset="-122"/>
              </a:rPr>
              <a:t> )</a:t>
            </a:r>
            <a:endParaRPr lang="en-US" altLang="zh-CN" sz="2025" dirty="0">
              <a:latin typeface="Times New Roman" panose="02020603050405020304" pitchFamily="18" charset="0"/>
              <a:ea typeface="微软雅黑" panose="020B0503020204020204" pitchFamily="34" charset="-122"/>
            </a:endParaRPr>
          </a:p>
          <a:p>
            <a:pPr algn="just">
              <a:lnSpc>
                <a:spcPct val="150000"/>
              </a:lnSpc>
            </a:pPr>
            <a:r>
              <a:rPr lang="en-US" altLang="zh-CN" sz="2025" dirty="0">
                <a:latin typeface="Times New Roman" panose="02020603050405020304" pitchFamily="18" charset="0"/>
                <a:ea typeface="微软雅黑" panose="020B0503020204020204" pitchFamily="34" charset="-122"/>
              </a:rPr>
              <a:t>A.“</a:t>
            </a:r>
            <a:r>
              <a:rPr lang="zh-CN" altLang="en-US" sz="2025" dirty="0">
                <a:latin typeface="Times New Roman" panose="02020603050405020304" pitchFamily="18" charset="0"/>
                <a:ea typeface="微软雅黑" panose="020B0503020204020204" pitchFamily="34" charset="-122"/>
              </a:rPr>
              <a:t>感动中国”</a:t>
            </a:r>
            <a:r>
              <a:rPr lang="en-US" altLang="zh-CN" sz="2025" dirty="0">
                <a:latin typeface="Times New Roman" panose="02020603050405020304" pitchFamily="18" charset="0"/>
                <a:ea typeface="微软雅黑" panose="020B0503020204020204" pitchFamily="34" charset="-122"/>
              </a:rPr>
              <a:t>2016</a:t>
            </a:r>
            <a:r>
              <a:rPr lang="zh-CN" altLang="en-US" sz="2025" dirty="0">
                <a:latin typeface="Times New Roman" panose="02020603050405020304" pitchFamily="18" charset="0"/>
                <a:ea typeface="微软雅黑" panose="020B0503020204020204" pitchFamily="34" charset="-122"/>
              </a:rPr>
              <a:t>年度人物王峰面对</a:t>
            </a:r>
            <a:r>
              <a:rPr lang="en-US" altLang="zh-CN" sz="2025" dirty="0">
                <a:latin typeface="Times New Roman" panose="02020603050405020304" pitchFamily="18" charset="0"/>
                <a:ea typeface="微软雅黑" panose="020B0503020204020204" pitchFamily="34" charset="-122"/>
              </a:rPr>
              <a:t>1000℃</a:t>
            </a:r>
            <a:r>
              <a:rPr lang="zh-CN" altLang="en-US" sz="2025" dirty="0">
                <a:latin typeface="Times New Roman" panose="02020603050405020304" pitchFamily="18" charset="0"/>
                <a:ea typeface="微软雅黑" panose="020B0503020204020204" pitchFamily="34" charset="-122"/>
              </a:rPr>
              <a:t>的烈焰</a:t>
            </a:r>
            <a:r>
              <a:rPr lang="en-US" altLang="zh-CN" sz="2025" dirty="0">
                <a:latin typeface="Times New Roman" panose="02020603050405020304" pitchFamily="18" charset="0"/>
                <a:ea typeface="微软雅黑" panose="020B0503020204020204" pitchFamily="34" charset="-122"/>
              </a:rPr>
              <a:t>,</a:t>
            </a:r>
            <a:r>
              <a:rPr lang="zh-CN" altLang="en-US" sz="2025" dirty="0">
                <a:solidFill>
                  <a:srgbClr val="FF00FF"/>
                </a:solidFill>
                <a:latin typeface="Times New Roman" panose="02020603050405020304" pitchFamily="18" charset="0"/>
                <a:ea typeface="微软雅黑" panose="020B0503020204020204" pitchFamily="34" charset="-122"/>
              </a:rPr>
              <a:t>义无反顾</a:t>
            </a:r>
            <a:r>
              <a:rPr lang="zh-CN" altLang="en-US" sz="2025" dirty="0">
                <a:latin typeface="Times New Roman" panose="02020603050405020304" pitchFamily="18" charset="0"/>
                <a:ea typeface="微软雅黑" panose="020B0503020204020204" pitchFamily="34" charset="-122"/>
              </a:rPr>
              <a:t>三入火海</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用生命助人火海逃生</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高贵的灵魂浴火涅槃</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在人们的心中永生</a:t>
            </a:r>
            <a:r>
              <a:rPr lang="en-US" altLang="zh-CN" sz="2025" dirty="0">
                <a:latin typeface="Times New Roman" panose="02020603050405020304" pitchFamily="18" charset="0"/>
                <a:ea typeface="微软雅黑" panose="020B0503020204020204" pitchFamily="34" charset="-122"/>
              </a:rPr>
              <a:t>｡</a:t>
            </a:r>
            <a:endParaRPr lang="en-US" altLang="zh-CN" sz="2025" dirty="0">
              <a:latin typeface="Times New Roman" panose="02020603050405020304" pitchFamily="18" charset="0"/>
              <a:ea typeface="微软雅黑" panose="020B0503020204020204" pitchFamily="34" charset="-122"/>
            </a:endParaRPr>
          </a:p>
          <a:p>
            <a:pPr algn="just">
              <a:lnSpc>
                <a:spcPct val="150000"/>
              </a:lnSpc>
            </a:pPr>
            <a:r>
              <a:rPr lang="en-US" altLang="zh-CN" sz="2025" dirty="0">
                <a:latin typeface="Times New Roman" panose="02020603050405020304" pitchFamily="18" charset="0"/>
                <a:ea typeface="微软雅黑" panose="020B0503020204020204" pitchFamily="34" charset="-122"/>
              </a:rPr>
              <a:t>B.</a:t>
            </a:r>
            <a:r>
              <a:rPr lang="zh-CN" altLang="en-US" sz="2025" dirty="0">
                <a:latin typeface="Times New Roman" panose="02020603050405020304" pitchFamily="18" charset="0"/>
                <a:ea typeface="微软雅黑" panose="020B0503020204020204" pitchFamily="34" charset="-122"/>
              </a:rPr>
              <a:t>两会期间</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在北京参会的人大代表和政协委员纷纷表示</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我们要做雷锋精神的种子</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让雷锋精神在全社会</a:t>
            </a:r>
            <a:r>
              <a:rPr lang="zh-CN" altLang="en-US" sz="2025" dirty="0">
                <a:solidFill>
                  <a:srgbClr val="FF00FF"/>
                </a:solidFill>
                <a:latin typeface="Times New Roman" panose="02020603050405020304" pitchFamily="18" charset="0"/>
                <a:ea typeface="微软雅黑" panose="020B0503020204020204" pitchFamily="34" charset="-122"/>
              </a:rPr>
              <a:t>蔚然成风</a:t>
            </a:r>
            <a:r>
              <a:rPr lang="en-US" altLang="zh-CN" sz="2025" dirty="0">
                <a:latin typeface="Times New Roman" panose="02020603050405020304" pitchFamily="18" charset="0"/>
                <a:ea typeface="微软雅黑" panose="020B0503020204020204" pitchFamily="34" charset="-122"/>
              </a:rPr>
              <a:t>｡</a:t>
            </a:r>
            <a:endParaRPr lang="en-US" altLang="zh-CN" sz="2025" dirty="0">
              <a:latin typeface="Times New Roman" panose="02020603050405020304" pitchFamily="18" charset="0"/>
              <a:ea typeface="微软雅黑" panose="020B0503020204020204" pitchFamily="34" charset="-122"/>
            </a:endParaRPr>
          </a:p>
          <a:p>
            <a:pPr algn="just">
              <a:lnSpc>
                <a:spcPct val="150000"/>
              </a:lnSpc>
            </a:pPr>
            <a:r>
              <a:rPr lang="en-US" altLang="zh-CN" sz="2025" dirty="0">
                <a:latin typeface="Times New Roman" panose="02020603050405020304" pitchFamily="18" charset="0"/>
                <a:ea typeface="微软雅黑" panose="020B0503020204020204" pitchFamily="34" charset="-122"/>
              </a:rPr>
              <a:t>C.</a:t>
            </a:r>
            <a:r>
              <a:rPr lang="zh-CN" altLang="en-US" sz="2025" dirty="0">
                <a:latin typeface="Times New Roman" panose="02020603050405020304" pitchFamily="18" charset="0"/>
                <a:ea typeface="微软雅黑" panose="020B0503020204020204" pitchFamily="34" charset="-122"/>
              </a:rPr>
              <a:t>电视剧</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人民的名义</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开播后</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迅速赢得了各阶层观众</a:t>
            </a:r>
            <a:r>
              <a:rPr lang="zh-CN" altLang="en-US" sz="2025" dirty="0">
                <a:solidFill>
                  <a:srgbClr val="FF00FF"/>
                </a:solidFill>
                <a:latin typeface="Times New Roman" panose="02020603050405020304" pitchFamily="18" charset="0"/>
                <a:ea typeface="微软雅黑" panose="020B0503020204020204" pitchFamily="34" charset="-122"/>
              </a:rPr>
              <a:t>空前绝后</a:t>
            </a:r>
            <a:r>
              <a:rPr lang="zh-CN" altLang="en-US" sz="2025" dirty="0">
                <a:latin typeface="Times New Roman" panose="02020603050405020304" pitchFamily="18" charset="0"/>
                <a:ea typeface="微软雅黑" panose="020B0503020204020204" pitchFamily="34" charset="-122"/>
              </a:rPr>
              <a:t>的喜爱</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其收视率和点击率都占据各大排行榜首位</a:t>
            </a:r>
            <a:r>
              <a:rPr lang="en-US" altLang="zh-CN" sz="2025" dirty="0">
                <a:latin typeface="Times New Roman" panose="02020603050405020304" pitchFamily="18" charset="0"/>
                <a:ea typeface="微软雅黑" panose="020B0503020204020204" pitchFamily="34" charset="-122"/>
              </a:rPr>
              <a:t>｡</a:t>
            </a:r>
            <a:endParaRPr lang="en-US" altLang="zh-CN" sz="2025" dirty="0">
              <a:latin typeface="Times New Roman" panose="02020603050405020304" pitchFamily="18" charset="0"/>
              <a:ea typeface="微软雅黑" panose="020B0503020204020204" pitchFamily="34" charset="-122"/>
            </a:endParaRPr>
          </a:p>
          <a:p>
            <a:pPr algn="just">
              <a:lnSpc>
                <a:spcPct val="150000"/>
              </a:lnSpc>
            </a:pPr>
            <a:r>
              <a:rPr lang="en-US" altLang="zh-CN" sz="2025" dirty="0">
                <a:latin typeface="Times New Roman" panose="02020603050405020304" pitchFamily="18" charset="0"/>
                <a:ea typeface="微软雅黑" panose="020B0503020204020204" pitchFamily="34" charset="-122"/>
              </a:rPr>
              <a:t>D.</a:t>
            </a:r>
            <a:r>
              <a:rPr lang="zh-CN" altLang="en-US" sz="2025" dirty="0">
                <a:latin typeface="Times New Roman" panose="02020603050405020304" pitchFamily="18" charset="0"/>
                <a:ea typeface="微软雅黑" panose="020B0503020204020204" pitchFamily="34" charset="-122"/>
              </a:rPr>
              <a:t>全民阅读的本质是培养国民尊重知识</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终身学习的文化自觉性</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实现它需要长时间的“浸润”</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不可能</a:t>
            </a:r>
            <a:r>
              <a:rPr lang="zh-CN" altLang="en-US" sz="2025" dirty="0">
                <a:solidFill>
                  <a:srgbClr val="FF00FF"/>
                </a:solidFill>
                <a:latin typeface="Times New Roman" panose="02020603050405020304" pitchFamily="18" charset="0"/>
                <a:ea typeface="微软雅黑" panose="020B0503020204020204" pitchFamily="34" charset="-122"/>
              </a:rPr>
              <a:t>立竿见影</a:t>
            </a:r>
            <a:r>
              <a:rPr lang="en-US" altLang="zh-CN" sz="2025" dirty="0">
                <a:latin typeface="Times New Roman" panose="02020603050405020304" pitchFamily="18" charset="0"/>
                <a:ea typeface="微软雅黑" panose="020B0503020204020204" pitchFamily="34" charset="-122"/>
              </a:rPr>
              <a:t>｡</a:t>
            </a:r>
            <a:endParaRPr lang="en-US" altLang="zh-CN" sz="2025" dirty="0">
              <a:latin typeface="Times New Roman" panose="02020603050405020304" pitchFamily="18" charset="0"/>
              <a:ea typeface="微软雅黑" panose="020B0503020204020204" pitchFamily="34" charset="-122"/>
            </a:endParaRPr>
          </a:p>
        </p:txBody>
      </p:sp>
      <p:sp>
        <p:nvSpPr>
          <p:cNvPr id="3" name="矩形 2"/>
          <p:cNvSpPr/>
          <p:nvPr/>
        </p:nvSpPr>
        <p:spPr>
          <a:xfrm>
            <a:off x="7094572" y="1552691"/>
            <a:ext cx="355600" cy="528320"/>
          </a:xfrm>
          <a:prstGeom prst="rect">
            <a:avLst/>
          </a:prstGeom>
        </p:spPr>
        <p:txBody>
          <a:bodyPr wrap="none">
            <a:spAutoFit/>
          </a:bodyPr>
          <a:lstStyle/>
          <a:p>
            <a:pPr>
              <a:lnSpc>
                <a:spcPct val="140000"/>
              </a:lnSpc>
            </a:pPr>
            <a:r>
              <a:rPr lang="en-US" altLang="zh-CN" sz="2025" b="1" dirty="0" smtClean="0">
                <a:solidFill>
                  <a:srgbClr val="FF0000"/>
                </a:solidFill>
                <a:latin typeface="Times New Roman" panose="02020603050405020304" pitchFamily="18" charset="0"/>
                <a:ea typeface="微软雅黑" panose="020B0503020204020204" pitchFamily="34" charset="-122"/>
              </a:rPr>
              <a:t>C</a:t>
            </a:r>
            <a:endParaRPr lang="zh-CN" altLang="en-US" sz="2025"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3484245"/>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23.</a:t>
            </a:r>
            <a:r>
              <a:rPr lang="zh-CN" altLang="en-US" sz="2100" b="1" dirty="0">
                <a:latin typeface="Times New Roman" panose="02020603050405020304" pitchFamily="18" charset="0"/>
                <a:ea typeface="微软雅黑" panose="020B0503020204020204" pitchFamily="34" charset="-122"/>
                <a:sym typeface="+mn-ea"/>
              </a:rPr>
              <a:t>量力而行</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按照自己能力的大小去做</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不要勉强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不能说“量力而行地去做”</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人应该量力而行</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不可好高骛远</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这件事我不会勉强你的</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你尽管量力而行地去做吧</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24.</a:t>
            </a:r>
            <a:r>
              <a:rPr lang="zh-CN" altLang="en-US" sz="2100" b="1" dirty="0">
                <a:latin typeface="Times New Roman" panose="02020603050405020304" pitchFamily="18" charset="0"/>
                <a:ea typeface="微软雅黑" panose="020B0503020204020204" pitchFamily="34" charset="-122"/>
                <a:sym typeface="+mn-ea"/>
              </a:rPr>
              <a:t>溢美之词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过分赞美的言词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本身含有“过分”之意</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成功后的他本来很谦虚</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但溢美之词使他很快便骄傲自满了</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过分的溢美之词有时候用得不好</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的确会让人非常难堪</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4664003" y="2614936"/>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6763441" y="3069989"/>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7879371" y="4072762"/>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7336873" y="4558763"/>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4453890"/>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25.</a:t>
            </a:r>
            <a:r>
              <a:rPr lang="zh-CN" altLang="en-US" sz="2100" b="1" dirty="0">
                <a:latin typeface="Times New Roman" panose="02020603050405020304" pitchFamily="18" charset="0"/>
                <a:ea typeface="微软雅黑" panose="020B0503020204020204" pitchFamily="34" charset="-122"/>
                <a:sym typeface="+mn-ea"/>
              </a:rPr>
              <a:t>一劳永逸</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辛苦一次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把事情办好</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以后就可以不再费力了</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不能说“从此一劳永逸”</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学习是一个循序渐进的过程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重在积累</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没有一劳永逸的方法</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解决了这个大麻烦之后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他感到前进的路上从此一劳永逸</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26.</a:t>
            </a:r>
            <a:r>
              <a:rPr lang="zh-CN" altLang="en-US" sz="2100" b="1" dirty="0">
                <a:latin typeface="Times New Roman" panose="02020603050405020304" pitchFamily="18" charset="0"/>
                <a:ea typeface="微软雅黑" panose="020B0503020204020204" pitchFamily="34" charset="-122"/>
                <a:sym typeface="+mn-ea"/>
              </a:rPr>
              <a:t>咎由自取</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一些不好的后果与结果不是因为他人的因素造成</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而全是因为自己的过错与失误所造成的</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不能说成“由于咎由自取”</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他品行恶劣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难怪大家会群起而攻之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他这是咎由自取</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由于王五同学自己咎由自取</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他被学校通报批评了</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4" name="矩形 3"/>
          <p:cNvSpPr/>
          <p:nvPr/>
        </p:nvSpPr>
        <p:spPr>
          <a:xfrm>
            <a:off x="7668352" y="3116156"/>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8012437" y="2605376"/>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6965882" y="5025483"/>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7" name="矩形 6"/>
          <p:cNvSpPr/>
          <p:nvPr/>
        </p:nvSpPr>
        <p:spPr>
          <a:xfrm>
            <a:off x="7166778" y="4578994"/>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3484245"/>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27.</a:t>
            </a:r>
            <a:r>
              <a:rPr lang="zh-CN" altLang="en-US" sz="2100" b="1" dirty="0">
                <a:latin typeface="Times New Roman" panose="02020603050405020304" pitchFamily="18" charset="0"/>
                <a:ea typeface="微软雅黑" panose="020B0503020204020204" pitchFamily="34" charset="-122"/>
                <a:sym typeface="+mn-ea"/>
              </a:rPr>
              <a:t>津津乐道</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很有兴趣地说个不停</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本身有“说”的含义</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北京世园会开幕式的盛大场面</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至今仍为大家所津津乐道</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同学们对那次快乐的郊游津津乐道地说个不停</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28.</a:t>
            </a:r>
            <a:r>
              <a:rPr lang="zh-CN" altLang="en-US" sz="2100" b="1" dirty="0">
                <a:latin typeface="Times New Roman" panose="02020603050405020304" pitchFamily="18" charset="0"/>
                <a:ea typeface="微软雅黑" panose="020B0503020204020204" pitchFamily="34" charset="-122"/>
                <a:sym typeface="+mn-ea"/>
              </a:rPr>
              <a:t>分道扬镳</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比喻目标不同</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各走各的路或各干各的事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不能说“各自分道扬镳”</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为了不同的梦想</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他们兄弟三人分道扬镳</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他俩共事多年</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终因志趣不合各自分道扬镳</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7744599" y="2123616"/>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6444650" y="2614936"/>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5801500" y="4072762"/>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6046933" y="4560491"/>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51271" y="1575113"/>
            <a:ext cx="8515826" cy="610076"/>
            <a:chOff x="537" y="1440"/>
            <a:chExt cx="17881" cy="1281"/>
          </a:xfrm>
        </p:grpSpPr>
        <p:sp>
          <p:nvSpPr>
            <p:cNvPr id="3" name="矩形 2"/>
            <p:cNvSpPr/>
            <p:nvPr/>
          </p:nvSpPr>
          <p:spPr>
            <a:xfrm>
              <a:off x="537" y="1440"/>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4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对象</a:t>
              </a:r>
              <a:r>
                <a:rPr lang="zh-CN" altLang="en-US" sz="2250" b="1" kern="100" dirty="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用错</a:t>
              </a:r>
              <a:endPar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
        <p:nvSpPr>
          <p:cNvPr id="100" name="文本框 99"/>
          <p:cNvSpPr txBox="1"/>
          <p:nvPr/>
        </p:nvSpPr>
        <p:spPr>
          <a:xfrm>
            <a:off x="517946" y="2075632"/>
            <a:ext cx="8104243" cy="3484245"/>
          </a:xfrm>
          <a:prstGeom prst="rect">
            <a:avLst/>
          </a:prstGeom>
          <a:noFill/>
          <a:ln w="9525">
            <a:noFill/>
          </a:ln>
        </p:spPr>
        <p:txBody>
          <a:bodyPr wrap="square">
            <a:spAutoFit/>
          </a:bodyPr>
          <a:lstStyle/>
          <a:p>
            <a:pPr indent="0" algn="just">
              <a:lnSpc>
                <a:spcPct val="150000"/>
              </a:lnSpc>
            </a:pPr>
            <a:r>
              <a:rPr lang="zh-CN" altLang="en-US" sz="2100" dirty="0" smtClean="0">
                <a:latin typeface="Times New Roman" panose="02020603050405020304" pitchFamily="18" charset="0"/>
                <a:ea typeface="微软雅黑" panose="020B0503020204020204" pitchFamily="34" charset="-122"/>
                <a:sym typeface="+mn-ea"/>
              </a:rPr>
              <a:t>有些词语的使用对象是有严格限制的</a:t>
            </a:r>
            <a:r>
              <a:rPr lang="en-US" altLang="zh-CN" sz="2100" dirty="0" smtClean="0">
                <a:latin typeface="Times New Roman" panose="02020603050405020304" pitchFamily="18" charset="0"/>
                <a:ea typeface="微软雅黑" panose="020B0503020204020204" pitchFamily="34" charset="-122"/>
                <a:sym typeface="+mn-ea"/>
              </a:rPr>
              <a:t>,</a:t>
            </a:r>
            <a:r>
              <a:rPr lang="zh-CN" altLang="en-US" sz="2100" dirty="0" smtClean="0">
                <a:latin typeface="Times New Roman" panose="02020603050405020304" pitchFamily="18" charset="0"/>
                <a:ea typeface="微软雅黑" panose="020B0503020204020204" pitchFamily="34" charset="-122"/>
                <a:sym typeface="+mn-ea"/>
              </a:rPr>
              <a:t>有的只适用于某种特定的对象</a:t>
            </a:r>
            <a:r>
              <a:rPr lang="en-US" altLang="zh-CN" sz="2100" dirty="0" smtClean="0">
                <a:latin typeface="Times New Roman" panose="02020603050405020304" pitchFamily="18" charset="0"/>
                <a:ea typeface="微软雅黑" panose="020B0503020204020204" pitchFamily="34" charset="-122"/>
                <a:sym typeface="+mn-ea"/>
              </a:rPr>
              <a:t>｡</a:t>
            </a:r>
            <a:r>
              <a:rPr lang="zh-CN" altLang="en-US" sz="2100" dirty="0" smtClean="0">
                <a:latin typeface="Times New Roman" panose="02020603050405020304" pitchFamily="18" charset="0"/>
                <a:ea typeface="微软雅黑" panose="020B0503020204020204" pitchFamily="34" charset="-122"/>
                <a:sym typeface="+mn-ea"/>
              </a:rPr>
              <a:t>这是由词语的出处</a:t>
            </a:r>
            <a:r>
              <a:rPr lang="en-US" altLang="zh-CN" sz="2100" dirty="0" smtClean="0">
                <a:latin typeface="Times New Roman" panose="02020603050405020304" pitchFamily="18" charset="0"/>
                <a:ea typeface="微软雅黑" panose="020B0503020204020204" pitchFamily="34" charset="-122"/>
                <a:sym typeface="+mn-ea"/>
              </a:rPr>
              <a:t>､</a:t>
            </a:r>
            <a:r>
              <a:rPr lang="zh-CN" altLang="en-US" sz="2100" dirty="0" smtClean="0">
                <a:latin typeface="Times New Roman" panose="02020603050405020304" pitchFamily="18" charset="0"/>
                <a:ea typeface="微软雅黑" panose="020B0503020204020204" pitchFamily="34" charset="-122"/>
                <a:sym typeface="+mn-ea"/>
              </a:rPr>
              <a:t>意义和长期使用的习惯决定</a:t>
            </a:r>
            <a:r>
              <a:rPr lang="en-US" altLang="zh-CN" sz="2100" dirty="0" smtClean="0">
                <a:latin typeface="Times New Roman" panose="02020603050405020304" pitchFamily="18" charset="0"/>
                <a:ea typeface="微软雅黑" panose="020B0503020204020204" pitchFamily="34" charset="-122"/>
                <a:sym typeface="+mn-ea"/>
              </a:rPr>
              <a:t>,</a:t>
            </a:r>
            <a:r>
              <a:rPr lang="zh-CN" altLang="en-US" sz="2100" dirty="0" smtClean="0">
                <a:latin typeface="Times New Roman" panose="02020603050405020304" pitchFamily="18" charset="0"/>
                <a:ea typeface="微软雅黑" panose="020B0503020204020204" pitchFamily="34" charset="-122"/>
                <a:sym typeface="+mn-ea"/>
              </a:rPr>
              <a:t>使用时只能严格遵守</a:t>
            </a:r>
            <a:r>
              <a:rPr lang="en-US" altLang="zh-CN" sz="2100" dirty="0" smtClean="0">
                <a:latin typeface="Times New Roman" panose="02020603050405020304" pitchFamily="18" charset="0"/>
                <a:ea typeface="微软雅黑" panose="020B0503020204020204" pitchFamily="34" charset="-122"/>
                <a:sym typeface="+mn-ea"/>
              </a:rPr>
              <a:t>,</a:t>
            </a:r>
            <a:r>
              <a:rPr lang="zh-CN" altLang="en-US" sz="2100" dirty="0" smtClean="0">
                <a:latin typeface="Times New Roman" panose="02020603050405020304" pitchFamily="18" charset="0"/>
                <a:ea typeface="微软雅黑" panose="020B0503020204020204" pitchFamily="34" charset="-122"/>
                <a:sym typeface="+mn-ea"/>
              </a:rPr>
              <a:t>不能随意扩大或转移</a:t>
            </a:r>
            <a:r>
              <a:rPr lang="en-US" altLang="zh-CN" sz="2100" dirty="0" smtClean="0">
                <a:latin typeface="Times New Roman" panose="02020603050405020304" pitchFamily="18" charset="0"/>
                <a:ea typeface="微软雅黑" panose="020B0503020204020204" pitchFamily="34" charset="-122"/>
                <a:sym typeface="+mn-ea"/>
              </a:rPr>
              <a:t>,</a:t>
            </a:r>
            <a:r>
              <a:rPr lang="zh-CN" altLang="en-US" sz="2100" dirty="0" smtClean="0">
                <a:latin typeface="Times New Roman" panose="02020603050405020304" pitchFamily="18" charset="0"/>
                <a:ea typeface="微软雅黑" panose="020B0503020204020204" pitchFamily="34" charset="-122"/>
                <a:sym typeface="+mn-ea"/>
              </a:rPr>
              <a:t>否则会造成误用</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smtClean="0">
                <a:latin typeface="Times New Roman" panose="02020603050405020304" pitchFamily="18" charset="0"/>
                <a:ea typeface="微软雅黑" panose="020B0503020204020204" pitchFamily="34" charset="-122"/>
                <a:sym typeface="+mn-ea"/>
              </a:rPr>
              <a:t>1</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不可名状</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无法用言辞形容</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尤指“声音</a:t>
            </a:r>
            <a:r>
              <a:rPr lang="en-US" altLang="zh-CN" sz="2100" dirty="0">
                <a:solidFill>
                  <a:srgbClr val="FF00FF"/>
                </a:solidFill>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色彩</a:t>
            </a:r>
            <a:r>
              <a:rPr lang="en-US" altLang="zh-CN" sz="2100" dirty="0">
                <a:solidFill>
                  <a:srgbClr val="FF00FF"/>
                </a:solidFill>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感觉”等</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我含着泪水</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欢欣鼓舞</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内心的喜悦不可名状</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山上怪石嶙峋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形状千奇百怪</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不可名状</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grpSp>
        <p:nvGrpSpPr>
          <p:cNvPr id="5" name="组合 4"/>
          <p:cNvGrpSpPr/>
          <p:nvPr/>
        </p:nvGrpSpPr>
        <p:grpSpPr>
          <a:xfrm>
            <a:off x="517946" y="3607489"/>
            <a:ext cx="1674701" cy="463010"/>
            <a:chOff x="787133" y="2933137"/>
            <a:chExt cx="2232934" cy="617347"/>
          </a:xfrm>
        </p:grpSpPr>
        <p:sp>
          <p:nvSpPr>
            <p:cNvPr id="6" name="Shape 16869"/>
            <p:cNvSpPr/>
            <p:nvPr/>
          </p:nvSpPr>
          <p:spPr>
            <a:xfrm>
              <a:off x="787133" y="2933137"/>
              <a:ext cx="518400" cy="464400"/>
            </a:xfrm>
            <a:custGeom>
              <a:avLst/>
              <a:gdLst/>
              <a:ahLst/>
              <a:cxnLst>
                <a:cxn ang="0">
                  <a:pos x="wd2" y="hd2"/>
                </a:cxn>
                <a:cxn ang="5400000">
                  <a:pos x="wd2" y="hd2"/>
                </a:cxn>
                <a:cxn ang="10800000">
                  <a:pos x="wd2" y="hd2"/>
                </a:cxn>
                <a:cxn ang="16200000">
                  <a:pos x="wd2" y="hd2"/>
                </a:cxn>
              </a:cxnLst>
              <a:rect l="0" t="0" r="r" b="b"/>
              <a:pathLst>
                <a:path w="21600" h="21600" extrusionOk="0">
                  <a:moveTo>
                    <a:pt x="9341" y="20419"/>
                  </a:moveTo>
                  <a:cubicBezTo>
                    <a:pt x="9341" y="20588"/>
                    <a:pt x="9341" y="20588"/>
                    <a:pt x="9341" y="20756"/>
                  </a:cubicBezTo>
                  <a:cubicBezTo>
                    <a:pt x="9341" y="21263"/>
                    <a:pt x="9924" y="21600"/>
                    <a:pt x="10800" y="21600"/>
                  </a:cubicBezTo>
                  <a:cubicBezTo>
                    <a:pt x="11530" y="21600"/>
                    <a:pt x="12114" y="21263"/>
                    <a:pt x="12114" y="20756"/>
                  </a:cubicBezTo>
                  <a:cubicBezTo>
                    <a:pt x="12114" y="20588"/>
                    <a:pt x="12114" y="20588"/>
                    <a:pt x="12114" y="20419"/>
                  </a:cubicBezTo>
                  <a:cubicBezTo>
                    <a:pt x="12551" y="20250"/>
                    <a:pt x="12989" y="19913"/>
                    <a:pt x="13573" y="19913"/>
                  </a:cubicBezTo>
                  <a:cubicBezTo>
                    <a:pt x="16784" y="19913"/>
                    <a:pt x="21600" y="20756"/>
                    <a:pt x="21600" y="20756"/>
                  </a:cubicBezTo>
                  <a:cubicBezTo>
                    <a:pt x="21600" y="4050"/>
                    <a:pt x="21600" y="4050"/>
                    <a:pt x="21600" y="4050"/>
                  </a:cubicBezTo>
                  <a:cubicBezTo>
                    <a:pt x="21600" y="4050"/>
                    <a:pt x="21016" y="3881"/>
                    <a:pt x="20286" y="3881"/>
                  </a:cubicBezTo>
                  <a:cubicBezTo>
                    <a:pt x="20286" y="18394"/>
                    <a:pt x="20286" y="18394"/>
                    <a:pt x="20286" y="18394"/>
                  </a:cubicBezTo>
                  <a:cubicBezTo>
                    <a:pt x="20286" y="18394"/>
                    <a:pt x="16492" y="16538"/>
                    <a:pt x="13719" y="17550"/>
                  </a:cubicBezTo>
                  <a:cubicBezTo>
                    <a:pt x="12697" y="17888"/>
                    <a:pt x="11822" y="19238"/>
                    <a:pt x="11238" y="20081"/>
                  </a:cubicBezTo>
                  <a:cubicBezTo>
                    <a:pt x="11092" y="19913"/>
                    <a:pt x="11092" y="19913"/>
                    <a:pt x="10946" y="19913"/>
                  </a:cubicBezTo>
                  <a:cubicBezTo>
                    <a:pt x="11384" y="19069"/>
                    <a:pt x="12114" y="17381"/>
                    <a:pt x="12989" y="16706"/>
                  </a:cubicBezTo>
                  <a:cubicBezTo>
                    <a:pt x="15616" y="15356"/>
                    <a:pt x="19119" y="16200"/>
                    <a:pt x="19119" y="16200"/>
                  </a:cubicBezTo>
                  <a:cubicBezTo>
                    <a:pt x="19119" y="0"/>
                    <a:pt x="19119" y="0"/>
                    <a:pt x="19119" y="0"/>
                  </a:cubicBezTo>
                  <a:cubicBezTo>
                    <a:pt x="19119" y="0"/>
                    <a:pt x="17805" y="338"/>
                    <a:pt x="16200" y="844"/>
                  </a:cubicBezTo>
                  <a:cubicBezTo>
                    <a:pt x="16200" y="12825"/>
                    <a:pt x="16200" y="12825"/>
                    <a:pt x="16200" y="12825"/>
                  </a:cubicBezTo>
                  <a:cubicBezTo>
                    <a:pt x="14595" y="11813"/>
                    <a:pt x="14595" y="11813"/>
                    <a:pt x="14595" y="11813"/>
                  </a:cubicBezTo>
                  <a:cubicBezTo>
                    <a:pt x="13135" y="14006"/>
                    <a:pt x="13135" y="14006"/>
                    <a:pt x="13135" y="14006"/>
                  </a:cubicBezTo>
                  <a:cubicBezTo>
                    <a:pt x="13135" y="1856"/>
                    <a:pt x="13135" y="1856"/>
                    <a:pt x="13135" y="1856"/>
                  </a:cubicBezTo>
                  <a:cubicBezTo>
                    <a:pt x="13135" y="1856"/>
                    <a:pt x="13135" y="1856"/>
                    <a:pt x="13135" y="2025"/>
                  </a:cubicBezTo>
                  <a:cubicBezTo>
                    <a:pt x="11822" y="2531"/>
                    <a:pt x="10800" y="4388"/>
                    <a:pt x="10800" y="4388"/>
                  </a:cubicBezTo>
                  <a:cubicBezTo>
                    <a:pt x="10800" y="4388"/>
                    <a:pt x="9632" y="2531"/>
                    <a:pt x="8319" y="2025"/>
                  </a:cubicBezTo>
                  <a:cubicBezTo>
                    <a:pt x="5838" y="844"/>
                    <a:pt x="2335" y="0"/>
                    <a:pt x="2335" y="0"/>
                  </a:cubicBezTo>
                  <a:cubicBezTo>
                    <a:pt x="2335" y="16200"/>
                    <a:pt x="2335" y="16200"/>
                    <a:pt x="2335" y="16200"/>
                  </a:cubicBezTo>
                  <a:cubicBezTo>
                    <a:pt x="2335" y="16200"/>
                    <a:pt x="5838" y="15356"/>
                    <a:pt x="8319" y="16706"/>
                  </a:cubicBezTo>
                  <a:cubicBezTo>
                    <a:pt x="9341" y="17381"/>
                    <a:pt x="10070" y="19069"/>
                    <a:pt x="10508" y="19913"/>
                  </a:cubicBezTo>
                  <a:cubicBezTo>
                    <a:pt x="10362" y="19913"/>
                    <a:pt x="10362" y="19913"/>
                    <a:pt x="10216" y="20081"/>
                  </a:cubicBezTo>
                  <a:cubicBezTo>
                    <a:pt x="9778" y="19238"/>
                    <a:pt x="8757" y="17888"/>
                    <a:pt x="7735" y="17550"/>
                  </a:cubicBezTo>
                  <a:cubicBezTo>
                    <a:pt x="4962" y="16538"/>
                    <a:pt x="1168" y="18394"/>
                    <a:pt x="1168" y="18394"/>
                  </a:cubicBezTo>
                  <a:cubicBezTo>
                    <a:pt x="1168" y="3881"/>
                    <a:pt x="1168" y="3881"/>
                    <a:pt x="1168" y="3881"/>
                  </a:cubicBezTo>
                  <a:cubicBezTo>
                    <a:pt x="438" y="3881"/>
                    <a:pt x="0" y="4050"/>
                    <a:pt x="0" y="4050"/>
                  </a:cubicBezTo>
                  <a:cubicBezTo>
                    <a:pt x="0" y="20756"/>
                    <a:pt x="0" y="20756"/>
                    <a:pt x="0" y="20756"/>
                  </a:cubicBezTo>
                  <a:cubicBezTo>
                    <a:pt x="0" y="20756"/>
                    <a:pt x="4670" y="19913"/>
                    <a:pt x="7881" y="19913"/>
                  </a:cubicBezTo>
                  <a:cubicBezTo>
                    <a:pt x="8465" y="19913"/>
                    <a:pt x="8903" y="20250"/>
                    <a:pt x="9341" y="20419"/>
                  </a:cubicBezTo>
                  <a:close/>
                </a:path>
              </a:pathLst>
            </a:custGeom>
            <a:solidFill>
              <a:srgbClr val="015672"/>
            </a:solidFill>
            <a:ln w="12700">
              <a:miter lim="400000"/>
            </a:ln>
          </p:spPr>
          <p:txBody>
            <a:bodyPr lIns="0" tIns="0" rIns="0" bIns="0"/>
            <a:lstStyle/>
            <a:p>
              <a:pPr lvl="0"/>
              <a:endParaRPr sz="100"/>
            </a:p>
          </p:txBody>
        </p:sp>
        <p:sp>
          <p:nvSpPr>
            <p:cNvPr id="4" name="矩形 3"/>
            <p:cNvSpPr/>
            <p:nvPr/>
          </p:nvSpPr>
          <p:spPr>
            <a:xfrm>
              <a:off x="1350440" y="3087357"/>
              <a:ext cx="1669627" cy="463127"/>
            </a:xfrm>
            <a:prstGeom prst="rect">
              <a:avLst/>
            </a:prstGeom>
          </p:spPr>
          <p:txBody>
            <a:bodyPr wrap="none">
              <a:spAutoFit/>
            </a:bodyPr>
            <a:lstStyle/>
            <a:p>
              <a:pPr algn="just">
                <a:lnSpc>
                  <a:spcPts val="2000"/>
                </a:lnSpc>
                <a:spcAft>
                  <a:spcPts val="0"/>
                </a:spcAft>
              </a:pPr>
              <a:r>
                <a:rPr lang="zh-CN" altLang="zh-CN" sz="2100" b="1" kern="100" dirty="0">
                  <a:solidFill>
                    <a:srgbClr val="015672"/>
                  </a:solidFill>
                  <a:latin typeface="Times New Roman" panose="02020603050405020304" pitchFamily="18" charset="0"/>
                  <a:ea typeface="微软雅黑" panose="020B0503020204020204" pitchFamily="34" charset="-122"/>
                  <a:cs typeface="Times New Roman" panose="02020603050405020304" pitchFamily="18" charset="0"/>
                </a:rPr>
                <a:t>课内词语</a:t>
              </a:r>
              <a:endParaRPr lang="zh-CN" altLang="zh-CN" sz="2100" b="1" kern="100" dirty="0">
                <a:solidFill>
                  <a:srgbClr val="015672"/>
                </a:solidFill>
                <a:latin typeface="Calibri" panose="020F0502020204030204" pitchFamily="34" charset="0"/>
                <a:cs typeface="Times New Roman" panose="02020603050405020304" pitchFamily="18" charset="0"/>
              </a:endParaRPr>
            </a:p>
          </p:txBody>
        </p:sp>
      </p:grpSp>
      <p:sp>
        <p:nvSpPr>
          <p:cNvPr id="7" name="矩形 6"/>
          <p:cNvSpPr/>
          <p:nvPr/>
        </p:nvSpPr>
        <p:spPr>
          <a:xfrm>
            <a:off x="6213851" y="4580213"/>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10" name="矩形 9"/>
          <p:cNvSpPr/>
          <p:nvPr/>
        </p:nvSpPr>
        <p:spPr>
          <a:xfrm>
            <a:off x="5625215" y="5104759"/>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3484245"/>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2.</a:t>
            </a:r>
            <a:r>
              <a:rPr lang="zh-CN" altLang="en-US" sz="2100" b="1" dirty="0">
                <a:latin typeface="Times New Roman" panose="02020603050405020304" pitchFamily="18" charset="0"/>
                <a:ea typeface="微软雅黑" panose="020B0503020204020204" pitchFamily="34" charset="-122"/>
                <a:sym typeface="+mn-ea"/>
              </a:rPr>
              <a:t>栩栩如生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形容画作</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雕塑中的艺术形象等生动逼真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就像活的一样</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这些画里的虾之所以栩栩如生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是因为他深刻观察过真正的虾的生活</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他讲的故事栩栩如生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引人入胜</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3.</a:t>
            </a:r>
            <a:r>
              <a:rPr lang="zh-CN" altLang="en-US" sz="2100" b="1" dirty="0">
                <a:latin typeface="Times New Roman" panose="02020603050405020304" pitchFamily="18" charset="0"/>
                <a:ea typeface="微软雅黑" panose="020B0503020204020204" pitchFamily="34" charset="-122"/>
                <a:sym typeface="+mn-ea"/>
              </a:rPr>
              <a:t>怏怏不乐</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形容不满意或不高兴的神情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含贬义</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她今天淋雨生病了</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整个身体状态看起来怏怏不乐的</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我们劝小文不要为一点小事就整天怏怏不乐</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1111787" y="2625172"/>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4663617" y="3069989"/>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6343998" y="4605025"/>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7091213" y="4064569"/>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1910" cy="2999740"/>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4.</a:t>
            </a:r>
            <a:r>
              <a:rPr lang="zh-CN" altLang="en-US" sz="2100" b="1" dirty="0">
                <a:latin typeface="Times New Roman" panose="02020603050405020304" pitchFamily="18" charset="0"/>
                <a:ea typeface="微软雅黑" panose="020B0503020204020204" pitchFamily="34" charset="-122"/>
                <a:sym typeface="+mn-ea"/>
              </a:rPr>
              <a:t>抑扬顿挫</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指声音高低曲折</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十分和谐</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多用于形容悦耳的声音</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这篇小说情节跌宕起伏</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抑扬顿挫</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具有很强的感染力</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王老师讲课时总是抑扬顿挫</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生动有趣</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5.</a:t>
            </a:r>
            <a:r>
              <a:rPr lang="zh-CN" altLang="en-US" sz="2100" b="1" dirty="0">
                <a:latin typeface="Times New Roman" panose="02020603050405020304" pitchFamily="18" charset="0"/>
                <a:ea typeface="微软雅黑" panose="020B0503020204020204" pitchFamily="34" charset="-122"/>
                <a:sym typeface="+mn-ea"/>
              </a:rPr>
              <a:t>花枝招展</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形容女子打扮得十分艳丽</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一群打扮得花枝招展的少女正向我们这边走来</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三九寒天</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梅花依旧花枝招展</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立在风雪之中</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7185303" y="2164560"/>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5668435" y="2631408"/>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6489493" y="3639951"/>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6104464" y="4076321"/>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4291330"/>
          </a:xfrm>
          <a:prstGeom prst="rect">
            <a:avLst/>
          </a:prstGeom>
          <a:noFill/>
          <a:ln w="9525">
            <a:noFill/>
          </a:ln>
        </p:spPr>
        <p:txBody>
          <a:bodyPr wrap="square">
            <a:spAutoFit/>
          </a:bodyPr>
          <a:lstStyle/>
          <a:p>
            <a:pPr indent="0" algn="just">
              <a:lnSpc>
                <a:spcPct val="130000"/>
              </a:lnSpc>
            </a:pPr>
            <a:r>
              <a:rPr lang="en-US" altLang="zh-CN" sz="2100" b="1" dirty="0">
                <a:latin typeface="Times New Roman" panose="02020603050405020304" pitchFamily="18" charset="0"/>
                <a:ea typeface="微软雅黑" panose="020B0503020204020204" pitchFamily="34" charset="-122"/>
                <a:sym typeface="+mn-ea"/>
              </a:rPr>
              <a:t>6.</a:t>
            </a:r>
            <a:r>
              <a:rPr lang="zh-CN" altLang="en-US" sz="2100" b="1" dirty="0">
                <a:latin typeface="Times New Roman" panose="02020603050405020304" pitchFamily="18" charset="0"/>
                <a:ea typeface="微软雅黑" panose="020B0503020204020204" pitchFamily="34" charset="-122"/>
                <a:sym typeface="+mn-ea"/>
              </a:rPr>
              <a:t>可歌可泣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值得歌颂</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赞美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使人感动流泪</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用于形容英勇悲壮的感人事迹</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3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他主动帮助同学学习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还带病参加集体活动</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这种行为实在是可歌可泣</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3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四川凉山木里三十一名救火英雄的事迹可歌可泣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感染了无数中国人的心</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30000"/>
              </a:lnSpc>
            </a:pPr>
            <a:r>
              <a:rPr lang="en-US" altLang="zh-CN" sz="2100" b="1" dirty="0">
                <a:latin typeface="Times New Roman" panose="02020603050405020304" pitchFamily="18" charset="0"/>
                <a:ea typeface="微软雅黑" panose="020B0503020204020204" pitchFamily="34" charset="-122"/>
                <a:sym typeface="+mn-ea"/>
              </a:rPr>
              <a:t>7.</a:t>
            </a:r>
            <a:r>
              <a:rPr lang="zh-CN" altLang="en-US" sz="2100" b="1" dirty="0">
                <a:latin typeface="Times New Roman" panose="02020603050405020304" pitchFamily="18" charset="0"/>
                <a:ea typeface="微软雅黑" panose="020B0503020204020204" pitchFamily="34" charset="-122"/>
                <a:sym typeface="+mn-ea"/>
              </a:rPr>
              <a:t>川流不息</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形容行人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车马等像水流一样连续不断</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3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中国改革开放已经</a:t>
            </a:r>
            <a:r>
              <a:rPr lang="en-US" altLang="zh-CN" sz="2100" dirty="0">
                <a:latin typeface="Times New Roman" panose="02020603050405020304" pitchFamily="18" charset="0"/>
                <a:ea typeface="微软雅黑" panose="020B0503020204020204" pitchFamily="34" charset="-122"/>
                <a:sym typeface="+mn-ea"/>
              </a:rPr>
              <a:t>40</a:t>
            </a:r>
            <a:r>
              <a:rPr lang="zh-CN" altLang="en-US" sz="2100" dirty="0">
                <a:latin typeface="Times New Roman" panose="02020603050405020304" pitchFamily="18" charset="0"/>
                <a:ea typeface="微软雅黑" panose="020B0503020204020204" pitchFamily="34" charset="-122"/>
                <a:sym typeface="+mn-ea"/>
              </a:rPr>
              <a:t>多年</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时间川流不息</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见证了祖国经济的飞速发展</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3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虽然是晚上九点</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但路上的车辆仍然川流不息</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1624013" y="3730639"/>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1091316" y="2891302"/>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1091316" y="4930141"/>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7" name="矩形 6"/>
          <p:cNvSpPr/>
          <p:nvPr/>
        </p:nvSpPr>
        <p:spPr>
          <a:xfrm>
            <a:off x="6405848" y="5322556"/>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4453890"/>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8.</a:t>
            </a:r>
            <a:r>
              <a:rPr lang="zh-CN" altLang="en-US" sz="2100" b="1" dirty="0">
                <a:latin typeface="Times New Roman" panose="02020603050405020304" pitchFamily="18" charset="0"/>
                <a:ea typeface="微软雅黑" panose="020B0503020204020204" pitchFamily="34" charset="-122"/>
                <a:sym typeface="+mn-ea"/>
              </a:rPr>
              <a:t>信手拈来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随手拿来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多指写文章时能自由纯熟地选用词语或应用典故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用不着怎么思考</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这篇文章他信手拈来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一挥而就</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作为一名环卫工人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吴阿姨对地上的垃圾信手拈来</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9.</a:t>
            </a:r>
            <a:r>
              <a:rPr lang="zh-CN" altLang="en-US" sz="2100" b="1" dirty="0">
                <a:latin typeface="Times New Roman" panose="02020603050405020304" pitchFamily="18" charset="0"/>
                <a:ea typeface="微软雅黑" panose="020B0503020204020204" pitchFamily="34" charset="-122"/>
                <a:sym typeface="+mn-ea"/>
              </a:rPr>
              <a:t>根深蒂固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比喻基础牢固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不可动摇</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辛亥革命后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在某些地区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封建思想仍然在人们心中根深蒂固</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任何不称职或者愚蠢得根深蒂固的人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都看不见这种有奇特功能的衣服</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4704561" y="2643923"/>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7058800" y="3087518"/>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7971494" y="4031819"/>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1533162" y="5032499"/>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4291330"/>
          </a:xfrm>
          <a:prstGeom prst="rect">
            <a:avLst/>
          </a:prstGeom>
          <a:noFill/>
          <a:ln w="9525">
            <a:noFill/>
          </a:ln>
        </p:spPr>
        <p:txBody>
          <a:bodyPr wrap="square">
            <a:spAutoFit/>
          </a:bodyPr>
          <a:lstStyle/>
          <a:p>
            <a:pPr indent="0" algn="just">
              <a:lnSpc>
                <a:spcPct val="130000"/>
              </a:lnSpc>
            </a:pPr>
            <a:r>
              <a:rPr lang="en-US" altLang="zh-CN" sz="2100" b="1" dirty="0">
                <a:latin typeface="Times New Roman" panose="02020603050405020304" pitchFamily="18" charset="0"/>
                <a:ea typeface="微软雅黑" panose="020B0503020204020204" pitchFamily="34" charset="-122"/>
                <a:sym typeface="+mn-ea"/>
              </a:rPr>
              <a:t>10.</a:t>
            </a:r>
            <a:r>
              <a:rPr lang="zh-CN" altLang="en-US" sz="2100" b="1" dirty="0">
                <a:latin typeface="Times New Roman" panose="02020603050405020304" pitchFamily="18" charset="0"/>
                <a:ea typeface="微软雅黑" panose="020B0503020204020204" pitchFamily="34" charset="-122"/>
                <a:sym typeface="+mn-ea"/>
              </a:rPr>
              <a:t>戛然而止</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形容声音因为被打断而突然终止</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3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这支乐曲</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旋律急促</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气势宏伟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当推向高潮时</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又戛然而止</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让人回味无穷</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3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同桌对我嘻嘻哈哈</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不停地打扰我学习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老师进来后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他的动作戛然而止</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30000"/>
              </a:lnSpc>
            </a:pPr>
            <a:r>
              <a:rPr lang="en-US" altLang="zh-CN" sz="2100" b="1" dirty="0">
                <a:latin typeface="Times New Roman" panose="02020603050405020304" pitchFamily="18" charset="0"/>
                <a:ea typeface="微软雅黑" panose="020B0503020204020204" pitchFamily="34" charset="-122"/>
                <a:sym typeface="+mn-ea"/>
              </a:rPr>
              <a:t>11.</a:t>
            </a:r>
            <a:r>
              <a:rPr lang="zh-CN" altLang="en-US" sz="2100" b="1" dirty="0">
                <a:latin typeface="Times New Roman" panose="02020603050405020304" pitchFamily="18" charset="0"/>
                <a:ea typeface="微软雅黑" panose="020B0503020204020204" pitchFamily="34" charset="-122"/>
                <a:sym typeface="+mn-ea"/>
              </a:rPr>
              <a:t>磨刀霍霍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原指响亮地磨刀</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准备宰杀</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牲畜等</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现用以形容敌人在加紧准备杀人或发动战争</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3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敌军磨刀霍霍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妄图进攻我革命根据地</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3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盼望已久的全校运动会马上就要开始了</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同学们磨刀霍霍地做着准备</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1500748" y="2430187"/>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1471894" y="3265763"/>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5658198" y="4531964"/>
            <a:ext cx="268342" cy="414020"/>
          </a:xfrm>
          <a:prstGeom prst="rect">
            <a:avLst/>
          </a:prstGeom>
        </p:spPr>
        <p:txBody>
          <a:bodyPr wrap="squar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1156663" y="5371822"/>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4453890"/>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12.</a:t>
            </a:r>
            <a:r>
              <a:rPr lang="zh-CN" altLang="en-US" sz="2100" b="1" dirty="0">
                <a:latin typeface="Times New Roman" panose="02020603050405020304" pitchFamily="18" charset="0"/>
                <a:ea typeface="微软雅黑" panose="020B0503020204020204" pitchFamily="34" charset="-122"/>
                <a:sym typeface="+mn-ea"/>
              </a:rPr>
              <a:t>李代桃僵</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原比喻兄弟互相帮助</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后借指以此代彼或代人受过</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总统选举一直都是李代桃僵的局面</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你方唱罢我登场</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这件事明明是老王的错</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你为什么要李代桃僵</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为他顶罪</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13.</a:t>
            </a:r>
            <a:r>
              <a:rPr lang="zh-CN" altLang="en-US" sz="2100" b="1" dirty="0">
                <a:latin typeface="Times New Roman" panose="02020603050405020304" pitchFamily="18" charset="0"/>
                <a:ea typeface="微软雅黑" panose="020B0503020204020204" pitchFamily="34" charset="-122"/>
                <a:sym typeface="+mn-ea"/>
              </a:rPr>
              <a:t>马革裹尸</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多指军人战死于沙场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形容为国作战</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决心为国捐躯的意志</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身为军人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为了国家人民</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即使战死沙场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马革裹尸</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也在所不惜</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那个时候</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张大爷穷困潦倒</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衣食无着</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十分令人痛心</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到头来只落得个马革裹尸的结局</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4" name="矩形 3"/>
          <p:cNvSpPr/>
          <p:nvPr/>
        </p:nvSpPr>
        <p:spPr>
          <a:xfrm>
            <a:off x="7150922" y="2113381"/>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7360200" y="2691808"/>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3007121" y="5011824"/>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7" name="矩形 6"/>
          <p:cNvSpPr/>
          <p:nvPr/>
        </p:nvSpPr>
        <p:spPr>
          <a:xfrm>
            <a:off x="8098885" y="4020929"/>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2263" y="1563521"/>
            <a:ext cx="8096535" cy="1545590"/>
          </a:xfrm>
          <a:prstGeom prst="rect">
            <a:avLst/>
          </a:prstGeom>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解析</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本题考查理解成语在具体语境中的意义</a:t>
            </a:r>
            <a:r>
              <a:rPr lang="en-US" altLang="zh-CN" sz="2100" dirty="0" smtClean="0">
                <a:latin typeface="Times New Roman" panose="02020603050405020304" pitchFamily="18" charset="0"/>
                <a:ea typeface="微软雅黑" panose="020B0503020204020204" pitchFamily="34" charset="-122"/>
              </a:rPr>
              <a:t>｡C</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空前绝后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指从前没有过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今后也不会再有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夸张性地形容独一无二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也形容非凡的成就或盛况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用在此处与句意不符</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4453890"/>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14.</a:t>
            </a:r>
            <a:r>
              <a:rPr lang="zh-CN" altLang="en-US" sz="2100" b="1" dirty="0">
                <a:latin typeface="Times New Roman" panose="02020603050405020304" pitchFamily="18" charset="0"/>
                <a:ea typeface="微软雅黑" panose="020B0503020204020204" pitchFamily="34" charset="-122"/>
                <a:sym typeface="+mn-ea"/>
              </a:rPr>
              <a:t>妙手回春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医生医术高超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能把垂危的病人治愈</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王医生妙手回春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为许多人解除了病痛</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淝水之战中</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在东晋势弱的情况下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谢玄妙手回春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成功地击溃了前秦的军队</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15.</a:t>
            </a:r>
            <a:r>
              <a:rPr lang="zh-CN" altLang="en-US" sz="2100" b="1" dirty="0">
                <a:latin typeface="Times New Roman" panose="02020603050405020304" pitchFamily="18" charset="0"/>
                <a:ea typeface="微软雅黑" panose="020B0503020204020204" pitchFamily="34" charset="-122"/>
                <a:sym typeface="+mn-ea"/>
              </a:rPr>
              <a:t>妙手偶得</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指技术高超的人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偶然间得到的灵感或作品</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也用来形容文学素养很深的人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出于灵感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即可偶然间得到妙语佳作</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有人认为天才之作总是合天地之灵气</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妙手偶得</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据说</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蓝色多瑙河</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就是作者在用餐时灵感一来随手写在袖口上的</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考得高分不是妙手偶得</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是我长此以往努力的结果</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5625785" y="2192826"/>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1961360" y="3107268"/>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6772084" y="5036089"/>
            <a:ext cx="253494" cy="414020"/>
          </a:xfrm>
          <a:prstGeom prst="rect">
            <a:avLst/>
          </a:prstGeom>
        </p:spPr>
        <p:txBody>
          <a:bodyPr wrap="squar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7" name="矩形 6"/>
          <p:cNvSpPr/>
          <p:nvPr/>
        </p:nvSpPr>
        <p:spPr>
          <a:xfrm>
            <a:off x="7025578" y="5501513"/>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2999740"/>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16.</a:t>
            </a:r>
            <a:r>
              <a:rPr lang="zh-CN" altLang="en-US" sz="2100" b="1" dirty="0">
                <a:latin typeface="Times New Roman" panose="02020603050405020304" pitchFamily="18" charset="0"/>
                <a:ea typeface="微软雅黑" panose="020B0503020204020204" pitchFamily="34" charset="-122"/>
                <a:sym typeface="+mn-ea"/>
              </a:rPr>
              <a:t>萍水相逢</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萍随水漂泊</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聚散无定</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比喻素不相识的人偶然相遇</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分别三年</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他们在老家萍水相逢</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互相倾诉前尘往事</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我俩虽然萍水相逢</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但谈得非常投合</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17.</a:t>
            </a:r>
            <a:r>
              <a:rPr lang="zh-CN" altLang="en-US" sz="2100" b="1" dirty="0">
                <a:latin typeface="Times New Roman" panose="02020603050405020304" pitchFamily="18" charset="0"/>
                <a:ea typeface="微软雅黑" panose="020B0503020204020204" pitchFamily="34" charset="-122"/>
                <a:sym typeface="+mn-ea"/>
              </a:rPr>
              <a:t>草长莺飞</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形容江南暮春的景色</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形容春天的景象</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暮春时节</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江南草长莺飞</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到处充满勃勃生机</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青海湖边</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草长莺飞</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为这片土地增添了几分生气</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5247059" y="2631408"/>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6966451" y="2124292"/>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6119070" y="3604622"/>
            <a:ext cx="350520" cy="460375"/>
          </a:xfrm>
          <a:prstGeom prst="rect">
            <a:avLst/>
          </a:prstGeom>
        </p:spPr>
        <p:txBody>
          <a:bodyPr wrap="none">
            <a:spAutoFit/>
          </a:bodyPr>
          <a:lstStyle/>
          <a:p>
            <a:r>
              <a:rPr lang="en-US" altLang="zh-CN" sz="2400" b="1" dirty="0">
                <a:solidFill>
                  <a:srgbClr val="FF0000"/>
                </a:solidFill>
                <a:latin typeface="Times New Roman" panose="02020603050405020304" pitchFamily="18" charset="0"/>
                <a:ea typeface="微软雅黑" panose="020B0503020204020204" pitchFamily="34" charset="-122"/>
                <a:sym typeface="+mn-ea"/>
              </a:rPr>
              <a:t>√</a:t>
            </a:r>
            <a:endParaRPr lang="zh-CN" altLang="en-US" sz="2400" b="1" dirty="0">
              <a:solidFill>
                <a:srgbClr val="FF0000"/>
              </a:solidFill>
            </a:endParaRPr>
          </a:p>
        </p:txBody>
      </p:sp>
      <p:sp>
        <p:nvSpPr>
          <p:cNvPr id="6" name="矩形 5"/>
          <p:cNvSpPr/>
          <p:nvPr/>
        </p:nvSpPr>
        <p:spPr>
          <a:xfrm>
            <a:off x="6622366" y="4043204"/>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3969385"/>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18.</a:t>
            </a:r>
            <a:r>
              <a:rPr lang="zh-CN" altLang="en-US" sz="2100" b="1" dirty="0">
                <a:latin typeface="Times New Roman" panose="02020603050405020304" pitchFamily="18" charset="0"/>
                <a:ea typeface="微软雅黑" panose="020B0503020204020204" pitchFamily="34" charset="-122"/>
                <a:sym typeface="+mn-ea"/>
              </a:rPr>
              <a:t>入木三分</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形容书法笔力刚劲有力</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也比喻对文章或事物见解深刻</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透彻</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由于他入木三分的启发</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我对人生有了新的认识</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鲁迅的文章时常针砭时弊</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在评价当局和人物上往往入木三分</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19.</a:t>
            </a:r>
            <a:r>
              <a:rPr lang="zh-CN" altLang="en-US" sz="2100" b="1" dirty="0">
                <a:latin typeface="Times New Roman" panose="02020603050405020304" pitchFamily="18" charset="0"/>
                <a:ea typeface="微软雅黑" panose="020B0503020204020204" pitchFamily="34" charset="-122"/>
                <a:sym typeface="+mn-ea"/>
              </a:rPr>
              <a:t>天伦之乐</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指合家团聚的欢乐</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不宜用于家庭之外</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班级组织春游活动</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大家有说有笑</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深刻体验到了天伦之乐</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难得的周末郊游</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小叶一家三口在公园的草地上</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享受着天伦之乐</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794477" y="5066426"/>
            <a:ext cx="286377" cy="414020"/>
          </a:xfrm>
          <a:prstGeom prst="rect">
            <a:avLst/>
          </a:prstGeom>
        </p:spPr>
        <p:txBody>
          <a:bodyPr wrap="squar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6557132" y="2594464"/>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8217153" y="3116156"/>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7779127" y="4058186"/>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2087689"/>
            <a:ext cx="8070574" cy="3484245"/>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20.</a:t>
            </a:r>
            <a:r>
              <a:rPr lang="zh-CN" altLang="en-US" sz="2100" b="1" dirty="0">
                <a:latin typeface="Times New Roman" panose="02020603050405020304" pitchFamily="18" charset="0"/>
                <a:ea typeface="微软雅黑" panose="020B0503020204020204" pitchFamily="34" charset="-122"/>
                <a:sym typeface="+mn-ea"/>
              </a:rPr>
              <a:t>鳞次栉比</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形容房屋或船只等排列得很密很整齐</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超市里的商品种类繁多</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鳞次栉比</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改革开放使上海浦东大变样</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城区的高楼大厦鳞次栉比</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21.</a:t>
            </a:r>
            <a:r>
              <a:rPr lang="zh-CN" altLang="en-US" sz="2100" b="1" dirty="0">
                <a:latin typeface="Times New Roman" panose="02020603050405020304" pitchFamily="18" charset="0"/>
                <a:ea typeface="微软雅黑" panose="020B0503020204020204" pitchFamily="34" charset="-122"/>
                <a:sym typeface="+mn-ea"/>
              </a:rPr>
              <a:t>良莠不齐</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好人坏人都有</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混杂在一起</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侧重于品质</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不能用于形容水平</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成绩</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市场上的产品良莠不齐</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我们要怎样辨出优劣呢</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张老师针对班上同学良莠不齐的现状</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讲课时注意分层指导</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7386346" y="3114082"/>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5052578" y="2721667"/>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grpSp>
        <p:nvGrpSpPr>
          <p:cNvPr id="7" name="组合 6"/>
          <p:cNvGrpSpPr/>
          <p:nvPr/>
        </p:nvGrpSpPr>
        <p:grpSpPr>
          <a:xfrm>
            <a:off x="624623" y="1668063"/>
            <a:ext cx="2170151" cy="483864"/>
            <a:chOff x="728870" y="530090"/>
            <a:chExt cx="2893535" cy="645152"/>
          </a:xfrm>
        </p:grpSpPr>
        <p:sp>
          <p:nvSpPr>
            <p:cNvPr id="6" name="Shape 16880"/>
            <p:cNvSpPr/>
            <p:nvPr/>
          </p:nvSpPr>
          <p:spPr>
            <a:xfrm>
              <a:off x="728870" y="530090"/>
              <a:ext cx="519076" cy="464867"/>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FF0066"/>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endParaRPr sz="100" dirty="0">
                <a:solidFill>
                  <a:srgbClr val="FF0066"/>
                </a:solidFill>
              </a:endParaRPr>
            </a:p>
          </p:txBody>
        </p:sp>
        <p:sp>
          <p:nvSpPr>
            <p:cNvPr id="2" name="矩形 1"/>
            <p:cNvSpPr/>
            <p:nvPr/>
          </p:nvSpPr>
          <p:spPr>
            <a:xfrm>
              <a:off x="1239885" y="712115"/>
              <a:ext cx="2382520" cy="463127"/>
            </a:xfrm>
            <a:prstGeom prst="rect">
              <a:avLst/>
            </a:prstGeom>
          </p:spPr>
          <p:txBody>
            <a:bodyPr wrap="none">
              <a:spAutoFit/>
            </a:bodyPr>
            <a:lstStyle/>
            <a:p>
              <a:pPr algn="just">
                <a:lnSpc>
                  <a:spcPts val="2000"/>
                </a:lnSpc>
                <a:spcAft>
                  <a:spcPts val="0"/>
                </a:spcAft>
              </a:pPr>
              <a:r>
                <a:rPr lang="zh-CN" altLang="zh-CN" sz="2100" b="1" kern="100" dirty="0">
                  <a:solidFill>
                    <a:srgbClr val="FF0066"/>
                  </a:solidFill>
                  <a:latin typeface="Times New Roman" panose="02020603050405020304" pitchFamily="18" charset="0"/>
                  <a:ea typeface="微软雅黑" panose="020B0503020204020204" pitchFamily="34" charset="-122"/>
                  <a:cs typeface="Times New Roman" panose="02020603050405020304" pitchFamily="18" charset="0"/>
                </a:rPr>
                <a:t>生活常见词语</a:t>
              </a:r>
              <a:endParaRPr lang="zh-CN" altLang="zh-CN" sz="2100" b="1" kern="100" dirty="0">
                <a:solidFill>
                  <a:srgbClr val="FF0066"/>
                </a:solidFill>
                <a:latin typeface="Calibri" panose="020F0502020204030204" pitchFamily="34" charset="0"/>
                <a:cs typeface="Times New Roman" panose="02020603050405020304" pitchFamily="18" charset="0"/>
              </a:endParaRPr>
            </a:p>
          </p:txBody>
        </p:sp>
      </p:grpSp>
      <p:sp>
        <p:nvSpPr>
          <p:cNvPr id="8" name="矩形 7"/>
          <p:cNvSpPr/>
          <p:nvPr/>
        </p:nvSpPr>
        <p:spPr>
          <a:xfrm>
            <a:off x="6569186" y="4635619"/>
            <a:ext cx="268343" cy="414020"/>
          </a:xfrm>
          <a:prstGeom prst="rect">
            <a:avLst/>
          </a:prstGeom>
        </p:spPr>
        <p:txBody>
          <a:bodyPr wrap="squar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9" name="矩形 8"/>
          <p:cNvSpPr/>
          <p:nvPr/>
        </p:nvSpPr>
        <p:spPr>
          <a:xfrm>
            <a:off x="7848663" y="5096107"/>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8" grpId="0"/>
      <p:bldP spid="9"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4711065"/>
          </a:xfrm>
          <a:prstGeom prst="rect">
            <a:avLst/>
          </a:prstGeom>
          <a:noFill/>
          <a:ln w="9525">
            <a:noFill/>
          </a:ln>
        </p:spPr>
        <p:txBody>
          <a:bodyPr wrap="square">
            <a:spAutoFit/>
          </a:bodyPr>
          <a:lstStyle/>
          <a:p>
            <a:pPr indent="0" algn="just">
              <a:lnSpc>
                <a:spcPct val="130000"/>
              </a:lnSpc>
            </a:pPr>
            <a:r>
              <a:rPr lang="en-US" altLang="zh-CN" sz="2100" b="1" dirty="0">
                <a:latin typeface="Times New Roman" panose="02020603050405020304" pitchFamily="18" charset="0"/>
                <a:ea typeface="微软雅黑" panose="020B0503020204020204" pitchFamily="34" charset="-122"/>
                <a:sym typeface="+mn-ea"/>
              </a:rPr>
              <a:t>22.</a:t>
            </a:r>
            <a:r>
              <a:rPr lang="zh-CN" altLang="en-US" sz="2100" b="1" dirty="0">
                <a:latin typeface="Times New Roman" panose="02020603050405020304" pitchFamily="18" charset="0"/>
                <a:ea typeface="微软雅黑" panose="020B0503020204020204" pitchFamily="34" charset="-122"/>
                <a:sym typeface="+mn-ea"/>
              </a:rPr>
              <a:t>阳春白雪</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比喻高雅的</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不通俗的文艺作品</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多用来比喻脱离人民大众的文艺作品</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3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他的作品有如阳春白雪</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虽然没有极佳的销量</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但仍有一定的支持者</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3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春天的故事”曲词优美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为群众喜闻乐见</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真不愧为阳春白雪</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30000"/>
              </a:lnSpc>
            </a:pPr>
            <a:r>
              <a:rPr lang="en-US" altLang="zh-CN" sz="2100" b="1" dirty="0">
                <a:latin typeface="Times New Roman" panose="02020603050405020304" pitchFamily="18" charset="0"/>
                <a:ea typeface="微软雅黑" panose="020B0503020204020204" pitchFamily="34" charset="-122"/>
                <a:sym typeface="+mn-ea"/>
              </a:rPr>
              <a:t>23.</a:t>
            </a:r>
            <a:r>
              <a:rPr lang="zh-CN" altLang="en-US" sz="2100" b="1" dirty="0">
                <a:latin typeface="Times New Roman" panose="02020603050405020304" pitchFamily="18" charset="0"/>
                <a:ea typeface="微软雅黑" panose="020B0503020204020204" pitchFamily="34" charset="-122"/>
                <a:sym typeface="+mn-ea"/>
              </a:rPr>
              <a:t>汗牛充栋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形容书籍极多</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3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古人中不乏刻苦学习的楷模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悬梁刺股者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秉烛达旦者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闻鸡起舞者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在历史上汗牛充栋</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3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李老师非常喜欢读书</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他家的书柜上摆满了各种类型的书</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真可谓汗牛充栋</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946049" y="2829888"/>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8072146" y="3257180"/>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1633555" y="5371822"/>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2986649" y="4438618"/>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3484245"/>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24.</a:t>
            </a:r>
            <a:r>
              <a:rPr lang="zh-CN" altLang="en-US" sz="2100" b="1" dirty="0">
                <a:latin typeface="Times New Roman" panose="02020603050405020304" pitchFamily="18" charset="0"/>
                <a:ea typeface="微软雅黑" panose="020B0503020204020204" pitchFamily="34" charset="-122"/>
                <a:sym typeface="+mn-ea"/>
              </a:rPr>
              <a:t>宵衣旰食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天不亮就穿衣起床</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天晚了才吃饭</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形容勤于政务</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周恩来总理宵衣旰食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日理万机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深受人民群众的爱戴</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中学生要宵衣旰食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努力学习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掌握本领</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将来为祖国建设作出贡献</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25.</a:t>
            </a:r>
            <a:r>
              <a:rPr lang="zh-CN" altLang="en-US" sz="2100" b="1" dirty="0">
                <a:latin typeface="Times New Roman" panose="02020603050405020304" pitchFamily="18" charset="0"/>
                <a:ea typeface="微软雅黑" panose="020B0503020204020204" pitchFamily="34" charset="-122"/>
                <a:sym typeface="+mn-ea"/>
              </a:rPr>
              <a:t>罄竹难书</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把竹子用完了都写不完</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形容罪行多</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写不完</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中国古代诗人遗留下来的文化瑰宝之多</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简直罄竹难书</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帝国主义在中国犯下的滔天罪行实在是罄竹难书</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7120214" y="2120162"/>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712591" y="3069989"/>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6753431" y="4605025"/>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7320334" y="4047612"/>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4939030"/>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26.</a:t>
            </a:r>
            <a:r>
              <a:rPr lang="zh-CN" altLang="en-US" sz="2100" b="1" dirty="0">
                <a:latin typeface="Times New Roman" panose="02020603050405020304" pitchFamily="18" charset="0"/>
                <a:ea typeface="微软雅黑" panose="020B0503020204020204" pitchFamily="34" charset="-122"/>
                <a:sym typeface="+mn-ea"/>
              </a:rPr>
              <a:t>脍炙人口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原来比喻美味人人爱吃</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后来比喻美好的诗文人人称赞传颂</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三国演义</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是一部脍炙人口的长篇章回体小说</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深受广大读者的喜爱</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反对腐败的口号一经提出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就产生了脍炙人口的影响</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27.</a:t>
            </a:r>
            <a:r>
              <a:rPr lang="zh-CN" altLang="en-US" sz="2100" b="1" dirty="0">
                <a:latin typeface="Times New Roman" panose="02020603050405020304" pitchFamily="18" charset="0"/>
                <a:ea typeface="微软雅黑" panose="020B0503020204020204" pitchFamily="34" charset="-122"/>
                <a:sym typeface="+mn-ea"/>
              </a:rPr>
              <a:t>举案齐眉</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相敬如宾</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琴瑟之好</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比喻夫妻之间平等和睦</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互敬互爱</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老张一家三代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十多年来和睦相处</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真可谓举案齐眉</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相敬如宾</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结婚后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小两口相敬如宾</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日子过得非常幸福</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(3)</a:t>
            </a:r>
            <a:r>
              <a:rPr lang="zh-CN" altLang="en-US" sz="2100" dirty="0">
                <a:latin typeface="Times New Roman" panose="02020603050405020304" pitchFamily="18" charset="0"/>
                <a:ea typeface="微软雅黑" panose="020B0503020204020204" pitchFamily="34" charset="-122"/>
                <a:sym typeface="+mn-ea"/>
              </a:rPr>
              <a:t>他们俩海誓山盟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愿永结琴瑟之好</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1468386" y="3085784"/>
            <a:ext cx="286377" cy="414020"/>
          </a:xfrm>
          <a:prstGeom prst="rect">
            <a:avLst/>
          </a:prstGeom>
        </p:spPr>
        <p:txBody>
          <a:bodyPr wrap="squar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7089507" y="3554738"/>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6137784" y="5071797"/>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8084087" y="4540977"/>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7" name="矩形 6"/>
          <p:cNvSpPr/>
          <p:nvPr/>
        </p:nvSpPr>
        <p:spPr>
          <a:xfrm>
            <a:off x="5044257" y="5464212"/>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4453890"/>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28.</a:t>
            </a:r>
            <a:r>
              <a:rPr lang="zh-CN" altLang="en-US" sz="2100" b="1" dirty="0">
                <a:latin typeface="Times New Roman" panose="02020603050405020304" pitchFamily="18" charset="0"/>
                <a:ea typeface="微软雅黑" panose="020B0503020204020204" pitchFamily="34" charset="-122"/>
                <a:sym typeface="+mn-ea"/>
              </a:rPr>
              <a:t>东山再起</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比喻失势后重新恢复地位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不能用来形容物品</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暌违政坛多年后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他东山再起</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高票当选立委</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打假活动是长期的</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如果我们稍有疏忽</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冒牌货就会东山再起</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29.</a:t>
            </a:r>
            <a:r>
              <a:rPr lang="zh-CN" altLang="en-US" sz="2100" b="1" dirty="0">
                <a:latin typeface="Times New Roman" panose="02020603050405020304" pitchFamily="18" charset="0"/>
                <a:ea typeface="微软雅黑" panose="020B0503020204020204" pitchFamily="34" charset="-122"/>
                <a:sym typeface="+mn-ea"/>
              </a:rPr>
              <a:t>美轮美奂</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形容新屋高大美观</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也形容装饰</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布置等美好漂亮</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博物馆里保藏着大量有艺术价值的石刻作品</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上面的各种花鸟虫鱼</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人物形象栩栩如生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美轮美奂</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一群高层建筑在昔日的荒滩上拔地而起</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美轮美奂</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十分壮观</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6117104" y="2142194"/>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7950910" y="2621277"/>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7979764" y="4605025"/>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4309507" y="4089778"/>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3484245"/>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30.</a:t>
            </a:r>
            <a:r>
              <a:rPr lang="zh-CN" altLang="en-US" sz="2100" b="1" dirty="0">
                <a:latin typeface="Times New Roman" panose="02020603050405020304" pitchFamily="18" charset="0"/>
                <a:ea typeface="微软雅黑" panose="020B0503020204020204" pitchFamily="34" charset="-122"/>
                <a:sym typeface="+mn-ea"/>
              </a:rPr>
              <a:t>洗心革面</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比喻彻底改过自新</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专指坏人</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本刊将洗心革面</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继续提高稿件的编辑质量</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决心向文学刊物的高层次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高水平攀登</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出狱后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他决定洗心革面</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重新做人</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31.</a:t>
            </a:r>
            <a:r>
              <a:rPr lang="zh-CN" altLang="en-US" sz="2100" b="1" dirty="0">
                <a:latin typeface="Times New Roman" panose="02020603050405020304" pitchFamily="18" charset="0"/>
                <a:ea typeface="微软雅黑" panose="020B0503020204020204" pitchFamily="34" charset="-122"/>
                <a:sym typeface="+mn-ea"/>
              </a:rPr>
              <a:t>豆蔻年华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少女十三四岁</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专指少女</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这群少年正值豆蔻年华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富有朝气</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这些豆蔻年华的女孩对未来充满着期待和好奇</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5079467" y="3069989"/>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2555039" y="2604700"/>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6599894" y="4605025"/>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5021759" y="4033715"/>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3969385"/>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32.</a:t>
            </a:r>
            <a:r>
              <a:rPr lang="zh-CN" altLang="en-US" sz="2100" b="1" dirty="0">
                <a:latin typeface="Times New Roman" panose="02020603050405020304" pitchFamily="18" charset="0"/>
                <a:ea typeface="微软雅黑" panose="020B0503020204020204" pitchFamily="34" charset="-122"/>
                <a:sym typeface="+mn-ea"/>
              </a:rPr>
              <a:t>破镜重圆</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比喻夫妻失散或决裂后重新团聚与和好</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刘家两兄弟失散了三十年</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今天终于破镜重圆了</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三个月后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夫妻二人破镜重圆</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33.</a:t>
            </a:r>
            <a:r>
              <a:rPr lang="zh-CN" altLang="en-US" sz="2100" b="1" dirty="0">
                <a:latin typeface="Times New Roman" panose="02020603050405020304" pitchFamily="18" charset="0"/>
                <a:ea typeface="微软雅黑" panose="020B0503020204020204" pitchFamily="34" charset="-122"/>
                <a:sym typeface="+mn-ea"/>
              </a:rPr>
              <a:t>分庭抗礼</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比喻平起平坐</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地位相等或互相对立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不能用来形容数量</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这家博物馆最近展出了馆藏的古董和名画</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精品之多</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数量之大</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大概只有巴黎的卢浮宫可与之分庭抗礼</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张国焘同党中央分庭抗礼</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搞分裂的阴谋未能得逞</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4" name="矩形 3"/>
          <p:cNvSpPr/>
          <p:nvPr/>
        </p:nvSpPr>
        <p:spPr>
          <a:xfrm>
            <a:off x="6506066" y="2154325"/>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4438751" y="2656555"/>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5115699" y="4498319"/>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7" name="矩形 6"/>
          <p:cNvSpPr/>
          <p:nvPr/>
        </p:nvSpPr>
        <p:spPr>
          <a:xfrm>
            <a:off x="7050591" y="5068145"/>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06128" y="1594870"/>
            <a:ext cx="2326481" cy="610076"/>
            <a:chOff x="608" y="1180"/>
            <a:chExt cx="4885" cy="1281"/>
          </a:xfrm>
        </p:grpSpPr>
        <p:sp>
          <p:nvSpPr>
            <p:cNvPr id="5" name="矩形 4"/>
            <p:cNvSpPr/>
            <p:nvPr/>
          </p:nvSpPr>
          <p:spPr>
            <a:xfrm>
              <a:off x="608" y="1180"/>
              <a:ext cx="4885" cy="1281"/>
            </a:xfrm>
            <a:prstGeom prst="rect">
              <a:avLst/>
            </a:prstGeom>
          </p:spPr>
          <p:txBody>
            <a:bodyPr wrap="square">
              <a:spAutoFit/>
            </a:bodyPr>
            <a:lstStyle/>
            <a:p>
              <a:pPr algn="just">
                <a:lnSpc>
                  <a:spcPct val="150000"/>
                </a:lnSpc>
                <a:spcAft>
                  <a:spcPts val="0"/>
                </a:spcAft>
              </a:pPr>
              <a:r>
                <a:rPr lang="zh-CN" altLang="en-US" sz="2100" b="1" kern="100" dirty="0" smtClean="0">
                  <a:solidFill>
                    <a:srgbClr val="E0556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05560"/>
                  </a:solidFill>
                  <a:latin typeface="Times New Roman" panose="02020603050405020304" pitchFamily="18" charset="0"/>
                  <a:ea typeface="微软雅黑" panose="020B0503020204020204" pitchFamily="34" charset="-122"/>
                  <a:cs typeface="Times New Roman" panose="02020603050405020304" pitchFamily="18" charset="0"/>
                </a:rPr>
                <a:t>考向研析</a:t>
              </a:r>
              <a:endParaRPr lang="zh-CN" altLang="en-US" sz="2250" b="1" kern="100" dirty="0" smtClean="0">
                <a:solidFill>
                  <a:srgbClr val="E05560"/>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6" name="Group 7157"/>
            <p:cNvGrpSpPr/>
            <p:nvPr/>
          </p:nvGrpSpPr>
          <p:grpSpPr>
            <a:xfrm>
              <a:off x="608" y="1406"/>
              <a:ext cx="981" cy="894"/>
              <a:chOff x="0" y="0"/>
              <a:chExt cx="797914" cy="650026"/>
            </a:xfrm>
          </p:grpSpPr>
          <p:sp>
            <p:nvSpPr>
              <p:cNvPr id="7" name="Shape 7147"/>
              <p:cNvSpPr/>
              <p:nvPr/>
            </p:nvSpPr>
            <p:spPr>
              <a:xfrm>
                <a:off x="143887" y="370489"/>
                <a:ext cx="149856" cy="279537"/>
              </a:xfrm>
              <a:custGeom>
                <a:avLst/>
                <a:gdLst/>
                <a:ahLst/>
                <a:cxnLst>
                  <a:cxn ang="0">
                    <a:pos x="wd2" y="hd2"/>
                  </a:cxn>
                  <a:cxn ang="5400000">
                    <a:pos x="wd2" y="hd2"/>
                  </a:cxn>
                  <a:cxn ang="10800000">
                    <a:pos x="wd2" y="hd2"/>
                  </a:cxn>
                  <a:cxn ang="16200000">
                    <a:pos x="wd2" y="hd2"/>
                  </a:cxn>
                </a:cxnLst>
                <a:rect l="0" t="0" r="r" b="b"/>
                <a:pathLst>
                  <a:path w="21308" h="21285" extrusionOk="0">
                    <a:moveTo>
                      <a:pt x="20828" y="2030"/>
                    </a:moveTo>
                    <a:cubicBezTo>
                      <a:pt x="21308" y="2673"/>
                      <a:pt x="21308" y="2673"/>
                      <a:pt x="21308" y="2673"/>
                    </a:cubicBezTo>
                    <a:cubicBezTo>
                      <a:pt x="6188" y="20544"/>
                      <a:pt x="6188" y="20544"/>
                      <a:pt x="6188" y="20544"/>
                    </a:cubicBezTo>
                    <a:cubicBezTo>
                      <a:pt x="5708" y="21187"/>
                      <a:pt x="4508" y="21444"/>
                      <a:pt x="3308" y="21187"/>
                    </a:cubicBezTo>
                    <a:cubicBezTo>
                      <a:pt x="1148" y="20544"/>
                      <a:pt x="1148" y="20544"/>
                      <a:pt x="1148" y="20544"/>
                    </a:cubicBezTo>
                    <a:cubicBezTo>
                      <a:pt x="188" y="20287"/>
                      <a:pt x="-292" y="19644"/>
                      <a:pt x="188" y="19130"/>
                    </a:cubicBezTo>
                    <a:cubicBezTo>
                      <a:pt x="15788" y="615"/>
                      <a:pt x="15788" y="615"/>
                      <a:pt x="15788" y="615"/>
                    </a:cubicBezTo>
                    <a:cubicBezTo>
                      <a:pt x="16268" y="101"/>
                      <a:pt x="17468" y="-156"/>
                      <a:pt x="18668" y="101"/>
                    </a:cubicBezTo>
                    <a:cubicBezTo>
                      <a:pt x="20828" y="615"/>
                      <a:pt x="20828" y="615"/>
                      <a:pt x="20828" y="615"/>
                    </a:cubicBezTo>
                    <a:cubicBezTo>
                      <a:pt x="21068" y="615"/>
                      <a:pt x="21308" y="744"/>
                      <a:pt x="21308" y="744"/>
                    </a:cubicBezTo>
                    <a:cubicBezTo>
                      <a:pt x="20588" y="1130"/>
                      <a:pt x="20348" y="1644"/>
                      <a:pt x="20828" y="2030"/>
                    </a:cubicBezTo>
                    <a:close/>
                  </a:path>
                </a:pathLst>
              </a:custGeom>
              <a:solidFill>
                <a:srgbClr val="536880"/>
              </a:solidFill>
              <a:ln w="12700" cap="flat">
                <a:noFill/>
                <a:miter lim="400000"/>
              </a:ln>
              <a:effectLst/>
            </p:spPr>
            <p:txBody>
              <a:bodyPr wrap="square" lIns="0" tIns="0" rIns="0" bIns="0" numCol="1" anchor="t">
                <a:noAutofit/>
              </a:bodyPr>
              <a:lstStyle/>
              <a:p>
                <a:pPr lvl="0"/>
                <a:endParaRPr sz="100"/>
              </a:p>
            </p:txBody>
          </p:sp>
          <p:sp>
            <p:nvSpPr>
              <p:cNvPr id="8" name="Shape 7148"/>
              <p:cNvSpPr/>
              <p:nvPr/>
            </p:nvSpPr>
            <p:spPr>
              <a:xfrm>
                <a:off x="270242" y="0"/>
                <a:ext cx="175036" cy="650025"/>
              </a:xfrm>
              <a:custGeom>
                <a:avLst/>
                <a:gdLst/>
                <a:ahLst/>
                <a:cxnLst>
                  <a:cxn ang="0">
                    <a:pos x="wd2" y="hd2"/>
                  </a:cxn>
                  <a:cxn ang="5400000">
                    <a:pos x="wd2" y="hd2"/>
                  </a:cxn>
                  <a:cxn ang="10800000">
                    <a:pos x="wd2" y="hd2"/>
                  </a:cxn>
                  <a:cxn ang="16200000">
                    <a:pos x="wd2" y="hd2"/>
                  </a:cxn>
                </a:cxnLst>
                <a:rect l="0" t="0" r="r" b="b"/>
                <a:pathLst>
                  <a:path w="21350" h="21531" extrusionOk="0">
                    <a:moveTo>
                      <a:pt x="1851" y="4924"/>
                    </a:moveTo>
                    <a:cubicBezTo>
                      <a:pt x="3909" y="4924"/>
                      <a:pt x="3909" y="4924"/>
                      <a:pt x="3909" y="4924"/>
                    </a:cubicBezTo>
                    <a:cubicBezTo>
                      <a:pt x="4937" y="4924"/>
                      <a:pt x="5760" y="4701"/>
                      <a:pt x="5760" y="4421"/>
                    </a:cubicBezTo>
                    <a:cubicBezTo>
                      <a:pt x="5760" y="504"/>
                      <a:pt x="5760" y="504"/>
                      <a:pt x="5760" y="504"/>
                    </a:cubicBezTo>
                    <a:cubicBezTo>
                      <a:pt x="5760" y="224"/>
                      <a:pt x="4937" y="0"/>
                      <a:pt x="3909" y="0"/>
                    </a:cubicBezTo>
                    <a:cubicBezTo>
                      <a:pt x="1851" y="0"/>
                      <a:pt x="1851" y="0"/>
                      <a:pt x="1851" y="0"/>
                    </a:cubicBezTo>
                    <a:cubicBezTo>
                      <a:pt x="823" y="0"/>
                      <a:pt x="0" y="224"/>
                      <a:pt x="0" y="504"/>
                    </a:cubicBezTo>
                    <a:cubicBezTo>
                      <a:pt x="0" y="4421"/>
                      <a:pt x="0" y="4421"/>
                      <a:pt x="0" y="4421"/>
                    </a:cubicBezTo>
                    <a:cubicBezTo>
                      <a:pt x="0" y="4701"/>
                      <a:pt x="823" y="4924"/>
                      <a:pt x="1851" y="4924"/>
                    </a:cubicBezTo>
                    <a:close/>
                    <a:moveTo>
                      <a:pt x="21189" y="20593"/>
                    </a:moveTo>
                    <a:cubicBezTo>
                      <a:pt x="7611" y="12535"/>
                      <a:pt x="7611" y="12535"/>
                      <a:pt x="7611" y="12535"/>
                    </a:cubicBezTo>
                    <a:cubicBezTo>
                      <a:pt x="7200" y="12311"/>
                      <a:pt x="6171" y="12199"/>
                      <a:pt x="5349" y="12311"/>
                    </a:cubicBezTo>
                    <a:cubicBezTo>
                      <a:pt x="3291" y="12535"/>
                      <a:pt x="3291" y="12535"/>
                      <a:pt x="3291" y="12535"/>
                    </a:cubicBezTo>
                    <a:cubicBezTo>
                      <a:pt x="3291" y="12535"/>
                      <a:pt x="3086" y="12591"/>
                      <a:pt x="2880" y="12591"/>
                    </a:cubicBezTo>
                    <a:cubicBezTo>
                      <a:pt x="3497" y="12759"/>
                      <a:pt x="3703" y="12982"/>
                      <a:pt x="3497" y="13150"/>
                    </a:cubicBezTo>
                    <a:cubicBezTo>
                      <a:pt x="2880" y="13430"/>
                      <a:pt x="2880" y="13430"/>
                      <a:pt x="2880" y="13430"/>
                    </a:cubicBezTo>
                    <a:cubicBezTo>
                      <a:pt x="16046" y="21208"/>
                      <a:pt x="16046" y="21208"/>
                      <a:pt x="16046" y="21208"/>
                    </a:cubicBezTo>
                    <a:cubicBezTo>
                      <a:pt x="16457" y="21488"/>
                      <a:pt x="17486" y="21600"/>
                      <a:pt x="18309" y="21488"/>
                    </a:cubicBezTo>
                    <a:cubicBezTo>
                      <a:pt x="20366" y="21208"/>
                      <a:pt x="20366" y="21208"/>
                      <a:pt x="20366" y="21208"/>
                    </a:cubicBezTo>
                    <a:cubicBezTo>
                      <a:pt x="21189" y="21096"/>
                      <a:pt x="21600" y="20817"/>
                      <a:pt x="21189" y="20593"/>
                    </a:cubicBezTo>
                    <a:close/>
                  </a:path>
                </a:pathLst>
              </a:custGeom>
              <a:solidFill>
                <a:srgbClr val="41556B"/>
              </a:solidFill>
              <a:ln w="12700" cap="flat">
                <a:noFill/>
                <a:miter lim="400000"/>
              </a:ln>
              <a:effectLst/>
            </p:spPr>
            <p:txBody>
              <a:bodyPr wrap="square" lIns="0" tIns="0" rIns="0" bIns="0" numCol="1" anchor="t">
                <a:noAutofit/>
              </a:bodyPr>
              <a:lstStyle/>
              <a:p>
                <a:pPr lvl="0"/>
                <a:endParaRPr sz="100"/>
              </a:p>
            </p:txBody>
          </p:sp>
          <p:sp>
            <p:nvSpPr>
              <p:cNvPr id="9" name="Shape 7149"/>
              <p:cNvSpPr/>
              <p:nvPr/>
            </p:nvSpPr>
            <p:spPr>
              <a:xfrm>
                <a:off x="21820" y="109943"/>
                <a:ext cx="543844" cy="417116"/>
              </a:xfrm>
              <a:custGeom>
                <a:avLst/>
                <a:gdLst/>
                <a:ahLst/>
                <a:cxnLst>
                  <a:cxn ang="0">
                    <a:pos x="wd2" y="hd2"/>
                  </a:cxn>
                  <a:cxn ang="5400000">
                    <a:pos x="wd2" y="hd2"/>
                  </a:cxn>
                  <a:cxn ang="10800000">
                    <a:pos x="wd2" y="hd2"/>
                  </a:cxn>
                  <a:cxn ang="16200000">
                    <a:pos x="wd2" y="hd2"/>
                  </a:cxn>
                </a:cxnLst>
                <a:rect l="0" t="0" r="r" b="b"/>
                <a:pathLst>
                  <a:path w="21600" h="21600" extrusionOk="0">
                    <a:moveTo>
                      <a:pt x="21600" y="20813"/>
                    </a:moveTo>
                    <a:cubicBezTo>
                      <a:pt x="21600" y="21250"/>
                      <a:pt x="21332" y="21600"/>
                      <a:pt x="21063" y="21600"/>
                    </a:cubicBezTo>
                    <a:cubicBezTo>
                      <a:pt x="604" y="21600"/>
                      <a:pt x="604" y="21600"/>
                      <a:pt x="604" y="21600"/>
                    </a:cubicBezTo>
                    <a:cubicBezTo>
                      <a:pt x="268" y="21600"/>
                      <a:pt x="0" y="21250"/>
                      <a:pt x="0" y="20813"/>
                    </a:cubicBezTo>
                    <a:cubicBezTo>
                      <a:pt x="0" y="700"/>
                      <a:pt x="0" y="700"/>
                      <a:pt x="0" y="700"/>
                    </a:cubicBezTo>
                    <a:cubicBezTo>
                      <a:pt x="0" y="350"/>
                      <a:pt x="268" y="0"/>
                      <a:pt x="604" y="0"/>
                    </a:cubicBezTo>
                    <a:cubicBezTo>
                      <a:pt x="21063" y="0"/>
                      <a:pt x="21063" y="0"/>
                      <a:pt x="21063" y="0"/>
                    </a:cubicBezTo>
                    <a:cubicBezTo>
                      <a:pt x="21332" y="0"/>
                      <a:pt x="21600" y="350"/>
                      <a:pt x="21600" y="700"/>
                    </a:cubicBezTo>
                    <a:lnTo>
                      <a:pt x="21600" y="20813"/>
                    </a:lnTo>
                    <a:close/>
                  </a:path>
                </a:pathLst>
              </a:custGeom>
              <a:solidFill>
                <a:srgbClr val="E05560"/>
              </a:solidFill>
              <a:ln w="12700" cap="flat">
                <a:noFill/>
                <a:miter lim="400000"/>
              </a:ln>
              <a:effectLst/>
            </p:spPr>
            <p:txBody>
              <a:bodyPr wrap="square" lIns="0" tIns="0" rIns="0" bIns="0" numCol="1" anchor="t">
                <a:noAutofit/>
              </a:bodyPr>
              <a:lstStyle/>
              <a:p>
                <a:pPr lvl="0"/>
                <a:endParaRPr sz="100"/>
              </a:p>
            </p:txBody>
          </p:sp>
          <p:sp>
            <p:nvSpPr>
              <p:cNvPr id="10" name="Shape 7150"/>
              <p:cNvSpPr/>
              <p:nvPr/>
            </p:nvSpPr>
            <p:spPr>
              <a:xfrm>
                <a:off x="21820" y="109943"/>
                <a:ext cx="270244" cy="41711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215" y="0"/>
                      <a:pt x="1215" y="0"/>
                      <a:pt x="1215" y="0"/>
                    </a:cubicBezTo>
                    <a:cubicBezTo>
                      <a:pt x="540" y="0"/>
                      <a:pt x="0" y="350"/>
                      <a:pt x="0" y="700"/>
                    </a:cubicBezTo>
                    <a:cubicBezTo>
                      <a:pt x="0" y="20813"/>
                      <a:pt x="0" y="20813"/>
                      <a:pt x="0" y="20813"/>
                    </a:cubicBezTo>
                    <a:cubicBezTo>
                      <a:pt x="0" y="21250"/>
                      <a:pt x="540" y="21600"/>
                      <a:pt x="1215" y="21600"/>
                    </a:cubicBezTo>
                    <a:cubicBezTo>
                      <a:pt x="21600" y="21600"/>
                      <a:pt x="21600" y="21600"/>
                      <a:pt x="21600" y="21600"/>
                    </a:cubicBezTo>
                    <a:lnTo>
                      <a:pt x="21600" y="0"/>
                    </a:lnTo>
                    <a:close/>
                  </a:path>
                </a:pathLst>
              </a:custGeom>
              <a:solidFill>
                <a:srgbClr val="ED6872"/>
              </a:solidFill>
              <a:ln w="12700" cap="flat">
                <a:noFill/>
                <a:miter lim="400000"/>
              </a:ln>
              <a:effectLst/>
            </p:spPr>
            <p:txBody>
              <a:bodyPr wrap="square" lIns="0" tIns="0" rIns="0" bIns="0" numCol="1" anchor="t">
                <a:noAutofit/>
              </a:bodyPr>
              <a:lstStyle/>
              <a:p>
                <a:pPr lvl="0"/>
                <a:endParaRPr sz="100"/>
              </a:p>
            </p:txBody>
          </p:sp>
          <p:sp>
            <p:nvSpPr>
              <p:cNvPr id="11" name="Shape 7151"/>
              <p:cNvSpPr/>
              <p:nvPr/>
            </p:nvSpPr>
            <p:spPr>
              <a:xfrm>
                <a:off x="0" y="96515"/>
                <a:ext cx="589164" cy="41964"/>
              </a:xfrm>
              <a:custGeom>
                <a:avLst/>
                <a:gdLst/>
                <a:ahLst/>
                <a:cxnLst>
                  <a:cxn ang="0">
                    <a:pos x="wd2" y="hd2"/>
                  </a:cxn>
                  <a:cxn ang="5400000">
                    <a:pos x="wd2" y="hd2"/>
                  </a:cxn>
                  <a:cxn ang="10800000">
                    <a:pos x="wd2" y="hd2"/>
                  </a:cxn>
                  <a:cxn ang="16200000">
                    <a:pos x="wd2" y="hd2"/>
                  </a:cxn>
                </a:cxnLst>
                <a:rect l="0" t="0" r="r" b="b"/>
                <a:pathLst>
                  <a:path w="21600" h="21600" extrusionOk="0">
                    <a:moveTo>
                      <a:pt x="21600" y="10368"/>
                    </a:moveTo>
                    <a:cubicBezTo>
                      <a:pt x="21600" y="16416"/>
                      <a:pt x="21229" y="21600"/>
                      <a:pt x="20795" y="21600"/>
                    </a:cubicBezTo>
                    <a:cubicBezTo>
                      <a:pt x="743" y="21600"/>
                      <a:pt x="743" y="21600"/>
                      <a:pt x="743" y="21600"/>
                    </a:cubicBezTo>
                    <a:cubicBezTo>
                      <a:pt x="371" y="21600"/>
                      <a:pt x="0" y="16416"/>
                      <a:pt x="0" y="10368"/>
                    </a:cubicBezTo>
                    <a:cubicBezTo>
                      <a:pt x="0" y="5184"/>
                      <a:pt x="371" y="0"/>
                      <a:pt x="743" y="0"/>
                    </a:cubicBezTo>
                    <a:cubicBezTo>
                      <a:pt x="20795" y="0"/>
                      <a:pt x="20795" y="0"/>
                      <a:pt x="20795" y="0"/>
                    </a:cubicBezTo>
                    <a:cubicBezTo>
                      <a:pt x="21229" y="0"/>
                      <a:pt x="21600" y="5184"/>
                      <a:pt x="21600" y="10368"/>
                    </a:cubicBezTo>
                    <a:close/>
                  </a:path>
                </a:pathLst>
              </a:custGeom>
              <a:solidFill>
                <a:srgbClr val="41556B"/>
              </a:solidFill>
              <a:ln w="12700" cap="flat">
                <a:noFill/>
                <a:miter lim="400000"/>
              </a:ln>
              <a:effectLst/>
            </p:spPr>
            <p:txBody>
              <a:bodyPr wrap="square" lIns="0" tIns="0" rIns="0" bIns="0" numCol="1" anchor="t">
                <a:noAutofit/>
              </a:bodyPr>
              <a:lstStyle/>
              <a:p>
                <a:pPr lvl="0"/>
                <a:endParaRPr sz="100"/>
              </a:p>
            </p:txBody>
          </p:sp>
          <p:sp>
            <p:nvSpPr>
              <p:cNvPr id="12" name="Shape 7152"/>
              <p:cNvSpPr/>
              <p:nvPr/>
            </p:nvSpPr>
            <p:spPr>
              <a:xfrm>
                <a:off x="37955" y="117856"/>
                <a:ext cx="589164" cy="2014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538" y="9000"/>
                      <a:pt x="21229" y="0"/>
                      <a:pt x="20795" y="0"/>
                    </a:cubicBezTo>
                    <a:cubicBezTo>
                      <a:pt x="743" y="0"/>
                      <a:pt x="743" y="0"/>
                      <a:pt x="743" y="0"/>
                    </a:cubicBezTo>
                    <a:cubicBezTo>
                      <a:pt x="371" y="0"/>
                      <a:pt x="0" y="9000"/>
                      <a:pt x="0" y="21600"/>
                    </a:cubicBezTo>
                    <a:lnTo>
                      <a:pt x="21600" y="21600"/>
                    </a:lnTo>
                    <a:close/>
                  </a:path>
                </a:pathLst>
              </a:custGeom>
              <a:solidFill>
                <a:srgbClr val="536880"/>
              </a:solidFill>
              <a:ln w="12700" cap="flat">
                <a:noFill/>
                <a:miter lim="400000"/>
              </a:ln>
              <a:effectLst/>
            </p:spPr>
            <p:txBody>
              <a:bodyPr wrap="square" lIns="0" tIns="0" rIns="0" bIns="0" numCol="1" anchor="t">
                <a:noAutofit/>
              </a:bodyPr>
              <a:lstStyle/>
              <a:p>
                <a:pPr lvl="0"/>
                <a:endParaRPr sz="100"/>
              </a:p>
            </p:txBody>
          </p:sp>
          <p:sp>
            <p:nvSpPr>
              <p:cNvPr id="13" name="Shape 7153"/>
              <p:cNvSpPr/>
              <p:nvPr/>
            </p:nvSpPr>
            <p:spPr>
              <a:xfrm>
                <a:off x="100063" y="223196"/>
                <a:ext cx="464947" cy="426829"/>
              </a:xfrm>
              <a:custGeom>
                <a:avLst/>
                <a:gdLst/>
                <a:ahLst/>
                <a:cxnLst>
                  <a:cxn ang="0">
                    <a:pos x="wd2" y="hd2"/>
                  </a:cxn>
                  <a:cxn ang="5400000">
                    <a:pos x="wd2" y="hd2"/>
                  </a:cxn>
                  <a:cxn ang="10800000">
                    <a:pos x="wd2" y="hd2"/>
                  </a:cxn>
                  <a:cxn ang="16200000">
                    <a:pos x="wd2" y="hd2"/>
                  </a:cxn>
                </a:cxnLst>
                <a:rect l="0" t="0" r="r" b="b"/>
                <a:pathLst>
                  <a:path w="21600" h="21600" extrusionOk="0">
                    <a:moveTo>
                      <a:pt x="15335" y="2415"/>
                    </a:moveTo>
                    <a:lnTo>
                      <a:pt x="17018" y="4696"/>
                    </a:lnTo>
                    <a:lnTo>
                      <a:pt x="12483" y="11873"/>
                    </a:lnTo>
                    <a:lnTo>
                      <a:pt x="7527" y="5903"/>
                    </a:lnTo>
                    <a:lnTo>
                      <a:pt x="0" y="16301"/>
                    </a:lnTo>
                    <a:lnTo>
                      <a:pt x="0" y="21600"/>
                    </a:lnTo>
                    <a:lnTo>
                      <a:pt x="7621" y="11068"/>
                    </a:lnTo>
                    <a:lnTo>
                      <a:pt x="12577" y="17106"/>
                    </a:lnTo>
                    <a:lnTo>
                      <a:pt x="18795" y="7111"/>
                    </a:lnTo>
                    <a:lnTo>
                      <a:pt x="20384" y="9324"/>
                    </a:lnTo>
                    <a:lnTo>
                      <a:pt x="21600" y="0"/>
                    </a:lnTo>
                    <a:lnTo>
                      <a:pt x="15335" y="2415"/>
                    </a:lnTo>
                    <a:close/>
                  </a:path>
                </a:pathLst>
              </a:custGeom>
              <a:solidFill>
                <a:srgbClr val="E6CBBF"/>
              </a:solidFill>
              <a:ln w="12700" cap="flat">
                <a:noFill/>
                <a:miter lim="400000"/>
              </a:ln>
              <a:effectLst/>
            </p:spPr>
            <p:txBody>
              <a:bodyPr wrap="square" lIns="0" tIns="0" rIns="0" bIns="0" numCol="1" anchor="t">
                <a:noAutofit/>
              </a:bodyPr>
              <a:lstStyle/>
              <a:p>
                <a:pPr lvl="0"/>
                <a:endParaRPr sz="100"/>
              </a:p>
            </p:txBody>
          </p:sp>
          <p:sp>
            <p:nvSpPr>
              <p:cNvPr id="14" name="Shape 7154"/>
              <p:cNvSpPr/>
              <p:nvPr/>
            </p:nvSpPr>
            <p:spPr>
              <a:xfrm>
                <a:off x="100063" y="297002"/>
                <a:ext cx="345044" cy="353023"/>
              </a:xfrm>
              <a:custGeom>
                <a:avLst/>
                <a:gdLst/>
                <a:ahLst/>
                <a:cxnLst>
                  <a:cxn ang="0">
                    <a:pos x="wd2" y="hd2"/>
                  </a:cxn>
                  <a:cxn ang="5400000">
                    <a:pos x="wd2" y="hd2"/>
                  </a:cxn>
                  <a:cxn ang="10800000">
                    <a:pos x="wd2" y="hd2"/>
                  </a:cxn>
                  <a:cxn ang="16200000">
                    <a:pos x="wd2" y="hd2"/>
                  </a:cxn>
                </a:cxnLst>
                <a:rect l="0" t="0" r="r" b="b"/>
                <a:pathLst>
                  <a:path w="21600" h="21600" extrusionOk="0">
                    <a:moveTo>
                      <a:pt x="21600" y="5446"/>
                    </a:moveTo>
                    <a:lnTo>
                      <a:pt x="15186" y="0"/>
                    </a:lnTo>
                    <a:lnTo>
                      <a:pt x="0" y="14308"/>
                    </a:lnTo>
                    <a:lnTo>
                      <a:pt x="0" y="21600"/>
                    </a:lnTo>
                    <a:lnTo>
                      <a:pt x="15375" y="7108"/>
                    </a:lnTo>
                    <a:lnTo>
                      <a:pt x="21600" y="12277"/>
                    </a:lnTo>
                    <a:lnTo>
                      <a:pt x="21600" y="5446"/>
                    </a:lnTo>
                    <a:close/>
                  </a:path>
                </a:pathLst>
              </a:custGeom>
              <a:solidFill>
                <a:srgbClr val="F2DFD5"/>
              </a:solidFill>
              <a:ln w="12700" cap="flat">
                <a:noFill/>
                <a:miter lim="400000"/>
              </a:ln>
              <a:effectLst/>
            </p:spPr>
            <p:txBody>
              <a:bodyPr wrap="square" lIns="0" tIns="0" rIns="0" bIns="0" numCol="1" anchor="t">
                <a:noAutofit/>
              </a:bodyPr>
              <a:lstStyle/>
              <a:p>
                <a:pPr lvl="0"/>
                <a:endParaRPr sz="100"/>
              </a:p>
            </p:txBody>
          </p:sp>
          <p:sp>
            <p:nvSpPr>
              <p:cNvPr id="15" name="Shape 7155"/>
              <p:cNvSpPr/>
              <p:nvPr/>
            </p:nvSpPr>
            <p:spPr>
              <a:xfrm>
                <a:off x="87986" y="176956"/>
                <a:ext cx="709928" cy="472180"/>
              </a:xfrm>
              <a:custGeom>
                <a:avLst/>
                <a:gdLst/>
                <a:ahLst/>
                <a:cxnLst>
                  <a:cxn ang="0">
                    <a:pos x="wd2" y="hd2"/>
                  </a:cxn>
                  <a:cxn ang="5400000">
                    <a:pos x="wd2" y="hd2"/>
                  </a:cxn>
                  <a:cxn ang="10800000">
                    <a:pos x="wd2" y="hd2"/>
                  </a:cxn>
                  <a:cxn ang="16200000">
                    <a:pos x="wd2" y="hd2"/>
                  </a:cxn>
                </a:cxnLst>
                <a:rect l="0" t="0" r="r" b="b"/>
                <a:pathLst>
                  <a:path w="21600" h="21600" extrusionOk="0">
                    <a:moveTo>
                      <a:pt x="21258" y="21600"/>
                    </a:moveTo>
                    <a:cubicBezTo>
                      <a:pt x="427" y="21600"/>
                      <a:pt x="427" y="21600"/>
                      <a:pt x="427" y="21600"/>
                    </a:cubicBezTo>
                    <a:cubicBezTo>
                      <a:pt x="171" y="21600"/>
                      <a:pt x="0" y="21487"/>
                      <a:pt x="0" y="21148"/>
                    </a:cubicBezTo>
                    <a:cubicBezTo>
                      <a:pt x="0" y="565"/>
                      <a:pt x="0" y="565"/>
                      <a:pt x="0" y="565"/>
                    </a:cubicBezTo>
                    <a:cubicBezTo>
                      <a:pt x="0" y="226"/>
                      <a:pt x="171" y="0"/>
                      <a:pt x="427" y="0"/>
                    </a:cubicBezTo>
                    <a:cubicBezTo>
                      <a:pt x="598" y="0"/>
                      <a:pt x="768" y="226"/>
                      <a:pt x="768" y="565"/>
                    </a:cubicBezTo>
                    <a:cubicBezTo>
                      <a:pt x="768" y="20695"/>
                      <a:pt x="768" y="20695"/>
                      <a:pt x="768" y="20695"/>
                    </a:cubicBezTo>
                    <a:cubicBezTo>
                      <a:pt x="21258" y="20695"/>
                      <a:pt x="21258" y="20695"/>
                      <a:pt x="21258" y="20695"/>
                    </a:cubicBezTo>
                    <a:cubicBezTo>
                      <a:pt x="21429" y="20695"/>
                      <a:pt x="21600" y="20921"/>
                      <a:pt x="21600" y="21148"/>
                    </a:cubicBezTo>
                    <a:cubicBezTo>
                      <a:pt x="21600" y="21487"/>
                      <a:pt x="21429" y="21600"/>
                      <a:pt x="21258" y="21600"/>
                    </a:cubicBezTo>
                    <a:close/>
                  </a:path>
                </a:pathLst>
              </a:custGeom>
              <a:solidFill>
                <a:srgbClr val="F2DFD5"/>
              </a:solidFill>
              <a:ln w="12700" cap="flat">
                <a:noFill/>
                <a:miter lim="400000"/>
              </a:ln>
              <a:effectLst/>
            </p:spPr>
            <p:txBody>
              <a:bodyPr wrap="square" lIns="0" tIns="0" rIns="0" bIns="0" numCol="1" anchor="t">
                <a:noAutofit/>
              </a:bodyPr>
              <a:lstStyle/>
              <a:p>
                <a:pPr lvl="0"/>
                <a:endParaRPr sz="100"/>
              </a:p>
            </p:txBody>
          </p:sp>
          <p:sp>
            <p:nvSpPr>
              <p:cNvPr id="16" name="Shape 7156"/>
              <p:cNvSpPr/>
              <p:nvPr/>
            </p:nvSpPr>
            <p:spPr>
              <a:xfrm>
                <a:off x="292063" y="486772"/>
                <a:ext cx="223245" cy="13430"/>
              </a:xfrm>
              <a:custGeom>
                <a:avLst/>
                <a:gdLst/>
                <a:ahLst/>
                <a:cxnLst>
                  <a:cxn ang="0">
                    <a:pos x="wd2" y="hd2"/>
                  </a:cxn>
                  <a:cxn ang="5400000">
                    <a:pos x="wd2" y="hd2"/>
                  </a:cxn>
                  <a:cxn ang="10800000">
                    <a:pos x="wd2" y="hd2"/>
                  </a:cxn>
                  <a:cxn ang="16200000">
                    <a:pos x="wd2" y="hd2"/>
                  </a:cxn>
                </a:cxnLst>
                <a:rect l="0" t="0" r="r" b="b"/>
                <a:pathLst>
                  <a:path w="21600" h="21600" extrusionOk="0">
                    <a:moveTo>
                      <a:pt x="20945" y="0"/>
                    </a:moveTo>
                    <a:cubicBezTo>
                      <a:pt x="0" y="0"/>
                      <a:pt x="0" y="0"/>
                      <a:pt x="0" y="0"/>
                    </a:cubicBezTo>
                    <a:cubicBezTo>
                      <a:pt x="0" y="21600"/>
                      <a:pt x="0" y="21600"/>
                      <a:pt x="0" y="21600"/>
                    </a:cubicBezTo>
                    <a:cubicBezTo>
                      <a:pt x="20945" y="21600"/>
                      <a:pt x="20945" y="21600"/>
                      <a:pt x="20945" y="21600"/>
                    </a:cubicBezTo>
                    <a:cubicBezTo>
                      <a:pt x="21273" y="21600"/>
                      <a:pt x="21600" y="18900"/>
                      <a:pt x="21600" y="10800"/>
                    </a:cubicBezTo>
                    <a:cubicBezTo>
                      <a:pt x="21600" y="5400"/>
                      <a:pt x="21273" y="0"/>
                      <a:pt x="20945" y="0"/>
                    </a:cubicBezTo>
                    <a:close/>
                  </a:path>
                </a:pathLst>
              </a:custGeom>
              <a:solidFill>
                <a:srgbClr val="E6CBBF"/>
              </a:solidFill>
              <a:ln w="12700" cap="flat">
                <a:noFill/>
                <a:miter lim="400000"/>
              </a:ln>
              <a:effectLst/>
            </p:spPr>
            <p:txBody>
              <a:bodyPr wrap="square" lIns="0" tIns="0" rIns="0" bIns="0" numCol="1" anchor="t">
                <a:noAutofit/>
              </a:bodyPr>
              <a:lstStyle/>
              <a:p>
                <a:pPr lvl="0"/>
                <a:endParaRPr sz="100"/>
              </a:p>
            </p:txBody>
          </p:sp>
        </p:grpSp>
      </p:grpSp>
      <p:pic>
        <p:nvPicPr>
          <p:cNvPr id="2" name="图片 1"/>
          <p:cNvPicPr>
            <a:picLocks noChangeAspect="1"/>
          </p:cNvPicPr>
          <p:nvPr/>
        </p:nvPicPr>
        <p:blipFill>
          <a:blip r:embed="rId1"/>
          <a:stretch>
            <a:fillRect/>
          </a:stretch>
        </p:blipFill>
        <p:spPr>
          <a:xfrm>
            <a:off x="606128" y="2367391"/>
            <a:ext cx="7999884" cy="1927160"/>
          </a:xfrm>
          <a:prstGeom prst="rect">
            <a:avLst/>
          </a:prstGeom>
        </p:spPr>
      </p:pic>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4939030"/>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34.</a:t>
            </a:r>
            <a:r>
              <a:rPr lang="zh-CN" altLang="en-US" sz="2100" b="1" dirty="0">
                <a:latin typeface="Times New Roman" panose="02020603050405020304" pitchFamily="18" charset="0"/>
                <a:ea typeface="微软雅黑" panose="020B0503020204020204" pitchFamily="34" charset="-122"/>
                <a:sym typeface="+mn-ea"/>
              </a:rPr>
              <a:t>凤毛麟角</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比喻稀少而可贵的人或事物</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在古代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像李清照那样能以词誉满文坛的女性</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实属凤毛麟角</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影院承诺“观众对电影不满意可退票”</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半途退票的却凤毛麟角</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35.</a:t>
            </a:r>
            <a:r>
              <a:rPr lang="zh-CN" altLang="en-US" sz="2100" b="1" dirty="0">
                <a:latin typeface="Times New Roman" panose="02020603050405020304" pitchFamily="18" charset="0"/>
                <a:ea typeface="微软雅黑" panose="020B0503020204020204" pitchFamily="34" charset="-122"/>
                <a:sym typeface="+mn-ea"/>
              </a:rPr>
              <a:t>反戈一击</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比喻掉转头来反对自己原来所属的或拥护的一方</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英格兰队开场表现不错</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先进一球</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但终场前德国队的反戈一击</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使比分扳平</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解放战争时期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许多国民党军官趁势反戈一击</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投奔了共产党</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7908374" y="2185031"/>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774005" y="3116156"/>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7969790" y="5018121"/>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1940663" y="4569000"/>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51271" y="1575113"/>
            <a:ext cx="8515826" cy="610076"/>
            <a:chOff x="537" y="1440"/>
            <a:chExt cx="17881" cy="1281"/>
          </a:xfrm>
        </p:grpSpPr>
        <p:sp>
          <p:nvSpPr>
            <p:cNvPr id="3" name="矩形 2"/>
            <p:cNvSpPr/>
            <p:nvPr/>
          </p:nvSpPr>
          <p:spPr>
            <a:xfrm>
              <a:off x="537" y="1440"/>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5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谦</a:t>
              </a:r>
              <a:r>
                <a:rPr lang="zh-CN" altLang="en-US" sz="2250" b="1" kern="100" dirty="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敬错位</a:t>
              </a:r>
              <a:endPar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
        <p:nvSpPr>
          <p:cNvPr id="100" name="文本框 99"/>
          <p:cNvSpPr txBox="1"/>
          <p:nvPr/>
        </p:nvSpPr>
        <p:spPr>
          <a:xfrm>
            <a:off x="517946" y="2075632"/>
            <a:ext cx="8104243" cy="3484245"/>
          </a:xfrm>
          <a:prstGeom prst="rect">
            <a:avLst/>
          </a:prstGeom>
          <a:noFill/>
          <a:ln w="9525">
            <a:noFill/>
          </a:ln>
        </p:spPr>
        <p:txBody>
          <a:bodyPr wrap="square">
            <a:spAutoFit/>
          </a:bodyPr>
          <a:lstStyle/>
          <a:p>
            <a:pPr indent="0" algn="just">
              <a:lnSpc>
                <a:spcPct val="150000"/>
              </a:lnSpc>
            </a:pPr>
            <a:r>
              <a:rPr lang="zh-CN" altLang="en-US" sz="2100" dirty="0">
                <a:latin typeface="Times New Roman" panose="02020603050405020304" pitchFamily="18" charset="0"/>
                <a:ea typeface="微软雅黑" panose="020B0503020204020204" pitchFamily="34" charset="-122"/>
                <a:sym typeface="+mn-ea"/>
              </a:rPr>
              <a:t>汉语中谦辞和敬辞的区别是很严格的</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不能随意混用</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词语中也有谦辞和敬辞</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谦敬错位的现象在词语应用中也并不罕见</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应当加以重视</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1.</a:t>
            </a:r>
            <a:r>
              <a:rPr lang="zh-CN" altLang="en-US" sz="2100" b="1" dirty="0">
                <a:latin typeface="Times New Roman" panose="02020603050405020304" pitchFamily="18" charset="0"/>
                <a:ea typeface="微软雅黑" panose="020B0503020204020204" pitchFamily="34" charset="-122"/>
                <a:sym typeface="+mn-ea"/>
              </a:rPr>
              <a:t>抛砖引玉</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比喻用自己不成熟的意见或作品引出别人更好的意见或好作品</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我先抛砖引玉</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谈谈自己的看法</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刚才孙老师的一番话真是抛砖引玉</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使我受益匪浅</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grpSp>
        <p:nvGrpSpPr>
          <p:cNvPr id="5" name="组合 4"/>
          <p:cNvGrpSpPr/>
          <p:nvPr/>
        </p:nvGrpSpPr>
        <p:grpSpPr>
          <a:xfrm>
            <a:off x="545164" y="3118517"/>
            <a:ext cx="1674701" cy="463010"/>
            <a:chOff x="787133" y="2933137"/>
            <a:chExt cx="2232934" cy="617347"/>
          </a:xfrm>
        </p:grpSpPr>
        <p:sp>
          <p:nvSpPr>
            <p:cNvPr id="6" name="Shape 16869"/>
            <p:cNvSpPr/>
            <p:nvPr/>
          </p:nvSpPr>
          <p:spPr>
            <a:xfrm>
              <a:off x="787133" y="2933137"/>
              <a:ext cx="518400" cy="464400"/>
            </a:xfrm>
            <a:custGeom>
              <a:avLst/>
              <a:gdLst/>
              <a:ahLst/>
              <a:cxnLst>
                <a:cxn ang="0">
                  <a:pos x="wd2" y="hd2"/>
                </a:cxn>
                <a:cxn ang="5400000">
                  <a:pos x="wd2" y="hd2"/>
                </a:cxn>
                <a:cxn ang="10800000">
                  <a:pos x="wd2" y="hd2"/>
                </a:cxn>
                <a:cxn ang="16200000">
                  <a:pos x="wd2" y="hd2"/>
                </a:cxn>
              </a:cxnLst>
              <a:rect l="0" t="0" r="r" b="b"/>
              <a:pathLst>
                <a:path w="21600" h="21600" extrusionOk="0">
                  <a:moveTo>
                    <a:pt x="9341" y="20419"/>
                  </a:moveTo>
                  <a:cubicBezTo>
                    <a:pt x="9341" y="20588"/>
                    <a:pt x="9341" y="20588"/>
                    <a:pt x="9341" y="20756"/>
                  </a:cubicBezTo>
                  <a:cubicBezTo>
                    <a:pt x="9341" y="21263"/>
                    <a:pt x="9924" y="21600"/>
                    <a:pt x="10800" y="21600"/>
                  </a:cubicBezTo>
                  <a:cubicBezTo>
                    <a:pt x="11530" y="21600"/>
                    <a:pt x="12114" y="21263"/>
                    <a:pt x="12114" y="20756"/>
                  </a:cubicBezTo>
                  <a:cubicBezTo>
                    <a:pt x="12114" y="20588"/>
                    <a:pt x="12114" y="20588"/>
                    <a:pt x="12114" y="20419"/>
                  </a:cubicBezTo>
                  <a:cubicBezTo>
                    <a:pt x="12551" y="20250"/>
                    <a:pt x="12989" y="19913"/>
                    <a:pt x="13573" y="19913"/>
                  </a:cubicBezTo>
                  <a:cubicBezTo>
                    <a:pt x="16784" y="19913"/>
                    <a:pt x="21600" y="20756"/>
                    <a:pt x="21600" y="20756"/>
                  </a:cubicBezTo>
                  <a:cubicBezTo>
                    <a:pt x="21600" y="4050"/>
                    <a:pt x="21600" y="4050"/>
                    <a:pt x="21600" y="4050"/>
                  </a:cubicBezTo>
                  <a:cubicBezTo>
                    <a:pt x="21600" y="4050"/>
                    <a:pt x="21016" y="3881"/>
                    <a:pt x="20286" y="3881"/>
                  </a:cubicBezTo>
                  <a:cubicBezTo>
                    <a:pt x="20286" y="18394"/>
                    <a:pt x="20286" y="18394"/>
                    <a:pt x="20286" y="18394"/>
                  </a:cubicBezTo>
                  <a:cubicBezTo>
                    <a:pt x="20286" y="18394"/>
                    <a:pt x="16492" y="16538"/>
                    <a:pt x="13719" y="17550"/>
                  </a:cubicBezTo>
                  <a:cubicBezTo>
                    <a:pt x="12697" y="17888"/>
                    <a:pt x="11822" y="19238"/>
                    <a:pt x="11238" y="20081"/>
                  </a:cubicBezTo>
                  <a:cubicBezTo>
                    <a:pt x="11092" y="19913"/>
                    <a:pt x="11092" y="19913"/>
                    <a:pt x="10946" y="19913"/>
                  </a:cubicBezTo>
                  <a:cubicBezTo>
                    <a:pt x="11384" y="19069"/>
                    <a:pt x="12114" y="17381"/>
                    <a:pt x="12989" y="16706"/>
                  </a:cubicBezTo>
                  <a:cubicBezTo>
                    <a:pt x="15616" y="15356"/>
                    <a:pt x="19119" y="16200"/>
                    <a:pt x="19119" y="16200"/>
                  </a:cubicBezTo>
                  <a:cubicBezTo>
                    <a:pt x="19119" y="0"/>
                    <a:pt x="19119" y="0"/>
                    <a:pt x="19119" y="0"/>
                  </a:cubicBezTo>
                  <a:cubicBezTo>
                    <a:pt x="19119" y="0"/>
                    <a:pt x="17805" y="338"/>
                    <a:pt x="16200" y="844"/>
                  </a:cubicBezTo>
                  <a:cubicBezTo>
                    <a:pt x="16200" y="12825"/>
                    <a:pt x="16200" y="12825"/>
                    <a:pt x="16200" y="12825"/>
                  </a:cubicBezTo>
                  <a:cubicBezTo>
                    <a:pt x="14595" y="11813"/>
                    <a:pt x="14595" y="11813"/>
                    <a:pt x="14595" y="11813"/>
                  </a:cubicBezTo>
                  <a:cubicBezTo>
                    <a:pt x="13135" y="14006"/>
                    <a:pt x="13135" y="14006"/>
                    <a:pt x="13135" y="14006"/>
                  </a:cubicBezTo>
                  <a:cubicBezTo>
                    <a:pt x="13135" y="1856"/>
                    <a:pt x="13135" y="1856"/>
                    <a:pt x="13135" y="1856"/>
                  </a:cubicBezTo>
                  <a:cubicBezTo>
                    <a:pt x="13135" y="1856"/>
                    <a:pt x="13135" y="1856"/>
                    <a:pt x="13135" y="2025"/>
                  </a:cubicBezTo>
                  <a:cubicBezTo>
                    <a:pt x="11822" y="2531"/>
                    <a:pt x="10800" y="4388"/>
                    <a:pt x="10800" y="4388"/>
                  </a:cubicBezTo>
                  <a:cubicBezTo>
                    <a:pt x="10800" y="4388"/>
                    <a:pt x="9632" y="2531"/>
                    <a:pt x="8319" y="2025"/>
                  </a:cubicBezTo>
                  <a:cubicBezTo>
                    <a:pt x="5838" y="844"/>
                    <a:pt x="2335" y="0"/>
                    <a:pt x="2335" y="0"/>
                  </a:cubicBezTo>
                  <a:cubicBezTo>
                    <a:pt x="2335" y="16200"/>
                    <a:pt x="2335" y="16200"/>
                    <a:pt x="2335" y="16200"/>
                  </a:cubicBezTo>
                  <a:cubicBezTo>
                    <a:pt x="2335" y="16200"/>
                    <a:pt x="5838" y="15356"/>
                    <a:pt x="8319" y="16706"/>
                  </a:cubicBezTo>
                  <a:cubicBezTo>
                    <a:pt x="9341" y="17381"/>
                    <a:pt x="10070" y="19069"/>
                    <a:pt x="10508" y="19913"/>
                  </a:cubicBezTo>
                  <a:cubicBezTo>
                    <a:pt x="10362" y="19913"/>
                    <a:pt x="10362" y="19913"/>
                    <a:pt x="10216" y="20081"/>
                  </a:cubicBezTo>
                  <a:cubicBezTo>
                    <a:pt x="9778" y="19238"/>
                    <a:pt x="8757" y="17888"/>
                    <a:pt x="7735" y="17550"/>
                  </a:cubicBezTo>
                  <a:cubicBezTo>
                    <a:pt x="4962" y="16538"/>
                    <a:pt x="1168" y="18394"/>
                    <a:pt x="1168" y="18394"/>
                  </a:cubicBezTo>
                  <a:cubicBezTo>
                    <a:pt x="1168" y="3881"/>
                    <a:pt x="1168" y="3881"/>
                    <a:pt x="1168" y="3881"/>
                  </a:cubicBezTo>
                  <a:cubicBezTo>
                    <a:pt x="438" y="3881"/>
                    <a:pt x="0" y="4050"/>
                    <a:pt x="0" y="4050"/>
                  </a:cubicBezTo>
                  <a:cubicBezTo>
                    <a:pt x="0" y="20756"/>
                    <a:pt x="0" y="20756"/>
                    <a:pt x="0" y="20756"/>
                  </a:cubicBezTo>
                  <a:cubicBezTo>
                    <a:pt x="0" y="20756"/>
                    <a:pt x="4670" y="19913"/>
                    <a:pt x="7881" y="19913"/>
                  </a:cubicBezTo>
                  <a:cubicBezTo>
                    <a:pt x="8465" y="19913"/>
                    <a:pt x="8903" y="20250"/>
                    <a:pt x="9341" y="20419"/>
                  </a:cubicBezTo>
                  <a:close/>
                </a:path>
              </a:pathLst>
            </a:custGeom>
            <a:solidFill>
              <a:srgbClr val="015672"/>
            </a:solidFill>
            <a:ln w="12700">
              <a:miter lim="400000"/>
            </a:ln>
          </p:spPr>
          <p:txBody>
            <a:bodyPr lIns="0" tIns="0" rIns="0" bIns="0"/>
            <a:lstStyle/>
            <a:p>
              <a:pPr lvl="0"/>
              <a:endParaRPr sz="100"/>
            </a:p>
          </p:txBody>
        </p:sp>
        <p:sp>
          <p:nvSpPr>
            <p:cNvPr id="4" name="矩形 3"/>
            <p:cNvSpPr/>
            <p:nvPr/>
          </p:nvSpPr>
          <p:spPr>
            <a:xfrm>
              <a:off x="1350440" y="3087357"/>
              <a:ext cx="1669627" cy="463127"/>
            </a:xfrm>
            <a:prstGeom prst="rect">
              <a:avLst/>
            </a:prstGeom>
          </p:spPr>
          <p:txBody>
            <a:bodyPr wrap="none">
              <a:spAutoFit/>
            </a:bodyPr>
            <a:lstStyle/>
            <a:p>
              <a:pPr algn="just">
                <a:lnSpc>
                  <a:spcPts val="2000"/>
                </a:lnSpc>
                <a:spcAft>
                  <a:spcPts val="0"/>
                </a:spcAft>
              </a:pPr>
              <a:r>
                <a:rPr lang="zh-CN" altLang="zh-CN" sz="2100" b="1" kern="100" dirty="0">
                  <a:solidFill>
                    <a:srgbClr val="015672"/>
                  </a:solidFill>
                  <a:latin typeface="Times New Roman" panose="02020603050405020304" pitchFamily="18" charset="0"/>
                  <a:ea typeface="微软雅黑" panose="020B0503020204020204" pitchFamily="34" charset="-122"/>
                  <a:cs typeface="Times New Roman" panose="02020603050405020304" pitchFamily="18" charset="0"/>
                </a:rPr>
                <a:t>课内词语</a:t>
              </a:r>
              <a:endParaRPr lang="zh-CN" altLang="zh-CN" sz="2100" b="1" kern="100" dirty="0">
                <a:solidFill>
                  <a:srgbClr val="015672"/>
                </a:solidFill>
                <a:latin typeface="Calibri" panose="020F0502020204030204" pitchFamily="34" charset="0"/>
                <a:cs typeface="Times New Roman" panose="02020603050405020304" pitchFamily="18" charset="0"/>
              </a:endParaRPr>
            </a:p>
          </p:txBody>
        </p:sp>
      </p:grpSp>
      <p:sp>
        <p:nvSpPr>
          <p:cNvPr id="7" name="矩形 6"/>
          <p:cNvSpPr/>
          <p:nvPr/>
        </p:nvSpPr>
        <p:spPr>
          <a:xfrm>
            <a:off x="4709184" y="4600685"/>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10" name="矩形 9"/>
          <p:cNvSpPr/>
          <p:nvPr/>
        </p:nvSpPr>
        <p:spPr>
          <a:xfrm>
            <a:off x="6930245" y="5094523"/>
            <a:ext cx="253484" cy="414020"/>
          </a:xfrm>
          <a:prstGeom prst="rect">
            <a:avLst/>
          </a:prstGeom>
        </p:spPr>
        <p:txBody>
          <a:bodyPr wrap="squar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4453890"/>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2.</a:t>
            </a:r>
            <a:r>
              <a:rPr lang="zh-CN" altLang="en-US" sz="2100" b="1" dirty="0">
                <a:latin typeface="Times New Roman" panose="02020603050405020304" pitchFamily="18" charset="0"/>
                <a:ea typeface="微软雅黑" panose="020B0503020204020204" pitchFamily="34" charset="-122"/>
                <a:sym typeface="+mn-ea"/>
              </a:rPr>
              <a:t>狗尾续貂</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比喻拿不好的东西接在好东西的后面</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显得好坏不相称</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多指写文章</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你这部小说已经写了大半</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请我继续写下去</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我怎敢狗尾续貂</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老师在我作文后面写的评语就像狗尾续貂</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3.</a:t>
            </a:r>
            <a:r>
              <a:rPr lang="zh-CN" altLang="en-US" sz="2100" b="1" dirty="0">
                <a:latin typeface="Times New Roman" panose="02020603050405020304" pitchFamily="18" charset="0"/>
                <a:ea typeface="微软雅黑" panose="020B0503020204020204" pitchFamily="34" charset="-122"/>
                <a:sym typeface="+mn-ea"/>
              </a:rPr>
              <a:t>蓬荜生辉</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指某事物或人使寒门增添光辉</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多用作“宾客来到家里</a:t>
            </a:r>
            <a:r>
              <a:rPr lang="en-US" altLang="zh-CN" sz="2100" dirty="0">
                <a:solidFill>
                  <a:srgbClr val="FF00FF"/>
                </a:solidFill>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或赠送可以张挂的字画等物的客套话”</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今天蒙您大驾光临</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顿使蓬荜生辉</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我不胜荣幸</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我的画挂在你的书房里</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顿使蓬荜生辉</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7898137" y="2594465"/>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5973803" y="3116156"/>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6428514" y="4533374"/>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5660843" y="4965080"/>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1910" cy="3969385"/>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4.</a:t>
            </a:r>
            <a:r>
              <a:rPr lang="zh-CN" altLang="en-US" sz="2100" b="1" dirty="0">
                <a:latin typeface="Times New Roman" panose="02020603050405020304" pitchFamily="18" charset="0"/>
                <a:ea typeface="微软雅黑" panose="020B0503020204020204" pitchFamily="34" charset="-122"/>
                <a:sym typeface="+mn-ea"/>
              </a:rPr>
              <a:t>敝帚自珍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比喻东西虽然不好</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自己却很珍惜</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自己的东西</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这本字典跟我几年了</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敝帚自珍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就是舍不得丢掉</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毕业时你送我的那支毛笔</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虽然款式不太好</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但很好用</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这么多年来我敝帚自珍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一直保存着</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5.</a:t>
            </a:r>
            <a:r>
              <a:rPr lang="zh-CN" altLang="en-US" sz="2100" b="1" dirty="0">
                <a:latin typeface="Times New Roman" panose="02020603050405020304" pitchFamily="18" charset="0"/>
                <a:ea typeface="微软雅黑" panose="020B0503020204020204" pitchFamily="34" charset="-122"/>
                <a:sym typeface="+mn-ea"/>
              </a:rPr>
              <a:t>不情之请</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指不合情理的请求</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为自己提出请求时的客气话</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谦辞</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你这个不情之请让我很是为难</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若不答应你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不合人情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若答应了你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又不合原则</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我实在没有办法才提出这个不情之请</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希望不要见怪</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3623237" y="3116156"/>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6651074" y="2165236"/>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7113878" y="5038593"/>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2273815" y="4550877"/>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3969385"/>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6.</a:t>
            </a:r>
            <a:r>
              <a:rPr lang="zh-CN" altLang="en-US" sz="2100" b="1" dirty="0">
                <a:latin typeface="Times New Roman" panose="02020603050405020304" pitchFamily="18" charset="0"/>
                <a:ea typeface="微软雅黑" panose="020B0503020204020204" pitchFamily="34" charset="-122"/>
                <a:sym typeface="+mn-ea"/>
              </a:rPr>
              <a:t>不足挂齿</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谦虚的用词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比喻自己做的事不够重大</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我做的这点小事不足挂齿</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您就别客气了</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他只不过是个不足挂齿的角色</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7.</a:t>
            </a:r>
            <a:r>
              <a:rPr lang="zh-CN" altLang="en-US" sz="2100" b="1" dirty="0">
                <a:latin typeface="Times New Roman" panose="02020603050405020304" pitchFamily="18" charset="0"/>
                <a:ea typeface="微软雅黑" panose="020B0503020204020204" pitchFamily="34" charset="-122"/>
                <a:sym typeface="+mn-ea"/>
              </a:rPr>
              <a:t>班门弄斧</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比喻在行家面前卖弄本领</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有不自量力之意</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有时也用作自谦</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今天我竟然在专家面前大谈科学</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真是班门弄斧</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李教授在礼堂为大家详细分析了人工智能的利与弊</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真是班门弄斧</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5749049" y="2144088"/>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4581940" y="2625171"/>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929944" y="5012027"/>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7" name="矩形 6"/>
          <p:cNvSpPr/>
          <p:nvPr/>
        </p:nvSpPr>
        <p:spPr>
          <a:xfrm>
            <a:off x="6551451" y="4059893"/>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3969385"/>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8.</a:t>
            </a:r>
            <a:r>
              <a:rPr lang="zh-CN" altLang="en-US" sz="2100" b="1" dirty="0">
                <a:latin typeface="Times New Roman" panose="02020603050405020304" pitchFamily="18" charset="0"/>
                <a:ea typeface="微软雅黑" panose="020B0503020204020204" pitchFamily="34" charset="-122"/>
                <a:sym typeface="+mn-ea"/>
              </a:rPr>
              <a:t>才疏学浅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才学不高</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学识不深</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多用作自谦的话</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我才疏学浅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你还是另请高明吧</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丽丽同学真是才疏学浅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竟然不知道这个典故出自哪里</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9.</a:t>
            </a:r>
            <a:r>
              <a:rPr lang="zh-CN" altLang="en-US" sz="2100" b="1" dirty="0">
                <a:latin typeface="Times New Roman" panose="02020603050405020304" pitchFamily="18" charset="0"/>
                <a:ea typeface="微软雅黑" panose="020B0503020204020204" pitchFamily="34" charset="-122"/>
                <a:sym typeface="+mn-ea"/>
              </a:rPr>
              <a:t>笨鸟先飞</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比喻做事慢</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能力差的人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怕落后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就比别人先走一步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多用作谦辞</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我潜力不如别人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只好笨鸟先飞了</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既然你比别人学得晚</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就应该笨鸟先飞</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努力赶上大家的水平</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4673853" y="2113381"/>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7345403" y="2606435"/>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5054285" y="4052291"/>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7940786" y="4548528"/>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3969385"/>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10.</a:t>
            </a:r>
            <a:r>
              <a:rPr lang="zh-CN" altLang="en-US" sz="2100" b="1" dirty="0">
                <a:latin typeface="Times New Roman" panose="02020603050405020304" pitchFamily="18" charset="0"/>
                <a:ea typeface="微软雅黑" panose="020B0503020204020204" pitchFamily="34" charset="-122"/>
                <a:sym typeface="+mn-ea"/>
              </a:rPr>
              <a:t>受之有愧</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接受某种馈赠和奖赏时</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心里感到惭愧</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多用作自谦之辞</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你把这么贵重的东西给我</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我真是却之不恭</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受之有愧</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领导和群众评选我为“模范公务员”</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我感到受之有愧</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11.</a:t>
            </a:r>
            <a:r>
              <a:rPr lang="zh-CN" altLang="en-US" sz="2100" b="1" dirty="0">
                <a:latin typeface="Times New Roman" panose="02020603050405020304" pitchFamily="18" charset="0"/>
                <a:ea typeface="微软雅黑" panose="020B0503020204020204" pitchFamily="34" charset="-122"/>
                <a:sym typeface="+mn-ea"/>
              </a:rPr>
              <a:t>雕虫小技</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指小文字技巧或小本领</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用于别人多含贬义</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有时也用于自谦</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我的所作所为不过是雕虫小技</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让大家见笑了</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你的这些雕虫小技也好意思拿出来丢人现眼</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7171394" y="2626394"/>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7386119" y="3095684"/>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6386648" y="5089773"/>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6386648" y="4552436"/>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2030095"/>
          </a:xfrm>
          <a:prstGeom prst="rect">
            <a:avLst/>
          </a:prstGeom>
          <a:noFill/>
          <a:ln w="9525">
            <a:noFill/>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12.</a:t>
            </a:r>
            <a:r>
              <a:rPr lang="zh-CN" altLang="en-US" sz="2100" b="1" dirty="0">
                <a:latin typeface="Times New Roman" panose="02020603050405020304" pitchFamily="18" charset="0"/>
                <a:ea typeface="微软雅黑" panose="020B0503020204020204" pitchFamily="34" charset="-122"/>
                <a:sym typeface="+mn-ea"/>
              </a:rPr>
              <a:t>绵薄之力</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微不足道的力量</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指尽自己的努力去帮助别人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常用于自谦</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为了家乡的建设与发展</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我定当尽自己的绵薄之力</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为班级作贡献</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人人有责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你怎么能够不贡献绵薄之力呢</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4" name="矩形 3"/>
          <p:cNvSpPr/>
          <p:nvPr/>
        </p:nvSpPr>
        <p:spPr>
          <a:xfrm>
            <a:off x="7478468" y="3100150"/>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6946641" y="2615611"/>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768" y="2016713"/>
            <a:ext cx="8070574" cy="3484245"/>
          </a:xfrm>
          <a:prstGeom prst="rect">
            <a:avLst/>
          </a:prstGeom>
          <a:noFill/>
          <a:ln w="9525">
            <a:noFill/>
          </a:ln>
        </p:spPr>
        <p:txBody>
          <a:bodyPr wrap="square">
            <a:spAutoFit/>
          </a:bodyPr>
          <a:lstStyle/>
          <a:p>
            <a:pPr indent="0" algn="just">
              <a:lnSpc>
                <a:spcPct val="150000"/>
              </a:lnSpc>
            </a:pPr>
            <a:r>
              <a:rPr lang="en-US" altLang="zh-CN" sz="2100" b="1" dirty="0" smtClean="0">
                <a:latin typeface="Times New Roman" panose="02020603050405020304" pitchFamily="18" charset="0"/>
                <a:ea typeface="微软雅黑" panose="020B0503020204020204" pitchFamily="34" charset="-122"/>
                <a:sym typeface="+mn-ea"/>
              </a:rPr>
              <a:t>13</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高抬贵手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表示请求宽恕</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通融时的客套用语</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请求对方宽恕</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原谅等</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我们再三帮他求情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对方才肯高抬贵手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不再计较</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昨天</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我高抬贵手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帮了同桌一个大忙</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14.</a:t>
            </a:r>
            <a:r>
              <a:rPr lang="zh-CN" altLang="en-US" sz="2100" b="1" dirty="0">
                <a:latin typeface="Times New Roman" panose="02020603050405020304" pitchFamily="18" charset="0"/>
                <a:ea typeface="微软雅黑" panose="020B0503020204020204" pitchFamily="34" charset="-122"/>
                <a:sym typeface="+mn-ea"/>
              </a:rPr>
              <a:t>不吝赐教</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指不要舍不得指点教导</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请人指教的客气话</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若您有任何看法或意见</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也请您不吝赐教</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既然你这样说</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那我就不吝赐教吧</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给你提几点参考意见</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4" name="矩形 3"/>
          <p:cNvSpPr/>
          <p:nvPr/>
        </p:nvSpPr>
        <p:spPr>
          <a:xfrm>
            <a:off x="5298239" y="3551749"/>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6660039" y="3096020"/>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grpSp>
        <p:nvGrpSpPr>
          <p:cNvPr id="6" name="组合 5"/>
          <p:cNvGrpSpPr/>
          <p:nvPr/>
        </p:nvGrpSpPr>
        <p:grpSpPr>
          <a:xfrm>
            <a:off x="624623" y="1668063"/>
            <a:ext cx="2170151" cy="483864"/>
            <a:chOff x="728870" y="530090"/>
            <a:chExt cx="2893535" cy="645152"/>
          </a:xfrm>
        </p:grpSpPr>
        <p:sp>
          <p:nvSpPr>
            <p:cNvPr id="7" name="Shape 16880"/>
            <p:cNvSpPr/>
            <p:nvPr/>
          </p:nvSpPr>
          <p:spPr>
            <a:xfrm>
              <a:off x="728870" y="530090"/>
              <a:ext cx="519076" cy="464867"/>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FF0066"/>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endParaRPr sz="100" dirty="0">
                <a:solidFill>
                  <a:srgbClr val="FF0066"/>
                </a:solidFill>
              </a:endParaRPr>
            </a:p>
          </p:txBody>
        </p:sp>
        <p:sp>
          <p:nvSpPr>
            <p:cNvPr id="8" name="矩形 7"/>
            <p:cNvSpPr/>
            <p:nvPr/>
          </p:nvSpPr>
          <p:spPr>
            <a:xfrm>
              <a:off x="1239885" y="712115"/>
              <a:ext cx="2382520" cy="463127"/>
            </a:xfrm>
            <a:prstGeom prst="rect">
              <a:avLst/>
            </a:prstGeom>
          </p:spPr>
          <p:txBody>
            <a:bodyPr wrap="none">
              <a:spAutoFit/>
            </a:bodyPr>
            <a:lstStyle/>
            <a:p>
              <a:pPr algn="just">
                <a:lnSpc>
                  <a:spcPts val="2000"/>
                </a:lnSpc>
                <a:spcAft>
                  <a:spcPts val="0"/>
                </a:spcAft>
              </a:pPr>
              <a:r>
                <a:rPr lang="zh-CN" altLang="zh-CN" sz="2100" b="1" kern="100" dirty="0">
                  <a:solidFill>
                    <a:srgbClr val="FF0066"/>
                  </a:solidFill>
                  <a:latin typeface="Times New Roman" panose="02020603050405020304" pitchFamily="18" charset="0"/>
                  <a:ea typeface="微软雅黑" panose="020B0503020204020204" pitchFamily="34" charset="-122"/>
                  <a:cs typeface="Times New Roman" panose="02020603050405020304" pitchFamily="18" charset="0"/>
                </a:rPr>
                <a:t>生活常见词语</a:t>
              </a:r>
              <a:endParaRPr lang="zh-CN" altLang="zh-CN" sz="2100" b="1" kern="100" dirty="0">
                <a:solidFill>
                  <a:srgbClr val="FF0066"/>
                </a:solidFill>
                <a:latin typeface="Calibri" panose="020F0502020204030204" pitchFamily="34" charset="0"/>
                <a:cs typeface="Times New Roman" panose="02020603050405020304" pitchFamily="18" charset="0"/>
              </a:endParaRPr>
            </a:p>
          </p:txBody>
        </p:sp>
      </p:grpSp>
      <p:sp>
        <p:nvSpPr>
          <p:cNvPr id="9" name="矩形 8"/>
          <p:cNvSpPr/>
          <p:nvPr/>
        </p:nvSpPr>
        <p:spPr>
          <a:xfrm>
            <a:off x="7478468" y="5013235"/>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10" name="矩形 9"/>
          <p:cNvSpPr/>
          <p:nvPr/>
        </p:nvSpPr>
        <p:spPr>
          <a:xfrm>
            <a:off x="5751212" y="4537034"/>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p:bldP spid="10"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653" y="1534954"/>
            <a:ext cx="8070574" cy="3484245"/>
          </a:xfrm>
          <a:prstGeom prst="rect">
            <a:avLst/>
          </a:prstGeom>
          <a:noFill/>
          <a:ln w="9525">
            <a:noFill/>
          </a:ln>
        </p:spPr>
        <p:txBody>
          <a:bodyPr wrap="square">
            <a:spAutoFit/>
          </a:bodyPr>
          <a:lstStyle/>
          <a:p>
            <a:pPr indent="0" algn="just">
              <a:lnSpc>
                <a:spcPct val="150000"/>
              </a:lnSpc>
            </a:pPr>
            <a:r>
              <a:rPr lang="en-US" altLang="zh-CN" sz="2100" b="1" dirty="0" smtClean="0">
                <a:latin typeface="Times New Roman" panose="02020603050405020304" pitchFamily="18" charset="0"/>
                <a:ea typeface="微软雅黑" panose="020B0503020204020204" pitchFamily="34" charset="-122"/>
                <a:sym typeface="+mn-ea"/>
              </a:rPr>
              <a:t>15</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鼎力相助</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指别人对自己的大力帮助</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敬辞</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用于请人帮助或表示感谢时的客气话</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当初如果不是你鼎力相助</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就没有我今天的成就</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由于我的鼎力相助</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小张顺利地完成了初中学业</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16.</a:t>
            </a:r>
            <a:r>
              <a:rPr lang="zh-CN" altLang="en-US" sz="2100" b="1" dirty="0">
                <a:latin typeface="Times New Roman" panose="02020603050405020304" pitchFamily="18" charset="0"/>
                <a:ea typeface="微软雅黑" panose="020B0503020204020204" pitchFamily="34" charset="-122"/>
                <a:sym typeface="+mn-ea"/>
              </a:rPr>
              <a:t>洗耳恭听</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做好准备用心地聆听别人说的话</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指专心地听</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对这位先生的意见</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我们当然要洗耳恭听了</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我说的话非常重要</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你们必须洗耳恭听</a:t>
            </a:r>
            <a:r>
              <a:rPr lang="en-US" altLang="zh-CN" sz="2100"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6526538" y="2585241"/>
            <a:ext cx="33020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6567482" y="3090461"/>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6024869" y="4108085"/>
            <a:ext cx="253494" cy="414020"/>
          </a:xfrm>
          <a:prstGeom prst="rect">
            <a:avLst/>
          </a:prstGeom>
        </p:spPr>
        <p:txBody>
          <a:bodyPr wrap="squar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7" name="矩形 6"/>
          <p:cNvSpPr/>
          <p:nvPr/>
        </p:nvSpPr>
        <p:spPr>
          <a:xfrm>
            <a:off x="5625896" y="4548528"/>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24763</Words>
  <Application>WPS 演示</Application>
  <PresentationFormat>在屏幕上显示</PresentationFormat>
  <Paragraphs>1664</Paragraphs>
  <Slides>142</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142</vt:i4>
      </vt:variant>
    </vt:vector>
  </HeadingPairs>
  <TitlesOfParts>
    <vt:vector size="150" baseType="lpstr">
      <vt:lpstr>Arial</vt:lpstr>
      <vt:lpstr>宋体</vt:lpstr>
      <vt:lpstr>Wingdings</vt:lpstr>
      <vt:lpstr>Calibri</vt:lpstr>
      <vt:lpstr>Times New Roman</vt:lpstr>
      <vt:lpstr>微软雅黑</vt:lpstr>
      <vt:lpstr>Helvetica</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编辑资料-刘洁</cp:lastModifiedBy>
  <cp:revision>54</cp:revision>
  <dcterms:created xsi:type="dcterms:W3CDTF">2017-03-15T04:23:48Z</dcterms:created>
  <dcterms:modified xsi:type="dcterms:W3CDTF">2020-02-24T05:05:18Z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2052-11.1.0.9209</vt:lpwstr>
  </property>
</Properties>
</file>