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6" r:id="rId10"/>
    <p:sldId id="267" r:id="rId11"/>
    <p:sldId id="263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73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1556792"/>
            <a:ext cx="36724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96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蝉</a:t>
            </a:r>
            <a:endParaRPr lang="zh-CN" altLang="en-US" sz="96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3501008"/>
            <a:ext cx="31438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唐   虞世南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6" name="图片 5" descr="蝉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17982"/>
            <a:ext cx="4932040" cy="6651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三读诗歌，赏析诗歌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sz="4400" dirty="0" smtClean="0"/>
              <a:t>4</a:t>
            </a:r>
            <a:r>
              <a:rPr lang="zh-CN" altLang="en-US" sz="4400" dirty="0" smtClean="0"/>
              <a:t>、这首诗运用了什么</a:t>
            </a:r>
            <a:r>
              <a:rPr lang="zh-CN" altLang="en-US" sz="4400" u="sng" dirty="0" smtClean="0"/>
              <a:t>表现手法</a:t>
            </a:r>
            <a:r>
              <a:rPr lang="zh-CN" altLang="en-US" sz="4400" dirty="0" smtClean="0"/>
              <a:t>？</a:t>
            </a:r>
            <a:endParaRPr lang="en-US" altLang="zh-CN" sz="4400" dirty="0" smtClean="0"/>
          </a:p>
          <a:p>
            <a:pPr>
              <a:buNone/>
            </a:pPr>
            <a:r>
              <a:rPr lang="en-US" altLang="zh-CN" sz="4400" dirty="0" smtClean="0"/>
              <a:t>       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托物言志</a:t>
            </a:r>
            <a:endParaRPr lang="en-US" altLang="zh-CN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altLang="zh-CN" sz="4400" dirty="0" smtClean="0"/>
          </a:p>
          <a:p>
            <a:pPr>
              <a:buNone/>
            </a:pPr>
            <a:endParaRPr lang="en-US" altLang="zh-CN" sz="4400" dirty="0" smtClean="0"/>
          </a:p>
          <a:p>
            <a:pPr>
              <a:buNone/>
            </a:pPr>
            <a:r>
              <a:rPr lang="en-US" altLang="zh-CN" sz="4400" dirty="0" smtClean="0"/>
              <a:t>5</a:t>
            </a:r>
            <a:r>
              <a:rPr lang="zh-CN" altLang="en-US" sz="4400" dirty="0" smtClean="0"/>
              <a:t>、学习了这首诗，你得到了什么启示？</a:t>
            </a:r>
            <a:endParaRPr lang="en-US" altLang="zh-CN" sz="4400" dirty="0" smtClean="0"/>
          </a:p>
          <a:p>
            <a:pPr>
              <a:buNone/>
            </a:pPr>
            <a:r>
              <a:rPr lang="zh-CN" altLang="en-US" sz="4400" dirty="0" smtClean="0"/>
              <a:t>   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我们应该注重自身的修养，让自己成为一个品格高洁的人。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580112" y="2132856"/>
            <a:ext cx="3312368" cy="1512168"/>
          </a:xfrm>
          <a:prstGeom prst="wedgeRoundRectCallout">
            <a:avLst>
              <a:gd name="adj1" fmla="val -16802"/>
              <a:gd name="adj2" fmla="val -6943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托物言志、借景抒情、动静结合、虚实相生、借古抒怀、以动衬静、以乐景写哀情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……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四读诗歌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 smtClean="0"/>
              <a:t>1</a:t>
            </a:r>
            <a:r>
              <a:rPr lang="zh-CN" altLang="en-US" sz="4400" dirty="0" smtClean="0"/>
              <a:t>、体悟诗歌情感。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en-US" altLang="zh-CN" sz="4400" dirty="0" smtClean="0"/>
              <a:t>2</a:t>
            </a:r>
            <a:r>
              <a:rPr lang="zh-CN" altLang="en-US" sz="4400" dirty="0" smtClean="0"/>
              <a:t>、背诵诗歌。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拓展延伸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              </a:t>
            </a:r>
            <a:r>
              <a:rPr lang="zh-CN" altLang="en-US" sz="3600" dirty="0" smtClean="0"/>
              <a:t>蝉 </a:t>
            </a:r>
            <a:endParaRPr lang="en-US" altLang="zh-CN" sz="36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 smtClean="0"/>
              <a:t>          </a:t>
            </a:r>
            <a:r>
              <a:rPr lang="zh-CN" altLang="en-US" dirty="0" smtClean="0"/>
              <a:t>唐  虞世南</a:t>
            </a:r>
            <a:endParaRPr lang="zh-CN" altLang="en-US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本以高难饱，徒劳恨费声</a:t>
            </a:r>
            <a:r>
              <a:rPr lang="zh-CN" altLang="en-US" dirty="0" smtClean="0"/>
              <a:t>。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所处环境冷酷</a:t>
            </a:r>
            <a:endParaRPr lang="zh-CN" altLang="en-US" sz="24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五更疏欲断，</a:t>
            </a:r>
            <a:r>
              <a:rPr lang="zh-CN" altLang="en-US" dirty="0" smtClean="0"/>
              <a:t>一树</a:t>
            </a:r>
            <a:r>
              <a:rPr lang="zh-CN" altLang="en-US" dirty="0" smtClean="0"/>
              <a:t>碧无情。  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薄宦梗犹泛，故园芜已平</a:t>
            </a:r>
            <a:r>
              <a:rPr lang="zh-CN" altLang="en-US" sz="2400" dirty="0" smtClean="0"/>
              <a:t>。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薄宦漂泊，欲归不得          </a:t>
            </a:r>
            <a:endParaRPr lang="zh-CN" altLang="en-US" sz="24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烦君最相警，我亦举家清</a:t>
            </a:r>
            <a:r>
              <a:rPr lang="zh-CN" altLang="en-US" dirty="0" smtClean="0"/>
              <a:t>。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保持高洁操守</a:t>
            </a:r>
            <a:endParaRPr lang="zh-CN" altLang="en-US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拓展延伸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dirty="0" smtClean="0"/>
              <a:t>      在</a:t>
            </a:r>
            <a:r>
              <a:rPr lang="zh-CN" altLang="en-US" sz="3600" dirty="0" smtClean="0"/>
              <a:t>狱咏</a:t>
            </a:r>
            <a:r>
              <a:rPr lang="zh-CN" altLang="en-US" sz="3600" dirty="0" smtClean="0"/>
              <a:t>蝉</a:t>
            </a:r>
            <a:endParaRPr lang="en-US" altLang="zh-CN" sz="36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      唐   骆宾王</a:t>
            </a:r>
            <a:endParaRPr lang="en-US" altLang="zh-CN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西陆蝉</a:t>
            </a:r>
            <a:r>
              <a:rPr lang="zh-CN" altLang="en-US" dirty="0" smtClean="0"/>
              <a:t>声唱，南冠客思深。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秋蝉高唱，触发相思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不堪玄</a:t>
            </a:r>
            <a:r>
              <a:rPr lang="zh-CN" altLang="en-US" dirty="0" smtClean="0"/>
              <a:t>鬓</a:t>
            </a:r>
            <a:r>
              <a:rPr lang="zh-CN" altLang="en-US" dirty="0" smtClean="0"/>
              <a:t>影，来对白头吟。</a:t>
            </a:r>
            <a:endParaRPr lang="en-US" altLang="zh-CN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露重飞难</a:t>
            </a:r>
            <a:r>
              <a:rPr lang="zh-CN" altLang="en-US" dirty="0" smtClean="0"/>
              <a:t>进，风多响易沉。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处境艰难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dirty="0" smtClean="0"/>
              <a:t>无人信</a:t>
            </a:r>
            <a:r>
              <a:rPr lang="zh-CN" altLang="en-US" dirty="0" smtClean="0"/>
              <a:t>高洁，谁为表予心？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性本高洁，无人怜惜</a:t>
            </a:r>
            <a:endParaRPr lang="zh-CN" altLang="en-US" sz="24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学习目标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 smtClean="0"/>
              <a:t>1</a:t>
            </a:r>
            <a:r>
              <a:rPr lang="zh-CN" altLang="en-US" sz="4400" dirty="0" smtClean="0"/>
              <a:t>、能够流利地诵读诗歌。</a:t>
            </a:r>
            <a:endParaRPr lang="en-US" altLang="zh-CN" sz="4400" dirty="0" smtClean="0"/>
          </a:p>
          <a:p>
            <a:r>
              <a:rPr lang="en-US" altLang="zh-CN" sz="4400" dirty="0" smtClean="0"/>
              <a:t>2</a:t>
            </a:r>
            <a:r>
              <a:rPr lang="zh-CN" altLang="en-US" sz="4400" dirty="0" smtClean="0"/>
              <a:t>、理解诗意。</a:t>
            </a:r>
            <a:endParaRPr lang="en-US" altLang="zh-CN" sz="4400" dirty="0" smtClean="0"/>
          </a:p>
          <a:p>
            <a:r>
              <a:rPr lang="en-US" altLang="zh-CN" sz="4400" dirty="0" smtClean="0"/>
              <a:t>3</a:t>
            </a:r>
            <a:r>
              <a:rPr lang="zh-CN" altLang="en-US" sz="4400" dirty="0" smtClean="0"/>
              <a:t>、体会作者在诗中所寄寓的情感。</a:t>
            </a:r>
            <a:endParaRPr lang="en-US" altLang="zh-CN" sz="4400" dirty="0" smtClean="0"/>
          </a:p>
          <a:p>
            <a:r>
              <a:rPr lang="en-US" altLang="zh-CN" sz="4400" dirty="0" smtClean="0"/>
              <a:t>4</a:t>
            </a:r>
            <a:r>
              <a:rPr lang="zh-CN" altLang="en-US" sz="4400" dirty="0" smtClean="0"/>
              <a:t>、背诵、默写诗歌。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了解作者及写作背景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208912" cy="540060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虞世南（</a:t>
            </a:r>
            <a:r>
              <a:rPr lang="en-US" altLang="zh-CN" sz="4400" dirty="0" smtClean="0">
                <a:solidFill>
                  <a:srgbClr val="FF0000"/>
                </a:solidFill>
              </a:rPr>
              <a:t>558-638</a:t>
            </a:r>
            <a:r>
              <a:rPr lang="zh-CN" altLang="en-US" sz="4400" dirty="0" smtClean="0">
                <a:solidFill>
                  <a:srgbClr val="FF0000"/>
                </a:solidFill>
              </a:rPr>
              <a:t>），唐初书法家、文学家</a:t>
            </a:r>
            <a:r>
              <a:rPr lang="zh-CN" altLang="en-US" sz="4400" dirty="0" smtClean="0"/>
              <a:t>。字伯施，越州余姚（今属浙江）人。官至秘书监，封永兴县子。人称“虞永兴” 。能文辞，工书法，亲承王羲之七代孙僧智永传授，继承了二王（王羲之、王献之）的书法传统，外柔内刚，笔致圆融遒丽，与</a:t>
            </a:r>
            <a:r>
              <a:rPr lang="zh-CN" altLang="en-US" sz="4400" dirty="0" smtClean="0">
                <a:solidFill>
                  <a:srgbClr val="FF0000"/>
                </a:solidFill>
              </a:rPr>
              <a:t>欧阳询、褚遂良、薛稷</a:t>
            </a:r>
            <a:r>
              <a:rPr lang="zh-CN" altLang="en-US" sz="4400" dirty="0" smtClean="0"/>
              <a:t>并称为“</a:t>
            </a:r>
            <a:r>
              <a:rPr lang="zh-CN" altLang="en-US" sz="4400" dirty="0" smtClean="0">
                <a:solidFill>
                  <a:srgbClr val="FF0000"/>
                </a:solidFill>
              </a:rPr>
              <a:t>唐初四大书法家</a:t>
            </a:r>
            <a:r>
              <a:rPr lang="zh-CN" altLang="en-US" sz="4400" dirty="0" smtClean="0"/>
              <a:t>” 。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写作背景：受太宗知遇之恩而作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zh-CN" altLang="en-US" sz="4400" dirty="0" smtClean="0"/>
          </a:p>
          <a:p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一读诗歌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 smtClean="0"/>
              <a:t>1</a:t>
            </a:r>
            <a:r>
              <a:rPr lang="zh-CN" altLang="en-US" sz="4400" dirty="0" smtClean="0"/>
              <a:t>、注意字音及节奏。</a:t>
            </a:r>
            <a:endParaRPr lang="en-US" altLang="zh-CN" sz="4400" dirty="0" smtClean="0"/>
          </a:p>
          <a:p>
            <a:r>
              <a:rPr lang="en-US" altLang="zh-CN" sz="4400" dirty="0" smtClean="0"/>
              <a:t>2</a:t>
            </a:r>
            <a:r>
              <a:rPr lang="zh-CN" altLang="en-US" sz="4400" dirty="0" smtClean="0"/>
              <a:t>、从形式（体例）上判断诗歌的类型。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832648"/>
          </a:xfrm>
        </p:spPr>
        <p:txBody>
          <a:bodyPr>
            <a:normAutofit/>
          </a:bodyPr>
          <a:lstStyle/>
          <a:p>
            <a:pPr algn="ctr"/>
            <a:r>
              <a:rPr lang="zh-CN" altLang="en-US" sz="4400" dirty="0" smtClean="0"/>
              <a:t>蝉 </a:t>
            </a:r>
            <a:endParaRPr lang="en-US" altLang="zh-CN" sz="4400" dirty="0" smtClean="0"/>
          </a:p>
          <a:p>
            <a:pPr algn="ctr"/>
            <a:r>
              <a:rPr lang="zh-CN" altLang="en-US" sz="4400" dirty="0" smtClean="0"/>
              <a:t>唐  虞世南</a:t>
            </a:r>
            <a:endParaRPr lang="en-US" altLang="zh-CN" sz="4400" dirty="0" smtClean="0"/>
          </a:p>
          <a:p>
            <a:pPr algn="ctr">
              <a:buNone/>
            </a:pPr>
            <a:endParaRPr lang="en-US" altLang="zh-CN" sz="4400" dirty="0" smtClean="0"/>
          </a:p>
          <a:p>
            <a:pPr algn="ctr"/>
            <a:r>
              <a:rPr lang="zh-CN" altLang="en-US" sz="4400" dirty="0" smtClean="0"/>
              <a:t>垂緌饮清露，流响出疏桐。</a:t>
            </a:r>
            <a:endParaRPr lang="en-US" altLang="zh-CN" sz="4400" dirty="0" smtClean="0"/>
          </a:p>
          <a:p>
            <a:pPr algn="ctr"/>
            <a:endParaRPr lang="en-US" altLang="zh-CN" sz="4400" dirty="0" smtClean="0"/>
          </a:p>
          <a:p>
            <a:pPr algn="ctr"/>
            <a:r>
              <a:rPr lang="zh-CN" altLang="en-US" sz="4400" dirty="0" smtClean="0"/>
              <a:t>居高声自远，非是藉秋风。</a:t>
            </a:r>
            <a:endParaRPr lang="zh-CN" alt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979712" y="234888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</a:rPr>
              <a:t>ruí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386104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solidFill>
                  <a:srgbClr val="FF0000"/>
                </a:solidFill>
              </a:rPr>
              <a:t>jiè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54868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五言绝句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二读诗歌，理解诗意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蝉垂下像帽带一样的触角，喝着清澈的露水。</a:t>
            </a:r>
            <a:endParaRPr lang="en-US" altLang="zh-CN" sz="4000" dirty="0" smtClean="0"/>
          </a:p>
          <a:p>
            <a:r>
              <a:rPr lang="zh-CN" altLang="en-US" sz="4000" dirty="0" smtClean="0"/>
              <a:t>悦耳的叫声从稀疏的梧桐之间传出。</a:t>
            </a:r>
            <a:endParaRPr lang="en-US" altLang="zh-CN" sz="4000" dirty="0" smtClean="0"/>
          </a:p>
          <a:p>
            <a:r>
              <a:rPr lang="zh-CN" altLang="en-US" sz="4000" dirty="0" smtClean="0"/>
              <a:t>因为它站得高，声音自然传得远。这并不是借助秋风的传送。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三读诗歌，赏析诗歌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1</a:t>
            </a:r>
            <a:r>
              <a:rPr lang="zh-CN" altLang="en-US" sz="4000" dirty="0" smtClean="0"/>
              <a:t>、一、二句从哪些方面写了蝉的特点？有什么作用？</a:t>
            </a:r>
            <a:endParaRPr lang="en-US" altLang="zh-CN" sz="4000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从蝉的形状、食性和声音写了蝉的特点。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C00000"/>
                </a:solidFill>
              </a:rPr>
              <a:t>运用比兴的手法暗示自己身份高贵和品格高洁。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三读诗歌，赏析诗歌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 smtClean="0"/>
              <a:t>2</a:t>
            </a:r>
            <a:r>
              <a:rPr lang="zh-CN" altLang="en-US" sz="4400" dirty="0" smtClean="0"/>
              <a:t>、联系全诗说说“高”的含义。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高：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en-US" altLang="zh-CN" sz="44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①指蝉所居的梧桐树高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en-US" altLang="zh-CN" sz="4400" b="1" dirty="0" smtClean="0">
                <a:solidFill>
                  <a:srgbClr val="FF0000"/>
                </a:solidFill>
              </a:rPr>
              <a:t>   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②指品格高洁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三读诗歌，赏析诗歌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4400" dirty="0" smtClean="0"/>
              <a:t>3</a:t>
            </a:r>
            <a:r>
              <a:rPr lang="zh-CN" altLang="en-US" sz="4400" dirty="0" smtClean="0"/>
              <a:t>、三、四句运用了什么表达方式？体现了作者的什么情怀？</a:t>
            </a:r>
            <a:endParaRPr lang="en-US" altLang="zh-CN" sz="4400" dirty="0" smtClean="0"/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运用了议论的表达方式。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solidFill>
                  <a:srgbClr val="C00000"/>
                </a:solidFill>
              </a:rPr>
              <a:t>作者认为品格高洁的人，不需要借助外力，自能声名远播。强调人格的力量。表达了作者对高洁品格的热情赞颂。</a:t>
            </a:r>
            <a:endParaRPr lang="en-US" altLang="zh-CN" sz="44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609</Words>
  <Application>Microsoft Office PowerPoint</Application>
  <PresentationFormat>全屏显示(4:3)</PresentationFormat>
  <Paragraphs>67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学习目标</vt:lpstr>
      <vt:lpstr>了解作者及写作背景</vt:lpstr>
      <vt:lpstr>一读诗歌</vt:lpstr>
      <vt:lpstr>幻灯片 5</vt:lpstr>
      <vt:lpstr>二读诗歌，理解诗意</vt:lpstr>
      <vt:lpstr>三读诗歌，赏析诗歌</vt:lpstr>
      <vt:lpstr>三读诗歌，赏析诗歌</vt:lpstr>
      <vt:lpstr>三读诗歌，赏析诗歌</vt:lpstr>
      <vt:lpstr>三读诗歌，赏析诗歌</vt:lpstr>
      <vt:lpstr>四读诗歌</vt:lpstr>
      <vt:lpstr>拓展延伸</vt:lpstr>
      <vt:lpstr>拓展延伸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16</cp:revision>
  <dcterms:created xsi:type="dcterms:W3CDTF">2017-03-25T07:00:26Z</dcterms:created>
  <dcterms:modified xsi:type="dcterms:W3CDTF">2017-03-25T08:43:16Z</dcterms:modified>
</cp:coreProperties>
</file>