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heme/theme2.xml" ContentType="application/vnd.openxmlformats-officedocument.theme+xml"/>
  <Override PartName="/ppt/tags/tag125.xml" ContentType="application/vnd.openxmlformats-officedocument.presentationml.tags+xml"/>
  <Override PartName="/ppt/tags/tag126.xml" ContentType="application/vnd.openxmlformats-officedocument.presentationml.tags+xml"/>
  <Override PartName="/ppt/notesSlides/notesSlide1.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410" r:id="rId2"/>
    <p:sldId id="446" r:id="rId3"/>
    <p:sldId id="447" r:id="rId4"/>
    <p:sldId id="450" r:id="rId5"/>
    <p:sldId id="451" r:id="rId6"/>
    <p:sldId id="452" r:id="rId7"/>
    <p:sldId id="453" r:id="rId8"/>
    <p:sldId id="454" r:id="rId9"/>
    <p:sldId id="455" r:id="rId10"/>
    <p:sldId id="457" r:id="rId11"/>
    <p:sldId id="456" r:id="rId12"/>
    <p:sldId id="458" r:id="rId13"/>
    <p:sldId id="459" r:id="rId14"/>
    <p:sldId id="460" r:id="rId15"/>
    <p:sldId id="461" r:id="rId16"/>
    <p:sldId id="462" r:id="rId17"/>
    <p:sldId id="464" r:id="rId18"/>
    <p:sldId id="412" r:id="rId19"/>
    <p:sldId id="413" r:id="rId20"/>
    <p:sldId id="414" r:id="rId21"/>
    <p:sldId id="465"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4046950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p:cNvSpPr>
          <p:nvPr>
            <p:ph type="sldImg" idx="4294967295"/>
          </p:nvPr>
        </p:nvSpPr>
        <p:spPr>
          <a:ln>
            <a:miter lim="800000"/>
          </a:ln>
        </p:spPr>
      </p:sp>
      <p:sp>
        <p:nvSpPr>
          <p:cNvPr id="7170" name="备注占位符 2"/>
          <p:cNvSpPr>
            <a:spLocks noGrp="1" noChangeArrowheads="1"/>
          </p:cNvSpPr>
          <p:nvPr>
            <p:ph type="body" idx="6"/>
          </p:nvPr>
        </p:nvSpPr>
        <p:spPr/>
        <p:txBody>
          <a:bodyPr/>
          <a:lstStyle/>
          <a:p>
            <a:endParaRPr lang="zh-CN" altLang="en-US" smtClean="0"/>
          </a:p>
        </p:txBody>
      </p:sp>
      <p:sp>
        <p:nvSpPr>
          <p:cNvPr id="717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1559117A-17FF-48A3-921D-251F6052CE47}" type="slidenum">
              <a:rPr lang="zh-CN" altLang="en-US"/>
              <a:t>4</a:t>
            </a:fld>
            <a:endParaRPr lang="zh-CN" altLang="en-US"/>
          </a:p>
        </p:txBody>
      </p:sp>
    </p:spTree>
    <p:extLst>
      <p:ext uri="{BB962C8B-B14F-4D97-AF65-F5344CB8AC3E}">
        <p14:creationId xmlns:p14="http://schemas.microsoft.com/office/powerpoint/2010/main" val="126468885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0.xml"/><Relationship Id="rId7"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63.xml"/><Relationship Id="rId7" Type="http://schemas.openxmlformats.org/officeDocument/2006/relationships/image" Target="../media/image2.png"/><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slideMaster" Target="../slideMasters/slideMaster1.xml"/><Relationship Id="rId5" Type="http://schemas.openxmlformats.org/officeDocument/2006/relationships/tags" Target="../tags/tag65.xml"/><Relationship Id="rId4" Type="http://schemas.openxmlformats.org/officeDocument/2006/relationships/tags" Target="../tags/tag64.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image" Target="../media/image3.pn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slideMaster" Target="../slideMasters/slideMaster1.xml"/><Relationship Id="rId5" Type="http://schemas.openxmlformats.org/officeDocument/2006/relationships/tags" Target="../tags/tag70.xml"/><Relationship Id="rId4" Type="http://schemas.openxmlformats.org/officeDocument/2006/relationships/tags" Target="../tags/tag69.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73.xml"/><Relationship Id="rId7" Type="http://schemas.openxmlformats.org/officeDocument/2006/relationships/image" Target="../media/image2.png"/><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slideMaster" Target="../slideMasters/slideMaster1.xml"/><Relationship Id="rId5" Type="http://schemas.openxmlformats.org/officeDocument/2006/relationships/tags" Target="../tags/tag75.xml"/><Relationship Id="rId4" Type="http://schemas.openxmlformats.org/officeDocument/2006/relationships/tags" Target="../tags/tag74.xml"/></Relationships>
</file>

<file path=ppt/slideLayouts/_rels/slideLayout13.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78.xml"/><Relationship Id="rId7" Type="http://schemas.openxmlformats.org/officeDocument/2006/relationships/tags" Target="../tags/tag82.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9"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90.xml"/><Relationship Id="rId3" Type="http://schemas.openxmlformats.org/officeDocument/2006/relationships/tags" Target="../tags/tag85.xml"/><Relationship Id="rId7" Type="http://schemas.openxmlformats.org/officeDocument/2006/relationships/tags" Target="../tags/tag89.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tags" Target="../tags/tag88.xml"/><Relationship Id="rId5" Type="http://schemas.openxmlformats.org/officeDocument/2006/relationships/tags" Target="../tags/tag87.xml"/><Relationship Id="rId10" Type="http://schemas.openxmlformats.org/officeDocument/2006/relationships/image" Target="../media/image4.png"/><Relationship Id="rId4" Type="http://schemas.openxmlformats.org/officeDocument/2006/relationships/tags" Target="../tags/tag86.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10" Type="http://schemas.openxmlformats.org/officeDocument/2006/relationships/image" Target="../media/image2.png"/><Relationship Id="rId4" Type="http://schemas.openxmlformats.org/officeDocument/2006/relationships/tags" Target="../tags/tag94.xml"/><Relationship Id="rId9"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06.xml"/><Relationship Id="rId3" Type="http://schemas.openxmlformats.org/officeDocument/2006/relationships/tags" Target="../tags/tag101.xml"/><Relationship Id="rId7" Type="http://schemas.openxmlformats.org/officeDocument/2006/relationships/tags" Target="../tags/tag105.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5" Type="http://schemas.openxmlformats.org/officeDocument/2006/relationships/tags" Target="../tags/tag103.xml"/><Relationship Id="rId10" Type="http://schemas.openxmlformats.org/officeDocument/2006/relationships/image" Target="../media/image2.png"/><Relationship Id="rId4" Type="http://schemas.openxmlformats.org/officeDocument/2006/relationships/tags" Target="../tags/tag102.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14.xml"/><Relationship Id="rId3" Type="http://schemas.openxmlformats.org/officeDocument/2006/relationships/tags" Target="../tags/tag109.xml"/><Relationship Id="rId7" Type="http://schemas.openxmlformats.org/officeDocument/2006/relationships/tags" Target="../tags/tag113.xml"/><Relationship Id="rId12" Type="http://schemas.openxmlformats.org/officeDocument/2006/relationships/image" Target="../media/image2.png"/><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slideMaster" Target="../slideMasters/slideMaster1.xml"/><Relationship Id="rId5" Type="http://schemas.openxmlformats.org/officeDocument/2006/relationships/tags" Target="../tags/tag111.xml"/><Relationship Id="rId10" Type="http://schemas.openxmlformats.org/officeDocument/2006/relationships/tags" Target="../tags/tag116.xml"/><Relationship Id="rId4" Type="http://schemas.openxmlformats.org/officeDocument/2006/relationships/tags" Target="../tags/tag110.xml"/><Relationship Id="rId9" Type="http://schemas.openxmlformats.org/officeDocument/2006/relationships/tags" Target="../tags/tag115.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24.xml"/><Relationship Id="rId3" Type="http://schemas.openxmlformats.org/officeDocument/2006/relationships/tags" Target="../tags/tag119.xml"/><Relationship Id="rId7" Type="http://schemas.openxmlformats.org/officeDocument/2006/relationships/tags" Target="../tags/tag123.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tags" Target="../tags/tag122.xml"/><Relationship Id="rId11" Type="http://schemas.openxmlformats.org/officeDocument/2006/relationships/image" Target="../media/image6.png"/><Relationship Id="rId5" Type="http://schemas.openxmlformats.org/officeDocument/2006/relationships/tags" Target="../tags/tag121.xml"/><Relationship Id="rId10" Type="http://schemas.openxmlformats.org/officeDocument/2006/relationships/image" Target="../media/image5.png"/><Relationship Id="rId4" Type="http://schemas.openxmlformats.org/officeDocument/2006/relationships/tags" Target="../tags/tag120.xml"/><Relationship Id="rId9"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6.xml"/><Relationship Id="rId7" Type="http://schemas.openxmlformats.org/officeDocument/2006/relationships/slideMaster" Target="../slideMasters/slideMaster1.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image" Target="../media/image3.pn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Master" Target="../slideMasters/slideMaster1.xml"/><Relationship Id="rId5" Type="http://schemas.openxmlformats.org/officeDocument/2006/relationships/tags" Target="../tags/tag24.xml"/><Relationship Id="rId4" Type="http://schemas.openxmlformats.org/officeDocument/2006/relationships/tags" Target="../tags/tag23.xml"/></Relationships>
</file>

<file path=ppt/slideLayouts/_rels/slideLayout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7.xml"/><Relationship Id="rId7" Type="http://schemas.openxmlformats.org/officeDocument/2006/relationships/tags" Target="../tags/tag3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9"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9.xml"/><Relationship Id="rId3" Type="http://schemas.openxmlformats.org/officeDocument/2006/relationships/tags" Target="../tags/tag34.xml"/><Relationship Id="rId7" Type="http://schemas.openxmlformats.org/officeDocument/2006/relationships/tags" Target="../tags/tag38.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image" Target="../media/image2.png"/><Relationship Id="rId5" Type="http://schemas.openxmlformats.org/officeDocument/2006/relationships/tags" Target="../tags/tag36.xml"/><Relationship Id="rId10" Type="http://schemas.openxmlformats.org/officeDocument/2006/relationships/slideMaster" Target="../slideMasters/slideMaster1.xml"/><Relationship Id="rId4" Type="http://schemas.openxmlformats.org/officeDocument/2006/relationships/tags" Target="../tags/tag35.xml"/><Relationship Id="rId9" Type="http://schemas.openxmlformats.org/officeDocument/2006/relationships/tags" Target="../tags/tag40.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image" Target="../media/image3.png"/><Relationship Id="rId5" Type="http://schemas.openxmlformats.org/officeDocument/2006/relationships/slideMaster" Target="../slideMasters/slideMaster1.xml"/><Relationship Id="rId4" Type="http://schemas.openxmlformats.org/officeDocument/2006/relationships/tags" Target="../tags/tag44.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50.xml"/><Relationship Id="rId7" Type="http://schemas.openxmlformats.org/officeDocument/2006/relationships/tags" Target="../tags/tag54.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9"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57.xml"/><Relationship Id="rId7" Type="http://schemas.openxmlformats.org/officeDocument/2006/relationships/slideMaster" Target="../slideMasters/slideMaster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noFill/>
        <a:effectLst/>
      </p:bgPr>
    </p:bg>
    <p:spTree>
      <p:nvGrpSpPr>
        <p:cNvPr id="1" name=""/>
        <p:cNvGrpSpPr/>
        <p:nvPr/>
      </p:nvGrpSpPr>
      <p:grpSpPr>
        <a:xfrm>
          <a:off x="0" y="0"/>
          <a:ext cx="0" cy="0"/>
          <a:chOff x="0" y="0"/>
          <a:chExt cx="0" cy="0"/>
        </a:xfrm>
      </p:grpSpPr>
      <p:pic>
        <p:nvPicPr>
          <p:cNvPr id="4" name="图片 3" descr="图片1"/>
          <p:cNvPicPr>
            <a:picLocks noChangeAspect="1"/>
          </p:cNvPicPr>
          <p:nvPr userDrawn="1">
            <p:custDataLst>
              <p:tags r:id="rId1"/>
            </p:custDataLst>
          </p:nvPr>
        </p:nvPicPr>
        <p:blipFill>
          <a:blip r:embed="rId8"/>
          <a:stretch>
            <a:fillRect/>
          </a:stretch>
        </p:blipFill>
        <p:spPr>
          <a:xfrm>
            <a:off x="-5715" y="-4445"/>
            <a:ext cx="12185650" cy="6856730"/>
          </a:xfrm>
          <a:prstGeom prst="rect">
            <a:avLst/>
          </a:prstGeom>
        </p:spPr>
      </p:pic>
      <p:sp>
        <p:nvSpPr>
          <p:cNvPr id="2" name="标题 1"/>
          <p:cNvSpPr>
            <a:spLocks noGrp="1"/>
          </p:cNvSpPr>
          <p:nvPr>
            <p:ph type="ctrTitle" hasCustomPrompt="1"/>
            <p:custDataLst>
              <p:tags r:id="rId2"/>
            </p:custDataLst>
          </p:nvPr>
        </p:nvSpPr>
        <p:spPr>
          <a:xfrm>
            <a:off x="892175" y="2260600"/>
            <a:ext cx="6136005" cy="1231900"/>
          </a:xfrm>
        </p:spPr>
        <p:txBody>
          <a:bodyPr lIns="90000" tIns="46800" rIns="90000" bIns="46800" anchor="b" anchorCtr="0">
            <a:normAutofit/>
          </a:bodyPr>
          <a:lstStyle>
            <a:lvl1pPr algn="l">
              <a:defRPr sz="6600" b="0" spc="600"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3"/>
            </p:custDataLst>
          </p:nvPr>
        </p:nvSpPr>
        <p:spPr>
          <a:xfrm>
            <a:off x="1106605" y="3571240"/>
            <a:ext cx="5921575" cy="670560"/>
          </a:xfrm>
        </p:spPr>
        <p:txBody>
          <a:bodyPr lIns="90000" tIns="46800" rIns="90000" bIns="46800">
            <a:normAutofit/>
          </a:bodyPr>
          <a:lstStyle>
            <a:lvl1pPr marL="0" indent="0" algn="l" eaLnBrk="1" fontAlgn="auto" latinLnBrk="0" hangingPunct="1">
              <a:lnSpc>
                <a:spcPct val="100000"/>
              </a:lnSpc>
              <a:buNone/>
              <a:defRPr sz="32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2021-8-22</a:t>
            </a:fld>
            <a:endParaRPr lang="zh-CN" altLang="en-US"/>
          </a:p>
        </p:txBody>
      </p:sp>
      <p:sp>
        <p:nvSpPr>
          <p:cNvPr id="17" name="页脚占位符 16"/>
          <p:cNvSpPr>
            <a:spLocks noGrp="1"/>
          </p:cNvSpPr>
          <p:nvPr>
            <p:ph type="ftr" sz="quarter" idx="11"/>
            <p:custDataLst>
              <p:tags r:id="rId5"/>
            </p:custDataLst>
          </p:nvPr>
        </p:nvSpPr>
        <p:spPr/>
        <p:txBody>
          <a:bodyPr/>
          <a:lstStyle>
            <a:lvl1pPr>
              <a:defRPr baseline="0">
                <a:latin typeface="Arial" panose="020B0604020202020204" pitchFamily="34" charset="0"/>
              </a:defRPr>
            </a:lvl1pPr>
          </a:lstStyle>
          <a:p>
            <a:endParaRPr lang="zh-CN" altLang="en-US"/>
          </a:p>
        </p:txBody>
      </p:sp>
      <p:sp>
        <p:nvSpPr>
          <p:cNvPr id="18" name="灯片编号占位符 17"/>
          <p:cNvSpPr>
            <a:spLocks noGrp="1"/>
          </p:cNvSpPr>
          <p:nvPr>
            <p:ph type="sldNum" sz="quarter" idx="12"/>
            <p:custDataLst>
              <p:tags r:id="rId6"/>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7"/>
          <a:stretch>
            <a:fillRect/>
          </a:stretch>
        </p:blipFill>
        <p:spPr>
          <a:xfrm flipH="1">
            <a:off x="11150503" y="5746376"/>
            <a:ext cx="934816" cy="1183056"/>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7">
            <a:lum/>
          </a:blip>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214755" y="2136775"/>
            <a:ext cx="5566410" cy="1744345"/>
          </a:xfrm>
        </p:spPr>
        <p:txBody>
          <a:bodyPr vert="horz" lIns="90170" tIns="46990" rIns="90170" bIns="0" rtlCol="0" anchor="b" anchorCtr="0">
            <a:normAutofit/>
          </a:bodyPr>
          <a:lstStyle>
            <a:lvl1pPr marL="0" marR="0" algn="l" defTabSz="914400" rtl="0" eaLnBrk="1" fontAlgn="auto" latinLnBrk="0" hangingPunct="1">
              <a:lnSpc>
                <a:spcPct val="100000"/>
              </a:lnSpc>
              <a:buNone/>
              <a:defRPr kumimoji="0" lang="zh-CN" altLang="en-US" sz="8800" b="0"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2"/>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2021-8-22</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
        <p:nvSpPr>
          <p:cNvPr id="9" name="文本占位符 8"/>
          <p:cNvSpPr>
            <a:spLocks noGrp="1"/>
          </p:cNvSpPr>
          <p:nvPr>
            <p:ph type="body" sz="quarter" idx="13" hasCustomPrompt="1"/>
            <p:custDataLst>
              <p:tags r:id="rId5"/>
            </p:custDataLst>
          </p:nvPr>
        </p:nvSpPr>
        <p:spPr>
          <a:xfrm>
            <a:off x="1329055" y="3914140"/>
            <a:ext cx="5452110" cy="596900"/>
          </a:xfrm>
        </p:spPr>
        <p:txBody>
          <a:bodyPr lIns="90170" tIns="0" rIns="90170" bIns="46990">
            <a:normAutofit/>
          </a:bodyPr>
          <a:lstStyle>
            <a:lvl1pPr marL="0" indent="0" eaLnBrk="1" fontAlgn="auto" latinLnBrk="0" hangingPunct="1">
              <a:lnSpc>
                <a:spcPct val="100000"/>
              </a:lnSpc>
              <a:buNone/>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单击此处编辑文本</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7"/>
          <a:stretch>
            <a:fillRect/>
          </a:stretch>
        </p:blipFill>
        <p:spPr>
          <a:xfrm flipH="1">
            <a:off x="11150503" y="5746376"/>
            <a:ext cx="934816" cy="1183056"/>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p:custDataLst>
              <p:tags r:id="rId5"/>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87973"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36" name="图片 35"/>
          <p:cNvPicPr>
            <a:picLocks noChangeAspect="1"/>
          </p:cNvPicPr>
          <p:nvPr userDrawn="1">
            <p:custDataLst>
              <p:tags r:id="rId2"/>
            </p:custDataLst>
          </p:nvPr>
        </p:nvPicPr>
        <p:blipFill>
          <a:blip r:embed="rId9"/>
          <a:stretch>
            <a:fillRect/>
          </a:stretch>
        </p:blipFill>
        <p:spPr>
          <a:xfrm flipH="1">
            <a:off x="11150503" y="5746376"/>
            <a:ext cx="934816" cy="1183056"/>
          </a:xfrm>
          <a:prstGeom prst="rect">
            <a:avLst/>
          </a:prstGeom>
        </p:spPr>
      </p:pic>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2021-8-22</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1" y="-4128"/>
            <a:ext cx="4831976"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36" name="图片 35"/>
          <p:cNvPicPr>
            <a:picLocks noChangeAspect="1"/>
          </p:cNvPicPr>
          <p:nvPr userDrawn="1">
            <p:custDataLst>
              <p:tags r:id="rId2"/>
            </p:custDataLst>
          </p:nvPr>
        </p:nvPicPr>
        <p:blipFill>
          <a:blip r:embed="rId10"/>
          <a:stretch>
            <a:fillRect/>
          </a:stretch>
        </p:blipFill>
        <p:spPr>
          <a:xfrm flipH="1">
            <a:off x="13969" y="5452732"/>
            <a:ext cx="1113015" cy="1409078"/>
          </a:xfrm>
          <a:prstGeom prst="rect">
            <a:avLst/>
          </a:prstGeom>
        </p:spPr>
      </p:pic>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2021-8-22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custDataLst>
              <p:tags r:id="rId1"/>
            </p:custDataLst>
          </p:nvPr>
        </p:nvPicPr>
        <p:blipFill>
          <a:blip r:embed="rId10"/>
          <a:stretch>
            <a:fillRect/>
          </a:stretch>
        </p:blipFill>
        <p:spPr>
          <a:xfrm flipH="1">
            <a:off x="11150503" y="5746376"/>
            <a:ext cx="934816" cy="1183056"/>
          </a:xfrm>
          <a:prstGeom prst="rect">
            <a:avLst/>
          </a:prstGeom>
        </p:spPr>
      </p:pic>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2021-8-22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3810" y="502094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2"/>
            </p:custDataLst>
          </p:nvPr>
        </p:nvPicPr>
        <p:blipFill>
          <a:blip r:embed="rId10"/>
          <a:stretch>
            <a:fillRect/>
          </a:stretch>
        </p:blipFill>
        <p:spPr>
          <a:xfrm flipH="1">
            <a:off x="11150503" y="5746376"/>
            <a:ext cx="934816" cy="1183056"/>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2021-8-22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80030" y="5180400"/>
            <a:ext cx="11001600" cy="1011600"/>
          </a:xfrm>
        </p:spPr>
        <p:txBody>
          <a:bodyPr/>
          <a:lstStyle>
            <a:lvl1pPr marL="0" indent="0">
              <a:buNone/>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1"/>
            </p:custDataLst>
          </p:nvPr>
        </p:nvPicPr>
        <p:blipFill>
          <a:blip r:embed="rId12"/>
          <a:stretch>
            <a:fillRect/>
          </a:stretch>
        </p:blipFill>
        <p:spPr>
          <a:xfrm flipH="1">
            <a:off x="11150503" y="5746376"/>
            <a:ext cx="934816" cy="1183056"/>
          </a:xfrm>
          <a:prstGeom prst="rect">
            <a:avLst/>
          </a:prstGeom>
        </p:spPr>
      </p:pic>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normAutofit/>
          </a:bodyPr>
          <a:lstStyle>
            <a:lvl1pPr>
              <a:defRPr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2021-8-22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36" name="图片 35"/>
          <p:cNvPicPr>
            <a:picLocks noChangeAspect="1"/>
          </p:cNvPicPr>
          <p:nvPr userDrawn="1">
            <p:custDataLst>
              <p:tags r:id="rId2"/>
            </p:custDataLst>
          </p:nvPr>
        </p:nvPicPr>
        <p:blipFill>
          <a:blip r:embed="rId10"/>
          <a:stretch>
            <a:fillRect/>
          </a:stretch>
        </p:blipFill>
        <p:spPr>
          <a:xfrm flipH="1">
            <a:off x="11074400" y="1242695"/>
            <a:ext cx="1110615" cy="3286760"/>
          </a:xfrm>
          <a:prstGeom prst="rect">
            <a:avLst/>
          </a:prstGeom>
        </p:spPr>
      </p:pic>
      <p:pic>
        <p:nvPicPr>
          <p:cNvPr id="11" name="图片 10"/>
          <p:cNvPicPr>
            <a:picLocks noChangeAspect="1"/>
          </p:cNvPicPr>
          <p:nvPr userDrawn="1">
            <p:custDataLst>
              <p:tags r:id="rId3"/>
            </p:custDataLst>
          </p:nvPr>
        </p:nvPicPr>
        <p:blipFill>
          <a:blip r:embed="rId11"/>
          <a:stretch>
            <a:fillRect/>
          </a:stretch>
        </p:blipFill>
        <p:spPr>
          <a:xfrm>
            <a:off x="-6985" y="1242695"/>
            <a:ext cx="1122045" cy="3286760"/>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2021-8-22</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 action="ppaction://noaction"/>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 action="ppaction://noaction"/>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spd="slow" advTm="3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8"/>
          <a:stretch>
            <a:fillRect/>
          </a:stretch>
        </p:blipFill>
        <p:spPr>
          <a:xfrm flipH="1">
            <a:off x="11150503" y="5746376"/>
            <a:ext cx="934816" cy="1183056"/>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2021-8-22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 action="ppaction://noaction"/>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 action="ppaction://noaction"/>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spd="slow" advTm="300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3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 action="ppaction://noaction"/>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 action="ppaction://noaction"/>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spd="slow" advTm="300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4_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11042651"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11406189"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6" name="动作按钮: 结束 12">
            <a:hlinkClick r:id="" action="ppaction://hlinkshowjump?jump=endshow" highlightClick="1"/>
          </p:cNvPr>
          <p:cNvSpPr/>
          <p:nvPr userDrawn="1"/>
        </p:nvSpPr>
        <p:spPr>
          <a:xfrm>
            <a:off x="11760200" y="6515102"/>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241302"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 action="ppaction://noaction"/>
          </p:cNvPr>
          <p:cNvSpPr/>
          <p:nvPr userDrawn="1"/>
        </p:nvSpPr>
        <p:spPr>
          <a:xfrm>
            <a:off x="6456364" y="6505577"/>
            <a:ext cx="2084387"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 action="ppaction://noaction"/>
          </p:cNvPr>
          <p:cNvSpPr/>
          <p:nvPr userDrawn="1"/>
        </p:nvSpPr>
        <p:spPr>
          <a:xfrm>
            <a:off x="8731251" y="6505577"/>
            <a:ext cx="2084388"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40"/>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spd="slow" advTm="3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7">
            <a:lum/>
          </a:blip>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634490" y="2692400"/>
            <a:ext cx="5490845" cy="910590"/>
          </a:xfrm>
        </p:spPr>
        <p:txBody>
          <a:bodyPr lIns="90000" tIns="46800" rIns="90000" bIns="0" anchor="b" anchorCtr="1">
            <a:normAutofit/>
          </a:bodyPr>
          <a:lstStyle>
            <a:lvl1pPr algn="l">
              <a:defRPr sz="4800" b="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p>
        </p:txBody>
      </p:sp>
      <p:sp>
        <p:nvSpPr>
          <p:cNvPr id="3" name="文本占位符 2"/>
          <p:cNvSpPr>
            <a:spLocks noGrp="1"/>
          </p:cNvSpPr>
          <p:nvPr>
            <p:ph type="body" idx="1"/>
            <p:custDataLst>
              <p:tags r:id="rId2"/>
            </p:custDataLst>
          </p:nvPr>
        </p:nvSpPr>
        <p:spPr>
          <a:xfrm>
            <a:off x="1776730" y="3653155"/>
            <a:ext cx="5348605" cy="1377950"/>
          </a:xfrm>
        </p:spPr>
        <p:txBody>
          <a:bodyPr lIns="90000" tIns="0" rIns="90000" bIns="46800">
            <a:normAutofit/>
          </a:bodyPr>
          <a:lstStyle>
            <a:lvl1pPr marL="0" indent="0" algn="l"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2021-8-22</a:t>
            </a:fld>
            <a:endParaRPr lang="zh-CN" altLang="en-US"/>
          </a:p>
        </p:txBody>
      </p:sp>
      <p:sp>
        <p:nvSpPr>
          <p:cNvPr id="5" name="页脚占位符 4"/>
          <p:cNvSpPr>
            <a:spLocks noGrp="1"/>
          </p:cNvSpPr>
          <p:nvPr>
            <p:ph type="ftr" sz="quarter" idx="11"/>
            <p:custDataLst>
              <p:tags r:id="rId4"/>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1"/>
            </p:custDataLst>
          </p:nvPr>
        </p:nvPicPr>
        <p:blipFill>
          <a:blip r:embed="rId9"/>
          <a:stretch>
            <a:fillRect/>
          </a:stretch>
        </p:blipFill>
        <p:spPr>
          <a:xfrm flipH="1">
            <a:off x="11150503" y="5746376"/>
            <a:ext cx="934816" cy="1183056"/>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2021-8-22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custDataLst>
              <p:tags r:id="rId1"/>
            </p:custDataLst>
          </p:nvPr>
        </p:nvPicPr>
        <p:blipFill>
          <a:blip r:embed="rId11"/>
          <a:stretch>
            <a:fillRect/>
          </a:stretch>
        </p:blipFill>
        <p:spPr>
          <a:xfrm flipH="1">
            <a:off x="11150503" y="5746376"/>
            <a:ext cx="934816" cy="1183056"/>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2021-8-22</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6">
            <a:lum/>
          </a:blip>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2021-8-22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1"/>
            </p:custDataLst>
          </p:nvPr>
        </p:nvPicPr>
        <p:blipFill>
          <a:blip r:embed="rId9"/>
          <a:stretch>
            <a:fillRect/>
          </a:stretch>
        </p:blipFill>
        <p:spPr>
          <a:xfrm flipH="1">
            <a:off x="11150503" y="5746376"/>
            <a:ext cx="934816" cy="1183056"/>
          </a:xfrm>
          <a:prstGeom prst="rect">
            <a:avLst/>
          </a:prstGeom>
        </p:spPr>
      </p:pic>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2021-8-22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cap="none"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cap="none"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cap="none"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cap="none"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cap="none"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pic>
        <p:nvPicPr>
          <p:cNvPr id="8" name="图片 7"/>
          <p:cNvPicPr>
            <a:picLocks noChangeAspect="1"/>
          </p:cNvPicPr>
          <p:nvPr userDrawn="1">
            <p:custDataLst>
              <p:tags r:id="rId6"/>
            </p:custDataLst>
          </p:nvPr>
        </p:nvPicPr>
        <p:blipFill>
          <a:blip r:embed="rId8"/>
          <a:stretch>
            <a:fillRect/>
          </a:stretch>
        </p:blipFill>
        <p:spPr>
          <a:xfrm flipH="1">
            <a:off x="202473" y="5746376"/>
            <a:ext cx="934816" cy="118305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4.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7.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28" Type="http://schemas.openxmlformats.org/officeDocument/2006/relationships/tags" Target="../tags/tag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4"/>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5"/>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6"/>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2021-8-22</a:t>
            </a:fld>
            <a:endParaRPr lang="zh-CN" altLang="en-US"/>
          </a:p>
        </p:txBody>
      </p:sp>
      <p:sp>
        <p:nvSpPr>
          <p:cNvPr id="5" name="页脚占位符 4"/>
          <p:cNvSpPr>
            <a:spLocks noGrp="1"/>
          </p:cNvSpPr>
          <p:nvPr>
            <p:ph type="ftr" sz="quarter" idx="3"/>
            <p:custDataLst>
              <p:tags r:id="rId27"/>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8"/>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userDrawn="1">
            <p:custDataLst>
              <p:tags r:id="rId29"/>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6.xml"/><Relationship Id="rId1" Type="http://schemas.openxmlformats.org/officeDocument/2006/relationships/tags" Target="../tags/tag12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2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29.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oleObject" Target="../embeddings/oleObject1.bin"/><Relationship Id="rId7" Type="http://schemas.openxmlformats.org/officeDocument/2006/relationships/package" Target="../embeddings/Microsoft_Word___2.docx"/><Relationship Id="rId2" Type="http://schemas.openxmlformats.org/officeDocument/2006/relationships/slideLayout" Target="../slideLayouts/slideLayout19.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ctrTitle"/>
            <p:custDataLst>
              <p:tags r:id="rId2"/>
            </p:custDataLst>
          </p:nvPr>
        </p:nvSpPr>
        <p:spPr>
          <a:xfrm>
            <a:off x="1071245" y="2503170"/>
            <a:ext cx="9892665" cy="1231900"/>
          </a:xfrm>
        </p:spPr>
        <p:txBody>
          <a:bodyPr>
            <a:normAutofit fontScale="90000"/>
          </a:bodyPr>
          <a:lstStyle/>
          <a:p>
            <a:r>
              <a:rPr lang="zh-CN" altLang="en-US" b="1">
                <a:sym typeface="+mn-ea"/>
              </a:rPr>
              <a:t>心有一团火，温暖众人心</a:t>
            </a:r>
            <a:endParaRPr lang="zh-CN" altLang="en-US" b="1"/>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泪滴形 24"/>
          <p:cNvSpPr/>
          <p:nvPr/>
        </p:nvSpPr>
        <p:spPr>
          <a:xfrm>
            <a:off x="6199188" y="2608263"/>
            <a:ext cx="4248150" cy="4105275"/>
          </a:xfrm>
          <a:prstGeom prst="teardrop">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泪滴形 3"/>
          <p:cNvSpPr/>
          <p:nvPr/>
        </p:nvSpPr>
        <p:spPr>
          <a:xfrm>
            <a:off x="1271588" y="2608263"/>
            <a:ext cx="4392613" cy="4105275"/>
          </a:xfrm>
          <a:prstGeom prst="teardrop">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ctrTitle"/>
          </p:nvPr>
        </p:nvSpPr>
        <p:spPr>
          <a:xfrm>
            <a:off x="838200" y="0"/>
            <a:ext cx="10515600" cy="822325"/>
          </a:xfrm>
        </p:spPr>
        <p:txBody>
          <a:bodyPr vert="horz" wrap="square" lIns="91440" tIns="45720" rIns="91440" bIns="45720" numCol="1" rtlCol="0" anchor="ctr" anchorCtr="0" compatLnSpc="1">
            <a:normAutofit/>
          </a:bodyPr>
          <a:lstStyle/>
          <a:p>
            <a:pPr marL="0" marR="0" lvl="0" indent="0" algn="ctr" defTabSz="6858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smtClean="0">
                <a:ln>
                  <a:noFill/>
                </a:ln>
                <a:solidFill>
                  <a:schemeClr val="tx1">
                    <a:lumMod val="75000"/>
                    <a:lumOff val="25000"/>
                  </a:schemeClr>
                </a:solidFill>
                <a:effectLst/>
                <a:uLnTx/>
                <a:uFillTx/>
                <a:latin typeface="Times New Roman" panose="02020603050405020304" pitchFamily="18" charset="0"/>
                <a:ea typeface="黑体" panose="02010609060101010101" pitchFamily="49" charset="-122"/>
                <a:cs typeface="+mj-cs"/>
              </a:rPr>
              <a:t>体会细节</a:t>
            </a:r>
            <a:endParaRPr kumimoji="0" lang="zh-CN" altLang="en-US" sz="4000" b="1" i="0" u="none" strike="noStrike" kern="1200" cap="none" spc="0" normalizeH="0" baseline="0" noProof="0">
              <a:ln>
                <a:noFill/>
              </a:ln>
              <a:solidFill>
                <a:schemeClr val="tx1">
                  <a:lumMod val="75000"/>
                  <a:lumOff val="25000"/>
                </a:schemeClr>
              </a:solidFill>
              <a:effectLst/>
              <a:uLnTx/>
              <a:uFillTx/>
              <a:latin typeface="Times New Roman" panose="02020603050405020304" pitchFamily="18" charset="0"/>
              <a:ea typeface="黑体" panose="02010609060101010101" pitchFamily="49" charset="-122"/>
              <a:cs typeface="+mj-cs"/>
            </a:endParaRPr>
          </a:p>
        </p:txBody>
      </p:sp>
      <p:sp>
        <p:nvSpPr>
          <p:cNvPr id="11271" name="文本框 16"/>
          <p:cNvSpPr txBox="1"/>
          <p:nvPr/>
        </p:nvSpPr>
        <p:spPr>
          <a:xfrm>
            <a:off x="1152525" y="1528763"/>
            <a:ext cx="10056813" cy="1200150"/>
          </a:xfrm>
          <a:prstGeom prst="rect">
            <a:avLst/>
          </a:prstGeom>
          <a:noFill/>
          <a:ln w="9525">
            <a:noFill/>
          </a:ln>
        </p:spPr>
        <p:txBody>
          <a:bodyPr>
            <a:spAutoFit/>
          </a:bodyPr>
          <a:lstStyle/>
          <a:p>
            <a:pPr>
              <a:lnSpc>
                <a:spcPct val="150000"/>
              </a:lnSpc>
            </a:pPr>
            <a:r>
              <a:rPr lang="zh-CN" altLang="en-US" sz="2400">
                <a:latin typeface="黑体" panose="02010609060101010101" pitchFamily="49" charset="-122"/>
                <a:ea typeface="黑体" panose="02010609060101010101" pitchFamily="49" charset="-122"/>
              </a:rPr>
              <a:t>    在表现张秉贵的日常工作情景时，作者抓住了哪两个“点”来突出他对顾客的体贴入微？</a:t>
            </a:r>
          </a:p>
        </p:txBody>
      </p:sp>
      <p:sp>
        <p:nvSpPr>
          <p:cNvPr id="13318" name="文本框 20"/>
          <p:cNvSpPr txBox="1"/>
          <p:nvPr/>
        </p:nvSpPr>
        <p:spPr>
          <a:xfrm>
            <a:off x="1693863" y="3716338"/>
            <a:ext cx="3671887" cy="1939925"/>
          </a:xfrm>
          <a:prstGeom prst="rect">
            <a:avLst/>
          </a:prstGeom>
          <a:noFill/>
          <a:ln w="9525">
            <a:noFill/>
          </a:ln>
        </p:spPr>
        <p:txBody>
          <a:bodyPr>
            <a:spAutoFit/>
          </a:bodyPr>
          <a:lstStyle/>
          <a:p>
            <a:pPr>
              <a:lnSpc>
                <a:spcPct val="150000"/>
              </a:lnSpc>
            </a:pPr>
            <a:r>
              <a:rPr lang="zh-CN" altLang="en-US" sz="2000" b="1">
                <a:latin typeface="Arial" panose="020B0604020202020204" pitchFamily="34" charset="0"/>
              </a:rPr>
              <a:t>     张秉贵提前拿出一块糖给哭闹的孩子并用小纸袋装好几块糖塞进孩子的衣兜里，嘱咐顾客让孩子在路上吃。</a:t>
            </a:r>
          </a:p>
        </p:txBody>
      </p:sp>
      <p:sp>
        <p:nvSpPr>
          <p:cNvPr id="22" name="矩形 21"/>
          <p:cNvSpPr/>
          <p:nvPr/>
        </p:nvSpPr>
        <p:spPr>
          <a:xfrm>
            <a:off x="1711325" y="1035050"/>
            <a:ext cx="1627188" cy="539750"/>
          </a:xfrm>
          <a:prstGeom prst="rect">
            <a:avLst/>
          </a:prstGeom>
          <a:solidFill>
            <a:schemeClr val="bg2">
              <a:lumMod val="90000"/>
            </a:schemeClr>
          </a:solidFill>
        </p:spPr>
        <p:txBody>
          <a:bodyPr wrap="none">
            <a:spAutoFit/>
          </a:bodyPr>
          <a:lstStyle/>
          <a:p>
            <a:pPr marL="0" marR="0" lvl="0" indent="0" algn="ctr" defTabSz="914400" rtl="0" eaLnBrk="1" fontAlgn="auto" latinLnBrk="0" hangingPunct="1">
              <a:lnSpc>
                <a:spcPct val="120000"/>
              </a:lnSpc>
              <a:spcBef>
                <a:spcPct val="0"/>
              </a:spcBef>
              <a:spcAft>
                <a:spcPct val="0"/>
              </a:spcAft>
              <a:buClrTx/>
              <a:buSzTx/>
              <a:buFontTx/>
              <a:buNone/>
              <a:tabLst>
                <a:tab pos="1029335" algn="l"/>
                <a:tab pos="1850390" algn="l"/>
                <a:tab pos="2538095" algn="l"/>
                <a:tab pos="3221990" algn="l"/>
              </a:tabLst>
              <a:defRPr/>
            </a:pPr>
            <a:r>
              <a:rPr kumimoji="0" lang="zh-CN" altLang="en-US" sz="28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Times New Roman" panose="02020603050405020304" pitchFamily="18" charset="0"/>
              </a:rPr>
              <a:t>概括事件</a:t>
            </a:r>
            <a:endParaRPr kumimoji="0" lang="zh-CN" altLang="zh-CN" sz="28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Times New Roman" panose="02020603050405020304" pitchFamily="18" charset="0"/>
            </a:endParaRPr>
          </a:p>
        </p:txBody>
      </p:sp>
      <p:sp>
        <p:nvSpPr>
          <p:cNvPr id="13320" name="文本框 22"/>
          <p:cNvSpPr txBox="1"/>
          <p:nvPr/>
        </p:nvSpPr>
        <p:spPr>
          <a:xfrm>
            <a:off x="6538913" y="3068638"/>
            <a:ext cx="3889375" cy="2862262"/>
          </a:xfrm>
          <a:prstGeom prst="rect">
            <a:avLst/>
          </a:prstGeom>
          <a:noFill/>
          <a:ln w="9525">
            <a:noFill/>
          </a:ln>
        </p:spPr>
        <p:txBody>
          <a:bodyPr>
            <a:spAutoFit/>
          </a:bodyPr>
          <a:lstStyle/>
          <a:p>
            <a:pPr indent="457200">
              <a:lnSpc>
                <a:spcPct val="150000"/>
              </a:lnSpc>
            </a:pPr>
            <a:r>
              <a:rPr lang="zh-CN" altLang="en-US" sz="2000" b="1">
                <a:latin typeface="Arial" panose="020B0604020202020204" pitchFamily="34" charset="0"/>
              </a:rPr>
              <a:t>张秉贵发现排在队尾的顾客神色不安，通过询问得知那位顾客着急赶火车，在征得前面顾客的同意后，提前给那位着急赶车的顾客称完糖果并告诉他应该应该在哪儿坐车去火车站。</a:t>
            </a: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271"/>
                                        </p:tgtEl>
                                        <p:attrNameLst>
                                          <p:attrName>style.visibility</p:attrName>
                                        </p:attrNameLst>
                                      </p:cBhvr>
                                      <p:to>
                                        <p:strVal val="visible"/>
                                      </p:to>
                                    </p:set>
                                    <p:animEffect transition="in" filter="fade">
                                      <p:cBhvr>
                                        <p:cTn id="7" dur="500"/>
                                        <p:tgtEl>
                                          <p:spTgt spid="11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8194" name="标题 1"/>
          <p:cNvSpPr txBox="1">
            <a:spLocks noChangeArrowheads="1"/>
          </p:cNvSpPr>
          <p:nvPr/>
        </p:nvSpPr>
        <p:spPr bwMode="auto">
          <a:xfrm>
            <a:off x="1239838" y="828675"/>
            <a:ext cx="224155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3200" b="1">
                <a:solidFill>
                  <a:srgbClr val="FF0000"/>
                </a:solidFill>
                <a:latin typeface="宋体" panose="02010600030101010101" pitchFamily="2" charset="-122"/>
              </a:rPr>
              <a:t>  </a:t>
            </a:r>
            <a:r>
              <a:rPr lang="zh-CN" altLang="en-US" sz="2800" b="1">
                <a:solidFill>
                  <a:srgbClr val="0000FF"/>
                </a:solidFill>
                <a:latin typeface="微软雅黑" panose="020B0503020204020204" pitchFamily="34" charset="-122"/>
                <a:ea typeface="微软雅黑" panose="020B0503020204020204" pitchFamily="34" charset="-122"/>
              </a:rPr>
              <a:t>课文探究</a:t>
            </a:r>
          </a:p>
        </p:txBody>
      </p:sp>
      <p:sp>
        <p:nvSpPr>
          <p:cNvPr id="8195" name="矩形 1"/>
          <p:cNvSpPr>
            <a:spLocks noChangeArrowheads="1"/>
          </p:cNvSpPr>
          <p:nvPr/>
        </p:nvSpPr>
        <p:spPr bwMode="auto">
          <a:xfrm>
            <a:off x="882650" y="2071688"/>
            <a:ext cx="10326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en-US" altLang="zh-CN" sz="2400">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rPr>
              <a:t> 此篇人物通讯采用了怎样的方式开头？这样开头有什么好处？</a:t>
            </a:r>
          </a:p>
        </p:txBody>
      </p:sp>
      <p:sp>
        <p:nvSpPr>
          <p:cNvPr id="8" name="Text Box 10"/>
          <p:cNvSpPr txBox="1">
            <a:spLocks noChangeArrowheads="1"/>
          </p:cNvSpPr>
          <p:nvPr/>
        </p:nvSpPr>
        <p:spPr bwMode="auto">
          <a:xfrm>
            <a:off x="773479" y="3039208"/>
            <a:ext cx="665602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Calibri"/>
                <a:ea typeface="宋体" panose="02010600030101010101" pitchFamily="2" charset="-122"/>
              </a:defRPr>
            </a:lvl1pPr>
            <a:lvl2pPr>
              <a:defRPr>
                <a:solidFill>
                  <a:schemeClr val="tx1"/>
                </a:solidFill>
                <a:latin typeface="Calibri"/>
                <a:ea typeface="宋体" panose="02010600030101010101" pitchFamily="2" charset="-122"/>
              </a:defRPr>
            </a:lvl2pPr>
            <a:lvl3pPr>
              <a:defRPr>
                <a:solidFill>
                  <a:schemeClr val="tx1"/>
                </a:solidFill>
                <a:latin typeface="Calibri"/>
                <a:ea typeface="宋体" panose="02010600030101010101" pitchFamily="2" charset="-122"/>
              </a:defRPr>
            </a:lvl3pPr>
            <a:lvl4pPr>
              <a:defRPr>
                <a:solidFill>
                  <a:schemeClr val="tx1"/>
                </a:solidFill>
                <a:latin typeface="Calibri"/>
                <a:ea typeface="宋体" panose="02010600030101010101" pitchFamily="2" charset="-122"/>
              </a:defRPr>
            </a:lvl4pPr>
            <a:lvl5pPr>
              <a:defRPr>
                <a:solidFill>
                  <a:schemeClr val="tx1"/>
                </a:solidFill>
                <a:latin typeface="Calibri"/>
                <a:ea typeface="宋体" panose="02010600030101010101" pitchFamily="2" charset="-122"/>
              </a:defRPr>
            </a:lvl5pPr>
            <a:lvl6pPr fontAlgn="base">
              <a:spcBef>
                <a:spcPct val="0"/>
              </a:spcBef>
              <a:spcAft>
                <a:spcPct val="0"/>
              </a:spcAft>
              <a:defRPr>
                <a:solidFill>
                  <a:schemeClr val="tx1"/>
                </a:solidFill>
                <a:latin typeface="Calibri"/>
                <a:ea typeface="宋体" panose="02010600030101010101" pitchFamily="2" charset="-122"/>
              </a:defRPr>
            </a:lvl6pPr>
            <a:lvl7pPr fontAlgn="base">
              <a:spcBef>
                <a:spcPct val="0"/>
              </a:spcBef>
              <a:spcAft>
                <a:spcPct val="0"/>
              </a:spcAft>
              <a:defRPr>
                <a:solidFill>
                  <a:schemeClr val="tx1"/>
                </a:solidFill>
                <a:latin typeface="Calibri"/>
                <a:ea typeface="宋体" panose="02010600030101010101" pitchFamily="2" charset="-122"/>
              </a:defRPr>
            </a:lvl7pPr>
            <a:lvl8pPr fontAlgn="base">
              <a:spcBef>
                <a:spcPct val="0"/>
              </a:spcBef>
              <a:spcAft>
                <a:spcPct val="0"/>
              </a:spcAft>
              <a:defRPr>
                <a:solidFill>
                  <a:schemeClr val="tx1"/>
                </a:solidFill>
                <a:latin typeface="Calibri"/>
                <a:ea typeface="宋体" panose="02010600030101010101" pitchFamily="2" charset="-122"/>
              </a:defRPr>
            </a:lvl8pPr>
            <a:lvl9pPr fontAlgn="base">
              <a:spcBef>
                <a:spcPct val="0"/>
              </a:spcBef>
              <a:spcAft>
                <a:spcPct val="0"/>
              </a:spcAft>
              <a:defRPr>
                <a:solidFill>
                  <a:schemeClr val="tx1"/>
                </a:solidFill>
                <a:latin typeface="Calibri"/>
                <a:ea typeface="宋体" panose="02010600030101010101" pitchFamily="2" charset="-122"/>
              </a:defRPr>
            </a:lvl9pPr>
          </a:lstStyle>
          <a:p>
            <a:pPr algn="just">
              <a:lnSpc>
                <a:spcPct val="150000"/>
              </a:lnSpc>
            </a:pPr>
            <a:r>
              <a:rPr lang="zh-CN" altLang="en-US" sz="2400" smtClean="0">
                <a:latin typeface="仿宋" panose="02010609060101010101" charset="-122"/>
                <a:ea typeface="仿宋" panose="02010609060101010101" charset="-122"/>
              </a:rPr>
              <a:t>本文</a:t>
            </a:r>
            <a:r>
              <a:rPr lang="zh-CN" altLang="en-US" sz="2400">
                <a:latin typeface="仿宋" panose="02010609060101010101" charset="-122"/>
                <a:ea typeface="仿宋" panose="02010609060101010101" charset="-122"/>
              </a:rPr>
              <a:t>的开头属描述型开头。通过张秉贵在柜台里忙碌的现场描写，像电影中的特写镜头，有画面、有情景、有人物，使读者如临其境，如见其人，如闻其声，可读性大大增强。</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676128" y="3200400"/>
            <a:ext cx="4065632" cy="2469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流程图: 可选过程 11"/>
          <p:cNvSpPr/>
          <p:nvPr/>
        </p:nvSpPr>
        <p:spPr>
          <a:xfrm>
            <a:off x="5991225" y="2859088"/>
            <a:ext cx="4967288" cy="2733675"/>
          </a:xfrm>
          <a:prstGeom prst="flowChartAlternateProcess">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流程图: 可选过程 2"/>
          <p:cNvSpPr/>
          <p:nvPr/>
        </p:nvSpPr>
        <p:spPr>
          <a:xfrm>
            <a:off x="1130300" y="2808288"/>
            <a:ext cx="4537075" cy="2733675"/>
          </a:xfrm>
          <a:prstGeom prst="flowChartAlternateProcess">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ctrTitle"/>
          </p:nvPr>
        </p:nvSpPr>
        <p:spPr>
          <a:xfrm>
            <a:off x="838200" y="0"/>
            <a:ext cx="10515600" cy="822325"/>
          </a:xfrm>
        </p:spPr>
        <p:txBody>
          <a:bodyPr vert="horz" wrap="square" lIns="91440" tIns="45720" rIns="91440" bIns="45720" numCol="1" rtlCol="0" anchor="ctr" anchorCtr="0" compatLnSpc="1">
            <a:normAutofit/>
          </a:bodyPr>
          <a:lstStyle/>
          <a:p>
            <a:pPr marL="0" marR="0" lvl="0" indent="0" algn="ctr" defTabSz="6858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a:noFill/>
                </a:ln>
                <a:solidFill>
                  <a:schemeClr val="tx1">
                    <a:lumMod val="75000"/>
                    <a:lumOff val="25000"/>
                  </a:schemeClr>
                </a:solidFill>
                <a:effectLst/>
                <a:uLnTx/>
                <a:uFillTx/>
                <a:latin typeface="Times New Roman" panose="02020603050405020304" pitchFamily="18" charset="0"/>
                <a:ea typeface="黑体" panose="02010609060101010101" pitchFamily="49" charset="-122"/>
                <a:cs typeface="+mj-cs"/>
              </a:rPr>
              <a:t>体会细节</a:t>
            </a:r>
          </a:p>
        </p:txBody>
      </p:sp>
      <p:sp>
        <p:nvSpPr>
          <p:cNvPr id="11271" name="文本框 16"/>
          <p:cNvSpPr txBox="1"/>
          <p:nvPr/>
        </p:nvSpPr>
        <p:spPr>
          <a:xfrm>
            <a:off x="1152525" y="1528763"/>
            <a:ext cx="10056813" cy="558800"/>
          </a:xfrm>
          <a:prstGeom prst="rect">
            <a:avLst/>
          </a:prstGeom>
          <a:noFill/>
          <a:ln w="9525">
            <a:noFill/>
          </a:ln>
        </p:spPr>
        <p:txBody>
          <a:bodyPr>
            <a:spAutoFit/>
          </a:bodyPr>
          <a:lstStyle/>
          <a:p>
            <a:pPr>
              <a:lnSpc>
                <a:spcPct val="150000"/>
              </a:lnSpc>
            </a:pPr>
            <a:r>
              <a:rPr lang="zh-CN" altLang="en-US" sz="2400">
                <a:latin typeface="黑体" panose="02010609060101010101" pitchFamily="49" charset="-122"/>
                <a:ea typeface="黑体" panose="02010609060101010101" pitchFamily="49" charset="-122"/>
              </a:rPr>
              <a:t>    第二部分内容怎样叙写张秉贵“以热对冷，变冷为热”的？</a:t>
            </a:r>
          </a:p>
        </p:txBody>
      </p:sp>
      <p:sp>
        <p:nvSpPr>
          <p:cNvPr id="15366" name="文本框 20"/>
          <p:cNvSpPr txBox="1"/>
          <p:nvPr/>
        </p:nvSpPr>
        <p:spPr>
          <a:xfrm>
            <a:off x="2135188" y="2281238"/>
            <a:ext cx="1882775" cy="554037"/>
          </a:xfrm>
          <a:prstGeom prst="rect">
            <a:avLst/>
          </a:prstGeom>
          <a:noFill/>
          <a:ln w="9525">
            <a:noFill/>
          </a:ln>
        </p:spPr>
        <p:txBody>
          <a:bodyPr>
            <a:spAutoFit/>
          </a:bodyPr>
          <a:lstStyle/>
          <a:p>
            <a:pPr>
              <a:lnSpc>
                <a:spcPct val="150000"/>
              </a:lnSpc>
            </a:pPr>
            <a:r>
              <a:rPr lang="zh-CN" altLang="en-US" sz="2000" b="1">
                <a:latin typeface="Arial" panose="020B0604020202020204" pitchFamily="34" charset="0"/>
              </a:rPr>
              <a:t>     </a:t>
            </a:r>
            <a:r>
              <a:rPr lang="en-US" altLang="zh-CN" sz="2000" b="1">
                <a:latin typeface="Arial" panose="020B0604020202020204" pitchFamily="34" charset="0"/>
              </a:rPr>
              <a:t>1.</a:t>
            </a:r>
            <a:r>
              <a:rPr lang="zh-CN" altLang="en-US" sz="2000" b="1">
                <a:latin typeface="Arial" panose="020B0604020202020204" pitchFamily="34" charset="0"/>
              </a:rPr>
              <a:t>以热对冷</a:t>
            </a:r>
          </a:p>
        </p:txBody>
      </p:sp>
      <p:sp>
        <p:nvSpPr>
          <p:cNvPr id="22" name="矩形 21"/>
          <p:cNvSpPr/>
          <p:nvPr/>
        </p:nvSpPr>
        <p:spPr>
          <a:xfrm>
            <a:off x="1711325" y="1035050"/>
            <a:ext cx="1627188" cy="539750"/>
          </a:xfrm>
          <a:prstGeom prst="rect">
            <a:avLst/>
          </a:prstGeom>
          <a:solidFill>
            <a:schemeClr val="bg2">
              <a:lumMod val="90000"/>
            </a:schemeClr>
          </a:solidFill>
        </p:spPr>
        <p:txBody>
          <a:bodyPr wrap="none">
            <a:spAutoFit/>
          </a:bodyPr>
          <a:lstStyle/>
          <a:p>
            <a:pPr marL="0" marR="0" lvl="0" indent="0" algn="ctr" defTabSz="914400" rtl="0" eaLnBrk="1" fontAlgn="auto" latinLnBrk="0" hangingPunct="1">
              <a:lnSpc>
                <a:spcPct val="120000"/>
              </a:lnSpc>
              <a:spcBef>
                <a:spcPct val="0"/>
              </a:spcBef>
              <a:spcAft>
                <a:spcPct val="0"/>
              </a:spcAft>
              <a:buClrTx/>
              <a:buSzTx/>
              <a:buFontTx/>
              <a:buNone/>
              <a:tabLst>
                <a:tab pos="1029335" algn="l"/>
                <a:tab pos="1850390" algn="l"/>
                <a:tab pos="2538095" algn="l"/>
                <a:tab pos="3221990" algn="l"/>
              </a:tabLst>
              <a:defRPr/>
            </a:pPr>
            <a:r>
              <a:rPr kumimoji="0" lang="zh-CN" altLang="en-US" sz="28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Times New Roman" panose="02020603050405020304" pitchFamily="18" charset="0"/>
              </a:rPr>
              <a:t>概括事件</a:t>
            </a:r>
            <a:endParaRPr kumimoji="0" lang="zh-CN" altLang="zh-CN" sz="28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Times New Roman" panose="02020603050405020304" pitchFamily="18" charset="0"/>
            </a:endParaRPr>
          </a:p>
        </p:txBody>
      </p:sp>
      <p:sp>
        <p:nvSpPr>
          <p:cNvPr id="15368" name="文本框 22"/>
          <p:cNvSpPr txBox="1"/>
          <p:nvPr/>
        </p:nvSpPr>
        <p:spPr>
          <a:xfrm>
            <a:off x="1206500" y="3022600"/>
            <a:ext cx="4384675" cy="2400300"/>
          </a:xfrm>
          <a:prstGeom prst="rect">
            <a:avLst/>
          </a:prstGeom>
          <a:noFill/>
          <a:ln w="9525">
            <a:noFill/>
          </a:ln>
        </p:spPr>
        <p:txBody>
          <a:bodyPr>
            <a:spAutoFit/>
          </a:bodyPr>
          <a:lstStyle/>
          <a:p>
            <a:pPr indent="457200">
              <a:lnSpc>
                <a:spcPct val="150000"/>
              </a:lnSpc>
            </a:pPr>
            <a:r>
              <a:rPr lang="zh-CN" altLang="en-US" sz="2000" b="1">
                <a:latin typeface="Arial" panose="020B0604020202020204" pitchFamily="34" charset="0"/>
              </a:rPr>
              <a:t>一位女顾客气呼呼地来到柜台前，张秉贵满面笑容地询问，女顾客绷着脸从中间柜台向东头柜台走，张秉贵一半跟着她，一边和颜悦色地介绍新来的糖果。</a:t>
            </a:r>
          </a:p>
        </p:txBody>
      </p:sp>
      <p:sp>
        <p:nvSpPr>
          <p:cNvPr id="15369" name="文本框 8"/>
          <p:cNvSpPr txBox="1"/>
          <p:nvPr/>
        </p:nvSpPr>
        <p:spPr>
          <a:xfrm>
            <a:off x="7319963" y="2305050"/>
            <a:ext cx="1882775" cy="554038"/>
          </a:xfrm>
          <a:prstGeom prst="rect">
            <a:avLst/>
          </a:prstGeom>
          <a:noFill/>
          <a:ln w="9525">
            <a:noFill/>
          </a:ln>
        </p:spPr>
        <p:txBody>
          <a:bodyPr>
            <a:spAutoFit/>
          </a:bodyPr>
          <a:lstStyle/>
          <a:p>
            <a:pPr>
              <a:lnSpc>
                <a:spcPct val="150000"/>
              </a:lnSpc>
            </a:pPr>
            <a:r>
              <a:rPr lang="zh-CN" altLang="en-US" sz="2000" b="1">
                <a:latin typeface="Arial" panose="020B0604020202020204" pitchFamily="34" charset="0"/>
              </a:rPr>
              <a:t>    </a:t>
            </a:r>
            <a:r>
              <a:rPr lang="en-US" altLang="zh-CN" sz="2000" b="1">
                <a:latin typeface="Arial" panose="020B0604020202020204" pitchFamily="34" charset="0"/>
              </a:rPr>
              <a:t>2.</a:t>
            </a:r>
            <a:r>
              <a:rPr lang="zh-CN" altLang="en-US" sz="2000" b="1">
                <a:latin typeface="Arial" panose="020B0604020202020204" pitchFamily="34" charset="0"/>
              </a:rPr>
              <a:t>变冷为热</a:t>
            </a:r>
          </a:p>
        </p:txBody>
      </p:sp>
      <p:sp>
        <p:nvSpPr>
          <p:cNvPr id="15370" name="文本框 9"/>
          <p:cNvSpPr txBox="1"/>
          <p:nvPr/>
        </p:nvSpPr>
        <p:spPr>
          <a:xfrm>
            <a:off x="6070600" y="3252788"/>
            <a:ext cx="4808538" cy="1938337"/>
          </a:xfrm>
          <a:prstGeom prst="rect">
            <a:avLst/>
          </a:prstGeom>
          <a:noFill/>
          <a:ln w="9525">
            <a:noFill/>
          </a:ln>
        </p:spPr>
        <p:txBody>
          <a:bodyPr>
            <a:spAutoFit/>
          </a:bodyPr>
          <a:lstStyle/>
          <a:p>
            <a:pPr indent="457200">
              <a:lnSpc>
                <a:spcPct val="150000"/>
              </a:lnSpc>
            </a:pPr>
            <a:r>
              <a:rPr lang="zh-CN" altLang="en-US" sz="2000" b="1">
                <a:latin typeface="Arial" panose="020B0604020202020204" pitchFamily="34" charset="0"/>
              </a:rPr>
              <a:t>女顾客被张秉贵火一样的热情感动，抱歉地陈述生气的原因并夸奖张秉贵的服务态度，后来每次来百货大楼都要看望张秉贵。</a:t>
            </a: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271"/>
                                        </p:tgtEl>
                                        <p:attrNameLst>
                                          <p:attrName>style.visibility</p:attrName>
                                        </p:attrNameLst>
                                      </p:cBhvr>
                                      <p:to>
                                        <p:strVal val="visible"/>
                                      </p:to>
                                    </p:set>
                                    <p:animEffect transition="in" filter="fade">
                                      <p:cBhvr>
                                        <p:cTn id="7" dur="500"/>
                                        <p:tgtEl>
                                          <p:spTgt spid="1127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 grpId="0" animBg="1"/>
      <p:bldP spid="1127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vert="horz" wrap="square" lIns="91440" tIns="45720" rIns="91440" bIns="45720" numCol="1" rtlCol="0" anchor="ctr" anchorCtr="0" compatLnSpc="1">
            <a:normAutofit/>
          </a:bodyPr>
          <a:lstStyle/>
          <a:p>
            <a:pPr marL="0" marR="0" lvl="0" indent="0" algn="ctr" defTabSz="6858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a:noFill/>
                </a:ln>
                <a:solidFill>
                  <a:schemeClr val="tx1">
                    <a:lumMod val="75000"/>
                    <a:lumOff val="25000"/>
                  </a:schemeClr>
                </a:solidFill>
                <a:effectLst/>
                <a:uLnTx/>
                <a:uFillTx/>
                <a:latin typeface="Times New Roman" panose="02020603050405020304" pitchFamily="18" charset="0"/>
                <a:ea typeface="黑体" panose="02010609060101010101" pitchFamily="49" charset="-122"/>
                <a:cs typeface="+mj-cs"/>
              </a:rPr>
              <a:t>体会细节</a:t>
            </a:r>
          </a:p>
        </p:txBody>
      </p:sp>
      <p:sp>
        <p:nvSpPr>
          <p:cNvPr id="11271" name="文本框 16"/>
          <p:cNvSpPr txBox="1"/>
          <p:nvPr/>
        </p:nvSpPr>
        <p:spPr>
          <a:xfrm>
            <a:off x="1152525" y="1528763"/>
            <a:ext cx="10056813" cy="646112"/>
          </a:xfrm>
          <a:prstGeom prst="rect">
            <a:avLst/>
          </a:prstGeom>
          <a:noFill/>
          <a:ln w="9525">
            <a:noFill/>
          </a:ln>
        </p:spPr>
        <p:txBody>
          <a:bodyPr>
            <a:spAutoFit/>
          </a:bodyPr>
          <a:lstStyle/>
          <a:p>
            <a:pPr>
              <a:lnSpc>
                <a:spcPct val="150000"/>
              </a:lnSpc>
            </a:pPr>
            <a:r>
              <a:rPr lang="zh-CN" altLang="en-US" sz="2400">
                <a:latin typeface="黑体" panose="02010609060101010101" pitchFamily="49" charset="-122"/>
                <a:ea typeface="黑体" panose="02010609060101010101" pitchFamily="49" charset="-122"/>
              </a:rPr>
              <a:t>    第二部分内容怎样描写张秉贵“以热对冷，变冷为热”的？</a:t>
            </a:r>
          </a:p>
        </p:txBody>
      </p:sp>
      <p:sp>
        <p:nvSpPr>
          <p:cNvPr id="22" name="矩形 21"/>
          <p:cNvSpPr/>
          <p:nvPr/>
        </p:nvSpPr>
        <p:spPr>
          <a:xfrm>
            <a:off x="1711325" y="1035050"/>
            <a:ext cx="1627188" cy="539750"/>
          </a:xfrm>
          <a:prstGeom prst="rect">
            <a:avLst/>
          </a:prstGeom>
          <a:solidFill>
            <a:schemeClr val="bg2">
              <a:lumMod val="90000"/>
            </a:schemeClr>
          </a:solidFill>
        </p:spPr>
        <p:txBody>
          <a:bodyPr wrap="none">
            <a:spAutoFit/>
          </a:bodyPr>
          <a:lstStyle/>
          <a:p>
            <a:pPr marL="0" marR="0" lvl="0" indent="0" algn="ctr" defTabSz="914400" rtl="0" eaLnBrk="1" fontAlgn="auto" latinLnBrk="0" hangingPunct="1">
              <a:lnSpc>
                <a:spcPct val="120000"/>
              </a:lnSpc>
              <a:spcBef>
                <a:spcPct val="0"/>
              </a:spcBef>
              <a:spcAft>
                <a:spcPct val="0"/>
              </a:spcAft>
              <a:buClrTx/>
              <a:buSzTx/>
              <a:buFontTx/>
              <a:buNone/>
              <a:tabLst>
                <a:tab pos="1029335" algn="l"/>
                <a:tab pos="1850390" algn="l"/>
                <a:tab pos="2538095" algn="l"/>
                <a:tab pos="3221990" algn="l"/>
              </a:tabLst>
              <a:defRPr/>
            </a:pPr>
            <a:r>
              <a:rPr kumimoji="0" lang="zh-CN" altLang="en-US" sz="28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Times New Roman" panose="02020603050405020304" pitchFamily="18" charset="0"/>
              </a:rPr>
              <a:t>体味描写</a:t>
            </a:r>
            <a:endParaRPr kumimoji="0" lang="zh-CN" altLang="zh-CN" sz="28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Times New Roman" panose="02020603050405020304" pitchFamily="18" charset="0"/>
            </a:endParaRPr>
          </a:p>
        </p:txBody>
      </p:sp>
      <p:sp>
        <p:nvSpPr>
          <p:cNvPr id="5" name="文本框 4"/>
          <p:cNvSpPr txBox="1"/>
          <p:nvPr/>
        </p:nvSpPr>
        <p:spPr>
          <a:xfrm>
            <a:off x="1847850" y="2689225"/>
            <a:ext cx="3475038" cy="508000"/>
          </a:xfrm>
          <a:prstGeom prst="rect">
            <a:avLst/>
          </a:prstGeom>
          <a:solidFill>
            <a:schemeClr val="accent1">
              <a:lumMod val="20000"/>
              <a:lumOff val="80000"/>
            </a:schemeClr>
          </a:solidFill>
        </p:spPr>
        <p:txBody>
          <a:bodyPr>
            <a:spAutoFit/>
          </a:bodyPr>
          <a:lstStyle/>
          <a:p>
            <a:pPr marR="0" defTabSz="914400">
              <a:lnSpc>
                <a:spcPct val="150000"/>
              </a:lnSpc>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“同志，你想买点什么糖果？”</a:t>
            </a:r>
          </a:p>
        </p:txBody>
      </p:sp>
      <p:sp>
        <p:nvSpPr>
          <p:cNvPr id="16390" name="文本框 12"/>
          <p:cNvSpPr txBox="1"/>
          <p:nvPr/>
        </p:nvSpPr>
        <p:spPr>
          <a:xfrm>
            <a:off x="1449388" y="5900738"/>
            <a:ext cx="9293225" cy="869950"/>
          </a:xfrm>
          <a:prstGeom prst="rect">
            <a:avLst/>
          </a:prstGeom>
          <a:noFill/>
          <a:ln w="9525">
            <a:noFill/>
          </a:ln>
        </p:spPr>
        <p:txBody>
          <a:bodyPr>
            <a:spAutoFit/>
          </a:bodyPr>
          <a:lstStyle/>
          <a:p>
            <a:pPr>
              <a:lnSpc>
                <a:spcPct val="150000"/>
              </a:lnSpc>
            </a:pPr>
            <a:r>
              <a:rPr lang="zh-CN" altLang="en-US" b="1">
                <a:solidFill>
                  <a:srgbClr val="FF0000"/>
                </a:solidFill>
                <a:latin typeface="Arial" panose="020B0604020202020204" pitchFamily="34" charset="0"/>
              </a:rPr>
              <a:t>        运用语言描写、行动描写，同时运用的心理描写，通过张秉贵的心理活动，揭示了他热情对待顾客的原因。</a:t>
            </a:r>
          </a:p>
        </p:txBody>
      </p:sp>
      <p:sp>
        <p:nvSpPr>
          <p:cNvPr id="14" name="文本框 13"/>
          <p:cNvSpPr txBox="1"/>
          <p:nvPr/>
        </p:nvSpPr>
        <p:spPr>
          <a:xfrm>
            <a:off x="6184900" y="2193925"/>
            <a:ext cx="3432175" cy="1284288"/>
          </a:xfrm>
          <a:prstGeom prst="rect">
            <a:avLst/>
          </a:prstGeom>
          <a:solidFill>
            <a:schemeClr val="accent2">
              <a:lumMod val="20000"/>
              <a:lumOff val="80000"/>
            </a:schemeClr>
          </a:solidFill>
        </p:spPr>
        <p:txBody>
          <a:bodyPr>
            <a:spAutoFit/>
          </a:bodyPr>
          <a:lstStyle/>
          <a:p>
            <a:pPr marR="0" defTabSz="914400">
              <a:lnSpc>
                <a:spcPct val="150000"/>
              </a:lnSpc>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边走边想：她准是遇到了什么不顺心的事，越事这样，我越是要热情接待她。</a:t>
            </a:r>
          </a:p>
        </p:txBody>
      </p:sp>
      <p:sp>
        <p:nvSpPr>
          <p:cNvPr id="15" name="文本框 14"/>
          <p:cNvSpPr txBox="1"/>
          <p:nvPr/>
        </p:nvSpPr>
        <p:spPr>
          <a:xfrm>
            <a:off x="6130925" y="3586163"/>
            <a:ext cx="3432175" cy="1284288"/>
          </a:xfrm>
          <a:prstGeom prst="rect">
            <a:avLst/>
          </a:prstGeom>
          <a:solidFill>
            <a:schemeClr val="accent6">
              <a:lumMod val="20000"/>
              <a:lumOff val="80000"/>
            </a:schemeClr>
          </a:solidFill>
        </p:spPr>
        <p:txBody>
          <a:bodyPr>
            <a:spAutoFit/>
          </a:bodyPr>
          <a:lstStyle/>
          <a:p>
            <a:pPr marR="0" defTabSz="914400">
              <a:lnSpc>
                <a:spcPct val="150000"/>
              </a:lnSpc>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“最近从上海来了几种新糖果，味道还不错，您想看看吗？我向您介绍一下</a:t>
            </a:r>
            <a:r>
              <a:rPr kumimoji="0" lang="en-US" altLang="zh-CN" kern="1200" cap="none" spc="0" normalizeH="0" baseline="0" noProof="0">
                <a:latin typeface="Arial" panose="020B0604020202020204" pitchFamily="34" charset="0"/>
                <a:ea typeface="宋体" panose="02010600030101010101" pitchFamily="2" charset="-122"/>
                <a:cs typeface="+mn-cs"/>
              </a:rPr>
              <a:t>……</a:t>
            </a:r>
            <a:r>
              <a:rPr kumimoji="0" lang="zh-CN" altLang="en-US" kern="1200" cap="none" spc="0" normalizeH="0" baseline="0" noProof="0">
                <a:latin typeface="Arial" panose="020B0604020202020204" pitchFamily="34" charset="0"/>
                <a:ea typeface="宋体" panose="02010600030101010101" pitchFamily="2" charset="-122"/>
                <a:cs typeface="+mn-cs"/>
              </a:rPr>
              <a:t>”</a:t>
            </a:r>
          </a:p>
        </p:txBody>
      </p:sp>
      <p:sp>
        <p:nvSpPr>
          <p:cNvPr id="16393" name="文本框 15"/>
          <p:cNvSpPr txBox="1"/>
          <p:nvPr/>
        </p:nvSpPr>
        <p:spPr>
          <a:xfrm>
            <a:off x="1711325" y="3694113"/>
            <a:ext cx="3432175" cy="869950"/>
          </a:xfrm>
          <a:prstGeom prst="rect">
            <a:avLst/>
          </a:prstGeom>
          <a:solidFill>
            <a:schemeClr val="bg2"/>
          </a:solidFill>
          <a:ln w="9525">
            <a:noFill/>
          </a:ln>
        </p:spPr>
        <p:txBody>
          <a:bodyPr>
            <a:spAutoFit/>
          </a:bodyPr>
          <a:lstStyle/>
          <a:p>
            <a:pPr>
              <a:lnSpc>
                <a:spcPct val="150000"/>
              </a:lnSpc>
            </a:pPr>
            <a:r>
              <a:rPr lang="zh-CN" altLang="en-US">
                <a:latin typeface="Arial" panose="020B0604020202020204" pitchFamily="34" charset="0"/>
              </a:rPr>
              <a:t>“您教育孩子是应该的，可要注意方法，不能打孩子。”</a:t>
            </a:r>
          </a:p>
        </p:txBody>
      </p:sp>
      <p:sp>
        <p:nvSpPr>
          <p:cNvPr id="17" name="文本框 16"/>
          <p:cNvSpPr txBox="1"/>
          <p:nvPr/>
        </p:nvSpPr>
        <p:spPr>
          <a:xfrm>
            <a:off x="1487488" y="4959350"/>
            <a:ext cx="8494713" cy="923925"/>
          </a:xfrm>
          <a:prstGeom prst="rect">
            <a:avLst/>
          </a:prstGeom>
          <a:solidFill>
            <a:schemeClr val="accent4">
              <a:lumMod val="20000"/>
              <a:lumOff val="80000"/>
            </a:schemeClr>
          </a:solidFill>
        </p:spPr>
        <p:txBody>
          <a:bodyPr>
            <a:spAutoFit/>
          </a:bodyPr>
          <a:lstStyle/>
          <a:p>
            <a:pPr marR="0" defTabSz="914400">
              <a:lnSpc>
                <a:spcPct val="150000"/>
              </a:lnSpc>
              <a:buClrTx/>
              <a:buSzTx/>
              <a:buFontTx/>
              <a:buNone/>
              <a:defRPr/>
            </a:pPr>
            <a:r>
              <a:rPr kumimoji="0" lang="zh-CN" altLang="en-US" kern="1200" cap="none" spc="0" normalizeH="0" baseline="0" noProof="0">
                <a:latin typeface="Arial" panose="020B0604020202020204" pitchFamily="34" charset="0"/>
                <a:ea typeface="宋体" panose="02010600030101010101" pitchFamily="2" charset="-122"/>
                <a:cs typeface="+mn-cs"/>
              </a:rPr>
              <a:t>“一个人哪能事事如意？不过，我们售货员一进柜台，就要像解放军战士进入战斗岗位那样，把自己的事情放一边，全神贯注地去为人民服务。”</a:t>
            </a:r>
          </a:p>
        </p:txBody>
      </p:sp>
      <p:sp>
        <p:nvSpPr>
          <p:cNvPr id="4" name="上弧形箭头 3"/>
          <p:cNvSpPr/>
          <p:nvPr/>
        </p:nvSpPr>
        <p:spPr>
          <a:xfrm>
            <a:off x="5122863" y="2276475"/>
            <a:ext cx="1057275" cy="357188"/>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8" name="上弧形箭头 17"/>
          <p:cNvSpPr/>
          <p:nvPr/>
        </p:nvSpPr>
        <p:spPr>
          <a:xfrm rot="5724851">
            <a:off x="9324181" y="3158331"/>
            <a:ext cx="1057275" cy="357188"/>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9" name="上弧形箭头 18"/>
          <p:cNvSpPr/>
          <p:nvPr/>
        </p:nvSpPr>
        <p:spPr>
          <a:xfrm rot="9325434">
            <a:off x="5149850" y="4284663"/>
            <a:ext cx="1057275" cy="357188"/>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0" name="上弧形箭头 19"/>
          <p:cNvSpPr/>
          <p:nvPr/>
        </p:nvSpPr>
        <p:spPr>
          <a:xfrm rot="5895008" flipV="1">
            <a:off x="777875" y="4608513"/>
            <a:ext cx="1057275" cy="3556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笑脸 5"/>
          <p:cNvSpPr/>
          <p:nvPr/>
        </p:nvSpPr>
        <p:spPr>
          <a:xfrm>
            <a:off x="1208088" y="2673350"/>
            <a:ext cx="558800" cy="508000"/>
          </a:xfrm>
          <a:prstGeom prst="smileyFace">
            <a:avLst>
              <a:gd name="adj" fmla="val 4653"/>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271"/>
                                        </p:tgtEl>
                                        <p:attrNameLst>
                                          <p:attrName>style.visibility</p:attrName>
                                        </p:attrNameLst>
                                      </p:cBhvr>
                                      <p:to>
                                        <p:strVal val="visible"/>
                                      </p:to>
                                    </p:set>
                                    <p:animEffect transition="in" filter="fade">
                                      <p:cBhvr>
                                        <p:cTn id="7" dur="500"/>
                                        <p:tgtEl>
                                          <p:spTgt spid="11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0">
            <a:hlinkClick r:id="" action="ppaction://noaction"/>
          </p:cNvPr>
          <p:cNvSpPr/>
          <p:nvPr/>
        </p:nvSpPr>
        <p:spPr>
          <a:xfrm>
            <a:off x="4048125" y="4083050"/>
            <a:ext cx="1312863" cy="258763"/>
          </a:xfrm>
          <a:prstGeom prst="rect">
            <a:avLst/>
          </a:prstGeom>
          <a:noFill/>
          <a:ln w="3175">
            <a:noFill/>
          </a:ln>
        </p:spPr>
        <p:txBody>
          <a:bodyPr anchor="ctr" anchorCtr="0"/>
          <a:lstStyle/>
          <a:p>
            <a:pPr algn="ctr" eaLnBrk="1" hangingPunct="1"/>
            <a:r>
              <a:rPr lang="en-US" altLang="en-US" sz="1400">
                <a:solidFill>
                  <a:schemeClr val="bg1"/>
                </a:solidFill>
                <a:latin typeface="微软雅黑" panose="020B0503020204020204" pitchFamily="34" charset="-122"/>
                <a:ea typeface="微软雅黑" panose="020B0503020204020204" pitchFamily="34" charset="-122"/>
              </a:rPr>
              <a:t>文本研读</a:t>
            </a:r>
          </a:p>
        </p:txBody>
      </p:sp>
      <p:sp>
        <p:nvSpPr>
          <p:cNvPr id="17411" name="矩形 1"/>
          <p:cNvSpPr>
            <a:spLocks noChangeAspect="1"/>
          </p:cNvSpPr>
          <p:nvPr/>
        </p:nvSpPr>
        <p:spPr>
          <a:xfrm>
            <a:off x="3811588" y="884238"/>
            <a:ext cx="5884862" cy="646112"/>
          </a:xfrm>
          <a:prstGeom prst="rect">
            <a:avLst/>
          </a:prstGeom>
          <a:noFill/>
          <a:ln w="9525">
            <a:noFill/>
          </a:ln>
        </p:spPr>
        <p:txBody>
          <a:bodyPr>
            <a:spAutoFit/>
          </a:bodyPr>
          <a:lstStyle/>
          <a:p>
            <a:pPr defTabSz="914400" eaLnBrk="1" hangingPunct="1">
              <a:lnSpc>
                <a:spcPct val="150000"/>
              </a:lnSpc>
              <a:buNone/>
              <a:tabLst>
                <a:tab pos="1028700" algn="l"/>
                <a:tab pos="1849755" algn="l"/>
                <a:tab pos="2536825" algn="l"/>
                <a:tab pos="3221355" algn="l"/>
              </a:tabLst>
            </a:pPr>
            <a:r>
              <a:rPr lang="en-US" altLang="en-US" sz="2400">
                <a:solidFill>
                  <a:srgbClr val="000000"/>
                </a:solidFill>
                <a:latin typeface="Arial" panose="020B0604020202020204" pitchFamily="34" charset="0"/>
                <a:ea typeface="黑体" panose="02010609060101010101" pitchFamily="49" charset="-122"/>
              </a:rPr>
              <a:t>课</a:t>
            </a:r>
            <a:r>
              <a:rPr lang="en-US" altLang="zh-CN" sz="2400">
                <a:solidFill>
                  <a:srgbClr val="000000"/>
                </a:solidFill>
                <a:latin typeface="Arial" panose="020B0604020202020204" pitchFamily="34" charset="0"/>
                <a:ea typeface="黑体" panose="02010609060101010101" pitchFamily="49" charset="-122"/>
              </a:rPr>
              <a:t>文</a:t>
            </a:r>
            <a:r>
              <a:rPr lang="en-US" altLang="en-US" sz="2400">
                <a:solidFill>
                  <a:srgbClr val="000000"/>
                </a:solidFill>
                <a:latin typeface="Arial" panose="020B0604020202020204" pitchFamily="34" charset="0"/>
                <a:ea typeface="黑体" panose="02010609060101010101" pitchFamily="49" charset="-122"/>
              </a:rPr>
              <a:t>第三部分</a:t>
            </a:r>
            <a:r>
              <a:rPr lang="en-US" altLang="zh-CN" sz="2400">
                <a:solidFill>
                  <a:srgbClr val="000000"/>
                </a:solidFill>
                <a:latin typeface="Arial" panose="020B0604020202020204" pitchFamily="34" charset="0"/>
                <a:ea typeface="黑体" panose="02010609060101010101" pitchFamily="49" charset="-122"/>
              </a:rPr>
              <a:t>有多处对比描写</a:t>
            </a:r>
            <a:r>
              <a:rPr lang="en-US" altLang="zh-CN" sz="2400">
                <a:solidFill>
                  <a:srgbClr val="000000"/>
                </a:solidFill>
                <a:latin typeface="Times New Roman" panose="02020603050405020304" pitchFamily="18" charset="0"/>
                <a:ea typeface="黑体" panose="02010609060101010101" pitchFamily="49" charset="-122"/>
              </a:rPr>
              <a:t>,</a:t>
            </a:r>
            <a:r>
              <a:rPr lang="en-US" altLang="zh-CN" sz="2400">
                <a:solidFill>
                  <a:srgbClr val="000000"/>
                </a:solidFill>
                <a:latin typeface="Arial" panose="020B0604020202020204" pitchFamily="34" charset="0"/>
                <a:ea typeface="黑体" panose="02010609060101010101" pitchFamily="49" charset="-122"/>
              </a:rPr>
              <a:t>请举例分析。</a:t>
            </a:r>
            <a:endParaRPr lang="en-US" altLang="zh-CN" sz="2400">
              <a:solidFill>
                <a:srgbClr val="000000"/>
              </a:solidFill>
              <a:latin typeface="NEU-BZ-S92"/>
              <a:ea typeface="方正书宋_GBK" pitchFamily="65" charset="-122"/>
            </a:endParaRPr>
          </a:p>
        </p:txBody>
      </p:sp>
      <p:sp>
        <p:nvSpPr>
          <p:cNvPr id="10" name="标题 2"/>
          <p:cNvSpPr>
            <a:spLocks noGrp="1"/>
          </p:cNvSpPr>
          <p:nvPr>
            <p:ph type="ctrTitle"/>
          </p:nvPr>
        </p:nvSpPr>
        <p:spPr>
          <a:xfrm>
            <a:off x="838200" y="0"/>
            <a:ext cx="10515600" cy="822325"/>
          </a:xfrm>
        </p:spPr>
        <p:txBody>
          <a:bodyPr vert="horz" wrap="square" lIns="91440" tIns="45720" rIns="91440" bIns="45720" numCol="1" rtlCol="0" anchor="ctr" anchorCtr="0" compatLnSpc="1">
            <a:normAutofit/>
          </a:bodyPr>
          <a:lstStyle/>
          <a:p>
            <a:pPr marL="0" marR="0" lvl="0" indent="0" algn="ctr" defTabSz="6858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smtClean="0">
                <a:ln>
                  <a:noFill/>
                </a:ln>
                <a:solidFill>
                  <a:schemeClr val="tx1">
                    <a:lumMod val="75000"/>
                    <a:lumOff val="25000"/>
                  </a:schemeClr>
                </a:solidFill>
                <a:effectLst/>
                <a:uLnTx/>
                <a:uFillTx/>
                <a:latin typeface="Times New Roman" panose="02020603050405020304" pitchFamily="18" charset="0"/>
                <a:ea typeface="黑体" panose="02010609060101010101" pitchFamily="49" charset="-122"/>
                <a:cs typeface="+mj-cs"/>
              </a:rPr>
              <a:t>精读探究</a:t>
            </a:r>
            <a:endParaRPr kumimoji="0" lang="zh-CN" altLang="en-US" sz="4000" b="1" i="0" u="none" strike="noStrike" kern="1200" cap="none" spc="0" normalizeH="0" baseline="0" noProof="0">
              <a:ln>
                <a:noFill/>
              </a:ln>
              <a:solidFill>
                <a:schemeClr val="tx1">
                  <a:lumMod val="75000"/>
                  <a:lumOff val="25000"/>
                </a:schemeClr>
              </a:solidFill>
              <a:effectLst/>
              <a:uLnTx/>
              <a:uFillTx/>
              <a:latin typeface="Times New Roman" panose="02020603050405020304" pitchFamily="18" charset="0"/>
              <a:ea typeface="黑体" panose="02010609060101010101" pitchFamily="49" charset="-122"/>
              <a:cs typeface="+mj-cs"/>
            </a:endParaRPr>
          </a:p>
        </p:txBody>
      </p:sp>
      <p:sp>
        <p:nvSpPr>
          <p:cNvPr id="17413" name="矩形 10"/>
          <p:cNvSpPr>
            <a:spLocks noChangeAspect="1"/>
          </p:cNvSpPr>
          <p:nvPr/>
        </p:nvSpPr>
        <p:spPr>
          <a:xfrm>
            <a:off x="1271588" y="933450"/>
            <a:ext cx="2159000" cy="476250"/>
          </a:xfrm>
          <a:prstGeom prst="rect">
            <a:avLst/>
          </a:prstGeom>
          <a:solidFill>
            <a:schemeClr val="bg2"/>
          </a:solidFill>
          <a:ln w="9525">
            <a:noFill/>
          </a:ln>
        </p:spPr>
        <p:txBody>
          <a:bodyPr>
            <a:spAutoFit/>
          </a:bodyPr>
          <a:lstStyle/>
          <a:p>
            <a:pPr defTabSz="914400" eaLnBrk="1" hangingPunct="1">
              <a:lnSpc>
                <a:spcPct val="120000"/>
              </a:lnSpc>
              <a:buNone/>
              <a:tabLst>
                <a:tab pos="1028700" algn="l"/>
                <a:tab pos="1849755" algn="l"/>
                <a:tab pos="2536825" algn="l"/>
                <a:tab pos="3221355" algn="l"/>
              </a:tabLst>
            </a:pPr>
            <a:r>
              <a:rPr lang="en-US" altLang="zh-CN" sz="2400" b="1">
                <a:solidFill>
                  <a:srgbClr val="FF0000"/>
                </a:solidFill>
                <a:latin typeface="Arial" panose="020B0604020202020204" pitchFamily="34" charset="0"/>
                <a:ea typeface="黑体" panose="02010609060101010101" pitchFamily="49" charset="-122"/>
              </a:rPr>
              <a:t>赏析</a:t>
            </a:r>
            <a:r>
              <a:rPr lang="en-US" altLang="en-US" sz="2400" b="1">
                <a:solidFill>
                  <a:srgbClr val="FF0000"/>
                </a:solidFill>
                <a:latin typeface="Arial" panose="020B0604020202020204" pitchFamily="34" charset="0"/>
                <a:ea typeface="黑体" panose="02010609060101010101" pitchFamily="49" charset="-122"/>
              </a:rPr>
              <a:t>对比手法</a:t>
            </a:r>
            <a:endParaRPr lang="en-US" altLang="zh-CN" sz="2400" b="1">
              <a:solidFill>
                <a:srgbClr val="FF0000"/>
              </a:solidFill>
              <a:latin typeface="NEU-BZ-S92"/>
              <a:ea typeface="方正书宋_GBK" pitchFamily="65" charset="-122"/>
            </a:endParaRPr>
          </a:p>
        </p:txBody>
      </p:sp>
      <p:sp>
        <p:nvSpPr>
          <p:cNvPr id="11" name="矩形 10"/>
          <p:cNvSpPr>
            <a:spLocks noChangeAspect="1"/>
          </p:cNvSpPr>
          <p:nvPr/>
        </p:nvSpPr>
        <p:spPr>
          <a:xfrm>
            <a:off x="9336088" y="1744663"/>
            <a:ext cx="2160587" cy="1200150"/>
          </a:xfrm>
          <a:prstGeom prst="rect">
            <a:avLst/>
          </a:prstGeom>
          <a:noFill/>
          <a:ln w="9525">
            <a:noFill/>
          </a:ln>
        </p:spPr>
        <p:txBody>
          <a:bodyPr>
            <a:spAutoFit/>
          </a:bodyPr>
          <a:lstStyle/>
          <a:p>
            <a:pPr defTabSz="914400" eaLnBrk="1" hangingPunct="1">
              <a:lnSpc>
                <a:spcPct val="150000"/>
              </a:lnSpc>
              <a:buNone/>
              <a:tabLst>
                <a:tab pos="1028700" algn="l"/>
                <a:tab pos="1849755" algn="l"/>
                <a:tab pos="2536825" algn="l"/>
                <a:tab pos="3221355" algn="l"/>
              </a:tabLst>
            </a:pPr>
            <a:r>
              <a:rPr lang="en-US" altLang="zh-CN" sz="2400" b="1">
                <a:solidFill>
                  <a:srgbClr val="FF0000"/>
                </a:solidFill>
                <a:latin typeface="楷体" panose="02010609060101010101" pitchFamily="49" charset="-122"/>
                <a:ea typeface="楷体" panose="02010609060101010101" pitchFamily="49" charset="-122"/>
              </a:rPr>
              <a:t>张秉贵的不断成长与变化。</a:t>
            </a:r>
          </a:p>
        </p:txBody>
      </p:sp>
      <p:sp>
        <p:nvSpPr>
          <p:cNvPr id="13" name="矩形 12"/>
          <p:cNvSpPr>
            <a:spLocks noChangeAspect="1"/>
          </p:cNvSpPr>
          <p:nvPr/>
        </p:nvSpPr>
        <p:spPr>
          <a:xfrm>
            <a:off x="9336088" y="3425825"/>
            <a:ext cx="2387600" cy="1112838"/>
          </a:xfrm>
          <a:prstGeom prst="rect">
            <a:avLst/>
          </a:prstGeom>
          <a:noFill/>
          <a:ln w="9525">
            <a:noFill/>
          </a:ln>
        </p:spPr>
        <p:txBody>
          <a:bodyPr>
            <a:spAutoFit/>
          </a:bodyPr>
          <a:lstStyle/>
          <a:p>
            <a:pPr defTabSz="914400" eaLnBrk="1" hangingPunct="1">
              <a:lnSpc>
                <a:spcPct val="150000"/>
              </a:lnSpc>
              <a:buNone/>
              <a:tabLst>
                <a:tab pos="1028700" algn="l"/>
                <a:tab pos="1849755" algn="l"/>
                <a:tab pos="2536825" algn="l"/>
                <a:tab pos="3221355" algn="l"/>
              </a:tabLst>
            </a:pPr>
            <a:r>
              <a:rPr lang="en-US" altLang="zh-CN" sz="2400" b="1">
                <a:solidFill>
                  <a:srgbClr val="FF0000"/>
                </a:solidFill>
                <a:latin typeface="楷体" panose="02010609060101010101" pitchFamily="49" charset="-122"/>
                <a:ea typeface="楷体" panose="02010609060101010101" pitchFamily="49" charset="-122"/>
              </a:rPr>
              <a:t>共产党领导下人民当家做主。</a:t>
            </a:r>
          </a:p>
        </p:txBody>
      </p:sp>
      <p:sp>
        <p:nvSpPr>
          <p:cNvPr id="16" name="矩形 15"/>
          <p:cNvSpPr>
            <a:spLocks noChangeAspect="1"/>
          </p:cNvSpPr>
          <p:nvPr/>
        </p:nvSpPr>
        <p:spPr>
          <a:xfrm>
            <a:off x="9186863" y="5260975"/>
            <a:ext cx="3022600" cy="1200150"/>
          </a:xfrm>
          <a:prstGeom prst="rect">
            <a:avLst/>
          </a:prstGeom>
          <a:noFill/>
          <a:ln w="9525">
            <a:noFill/>
          </a:ln>
        </p:spPr>
        <p:txBody>
          <a:bodyPr>
            <a:spAutoFit/>
          </a:bodyPr>
          <a:lstStyle/>
          <a:p>
            <a:pPr defTabSz="914400" eaLnBrk="1" hangingPunct="1">
              <a:lnSpc>
                <a:spcPct val="150000"/>
              </a:lnSpc>
              <a:buNone/>
              <a:tabLst>
                <a:tab pos="1028700" algn="l"/>
                <a:tab pos="1849755" algn="l"/>
                <a:tab pos="2536825" algn="l"/>
                <a:tab pos="3221355" algn="l"/>
              </a:tabLst>
            </a:pPr>
            <a:r>
              <a:rPr lang="en-US" altLang="en-US" sz="2400" b="1">
                <a:solidFill>
                  <a:srgbClr val="FF0000"/>
                </a:solidFill>
                <a:latin typeface="楷体" panose="02010609060101010101" pitchFamily="49" charset="-122"/>
                <a:ea typeface="楷体" panose="02010609060101010101" pitchFamily="49" charset="-122"/>
              </a:rPr>
              <a:t>劳动者</a:t>
            </a:r>
            <a:r>
              <a:rPr lang="en-US" altLang="zh-CN" sz="2400" b="1">
                <a:solidFill>
                  <a:srgbClr val="FF0000"/>
                </a:solidFill>
                <a:latin typeface="楷体" panose="02010609060101010101" pitchFamily="49" charset="-122"/>
                <a:ea typeface="楷体" panose="02010609060101010101" pitchFamily="49" charset="-122"/>
              </a:rPr>
              <a:t>地位变化</a:t>
            </a:r>
            <a:r>
              <a:rPr lang="en-US" altLang="en-US" sz="2400" b="1">
                <a:solidFill>
                  <a:srgbClr val="FF0000"/>
                </a:solidFill>
                <a:latin typeface="楷体" panose="02010609060101010101" pitchFamily="49" charset="-122"/>
                <a:ea typeface="楷体" panose="02010609060101010101" pitchFamily="49" charset="-122"/>
              </a:rPr>
              <a:t>，服务精神受到尊重</a:t>
            </a:r>
            <a:r>
              <a:rPr lang="en-US" altLang="zh-CN" sz="2400" b="1">
                <a:solidFill>
                  <a:srgbClr val="FF0000"/>
                </a:solidFill>
                <a:latin typeface="楷体" panose="02010609060101010101" pitchFamily="49" charset="-122"/>
                <a:ea typeface="楷体" panose="02010609060101010101" pitchFamily="49" charset="-122"/>
              </a:rPr>
              <a:t>。</a:t>
            </a:r>
          </a:p>
        </p:txBody>
      </p:sp>
      <p:sp>
        <p:nvSpPr>
          <p:cNvPr id="2" name="圆角矩形 1"/>
          <p:cNvSpPr/>
          <p:nvPr/>
        </p:nvSpPr>
        <p:spPr>
          <a:xfrm>
            <a:off x="522288" y="1744663"/>
            <a:ext cx="3794125" cy="15779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1">
                <a:ln>
                  <a:noFill/>
                </a:ln>
                <a:solidFill>
                  <a:schemeClr val="bg1"/>
                </a:solidFill>
                <a:effectLst/>
                <a:uLnTx/>
                <a:uFillTx/>
                <a:latin typeface="楷体" panose="02010609060101010101" pitchFamily="49" charset="-122"/>
                <a:ea typeface="楷体" panose="02010609060101010101" pitchFamily="49" charset="-122"/>
                <a:cs typeface="Times New Roman" panose="02020603050405020304" pitchFamily="18" charset="0"/>
              </a:rPr>
              <a:t> </a:t>
            </a:r>
            <a:r>
              <a:rPr kumimoji="0" lang="zh-CN" altLang="zh-CN" sz="2400" b="1" i="0" u="none" strike="noStrike" kern="1200" cap="none" spc="0" normalizeH="0" baseline="0" noProof="1">
                <a:ln>
                  <a:noFill/>
                </a:ln>
                <a:solidFill>
                  <a:schemeClr val="bg1"/>
                </a:solidFill>
                <a:effectLst/>
                <a:uLnTx/>
                <a:uFillTx/>
                <a:latin typeface="楷体" panose="02010609060101010101" pitchFamily="49" charset="-122"/>
                <a:ea typeface="楷体" panose="02010609060101010101" pitchFamily="49" charset="-122"/>
                <a:cs typeface="Times New Roman" panose="02020603050405020304" pitchFamily="18" charset="0"/>
              </a:rPr>
              <a:t>张秉贵早年在资本家工厂当童工和在食品店当学徒时受尽剥削压迫。</a:t>
            </a:r>
          </a:p>
        </p:txBody>
      </p:sp>
      <p:sp>
        <p:nvSpPr>
          <p:cNvPr id="3" name="对角圆角矩形 2"/>
          <p:cNvSpPr/>
          <p:nvPr/>
        </p:nvSpPr>
        <p:spPr>
          <a:xfrm>
            <a:off x="5103813" y="1663700"/>
            <a:ext cx="3816350" cy="1562100"/>
          </a:xfrm>
          <a:prstGeom prst="round2Diag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400" b="0" i="0" u="none" strike="noStrike" kern="1200" cap="none" spc="0" normalizeH="0" baseline="0" noProof="1">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  </a:t>
            </a:r>
            <a:r>
              <a:rPr kumimoji="0" lang="zh-CN" altLang="zh-CN" sz="2400" b="1" i="0" u="none" strike="noStrike" kern="1200" cap="none" spc="0" normalizeH="0" baseline="0" noProof="1">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中华人民共和国成立后成为售货员</a:t>
            </a:r>
            <a:r>
              <a:rPr kumimoji="0" lang="zh-CN" altLang="en-US" sz="2400" b="1" i="0" u="none" strike="noStrike" kern="1200" cap="none" spc="0" normalizeH="0" baseline="0" noProof="1">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为人民服务</a:t>
            </a:r>
            <a:r>
              <a:rPr kumimoji="0" lang="zh-CN" altLang="zh-CN" sz="2400" b="1" i="0" u="none" strike="noStrike" kern="1200" cap="none" spc="0" normalizeH="0" baseline="0" noProof="1">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a:t>
            </a:r>
          </a:p>
        </p:txBody>
      </p:sp>
      <p:sp>
        <p:nvSpPr>
          <p:cNvPr id="17" name="圆角矩形 16"/>
          <p:cNvSpPr/>
          <p:nvPr/>
        </p:nvSpPr>
        <p:spPr>
          <a:xfrm>
            <a:off x="522288" y="3424238"/>
            <a:ext cx="3794125" cy="15779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1">
                <a:ln>
                  <a:noFill/>
                </a:ln>
                <a:solidFill>
                  <a:schemeClr val="bg1"/>
                </a:solidFill>
                <a:effectLst/>
                <a:uLnTx/>
                <a:uFillTx/>
                <a:latin typeface="楷体" panose="02010609060101010101" pitchFamily="49" charset="-122"/>
                <a:ea typeface="楷体" panose="02010609060101010101" pitchFamily="49" charset="-122"/>
                <a:cs typeface="Times New Roman" panose="02020603050405020304" pitchFamily="18" charset="0"/>
              </a:rPr>
              <a:t> 刚成为售货员时对顾客的冷漠。</a:t>
            </a:r>
          </a:p>
        </p:txBody>
      </p:sp>
      <p:sp>
        <p:nvSpPr>
          <p:cNvPr id="18" name="对角圆角矩形 17"/>
          <p:cNvSpPr/>
          <p:nvPr/>
        </p:nvSpPr>
        <p:spPr>
          <a:xfrm>
            <a:off x="5080000" y="3382963"/>
            <a:ext cx="3816350" cy="1563688"/>
          </a:xfrm>
          <a:prstGeom prst="round2Diag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1">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张秉贵热情为顾客服务。</a:t>
            </a:r>
          </a:p>
        </p:txBody>
      </p:sp>
      <p:sp>
        <p:nvSpPr>
          <p:cNvPr id="19" name="圆角矩形 18"/>
          <p:cNvSpPr/>
          <p:nvPr/>
        </p:nvSpPr>
        <p:spPr>
          <a:xfrm>
            <a:off x="531813" y="5095875"/>
            <a:ext cx="3794125" cy="15779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1">
                <a:ln>
                  <a:noFill/>
                </a:ln>
                <a:solidFill>
                  <a:schemeClr val="bg1"/>
                </a:solidFill>
                <a:effectLst/>
                <a:uLnTx/>
                <a:uFillTx/>
                <a:latin typeface="楷体" panose="02010609060101010101" pitchFamily="49" charset="-122"/>
                <a:ea typeface="楷体" panose="02010609060101010101" pitchFamily="49" charset="-122"/>
                <a:cs typeface="Times New Roman" panose="02020603050405020304" pitchFamily="18" charset="0"/>
              </a:rPr>
              <a:t>张秉贵在德昌厚食品店当伙计时遭到兵痞的暴打。</a:t>
            </a:r>
          </a:p>
        </p:txBody>
      </p:sp>
      <p:sp>
        <p:nvSpPr>
          <p:cNvPr id="20" name="对角圆角矩形 19"/>
          <p:cNvSpPr/>
          <p:nvPr/>
        </p:nvSpPr>
        <p:spPr>
          <a:xfrm>
            <a:off x="5080000" y="5110163"/>
            <a:ext cx="3816350" cy="1563688"/>
          </a:xfrm>
          <a:prstGeom prst="round2Diag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1">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张秉贵</a:t>
            </a:r>
            <a:r>
              <a:rPr kumimoji="0" lang="zh-CN" altLang="zh-CN" sz="2400" b="1" i="0" u="none" strike="noStrike" kern="1200" cap="none" spc="0" normalizeH="0" baseline="0" noProof="1">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受到顾客感激</a:t>
            </a:r>
            <a:r>
              <a:rPr kumimoji="0" lang="zh-CN" altLang="en-US" sz="2400" b="1" i="0" u="none" strike="noStrike" kern="1200" cap="none" spc="0" normalizeH="0" baseline="0" noProof="1">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a:t>
            </a:r>
            <a:endParaRPr kumimoji="0" lang="zh-CN" altLang="zh-CN" sz="2400" b="1" i="0" u="none" strike="noStrike" kern="1200" cap="none" spc="0" normalizeH="0" baseline="0" noProof="1">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4" name="左右箭头 3"/>
          <p:cNvSpPr/>
          <p:nvPr/>
        </p:nvSpPr>
        <p:spPr>
          <a:xfrm>
            <a:off x="4325938" y="2276475"/>
            <a:ext cx="777875" cy="431800"/>
          </a:xfrm>
          <a:prstGeom prst="lef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左右箭头 21"/>
          <p:cNvSpPr/>
          <p:nvPr/>
        </p:nvSpPr>
        <p:spPr>
          <a:xfrm>
            <a:off x="4310063" y="3948113"/>
            <a:ext cx="776288" cy="433388"/>
          </a:xfrm>
          <a:prstGeom prst="lef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左右箭头 22"/>
          <p:cNvSpPr/>
          <p:nvPr/>
        </p:nvSpPr>
        <p:spPr>
          <a:xfrm>
            <a:off x="4325938" y="5645150"/>
            <a:ext cx="777875" cy="431800"/>
          </a:xfrm>
          <a:prstGeom prst="lef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par>
                                <p:cTn id="18" presetID="22" presetClass="entr" presetSubtype="4" fill="hold" nodeType="with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animEffect transition="in" filter="wipe(down)">
                                      <p:cBhvr>
                                        <p:cTn id="20" dur="500"/>
                                        <p:tgtEl>
                                          <p:spTgt spid="11">
                                            <p:txEl>
                                              <p:pRg st="0" end="0"/>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2" presetClass="entr" presetSubtype="4" fill="hold" nodeType="clickEffect">
                                  <p:stCondLst>
                                    <p:cond delay="0"/>
                                  </p:stCondLst>
                                  <p:childTnLst>
                                    <p:set>
                                      <p:cBhvr>
                                        <p:cTn id="39" dur="1" fill="hold">
                                          <p:stCondLst>
                                            <p:cond delay="0"/>
                                          </p:stCondLst>
                                        </p:cTn>
                                        <p:tgtEl>
                                          <p:spTgt spid="13">
                                            <p:txEl>
                                              <p:pRg st="0" end="0"/>
                                            </p:txEl>
                                          </p:spTgt>
                                        </p:tgtEl>
                                        <p:attrNameLst>
                                          <p:attrName>style.visibility</p:attrName>
                                        </p:attrNameLst>
                                      </p:cBhvr>
                                      <p:to>
                                        <p:strVal val="visible"/>
                                      </p:to>
                                    </p:set>
                                    <p:animEffect transition="in" filter="wipe(down)">
                                      <p:cBhvr>
                                        <p:cTn id="40" dur="500"/>
                                        <p:tgtEl>
                                          <p:spTgt spid="13">
                                            <p:txEl>
                                              <p:pRg st="0" end="0"/>
                                            </p:txEl>
                                          </p:spTgt>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down)">
                                      <p:cBhvr>
                                        <p:cTn id="55" dur="500"/>
                                        <p:tgtEl>
                                          <p:spTgt spid="23"/>
                                        </p:tgtEl>
                                      </p:cBhvr>
                                    </p:animEffect>
                                  </p:childTnLst>
                                </p:cTn>
                              </p:par>
                              <p:par>
                                <p:cTn id="56" presetID="22" presetClass="entr" presetSubtype="4" fill="hold" nodeType="withEffect">
                                  <p:stCondLst>
                                    <p:cond delay="0"/>
                                  </p:stCondLst>
                                  <p:childTnLst>
                                    <p:set>
                                      <p:cBhvr>
                                        <p:cTn id="57" dur="1" fill="hold">
                                          <p:stCondLst>
                                            <p:cond delay="0"/>
                                          </p:stCondLst>
                                        </p:cTn>
                                        <p:tgtEl>
                                          <p:spTgt spid="16">
                                            <p:txEl>
                                              <p:pRg st="0" end="0"/>
                                            </p:txEl>
                                          </p:spTgt>
                                        </p:tgtEl>
                                        <p:attrNameLst>
                                          <p:attrName>style.visibility</p:attrName>
                                        </p:attrNameLst>
                                      </p:cBhvr>
                                      <p:to>
                                        <p:strVal val="visible"/>
                                      </p:to>
                                    </p:set>
                                    <p:animEffect transition="in" filter="wipe(down)">
                                      <p:cBhvr>
                                        <p:cTn id="58"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7" grpId="0" animBg="1"/>
      <p:bldP spid="18" grpId="0" animBg="1"/>
      <p:bldP spid="19" grpId="0" animBg="1"/>
      <p:bldP spid="20" grpId="0" animBg="1"/>
      <p:bldP spid="4" grpId="0" animBg="1"/>
      <p:bldP spid="22" grpId="0" animBg="1"/>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0">
            <a:hlinkClick r:id="" action="ppaction://noaction"/>
          </p:cNvPr>
          <p:cNvSpPr/>
          <p:nvPr/>
        </p:nvSpPr>
        <p:spPr>
          <a:xfrm>
            <a:off x="4692650" y="836613"/>
            <a:ext cx="1312863" cy="258762"/>
          </a:xfrm>
          <a:prstGeom prst="rect">
            <a:avLst/>
          </a:prstGeom>
          <a:noFill/>
          <a:ln w="3175">
            <a:noFill/>
          </a:ln>
        </p:spPr>
        <p:txBody>
          <a:bodyPr anchor="ctr" anchorCtr="0"/>
          <a:lstStyle/>
          <a:p>
            <a:pPr algn="ctr" eaLnBrk="1" hangingPunct="1"/>
            <a:r>
              <a:rPr lang="en-US" altLang="en-US" sz="1400">
                <a:solidFill>
                  <a:schemeClr val="bg1"/>
                </a:solidFill>
                <a:latin typeface="微软雅黑" panose="020B0503020204020204" pitchFamily="34" charset="-122"/>
                <a:ea typeface="微软雅黑" panose="020B0503020204020204" pitchFamily="34" charset="-122"/>
              </a:rPr>
              <a:t>文本研读</a:t>
            </a:r>
          </a:p>
        </p:txBody>
      </p:sp>
      <p:sp>
        <p:nvSpPr>
          <p:cNvPr id="18435" name="矩形 1"/>
          <p:cNvSpPr>
            <a:spLocks noChangeAspect="1"/>
          </p:cNvSpPr>
          <p:nvPr/>
        </p:nvSpPr>
        <p:spPr>
          <a:xfrm>
            <a:off x="1049020" y="561340"/>
            <a:ext cx="2665413" cy="534035"/>
          </a:xfrm>
          <a:prstGeom prst="rect">
            <a:avLst/>
          </a:prstGeom>
          <a:solidFill>
            <a:schemeClr val="bg2"/>
          </a:solidFill>
          <a:ln w="9525">
            <a:noFill/>
          </a:ln>
        </p:spPr>
        <p:txBody>
          <a:bodyPr>
            <a:spAutoFit/>
          </a:bodyPr>
          <a:lstStyle/>
          <a:p>
            <a:pPr defTabSz="914400" eaLnBrk="1" hangingPunct="1">
              <a:lnSpc>
                <a:spcPct val="120000"/>
              </a:lnSpc>
              <a:buNone/>
              <a:tabLst>
                <a:tab pos="1028700" algn="l"/>
                <a:tab pos="1849755" algn="l"/>
                <a:tab pos="2536825" algn="l"/>
                <a:tab pos="3221355" algn="l"/>
              </a:tabLst>
            </a:pPr>
            <a:r>
              <a:rPr lang="en-US" altLang="zh-CN" sz="2400" b="1">
                <a:solidFill>
                  <a:srgbClr val="FF0000"/>
                </a:solidFill>
                <a:latin typeface="Arial" panose="020B0604020202020204" pitchFamily="34" charset="0"/>
                <a:ea typeface="黑体" panose="02010609060101010101" pitchFamily="49" charset="-122"/>
              </a:rPr>
              <a:t>分析</a:t>
            </a:r>
            <a:r>
              <a:rPr lang="zh-CN" altLang="en-US" sz="2400" b="1">
                <a:solidFill>
                  <a:srgbClr val="FF0000"/>
                </a:solidFill>
                <a:latin typeface="Arial" panose="020B0604020202020204" pitchFamily="34" charset="0"/>
                <a:ea typeface="黑体" panose="02010609060101010101" pitchFamily="49" charset="-122"/>
              </a:rPr>
              <a:t>人物形象</a:t>
            </a:r>
          </a:p>
        </p:txBody>
      </p:sp>
      <p:sp>
        <p:nvSpPr>
          <p:cNvPr id="3" name="标题 2"/>
          <p:cNvSpPr>
            <a:spLocks noGrp="1"/>
          </p:cNvSpPr>
          <p:nvPr>
            <p:ph type="ctrTitle"/>
          </p:nvPr>
        </p:nvSpPr>
        <p:spPr>
          <a:xfrm>
            <a:off x="838200" y="0"/>
            <a:ext cx="10515600" cy="822325"/>
          </a:xfrm>
        </p:spPr>
        <p:txBody>
          <a:bodyPr vert="horz" wrap="square" lIns="91440" tIns="45720" rIns="91440" bIns="45720" numCol="1" rtlCol="0" anchor="ctr" anchorCtr="0" compatLnSpc="1">
            <a:normAutofit/>
          </a:bodyPr>
          <a:lstStyle/>
          <a:p>
            <a:pPr marL="0" marR="0" lvl="0" indent="0" algn="ctr" defTabSz="6858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smtClean="0">
                <a:ln>
                  <a:noFill/>
                </a:ln>
                <a:solidFill>
                  <a:schemeClr val="tx1">
                    <a:lumMod val="75000"/>
                    <a:lumOff val="25000"/>
                  </a:schemeClr>
                </a:solidFill>
                <a:effectLst/>
                <a:uLnTx/>
                <a:uFillTx/>
                <a:latin typeface="Times New Roman" panose="02020603050405020304" pitchFamily="18" charset="0"/>
                <a:ea typeface="黑体" panose="02010609060101010101" pitchFamily="49" charset="-122"/>
                <a:cs typeface="+mj-cs"/>
              </a:rPr>
              <a:t>精读探究</a:t>
            </a:r>
            <a:endParaRPr kumimoji="0" lang="zh-CN" altLang="en-US" sz="4000" b="1" i="0" u="none" strike="noStrike" kern="1200" cap="none" spc="0" normalizeH="0" baseline="0" noProof="0">
              <a:ln>
                <a:noFill/>
              </a:ln>
              <a:solidFill>
                <a:schemeClr val="tx1">
                  <a:lumMod val="75000"/>
                  <a:lumOff val="25000"/>
                </a:schemeClr>
              </a:solidFill>
              <a:effectLst/>
              <a:uLnTx/>
              <a:uFillTx/>
              <a:latin typeface="Times New Roman" panose="02020603050405020304" pitchFamily="18" charset="0"/>
              <a:ea typeface="黑体" panose="02010609060101010101" pitchFamily="49" charset="-122"/>
              <a:cs typeface="+mj-cs"/>
            </a:endParaRPr>
          </a:p>
        </p:txBody>
      </p:sp>
      <p:sp>
        <p:nvSpPr>
          <p:cNvPr id="10" name="矩形 9"/>
          <p:cNvSpPr>
            <a:spLocks noChangeAspect="1"/>
          </p:cNvSpPr>
          <p:nvPr/>
        </p:nvSpPr>
        <p:spPr>
          <a:xfrm>
            <a:off x="582295" y="1221105"/>
            <a:ext cx="9039860" cy="497205"/>
          </a:xfrm>
          <a:prstGeom prst="rect">
            <a:avLst/>
          </a:prstGeom>
        </p:spPr>
        <p:txBody>
          <a:bodyPr wrap="square">
            <a:spAutoFit/>
          </a:bodyPr>
          <a:lstStyle/>
          <a:p>
            <a:pPr marL="0" marR="0" lvl="0" indent="267970" algn="l" defTabSz="914400" rtl="0" eaLnBrk="1" fontAlgn="auto" latinLnBrk="0" hangingPunct="1">
              <a:lnSpc>
                <a:spcPct val="120000"/>
              </a:lnSpc>
              <a:spcBef>
                <a:spcPct val="0"/>
              </a:spcBef>
              <a:spcAft>
                <a:spcPct val="0"/>
              </a:spcAft>
              <a:buClrTx/>
              <a:buSzTx/>
              <a:buFontTx/>
              <a:buNone/>
              <a:tabLst>
                <a:tab pos="1029335" algn="l"/>
                <a:tab pos="1850390" algn="l"/>
                <a:tab pos="2538095" algn="l"/>
                <a:tab pos="3221990" algn="l"/>
              </a:tabLst>
              <a:defRPr/>
            </a:pPr>
            <a:r>
              <a:rPr lang="zh-CN" altLang="en-US" sz="2200">
                <a:latin typeface="微软雅黑" panose="020B0503020204020204" pitchFamily="34" charset="-122"/>
                <a:ea typeface="微软雅黑" panose="020B0503020204020204" pitchFamily="34" charset="-122"/>
                <a:sym typeface="+mn-ea"/>
              </a:rPr>
              <a:t>张秉贵是全文的主体人物，他是怎样的一个人？</a:t>
            </a:r>
            <a:endParaRPr kumimoji="0" lang="zh-CN" altLang="zh-CN" sz="2200" b="1" i="0" u="none" strike="noStrike" kern="1200" cap="none" spc="0" normalizeH="0" baseline="0" noProof="1">
              <a:ln>
                <a:noFill/>
              </a:ln>
              <a:solidFill>
                <a:srgbClr val="000000"/>
              </a:solidFill>
              <a:effectLst/>
              <a:uLnTx/>
              <a:uFillTx/>
              <a:latin typeface="+mn-ea"/>
              <a:ea typeface="+mn-ea"/>
              <a:cs typeface="Times New Roman" panose="02020603050405020304" pitchFamily="18" charset="0"/>
            </a:endParaRPr>
          </a:p>
        </p:txBody>
      </p:sp>
      <p:sp>
        <p:nvSpPr>
          <p:cNvPr id="2" name="文本框 1"/>
          <p:cNvSpPr txBox="1"/>
          <p:nvPr/>
        </p:nvSpPr>
        <p:spPr>
          <a:xfrm>
            <a:off x="199390" y="1848485"/>
            <a:ext cx="11992610" cy="4523105"/>
          </a:xfrm>
          <a:prstGeom prst="rect">
            <a:avLst/>
          </a:prstGeom>
          <a:noFill/>
        </p:spPr>
        <p:txBody>
          <a:bodyPr wrap="square" rtlCol="0" anchor="t">
            <a:spAutoFit/>
          </a:bodyPr>
          <a:lstStyle/>
          <a:p>
            <a:pPr algn="just">
              <a:lnSpc>
                <a:spcPct val="150000"/>
              </a:lnSpc>
            </a:pPr>
            <a:r>
              <a:rPr lang="zh-CN" altLang="en-US" sz="2400">
                <a:latin typeface="仿宋_GB2312" pitchFamily="49" charset="-122"/>
                <a:ea typeface="仿宋_GB2312" pitchFamily="49" charset="-122"/>
                <a:sym typeface="+mn-ea"/>
              </a:rPr>
              <a:t>① </a:t>
            </a:r>
            <a:r>
              <a:rPr lang="zh-CN" altLang="en-US" sz="2400">
                <a:solidFill>
                  <a:srgbClr val="FF0000"/>
                </a:solidFill>
                <a:latin typeface="仿宋_GB2312" pitchFamily="49" charset="-122"/>
                <a:ea typeface="仿宋_GB2312" pitchFamily="49" charset="-122"/>
                <a:sym typeface="+mn-ea"/>
              </a:rPr>
              <a:t>业务水平高。</a:t>
            </a:r>
            <a:r>
              <a:rPr lang="zh-CN" altLang="en-US" sz="2400">
                <a:latin typeface="仿宋_GB2312" pitchFamily="49" charset="-122"/>
                <a:ea typeface="仿宋_GB2312" pitchFamily="49" charset="-122"/>
                <a:sym typeface="+mn-ea"/>
              </a:rPr>
              <a:t>他动作迅速，有着“一抓准”和“一口清”的过硬本领。</a:t>
            </a:r>
            <a:endParaRPr lang="zh-CN" altLang="en-US" sz="2400">
              <a:latin typeface="仿宋_GB2312" pitchFamily="49" charset="-122"/>
              <a:ea typeface="仿宋_GB2312" pitchFamily="49" charset="-122"/>
            </a:endParaRPr>
          </a:p>
          <a:p>
            <a:pPr algn="just">
              <a:lnSpc>
                <a:spcPct val="150000"/>
              </a:lnSpc>
            </a:pPr>
            <a:r>
              <a:rPr lang="zh-CN" altLang="en-US" sz="2400">
                <a:latin typeface="仿宋_GB2312" pitchFamily="49" charset="-122"/>
                <a:ea typeface="仿宋_GB2312" pitchFamily="49" charset="-122"/>
                <a:sym typeface="+mn-ea"/>
              </a:rPr>
              <a:t>② </a:t>
            </a:r>
            <a:r>
              <a:rPr lang="zh-CN" altLang="en-US" sz="2400">
                <a:solidFill>
                  <a:srgbClr val="FF0000"/>
                </a:solidFill>
                <a:latin typeface="仿宋_GB2312" pitchFamily="49" charset="-122"/>
                <a:ea typeface="仿宋_GB2312" pitchFamily="49" charset="-122"/>
                <a:sym typeface="+mn-ea"/>
              </a:rPr>
              <a:t>服务热情周到。</a:t>
            </a:r>
            <a:r>
              <a:rPr lang="zh-CN" altLang="en-US" sz="2400">
                <a:latin typeface="仿宋_GB2312" pitchFamily="49" charset="-122"/>
                <a:ea typeface="仿宋_GB2312" pitchFamily="49" charset="-122"/>
                <a:sym typeface="+mn-ea"/>
              </a:rPr>
              <a:t>看到带孩子的顾客，他会帮着哄孩子；看到着急赶车的顾客，他</a:t>
            </a:r>
            <a:r>
              <a:rPr lang="zh-CN" altLang="en-US" sz="2400" smtClean="0">
                <a:latin typeface="仿宋_GB2312" pitchFamily="49" charset="-122"/>
                <a:ea typeface="仿宋_GB2312" pitchFamily="49" charset="-122"/>
                <a:sym typeface="+mn-ea"/>
              </a:rPr>
              <a:t>会</a:t>
            </a:r>
            <a:endParaRPr lang="en-US" altLang="zh-CN" sz="2400" smtClean="0">
              <a:latin typeface="仿宋_GB2312" pitchFamily="49" charset="-122"/>
              <a:ea typeface="仿宋_GB2312" pitchFamily="49" charset="-122"/>
            </a:endParaRPr>
          </a:p>
          <a:p>
            <a:pPr algn="just">
              <a:lnSpc>
                <a:spcPct val="150000"/>
              </a:lnSpc>
            </a:pPr>
            <a:r>
              <a:rPr lang="en-US" altLang="zh-CN" sz="2400">
                <a:latin typeface="仿宋_GB2312" pitchFamily="49" charset="-122"/>
                <a:ea typeface="仿宋_GB2312" pitchFamily="49" charset="-122"/>
                <a:sym typeface="+mn-ea"/>
              </a:rPr>
              <a:t> </a:t>
            </a:r>
            <a:r>
              <a:rPr lang="en-US" altLang="zh-CN" sz="2400" smtClean="0">
                <a:latin typeface="仿宋_GB2312" pitchFamily="49" charset="-122"/>
                <a:ea typeface="仿宋_GB2312" pitchFamily="49" charset="-122"/>
                <a:sym typeface="+mn-ea"/>
              </a:rPr>
              <a:t>                </a:t>
            </a:r>
            <a:r>
              <a:rPr lang="zh-CN" altLang="en-US" sz="2400" smtClean="0">
                <a:latin typeface="仿宋_GB2312" pitchFamily="49" charset="-122"/>
                <a:ea typeface="仿宋_GB2312" pitchFamily="49" charset="-122"/>
                <a:sym typeface="+mn-ea"/>
              </a:rPr>
              <a:t>为</a:t>
            </a:r>
            <a:r>
              <a:rPr lang="zh-CN" altLang="en-US" sz="2400">
                <a:latin typeface="仿宋_GB2312" pitchFamily="49" charset="-122"/>
                <a:ea typeface="仿宋_GB2312" pitchFamily="49" charset="-122"/>
                <a:sym typeface="+mn-ea"/>
              </a:rPr>
              <a:t>其开“绿灯”，还不忘征求周围顾客的意见。</a:t>
            </a:r>
            <a:endParaRPr lang="zh-CN" altLang="en-US" sz="2400">
              <a:latin typeface="仿宋_GB2312" pitchFamily="49" charset="-122"/>
              <a:ea typeface="仿宋_GB2312" pitchFamily="49" charset="-122"/>
            </a:endParaRPr>
          </a:p>
          <a:p>
            <a:pPr algn="just">
              <a:lnSpc>
                <a:spcPct val="150000"/>
              </a:lnSpc>
            </a:pPr>
            <a:r>
              <a:rPr lang="zh-CN" altLang="en-US" sz="2400">
                <a:latin typeface="仿宋_GB2312" pitchFamily="49" charset="-122"/>
                <a:ea typeface="仿宋_GB2312" pitchFamily="49" charset="-122"/>
                <a:sym typeface="+mn-ea"/>
              </a:rPr>
              <a:t>③ </a:t>
            </a:r>
            <a:r>
              <a:rPr lang="zh-CN" altLang="en-US" sz="2400">
                <a:solidFill>
                  <a:srgbClr val="FF0000"/>
                </a:solidFill>
                <a:latin typeface="仿宋_GB2312" pitchFamily="49" charset="-122"/>
                <a:ea typeface="仿宋_GB2312" pitchFamily="49" charset="-122"/>
                <a:sym typeface="+mn-ea"/>
              </a:rPr>
              <a:t>耐心细致，为他人着想。</a:t>
            </a:r>
            <a:r>
              <a:rPr lang="zh-CN" altLang="en-US" sz="2400">
                <a:latin typeface="仿宋_GB2312" pitchFamily="49" charset="-122"/>
                <a:ea typeface="仿宋_GB2312" pitchFamily="49" charset="-122"/>
                <a:sym typeface="+mn-ea"/>
              </a:rPr>
              <a:t>有顾客心情不好，他会耐心询问，还会站在对方立场去</a:t>
            </a:r>
            <a:r>
              <a:rPr lang="zh-CN" altLang="en-US" sz="2400" smtClean="0">
                <a:latin typeface="仿宋_GB2312" pitchFamily="49" charset="-122"/>
                <a:ea typeface="仿宋_GB2312" pitchFamily="49" charset="-122"/>
                <a:sym typeface="+mn-ea"/>
              </a:rPr>
              <a:t>开</a:t>
            </a:r>
            <a:endParaRPr lang="en-US" altLang="zh-CN" sz="2400" smtClean="0">
              <a:latin typeface="仿宋_GB2312" pitchFamily="49" charset="-122"/>
              <a:ea typeface="仿宋_GB2312" pitchFamily="49" charset="-122"/>
            </a:endParaRPr>
          </a:p>
          <a:p>
            <a:pPr algn="just">
              <a:lnSpc>
                <a:spcPct val="150000"/>
              </a:lnSpc>
            </a:pPr>
            <a:r>
              <a:rPr lang="en-US" altLang="zh-CN" sz="2400">
                <a:latin typeface="仿宋_GB2312" pitchFamily="49" charset="-122"/>
                <a:ea typeface="仿宋_GB2312" pitchFamily="49" charset="-122"/>
                <a:sym typeface="+mn-ea"/>
              </a:rPr>
              <a:t> </a:t>
            </a:r>
            <a:r>
              <a:rPr lang="en-US" altLang="zh-CN" sz="2400" smtClean="0">
                <a:latin typeface="仿宋_GB2312" pitchFamily="49" charset="-122"/>
                <a:ea typeface="仿宋_GB2312" pitchFamily="49" charset="-122"/>
                <a:sym typeface="+mn-ea"/>
              </a:rPr>
              <a:t>                 </a:t>
            </a:r>
            <a:r>
              <a:rPr lang="zh-CN" altLang="en-US" sz="2400" smtClean="0">
                <a:latin typeface="仿宋_GB2312" pitchFamily="49" charset="-122"/>
                <a:ea typeface="仿宋_GB2312" pitchFamily="49" charset="-122"/>
                <a:sym typeface="+mn-ea"/>
              </a:rPr>
              <a:t>导</a:t>
            </a:r>
            <a:r>
              <a:rPr lang="zh-CN" altLang="en-US" sz="2400">
                <a:latin typeface="仿宋_GB2312" pitchFamily="49" charset="-122"/>
                <a:ea typeface="仿宋_GB2312" pitchFamily="49" charset="-122"/>
                <a:sym typeface="+mn-ea"/>
              </a:rPr>
              <a:t>。</a:t>
            </a:r>
            <a:endParaRPr lang="zh-CN" altLang="en-US" sz="2400">
              <a:latin typeface="仿宋_GB2312" pitchFamily="49" charset="-122"/>
              <a:ea typeface="仿宋_GB2312" pitchFamily="49" charset="-122"/>
            </a:endParaRPr>
          </a:p>
          <a:p>
            <a:pPr algn="just">
              <a:lnSpc>
                <a:spcPct val="150000"/>
              </a:lnSpc>
            </a:pPr>
            <a:r>
              <a:rPr lang="zh-CN" altLang="en-US" sz="2400">
                <a:latin typeface="仿宋_GB2312" pitchFamily="49" charset="-122"/>
                <a:ea typeface="仿宋_GB2312" pitchFamily="49" charset="-122"/>
                <a:sym typeface="+mn-ea"/>
              </a:rPr>
              <a:t>④ </a:t>
            </a:r>
            <a:r>
              <a:rPr lang="zh-CN" altLang="en-US" sz="2400">
                <a:solidFill>
                  <a:srgbClr val="FF0000"/>
                </a:solidFill>
                <a:latin typeface="仿宋_GB2312" pitchFamily="49" charset="-122"/>
                <a:ea typeface="仿宋_GB2312" pitchFamily="49" charset="-122"/>
                <a:sym typeface="+mn-ea"/>
              </a:rPr>
              <a:t>敬业爱岗。</a:t>
            </a:r>
            <a:r>
              <a:rPr lang="zh-CN" altLang="en-US" sz="2400">
                <a:latin typeface="仿宋_GB2312" pitchFamily="49" charset="-122"/>
                <a:ea typeface="仿宋_GB2312" pitchFamily="49" charset="-122"/>
                <a:sym typeface="+mn-ea"/>
              </a:rPr>
              <a:t>他从早到晚每一分钟都全力以赴，在柜台里眼、耳、口、手、脚、脑</a:t>
            </a:r>
            <a:r>
              <a:rPr lang="en-US" altLang="zh-CN" sz="2400">
                <a:latin typeface="仿宋_GB2312" pitchFamily="49" charset="-122"/>
                <a:ea typeface="仿宋_GB2312" pitchFamily="49" charset="-122"/>
                <a:sym typeface="+mn-ea"/>
              </a:rPr>
              <a:t>6 </a:t>
            </a:r>
            <a:endParaRPr lang="en-US" altLang="zh-CN" sz="2400" smtClean="0">
              <a:latin typeface="仿宋_GB2312" pitchFamily="49" charset="-122"/>
              <a:ea typeface="仿宋_GB2312" pitchFamily="49" charset="-122"/>
            </a:endParaRPr>
          </a:p>
          <a:p>
            <a:pPr algn="just">
              <a:lnSpc>
                <a:spcPct val="150000"/>
              </a:lnSpc>
            </a:pPr>
            <a:r>
              <a:rPr lang="en-US" altLang="zh-CN" sz="2400">
                <a:latin typeface="仿宋_GB2312" pitchFamily="49" charset="-122"/>
                <a:ea typeface="仿宋_GB2312" pitchFamily="49" charset="-122"/>
                <a:sym typeface="+mn-ea"/>
              </a:rPr>
              <a:t> </a:t>
            </a:r>
            <a:r>
              <a:rPr lang="en-US" altLang="zh-CN" sz="2400" smtClean="0">
                <a:latin typeface="仿宋_GB2312" pitchFamily="49" charset="-122"/>
                <a:ea typeface="仿宋_GB2312" pitchFamily="49" charset="-122"/>
                <a:sym typeface="+mn-ea"/>
              </a:rPr>
              <a:t>             </a:t>
            </a:r>
            <a:r>
              <a:rPr lang="zh-CN" altLang="en-US" sz="2400" smtClean="0">
                <a:latin typeface="仿宋_GB2312" pitchFamily="49" charset="-122"/>
                <a:ea typeface="仿宋_GB2312" pitchFamily="49" charset="-122"/>
                <a:sym typeface="+mn-ea"/>
              </a:rPr>
              <a:t>部</a:t>
            </a:r>
            <a:r>
              <a:rPr lang="zh-CN" altLang="en-US" sz="2400">
                <a:latin typeface="仿宋_GB2312" pitchFamily="49" charset="-122"/>
                <a:ea typeface="仿宋_GB2312" pitchFamily="49" charset="-122"/>
                <a:sym typeface="+mn-ea"/>
              </a:rPr>
              <a:t>“机器”同时开动；下班后，有时却连上楼都要扶着墙。</a:t>
            </a:r>
            <a:endParaRPr lang="zh-CN" altLang="en-US" sz="2400">
              <a:latin typeface="仿宋_GB2312" pitchFamily="49" charset="-122"/>
              <a:ea typeface="仿宋_GB2312" pitchFamily="49" charset="-122"/>
            </a:endParaRPr>
          </a:p>
          <a:p>
            <a:pPr algn="just">
              <a:lnSpc>
                <a:spcPct val="150000"/>
              </a:lnSpc>
            </a:pPr>
            <a:r>
              <a:rPr lang="zh-CN" altLang="en-US" sz="2400">
                <a:latin typeface="仿宋_GB2312" pitchFamily="49" charset="-122"/>
                <a:ea typeface="仿宋_GB2312" pitchFamily="49" charset="-122"/>
                <a:sym typeface="+mn-ea"/>
              </a:rPr>
              <a:t>⑤ </a:t>
            </a:r>
            <a:r>
              <a:rPr lang="zh-CN" altLang="en-US" sz="2400">
                <a:solidFill>
                  <a:srgbClr val="FF0000"/>
                </a:solidFill>
                <a:latin typeface="仿宋_GB2312" pitchFamily="49" charset="-122"/>
                <a:ea typeface="仿宋_GB2312" pitchFamily="49" charset="-122"/>
                <a:sym typeface="+mn-ea"/>
              </a:rPr>
              <a:t>受人尊敬和爱戴。</a:t>
            </a:r>
            <a:r>
              <a:rPr lang="zh-CN" altLang="en-US" sz="2400">
                <a:latin typeface="仿宋_GB2312" pitchFamily="49" charset="-122"/>
                <a:ea typeface="仿宋_GB2312" pitchFamily="49" charset="-122"/>
                <a:sym typeface="+mn-ea"/>
              </a:rPr>
              <a:t>人们赞扬他，给他搬凳子，学生给他写信，青年农民为他写诗。</a:t>
            </a:r>
            <a:endParaRPr lang="zh-CN" altLang="en-US" sz="2400"/>
          </a:p>
        </p:txBody>
      </p:sp>
    </p:spTree>
  </p:cSld>
  <p:clrMapOvr>
    <a:masterClrMapping/>
  </p:clrMapOvr>
  <p:transition spd="slow">
    <p:cover dir="l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9">
            <a:hlinkClick r:id="" action="ppaction://noaction"/>
          </p:cNvPr>
          <p:cNvSpPr/>
          <p:nvPr/>
        </p:nvSpPr>
        <p:spPr>
          <a:xfrm>
            <a:off x="584200" y="1397000"/>
            <a:ext cx="1312863" cy="258763"/>
          </a:xfrm>
          <a:prstGeom prst="rect">
            <a:avLst/>
          </a:prstGeom>
          <a:noFill/>
          <a:ln w="3175">
            <a:noFill/>
          </a:ln>
        </p:spPr>
        <p:txBody>
          <a:bodyPr anchor="ctr" anchorCtr="0"/>
          <a:lstStyle/>
          <a:p>
            <a:pPr algn="ctr" eaLnBrk="1" hangingPunct="1"/>
            <a:r>
              <a:rPr lang="en-US" altLang="en-US" sz="1400">
                <a:solidFill>
                  <a:schemeClr val="bg1"/>
                </a:solidFill>
                <a:latin typeface="微软雅黑" panose="020B0503020204020204" pitchFamily="34" charset="-122"/>
                <a:ea typeface="微软雅黑" panose="020B0503020204020204" pitchFamily="34" charset="-122"/>
              </a:rPr>
              <a:t>思维导图</a:t>
            </a:r>
          </a:p>
        </p:txBody>
      </p:sp>
      <p:sp>
        <p:nvSpPr>
          <p:cNvPr id="2" name="标题 1"/>
          <p:cNvSpPr>
            <a:spLocks noGrp="1"/>
          </p:cNvSpPr>
          <p:nvPr>
            <p:ph type="ctrTitle"/>
          </p:nvPr>
        </p:nvSpPr>
        <p:spPr>
          <a:xfrm>
            <a:off x="838200" y="0"/>
            <a:ext cx="10515600" cy="822325"/>
          </a:xfrm>
        </p:spPr>
        <p:txBody>
          <a:bodyPr vert="horz" wrap="square" lIns="91440" tIns="45720" rIns="91440" bIns="45720" numCol="1" rtlCol="0" anchor="ctr" anchorCtr="0" compatLnSpc="1">
            <a:normAutofit/>
          </a:bodyPr>
          <a:lstStyle/>
          <a:p>
            <a:pPr marL="0" marR="0" lvl="0" indent="0" algn="ctr" defTabSz="6858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smtClean="0">
                <a:ln>
                  <a:noFill/>
                </a:ln>
                <a:solidFill>
                  <a:schemeClr val="tx1">
                    <a:lumMod val="75000"/>
                    <a:lumOff val="25000"/>
                  </a:schemeClr>
                </a:solidFill>
                <a:effectLst/>
                <a:uLnTx/>
                <a:uFillTx/>
                <a:latin typeface="Times New Roman" panose="02020603050405020304" pitchFamily="18" charset="0"/>
                <a:ea typeface="黑体" panose="02010609060101010101" pitchFamily="49" charset="-122"/>
                <a:cs typeface="+mj-cs"/>
              </a:rPr>
              <a:t>内容小结</a:t>
            </a:r>
            <a:endParaRPr kumimoji="0" lang="zh-CN" altLang="en-US" sz="4000" b="1" i="0" u="none" strike="noStrike" kern="1200" cap="none" spc="0" normalizeH="0" baseline="0" noProof="0">
              <a:ln>
                <a:noFill/>
              </a:ln>
              <a:solidFill>
                <a:schemeClr val="tx1">
                  <a:lumMod val="75000"/>
                  <a:lumOff val="25000"/>
                </a:schemeClr>
              </a:solidFill>
              <a:effectLst/>
              <a:uLnTx/>
              <a:uFillTx/>
              <a:latin typeface="Times New Roman" panose="02020603050405020304" pitchFamily="18" charset="0"/>
              <a:ea typeface="黑体" panose="02010609060101010101" pitchFamily="49" charset="-122"/>
              <a:cs typeface="+mj-cs"/>
            </a:endParaRPr>
          </a:p>
        </p:txBody>
      </p:sp>
      <p:sp>
        <p:nvSpPr>
          <p:cNvPr id="3" name="右箭头标注 2"/>
          <p:cNvSpPr/>
          <p:nvPr/>
        </p:nvSpPr>
        <p:spPr>
          <a:xfrm>
            <a:off x="479425" y="1385888"/>
            <a:ext cx="1014413" cy="4805363"/>
          </a:xfrm>
          <a:prstGeom prst="rightArrowCallou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lt1"/>
                </a:solidFill>
                <a:effectLst/>
                <a:uLnTx/>
                <a:uFillTx/>
                <a:latin typeface="黑体" panose="02010609060101010101" pitchFamily="49" charset="-122"/>
                <a:ea typeface="黑体" panose="02010609060101010101" pitchFamily="49" charset="-122"/>
                <a:cs typeface="+mn-cs"/>
              </a:rPr>
              <a:t>心有一团火，温暖众人心</a:t>
            </a:r>
          </a:p>
        </p:txBody>
      </p:sp>
      <p:cxnSp>
        <p:nvCxnSpPr>
          <p:cNvPr id="9" name="肘形连接符 8"/>
          <p:cNvCxnSpPr/>
          <p:nvPr/>
        </p:nvCxnSpPr>
        <p:spPr>
          <a:xfrm rot="5400000" flipH="1" flipV="1">
            <a:off x="1288256" y="1432719"/>
            <a:ext cx="1376363" cy="1047750"/>
          </a:xfrm>
          <a:prstGeom prst="bentConnector3">
            <a:avLst>
              <a:gd name="adj1" fmla="val 98908"/>
            </a:avLst>
          </a:prstGeom>
          <a:ln w="28575"/>
        </p:spPr>
        <p:style>
          <a:lnRef idx="1">
            <a:schemeClr val="accent1"/>
          </a:lnRef>
          <a:fillRef idx="0">
            <a:schemeClr val="accent1"/>
          </a:fillRef>
          <a:effectRef idx="0">
            <a:schemeClr val="accent1"/>
          </a:effectRef>
          <a:fontRef idx="minor">
            <a:schemeClr val="tx1"/>
          </a:fontRef>
        </p:style>
      </p:cxnSp>
      <p:grpSp>
        <p:nvGrpSpPr>
          <p:cNvPr id="19462" name="组合 14"/>
          <p:cNvGrpSpPr/>
          <p:nvPr/>
        </p:nvGrpSpPr>
        <p:grpSpPr>
          <a:xfrm>
            <a:off x="1452563" y="2565400"/>
            <a:ext cx="1047750" cy="3455988"/>
            <a:chOff x="2427230" y="2564904"/>
            <a:chExt cx="1048240" cy="3456384"/>
          </a:xfrm>
        </p:grpSpPr>
        <p:cxnSp>
          <p:nvCxnSpPr>
            <p:cNvPr id="5" name="肘形连接符 4"/>
            <p:cNvCxnSpPr/>
            <p:nvPr/>
          </p:nvCxnSpPr>
          <p:spPr>
            <a:xfrm rot="16200000" flipH="1">
              <a:off x="1188217" y="3803918"/>
              <a:ext cx="3456384" cy="978357"/>
            </a:xfrm>
            <a:prstGeom prst="bentConnector3">
              <a:avLst>
                <a:gd name="adj1" fmla="val 100585"/>
              </a:avLst>
            </a:prstGeom>
            <a:ln w="28575"/>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427230" y="2717321"/>
              <a:ext cx="104824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427230" y="4797185"/>
              <a:ext cx="1048240"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9463" name="文本框 16"/>
          <p:cNvSpPr txBox="1"/>
          <p:nvPr/>
        </p:nvSpPr>
        <p:spPr>
          <a:xfrm>
            <a:off x="2373313" y="1136650"/>
            <a:ext cx="3889375" cy="585788"/>
          </a:xfrm>
          <a:prstGeom prst="rect">
            <a:avLst/>
          </a:prstGeom>
          <a:noFill/>
          <a:ln w="9525">
            <a:noFill/>
          </a:ln>
        </p:spPr>
        <p:txBody>
          <a:bodyPr>
            <a:spAutoFit/>
          </a:bodyPr>
          <a:lstStyle/>
          <a:p>
            <a:r>
              <a:rPr lang="zh-CN" altLang="en-US" sz="3200">
                <a:latin typeface="黑体" panose="02010609060101010101" pitchFamily="49" charset="-122"/>
                <a:ea typeface="黑体" panose="02010609060101010101" pitchFamily="49" charset="-122"/>
              </a:rPr>
              <a:t>张秉贵的日常工作</a:t>
            </a:r>
          </a:p>
        </p:txBody>
      </p:sp>
      <p:sp>
        <p:nvSpPr>
          <p:cNvPr id="19464" name="文本框 19"/>
          <p:cNvSpPr txBox="1"/>
          <p:nvPr/>
        </p:nvSpPr>
        <p:spPr>
          <a:xfrm>
            <a:off x="2381250" y="2301875"/>
            <a:ext cx="3043238" cy="584200"/>
          </a:xfrm>
          <a:prstGeom prst="rect">
            <a:avLst/>
          </a:prstGeom>
          <a:noFill/>
          <a:ln w="9525">
            <a:noFill/>
          </a:ln>
        </p:spPr>
        <p:txBody>
          <a:bodyPr>
            <a:spAutoFit/>
          </a:bodyPr>
          <a:lstStyle/>
          <a:p>
            <a:r>
              <a:rPr lang="zh-CN" altLang="en-US" sz="3200">
                <a:latin typeface="黑体" panose="02010609060101010101" pitchFamily="49" charset="-122"/>
                <a:ea typeface="黑体" panose="02010609060101010101" pitchFamily="49" charset="-122"/>
              </a:rPr>
              <a:t>用热情感染顾客</a:t>
            </a:r>
          </a:p>
        </p:txBody>
      </p:sp>
      <p:sp>
        <p:nvSpPr>
          <p:cNvPr id="19465" name="文本框 20"/>
          <p:cNvSpPr txBox="1"/>
          <p:nvPr/>
        </p:nvSpPr>
        <p:spPr>
          <a:xfrm>
            <a:off x="2430463" y="3370263"/>
            <a:ext cx="3851275" cy="584200"/>
          </a:xfrm>
          <a:prstGeom prst="rect">
            <a:avLst/>
          </a:prstGeom>
          <a:noFill/>
          <a:ln w="9525">
            <a:noFill/>
          </a:ln>
        </p:spPr>
        <p:txBody>
          <a:bodyPr>
            <a:spAutoFit/>
          </a:bodyPr>
          <a:lstStyle/>
          <a:p>
            <a:r>
              <a:rPr lang="zh-CN" altLang="en-US" sz="3200">
                <a:latin typeface="黑体" panose="02010609060101010101" pitchFamily="49" charset="-122"/>
                <a:ea typeface="黑体" panose="02010609060101010101" pitchFamily="49" charset="-122"/>
              </a:rPr>
              <a:t>张秉贵接收教育</a:t>
            </a:r>
          </a:p>
        </p:txBody>
      </p:sp>
      <p:sp>
        <p:nvSpPr>
          <p:cNvPr id="19466" name="文本框 21"/>
          <p:cNvSpPr txBox="1"/>
          <p:nvPr/>
        </p:nvSpPr>
        <p:spPr>
          <a:xfrm>
            <a:off x="2466975" y="5619750"/>
            <a:ext cx="2424113" cy="584200"/>
          </a:xfrm>
          <a:prstGeom prst="rect">
            <a:avLst/>
          </a:prstGeom>
          <a:noFill/>
          <a:ln w="9525">
            <a:noFill/>
          </a:ln>
        </p:spPr>
        <p:txBody>
          <a:bodyPr>
            <a:spAutoFit/>
          </a:bodyPr>
          <a:lstStyle/>
          <a:p>
            <a:r>
              <a:rPr lang="zh-CN" altLang="en-US" sz="3200">
                <a:latin typeface="黑体" panose="02010609060101010101" pitchFamily="49" charset="-122"/>
                <a:ea typeface="黑体" panose="02010609060101010101" pitchFamily="49" charset="-122"/>
              </a:rPr>
              <a:t>事迹被传送</a:t>
            </a:r>
          </a:p>
        </p:txBody>
      </p:sp>
      <p:sp>
        <p:nvSpPr>
          <p:cNvPr id="19467" name="文本框 17"/>
          <p:cNvSpPr txBox="1"/>
          <p:nvPr/>
        </p:nvSpPr>
        <p:spPr>
          <a:xfrm>
            <a:off x="2346325" y="4451350"/>
            <a:ext cx="3852863" cy="584200"/>
          </a:xfrm>
          <a:prstGeom prst="rect">
            <a:avLst/>
          </a:prstGeom>
          <a:noFill/>
          <a:ln w="9525">
            <a:noFill/>
          </a:ln>
        </p:spPr>
        <p:txBody>
          <a:bodyPr>
            <a:spAutoFit/>
          </a:bodyPr>
          <a:lstStyle/>
          <a:p>
            <a:r>
              <a:rPr lang="zh-CN" altLang="en-US" sz="3200">
                <a:latin typeface="黑体" panose="02010609060101010101" pitchFamily="49" charset="-122"/>
                <a:ea typeface="黑体" panose="02010609060101010101" pitchFamily="49" charset="-122"/>
              </a:rPr>
              <a:t>用服务温暖顾客</a:t>
            </a:r>
          </a:p>
        </p:txBody>
      </p:sp>
      <p:cxnSp>
        <p:nvCxnSpPr>
          <p:cNvPr id="6" name="直接连接符 5"/>
          <p:cNvCxnSpPr/>
          <p:nvPr/>
        </p:nvCxnSpPr>
        <p:spPr>
          <a:xfrm>
            <a:off x="1452563" y="3789363"/>
            <a:ext cx="1135063"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9469" name="文本框 18"/>
          <p:cNvSpPr txBox="1"/>
          <p:nvPr/>
        </p:nvSpPr>
        <p:spPr>
          <a:xfrm>
            <a:off x="6456363" y="1131888"/>
            <a:ext cx="4310062" cy="523875"/>
          </a:xfrm>
          <a:prstGeom prst="rect">
            <a:avLst/>
          </a:prstGeom>
          <a:noFill/>
          <a:ln w="9525">
            <a:noFill/>
          </a:ln>
        </p:spPr>
        <p:txBody>
          <a:bodyPr>
            <a:spAutoFit/>
          </a:bodyPr>
          <a:lstStyle/>
          <a:p>
            <a:r>
              <a:rPr lang="zh-CN" altLang="en-US" sz="2800" b="1">
                <a:solidFill>
                  <a:srgbClr val="FF0000"/>
                </a:solidFill>
                <a:latin typeface="黑体" panose="02010609060101010101" pitchFamily="49" charset="-122"/>
                <a:ea typeface="黑体" panose="02010609060101010101" pitchFamily="49" charset="-122"/>
              </a:rPr>
              <a:t>对顾客体贴入微的服务。</a:t>
            </a:r>
          </a:p>
        </p:txBody>
      </p:sp>
      <p:sp>
        <p:nvSpPr>
          <p:cNvPr id="19470" name="文本框 18"/>
          <p:cNvSpPr txBox="1"/>
          <p:nvPr/>
        </p:nvSpPr>
        <p:spPr>
          <a:xfrm>
            <a:off x="6461125" y="2241550"/>
            <a:ext cx="4114800" cy="523875"/>
          </a:xfrm>
          <a:prstGeom prst="rect">
            <a:avLst/>
          </a:prstGeom>
          <a:noFill/>
          <a:ln w="9525">
            <a:noFill/>
          </a:ln>
        </p:spPr>
        <p:txBody>
          <a:bodyPr>
            <a:spAutoFit/>
          </a:bodyPr>
          <a:lstStyle/>
          <a:p>
            <a:r>
              <a:rPr lang="zh-CN" altLang="en-US" sz="2800" b="1">
                <a:solidFill>
                  <a:srgbClr val="FF0000"/>
                </a:solidFill>
                <a:latin typeface="黑体" panose="02010609060101010101" pitchFamily="49" charset="-122"/>
                <a:ea typeface="黑体" panose="02010609060101010101" pitchFamily="49" charset="-122"/>
              </a:rPr>
              <a:t>以热对冷，变冷为热。</a:t>
            </a:r>
          </a:p>
        </p:txBody>
      </p:sp>
      <p:sp>
        <p:nvSpPr>
          <p:cNvPr id="19471" name="文本框 18"/>
          <p:cNvSpPr txBox="1"/>
          <p:nvPr/>
        </p:nvSpPr>
        <p:spPr>
          <a:xfrm>
            <a:off x="6392863" y="3068638"/>
            <a:ext cx="5656262" cy="2032000"/>
          </a:xfrm>
          <a:prstGeom prst="rect">
            <a:avLst/>
          </a:prstGeom>
          <a:noFill/>
          <a:ln w="9525">
            <a:noFill/>
          </a:ln>
        </p:spPr>
        <p:txBody>
          <a:bodyPr>
            <a:spAutoFit/>
          </a:bodyPr>
          <a:lstStyle/>
          <a:p>
            <a:pPr>
              <a:lnSpc>
                <a:spcPct val="150000"/>
              </a:lnSpc>
            </a:pPr>
            <a:r>
              <a:rPr lang="zh-CN" altLang="en-US" sz="2800" b="1">
                <a:solidFill>
                  <a:srgbClr val="FF0000"/>
                </a:solidFill>
                <a:latin typeface="黑体" panose="02010609060101010101" pitchFamily="49" charset="-122"/>
                <a:ea typeface="黑体" panose="02010609060101010101" pitchFamily="49" charset="-122"/>
              </a:rPr>
              <a:t> 由旧社会的童工成长为新时代“主动、热情、耐心、周到”的劳动模范。</a:t>
            </a:r>
          </a:p>
        </p:txBody>
      </p:sp>
      <p:sp>
        <p:nvSpPr>
          <p:cNvPr id="19472" name="文本框 18"/>
          <p:cNvSpPr txBox="1"/>
          <p:nvPr/>
        </p:nvSpPr>
        <p:spPr>
          <a:xfrm>
            <a:off x="6392863" y="5329238"/>
            <a:ext cx="5545137" cy="1384300"/>
          </a:xfrm>
          <a:prstGeom prst="rect">
            <a:avLst/>
          </a:prstGeom>
          <a:noFill/>
          <a:ln w="9525">
            <a:noFill/>
          </a:ln>
        </p:spPr>
        <p:txBody>
          <a:bodyPr>
            <a:spAutoFit/>
          </a:bodyPr>
          <a:lstStyle/>
          <a:p>
            <a:pPr>
              <a:lnSpc>
                <a:spcPct val="150000"/>
              </a:lnSpc>
            </a:pPr>
            <a:r>
              <a:rPr lang="zh-CN" altLang="en-US" sz="2800" b="1">
                <a:solidFill>
                  <a:srgbClr val="FF0000"/>
                </a:solidFill>
                <a:latin typeface="黑体" panose="02010609060101010101" pitchFamily="49" charset="-122"/>
                <a:ea typeface="黑体" panose="02010609060101010101" pitchFamily="49" charset="-122"/>
              </a:rPr>
              <a:t>广大顾客对张秉贵的尊敬爱戴，全社会对张秉贵精神的学习赞美。</a:t>
            </a:r>
          </a:p>
        </p:txBody>
      </p:sp>
      <p:sp>
        <p:nvSpPr>
          <p:cNvPr id="4" name="燕尾形箭头 3"/>
          <p:cNvSpPr/>
          <p:nvPr/>
        </p:nvSpPr>
        <p:spPr>
          <a:xfrm>
            <a:off x="5880100" y="1258888"/>
            <a:ext cx="576263" cy="38735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6" name="燕尾形箭头 25"/>
          <p:cNvSpPr/>
          <p:nvPr/>
        </p:nvSpPr>
        <p:spPr>
          <a:xfrm>
            <a:off x="5843588" y="2387600"/>
            <a:ext cx="576263" cy="38735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燕尾形箭头 26"/>
          <p:cNvSpPr/>
          <p:nvPr/>
        </p:nvSpPr>
        <p:spPr>
          <a:xfrm>
            <a:off x="5826125" y="3954463"/>
            <a:ext cx="576263" cy="38735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8" name="燕尾形箭头 27"/>
          <p:cNvSpPr/>
          <p:nvPr/>
        </p:nvSpPr>
        <p:spPr>
          <a:xfrm>
            <a:off x="5708650" y="5794375"/>
            <a:ext cx="576263" cy="38735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右大括号 6"/>
          <p:cNvSpPr/>
          <p:nvPr/>
        </p:nvSpPr>
        <p:spPr>
          <a:xfrm>
            <a:off x="5383213" y="3571875"/>
            <a:ext cx="360363" cy="1169988"/>
          </a:xfrm>
          <a:prstGeom prst="rightBrace">
            <a:avLst/>
          </a:prstGeom>
          <a:ln w="285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w="28575">
                <a:solidFill>
                  <a:schemeClr val="tx1"/>
                </a:solidFill>
              </a:ln>
              <a:solidFill>
                <a:schemeClr val="tx1"/>
              </a:solidFill>
              <a:effectLst/>
              <a:uLnTx/>
              <a:uFillTx/>
              <a:latin typeface="+mn-lt"/>
              <a:ea typeface="+mn-ea"/>
              <a:cs typeface="+mn-cs"/>
            </a:endParaRPr>
          </a:p>
        </p:txBody>
      </p:sp>
    </p:spTree>
  </p:cSld>
  <p:clrMapOvr>
    <a:masterClrMapping/>
  </p:clrMapOvr>
  <p:transition spd="slow">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0">
            <a:hlinkClick r:id="" action="ppaction://noaction"/>
          </p:cNvPr>
          <p:cNvSpPr/>
          <p:nvPr/>
        </p:nvSpPr>
        <p:spPr>
          <a:xfrm>
            <a:off x="4692650" y="836613"/>
            <a:ext cx="1312863" cy="258762"/>
          </a:xfrm>
          <a:prstGeom prst="rect">
            <a:avLst/>
          </a:prstGeom>
          <a:noFill/>
          <a:ln w="3175">
            <a:noFill/>
          </a:ln>
        </p:spPr>
        <p:txBody>
          <a:bodyPr anchor="ctr" anchorCtr="0"/>
          <a:lstStyle/>
          <a:p>
            <a:pPr algn="ctr" eaLnBrk="1" hangingPunct="1"/>
            <a:r>
              <a:rPr lang="en-US" altLang="en-US" sz="1400">
                <a:solidFill>
                  <a:schemeClr val="bg1"/>
                </a:solidFill>
                <a:latin typeface="微软雅黑" panose="020B0503020204020204" pitchFamily="34" charset="-122"/>
                <a:ea typeface="微软雅黑" panose="020B0503020204020204" pitchFamily="34" charset="-122"/>
              </a:rPr>
              <a:t>文本研读</a:t>
            </a:r>
          </a:p>
        </p:txBody>
      </p:sp>
      <p:sp>
        <p:nvSpPr>
          <p:cNvPr id="20483" name="矩形 1"/>
          <p:cNvSpPr>
            <a:spLocks noChangeAspect="1"/>
          </p:cNvSpPr>
          <p:nvPr/>
        </p:nvSpPr>
        <p:spPr>
          <a:xfrm>
            <a:off x="1228725" y="1058863"/>
            <a:ext cx="3887788" cy="536575"/>
          </a:xfrm>
          <a:prstGeom prst="rect">
            <a:avLst/>
          </a:prstGeom>
          <a:solidFill>
            <a:schemeClr val="bg2"/>
          </a:solidFill>
          <a:ln w="9525">
            <a:noFill/>
          </a:ln>
        </p:spPr>
        <p:txBody>
          <a:bodyPr>
            <a:spAutoFit/>
          </a:bodyPr>
          <a:lstStyle/>
          <a:p>
            <a:pPr defTabSz="914400" eaLnBrk="1" hangingPunct="1">
              <a:lnSpc>
                <a:spcPct val="120000"/>
              </a:lnSpc>
              <a:buNone/>
              <a:tabLst>
                <a:tab pos="1028700" algn="l"/>
                <a:tab pos="1849755" algn="l"/>
                <a:tab pos="2536825" algn="l"/>
                <a:tab pos="3221355" algn="l"/>
              </a:tabLst>
            </a:pPr>
            <a:r>
              <a:rPr lang="en-US" altLang="en-US" sz="2400" b="1">
                <a:solidFill>
                  <a:srgbClr val="FF0000"/>
                </a:solidFill>
                <a:latin typeface="Arial" panose="020B0604020202020204" pitchFamily="34" charset="0"/>
                <a:ea typeface="黑体" panose="02010609060101010101" pitchFamily="49" charset="-122"/>
              </a:rPr>
              <a:t>通讯对人物精神世界的揭示</a:t>
            </a:r>
            <a:endParaRPr lang="en-US" altLang="zh-CN" sz="2400" b="1">
              <a:solidFill>
                <a:srgbClr val="FF0000"/>
              </a:solidFill>
              <a:latin typeface="NEU-BZ-S92"/>
              <a:ea typeface="方正书宋_GBK" pitchFamily="65" charset="-122"/>
            </a:endParaRPr>
          </a:p>
        </p:txBody>
      </p:sp>
      <p:sp>
        <p:nvSpPr>
          <p:cNvPr id="3" name="标题 2"/>
          <p:cNvSpPr>
            <a:spLocks noGrp="1"/>
          </p:cNvSpPr>
          <p:nvPr>
            <p:ph type="ctrTitle"/>
          </p:nvPr>
        </p:nvSpPr>
        <p:spPr>
          <a:xfrm>
            <a:off x="838200" y="0"/>
            <a:ext cx="10515600" cy="822325"/>
          </a:xfrm>
        </p:spPr>
        <p:txBody>
          <a:bodyPr vert="horz" wrap="square" lIns="91440" tIns="45720" rIns="91440" bIns="45720" numCol="1" rtlCol="0" anchor="ctr" anchorCtr="0" compatLnSpc="1">
            <a:normAutofit/>
          </a:bodyPr>
          <a:lstStyle/>
          <a:p>
            <a:pPr marL="0" marR="0" lvl="0" indent="0" algn="ctr" defTabSz="6858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smtClean="0">
                <a:ln>
                  <a:noFill/>
                </a:ln>
                <a:solidFill>
                  <a:schemeClr val="tx1">
                    <a:lumMod val="75000"/>
                    <a:lumOff val="25000"/>
                  </a:schemeClr>
                </a:solidFill>
                <a:effectLst/>
                <a:uLnTx/>
                <a:uFillTx/>
                <a:latin typeface="Times New Roman" panose="02020603050405020304" pitchFamily="18" charset="0"/>
                <a:ea typeface="黑体" panose="02010609060101010101" pitchFamily="49" charset="-122"/>
                <a:cs typeface="+mj-cs"/>
              </a:rPr>
              <a:t>精读探究</a:t>
            </a:r>
            <a:endParaRPr kumimoji="0" lang="zh-CN" altLang="en-US" sz="4000" b="1" i="0" u="none" strike="noStrike" kern="1200" cap="none" spc="0" normalizeH="0" baseline="0" noProof="0">
              <a:ln>
                <a:noFill/>
              </a:ln>
              <a:solidFill>
                <a:schemeClr val="tx1">
                  <a:lumMod val="75000"/>
                  <a:lumOff val="25000"/>
                </a:schemeClr>
              </a:solidFill>
              <a:effectLst/>
              <a:uLnTx/>
              <a:uFillTx/>
              <a:latin typeface="Times New Roman" panose="02020603050405020304" pitchFamily="18" charset="0"/>
              <a:ea typeface="黑体" panose="02010609060101010101" pitchFamily="49" charset="-122"/>
              <a:cs typeface="+mj-cs"/>
            </a:endParaRPr>
          </a:p>
        </p:txBody>
      </p:sp>
      <p:sp>
        <p:nvSpPr>
          <p:cNvPr id="10" name="矩形 9"/>
          <p:cNvSpPr>
            <a:spLocks noChangeAspect="1"/>
          </p:cNvSpPr>
          <p:nvPr/>
        </p:nvSpPr>
        <p:spPr>
          <a:xfrm>
            <a:off x="939800" y="1751013"/>
            <a:ext cx="6408738" cy="498475"/>
          </a:xfrm>
          <a:prstGeom prst="rect">
            <a:avLst/>
          </a:prstGeom>
        </p:spPr>
        <p:txBody>
          <a:bodyPr>
            <a:spAutoFit/>
          </a:bodyPr>
          <a:lstStyle/>
          <a:p>
            <a:pPr marL="0" marR="0" lvl="0" indent="267970" algn="l" defTabSz="914400" rtl="0" eaLnBrk="1" fontAlgn="auto" latinLnBrk="0" hangingPunct="1">
              <a:lnSpc>
                <a:spcPct val="120000"/>
              </a:lnSpc>
              <a:spcBef>
                <a:spcPct val="0"/>
              </a:spcBef>
              <a:spcAft>
                <a:spcPct val="0"/>
              </a:spcAft>
              <a:buClrTx/>
              <a:buSzTx/>
              <a:buFontTx/>
              <a:buNone/>
              <a:tabLst>
                <a:tab pos="1029335" algn="l"/>
                <a:tab pos="1850390" algn="l"/>
                <a:tab pos="2538095" algn="l"/>
                <a:tab pos="3221990" algn="l"/>
              </a:tabLst>
              <a:defRPr/>
            </a:pPr>
            <a:r>
              <a:rPr kumimoji="0" lang="zh-CN" altLang="en-US" sz="2200" b="1" i="0" u="none" strike="noStrike" kern="1200" cap="none" spc="0" normalizeH="0" baseline="0" noProof="1">
                <a:ln>
                  <a:noFill/>
                </a:ln>
                <a:solidFill>
                  <a:srgbClr val="000000"/>
                </a:solidFill>
                <a:effectLst/>
                <a:uLnTx/>
                <a:uFillTx/>
                <a:latin typeface="+mn-ea"/>
                <a:ea typeface="+mn-ea"/>
                <a:cs typeface="Times New Roman" panose="02020603050405020304" pitchFamily="18" charset="0"/>
              </a:rPr>
              <a:t>这篇人物通讯是怎样揭示人物的精神世界</a:t>
            </a:r>
            <a:r>
              <a:rPr kumimoji="0" lang="zh-CN" altLang="zh-CN" sz="2200" b="1" i="0" u="none" strike="noStrike" kern="1200" cap="none" spc="0" normalizeH="0" baseline="0" noProof="1">
                <a:ln>
                  <a:noFill/>
                </a:ln>
                <a:solidFill>
                  <a:srgbClr val="000000"/>
                </a:solidFill>
                <a:effectLst/>
                <a:uLnTx/>
                <a:uFillTx/>
                <a:latin typeface="+mn-ea"/>
                <a:ea typeface="+mn-ea"/>
                <a:cs typeface="Times New Roman" panose="02020603050405020304" pitchFamily="18" charset="0"/>
              </a:rPr>
              <a:t>的</a:t>
            </a:r>
            <a:r>
              <a:rPr kumimoji="0" lang="en-US" altLang="zh-CN" sz="2200" b="1" i="0" u="none" strike="noStrike" kern="1200" cap="none" spc="0" normalizeH="0" baseline="0" noProof="1">
                <a:ln>
                  <a:noFill/>
                </a:ln>
                <a:solidFill>
                  <a:srgbClr val="000000"/>
                </a:solidFill>
                <a:effectLst/>
                <a:uLnTx/>
                <a:uFillTx/>
                <a:latin typeface="+mn-ea"/>
                <a:ea typeface="+mn-ea"/>
                <a:cs typeface="Times New Roman" panose="02020603050405020304" pitchFamily="18" charset="0"/>
              </a:rPr>
              <a:t>?</a:t>
            </a:r>
            <a:endParaRPr kumimoji="0" lang="zh-CN" altLang="zh-CN" sz="2200" b="1" i="0" u="none" strike="noStrike" kern="1200" cap="none" spc="0" normalizeH="0" baseline="0" noProof="1">
              <a:ln>
                <a:noFill/>
              </a:ln>
              <a:solidFill>
                <a:srgbClr val="000000"/>
              </a:solidFill>
              <a:effectLst/>
              <a:uLnTx/>
              <a:uFillTx/>
              <a:latin typeface="+mn-ea"/>
              <a:ea typeface="+mn-ea"/>
              <a:cs typeface="Times New Roman" panose="02020603050405020304" pitchFamily="18" charset="0"/>
            </a:endParaRPr>
          </a:p>
        </p:txBody>
      </p:sp>
      <p:sp>
        <p:nvSpPr>
          <p:cNvPr id="11" name="矩形 10"/>
          <p:cNvSpPr>
            <a:spLocks noChangeAspect="1"/>
          </p:cNvSpPr>
          <p:nvPr/>
        </p:nvSpPr>
        <p:spPr bwMode="auto">
          <a:xfrm>
            <a:off x="1046163" y="2338388"/>
            <a:ext cx="7561263" cy="1384300"/>
          </a:xfrm>
          <a:prstGeom prst="rect">
            <a:avLst/>
          </a:prstGeom>
          <a:solidFill>
            <a:schemeClr val="accent1">
              <a:lumMod val="20000"/>
              <a:lumOff val="80000"/>
            </a:schemeClr>
          </a:solidFill>
          <a:ln>
            <a:noFill/>
          </a:ln>
        </p:spPr>
        <p:txBody>
          <a:bodyPr>
            <a:spAutoFit/>
          </a:bodyPr>
          <a:lstStyle>
            <a:lvl1pPr indent="266700">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1pPr>
            <a:lvl2pPr marL="742950" indent="-285750">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2pPr>
            <a:lvl3pPr marL="1143000" indent="-228600">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3pPr>
            <a:lvl4pPr marL="1600200" indent="-228600">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4pPr>
            <a:lvl5pPr marL="2057400" indent="-228600">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9pPr>
          </a:lstStyle>
          <a:p>
            <a:pPr marL="0" marR="0" lvl="0" indent="266700" algn="l" defTabSz="914400" rtl="0" eaLnBrk="1" fontAlgn="base" latinLnBrk="0" hangingPunct="1">
              <a:lnSpc>
                <a:spcPct val="150000"/>
              </a:lnSpc>
              <a:spcBef>
                <a:spcPct val="0"/>
              </a:spcBef>
              <a:spcAft>
                <a:spcPct val="0"/>
              </a:spcAft>
              <a:buClrTx/>
              <a:buSzTx/>
              <a:buFontTx/>
              <a:buNone/>
              <a:tabLst>
                <a:tab pos="1028700" algn="l"/>
                <a:tab pos="1849120" algn="l"/>
                <a:tab pos="2536825" algn="l"/>
                <a:tab pos="3220720" algn="l"/>
              </a:tabLst>
              <a:defRPr/>
            </a:pPr>
            <a:r>
              <a:rPr kumimoji="0" lang="zh-CN" altLang="zh-CN" sz="2200" b="0" i="0" u="none" strike="noStrike" kern="1200" cap="none" spc="0" normalizeH="0" baseline="0" noProof="1" smtClean="0">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   </a:t>
            </a:r>
            <a:r>
              <a:rPr kumimoji="0" lang="en-US" altLang="zh-CN" sz="2200" b="0" i="0" u="none" strike="noStrike" kern="1200" cap="none" spc="0" normalizeH="0" baseline="0" noProof="1" smtClean="0">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1.</a:t>
            </a:r>
            <a:r>
              <a:rPr kumimoji="0" lang="zh-CN" altLang="en-US" sz="2800" b="0" i="0" u="none" strike="noStrike" kern="1200" cap="none" spc="0" normalizeH="0" baseline="0" noProof="1" smtClean="0">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 细致刻画张秉贵的心理活动表现他对本职工作的认识，对“为人民服务”的理解。</a:t>
            </a:r>
            <a:endParaRPr kumimoji="0" lang="zh-CN" altLang="zh-CN" sz="2800" b="0" i="0" u="none" strike="noStrike" kern="1200" cap="none" spc="0" normalizeH="0" baseline="0" noProof="1" smtClean="0">
              <a:ln>
                <a:noFill/>
              </a:ln>
              <a:solidFill>
                <a:srgbClr val="000000"/>
              </a:solidFill>
              <a:effectLst/>
              <a:uLnTx/>
              <a:uFillTx/>
              <a:latin typeface="NEU-BZ-S92"/>
              <a:ea typeface="方正书宋_GBK" pitchFamily="65" charset="-122"/>
              <a:cs typeface="Times New Roman" panose="02020603050405020304" pitchFamily="18" charset="0"/>
            </a:endParaRPr>
          </a:p>
        </p:txBody>
      </p:sp>
      <p:sp>
        <p:nvSpPr>
          <p:cNvPr id="20487" name="矩形 1"/>
          <p:cNvSpPr/>
          <p:nvPr/>
        </p:nvSpPr>
        <p:spPr>
          <a:xfrm>
            <a:off x="8607425" y="2346325"/>
            <a:ext cx="3106738" cy="1339850"/>
          </a:xfrm>
          <a:prstGeom prst="rect">
            <a:avLst/>
          </a:prstGeom>
          <a:noFill/>
          <a:ln w="19050" cap="flat" cmpd="sng">
            <a:solidFill>
              <a:srgbClr val="0070C0"/>
            </a:solidFill>
            <a:prstDash val="solid"/>
            <a:miter/>
            <a:headEnd type="none" w="med" len="med"/>
            <a:tailEnd type="none" w="med" len="med"/>
          </a:ln>
        </p:spPr>
        <p:txBody>
          <a:bodyPr>
            <a:spAutoFit/>
          </a:bodyPr>
          <a:lstStyle/>
          <a:p>
            <a:pPr>
              <a:lnSpc>
                <a:spcPct val="150000"/>
              </a:lnSpc>
              <a:buNone/>
            </a:pPr>
            <a:r>
              <a:rPr lang="en-US" altLang="en-US">
                <a:solidFill>
                  <a:srgbClr val="000000"/>
                </a:solidFill>
                <a:latin typeface="Times New Roman" panose="02020603050405020304" pitchFamily="18" charset="0"/>
                <a:ea typeface="楷体" panose="02010609060101010101" pitchFamily="49" charset="-122"/>
              </a:rPr>
              <a:t>“张秉贵边走边想</a:t>
            </a:r>
            <a:r>
              <a:rPr lang="en-US" altLang="zh-CN">
                <a:solidFill>
                  <a:srgbClr val="000000"/>
                </a:solidFill>
                <a:latin typeface="Times New Roman" panose="02020603050405020304" pitchFamily="18" charset="0"/>
                <a:ea typeface="楷体" panose="02010609060101010101" pitchFamily="49" charset="-122"/>
              </a:rPr>
              <a:t>……</a:t>
            </a:r>
            <a:r>
              <a:rPr lang="en-US" altLang="en-US">
                <a:solidFill>
                  <a:srgbClr val="000000"/>
                </a:solidFill>
                <a:latin typeface="Times New Roman" panose="02020603050405020304" pitchFamily="18" charset="0"/>
                <a:ea typeface="楷体" panose="02010609060101010101" pitchFamily="49" charset="-122"/>
              </a:rPr>
              <a:t>”“他默默地想</a:t>
            </a:r>
            <a:r>
              <a:rPr lang="en-US" altLang="zh-CN">
                <a:solidFill>
                  <a:srgbClr val="000000"/>
                </a:solidFill>
                <a:latin typeface="Times New Roman" panose="02020603050405020304" pitchFamily="18" charset="0"/>
                <a:ea typeface="楷体" panose="02010609060101010101" pitchFamily="49" charset="-122"/>
              </a:rPr>
              <a:t>……</a:t>
            </a:r>
            <a:r>
              <a:rPr lang="en-US" altLang="en-US">
                <a:solidFill>
                  <a:srgbClr val="000000"/>
                </a:solidFill>
                <a:latin typeface="Times New Roman" panose="02020603050405020304" pitchFamily="18" charset="0"/>
                <a:ea typeface="楷体" panose="02010609060101010101" pitchFamily="49" charset="-122"/>
              </a:rPr>
              <a:t>”“他又一次感到</a:t>
            </a:r>
            <a:r>
              <a:rPr lang="en-US" altLang="zh-CN">
                <a:solidFill>
                  <a:srgbClr val="000000"/>
                </a:solidFill>
                <a:latin typeface="Times New Roman" panose="02020603050405020304" pitchFamily="18" charset="0"/>
                <a:ea typeface="楷体" panose="02010609060101010101" pitchFamily="49" charset="-122"/>
              </a:rPr>
              <a:t>……</a:t>
            </a:r>
            <a:r>
              <a:rPr lang="en-US" altLang="en-US">
                <a:solidFill>
                  <a:srgbClr val="000000"/>
                </a:solidFill>
                <a:latin typeface="Times New Roman" panose="02020603050405020304" pitchFamily="18" charset="0"/>
                <a:ea typeface="楷体" panose="02010609060101010101" pitchFamily="49" charset="-122"/>
              </a:rPr>
              <a:t>”</a:t>
            </a:r>
            <a:endParaRPr lang="zh-CN" altLang="en-US">
              <a:latin typeface="Arial" panose="020B0604020202020204" pitchFamily="34" charset="0"/>
              <a:ea typeface="楷体" panose="02010609060101010101" pitchFamily="49" charset="-122"/>
            </a:endParaRPr>
          </a:p>
        </p:txBody>
      </p:sp>
      <p:sp>
        <p:nvSpPr>
          <p:cNvPr id="8" name="矩形 7"/>
          <p:cNvSpPr>
            <a:spLocks noChangeAspect="1"/>
          </p:cNvSpPr>
          <p:nvPr/>
        </p:nvSpPr>
        <p:spPr bwMode="auto">
          <a:xfrm>
            <a:off x="1046163" y="3897313"/>
            <a:ext cx="5513388" cy="1384300"/>
          </a:xfrm>
          <a:prstGeom prst="rect">
            <a:avLst/>
          </a:prstGeom>
          <a:solidFill>
            <a:schemeClr val="accent2">
              <a:lumMod val="20000"/>
              <a:lumOff val="80000"/>
            </a:schemeClr>
          </a:solidFill>
          <a:ln>
            <a:noFill/>
          </a:ln>
        </p:spPr>
        <p:txBody>
          <a:bodyPr>
            <a:spAutoFit/>
          </a:bodyPr>
          <a:lstStyle>
            <a:lvl1pPr indent="266700">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1pPr>
            <a:lvl2pPr marL="742950" indent="-285750">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2pPr>
            <a:lvl3pPr marL="1143000" indent="-228600">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3pPr>
            <a:lvl4pPr marL="1600200" indent="-228600">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4pPr>
            <a:lvl5pPr marL="2057400" indent="-228600">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028700" algn="l"/>
                <a:tab pos="1849120" algn="l"/>
                <a:tab pos="2536825" algn="l"/>
                <a:tab pos="3220720" algn="l"/>
              </a:tabLst>
              <a:defRPr>
                <a:solidFill>
                  <a:schemeClr val="tx1"/>
                </a:solidFill>
                <a:latin typeface="Arial" panose="020B0604020202020204" pitchFamily="34" charset="0"/>
                <a:ea typeface="宋体" panose="02010600030101010101" pitchFamily="2" charset="-122"/>
              </a:defRPr>
            </a:lvl9pPr>
          </a:lstStyle>
          <a:p>
            <a:pPr marL="0" marR="0" lvl="0" indent="266700" algn="l" defTabSz="914400" rtl="0" eaLnBrk="1" fontAlgn="base" latinLnBrk="0" hangingPunct="1">
              <a:lnSpc>
                <a:spcPct val="150000"/>
              </a:lnSpc>
              <a:spcBef>
                <a:spcPct val="0"/>
              </a:spcBef>
              <a:spcAft>
                <a:spcPct val="0"/>
              </a:spcAft>
              <a:buClrTx/>
              <a:buSzTx/>
              <a:buFontTx/>
              <a:buNone/>
              <a:tabLst>
                <a:tab pos="1028700" algn="l"/>
                <a:tab pos="1849120" algn="l"/>
                <a:tab pos="2536825" algn="l"/>
                <a:tab pos="3220720" algn="l"/>
              </a:tabLst>
              <a:defRPr/>
            </a:pPr>
            <a:r>
              <a:rPr kumimoji="0" lang="zh-CN" altLang="zh-CN" sz="2200" b="0" i="0" u="none" strike="noStrike" kern="1200" cap="none" spc="0" normalizeH="0" baseline="0" noProof="1" smtClean="0">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  </a:t>
            </a:r>
            <a:r>
              <a:rPr kumimoji="0" lang="en-US" altLang="zh-CN" sz="2200" b="0" i="0" u="none" strike="noStrike" kern="1200" cap="none" spc="0" normalizeH="0" baseline="0" noProof="1" smtClean="0">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2.</a:t>
            </a:r>
            <a:r>
              <a:rPr kumimoji="0" lang="zh-CN" altLang="en-US" sz="2800" b="0" i="0" u="none" strike="noStrike" kern="1200" cap="none" spc="0" normalizeH="0" baseline="0" noProof="1" smtClean="0">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 直接引用张秉贵的话来表现他的精神世界。</a:t>
            </a:r>
            <a:endParaRPr kumimoji="0" lang="zh-CN" altLang="zh-CN" sz="2800" b="0" i="0" u="none" strike="noStrike" kern="1200" cap="none" spc="0" normalizeH="0" baseline="0" noProof="1" smtClean="0">
              <a:ln>
                <a:noFill/>
              </a:ln>
              <a:solidFill>
                <a:srgbClr val="000000"/>
              </a:solidFill>
              <a:effectLst/>
              <a:uLnTx/>
              <a:uFillTx/>
              <a:latin typeface="NEU-BZ-S92"/>
              <a:ea typeface="方正书宋_GBK" pitchFamily="65" charset="-122"/>
              <a:cs typeface="Times New Roman" panose="02020603050405020304" pitchFamily="18" charset="0"/>
            </a:endParaRPr>
          </a:p>
        </p:txBody>
      </p:sp>
      <p:sp>
        <p:nvSpPr>
          <p:cNvPr id="4" name="矩形 3"/>
          <p:cNvSpPr/>
          <p:nvPr/>
        </p:nvSpPr>
        <p:spPr>
          <a:xfrm>
            <a:off x="6681788" y="3879850"/>
            <a:ext cx="5008563" cy="1338263"/>
          </a:xfrm>
          <a:prstGeom prst="rect">
            <a:avLst/>
          </a:prstGeom>
          <a:ln w="19050">
            <a:solidFill>
              <a:schemeClr val="accent2">
                <a:lumMod val="75000"/>
              </a:schemeClr>
            </a:solidFill>
          </a:ln>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1800" b="0"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“我们为人民服务，就要完全彻底”“我们售货员要用全心全意为人民服务的一团火，来温暖人民群众”</a:t>
            </a:r>
            <a:r>
              <a:rPr kumimoji="0" lang="zh-CN" altLang="zh-CN" sz="1800" b="0" i="0" u="none" strike="noStrike" kern="1200" cap="none" spc="0" normalizeH="0" baseline="0" noProof="1">
                <a:ln>
                  <a:noFill/>
                </a:ln>
                <a:solidFill>
                  <a:srgbClr val="000000"/>
                </a:solidFill>
                <a:effectLst/>
                <a:uLnTx/>
                <a:uFillTx/>
                <a:latin typeface="Times New Roman" panose="02020603050405020304" pitchFamily="18" charset="0"/>
                <a:ea typeface="楷体" panose="02010609060101010101" pitchFamily="49" charset="-122"/>
                <a:cs typeface="Times New Roman" panose="02020603050405020304" pitchFamily="18" charset="0"/>
              </a:rPr>
              <a:t>。</a:t>
            </a:r>
            <a:endParaRPr kumimoji="0" lang="zh-CN" altLang="zh-CN" sz="1800" b="0" i="0" u="none" strike="noStrike" kern="1200" cap="none" spc="0" normalizeH="0" baseline="0" noProof="1">
              <a:ln>
                <a:noFill/>
              </a:ln>
              <a:solidFill>
                <a:srgbClr val="000000"/>
              </a:solidFill>
              <a:effectLst/>
              <a:uLnTx/>
              <a:uFillTx/>
              <a:latin typeface="NEU-BZ-S92"/>
              <a:ea typeface="方正书宋_GBK" pitchFamily="65" charset="-122"/>
              <a:cs typeface="Times New Roman" panose="02020603050405020304" pitchFamily="18" charset="0"/>
            </a:endParaRPr>
          </a:p>
        </p:txBody>
      </p:sp>
      <p:sp>
        <p:nvSpPr>
          <p:cNvPr id="20490" name="矩形 4"/>
          <p:cNvSpPr/>
          <p:nvPr/>
        </p:nvSpPr>
        <p:spPr>
          <a:xfrm>
            <a:off x="1681163" y="5461000"/>
            <a:ext cx="8648700" cy="1200150"/>
          </a:xfrm>
          <a:prstGeom prst="rect">
            <a:avLst/>
          </a:prstGeom>
          <a:noFill/>
          <a:ln w="9525">
            <a:noFill/>
          </a:ln>
        </p:spPr>
        <p:txBody>
          <a:bodyPr>
            <a:spAutoFit/>
          </a:bodyPr>
          <a:lstStyle/>
          <a:p>
            <a:pPr eaLnBrk="1" hangingPunct="1">
              <a:lnSpc>
                <a:spcPct val="150000"/>
              </a:lnSpc>
              <a:buNone/>
            </a:pPr>
            <a:r>
              <a:rPr lang="en-US" altLang="en-US" sz="2400" b="1">
                <a:solidFill>
                  <a:srgbClr val="FF0000"/>
                </a:solidFill>
                <a:latin typeface="黑体" panose="02010609060101010101" pitchFamily="49" charset="-122"/>
                <a:ea typeface="黑体" panose="02010609060101010101" pitchFamily="49" charset="-122"/>
              </a:rPr>
              <a:t>   运用语言、心理描写，再现了张秉贵的心灵、精神的成长轨迹，从而使人物形象更深刻、更全面。</a:t>
            </a:r>
            <a:endParaRPr lang="en-US" altLang="zh-CN" sz="24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00"/>
                                        <p:tgtEl>
                                          <p:spTgt spid="1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ipe(down)">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76040" y="431165"/>
            <a:ext cx="4197985" cy="661035"/>
          </a:xfrm>
        </p:spPr>
        <p:txBody>
          <a:bodyPr>
            <a:normAutofit fontScale="90000"/>
          </a:bodyPr>
          <a:lstStyle/>
          <a:p>
            <a:r>
              <a:rPr sz="3555" smtClean="0">
                <a:solidFill>
                  <a:schemeClr val="tx1">
                    <a:lumMod val="85000"/>
                    <a:lumOff val="15000"/>
                  </a:schemeClr>
                </a:solidFill>
                <a:latin typeface="微软雅黑" panose="020B0503020204020204" pitchFamily="34" charset="-122"/>
                <a:ea typeface="微软雅黑" panose="020B0503020204020204" pitchFamily="34" charset="-122"/>
                <a:sym typeface="+mn-ea"/>
              </a:rPr>
              <a:t>多角度塑造人物形象</a:t>
            </a:r>
            <a:endParaRPr lang="zh-CN" altLang="en-US" sz="3555" smtClean="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284480" y="1176655"/>
            <a:ext cx="11623040" cy="4939030"/>
          </a:xfrm>
          <a:prstGeom prst="rect">
            <a:avLst/>
          </a:prstGeom>
          <a:noFill/>
        </p:spPr>
        <p:txBody>
          <a:bodyPr wrap="square" rtlCol="0" anchor="t">
            <a:spAutoFit/>
          </a:bodyPr>
          <a:lstStyle/>
          <a:p>
            <a:pPr marL="0" indent="0">
              <a:lnSpc>
                <a:spcPct val="150000"/>
              </a:lnSpc>
              <a:buFont typeface="Arial" panose="020B0604020202020204" pitchFamily="34" charset="0"/>
              <a:buNone/>
            </a:pPr>
            <a:r>
              <a:rPr lang="zh-CN" altLang="en-US" smtClean="0">
                <a:latin typeface="微软雅黑" panose="020B0503020204020204" pitchFamily="34" charset="-122"/>
                <a:ea typeface="微软雅黑" panose="020B0503020204020204" pitchFamily="34" charset="-122"/>
                <a:sym typeface="+mn-ea"/>
              </a:rPr>
              <a:t> </a:t>
            </a:r>
            <a:r>
              <a:rPr lang="zh-CN" altLang="en-US" sz="3200" smtClean="0">
                <a:latin typeface="微软雅黑" panose="020B0503020204020204" pitchFamily="34" charset="-122"/>
                <a:ea typeface="微软雅黑" panose="020B0503020204020204" pitchFamily="34" charset="-122"/>
                <a:sym typeface="+mn-ea"/>
              </a:rPr>
              <a:t>① </a:t>
            </a:r>
            <a:r>
              <a:rPr lang="zh-CN" altLang="en-US" sz="3200" smtClean="0">
                <a:solidFill>
                  <a:srgbClr val="FF0000"/>
                </a:solidFill>
                <a:latin typeface="微软雅黑" panose="020B0503020204020204" pitchFamily="34" charset="-122"/>
                <a:ea typeface="微软雅黑" panose="020B0503020204020204" pitchFamily="34" charset="-122"/>
                <a:sym typeface="+mn-ea"/>
              </a:rPr>
              <a:t>运用多种描写方法塑造人物形象。</a:t>
            </a:r>
            <a:r>
              <a:rPr lang="zh-CN" altLang="en-US" sz="3200" smtClean="0">
                <a:latin typeface="微软雅黑" panose="020B0503020204020204" pitchFamily="34" charset="-122"/>
                <a:ea typeface="微软雅黑" panose="020B0503020204020204" pitchFamily="34" charset="-122"/>
                <a:sym typeface="+mn-ea"/>
              </a:rPr>
              <a:t>文中运用了多种描写方法对张秉贵这一人物进行刻画，有语言描写、动作描写、心理描写等，使人物形象丰满生动。如文中那个绷着脸的顾客说“不买，难道不能看看吗”，不善的语气一下子就让读者感受到她心中的怒气，而此时的张秉贵仍然和颜悦色地说“最近从上海来了几种新糖果</a:t>
            </a:r>
            <a:r>
              <a:rPr lang="en-US" altLang="zh-CN" sz="3200" smtClean="0">
                <a:latin typeface="微软雅黑" panose="020B0503020204020204" pitchFamily="34" charset="-122"/>
                <a:ea typeface="微软雅黑" panose="020B0503020204020204" pitchFamily="34" charset="-122"/>
                <a:sym typeface="+mn-ea"/>
              </a:rPr>
              <a:t>……”</a:t>
            </a:r>
            <a:r>
              <a:rPr lang="zh-CN" altLang="en-US" sz="3200" smtClean="0">
                <a:latin typeface="微软雅黑" panose="020B0503020204020204" pitchFamily="34" charset="-122"/>
                <a:ea typeface="微软雅黑" panose="020B0503020204020204" pitchFamily="34" charset="-122"/>
                <a:sym typeface="+mn-ea"/>
              </a:rPr>
              <a:t>，他的细心耐心由此可见一斑。</a:t>
            </a:r>
            <a:endParaRPr lang="zh-CN" altLang="en-US" sz="3200" smtClean="0">
              <a:latin typeface="微软雅黑" panose="020B0503020204020204" pitchFamily="34" charset="-122"/>
              <a:ea typeface="微软雅黑" panose="020B0503020204020204" pitchFamily="34" charset="-122"/>
            </a:endParaRPr>
          </a:p>
          <a:p>
            <a:pPr marL="0" indent="0">
              <a:lnSpc>
                <a:spcPct val="150000"/>
              </a:lnSpc>
              <a:buFont typeface="Arial" panose="020B0604020202020204" pitchFamily="34" charset="0"/>
              <a:buNone/>
            </a:pPr>
            <a:r>
              <a:rPr lang="zh-CN" altLang="en-US" smtClean="0">
                <a:latin typeface="微软雅黑" panose="020B0503020204020204" pitchFamily="34" charset="-122"/>
                <a:ea typeface="微软雅黑" panose="020B0503020204020204" pitchFamily="34" charset="-122"/>
                <a:sym typeface="+mn-ea"/>
              </a:rPr>
              <a:t>     </a:t>
            </a:r>
            <a:endParaRPr lang="zh-CN" altLang="en-US"/>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81045" y="334010"/>
            <a:ext cx="4537075" cy="521335"/>
          </a:xfrm>
        </p:spPr>
        <p:txBody>
          <a:bodyPr>
            <a:normAutofit fontScale="90000"/>
          </a:bodyPr>
          <a:lstStyle/>
          <a:p>
            <a:r>
              <a:rPr sz="3555" smtClean="0">
                <a:latin typeface="微软雅黑" panose="020B0503020204020204" pitchFamily="34" charset="-122"/>
                <a:ea typeface="微软雅黑" panose="020B0503020204020204" pitchFamily="34" charset="-122"/>
                <a:sym typeface="+mn-ea"/>
              </a:rPr>
              <a:t>多角度塑造人物形象</a:t>
            </a:r>
            <a:r>
              <a:rPr lang="zh-CN" altLang="en-US" smtClean="0">
                <a:solidFill>
                  <a:schemeClr val="tx1">
                    <a:lumMod val="85000"/>
                    <a:lumOff val="15000"/>
                  </a:schemeClr>
                </a:solidFill>
                <a:latin typeface="微软雅黑" panose="020B0503020204020204" pitchFamily="34" charset="-122"/>
                <a:ea typeface="微软雅黑" panose="020B0503020204020204" pitchFamily="34" charset="-122"/>
                <a:sym typeface="+mn-ea"/>
              </a:rPr>
              <a:t/>
            </a:r>
            <a:br>
              <a:rPr lang="zh-CN" altLang="en-US" smtClean="0">
                <a:solidFill>
                  <a:schemeClr val="tx1">
                    <a:lumMod val="85000"/>
                    <a:lumOff val="15000"/>
                  </a:schemeClr>
                </a:solidFill>
                <a:latin typeface="微软雅黑" panose="020B0503020204020204" pitchFamily="34" charset="-122"/>
                <a:ea typeface="微软雅黑" panose="020B0503020204020204" pitchFamily="34" charset="-122"/>
                <a:sym typeface="+mn-ea"/>
              </a:rPr>
            </a:br>
            <a:endParaRPr lang="zh-CN" altLang="en-US"/>
          </a:p>
        </p:txBody>
      </p:sp>
      <p:sp>
        <p:nvSpPr>
          <p:cNvPr id="3" name="文本框 2"/>
          <p:cNvSpPr txBox="1"/>
          <p:nvPr/>
        </p:nvSpPr>
        <p:spPr>
          <a:xfrm>
            <a:off x="277495" y="965200"/>
            <a:ext cx="9899015" cy="3046095"/>
          </a:xfrm>
          <a:prstGeom prst="rect">
            <a:avLst/>
          </a:prstGeom>
          <a:noFill/>
        </p:spPr>
        <p:txBody>
          <a:bodyPr wrap="square" rtlCol="0" anchor="t">
            <a:spAutoFit/>
          </a:bodyPr>
          <a:lstStyle/>
          <a:p>
            <a:pPr marL="0" indent="0">
              <a:lnSpc>
                <a:spcPct val="150000"/>
              </a:lnSpc>
              <a:buFont typeface="Arial" panose="020B0604020202020204" pitchFamily="34" charset="0"/>
              <a:buNone/>
            </a:pPr>
            <a:r>
              <a:rPr lang="zh-CN" altLang="en-US" smtClean="0">
                <a:latin typeface="微软雅黑" panose="020B0503020204020204" pitchFamily="34" charset="-122"/>
                <a:ea typeface="微软雅黑" panose="020B0503020204020204" pitchFamily="34" charset="-122"/>
                <a:sym typeface="+mn-ea"/>
              </a:rPr>
              <a:t> </a:t>
            </a:r>
            <a:r>
              <a:rPr lang="zh-CN" altLang="en-US" sz="3200" smtClean="0">
                <a:latin typeface="微软雅黑" panose="020B0503020204020204" pitchFamily="34" charset="-122"/>
                <a:ea typeface="微软雅黑" panose="020B0503020204020204" pitchFamily="34" charset="-122"/>
                <a:sym typeface="+mn-ea"/>
              </a:rPr>
              <a:t>② </a:t>
            </a:r>
            <a:r>
              <a:rPr lang="zh-CN" altLang="en-US" sz="3200" smtClean="0">
                <a:solidFill>
                  <a:srgbClr val="FF0000"/>
                </a:solidFill>
                <a:latin typeface="微软雅黑" panose="020B0503020204020204" pitchFamily="34" charset="-122"/>
                <a:ea typeface="微软雅黑" panose="020B0503020204020204" pitchFamily="34" charset="-122"/>
                <a:sym typeface="+mn-ea"/>
              </a:rPr>
              <a:t>在矛盾冲突中塑造人物形象。</a:t>
            </a:r>
            <a:r>
              <a:rPr lang="zh-CN" altLang="en-US" sz="3200" smtClean="0">
                <a:latin typeface="微软雅黑" panose="020B0503020204020204" pitchFamily="34" charset="-122"/>
                <a:ea typeface="微软雅黑" panose="020B0503020204020204" pitchFamily="34" charset="-122"/>
                <a:sym typeface="+mn-ea"/>
              </a:rPr>
              <a:t>文中描写了张秉贵并不是一开始就如现在一样，他也是经过一番变化才坚定了全心全意为人民服务的信念。这样描写人物显得更真实可感。</a:t>
            </a:r>
            <a:endParaRPr lang="zh-CN" altLang="en-US" sz="3200"/>
          </a:p>
        </p:txBody>
      </p:sp>
      <p:sp>
        <p:nvSpPr>
          <p:cNvPr id="4" name="文本框 3"/>
          <p:cNvSpPr txBox="1"/>
          <p:nvPr/>
        </p:nvSpPr>
        <p:spPr>
          <a:xfrm>
            <a:off x="277495" y="4131310"/>
            <a:ext cx="9705975" cy="1568450"/>
          </a:xfrm>
          <a:prstGeom prst="rect">
            <a:avLst/>
          </a:prstGeom>
          <a:noFill/>
        </p:spPr>
        <p:txBody>
          <a:bodyPr wrap="square" rtlCol="0" anchor="t">
            <a:spAutoFit/>
          </a:bodyPr>
          <a:lstStyle/>
          <a:p>
            <a:r>
              <a:rPr lang="zh-CN" altLang="en-US" sz="3200">
                <a:latin typeface="微软雅黑" panose="020B0503020204020204" pitchFamily="34" charset="-122"/>
                <a:ea typeface="微软雅黑" panose="020B0503020204020204" pitchFamily="34" charset="-122"/>
                <a:sym typeface="+mn-ea"/>
              </a:rPr>
              <a:t>③ </a:t>
            </a:r>
            <a:r>
              <a:rPr lang="zh-CN" altLang="en-US" sz="3200">
                <a:solidFill>
                  <a:srgbClr val="FF0000"/>
                </a:solidFill>
                <a:latin typeface="微软雅黑" panose="020B0503020204020204" pitchFamily="34" charset="-122"/>
                <a:ea typeface="微软雅黑" panose="020B0503020204020204" pitchFamily="34" charset="-122"/>
                <a:sym typeface="+mn-ea"/>
              </a:rPr>
              <a:t>侧面描写塑造人物形象。</a:t>
            </a:r>
            <a:r>
              <a:rPr lang="zh-CN" altLang="en-US" sz="3200">
                <a:latin typeface="微软雅黑" panose="020B0503020204020204" pitchFamily="34" charset="-122"/>
                <a:ea typeface="微软雅黑" panose="020B0503020204020204" pitchFamily="34" charset="-122"/>
                <a:sym typeface="+mn-ea"/>
              </a:rPr>
              <a:t>文中多处写他人对张秉贵的态度和看法，从他人口中说出对人物的评价与看法，使人物形象更加真实、立体。</a:t>
            </a:r>
            <a:endParaRPr lang="zh-CN" altLang="en-US" sz="3200"/>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3" name="矩形 2"/>
          <p:cNvSpPr/>
          <p:nvPr/>
        </p:nvSpPr>
        <p:spPr>
          <a:xfrm>
            <a:off x="339970" y="562269"/>
            <a:ext cx="11599984" cy="6186309"/>
          </a:xfrm>
          <a:prstGeom prst="rect">
            <a:avLst/>
          </a:prstGeom>
        </p:spPr>
        <p:txBody>
          <a:bodyPr wrap="square">
            <a:spAutoFit/>
          </a:bodyPr>
          <a:lstStyle/>
          <a:p>
            <a:pPr algn="just">
              <a:lnSpc>
                <a:spcPct val="150000"/>
              </a:lnSpc>
              <a:spcAft>
                <a:spcPct val="0"/>
              </a:spcAft>
            </a:pPr>
            <a:r>
              <a:rPr lang="zh-CN" altLang="zh-CN" sz="2400" b="1" kern="100" dirty="0">
                <a:latin typeface="等线" panose="02010600030101010101" charset="-122"/>
                <a:ea typeface="宋体" panose="02010600030101010101" pitchFamily="2" charset="-122"/>
                <a:cs typeface="Times New Roman" panose="02020603050405020304"/>
              </a:rPr>
              <a:t>一、教学目标</a:t>
            </a:r>
            <a:endParaRPr lang="zh-CN" altLang="zh-CN" sz="2400" kern="100" dirty="0">
              <a:latin typeface="等线" panose="02010600030101010101" charset="-122"/>
              <a:cs typeface="Times New Roman" panose="02020603050405020304"/>
            </a:endParaRPr>
          </a:p>
          <a:p>
            <a:pPr algn="just">
              <a:lnSpc>
                <a:spcPct val="150000"/>
              </a:lnSpc>
              <a:spcAft>
                <a:spcPct val="0"/>
              </a:spcAft>
            </a:pPr>
            <a:r>
              <a:rPr lang="en-US" altLang="zh-CN" sz="2400" kern="100" dirty="0">
                <a:latin typeface="宋体" panose="02010600030101010101" pitchFamily="2" charset="-122"/>
                <a:cs typeface="Times New Roman" panose="02020603050405020304"/>
              </a:rPr>
              <a:t>    1</a:t>
            </a:r>
            <a:r>
              <a:rPr lang="zh-CN" altLang="zh-CN" sz="2400" kern="100" dirty="0">
                <a:latin typeface="等线" panose="02010600030101010101" charset="-122"/>
                <a:ea typeface="宋体" panose="02010600030101010101" pitchFamily="2" charset="-122"/>
                <a:cs typeface="Times New Roman" panose="02020603050405020304"/>
              </a:rPr>
              <a:t>．掌握人物通讯的写作方法。</a:t>
            </a:r>
            <a:endParaRPr lang="zh-CN" altLang="zh-CN" sz="2400" kern="100" dirty="0">
              <a:latin typeface="等线" panose="02010600030101010101" charset="-122"/>
              <a:cs typeface="Times New Roman" panose="02020603050405020304"/>
            </a:endParaRPr>
          </a:p>
          <a:p>
            <a:pPr algn="just">
              <a:lnSpc>
                <a:spcPct val="150000"/>
              </a:lnSpc>
              <a:spcAft>
                <a:spcPct val="0"/>
              </a:spcAft>
            </a:pPr>
            <a:r>
              <a:rPr lang="en-US" altLang="zh-CN" sz="2400" kern="100" dirty="0">
                <a:latin typeface="宋体" panose="02010600030101010101" pitchFamily="2" charset="-122"/>
                <a:cs typeface="Times New Roman" panose="02020603050405020304"/>
              </a:rPr>
              <a:t>    2</a:t>
            </a:r>
            <a:r>
              <a:rPr lang="zh-CN" altLang="zh-CN" sz="2400" kern="100" dirty="0">
                <a:latin typeface="等线" panose="02010600030101010101" charset="-122"/>
                <a:ea typeface="宋体" panose="02010600030101010101" pitchFamily="2" charset="-122"/>
                <a:cs typeface="Times New Roman" panose="02020603050405020304"/>
              </a:rPr>
              <a:t>．体会张秉贵的高度的责任心和奉献精神，树立正确的人生观和价值观。</a:t>
            </a:r>
            <a:endParaRPr lang="zh-CN" altLang="zh-CN" sz="2400" kern="100" dirty="0">
              <a:latin typeface="等线" panose="02010600030101010101" charset="-122"/>
              <a:cs typeface="Times New Roman" panose="02020603050405020304"/>
            </a:endParaRPr>
          </a:p>
          <a:p>
            <a:pPr algn="just">
              <a:lnSpc>
                <a:spcPct val="150000"/>
              </a:lnSpc>
              <a:spcAft>
                <a:spcPct val="0"/>
              </a:spcAft>
            </a:pPr>
            <a:r>
              <a:rPr lang="zh-CN" altLang="zh-CN" sz="2400" b="1" kern="100" dirty="0">
                <a:latin typeface="等线" panose="02010600030101010101" charset="-122"/>
                <a:ea typeface="宋体" panose="02010600030101010101" pitchFamily="2" charset="-122"/>
                <a:cs typeface="Times New Roman" panose="02020603050405020304"/>
              </a:rPr>
              <a:t>二、核心素养</a:t>
            </a:r>
            <a:endParaRPr lang="zh-CN" altLang="zh-CN" sz="2400" kern="100" dirty="0">
              <a:latin typeface="等线" panose="02010600030101010101" charset="-122"/>
              <a:cs typeface="Times New Roman" panose="02020603050405020304"/>
            </a:endParaRPr>
          </a:p>
          <a:p>
            <a:pPr indent="267970" algn="just">
              <a:lnSpc>
                <a:spcPct val="150000"/>
              </a:lnSpc>
              <a:spcAft>
                <a:spcPct val="0"/>
              </a:spcAft>
            </a:pPr>
            <a:r>
              <a:rPr lang="zh-CN" altLang="zh-CN" sz="2400" b="1" kern="100" dirty="0">
                <a:latin typeface="等线" panose="02010600030101010101" charset="-122"/>
                <a:ea typeface="宋体" panose="02010600030101010101" pitchFamily="2" charset="-122"/>
                <a:cs typeface="Times New Roman" panose="02020603050405020304"/>
              </a:rPr>
              <a:t>语言建构与运用：</a:t>
            </a:r>
            <a:r>
              <a:rPr lang="zh-CN" altLang="zh-CN" sz="2400" kern="100" dirty="0">
                <a:latin typeface="等线" panose="02010600030101010101" charset="-122"/>
                <a:ea typeface="宋体" panose="02010600030101010101" pitchFamily="2" charset="-122"/>
                <a:cs typeface="Times New Roman" panose="02020603050405020304"/>
              </a:rPr>
              <a:t>阅读文本了解人物通讯的基本写作特点，掌握阅读人物</a:t>
            </a:r>
            <a:r>
              <a:rPr lang="zh-CN" altLang="zh-CN" sz="2400" kern="100" dirty="0" smtClean="0">
                <a:latin typeface="等线" panose="02010600030101010101" charset="-122"/>
                <a:ea typeface="宋体" panose="02010600030101010101" pitchFamily="2" charset="-122"/>
                <a:cs typeface="Times New Roman" panose="02020603050405020304"/>
              </a:rPr>
              <a:t>通</a:t>
            </a:r>
            <a:r>
              <a:rPr lang="en-US" altLang="zh-CN" sz="2400" kern="100" dirty="0" smtClean="0">
                <a:latin typeface="等线" panose="02010600030101010101" charset="-122"/>
                <a:ea typeface="宋体" panose="02010600030101010101" pitchFamily="2" charset="-122"/>
                <a:cs typeface="Times New Roman" panose="02020603050405020304"/>
              </a:rPr>
              <a:t>  </a:t>
            </a:r>
          </a:p>
          <a:p>
            <a:pPr indent="267970" algn="just">
              <a:lnSpc>
                <a:spcPct val="150000"/>
              </a:lnSpc>
              <a:spcAft>
                <a:spcPct val="0"/>
              </a:spcAft>
            </a:pPr>
            <a:r>
              <a:rPr lang="en-US" altLang="zh-CN" sz="2400" kern="100" dirty="0">
                <a:latin typeface="等线" panose="02010600030101010101" charset="-122"/>
                <a:ea typeface="宋体" panose="02010600030101010101" pitchFamily="2" charset="-122"/>
                <a:cs typeface="Times New Roman" panose="02020603050405020304"/>
              </a:rPr>
              <a:t> </a:t>
            </a:r>
            <a:r>
              <a:rPr lang="en-US" altLang="zh-CN" sz="2400" kern="100" dirty="0" smtClean="0">
                <a:latin typeface="等线" panose="02010600030101010101" charset="-122"/>
                <a:ea typeface="宋体" panose="02010600030101010101" pitchFamily="2" charset="-122"/>
                <a:cs typeface="Times New Roman" panose="02020603050405020304"/>
              </a:rPr>
              <a:t>                            </a:t>
            </a:r>
            <a:r>
              <a:rPr lang="zh-CN" altLang="zh-CN" sz="2400" kern="100" dirty="0" smtClean="0">
                <a:latin typeface="等线" panose="02010600030101010101" charset="-122"/>
                <a:ea typeface="宋体" panose="02010600030101010101" pitchFamily="2" charset="-122"/>
                <a:cs typeface="Times New Roman" panose="02020603050405020304"/>
              </a:rPr>
              <a:t>讯</a:t>
            </a:r>
            <a:r>
              <a:rPr lang="zh-CN" altLang="zh-CN" sz="2400" kern="100" dirty="0">
                <a:latin typeface="等线" panose="02010600030101010101" charset="-122"/>
                <a:ea typeface="宋体" panose="02010600030101010101" pitchFamily="2" charset="-122"/>
                <a:cs typeface="Times New Roman" panose="02020603050405020304"/>
              </a:rPr>
              <a:t>的方法。</a:t>
            </a:r>
            <a:endParaRPr lang="zh-CN" altLang="zh-CN" sz="2400" kern="100" dirty="0">
              <a:latin typeface="等线" panose="02010600030101010101" charset="-122"/>
              <a:cs typeface="Times New Roman" panose="02020603050405020304"/>
            </a:endParaRPr>
          </a:p>
          <a:p>
            <a:pPr marL="1322705" indent="-1056005" algn="just">
              <a:lnSpc>
                <a:spcPct val="150000"/>
              </a:lnSpc>
              <a:spcAft>
                <a:spcPct val="0"/>
              </a:spcAft>
            </a:pPr>
            <a:r>
              <a:rPr lang="zh-CN" altLang="zh-CN" sz="2400" b="1" kern="100" dirty="0">
                <a:latin typeface="等线" panose="02010600030101010101" charset="-122"/>
                <a:ea typeface="宋体" panose="02010600030101010101" pitchFamily="2" charset="-122"/>
                <a:cs typeface="Times New Roman" panose="02020603050405020304"/>
              </a:rPr>
              <a:t>思维发展与提升：</a:t>
            </a:r>
            <a:r>
              <a:rPr lang="zh-CN" altLang="zh-CN" sz="2400" kern="100" dirty="0">
                <a:latin typeface="等线" panose="02010600030101010101" charset="-122"/>
                <a:ea typeface="宋体" panose="02010600030101010101" pitchFamily="2" charset="-122"/>
                <a:cs typeface="Times New Roman" panose="02020603050405020304"/>
              </a:rPr>
              <a:t>挖掘人物亮点，了解人物通讯的基本写作特点，掌握阅读人物</a:t>
            </a:r>
            <a:r>
              <a:rPr lang="zh-CN" altLang="zh-CN" sz="2400" kern="100" dirty="0" smtClean="0">
                <a:latin typeface="等线" panose="02010600030101010101" charset="-122"/>
                <a:ea typeface="宋体" panose="02010600030101010101" pitchFamily="2" charset="-122"/>
                <a:cs typeface="Times New Roman" panose="02020603050405020304"/>
              </a:rPr>
              <a:t>通</a:t>
            </a:r>
            <a:endParaRPr lang="en-US" altLang="zh-CN" sz="2400" kern="100" dirty="0" smtClean="0">
              <a:latin typeface="等线" panose="02010600030101010101" charset="-122"/>
              <a:ea typeface="宋体" panose="02010600030101010101" pitchFamily="2" charset="-122"/>
              <a:cs typeface="Times New Roman" panose="02020603050405020304"/>
            </a:endParaRPr>
          </a:p>
          <a:p>
            <a:pPr marL="1322705" indent="-1056005" algn="just">
              <a:lnSpc>
                <a:spcPct val="150000"/>
              </a:lnSpc>
              <a:spcAft>
                <a:spcPct val="0"/>
              </a:spcAft>
            </a:pPr>
            <a:r>
              <a:rPr lang="en-US" altLang="zh-CN" sz="2400" kern="100" dirty="0">
                <a:latin typeface="等线" panose="02010600030101010101" charset="-122"/>
                <a:ea typeface="宋体" panose="02010600030101010101" pitchFamily="2" charset="-122"/>
                <a:cs typeface="Times New Roman" panose="02020603050405020304"/>
              </a:rPr>
              <a:t> </a:t>
            </a:r>
            <a:r>
              <a:rPr lang="en-US" altLang="zh-CN" sz="2400" kern="100" dirty="0" smtClean="0">
                <a:latin typeface="等线" panose="02010600030101010101" charset="-122"/>
                <a:ea typeface="宋体" panose="02010600030101010101" pitchFamily="2" charset="-122"/>
                <a:cs typeface="Times New Roman" panose="02020603050405020304"/>
              </a:rPr>
              <a:t>                            </a:t>
            </a:r>
            <a:r>
              <a:rPr lang="zh-CN" altLang="zh-CN" sz="2400" kern="100" dirty="0" smtClean="0">
                <a:latin typeface="等线" panose="02010600030101010101" charset="-122"/>
                <a:ea typeface="宋体" panose="02010600030101010101" pitchFamily="2" charset="-122"/>
                <a:cs typeface="Times New Roman" panose="02020603050405020304"/>
              </a:rPr>
              <a:t>讯</a:t>
            </a:r>
            <a:r>
              <a:rPr lang="zh-CN" altLang="zh-CN" sz="2400" kern="100" dirty="0">
                <a:latin typeface="等线" panose="02010600030101010101" charset="-122"/>
                <a:ea typeface="宋体" panose="02010600030101010101" pitchFamily="2" charset="-122"/>
                <a:cs typeface="Times New Roman" panose="02020603050405020304"/>
              </a:rPr>
              <a:t>的一般方法。</a:t>
            </a:r>
            <a:endParaRPr lang="zh-CN" altLang="zh-CN" sz="2400" kern="100" dirty="0">
              <a:latin typeface="等线" panose="02010600030101010101" charset="-122"/>
              <a:cs typeface="Times New Roman" panose="02020603050405020304"/>
            </a:endParaRPr>
          </a:p>
          <a:p>
            <a:pPr marL="1060450" indent="-793750" algn="just">
              <a:lnSpc>
                <a:spcPct val="150000"/>
              </a:lnSpc>
              <a:spcAft>
                <a:spcPct val="0"/>
              </a:spcAft>
            </a:pPr>
            <a:r>
              <a:rPr lang="zh-CN" altLang="zh-CN" sz="2400" b="1" kern="100" dirty="0">
                <a:latin typeface="等线" panose="02010600030101010101" charset="-122"/>
                <a:ea typeface="宋体" panose="02010600030101010101" pitchFamily="2" charset="-122"/>
                <a:cs typeface="Times New Roman" panose="02020603050405020304"/>
              </a:rPr>
              <a:t>审美鉴赏与创造：</a:t>
            </a:r>
            <a:r>
              <a:rPr lang="zh-CN" altLang="zh-CN" sz="2400" kern="100" dirty="0">
                <a:latin typeface="等线" panose="02010600030101010101" charset="-122"/>
                <a:ea typeface="宋体" panose="02010600030101010101" pitchFamily="2" charset="-122"/>
                <a:cs typeface="Times New Roman" panose="02020603050405020304"/>
              </a:rPr>
              <a:t>理解并感悟张秉贵的高度的责任心和奉献精神。</a:t>
            </a:r>
            <a:endParaRPr lang="zh-CN" altLang="zh-CN" sz="2400" kern="100" dirty="0">
              <a:latin typeface="等线" panose="02010600030101010101" charset="-122"/>
              <a:cs typeface="Times New Roman" panose="02020603050405020304"/>
            </a:endParaRPr>
          </a:p>
          <a:p>
            <a:pPr marL="1325880" indent="-1059180" algn="just">
              <a:lnSpc>
                <a:spcPct val="150000"/>
              </a:lnSpc>
              <a:spcAft>
                <a:spcPct val="0"/>
              </a:spcAft>
            </a:pPr>
            <a:r>
              <a:rPr lang="zh-CN" altLang="zh-CN" sz="2400" b="1" kern="100" dirty="0">
                <a:latin typeface="等线" panose="02010600030101010101" charset="-122"/>
                <a:ea typeface="宋体" panose="02010600030101010101" pitchFamily="2" charset="-122"/>
                <a:cs typeface="Times New Roman" panose="02020603050405020304"/>
              </a:rPr>
              <a:t>文化传承与理解：</a:t>
            </a:r>
            <a:r>
              <a:rPr lang="zh-CN" altLang="zh-CN" sz="2400" kern="100" dirty="0">
                <a:latin typeface="等线" panose="02010600030101010101" charset="-122"/>
                <a:ea typeface="宋体" panose="02010600030101010101" pitchFamily="2" charset="-122"/>
                <a:cs typeface="Times New Roman" panose="02020603050405020304"/>
              </a:rPr>
              <a:t>学习人物“心有一团火，温暖万人心”的品格和精神应作为一</a:t>
            </a:r>
            <a:r>
              <a:rPr lang="zh-CN" altLang="zh-CN" sz="2400" kern="100" dirty="0" smtClean="0">
                <a:latin typeface="等线" panose="02010600030101010101" charset="-122"/>
                <a:ea typeface="宋体" panose="02010600030101010101" pitchFamily="2" charset="-122"/>
                <a:cs typeface="Times New Roman" panose="02020603050405020304"/>
              </a:rPr>
              <a:t>种</a:t>
            </a:r>
            <a:r>
              <a:rPr lang="en-US" altLang="zh-CN" sz="2400" kern="100" dirty="0" smtClean="0">
                <a:latin typeface="等线" panose="02010600030101010101" charset="-122"/>
                <a:ea typeface="宋体" panose="02010600030101010101" pitchFamily="2" charset="-122"/>
                <a:cs typeface="Times New Roman" panose="02020603050405020304"/>
              </a:rPr>
              <a:t>  </a:t>
            </a:r>
          </a:p>
          <a:p>
            <a:pPr marL="1325880" indent="-1059180" algn="just">
              <a:lnSpc>
                <a:spcPct val="150000"/>
              </a:lnSpc>
              <a:spcAft>
                <a:spcPct val="0"/>
              </a:spcAft>
            </a:pPr>
            <a:r>
              <a:rPr lang="en-US" altLang="zh-CN" sz="2400" kern="100" dirty="0">
                <a:latin typeface="等线" panose="02010600030101010101" charset="-122"/>
                <a:ea typeface="宋体" panose="02010600030101010101" pitchFamily="2" charset="-122"/>
                <a:cs typeface="Times New Roman" panose="02020603050405020304"/>
              </a:rPr>
              <a:t> </a:t>
            </a:r>
            <a:r>
              <a:rPr lang="en-US" altLang="zh-CN" sz="2400" kern="100" dirty="0" smtClean="0">
                <a:latin typeface="等线" panose="02010600030101010101" charset="-122"/>
                <a:ea typeface="宋体" panose="02010600030101010101" pitchFamily="2" charset="-122"/>
                <a:cs typeface="Times New Roman" panose="02020603050405020304"/>
              </a:rPr>
              <a:t>                             </a:t>
            </a:r>
            <a:r>
              <a:rPr lang="zh-CN" altLang="zh-CN" sz="2400" kern="100" dirty="0" smtClean="0">
                <a:latin typeface="等线" panose="02010600030101010101" charset="-122"/>
                <a:ea typeface="宋体" panose="02010600030101010101" pitchFamily="2" charset="-122"/>
                <a:cs typeface="Times New Roman" panose="02020603050405020304"/>
              </a:rPr>
              <a:t>文化</a:t>
            </a:r>
            <a:r>
              <a:rPr lang="zh-CN" altLang="zh-CN" sz="2400" kern="100" dirty="0">
                <a:latin typeface="等线" panose="02010600030101010101" charset="-122"/>
                <a:ea typeface="宋体" panose="02010600030101010101" pitchFamily="2" charset="-122"/>
                <a:cs typeface="Times New Roman" panose="02020603050405020304"/>
              </a:rPr>
              <a:t>和传统不断传承与发扬。</a:t>
            </a:r>
            <a:endParaRPr lang="zh-CN" altLang="zh-CN" sz="2400" kern="100" dirty="0">
              <a:effectLst/>
              <a:latin typeface="等线" panose="02010600030101010101" charset="-122"/>
              <a:cs typeface="Times New Roman" panose="02020603050405020304"/>
            </a:endParaRPr>
          </a:p>
        </p:txBody>
      </p:sp>
    </p:spTree>
  </p:cSld>
  <p:clrMapOvr>
    <a:masterClrMapping/>
  </p:clrMapOvr>
  <p:transition spd="slow" advTm="3000">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68345" y="443865"/>
            <a:ext cx="5654675" cy="679450"/>
          </a:xfrm>
        </p:spPr>
        <p:txBody>
          <a:bodyPr>
            <a:normAutofit fontScale="90000"/>
          </a:bodyPr>
          <a:lstStyle/>
          <a:p>
            <a:r>
              <a:rPr sz="4445" smtClean="0">
                <a:latin typeface="微软雅黑" panose="020B0503020204020204" pitchFamily="34" charset="-122"/>
                <a:ea typeface="微软雅黑" panose="020B0503020204020204" pitchFamily="34" charset="-122"/>
                <a:sym typeface="+mn-ea"/>
              </a:rPr>
              <a:t>多角度塑造人物形象</a:t>
            </a:r>
            <a:endParaRPr lang="zh-CN" altLang="en-US" sz="4445"/>
          </a:p>
        </p:txBody>
      </p:sp>
      <p:sp>
        <p:nvSpPr>
          <p:cNvPr id="3" name="文本框 2"/>
          <p:cNvSpPr txBox="1"/>
          <p:nvPr/>
        </p:nvSpPr>
        <p:spPr>
          <a:xfrm>
            <a:off x="435610" y="1426845"/>
            <a:ext cx="10848340" cy="4246245"/>
          </a:xfrm>
          <a:prstGeom prst="rect">
            <a:avLst/>
          </a:prstGeom>
          <a:noFill/>
        </p:spPr>
        <p:txBody>
          <a:bodyPr wrap="square" rtlCol="0" anchor="t">
            <a:spAutoFit/>
          </a:bodyPr>
          <a:lstStyle/>
          <a:p>
            <a:pPr algn="just">
              <a:lnSpc>
                <a:spcPct val="150000"/>
              </a:lnSpc>
            </a:pPr>
            <a:r>
              <a:rPr lang="zh-CN" altLang="en-US" sz="3600">
                <a:latin typeface="微软雅黑" panose="020B0503020204020204" pitchFamily="34" charset="-122"/>
                <a:ea typeface="微软雅黑" panose="020B0503020204020204" pitchFamily="34" charset="-122"/>
                <a:sym typeface="+mn-ea"/>
              </a:rPr>
              <a:t>④ </a:t>
            </a:r>
            <a:r>
              <a:rPr lang="zh-CN" altLang="en-US" sz="3600">
                <a:solidFill>
                  <a:srgbClr val="FF0000"/>
                </a:solidFill>
                <a:latin typeface="微软雅黑" panose="020B0503020204020204" pitchFamily="34" charset="-122"/>
                <a:ea typeface="微软雅黑" panose="020B0503020204020204" pitchFamily="34" charset="-122"/>
                <a:sym typeface="+mn-ea"/>
              </a:rPr>
              <a:t>以张秉贵的事迹为主体，写了多个事例。</a:t>
            </a:r>
            <a:r>
              <a:rPr lang="zh-CN" altLang="en-US" sz="3600">
                <a:latin typeface="微软雅黑" panose="020B0503020204020204" pitchFamily="34" charset="-122"/>
                <a:ea typeface="微软雅黑" panose="020B0503020204020204" pitchFamily="34" charset="-122"/>
                <a:sym typeface="+mn-ea"/>
              </a:rPr>
              <a:t>这些事例为我们生动地展现了张秉贵的为人、他的精神以及他是如何用心中的一团火去温暖众人心的。这样的事实一次又一次地感染着读者，也一次又一次地证明了人物的难能可贵之处，人在事中，事中见人。</a:t>
            </a:r>
            <a:endParaRPr lang="zh-CN" altLang="en-US" sz="3600"/>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2" name="矩形 1"/>
          <p:cNvSpPr/>
          <p:nvPr/>
        </p:nvSpPr>
        <p:spPr>
          <a:xfrm>
            <a:off x="231140" y="826135"/>
            <a:ext cx="5850890" cy="5631180"/>
          </a:xfrm>
          <a:prstGeom prst="rect">
            <a:avLst/>
          </a:prstGeom>
        </p:spPr>
        <p:txBody>
          <a:bodyPr wrap="square">
            <a:spAutoFit/>
          </a:bodyPr>
          <a:lstStyle/>
          <a:p>
            <a:pPr indent="1259840" algn="just">
              <a:lnSpc>
                <a:spcPct val="150000"/>
              </a:lnSpc>
              <a:spcAft>
                <a:spcPct val="0"/>
              </a:spcAft>
            </a:pPr>
            <a:r>
              <a:rPr lang="en-US" altLang="zh-CN" kern="100" smtClean="0">
                <a:latin typeface="等线" panose="02010600030101010101" charset="-122"/>
                <a:ea typeface="宋体" panose="02010600030101010101" pitchFamily="2" charset="-122"/>
                <a:cs typeface="Times New Roman" panose="02020603050405020304"/>
              </a:rPr>
              <a:t>          </a:t>
            </a:r>
            <a:r>
              <a:rPr lang="zh-CN" altLang="zh-CN" sz="2400" kern="100" smtClean="0">
                <a:latin typeface="等线" panose="02010600030101010101" charset="-122"/>
                <a:ea typeface="宋体" panose="02010600030101010101" pitchFamily="2" charset="-122"/>
                <a:cs typeface="Times New Roman" panose="02020603050405020304"/>
              </a:rPr>
              <a:t>假如</a:t>
            </a:r>
            <a:r>
              <a:rPr lang="zh-CN" altLang="zh-CN" sz="2400" kern="100">
                <a:latin typeface="等线" panose="02010600030101010101" charset="-122"/>
                <a:ea typeface="宋体" panose="02010600030101010101" pitchFamily="2" charset="-122"/>
                <a:cs typeface="Times New Roman" panose="02020603050405020304"/>
              </a:rPr>
              <a:t>我是一束光，</a:t>
            </a:r>
            <a:endParaRPr lang="zh-CN" altLang="zh-CN" sz="2400" kern="100">
              <a:latin typeface="等线" panose="02010600030101010101" charset="-122"/>
              <a:cs typeface="Times New Roman" panose="02020603050405020304"/>
            </a:endParaRPr>
          </a:p>
          <a:p>
            <a:pPr indent="1259840" algn="just">
              <a:lnSpc>
                <a:spcPct val="150000"/>
              </a:lnSpc>
              <a:spcAft>
                <a:spcPct val="0"/>
              </a:spcAft>
            </a:pPr>
            <a:r>
              <a:rPr lang="zh-CN" altLang="zh-CN" sz="2400" kern="100">
                <a:latin typeface="等线" panose="02010600030101010101" charset="-122"/>
                <a:ea typeface="宋体" panose="02010600030101010101" pitchFamily="2" charset="-122"/>
                <a:cs typeface="Times New Roman" panose="02020603050405020304"/>
              </a:rPr>
              <a:t>　　就要给别人送去一片光芒</a:t>
            </a:r>
            <a:endParaRPr lang="zh-CN" altLang="zh-CN" sz="2400" kern="100">
              <a:latin typeface="等线" panose="02010600030101010101" charset="-122"/>
              <a:cs typeface="Times New Roman" panose="02020603050405020304"/>
            </a:endParaRPr>
          </a:p>
          <a:p>
            <a:pPr indent="1259840" algn="just">
              <a:lnSpc>
                <a:spcPct val="150000"/>
              </a:lnSpc>
              <a:spcAft>
                <a:spcPct val="0"/>
              </a:spcAft>
            </a:pPr>
            <a:r>
              <a:rPr lang="zh-CN" altLang="zh-CN" sz="2400" kern="100">
                <a:latin typeface="等线" panose="02010600030101010101" charset="-122"/>
                <a:ea typeface="宋体" panose="02010600030101010101" pitchFamily="2" charset="-122"/>
                <a:cs typeface="Times New Roman" panose="02020603050405020304"/>
              </a:rPr>
              <a:t>　　假如我是一阵风，</a:t>
            </a:r>
            <a:endParaRPr lang="zh-CN" altLang="zh-CN" sz="2400" kern="100">
              <a:latin typeface="等线" panose="02010600030101010101" charset="-122"/>
              <a:cs typeface="Times New Roman" panose="02020603050405020304"/>
            </a:endParaRPr>
          </a:p>
          <a:p>
            <a:pPr indent="1259840" algn="just">
              <a:lnSpc>
                <a:spcPct val="150000"/>
              </a:lnSpc>
              <a:spcAft>
                <a:spcPct val="0"/>
              </a:spcAft>
            </a:pPr>
            <a:r>
              <a:rPr lang="zh-CN" altLang="zh-CN" sz="2400" kern="100">
                <a:latin typeface="等线" panose="02010600030101010101" charset="-122"/>
                <a:ea typeface="宋体" panose="02010600030101010101" pitchFamily="2" charset="-122"/>
                <a:cs typeface="Times New Roman" panose="02020603050405020304"/>
              </a:rPr>
              <a:t>　　就要给别人送去一阵清凉</a:t>
            </a:r>
            <a:endParaRPr lang="zh-CN" altLang="zh-CN" sz="2400" kern="100">
              <a:latin typeface="等线" panose="02010600030101010101" charset="-122"/>
              <a:cs typeface="Times New Roman" panose="02020603050405020304"/>
            </a:endParaRPr>
          </a:p>
          <a:p>
            <a:pPr indent="1259840" algn="just">
              <a:lnSpc>
                <a:spcPct val="150000"/>
              </a:lnSpc>
              <a:spcAft>
                <a:spcPct val="0"/>
              </a:spcAft>
            </a:pPr>
            <a:r>
              <a:rPr lang="zh-CN" altLang="zh-CN" sz="2400" kern="100">
                <a:latin typeface="等线" panose="02010600030101010101" charset="-122"/>
                <a:ea typeface="宋体" panose="02010600030101010101" pitchFamily="2" charset="-122"/>
                <a:cs typeface="Times New Roman" panose="02020603050405020304"/>
              </a:rPr>
              <a:t>　　假如我是一朵花，</a:t>
            </a:r>
            <a:endParaRPr lang="zh-CN" altLang="zh-CN" sz="2400" kern="100">
              <a:latin typeface="等线" panose="02010600030101010101" charset="-122"/>
              <a:cs typeface="Times New Roman" panose="02020603050405020304"/>
            </a:endParaRPr>
          </a:p>
          <a:p>
            <a:pPr indent="1259840" algn="just">
              <a:lnSpc>
                <a:spcPct val="150000"/>
              </a:lnSpc>
              <a:spcAft>
                <a:spcPct val="0"/>
              </a:spcAft>
            </a:pPr>
            <a:r>
              <a:rPr lang="zh-CN" altLang="zh-CN" sz="2400" kern="100">
                <a:latin typeface="等线" panose="02010600030101010101" charset="-122"/>
                <a:ea typeface="宋体" panose="02010600030101010101" pitchFamily="2" charset="-122"/>
                <a:cs typeface="Times New Roman" panose="02020603050405020304"/>
              </a:rPr>
              <a:t>　　就要给别人送去一阵芬芳</a:t>
            </a:r>
            <a:endParaRPr lang="zh-CN" altLang="zh-CN" sz="2400" kern="100">
              <a:latin typeface="等线" panose="02010600030101010101" charset="-122"/>
              <a:cs typeface="Times New Roman" panose="02020603050405020304"/>
            </a:endParaRPr>
          </a:p>
          <a:p>
            <a:pPr indent="1259840" algn="just">
              <a:lnSpc>
                <a:spcPct val="150000"/>
              </a:lnSpc>
              <a:spcAft>
                <a:spcPct val="0"/>
              </a:spcAft>
            </a:pPr>
            <a:r>
              <a:rPr lang="zh-CN" altLang="zh-CN" sz="2400" kern="100">
                <a:latin typeface="等线" panose="02010600030101010101" charset="-122"/>
                <a:ea typeface="宋体" panose="02010600030101010101" pitchFamily="2" charset="-122"/>
                <a:cs typeface="Times New Roman" panose="02020603050405020304"/>
              </a:rPr>
              <a:t>　　假如我是一棵树，</a:t>
            </a:r>
            <a:endParaRPr lang="zh-CN" altLang="zh-CN" sz="2400" kern="100">
              <a:latin typeface="等线" panose="02010600030101010101" charset="-122"/>
              <a:cs typeface="Times New Roman" panose="02020603050405020304"/>
            </a:endParaRPr>
          </a:p>
          <a:p>
            <a:pPr indent="1259840" algn="just">
              <a:lnSpc>
                <a:spcPct val="150000"/>
              </a:lnSpc>
              <a:spcAft>
                <a:spcPct val="0"/>
              </a:spcAft>
            </a:pPr>
            <a:r>
              <a:rPr lang="zh-CN" altLang="zh-CN" sz="2400" kern="100">
                <a:latin typeface="等线" panose="02010600030101010101" charset="-122"/>
                <a:ea typeface="宋体" panose="02010600030101010101" pitchFamily="2" charset="-122"/>
                <a:cs typeface="Times New Roman" panose="02020603050405020304"/>
              </a:rPr>
              <a:t>　　就要给别人送来一片阴凉</a:t>
            </a:r>
            <a:endParaRPr lang="zh-CN" altLang="zh-CN" sz="2400" kern="100">
              <a:latin typeface="等线" panose="02010600030101010101" charset="-122"/>
              <a:cs typeface="Times New Roman" panose="02020603050405020304"/>
            </a:endParaRPr>
          </a:p>
          <a:p>
            <a:pPr indent="1259840" algn="just">
              <a:lnSpc>
                <a:spcPct val="150000"/>
              </a:lnSpc>
              <a:spcAft>
                <a:spcPct val="0"/>
              </a:spcAft>
            </a:pPr>
            <a:r>
              <a:rPr lang="zh-CN" altLang="zh-CN" sz="2400" kern="100">
                <a:latin typeface="等线" panose="02010600030101010101" charset="-122"/>
                <a:ea typeface="宋体" panose="02010600030101010101" pitchFamily="2" charset="-122"/>
                <a:cs typeface="Times New Roman" panose="02020603050405020304"/>
              </a:rPr>
              <a:t>　　假如我是一首歌，</a:t>
            </a:r>
            <a:endParaRPr lang="zh-CN" altLang="zh-CN" sz="2400" kern="100">
              <a:latin typeface="等线" panose="02010600030101010101" charset="-122"/>
              <a:cs typeface="Times New Roman" panose="02020603050405020304"/>
            </a:endParaRPr>
          </a:p>
          <a:p>
            <a:pPr indent="1524000" algn="just">
              <a:lnSpc>
                <a:spcPct val="150000"/>
              </a:lnSpc>
              <a:spcAft>
                <a:spcPct val="0"/>
              </a:spcAft>
            </a:pPr>
            <a:r>
              <a:rPr lang="en-US" altLang="zh-CN" sz="2400" kern="100" smtClean="0">
                <a:latin typeface="等线" panose="02010600030101010101" charset="-122"/>
                <a:ea typeface="宋体" panose="02010600030101010101" pitchFamily="2" charset="-122"/>
                <a:cs typeface="Times New Roman" panose="02020603050405020304"/>
              </a:rPr>
              <a:t>    </a:t>
            </a:r>
            <a:r>
              <a:rPr lang="zh-CN" altLang="zh-CN" sz="2400" kern="100" smtClean="0">
                <a:latin typeface="等线" panose="02010600030101010101" charset="-122"/>
                <a:ea typeface="宋体" panose="02010600030101010101" pitchFamily="2" charset="-122"/>
                <a:cs typeface="Times New Roman" panose="02020603050405020304"/>
              </a:rPr>
              <a:t>就要</a:t>
            </a:r>
            <a:r>
              <a:rPr lang="zh-CN" altLang="zh-CN" sz="2400" kern="100">
                <a:latin typeface="等线" panose="02010600030101010101" charset="-122"/>
                <a:ea typeface="宋体" panose="02010600030101010101" pitchFamily="2" charset="-122"/>
                <a:cs typeface="Times New Roman" panose="02020603050405020304"/>
              </a:rPr>
              <a:t>给别人送去一片悠扬</a:t>
            </a:r>
            <a:endParaRPr lang="zh-CN" altLang="zh-CN" sz="2400" kern="100">
              <a:effectLst/>
              <a:latin typeface="等线" panose="02010600030101010101" charset="-122"/>
              <a:cs typeface="Times New Roman" panose="02020603050405020304"/>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655045" y="1001346"/>
            <a:ext cx="3295650" cy="497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advTm="300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
          <p:cNvSpPr>
            <a:spLocks noChangeAspect="1"/>
          </p:cNvSpPr>
          <p:nvPr/>
        </p:nvSpPr>
        <p:spPr>
          <a:xfrm>
            <a:off x="1271588" y="1628775"/>
            <a:ext cx="10082212" cy="3324225"/>
          </a:xfrm>
          <a:prstGeom prst="rect">
            <a:avLst/>
          </a:prstGeom>
          <a:noFill/>
          <a:ln w="9525">
            <a:noFill/>
          </a:ln>
        </p:spPr>
        <p:txBody>
          <a:bodyPr>
            <a:spAutoFit/>
          </a:bodyPr>
          <a:lstStyle/>
          <a:p>
            <a:pPr indent="266700" defTabSz="914400" eaLnBrk="1" hangingPunct="1">
              <a:lnSpc>
                <a:spcPct val="150000"/>
              </a:lnSpc>
              <a:buNone/>
              <a:tabLst>
                <a:tab pos="1028700" algn="l"/>
                <a:tab pos="1849755" algn="l"/>
                <a:tab pos="2536825" algn="l"/>
                <a:tab pos="3221355" algn="l"/>
              </a:tabLst>
            </a:pPr>
            <a:r>
              <a:rPr lang="zh-CN" altLang="en-US" sz="2800" dirty="0">
                <a:latin typeface="黑体" panose="02010609060101010101" pitchFamily="49" charset="-122"/>
                <a:ea typeface="黑体" panose="02010609060101010101" pitchFamily="49" charset="-122"/>
              </a:rPr>
              <a:t>   中国梦，劳动美。正是劳动，让我们今天得以无比接近中华民族伟大复兴的目标。劳动是一切成功的必由之路，劳动是创造价值的唯一源泉。纵观国际格局，一个国家的发展能否抢占先机、赢得主动，越来越取决于国民素质特别是劳动者素质。</a:t>
            </a:r>
            <a:endParaRPr lang="en-US" altLang="zh-CN" sz="2800" dirty="0">
              <a:latin typeface="黑体" panose="02010609060101010101" pitchFamily="49" charset="-122"/>
              <a:ea typeface="黑体" panose="02010609060101010101" pitchFamily="49" charset="-122"/>
            </a:endParaRPr>
          </a:p>
          <a:p>
            <a:pPr indent="266700" defTabSz="914400" eaLnBrk="1" hangingPunct="1">
              <a:lnSpc>
                <a:spcPct val="150000"/>
              </a:lnSpc>
              <a:buNone/>
              <a:tabLst>
                <a:tab pos="1028700" algn="l"/>
                <a:tab pos="1849755" algn="l"/>
                <a:tab pos="2536825" algn="l"/>
                <a:tab pos="3221355" algn="l"/>
              </a:tabLst>
            </a:pPr>
            <a:r>
              <a:rPr lang="en-US" altLang="zh-CN" sz="2800" dirty="0">
                <a:solidFill>
                  <a:srgbClr val="000000"/>
                </a:solidFill>
                <a:latin typeface="黑体" panose="02010609060101010101" pitchFamily="49" charset="-122"/>
                <a:ea typeface="黑体" panose="02010609060101010101" pitchFamily="49" charset="-122"/>
              </a:rPr>
              <a:t>         ——</a:t>
            </a:r>
            <a:r>
              <a:rPr lang="en-US" altLang="en-US" sz="2800" dirty="0" err="1">
                <a:solidFill>
                  <a:srgbClr val="000000"/>
                </a:solidFill>
                <a:latin typeface="黑体" panose="02010609060101010101" pitchFamily="49" charset="-122"/>
                <a:ea typeface="黑体" panose="02010609060101010101" pitchFamily="49" charset="-122"/>
              </a:rPr>
              <a:t>人民日报社论</a:t>
            </a:r>
            <a:r>
              <a:rPr lang="en-US" altLang="zh-CN" sz="2800" dirty="0" err="1">
                <a:solidFill>
                  <a:srgbClr val="000000"/>
                </a:solidFill>
                <a:latin typeface="黑体" panose="02010609060101010101" pitchFamily="49" charset="-122"/>
                <a:ea typeface="黑体" panose="02010609060101010101" pitchFamily="49" charset="-122"/>
              </a:rPr>
              <a:t>《</a:t>
            </a:r>
            <a:r>
              <a:rPr lang="en-US" altLang="en-US" sz="2800" dirty="0" err="1">
                <a:solidFill>
                  <a:srgbClr val="000000"/>
                </a:solidFill>
                <a:latin typeface="黑体" panose="02010609060101010101" pitchFamily="49" charset="-122"/>
                <a:ea typeface="黑体" panose="02010609060101010101" pitchFamily="49" charset="-122"/>
              </a:rPr>
              <a:t>光荣属于每一个劳动者</a:t>
            </a:r>
            <a:r>
              <a:rPr lang="en-US" altLang="zh-CN" sz="2800" dirty="0">
                <a:solidFill>
                  <a:srgbClr val="000000"/>
                </a:solidFill>
                <a:latin typeface="黑体" panose="02010609060101010101" pitchFamily="49" charset="-122"/>
                <a:ea typeface="黑体" panose="02010609060101010101" pitchFamily="49" charset="-122"/>
              </a:rPr>
              <a:t>》</a:t>
            </a:r>
          </a:p>
        </p:txBody>
      </p:sp>
      <p:sp>
        <p:nvSpPr>
          <p:cNvPr id="3" name="标题 2"/>
          <p:cNvSpPr>
            <a:spLocks noGrp="1"/>
          </p:cNvSpPr>
          <p:nvPr>
            <p:ph type="ctrTitle"/>
          </p:nvPr>
        </p:nvSpPr>
        <p:spPr>
          <a:xfrm>
            <a:off x="838200" y="0"/>
            <a:ext cx="10515600" cy="822325"/>
          </a:xfrm>
        </p:spPr>
        <p:txBody>
          <a:bodyPr vert="horz" wrap="square" lIns="91440" tIns="45720" rIns="91440" bIns="45720" numCol="1" rtlCol="0" anchor="ctr" anchorCtr="0" compatLnSpc="1">
            <a:normAutofit/>
          </a:bodyPr>
          <a:lstStyle/>
          <a:p>
            <a:pPr marL="0" marR="0" lvl="0" indent="0" algn="ctr" defTabSz="6858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smtClean="0">
                <a:ln>
                  <a:noFill/>
                </a:ln>
                <a:solidFill>
                  <a:schemeClr val="tx1">
                    <a:lumMod val="75000"/>
                    <a:lumOff val="25000"/>
                  </a:schemeClr>
                </a:solidFill>
                <a:effectLst/>
                <a:uLnTx/>
                <a:uFillTx/>
                <a:latin typeface="Times New Roman" panose="02020603050405020304" pitchFamily="18" charset="0"/>
                <a:ea typeface="黑体" panose="02010609060101010101" pitchFamily="49" charset="-122"/>
                <a:cs typeface="+mj-cs"/>
              </a:rPr>
              <a:t>阅读导入</a:t>
            </a:r>
            <a:endParaRPr kumimoji="0" lang="zh-CN" altLang="en-US" sz="4000" b="1" i="0" u="none" strike="noStrike" kern="1200" cap="none" spc="0" normalizeH="0" baseline="0" noProof="0">
              <a:ln>
                <a:noFill/>
              </a:ln>
              <a:solidFill>
                <a:schemeClr val="tx1">
                  <a:lumMod val="75000"/>
                  <a:lumOff val="25000"/>
                </a:schemeClr>
              </a:solidFill>
              <a:effectLst/>
              <a:uLnTx/>
              <a:uFillTx/>
              <a:latin typeface="Times New Roman" panose="02020603050405020304" pitchFamily="18" charset="0"/>
              <a:ea typeface="黑体" panose="02010609060101010101" pitchFamily="49" charset="-122"/>
              <a:cs typeface="+mj-cs"/>
            </a:endParaRPr>
          </a:p>
        </p:txBody>
      </p:sp>
    </p:spTree>
  </p:cSld>
  <p:clrMapOvr>
    <a:masterClrMapping/>
  </p:clrMapOvr>
  <p:transition spd="slow">
    <p:pull dir="ld"/>
  </p:transition>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6146" name="内容占位符 2"/>
          <p:cNvSpPr>
            <a:spLocks noGrp="1" noChangeArrowheads="1"/>
          </p:cNvSpPr>
          <p:nvPr>
            <p:ph idx="1"/>
          </p:nvPr>
        </p:nvSpPr>
        <p:spPr>
          <a:xfrm>
            <a:off x="1081405" y="976630"/>
            <a:ext cx="2145665" cy="660400"/>
          </a:xfrm>
        </p:spPr>
        <p:txBody>
          <a:bodyPr>
            <a:noAutofit/>
          </a:bodyPr>
          <a:lstStyle/>
          <a:p>
            <a:pPr marL="0" indent="0">
              <a:buFont typeface="Arial" panose="020B0604020202020204" pitchFamily="34" charset="0"/>
              <a:buNone/>
            </a:pPr>
            <a:r>
              <a:rPr sz="3200" b="1" spc="0" noProof="0" smtClean="0">
                <a:ln>
                  <a:noFill/>
                </a:ln>
                <a:solidFill>
                  <a:srgbClr val="FF0000"/>
                </a:solidFill>
                <a:effectLst/>
                <a:uLnTx/>
                <a:latin typeface="Times New Roman" panose="02020603050405020304" pitchFamily="18" charset="0"/>
                <a:ea typeface="黑体" panose="02010609060101010101" pitchFamily="49" charset="-122"/>
                <a:cs typeface="+mj-cs"/>
                <a:sym typeface="+mn-ea"/>
              </a:rPr>
              <a:t>张秉贵</a:t>
            </a:r>
            <a:endParaRPr lang="zh-CN" altLang="en-US" sz="3200" b="1" spc="0" noProof="0" smtClean="0">
              <a:ln>
                <a:noFill/>
              </a:ln>
              <a:solidFill>
                <a:srgbClr val="FF0000"/>
              </a:solidFill>
              <a:effectLst/>
              <a:uLnTx/>
              <a:latin typeface="Times New Roman" panose="02020603050405020304" pitchFamily="18" charset="0"/>
              <a:ea typeface="黑体" panose="02010609060101010101" pitchFamily="49" charset="-122"/>
              <a:cs typeface="+mj-cs"/>
              <a:sym typeface="+mn-ea"/>
            </a:endParaRPr>
          </a:p>
        </p:txBody>
      </p:sp>
      <p:sp>
        <p:nvSpPr>
          <p:cNvPr id="6147" name="矩形 10"/>
          <p:cNvSpPr>
            <a:spLocks noChangeArrowheads="1"/>
          </p:cNvSpPr>
          <p:nvPr/>
        </p:nvSpPr>
        <p:spPr bwMode="auto">
          <a:xfrm>
            <a:off x="4114800" y="734769"/>
            <a:ext cx="7746023" cy="590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lgn="ctr">
              <a:lnSpc>
                <a:spcPct val="150000"/>
              </a:lnSpc>
            </a:pPr>
            <a:r>
              <a:rPr lang="zh-CN" altLang="en-US" sz="2800" smtClean="0">
                <a:solidFill>
                  <a:srgbClr val="FF0000"/>
                </a:solidFill>
                <a:latin typeface="微软雅黑" panose="020B0503020204020204" pitchFamily="34" charset="-122"/>
                <a:ea typeface="微软雅黑" panose="020B0503020204020204" pitchFamily="34" charset="-122"/>
              </a:rPr>
              <a:t>一、人物</a:t>
            </a:r>
            <a:r>
              <a:rPr lang="zh-CN" altLang="en-US" sz="2800">
                <a:solidFill>
                  <a:srgbClr val="FF0000"/>
                </a:solidFill>
                <a:latin typeface="微软雅黑" panose="020B0503020204020204" pitchFamily="34" charset="-122"/>
                <a:ea typeface="微软雅黑" panose="020B0503020204020204" pitchFamily="34" charset="-122"/>
              </a:rPr>
              <a:t>介绍</a:t>
            </a:r>
            <a:endParaRPr lang="en-US" altLang="zh-CN" sz="2800">
              <a:solidFill>
                <a:srgbClr val="FF0000"/>
              </a:solidFill>
              <a:latin typeface="微软雅黑" panose="020B0503020204020204" pitchFamily="34" charset="-122"/>
              <a:ea typeface="微软雅黑" panose="020B0503020204020204" pitchFamily="34" charset="-122"/>
            </a:endParaRPr>
          </a:p>
          <a:p>
            <a:pPr indent="457200">
              <a:lnSpc>
                <a:spcPct val="150000"/>
              </a:lnSpc>
            </a:pPr>
            <a:r>
              <a:rPr lang="zh-CN" altLang="en-US" sz="2800">
                <a:latin typeface="微软雅黑" panose="020B0503020204020204" pitchFamily="34" charset="-122"/>
                <a:ea typeface="微软雅黑" panose="020B0503020204020204" pitchFamily="34" charset="-122"/>
              </a:rPr>
              <a:t>他在平凡的售货员岗位上练就了令人称奇的“一抓准”“一口清”技艺和“一团火”的服务精神，树起我国商业战线上的一面旗帜。在北京，传统的“燕京八景”名扬天下，而他的售货艺术被人们誉为“燕京第九景”，他多次被授予“优秀共产党员”称号。</a:t>
            </a:r>
            <a:r>
              <a:rPr lang="en-US" altLang="zh-CN" sz="2800">
                <a:latin typeface="微软雅黑" panose="020B0503020204020204" pitchFamily="34" charset="-122"/>
                <a:ea typeface="微软雅黑" panose="020B0503020204020204" pitchFamily="34" charset="-122"/>
              </a:rPr>
              <a:t>1988 </a:t>
            </a:r>
            <a:r>
              <a:rPr lang="zh-CN" altLang="en-US" sz="2800">
                <a:latin typeface="微软雅黑" panose="020B0503020204020204" pitchFamily="34" charset="-122"/>
                <a:ea typeface="微软雅黑" panose="020B0503020204020204" pitchFamily="34" charset="-122"/>
              </a:rPr>
              <a:t>年</a:t>
            </a:r>
            <a:r>
              <a:rPr lang="en-US" altLang="zh-CN" sz="2800">
                <a:latin typeface="微软雅黑" panose="020B0503020204020204" pitchFamily="34" charset="-122"/>
                <a:ea typeface="微软雅黑" panose="020B0503020204020204" pitchFamily="34" charset="-122"/>
              </a:rPr>
              <a:t>9 </a:t>
            </a:r>
            <a:r>
              <a:rPr lang="zh-CN" altLang="en-US" sz="2800">
                <a:latin typeface="微软雅黑" panose="020B0503020204020204" pitchFamily="34" charset="-122"/>
                <a:ea typeface="微软雅黑" panose="020B0503020204020204" pitchFamily="34" charset="-122"/>
              </a:rPr>
              <a:t>月</a:t>
            </a:r>
            <a:r>
              <a:rPr lang="en-US" altLang="zh-CN" sz="2800">
                <a:latin typeface="微软雅黑" panose="020B0503020204020204" pitchFamily="34" charset="-122"/>
                <a:ea typeface="微软雅黑" panose="020B0503020204020204" pitchFamily="34" charset="-122"/>
              </a:rPr>
              <a:t>17 </a:t>
            </a:r>
            <a:r>
              <a:rPr lang="zh-CN" altLang="en-US" sz="2800">
                <a:latin typeface="微软雅黑" panose="020B0503020204020204" pitchFamily="34" charset="-122"/>
                <a:ea typeface="微软雅黑" panose="020B0503020204020204" pitchFamily="34" charset="-122"/>
              </a:rPr>
              <a:t>日，张秉贵塑像在百货大楼门前落成。陈云同志亲笔题词：“一团火”精神光耀神州。</a:t>
            </a:r>
          </a:p>
        </p:txBody>
      </p:sp>
      <p:pic>
        <p:nvPicPr>
          <p:cNvPr id="5" name="图片 3" descr="图片包含 人员, 男士, 照片, 室内&#10;&#10;描述已自动生成"/>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0076" y="1795463"/>
            <a:ext cx="3706812" cy="3787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220345" y="5855335"/>
            <a:ext cx="3611880" cy="645160"/>
          </a:xfrm>
          <a:prstGeom prst="rect">
            <a:avLst/>
          </a:prstGeom>
          <a:noFill/>
        </p:spPr>
        <p:txBody>
          <a:bodyPr wrap="none" rtlCol="0" anchor="t">
            <a:spAutoFit/>
          </a:bodyPr>
          <a:lstStyle/>
          <a:p>
            <a:r>
              <a:rPr lang="zh-CN" altLang="en-US" b="1">
                <a:solidFill>
                  <a:srgbClr val="FF0000"/>
                </a:solidFill>
                <a:latin typeface="Arial" panose="020B0604020202020204" pitchFamily="34" charset="0"/>
                <a:sym typeface="+mn-ea"/>
              </a:rPr>
              <a:t>正在北京王府井百货大楼糖果柜台</a:t>
            </a:r>
          </a:p>
          <a:p>
            <a:r>
              <a:rPr lang="zh-CN" altLang="en-US" b="1">
                <a:solidFill>
                  <a:srgbClr val="FF0000"/>
                </a:solidFill>
                <a:latin typeface="Arial" panose="020B0604020202020204" pitchFamily="34" charset="0"/>
                <a:sym typeface="+mn-ea"/>
              </a:rPr>
              <a:t>工作的张秉贵</a:t>
            </a:r>
            <a:endParaRPr lang="zh-CN" altLang="en-US"/>
          </a:p>
        </p:txBody>
      </p:sp>
    </p:spTree>
  </p:cSld>
  <p:clrMapOvr>
    <a:masterClrMapping/>
  </p:clrMapOvr>
  <p:transition spd="slow" advTm="3000">
    <p:random/>
  </p:transition>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3" name="矩形 2"/>
          <p:cNvSpPr>
            <a:spLocks noChangeArrowheads="1"/>
          </p:cNvSpPr>
          <p:nvPr/>
        </p:nvSpPr>
        <p:spPr bwMode="auto">
          <a:xfrm>
            <a:off x="226538" y="764872"/>
            <a:ext cx="1164729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zh-CN" altLang="zh-CN" sz="2400" b="1" kern="100">
                <a:latin typeface="Times New Roman" panose="02020603050405020304"/>
                <a:ea typeface="黑体" panose="02010609060101010101" pitchFamily="49" charset="-122"/>
                <a:cs typeface="Times New Roman" panose="02020603050405020304"/>
              </a:rPr>
              <a:t>二、理基础</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Times New Roman" panose="02020603050405020304"/>
                <a:ea typeface="黑体" panose="02010609060101010101" pitchFamily="49" charset="-122"/>
                <a:cs typeface="Courier New" panose="02070309020205020404"/>
              </a:rPr>
              <a:t>1</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pitchFamily="49" charset="-122"/>
                <a:cs typeface="Times New Roman" panose="02020603050405020304"/>
              </a:rPr>
              <a:t>记字音</a:t>
            </a:r>
            <a:endParaRPr lang="zh-CN" altLang="zh-CN" sz="1050" kern="100">
              <a:effectLst/>
              <a:latin typeface="宋体" panose="02010600030101010101" pitchFamily="2" charset="-122"/>
              <a:cs typeface="Courier New" panose="02070309020205020404"/>
            </a:endParaRPr>
          </a:p>
        </p:txBody>
      </p:sp>
      <p:sp>
        <p:nvSpPr>
          <p:cNvPr id="5" name="矩形 4"/>
          <p:cNvSpPr/>
          <p:nvPr/>
        </p:nvSpPr>
        <p:spPr>
          <a:xfrm>
            <a:off x="2289014" y="1913703"/>
            <a:ext cx="423514"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xī</a:t>
            </a:r>
            <a:endParaRPr lang="zh-CN" altLang="en-US" sz="2400" b="1">
              <a:solidFill>
                <a:srgbClr val="FF0000"/>
              </a:solidFill>
              <a:latin typeface="Times New Roman" panose="02020603050405020304" pitchFamily="18" charset="0"/>
              <a:cs typeface="Times New Roman" panose="02020603050405020304" pitchFamily="18" charset="0"/>
            </a:endParaRPr>
          </a:p>
        </p:txBody>
      </p:sp>
      <p:graphicFrame>
        <p:nvGraphicFramePr>
          <p:cNvPr id="2" name="对象 1"/>
          <p:cNvGraphicFramePr>
            <a:graphicFrameLocks noChangeAspect="1"/>
          </p:cNvGraphicFramePr>
          <p:nvPr/>
        </p:nvGraphicFramePr>
        <p:xfrm>
          <a:off x="509590" y="1985963"/>
          <a:ext cx="9666287" cy="1566862"/>
        </p:xfrm>
        <a:graphic>
          <a:graphicData uri="http://schemas.openxmlformats.org/presentationml/2006/ole">
            <mc:AlternateContent xmlns:mc="http://schemas.openxmlformats.org/markup-compatibility/2006">
              <mc:Choice xmlns:v="urn:schemas-microsoft-com:vml" Requires="v">
                <p:oleObj spid="_x0000_s1042" name="文档" r:id="rId4" imgW="9962515" imgH="1613535" progId="Word.Document.12">
                  <p:embed/>
                </p:oleObj>
              </mc:Choice>
              <mc:Fallback>
                <p:oleObj name="文档" r:id="rId4" imgW="9962515" imgH="1613535" progId="Word.Document.12">
                  <p:embed/>
                  <p:pic>
                    <p:nvPicPr>
                      <p:cNvPr id="0" name="OLE substitute image"/>
                      <p:cNvPicPr/>
                      <p:nvPr/>
                    </p:nvPicPr>
                    <p:blipFill>
                      <a:blip r:embed="rId5"/>
                      <a:stretch>
                        <a:fillRect/>
                      </a:stretch>
                    </p:blipFill>
                    <p:spPr>
                      <a:xfrm>
                        <a:off x="509590" y="1985963"/>
                        <a:ext cx="9666287" cy="1566862"/>
                      </a:xfrm>
                      <a:prstGeom prst="rect">
                        <a:avLst/>
                      </a:prstGeom>
                    </p:spPr>
                  </p:pic>
                </p:oleObj>
              </mc:Fallback>
            </mc:AlternateContent>
          </a:graphicData>
        </a:graphic>
      </p:graphicFrame>
      <p:sp>
        <p:nvSpPr>
          <p:cNvPr id="6" name="矩形 5"/>
          <p:cNvSpPr/>
          <p:nvPr/>
        </p:nvSpPr>
        <p:spPr>
          <a:xfrm>
            <a:off x="5560296" y="1949062"/>
            <a:ext cx="423514"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ǎi</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7" name="矩形 6"/>
          <p:cNvSpPr/>
          <p:nvPr/>
        </p:nvSpPr>
        <p:spPr>
          <a:xfrm>
            <a:off x="8949864" y="1940207"/>
            <a:ext cx="441146"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nì</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8" name="矩形 7"/>
          <p:cNvSpPr/>
          <p:nvPr/>
        </p:nvSpPr>
        <p:spPr>
          <a:xfrm>
            <a:off x="1652797" y="2489131"/>
            <a:ext cx="441146"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pǐ</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9" name="矩形 8"/>
          <p:cNvSpPr/>
          <p:nvPr/>
        </p:nvSpPr>
        <p:spPr>
          <a:xfrm>
            <a:off x="5375909" y="2489131"/>
            <a:ext cx="920445"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qiàng</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0" name="矩形 9"/>
          <p:cNvSpPr/>
          <p:nvPr/>
        </p:nvSpPr>
        <p:spPr>
          <a:xfrm>
            <a:off x="8807969" y="2480276"/>
            <a:ext cx="835485"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bàng</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1" name="矩形 10"/>
          <p:cNvSpPr>
            <a:spLocks noChangeArrowheads="1"/>
          </p:cNvSpPr>
          <p:nvPr/>
        </p:nvSpPr>
        <p:spPr bwMode="auto">
          <a:xfrm>
            <a:off x="226538" y="3019524"/>
            <a:ext cx="116472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400" b="1" kern="100">
                <a:latin typeface="Times New Roman" panose="02020603050405020304"/>
                <a:ea typeface="黑体" panose="02010609060101010101" pitchFamily="49" charset="-122"/>
                <a:cs typeface="Courier New" panose="02070309020205020404"/>
              </a:rPr>
              <a:t>2</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pitchFamily="49" charset="-122"/>
                <a:cs typeface="Times New Roman" panose="02020603050405020304"/>
              </a:rPr>
              <a:t>识字形</a:t>
            </a:r>
            <a:endParaRPr lang="zh-CN" altLang="zh-CN" sz="1050" kern="100">
              <a:effectLst/>
              <a:latin typeface="宋体" panose="02010600030101010101" pitchFamily="2" charset="-122"/>
              <a:cs typeface="Courier New" panose="02070309020205020404"/>
            </a:endParaRPr>
          </a:p>
        </p:txBody>
      </p:sp>
      <p:graphicFrame>
        <p:nvGraphicFramePr>
          <p:cNvPr id="12" name="对象 11"/>
          <p:cNvGraphicFramePr>
            <a:graphicFrameLocks noChangeAspect="1"/>
          </p:cNvGraphicFramePr>
          <p:nvPr/>
        </p:nvGraphicFramePr>
        <p:xfrm>
          <a:off x="509588" y="3787777"/>
          <a:ext cx="10280651" cy="2168525"/>
        </p:xfrm>
        <a:graphic>
          <a:graphicData uri="http://schemas.openxmlformats.org/presentationml/2006/ole">
            <mc:AlternateContent xmlns:mc="http://schemas.openxmlformats.org/markup-compatibility/2006">
              <mc:Choice xmlns:v="urn:schemas-microsoft-com:vml" Requires="v">
                <p:oleObj spid="_x0000_s1043" name="文档" r:id="rId7" imgW="10426065" imgH="2201545" progId="Word.Document.12">
                  <p:embed/>
                </p:oleObj>
              </mc:Choice>
              <mc:Fallback>
                <p:oleObj name="文档" r:id="rId7" imgW="10426065" imgH="2201545" progId="Word.Document.12">
                  <p:embed/>
                  <p:pic>
                    <p:nvPicPr>
                      <p:cNvPr id="0" name="OLE substitute image"/>
                      <p:cNvPicPr/>
                      <p:nvPr/>
                    </p:nvPicPr>
                    <p:blipFill>
                      <a:blip r:embed="rId8"/>
                      <a:stretch>
                        <a:fillRect/>
                      </a:stretch>
                    </p:blipFill>
                    <p:spPr>
                      <a:xfrm>
                        <a:off x="509588" y="3787777"/>
                        <a:ext cx="10280651" cy="2168525"/>
                      </a:xfrm>
                      <a:prstGeom prst="rect">
                        <a:avLst/>
                      </a:prstGeom>
                    </p:spPr>
                  </p:pic>
                </p:oleObj>
              </mc:Fallback>
            </mc:AlternateContent>
          </a:graphicData>
        </a:graphic>
      </p:graphicFrame>
      <p:sp>
        <p:nvSpPr>
          <p:cNvPr id="13" name="矩形 12"/>
          <p:cNvSpPr/>
          <p:nvPr/>
        </p:nvSpPr>
        <p:spPr>
          <a:xfrm>
            <a:off x="1595426" y="3694933"/>
            <a:ext cx="423514"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ǎi</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4" name="矩形 13"/>
          <p:cNvSpPr/>
          <p:nvPr/>
        </p:nvSpPr>
        <p:spPr>
          <a:xfrm>
            <a:off x="2472329" y="3713933"/>
            <a:ext cx="803425" cy="461665"/>
          </a:xfrm>
          <a:prstGeom prst="rect">
            <a:avLst/>
          </a:prstGeom>
        </p:spPr>
        <p:txBody>
          <a:bodyPr wrap="none">
            <a:spAutoFit/>
          </a:bodyPr>
          <a:lstStyle/>
          <a:p>
            <a:r>
              <a:rPr lang="zh-CN" altLang="en-US" sz="2400" b="1">
                <a:solidFill>
                  <a:srgbClr val="FF0000"/>
                </a:solidFill>
              </a:rPr>
              <a:t>和蔼</a:t>
            </a:r>
          </a:p>
        </p:txBody>
      </p:sp>
      <p:sp>
        <p:nvSpPr>
          <p:cNvPr id="15" name="矩形 14"/>
          <p:cNvSpPr/>
          <p:nvPr/>
        </p:nvSpPr>
        <p:spPr>
          <a:xfrm>
            <a:off x="1608678" y="4142238"/>
            <a:ext cx="423514"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ǎi</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6" name="矩形 15"/>
          <p:cNvSpPr/>
          <p:nvPr/>
        </p:nvSpPr>
        <p:spPr>
          <a:xfrm>
            <a:off x="2472329" y="4161238"/>
            <a:ext cx="803425" cy="461665"/>
          </a:xfrm>
          <a:prstGeom prst="rect">
            <a:avLst/>
          </a:prstGeom>
        </p:spPr>
        <p:txBody>
          <a:bodyPr wrap="none">
            <a:spAutoFit/>
          </a:bodyPr>
          <a:lstStyle/>
          <a:p>
            <a:r>
              <a:rPr lang="zh-CN" altLang="en-US" sz="2400" b="1">
                <a:solidFill>
                  <a:srgbClr val="FF0000"/>
                </a:solidFill>
              </a:rPr>
              <a:t>雾霭</a:t>
            </a:r>
          </a:p>
        </p:txBody>
      </p:sp>
      <p:sp>
        <p:nvSpPr>
          <p:cNvPr id="17" name="矩形 16"/>
          <p:cNvSpPr/>
          <p:nvPr/>
        </p:nvSpPr>
        <p:spPr>
          <a:xfrm>
            <a:off x="5902726" y="3688537"/>
            <a:ext cx="835485" cy="46166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bàng</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8" name="矩形 17"/>
          <p:cNvSpPr/>
          <p:nvPr/>
        </p:nvSpPr>
        <p:spPr>
          <a:xfrm>
            <a:off x="6959653" y="3720789"/>
            <a:ext cx="803425" cy="461665"/>
          </a:xfrm>
          <a:prstGeom prst="rect">
            <a:avLst/>
          </a:prstGeom>
        </p:spPr>
        <p:txBody>
          <a:bodyPr wrap="none">
            <a:spAutoFit/>
          </a:bodyPr>
          <a:lstStyle/>
          <a:p>
            <a:r>
              <a:rPr lang="zh-CN" altLang="en-US" sz="2400" b="1">
                <a:solidFill>
                  <a:srgbClr val="FF0000"/>
                </a:solidFill>
              </a:rPr>
              <a:t>过磅</a:t>
            </a:r>
          </a:p>
        </p:txBody>
      </p:sp>
      <p:sp>
        <p:nvSpPr>
          <p:cNvPr id="19" name="矩形 18"/>
          <p:cNvSpPr/>
          <p:nvPr/>
        </p:nvSpPr>
        <p:spPr>
          <a:xfrm>
            <a:off x="5889474" y="4115734"/>
            <a:ext cx="835485"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pāng</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0" name="矩形 19"/>
          <p:cNvSpPr/>
          <p:nvPr/>
        </p:nvSpPr>
        <p:spPr>
          <a:xfrm>
            <a:off x="6959653" y="4161238"/>
            <a:ext cx="803425" cy="461665"/>
          </a:xfrm>
          <a:prstGeom prst="rect">
            <a:avLst/>
          </a:prstGeom>
        </p:spPr>
        <p:txBody>
          <a:bodyPr wrap="none">
            <a:spAutoFit/>
          </a:bodyPr>
          <a:lstStyle/>
          <a:p>
            <a:r>
              <a:rPr lang="zh-CN" altLang="en-US" sz="2400" b="1">
                <a:solidFill>
                  <a:srgbClr val="FF0000"/>
                </a:solidFill>
              </a:rPr>
              <a:t>滂沱</a:t>
            </a:r>
          </a:p>
        </p:txBody>
      </p:sp>
      <p:sp>
        <p:nvSpPr>
          <p:cNvPr id="21" name="矩形 20"/>
          <p:cNvSpPr/>
          <p:nvPr/>
        </p:nvSpPr>
        <p:spPr>
          <a:xfrm>
            <a:off x="1582174" y="4695559"/>
            <a:ext cx="595035"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jué</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2" name="矩形 21"/>
          <p:cNvSpPr/>
          <p:nvPr/>
        </p:nvSpPr>
        <p:spPr>
          <a:xfrm>
            <a:off x="2498833" y="4754315"/>
            <a:ext cx="803425" cy="461665"/>
          </a:xfrm>
          <a:prstGeom prst="rect">
            <a:avLst/>
          </a:prstGeom>
        </p:spPr>
        <p:txBody>
          <a:bodyPr wrap="none">
            <a:spAutoFit/>
          </a:bodyPr>
          <a:lstStyle/>
          <a:p>
            <a:r>
              <a:rPr lang="zh-CN" altLang="en-US" sz="2400" b="1">
                <a:solidFill>
                  <a:srgbClr val="FF0000"/>
                </a:solidFill>
              </a:rPr>
              <a:t>掘进</a:t>
            </a:r>
          </a:p>
        </p:txBody>
      </p:sp>
      <p:sp>
        <p:nvSpPr>
          <p:cNvPr id="23" name="矩形 22"/>
          <p:cNvSpPr/>
          <p:nvPr/>
        </p:nvSpPr>
        <p:spPr>
          <a:xfrm>
            <a:off x="1568922" y="5149720"/>
            <a:ext cx="595035"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jué</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4" name="矩形 23"/>
          <p:cNvSpPr/>
          <p:nvPr/>
        </p:nvSpPr>
        <p:spPr>
          <a:xfrm>
            <a:off x="2498833" y="5187477"/>
            <a:ext cx="803425" cy="461665"/>
          </a:xfrm>
          <a:prstGeom prst="rect">
            <a:avLst/>
          </a:prstGeom>
        </p:spPr>
        <p:txBody>
          <a:bodyPr wrap="none">
            <a:spAutoFit/>
          </a:bodyPr>
          <a:lstStyle/>
          <a:p>
            <a:r>
              <a:rPr lang="zh-CN" altLang="en-US" sz="2400" b="1">
                <a:solidFill>
                  <a:srgbClr val="FF0000"/>
                </a:solidFill>
              </a:rPr>
              <a:t>崛起</a:t>
            </a:r>
          </a:p>
        </p:txBody>
      </p:sp>
      <p:sp>
        <p:nvSpPr>
          <p:cNvPr id="25" name="矩形 24"/>
          <p:cNvSpPr/>
          <p:nvPr/>
        </p:nvSpPr>
        <p:spPr>
          <a:xfrm>
            <a:off x="5980867" y="4715667"/>
            <a:ext cx="628698"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chè</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6" name="矩形 25"/>
          <p:cNvSpPr/>
          <p:nvPr/>
        </p:nvSpPr>
        <p:spPr>
          <a:xfrm>
            <a:off x="6946401" y="4721415"/>
            <a:ext cx="803425" cy="461665"/>
          </a:xfrm>
          <a:prstGeom prst="rect">
            <a:avLst/>
          </a:prstGeom>
        </p:spPr>
        <p:txBody>
          <a:bodyPr wrap="none">
            <a:spAutoFit/>
          </a:bodyPr>
          <a:lstStyle/>
          <a:p>
            <a:r>
              <a:rPr lang="zh-CN" altLang="en-US" sz="2400" b="1">
                <a:solidFill>
                  <a:srgbClr val="FF0000"/>
                </a:solidFill>
              </a:rPr>
              <a:t>彻底</a:t>
            </a:r>
          </a:p>
        </p:txBody>
      </p:sp>
      <p:sp>
        <p:nvSpPr>
          <p:cNvPr id="27" name="矩形 26"/>
          <p:cNvSpPr/>
          <p:nvPr/>
        </p:nvSpPr>
        <p:spPr>
          <a:xfrm>
            <a:off x="6049131" y="5141973"/>
            <a:ext cx="441146"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qī</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8" name="矩形 27"/>
          <p:cNvSpPr/>
          <p:nvPr/>
        </p:nvSpPr>
        <p:spPr>
          <a:xfrm>
            <a:off x="6952540" y="5174225"/>
            <a:ext cx="803425" cy="461665"/>
          </a:xfrm>
          <a:prstGeom prst="rect">
            <a:avLst/>
          </a:prstGeom>
        </p:spPr>
        <p:txBody>
          <a:bodyPr wrap="none">
            <a:spAutoFit/>
          </a:bodyPr>
          <a:lstStyle/>
          <a:p>
            <a:r>
              <a:rPr lang="zh-CN" altLang="en-US" sz="2400" b="1">
                <a:solidFill>
                  <a:srgbClr val="FF0000"/>
                </a:solidFill>
              </a:rPr>
              <a:t>沏茶</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linds(horizontal)">
                                      <p:cBhvr>
                                        <p:cTn id="62" dur="500"/>
                                        <p:tgtEl>
                                          <p:spTgt spid="18"/>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linds(horizontal)">
                                      <p:cBhvr>
                                        <p:cTn id="67" dur="500"/>
                                        <p:tgtEl>
                                          <p:spTgt spid="19"/>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blinds(horizontal)">
                                      <p:cBhvr>
                                        <p:cTn id="72" dur="500"/>
                                        <p:tgtEl>
                                          <p:spTgt spid="20"/>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blinds(horizontal)">
                                      <p:cBhvr>
                                        <p:cTn id="77" dur="500"/>
                                        <p:tgtEl>
                                          <p:spTgt spid="21"/>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blinds(horizontal)">
                                      <p:cBhvr>
                                        <p:cTn id="82" dur="500"/>
                                        <p:tgtEl>
                                          <p:spTgt spid="22"/>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blinds(horizontal)">
                                      <p:cBhvr>
                                        <p:cTn id="87" dur="500"/>
                                        <p:tgtEl>
                                          <p:spTgt spid="23"/>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blinds(horizontal)">
                                      <p:cBhvr>
                                        <p:cTn id="92" dur="500"/>
                                        <p:tgtEl>
                                          <p:spTgt spid="24"/>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blinds(horizontal)">
                                      <p:cBhvr>
                                        <p:cTn id="97" dur="500"/>
                                        <p:tgtEl>
                                          <p:spTgt spid="25"/>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blinds(horizontal)">
                                      <p:cBhvr>
                                        <p:cTn id="102" dur="500"/>
                                        <p:tgtEl>
                                          <p:spTgt spid="26"/>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blinds(horizontal)">
                                      <p:cBhvr>
                                        <p:cTn id="107" dur="500"/>
                                        <p:tgtEl>
                                          <p:spTgt spid="27"/>
                                        </p:tgtEl>
                                      </p:cBhvr>
                                    </p:animEffect>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blinds(horizontal)">
                                      <p:cBhvr>
                                        <p:cTn id="1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3" name="矩形 2"/>
          <p:cNvSpPr>
            <a:spLocks noChangeArrowheads="1"/>
          </p:cNvSpPr>
          <p:nvPr/>
        </p:nvSpPr>
        <p:spPr bwMode="auto">
          <a:xfrm>
            <a:off x="226538" y="764872"/>
            <a:ext cx="116472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400" b="1" kern="100">
                <a:latin typeface="Times New Roman" panose="02020603050405020304"/>
                <a:ea typeface="黑体" panose="02010609060101010101" pitchFamily="49" charset="-122"/>
                <a:cs typeface="Courier New" panose="02070309020205020404"/>
              </a:rPr>
              <a:t>3</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pitchFamily="49" charset="-122"/>
                <a:cs typeface="Times New Roman" panose="02020603050405020304"/>
              </a:rPr>
              <a:t>辨词义</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397810" y="1285055"/>
            <a:ext cx="11304749"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400" b="1" kern="100">
                <a:latin typeface="Times New Roman" panose="02020603050405020304"/>
                <a:ea typeface="黑体" panose="02010609060101010101" pitchFamily="49" charset="-122"/>
                <a:cs typeface="Courier New" panose="02070309020205020404"/>
              </a:rPr>
              <a:t>(1)</a:t>
            </a:r>
            <a:r>
              <a:rPr lang="zh-CN" altLang="zh-CN" sz="2400" b="1" kern="100">
                <a:latin typeface="Times New Roman" panose="02020603050405020304"/>
                <a:ea typeface="黑体" panose="02010609060101010101" pitchFamily="49" charset="-122"/>
                <a:cs typeface="Times New Roman" panose="02020603050405020304"/>
              </a:rPr>
              <a:t>传颂</a:t>
            </a:r>
            <a:r>
              <a:rPr lang="en-US" altLang="zh-CN" sz="2400" b="1" kern="100">
                <a:latin typeface="Times New Roman" panose="02020603050405020304"/>
                <a:ea typeface="黑体" panose="02010609060101010101" pitchFamily="49" charset="-122"/>
                <a:cs typeface="Courier New" panose="02070309020205020404"/>
              </a:rPr>
              <a:t>·</a:t>
            </a:r>
            <a:r>
              <a:rPr lang="zh-CN" altLang="zh-CN" sz="2400" b="1" kern="100">
                <a:latin typeface="Times New Roman" panose="02020603050405020304"/>
                <a:ea typeface="黑体" panose="02010609060101010101" pitchFamily="49" charset="-122"/>
                <a:cs typeface="Times New Roman" panose="02020603050405020304"/>
              </a:rPr>
              <a:t>传诵</a:t>
            </a:r>
            <a:endParaRPr lang="zh-CN" altLang="zh-CN" sz="240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Times New Roman" panose="02020603050405020304"/>
                <a:ea typeface="黑体" panose="02010609060101010101" pitchFamily="49" charset="-122"/>
                <a:cs typeface="Courier New" panose="02070309020205020404"/>
              </a:rPr>
              <a:t>[</a:t>
            </a:r>
            <a:r>
              <a:rPr lang="zh-CN" altLang="zh-CN" sz="2400" b="1" kern="100">
                <a:latin typeface="Times New Roman" panose="02020603050405020304"/>
                <a:ea typeface="黑体" panose="02010609060101010101" pitchFamily="49" charset="-122"/>
                <a:cs typeface="Times New Roman" panose="02020603050405020304"/>
              </a:rPr>
              <a:t>辨词</a:t>
            </a:r>
            <a:r>
              <a:rPr lang="en-US" altLang="zh-CN" sz="2400" b="1" kern="100">
                <a:latin typeface="Times New Roman" panose="02020603050405020304"/>
                <a:ea typeface="黑体" panose="02010609060101010101" pitchFamily="49" charset="-122"/>
                <a:cs typeface="Courier New" panose="02070309020205020404"/>
              </a:rPr>
              <a:t>]</a:t>
            </a:r>
            <a:r>
              <a:rPr lang="en-US" altLang="zh-CN" sz="2400" b="1" kern="100">
                <a:latin typeface="Times New Roman" panose="02020603050405020304"/>
                <a:cs typeface="Courier New" panose="02070309020205020404"/>
              </a:rPr>
              <a:t> </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传颂</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侧重</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颂</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，传播颂扬。</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传诵</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侧重</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诵</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，指辗转传播诵读。</a:t>
            </a:r>
            <a:endParaRPr lang="zh-CN" altLang="zh-CN" sz="240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Times New Roman" panose="02020603050405020304"/>
                <a:ea typeface="黑体" panose="02010609060101010101" pitchFamily="49" charset="-122"/>
                <a:cs typeface="Courier New" panose="02070309020205020404"/>
              </a:rPr>
              <a:t>[</a:t>
            </a:r>
            <a:r>
              <a:rPr lang="zh-CN" altLang="zh-CN" sz="2400" b="1" kern="100">
                <a:latin typeface="Times New Roman" panose="02020603050405020304"/>
                <a:ea typeface="黑体" panose="02010609060101010101" pitchFamily="49" charset="-122"/>
                <a:cs typeface="Times New Roman" panose="02020603050405020304"/>
              </a:rPr>
              <a:t>选词</a:t>
            </a:r>
            <a:r>
              <a:rPr lang="en-US" altLang="zh-CN" sz="2400" b="1" kern="100">
                <a:latin typeface="Times New Roman" panose="02020603050405020304"/>
                <a:ea typeface="黑体" panose="02010609060101010101" pitchFamily="49" charset="-122"/>
                <a:cs typeface="Courier New" panose="02070309020205020404"/>
              </a:rPr>
              <a:t>]</a:t>
            </a:r>
            <a:r>
              <a:rPr lang="en-US" altLang="zh-CN" sz="2400" b="1" kern="100">
                <a:latin typeface="Times New Roman" panose="02020603050405020304"/>
                <a:cs typeface="Courier New" panose="02070309020205020404"/>
              </a:rPr>
              <a:t> </a:t>
            </a:r>
            <a:r>
              <a:rPr lang="en-US" altLang="zh-CN" sz="2400" b="1" kern="100">
                <a:latin typeface="宋体" panose="02010600030101010101" pitchFamily="2" charset="-122"/>
                <a:ea typeface="楷体_GB2312"/>
                <a:cs typeface="Times New Roman" panose="02020603050405020304"/>
              </a:rPr>
              <a:t>①</a:t>
            </a:r>
            <a:r>
              <a:rPr lang="zh-CN" altLang="zh-CN" sz="2400" b="1" kern="100">
                <a:latin typeface="Times New Roman" panose="02020603050405020304"/>
                <a:ea typeface="楷体_GB2312"/>
                <a:cs typeface="Times New Roman" panose="02020603050405020304"/>
              </a:rPr>
              <a:t>这些经典文章都被广泛地</a:t>
            </a:r>
            <a:r>
              <a:rPr lang="en-US" altLang="zh-CN" sz="2400" b="1" kern="100">
                <a:latin typeface="Times New Roman" panose="02020603050405020304"/>
                <a:ea typeface="楷体_GB2312"/>
                <a:cs typeface="Times New Roman" panose="02020603050405020304"/>
              </a:rPr>
              <a:t>______</a:t>
            </a:r>
            <a:r>
              <a:rPr lang="zh-CN" altLang="zh-CN" sz="2400" b="1" kern="100">
                <a:latin typeface="Times New Roman" panose="02020603050405020304"/>
                <a:ea typeface="楷体_GB2312"/>
                <a:cs typeface="Times New Roman" panose="02020603050405020304"/>
              </a:rPr>
              <a:t>。</a:t>
            </a:r>
            <a:endParaRPr lang="zh-CN" altLang="zh-CN" sz="240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宋体" panose="02010600030101010101" pitchFamily="2" charset="-122"/>
                <a:ea typeface="楷体_GB2312"/>
                <a:cs typeface="Times New Roman" panose="02020603050405020304"/>
              </a:rPr>
              <a:t>②</a:t>
            </a:r>
            <a:r>
              <a:rPr lang="zh-CN" altLang="zh-CN" sz="2400" b="1" kern="100">
                <a:latin typeface="Times New Roman" panose="02020603050405020304"/>
                <a:ea typeface="楷体_GB2312"/>
                <a:cs typeface="Times New Roman" panose="02020603050405020304"/>
              </a:rPr>
              <a:t>人们</a:t>
            </a:r>
            <a:r>
              <a:rPr lang="en-US" altLang="zh-CN" sz="2400" b="1" kern="100">
                <a:latin typeface="Times New Roman" panose="02020603050405020304"/>
                <a:ea typeface="楷体_GB2312"/>
                <a:cs typeface="Times New Roman" panose="02020603050405020304"/>
              </a:rPr>
              <a:t>______</a:t>
            </a:r>
            <a:r>
              <a:rPr lang="zh-CN" altLang="zh-CN" sz="2400" b="1" kern="100">
                <a:latin typeface="Times New Roman" panose="02020603050405020304"/>
                <a:ea typeface="楷体_GB2312"/>
                <a:cs typeface="Times New Roman" panose="02020603050405020304"/>
              </a:rPr>
              <a:t>着这个感人的英雄事迹。</a:t>
            </a:r>
            <a:endParaRPr lang="zh-CN" altLang="zh-CN" sz="240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Times New Roman" panose="02020603050405020304"/>
                <a:ea typeface="黑体" panose="02010609060101010101" pitchFamily="49" charset="-122"/>
                <a:cs typeface="Courier New" panose="02070309020205020404"/>
              </a:rPr>
              <a:t>(2)</a:t>
            </a:r>
            <a:r>
              <a:rPr lang="zh-CN" altLang="zh-CN" sz="2400" b="1" kern="100">
                <a:latin typeface="Times New Roman" panose="02020603050405020304"/>
                <a:ea typeface="黑体" panose="02010609060101010101" pitchFamily="49" charset="-122"/>
                <a:cs typeface="Times New Roman" panose="02020603050405020304"/>
              </a:rPr>
              <a:t>质问</a:t>
            </a:r>
            <a:r>
              <a:rPr lang="en-US" altLang="zh-CN" sz="2400" b="1" kern="100">
                <a:latin typeface="Times New Roman" panose="02020603050405020304"/>
                <a:ea typeface="黑体" panose="02010609060101010101" pitchFamily="49" charset="-122"/>
                <a:cs typeface="Courier New" panose="02070309020205020404"/>
              </a:rPr>
              <a:t>·</a:t>
            </a:r>
            <a:r>
              <a:rPr lang="zh-CN" altLang="zh-CN" sz="2400" b="1" kern="100">
                <a:latin typeface="Times New Roman" panose="02020603050405020304"/>
                <a:ea typeface="黑体" panose="02010609060101010101" pitchFamily="49" charset="-122"/>
                <a:cs typeface="Times New Roman" panose="02020603050405020304"/>
              </a:rPr>
              <a:t>质疑</a:t>
            </a:r>
            <a:endParaRPr lang="zh-CN" altLang="zh-CN" sz="240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Times New Roman" panose="02020603050405020304"/>
                <a:ea typeface="黑体" panose="02010609060101010101" pitchFamily="49" charset="-122"/>
                <a:cs typeface="Courier New" panose="02070309020205020404"/>
              </a:rPr>
              <a:t>[</a:t>
            </a:r>
            <a:r>
              <a:rPr lang="zh-CN" altLang="zh-CN" sz="2400" b="1" kern="100">
                <a:latin typeface="Times New Roman" panose="02020603050405020304"/>
                <a:ea typeface="黑体" panose="02010609060101010101" pitchFamily="49" charset="-122"/>
                <a:cs typeface="Times New Roman" panose="02020603050405020304"/>
              </a:rPr>
              <a:t>辨词</a:t>
            </a:r>
            <a:r>
              <a:rPr lang="en-US" altLang="zh-CN" sz="2400" b="1" kern="100">
                <a:latin typeface="Times New Roman" panose="02020603050405020304"/>
                <a:ea typeface="黑体" panose="02010609060101010101" pitchFamily="49" charset="-122"/>
                <a:cs typeface="Courier New" panose="02070309020205020404"/>
              </a:rPr>
              <a:t>]</a:t>
            </a:r>
            <a:r>
              <a:rPr lang="en-US" altLang="zh-CN" sz="2400" b="1" kern="100">
                <a:latin typeface="Times New Roman" panose="02020603050405020304"/>
                <a:cs typeface="Courier New" panose="02070309020205020404"/>
              </a:rPr>
              <a:t> </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质问</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指诘问、责问。</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质疑</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指提出疑问，即心有所疑，提出以求得解答。</a:t>
            </a:r>
            <a:endParaRPr lang="zh-CN" altLang="zh-CN" sz="240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Times New Roman" panose="02020603050405020304"/>
                <a:ea typeface="黑体" panose="02010609060101010101" pitchFamily="49" charset="-122"/>
                <a:cs typeface="Courier New" panose="02070309020205020404"/>
              </a:rPr>
              <a:t>[</a:t>
            </a:r>
            <a:r>
              <a:rPr lang="zh-CN" altLang="zh-CN" sz="2400" b="1" kern="100">
                <a:latin typeface="Times New Roman" panose="02020603050405020304"/>
                <a:ea typeface="黑体" panose="02010609060101010101" pitchFamily="49" charset="-122"/>
                <a:cs typeface="Times New Roman" panose="02020603050405020304"/>
              </a:rPr>
              <a:t>选词</a:t>
            </a:r>
            <a:r>
              <a:rPr lang="en-US" altLang="zh-CN" sz="2400" b="1" kern="100">
                <a:latin typeface="Times New Roman" panose="02020603050405020304"/>
                <a:ea typeface="黑体" panose="02010609060101010101" pitchFamily="49" charset="-122"/>
                <a:cs typeface="Courier New" panose="02070309020205020404"/>
              </a:rPr>
              <a:t>]</a:t>
            </a:r>
            <a:r>
              <a:rPr lang="en-US" altLang="zh-CN" sz="2400" b="1" kern="100">
                <a:latin typeface="Times New Roman" panose="02020603050405020304"/>
                <a:cs typeface="Courier New" panose="02070309020205020404"/>
              </a:rPr>
              <a:t> </a:t>
            </a:r>
            <a:r>
              <a:rPr lang="en-US" altLang="zh-CN" sz="2400" b="1" kern="100">
                <a:latin typeface="宋体" panose="02010600030101010101" pitchFamily="2" charset="-122"/>
                <a:ea typeface="楷体_GB2312"/>
                <a:cs typeface="Times New Roman" panose="02020603050405020304"/>
              </a:rPr>
              <a:t>①</a:t>
            </a:r>
            <a:r>
              <a:rPr lang="zh-CN" altLang="zh-CN" sz="2400" b="1" kern="100">
                <a:latin typeface="Times New Roman" panose="02020603050405020304"/>
                <a:ea typeface="楷体_GB2312"/>
                <a:cs typeface="Times New Roman" panose="02020603050405020304"/>
              </a:rPr>
              <a:t>韩愈敢于</a:t>
            </a:r>
            <a:r>
              <a:rPr lang="en-US" altLang="zh-CN" sz="2400" b="1" kern="100">
                <a:latin typeface="Times New Roman" panose="02020603050405020304"/>
                <a:ea typeface="楷体_GB2312"/>
                <a:cs typeface="Times New Roman" panose="02020603050405020304"/>
              </a:rPr>
              <a:t>______</a:t>
            </a:r>
            <a:r>
              <a:rPr lang="zh-CN" altLang="zh-CN" sz="2400" b="1" kern="100">
                <a:latin typeface="Times New Roman" panose="02020603050405020304"/>
                <a:ea typeface="楷体_GB2312"/>
                <a:cs typeface="Times New Roman" panose="02020603050405020304"/>
              </a:rPr>
              <a:t>、敢于创新的精神是他取得成功的必要因素。</a:t>
            </a:r>
            <a:endParaRPr lang="zh-CN" altLang="zh-CN" sz="240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宋体" panose="02010600030101010101" pitchFamily="2" charset="-122"/>
                <a:ea typeface="楷体_GB2312"/>
                <a:cs typeface="Times New Roman" panose="02020603050405020304"/>
              </a:rPr>
              <a:t>②</a:t>
            </a:r>
            <a:r>
              <a:rPr lang="zh-CN" altLang="zh-CN" sz="2400" b="1" kern="100">
                <a:latin typeface="Times New Roman" panose="02020603050405020304"/>
                <a:ea typeface="楷体_GB2312"/>
                <a:cs typeface="Times New Roman" panose="02020603050405020304"/>
              </a:rPr>
              <a:t>面对父母的</a:t>
            </a:r>
            <a:r>
              <a:rPr lang="en-US" altLang="zh-CN" sz="2400" b="1" kern="100">
                <a:latin typeface="Times New Roman" panose="02020603050405020304"/>
                <a:ea typeface="楷体_GB2312"/>
                <a:cs typeface="Times New Roman" panose="02020603050405020304"/>
              </a:rPr>
              <a:t>_______</a:t>
            </a:r>
            <a:r>
              <a:rPr lang="zh-CN" altLang="zh-CN" sz="2400" b="1" kern="100">
                <a:latin typeface="Times New Roman" panose="02020603050405020304"/>
                <a:ea typeface="楷体_GB2312"/>
                <a:cs typeface="Times New Roman" panose="02020603050405020304"/>
              </a:rPr>
              <a:t>，他语无伦次地不知如何解释。</a:t>
            </a:r>
            <a:endParaRPr lang="zh-CN" altLang="zh-CN" sz="2400" kern="100">
              <a:effectLst/>
              <a:latin typeface="宋体" panose="02010600030101010101" pitchFamily="2" charset="-122"/>
              <a:cs typeface="Courier New" panose="02070309020205020404"/>
            </a:endParaRPr>
          </a:p>
        </p:txBody>
      </p:sp>
      <p:sp>
        <p:nvSpPr>
          <p:cNvPr id="5" name="矩形 4"/>
          <p:cNvSpPr/>
          <p:nvPr/>
        </p:nvSpPr>
        <p:spPr>
          <a:xfrm>
            <a:off x="5158159" y="2381522"/>
            <a:ext cx="803425" cy="461665"/>
          </a:xfrm>
          <a:prstGeom prst="rect">
            <a:avLst/>
          </a:prstGeom>
        </p:spPr>
        <p:txBody>
          <a:bodyPr wrap="none">
            <a:spAutoFit/>
          </a:bodyPr>
          <a:lstStyle/>
          <a:p>
            <a:r>
              <a:rPr lang="zh-CN" altLang="en-US" sz="2400" b="1">
                <a:solidFill>
                  <a:srgbClr val="FF0000"/>
                </a:solidFill>
              </a:rPr>
              <a:t>传诵</a:t>
            </a:r>
          </a:p>
        </p:txBody>
      </p:sp>
      <p:sp>
        <p:nvSpPr>
          <p:cNvPr id="6" name="矩形 5"/>
          <p:cNvSpPr/>
          <p:nvPr/>
        </p:nvSpPr>
        <p:spPr>
          <a:xfrm>
            <a:off x="1501293" y="2955255"/>
            <a:ext cx="803425" cy="461665"/>
          </a:xfrm>
          <a:prstGeom prst="rect">
            <a:avLst/>
          </a:prstGeom>
        </p:spPr>
        <p:txBody>
          <a:bodyPr wrap="none">
            <a:spAutoFit/>
          </a:bodyPr>
          <a:lstStyle/>
          <a:p>
            <a:r>
              <a:rPr lang="zh-CN" altLang="en-US" sz="2400" b="1">
                <a:solidFill>
                  <a:srgbClr val="FF0000"/>
                </a:solidFill>
              </a:rPr>
              <a:t>传颂</a:t>
            </a:r>
          </a:p>
        </p:txBody>
      </p:sp>
      <p:sp>
        <p:nvSpPr>
          <p:cNvPr id="7" name="矩形 6"/>
          <p:cNvSpPr/>
          <p:nvPr/>
        </p:nvSpPr>
        <p:spPr>
          <a:xfrm>
            <a:off x="3027072" y="5211647"/>
            <a:ext cx="803425" cy="461665"/>
          </a:xfrm>
          <a:prstGeom prst="rect">
            <a:avLst/>
          </a:prstGeom>
        </p:spPr>
        <p:txBody>
          <a:bodyPr wrap="none">
            <a:spAutoFit/>
          </a:bodyPr>
          <a:lstStyle/>
          <a:p>
            <a:r>
              <a:rPr lang="zh-CN" altLang="en-US" sz="2400" b="1">
                <a:solidFill>
                  <a:srgbClr val="FF0000"/>
                </a:solidFill>
              </a:rPr>
              <a:t>质疑</a:t>
            </a:r>
          </a:p>
        </p:txBody>
      </p:sp>
      <p:sp>
        <p:nvSpPr>
          <p:cNvPr id="8" name="矩形 7"/>
          <p:cNvSpPr/>
          <p:nvPr/>
        </p:nvSpPr>
        <p:spPr>
          <a:xfrm>
            <a:off x="2541737" y="5742924"/>
            <a:ext cx="803425" cy="461665"/>
          </a:xfrm>
          <a:prstGeom prst="rect">
            <a:avLst/>
          </a:prstGeom>
        </p:spPr>
        <p:txBody>
          <a:bodyPr wrap="none">
            <a:spAutoFit/>
          </a:bodyPr>
          <a:lstStyle/>
          <a:p>
            <a:r>
              <a:rPr lang="zh-CN" altLang="en-US" sz="2400" b="1">
                <a:solidFill>
                  <a:srgbClr val="FF0000"/>
                </a:solidFill>
              </a:rPr>
              <a:t>质问</a:t>
            </a: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3" name="矩形 2"/>
          <p:cNvSpPr>
            <a:spLocks noChangeArrowheads="1"/>
          </p:cNvSpPr>
          <p:nvPr/>
        </p:nvSpPr>
        <p:spPr bwMode="auto">
          <a:xfrm>
            <a:off x="226538" y="1045231"/>
            <a:ext cx="116472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400" b="1" kern="100">
                <a:latin typeface="Times New Roman" panose="02020603050405020304"/>
                <a:ea typeface="黑体" panose="02010609060101010101" pitchFamily="49" charset="-122"/>
                <a:cs typeface="Courier New" panose="02070309020205020404"/>
              </a:rPr>
              <a:t>4</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pitchFamily="49" charset="-122"/>
                <a:cs typeface="Times New Roman" panose="02020603050405020304"/>
              </a:rPr>
              <a:t>积成语</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550211" y="1565415"/>
            <a:ext cx="1130474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400" b="1" kern="100">
                <a:latin typeface="Times New Roman" panose="02020603050405020304"/>
                <a:ea typeface="黑体" panose="02010609060101010101" pitchFamily="49" charset="-122"/>
                <a:cs typeface="Courier New" panose="02070309020205020404"/>
              </a:rPr>
              <a:t>[</a:t>
            </a:r>
            <a:r>
              <a:rPr lang="zh-CN" altLang="zh-CN" sz="2400" b="1" kern="100">
                <a:latin typeface="Times New Roman" panose="02020603050405020304"/>
                <a:ea typeface="黑体" panose="02010609060101010101" pitchFamily="49" charset="-122"/>
                <a:cs typeface="Times New Roman" panose="02020603050405020304"/>
              </a:rPr>
              <a:t>语境呈现</a:t>
            </a:r>
            <a:r>
              <a:rPr lang="en-US" altLang="zh-CN" sz="2400" b="1" kern="100">
                <a:latin typeface="Times New Roman" panose="02020603050405020304"/>
                <a:ea typeface="黑体" panose="02010609060101010101" pitchFamily="49" charset="-122"/>
                <a:cs typeface="Courier New" panose="02070309020205020404"/>
              </a:rPr>
              <a:t>]</a:t>
            </a:r>
            <a:endParaRPr lang="zh-CN" altLang="zh-CN" sz="1050" kern="100">
              <a:effectLst/>
              <a:latin typeface="宋体" panose="02010600030101010101" pitchFamily="2" charset="-122"/>
              <a:cs typeface="Courier New" panose="02070309020205020404"/>
            </a:endParaRPr>
          </a:p>
        </p:txBody>
      </p:sp>
      <p:sp>
        <p:nvSpPr>
          <p:cNvPr id="2" name="矩形 1"/>
          <p:cNvSpPr/>
          <p:nvPr/>
        </p:nvSpPr>
        <p:spPr>
          <a:xfrm>
            <a:off x="667893" y="2269614"/>
            <a:ext cx="11205939" cy="2246769"/>
          </a:xfrm>
          <a:prstGeom prst="rect">
            <a:avLst/>
          </a:prstGeom>
        </p:spPr>
        <p:txBody>
          <a:bodyPr wrap="square">
            <a:spAutoFit/>
          </a:bodyPr>
          <a:lstStyle/>
          <a:p>
            <a:r>
              <a:rPr lang="en-US" altLang="zh-CN" sz="2800" b="1"/>
              <a:t>①</a:t>
            </a:r>
            <a:r>
              <a:rPr lang="zh-CN" altLang="zh-CN" sz="2800" b="1"/>
              <a:t>一到星期天，农贸市场上便</a:t>
            </a:r>
            <a:r>
              <a:rPr lang="zh-CN" altLang="zh-CN" sz="2800" b="1" u="sng">
                <a:solidFill>
                  <a:srgbClr val="FF0000"/>
                </a:solidFill>
              </a:rPr>
              <a:t>熙熙攘攘</a:t>
            </a:r>
            <a:r>
              <a:rPr lang="zh-CN" altLang="zh-CN" sz="2800" b="1"/>
              <a:t>，买卖十分兴隆。</a:t>
            </a:r>
            <a:endParaRPr lang="zh-CN" altLang="zh-CN" sz="2800"/>
          </a:p>
          <a:p>
            <a:r>
              <a:rPr lang="en-US" altLang="zh-CN" sz="2800" b="1"/>
              <a:t>②</a:t>
            </a:r>
            <a:r>
              <a:rPr lang="zh-CN" altLang="zh-CN" sz="2800" b="1"/>
              <a:t>要想自己成为幸福的人，就应当对别人关怀备至，</a:t>
            </a:r>
            <a:r>
              <a:rPr lang="zh-CN" altLang="zh-CN" sz="2800" b="1" u="sng">
                <a:solidFill>
                  <a:srgbClr val="FF0000"/>
                </a:solidFill>
              </a:rPr>
              <a:t>体贴入微</a:t>
            </a:r>
            <a:r>
              <a:rPr lang="zh-CN" altLang="zh-CN" sz="2800" b="1"/>
              <a:t>，赤诚相见。</a:t>
            </a:r>
            <a:endParaRPr lang="zh-CN" altLang="zh-CN" sz="2800"/>
          </a:p>
          <a:p>
            <a:r>
              <a:rPr lang="en-US" altLang="zh-CN" sz="2800" b="1"/>
              <a:t>③</a:t>
            </a:r>
            <a:r>
              <a:rPr lang="zh-CN" altLang="zh-CN" sz="2800" b="1"/>
              <a:t>志愿者的使命感驱使他们</a:t>
            </a:r>
            <a:r>
              <a:rPr lang="zh-CN" altLang="zh-CN" sz="2800" b="1" u="sng">
                <a:solidFill>
                  <a:srgbClr val="FF0000"/>
                </a:solidFill>
              </a:rPr>
              <a:t>不约而同</a:t>
            </a:r>
            <a:r>
              <a:rPr lang="zh-CN" altLang="zh-CN" sz="2800" b="1"/>
              <a:t>地遵守严格服务守则，绝不苟且。</a:t>
            </a:r>
            <a:endParaRPr lang="zh-CN" altLang="zh-CN" sz="2800"/>
          </a:p>
          <a:p>
            <a:r>
              <a:rPr lang="en-US" altLang="zh-CN" sz="2800" b="1"/>
              <a:t>④</a:t>
            </a:r>
            <a:r>
              <a:rPr lang="zh-CN" altLang="zh-CN" sz="2800" b="1"/>
              <a:t>观众们</a:t>
            </a:r>
            <a:r>
              <a:rPr lang="zh-CN" altLang="zh-CN" sz="2800" b="1" u="sng">
                <a:solidFill>
                  <a:srgbClr val="FF0000"/>
                </a:solidFill>
              </a:rPr>
              <a:t>全神贯注</a:t>
            </a:r>
            <a:r>
              <a:rPr lang="zh-CN" altLang="zh-CN" sz="2800" b="1"/>
              <a:t>地观看魔术师的精彩表演。</a:t>
            </a:r>
            <a:endParaRPr lang="zh-CN" altLang="zh-CN" sz="2800"/>
          </a:p>
        </p:txBody>
      </p:sp>
      <p:sp>
        <p:nvSpPr>
          <p:cNvPr id="5" name="矩形 4"/>
          <p:cNvSpPr/>
          <p:nvPr/>
        </p:nvSpPr>
        <p:spPr>
          <a:xfrm>
            <a:off x="667893" y="4596849"/>
            <a:ext cx="10407325" cy="954107"/>
          </a:xfrm>
          <a:prstGeom prst="rect">
            <a:avLst/>
          </a:prstGeom>
        </p:spPr>
        <p:txBody>
          <a:bodyPr wrap="square">
            <a:spAutoFit/>
          </a:bodyPr>
          <a:lstStyle/>
          <a:p>
            <a:r>
              <a:rPr lang="en-US" altLang="zh-CN" sz="2800" b="1"/>
              <a:t>⑤</a:t>
            </a:r>
            <a:r>
              <a:rPr lang="zh-CN" altLang="zh-CN" sz="2800" b="1"/>
              <a:t>解放军医疗队的队员</a:t>
            </a:r>
            <a:r>
              <a:rPr lang="zh-CN" altLang="zh-CN" sz="2800" b="1" u="sng">
                <a:solidFill>
                  <a:srgbClr val="FF0000"/>
                </a:solidFill>
              </a:rPr>
              <a:t>和颜悦色</a:t>
            </a:r>
            <a:r>
              <a:rPr lang="zh-CN" altLang="zh-CN" sz="2800" b="1"/>
              <a:t>地接待前来就诊的病人。</a:t>
            </a:r>
            <a:endParaRPr lang="zh-CN" altLang="zh-CN" sz="2800"/>
          </a:p>
          <a:p>
            <a:r>
              <a:rPr lang="en-US" altLang="zh-CN" sz="2800" b="1"/>
              <a:t>⑥</a:t>
            </a:r>
            <a:r>
              <a:rPr lang="zh-CN" altLang="zh-CN" sz="2800" b="1"/>
              <a:t>大会堂里</a:t>
            </a:r>
            <a:r>
              <a:rPr lang="zh-CN" altLang="zh-CN" sz="2800" b="1" u="sng">
                <a:solidFill>
                  <a:srgbClr val="FF0000"/>
                </a:solidFill>
              </a:rPr>
              <a:t>座无虚席</a:t>
            </a:r>
            <a:r>
              <a:rPr lang="zh-CN" altLang="zh-CN" sz="2800" b="1"/>
              <a:t>，灯火辉煌，始终充满着喜庆的气氛。</a:t>
            </a:r>
            <a:endParaRPr lang="zh-CN" altLang="zh-CN" sz="2800"/>
          </a:p>
        </p:txBody>
      </p:sp>
    </p:spTree>
  </p:cSld>
  <p:clrMapOvr>
    <a:masterClrMapping/>
  </p:clrMapOvr>
  <p:transition spd="slow" advTm="3000">
    <p:random/>
  </p:transition>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4" name="矩形 3"/>
          <p:cNvSpPr>
            <a:spLocks noChangeArrowheads="1"/>
          </p:cNvSpPr>
          <p:nvPr/>
        </p:nvSpPr>
        <p:spPr bwMode="auto">
          <a:xfrm>
            <a:off x="550211" y="1345475"/>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400" b="1" kern="100">
                <a:latin typeface="Times New Roman" panose="02020603050405020304"/>
                <a:ea typeface="黑体" panose="02010609060101010101" pitchFamily="49" charset="-122"/>
                <a:cs typeface="Courier New" panose="02070309020205020404"/>
              </a:rPr>
              <a:t>[</a:t>
            </a:r>
            <a:r>
              <a:rPr lang="zh-CN" altLang="zh-CN" sz="2400" b="1" kern="100">
                <a:latin typeface="Times New Roman" panose="02020603050405020304"/>
                <a:ea typeface="黑体" panose="02010609060101010101" pitchFamily="49" charset="-122"/>
                <a:cs typeface="Times New Roman" panose="02020603050405020304"/>
              </a:rPr>
              <a:t>释义</a:t>
            </a:r>
            <a:r>
              <a:rPr lang="en-US" altLang="zh-CN" sz="2400" b="1" kern="100">
                <a:latin typeface="Times New Roman" panose="02020603050405020304"/>
                <a:ea typeface="黑体" panose="02010609060101010101" pitchFamily="49" charset="-122"/>
                <a:cs typeface="Courier New" panose="02070309020205020404"/>
              </a:rPr>
              <a:t>]</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宋体" panose="02010600030101010101" pitchFamily="2" charset="-122"/>
                <a:cs typeface="Times New Roman" panose="02020603050405020304"/>
              </a:rPr>
              <a:t>①</a:t>
            </a:r>
            <a:r>
              <a:rPr lang="zh-CN" altLang="zh-CN" sz="2400" b="1" kern="100">
                <a:latin typeface="Times New Roman" panose="02020603050405020304"/>
                <a:cs typeface="Times New Roman" panose="02020603050405020304"/>
              </a:rPr>
              <a:t>熙熙攘攘：</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宋体" panose="02010600030101010101" pitchFamily="2" charset="-122"/>
                <a:cs typeface="Times New Roman" panose="02020603050405020304"/>
              </a:rPr>
              <a:t>②</a:t>
            </a:r>
            <a:r>
              <a:rPr lang="zh-CN" altLang="zh-CN" sz="2400" b="1" kern="100">
                <a:latin typeface="Times New Roman" panose="02020603050405020304"/>
                <a:cs typeface="Times New Roman" panose="02020603050405020304"/>
              </a:rPr>
              <a:t>体贴入微：</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宋体" panose="02010600030101010101" pitchFamily="2" charset="-122"/>
                <a:cs typeface="Times New Roman" panose="02020603050405020304"/>
              </a:rPr>
              <a:t>③</a:t>
            </a:r>
            <a:r>
              <a:rPr lang="zh-CN" altLang="zh-CN" sz="2400" b="1" kern="100">
                <a:latin typeface="Times New Roman" panose="02020603050405020304"/>
                <a:cs typeface="Times New Roman" panose="02020603050405020304"/>
              </a:rPr>
              <a:t>不约而同：</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宋体" panose="02010600030101010101" pitchFamily="2" charset="-122"/>
                <a:cs typeface="Times New Roman" panose="02020603050405020304"/>
              </a:rPr>
              <a:t>④</a:t>
            </a:r>
            <a:r>
              <a:rPr lang="zh-CN" altLang="zh-CN" sz="2400" b="1" kern="100">
                <a:latin typeface="Times New Roman" panose="02020603050405020304"/>
                <a:cs typeface="Times New Roman" panose="02020603050405020304"/>
              </a:rPr>
              <a:t>全神贯注：</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宋体" panose="02010600030101010101" pitchFamily="2" charset="-122"/>
                <a:cs typeface="Times New Roman" panose="02020603050405020304"/>
              </a:rPr>
              <a:t>⑤</a:t>
            </a:r>
            <a:r>
              <a:rPr lang="zh-CN" altLang="zh-CN" sz="2400" b="1" kern="100">
                <a:latin typeface="Times New Roman" panose="02020603050405020304"/>
                <a:cs typeface="Times New Roman" panose="02020603050405020304"/>
              </a:rPr>
              <a:t>和颜悦色：</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zh-CN" altLang="zh-CN" sz="2400" b="1" kern="100">
                <a:latin typeface="宋体" panose="02010600030101010101" pitchFamily="2" charset="-122"/>
                <a:cs typeface="Times New Roman" panose="02020603050405020304"/>
              </a:rPr>
              <a:t>⑥</a:t>
            </a:r>
            <a:r>
              <a:rPr lang="zh-CN" altLang="zh-CN" sz="2400" b="1" kern="100">
                <a:latin typeface="Times New Roman" panose="02020603050405020304"/>
                <a:cs typeface="Times New Roman" panose="02020603050405020304"/>
              </a:rPr>
              <a:t>座无虚席：</a:t>
            </a:r>
            <a:endParaRPr lang="zh-CN" altLang="zh-CN" sz="1050" kern="100">
              <a:effectLst/>
              <a:latin typeface="宋体" panose="02010600030101010101" pitchFamily="2" charset="-122"/>
              <a:cs typeface="Courier New" panose="02070309020205020404"/>
            </a:endParaRPr>
          </a:p>
        </p:txBody>
      </p:sp>
      <p:sp>
        <p:nvSpPr>
          <p:cNvPr id="5" name="矩形 4"/>
          <p:cNvSpPr/>
          <p:nvPr/>
        </p:nvSpPr>
        <p:spPr>
          <a:xfrm>
            <a:off x="2438713" y="1962314"/>
            <a:ext cx="3897221" cy="461665"/>
          </a:xfrm>
          <a:prstGeom prst="rect">
            <a:avLst/>
          </a:prstGeom>
        </p:spPr>
        <p:txBody>
          <a:bodyPr wrap="none">
            <a:spAutoFit/>
          </a:bodyPr>
          <a:lstStyle/>
          <a:p>
            <a:r>
              <a:rPr lang="zh-CN" altLang="zh-CN" sz="2400" b="1" kern="100">
                <a:solidFill>
                  <a:srgbClr val="FF0000"/>
                </a:solidFill>
                <a:latin typeface="Times New Roman" panose="02020603050405020304"/>
                <a:cs typeface="Times New Roman" panose="02020603050405020304"/>
              </a:rPr>
              <a:t>形容人来人往，非常热闹。</a:t>
            </a:r>
            <a:endParaRPr lang="zh-CN" altLang="en-US" sz="2400" b="1">
              <a:solidFill>
                <a:srgbClr val="FF0000"/>
              </a:solidFill>
            </a:endParaRPr>
          </a:p>
        </p:txBody>
      </p:sp>
      <p:sp>
        <p:nvSpPr>
          <p:cNvPr id="6" name="矩形 5"/>
          <p:cNvSpPr/>
          <p:nvPr/>
        </p:nvSpPr>
        <p:spPr>
          <a:xfrm>
            <a:off x="2425461" y="2528887"/>
            <a:ext cx="5444119" cy="461665"/>
          </a:xfrm>
          <a:prstGeom prst="rect">
            <a:avLst/>
          </a:prstGeom>
        </p:spPr>
        <p:txBody>
          <a:bodyPr wrap="none">
            <a:spAutoFit/>
          </a:bodyPr>
          <a:lstStyle/>
          <a:p>
            <a:r>
              <a:rPr lang="zh-CN" altLang="zh-CN" sz="2400" b="1" kern="100">
                <a:solidFill>
                  <a:srgbClr val="FF0000"/>
                </a:solidFill>
                <a:latin typeface="Times New Roman" panose="02020603050405020304"/>
                <a:cs typeface="Times New Roman" panose="02020603050405020304"/>
              </a:rPr>
              <a:t>形容对人照顾或关怀非常细心、周到。</a:t>
            </a:r>
            <a:endParaRPr lang="zh-CN" altLang="en-US" sz="2400" b="1">
              <a:solidFill>
                <a:srgbClr val="FF0000"/>
              </a:solidFill>
            </a:endParaRPr>
          </a:p>
        </p:txBody>
      </p:sp>
      <p:sp>
        <p:nvSpPr>
          <p:cNvPr id="7" name="矩形 6"/>
          <p:cNvSpPr/>
          <p:nvPr/>
        </p:nvSpPr>
        <p:spPr>
          <a:xfrm>
            <a:off x="2425461" y="3095460"/>
            <a:ext cx="6681637" cy="461665"/>
          </a:xfrm>
          <a:prstGeom prst="rect">
            <a:avLst/>
          </a:prstGeom>
        </p:spPr>
        <p:txBody>
          <a:bodyPr wrap="none">
            <a:spAutoFit/>
          </a:bodyPr>
          <a:lstStyle/>
          <a:p>
            <a:r>
              <a:rPr lang="zh-CN" altLang="zh-CN" sz="2400" b="1" kern="100">
                <a:solidFill>
                  <a:srgbClr val="FF0000"/>
                </a:solidFill>
                <a:latin typeface="Times New Roman" panose="02020603050405020304"/>
                <a:cs typeface="Times New Roman" panose="02020603050405020304"/>
              </a:rPr>
              <a:t>事先没有约定，彼此的言论或行动却完全一致。</a:t>
            </a:r>
            <a:endParaRPr lang="zh-CN" altLang="en-US" sz="2400" b="1">
              <a:solidFill>
                <a:srgbClr val="FF0000"/>
              </a:solidFill>
            </a:endParaRPr>
          </a:p>
        </p:txBody>
      </p:sp>
      <p:sp>
        <p:nvSpPr>
          <p:cNvPr id="8" name="矩形 7"/>
          <p:cNvSpPr/>
          <p:nvPr/>
        </p:nvSpPr>
        <p:spPr>
          <a:xfrm>
            <a:off x="2438713" y="3648781"/>
            <a:ext cx="2969083" cy="461665"/>
          </a:xfrm>
          <a:prstGeom prst="rect">
            <a:avLst/>
          </a:prstGeom>
        </p:spPr>
        <p:txBody>
          <a:bodyPr wrap="none">
            <a:spAutoFit/>
          </a:bodyPr>
          <a:lstStyle/>
          <a:p>
            <a:r>
              <a:rPr lang="zh-CN" altLang="zh-CN" sz="2400" b="1" kern="100">
                <a:solidFill>
                  <a:srgbClr val="FF0000"/>
                </a:solidFill>
                <a:latin typeface="Times New Roman" panose="02020603050405020304"/>
                <a:cs typeface="Times New Roman" panose="02020603050405020304"/>
              </a:rPr>
              <a:t>全副精神高度集中。</a:t>
            </a:r>
            <a:endParaRPr lang="zh-CN" altLang="en-US" sz="2400" b="1">
              <a:solidFill>
                <a:srgbClr val="FF0000"/>
              </a:solidFill>
            </a:endParaRPr>
          </a:p>
        </p:txBody>
      </p:sp>
      <p:sp>
        <p:nvSpPr>
          <p:cNvPr id="9" name="矩形 8"/>
          <p:cNvSpPr/>
          <p:nvPr/>
        </p:nvSpPr>
        <p:spPr>
          <a:xfrm>
            <a:off x="2425461" y="4202102"/>
            <a:ext cx="6372257" cy="461665"/>
          </a:xfrm>
          <a:prstGeom prst="rect">
            <a:avLst/>
          </a:prstGeom>
        </p:spPr>
        <p:txBody>
          <a:bodyPr wrap="none">
            <a:spAutoFit/>
          </a:bodyPr>
          <a:lstStyle/>
          <a:p>
            <a:r>
              <a:rPr lang="zh-CN" altLang="zh-CN" sz="2400" b="1" kern="100">
                <a:solidFill>
                  <a:srgbClr val="FF0000"/>
                </a:solidFill>
                <a:latin typeface="Times New Roman" panose="02020603050405020304"/>
                <a:cs typeface="Times New Roman" panose="02020603050405020304"/>
              </a:rPr>
              <a:t>形容和蔼喜悦的脸色。也形容态度和蔼可亲。</a:t>
            </a:r>
            <a:endParaRPr lang="zh-CN" altLang="en-US" sz="2400" b="1">
              <a:solidFill>
                <a:srgbClr val="FF0000"/>
              </a:solidFill>
            </a:endParaRPr>
          </a:p>
        </p:txBody>
      </p:sp>
      <p:sp>
        <p:nvSpPr>
          <p:cNvPr id="10" name="矩形 9"/>
          <p:cNvSpPr/>
          <p:nvPr/>
        </p:nvSpPr>
        <p:spPr>
          <a:xfrm>
            <a:off x="2425459" y="4741063"/>
            <a:ext cx="7300396" cy="461665"/>
          </a:xfrm>
          <a:prstGeom prst="rect">
            <a:avLst/>
          </a:prstGeom>
        </p:spPr>
        <p:txBody>
          <a:bodyPr wrap="none">
            <a:spAutoFit/>
          </a:bodyPr>
          <a:lstStyle/>
          <a:p>
            <a:r>
              <a:rPr lang="zh-CN" altLang="zh-CN" sz="2400" b="1" kern="100">
                <a:solidFill>
                  <a:srgbClr val="FF0000"/>
                </a:solidFill>
                <a:latin typeface="Times New Roman" panose="02020603050405020304"/>
                <a:cs typeface="Times New Roman" panose="02020603050405020304"/>
              </a:rPr>
              <a:t>座位没有空着的，形容观众、听众或出席的人很多。</a:t>
            </a:r>
            <a:endParaRPr lang="zh-CN" altLang="en-US" sz="2400" b="1">
              <a:solidFill>
                <a:srgbClr val="FF0000"/>
              </a:solidFill>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9">
            <a:hlinkClick r:id="" action="ppaction://noaction"/>
          </p:cNvPr>
          <p:cNvSpPr/>
          <p:nvPr/>
        </p:nvSpPr>
        <p:spPr>
          <a:xfrm>
            <a:off x="2232025" y="1503363"/>
            <a:ext cx="1312863" cy="258762"/>
          </a:xfrm>
          <a:prstGeom prst="rect">
            <a:avLst/>
          </a:prstGeom>
          <a:noFill/>
          <a:ln w="3175">
            <a:noFill/>
          </a:ln>
        </p:spPr>
        <p:txBody>
          <a:bodyPr anchor="ctr" anchorCtr="0"/>
          <a:lstStyle/>
          <a:p>
            <a:pPr algn="ctr" eaLnBrk="1" hangingPunct="1"/>
            <a:r>
              <a:rPr lang="en-US" altLang="en-US" sz="1400">
                <a:solidFill>
                  <a:schemeClr val="bg1"/>
                </a:solidFill>
                <a:latin typeface="微软雅黑" panose="020B0503020204020204" pitchFamily="34" charset="-122"/>
                <a:ea typeface="微软雅黑" panose="020B0503020204020204" pitchFamily="34" charset="-122"/>
              </a:rPr>
              <a:t>思维导图</a:t>
            </a:r>
          </a:p>
        </p:txBody>
      </p:sp>
      <p:sp>
        <p:nvSpPr>
          <p:cNvPr id="2" name="标题 1"/>
          <p:cNvSpPr>
            <a:spLocks noGrp="1"/>
          </p:cNvSpPr>
          <p:nvPr>
            <p:ph type="ctrTitle"/>
          </p:nvPr>
        </p:nvSpPr>
        <p:spPr>
          <a:xfrm>
            <a:off x="838200" y="0"/>
            <a:ext cx="10515600" cy="822325"/>
          </a:xfrm>
        </p:spPr>
        <p:txBody>
          <a:bodyPr vert="horz" wrap="square" lIns="91440" tIns="45720" rIns="91440" bIns="45720" numCol="1" rtlCol="0" anchor="ctr" anchorCtr="0" compatLnSpc="1">
            <a:normAutofit/>
          </a:bodyPr>
          <a:lstStyle/>
          <a:p>
            <a:pPr marL="0" marR="0" lvl="0" indent="0" algn="ctr" defTabSz="6858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smtClean="0">
                <a:ln>
                  <a:noFill/>
                </a:ln>
                <a:solidFill>
                  <a:schemeClr val="tx1">
                    <a:lumMod val="75000"/>
                    <a:lumOff val="25000"/>
                  </a:schemeClr>
                </a:solidFill>
                <a:effectLst/>
                <a:uLnTx/>
                <a:uFillTx/>
                <a:latin typeface="Times New Roman" panose="02020603050405020304" pitchFamily="18" charset="0"/>
                <a:ea typeface="黑体" panose="02010609060101010101" pitchFamily="49" charset="-122"/>
                <a:cs typeface="+mj-cs"/>
              </a:rPr>
              <a:t>内容梳理</a:t>
            </a:r>
            <a:endParaRPr kumimoji="0" lang="zh-CN" altLang="en-US" sz="4000" b="1" i="0" u="none" strike="noStrike" kern="1200" cap="none" spc="0" normalizeH="0" baseline="0" noProof="0">
              <a:ln>
                <a:noFill/>
              </a:ln>
              <a:solidFill>
                <a:schemeClr val="tx1">
                  <a:lumMod val="75000"/>
                  <a:lumOff val="25000"/>
                </a:schemeClr>
              </a:solidFill>
              <a:effectLst/>
              <a:uLnTx/>
              <a:uFillTx/>
              <a:latin typeface="Times New Roman" panose="02020603050405020304" pitchFamily="18" charset="0"/>
              <a:ea typeface="黑体" panose="02010609060101010101" pitchFamily="49" charset="-122"/>
              <a:cs typeface="+mj-cs"/>
            </a:endParaRPr>
          </a:p>
        </p:txBody>
      </p:sp>
      <p:sp>
        <p:nvSpPr>
          <p:cNvPr id="3" name="右箭头标注 2"/>
          <p:cNvSpPr/>
          <p:nvPr/>
        </p:nvSpPr>
        <p:spPr>
          <a:xfrm>
            <a:off x="2127250" y="1492250"/>
            <a:ext cx="1014413" cy="4805363"/>
          </a:xfrm>
          <a:prstGeom prst="rightArrowCallou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chemeClr val="lt1"/>
                </a:solidFill>
                <a:effectLst/>
                <a:uLnTx/>
                <a:uFillTx/>
                <a:latin typeface="黑体" panose="02010609060101010101" pitchFamily="49" charset="-122"/>
                <a:ea typeface="黑体" panose="02010609060101010101" pitchFamily="49" charset="-122"/>
                <a:cs typeface="+mn-cs"/>
              </a:rPr>
              <a:t>心有一团火，温暖众人心</a:t>
            </a:r>
          </a:p>
        </p:txBody>
      </p:sp>
      <p:cxnSp>
        <p:nvCxnSpPr>
          <p:cNvPr id="9" name="肘形连接符 8"/>
          <p:cNvCxnSpPr/>
          <p:nvPr/>
        </p:nvCxnSpPr>
        <p:spPr>
          <a:xfrm rot="5400000" flipH="1" flipV="1">
            <a:off x="2936081" y="1539081"/>
            <a:ext cx="1376363" cy="1047750"/>
          </a:xfrm>
          <a:prstGeom prst="bentConnector3">
            <a:avLst>
              <a:gd name="adj1" fmla="val 98908"/>
            </a:avLst>
          </a:prstGeom>
          <a:ln w="28575"/>
        </p:spPr>
        <p:style>
          <a:lnRef idx="1">
            <a:schemeClr val="accent1"/>
          </a:lnRef>
          <a:fillRef idx="0">
            <a:schemeClr val="accent1"/>
          </a:fillRef>
          <a:effectRef idx="0">
            <a:schemeClr val="accent1"/>
          </a:effectRef>
          <a:fontRef idx="minor">
            <a:schemeClr val="tx1"/>
          </a:fontRef>
        </p:style>
      </p:cxnSp>
      <p:grpSp>
        <p:nvGrpSpPr>
          <p:cNvPr id="12294" name="组合 14"/>
          <p:cNvGrpSpPr/>
          <p:nvPr/>
        </p:nvGrpSpPr>
        <p:grpSpPr>
          <a:xfrm>
            <a:off x="3100388" y="2671763"/>
            <a:ext cx="1047750" cy="3455987"/>
            <a:chOff x="2427230" y="2564904"/>
            <a:chExt cx="1048240" cy="3456384"/>
          </a:xfrm>
        </p:grpSpPr>
        <p:cxnSp>
          <p:nvCxnSpPr>
            <p:cNvPr id="5" name="肘形连接符 4"/>
            <p:cNvCxnSpPr/>
            <p:nvPr/>
          </p:nvCxnSpPr>
          <p:spPr>
            <a:xfrm rot="16200000" flipH="1">
              <a:off x="1188216" y="3803919"/>
              <a:ext cx="3456384" cy="978357"/>
            </a:xfrm>
            <a:prstGeom prst="bentConnector3">
              <a:avLst>
                <a:gd name="adj1" fmla="val 100585"/>
              </a:avLst>
            </a:prstGeom>
            <a:ln w="28575"/>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427230" y="2717322"/>
              <a:ext cx="104824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427230" y="4797185"/>
              <a:ext cx="1048240"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1271" name="文本框 16"/>
          <p:cNvSpPr txBox="1"/>
          <p:nvPr/>
        </p:nvSpPr>
        <p:spPr>
          <a:xfrm>
            <a:off x="4108450" y="1173163"/>
            <a:ext cx="3452813" cy="584200"/>
          </a:xfrm>
          <a:prstGeom prst="rect">
            <a:avLst/>
          </a:prstGeom>
          <a:noFill/>
          <a:ln w="9525">
            <a:noFill/>
          </a:ln>
        </p:spPr>
        <p:txBody>
          <a:bodyPr>
            <a:spAutoFit/>
          </a:bodyPr>
          <a:lstStyle/>
          <a:p>
            <a:r>
              <a:rPr lang="zh-CN" altLang="en-US" sz="3200">
                <a:latin typeface="黑体" panose="02010609060101010101" pitchFamily="49" charset="-122"/>
                <a:ea typeface="黑体" panose="02010609060101010101" pitchFamily="49" charset="-122"/>
              </a:rPr>
              <a:t>人物日常工作情景</a:t>
            </a:r>
          </a:p>
        </p:txBody>
      </p:sp>
      <p:sp>
        <p:nvSpPr>
          <p:cNvPr id="11272" name="文本框 19"/>
          <p:cNvSpPr txBox="1"/>
          <p:nvPr/>
        </p:nvSpPr>
        <p:spPr>
          <a:xfrm>
            <a:off x="4108450" y="2495550"/>
            <a:ext cx="3167063" cy="584200"/>
          </a:xfrm>
          <a:prstGeom prst="rect">
            <a:avLst/>
          </a:prstGeom>
          <a:noFill/>
          <a:ln w="9525">
            <a:noFill/>
          </a:ln>
        </p:spPr>
        <p:txBody>
          <a:bodyPr>
            <a:spAutoFit/>
          </a:bodyPr>
          <a:lstStyle/>
          <a:p>
            <a:r>
              <a:rPr lang="zh-CN" altLang="en-US" sz="3200">
                <a:latin typeface="黑体" panose="02010609060101010101" pitchFamily="49" charset="-122"/>
                <a:ea typeface="黑体" panose="02010609060101010101" pitchFamily="49" charset="-122"/>
              </a:rPr>
              <a:t>用热情感染顾客</a:t>
            </a:r>
          </a:p>
        </p:txBody>
      </p:sp>
      <p:sp>
        <p:nvSpPr>
          <p:cNvPr id="11273" name="文本框 20"/>
          <p:cNvSpPr txBox="1"/>
          <p:nvPr/>
        </p:nvSpPr>
        <p:spPr>
          <a:xfrm>
            <a:off x="4164013" y="3578225"/>
            <a:ext cx="3851275" cy="584200"/>
          </a:xfrm>
          <a:prstGeom prst="rect">
            <a:avLst/>
          </a:prstGeom>
          <a:noFill/>
          <a:ln w="9525">
            <a:noFill/>
          </a:ln>
        </p:spPr>
        <p:txBody>
          <a:bodyPr>
            <a:spAutoFit/>
          </a:bodyPr>
          <a:lstStyle/>
          <a:p>
            <a:r>
              <a:rPr lang="zh-CN" altLang="en-US" sz="3200">
                <a:latin typeface="黑体" panose="02010609060101010101" pitchFamily="49" charset="-122"/>
                <a:ea typeface="黑体" panose="02010609060101010101" pitchFamily="49" charset="-122"/>
              </a:rPr>
              <a:t>张秉贵接收教育</a:t>
            </a:r>
          </a:p>
        </p:txBody>
      </p:sp>
      <p:sp>
        <p:nvSpPr>
          <p:cNvPr id="11274" name="文本框 21"/>
          <p:cNvSpPr txBox="1"/>
          <p:nvPr/>
        </p:nvSpPr>
        <p:spPr>
          <a:xfrm>
            <a:off x="4164013" y="5724525"/>
            <a:ext cx="3852862" cy="584200"/>
          </a:xfrm>
          <a:prstGeom prst="rect">
            <a:avLst/>
          </a:prstGeom>
          <a:noFill/>
          <a:ln w="9525">
            <a:noFill/>
          </a:ln>
        </p:spPr>
        <p:txBody>
          <a:bodyPr>
            <a:spAutoFit/>
          </a:bodyPr>
          <a:lstStyle/>
          <a:p>
            <a:r>
              <a:rPr lang="zh-CN" altLang="en-US" sz="3200">
                <a:latin typeface="黑体" panose="02010609060101010101" pitchFamily="49" charset="-122"/>
                <a:ea typeface="黑体" panose="02010609060101010101" pitchFamily="49" charset="-122"/>
              </a:rPr>
              <a:t>事迹被传送</a:t>
            </a:r>
          </a:p>
        </p:txBody>
      </p:sp>
      <p:sp>
        <p:nvSpPr>
          <p:cNvPr id="11275" name="文本框 17"/>
          <p:cNvSpPr txBox="1"/>
          <p:nvPr/>
        </p:nvSpPr>
        <p:spPr>
          <a:xfrm>
            <a:off x="4119563" y="4660900"/>
            <a:ext cx="3089275" cy="584200"/>
          </a:xfrm>
          <a:prstGeom prst="rect">
            <a:avLst/>
          </a:prstGeom>
          <a:noFill/>
          <a:ln w="9525">
            <a:noFill/>
          </a:ln>
        </p:spPr>
        <p:txBody>
          <a:bodyPr>
            <a:spAutoFit/>
          </a:bodyPr>
          <a:lstStyle/>
          <a:p>
            <a:r>
              <a:rPr lang="zh-CN" altLang="en-US" sz="3200">
                <a:latin typeface="黑体" panose="02010609060101010101" pitchFamily="49" charset="-122"/>
                <a:ea typeface="黑体" panose="02010609060101010101" pitchFamily="49" charset="-122"/>
              </a:rPr>
              <a:t>用服务温暖顾客</a:t>
            </a:r>
          </a:p>
        </p:txBody>
      </p:sp>
      <p:sp>
        <p:nvSpPr>
          <p:cNvPr id="11276" name="文本框 18"/>
          <p:cNvSpPr txBox="1"/>
          <p:nvPr/>
        </p:nvSpPr>
        <p:spPr>
          <a:xfrm>
            <a:off x="7880350" y="1135063"/>
            <a:ext cx="944563" cy="585787"/>
          </a:xfrm>
          <a:prstGeom prst="rect">
            <a:avLst/>
          </a:prstGeom>
          <a:noFill/>
          <a:ln w="9525">
            <a:noFill/>
          </a:ln>
        </p:spPr>
        <p:txBody>
          <a:bodyPr>
            <a:spAutoFit/>
          </a:bodyPr>
          <a:lstStyle/>
          <a:p>
            <a:r>
              <a:rPr lang="en-US" altLang="zh-CN" sz="3200">
                <a:latin typeface="黑体" panose="02010609060101010101" pitchFamily="49" charset="-122"/>
                <a:ea typeface="黑体" panose="02010609060101010101" pitchFamily="49" charset="-122"/>
              </a:rPr>
              <a:t>1-6</a:t>
            </a:r>
            <a:endParaRPr lang="zh-CN" altLang="en-US" sz="3200">
              <a:latin typeface="黑体" panose="02010609060101010101" pitchFamily="49" charset="-122"/>
              <a:ea typeface="黑体" panose="02010609060101010101" pitchFamily="49" charset="-122"/>
            </a:endParaRPr>
          </a:p>
        </p:txBody>
      </p:sp>
      <p:sp>
        <p:nvSpPr>
          <p:cNvPr id="11277" name="文本框 23"/>
          <p:cNvSpPr txBox="1"/>
          <p:nvPr/>
        </p:nvSpPr>
        <p:spPr>
          <a:xfrm>
            <a:off x="7854950" y="2451100"/>
            <a:ext cx="1150938" cy="585788"/>
          </a:xfrm>
          <a:prstGeom prst="rect">
            <a:avLst/>
          </a:prstGeom>
          <a:noFill/>
          <a:ln w="9525">
            <a:noFill/>
          </a:ln>
        </p:spPr>
        <p:txBody>
          <a:bodyPr>
            <a:spAutoFit/>
          </a:bodyPr>
          <a:lstStyle/>
          <a:p>
            <a:r>
              <a:rPr lang="en-US" altLang="zh-CN" sz="3200">
                <a:latin typeface="黑体" panose="02010609060101010101" pitchFamily="49" charset="-122"/>
                <a:ea typeface="黑体" panose="02010609060101010101" pitchFamily="49" charset="-122"/>
              </a:rPr>
              <a:t>7-14</a:t>
            </a:r>
            <a:endParaRPr lang="zh-CN" altLang="en-US" sz="3200">
              <a:latin typeface="黑体" panose="02010609060101010101" pitchFamily="49" charset="-122"/>
              <a:ea typeface="黑体" panose="02010609060101010101" pitchFamily="49" charset="-122"/>
            </a:endParaRPr>
          </a:p>
        </p:txBody>
      </p:sp>
      <p:sp>
        <p:nvSpPr>
          <p:cNvPr id="11278" name="文本框 24"/>
          <p:cNvSpPr txBox="1"/>
          <p:nvPr/>
        </p:nvSpPr>
        <p:spPr>
          <a:xfrm>
            <a:off x="7827963" y="3592513"/>
            <a:ext cx="1292225" cy="584200"/>
          </a:xfrm>
          <a:prstGeom prst="rect">
            <a:avLst/>
          </a:prstGeom>
          <a:noFill/>
          <a:ln w="9525">
            <a:noFill/>
          </a:ln>
        </p:spPr>
        <p:txBody>
          <a:bodyPr>
            <a:spAutoFit/>
          </a:bodyPr>
          <a:lstStyle/>
          <a:p>
            <a:r>
              <a:rPr lang="en-US" altLang="zh-CN" sz="3200">
                <a:latin typeface="黑体" panose="02010609060101010101" pitchFamily="49" charset="-122"/>
                <a:ea typeface="黑体" panose="02010609060101010101" pitchFamily="49" charset="-122"/>
              </a:rPr>
              <a:t>15-16</a:t>
            </a:r>
            <a:endParaRPr lang="zh-CN" altLang="en-US" sz="3200">
              <a:latin typeface="黑体" panose="02010609060101010101" pitchFamily="49" charset="-122"/>
              <a:ea typeface="黑体" panose="02010609060101010101" pitchFamily="49" charset="-122"/>
            </a:endParaRPr>
          </a:p>
        </p:txBody>
      </p:sp>
      <p:sp>
        <p:nvSpPr>
          <p:cNvPr id="11279" name="文本框 25"/>
          <p:cNvSpPr txBox="1"/>
          <p:nvPr/>
        </p:nvSpPr>
        <p:spPr>
          <a:xfrm>
            <a:off x="7783513" y="4651375"/>
            <a:ext cx="1292225" cy="585788"/>
          </a:xfrm>
          <a:prstGeom prst="rect">
            <a:avLst/>
          </a:prstGeom>
          <a:noFill/>
          <a:ln w="9525">
            <a:noFill/>
          </a:ln>
        </p:spPr>
        <p:txBody>
          <a:bodyPr>
            <a:spAutoFit/>
          </a:bodyPr>
          <a:lstStyle/>
          <a:p>
            <a:r>
              <a:rPr lang="en-US" altLang="zh-CN" sz="3200">
                <a:latin typeface="黑体" panose="02010609060101010101" pitchFamily="49" charset="-122"/>
                <a:ea typeface="黑体" panose="02010609060101010101" pitchFamily="49" charset="-122"/>
              </a:rPr>
              <a:t>17-19</a:t>
            </a:r>
            <a:endParaRPr lang="zh-CN" altLang="en-US" sz="3200">
              <a:latin typeface="黑体" panose="02010609060101010101" pitchFamily="49" charset="-122"/>
              <a:ea typeface="黑体" panose="02010609060101010101" pitchFamily="49" charset="-122"/>
            </a:endParaRPr>
          </a:p>
        </p:txBody>
      </p:sp>
      <p:sp>
        <p:nvSpPr>
          <p:cNvPr id="11280" name="文本框 26"/>
          <p:cNvSpPr txBox="1"/>
          <p:nvPr/>
        </p:nvSpPr>
        <p:spPr>
          <a:xfrm>
            <a:off x="7827963" y="5707063"/>
            <a:ext cx="720725" cy="585787"/>
          </a:xfrm>
          <a:prstGeom prst="rect">
            <a:avLst/>
          </a:prstGeom>
          <a:noFill/>
          <a:ln w="9525">
            <a:noFill/>
          </a:ln>
        </p:spPr>
        <p:txBody>
          <a:bodyPr>
            <a:spAutoFit/>
          </a:bodyPr>
          <a:lstStyle/>
          <a:p>
            <a:r>
              <a:rPr lang="en-US" altLang="zh-CN" sz="3200">
                <a:latin typeface="黑体" panose="02010609060101010101" pitchFamily="49" charset="-122"/>
                <a:ea typeface="黑体" panose="02010609060101010101" pitchFamily="49" charset="-122"/>
              </a:rPr>
              <a:t>20</a:t>
            </a:r>
            <a:endParaRPr lang="zh-CN" altLang="en-US" sz="3200">
              <a:latin typeface="黑体" panose="02010609060101010101" pitchFamily="49" charset="-122"/>
              <a:ea typeface="黑体" panose="02010609060101010101" pitchFamily="49" charset="-122"/>
            </a:endParaRPr>
          </a:p>
        </p:txBody>
      </p:sp>
      <p:cxnSp>
        <p:nvCxnSpPr>
          <p:cNvPr id="6" name="直接连接符 5"/>
          <p:cNvCxnSpPr/>
          <p:nvPr/>
        </p:nvCxnSpPr>
        <p:spPr>
          <a:xfrm>
            <a:off x="3100388" y="3895725"/>
            <a:ext cx="1135063"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3870" y="227330"/>
            <a:ext cx="3840480" cy="583565"/>
          </a:xfrm>
          <a:prstGeom prst="rect">
            <a:avLst/>
          </a:prstGeom>
          <a:noFill/>
        </p:spPr>
        <p:txBody>
          <a:bodyPr wrap="none" rtlCol="0" anchor="t">
            <a:spAutoFit/>
          </a:bodyPr>
          <a:lstStyle/>
          <a:p>
            <a:r>
              <a:rPr lang="zh-CN" altLang="en-US" sz="3200" b="1">
                <a:solidFill>
                  <a:srgbClr val="FF0000"/>
                </a:solidFill>
              </a:rPr>
              <a:t>速读课文，理清思路</a:t>
            </a: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271"/>
                                        </p:tgtEl>
                                        <p:attrNameLst>
                                          <p:attrName>style.visibility</p:attrName>
                                        </p:attrNameLst>
                                      </p:cBhvr>
                                      <p:to>
                                        <p:strVal val="visible"/>
                                      </p:to>
                                    </p:set>
                                    <p:animEffect transition="in" filter="fade">
                                      <p:cBhvr>
                                        <p:cTn id="7" dur="500"/>
                                        <p:tgtEl>
                                          <p:spTgt spid="1127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276"/>
                                        </p:tgtEl>
                                        <p:attrNameLst>
                                          <p:attrName>style.visibility</p:attrName>
                                        </p:attrNameLst>
                                      </p:cBhvr>
                                      <p:to>
                                        <p:strVal val="visible"/>
                                      </p:to>
                                    </p:set>
                                    <p:animEffect transition="in" filter="wipe(down)">
                                      <p:cBhvr>
                                        <p:cTn id="12" dur="500"/>
                                        <p:tgtEl>
                                          <p:spTgt spid="1127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272"/>
                                        </p:tgtEl>
                                        <p:attrNameLst>
                                          <p:attrName>style.visibility</p:attrName>
                                        </p:attrNameLst>
                                      </p:cBhvr>
                                      <p:to>
                                        <p:strVal val="visible"/>
                                      </p:to>
                                    </p:set>
                                    <p:animEffect transition="in" filter="fade">
                                      <p:cBhvr>
                                        <p:cTn id="17" dur="500"/>
                                        <p:tgtEl>
                                          <p:spTgt spid="1127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277"/>
                                        </p:tgtEl>
                                        <p:attrNameLst>
                                          <p:attrName>style.visibility</p:attrName>
                                        </p:attrNameLst>
                                      </p:cBhvr>
                                      <p:to>
                                        <p:strVal val="visible"/>
                                      </p:to>
                                    </p:set>
                                    <p:animEffect transition="in" filter="wipe(down)">
                                      <p:cBhvr>
                                        <p:cTn id="22" dur="500"/>
                                        <p:tgtEl>
                                          <p:spTgt spid="1127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273"/>
                                        </p:tgtEl>
                                        <p:attrNameLst>
                                          <p:attrName>style.visibility</p:attrName>
                                        </p:attrNameLst>
                                      </p:cBhvr>
                                      <p:to>
                                        <p:strVal val="visible"/>
                                      </p:to>
                                    </p:set>
                                    <p:animEffect transition="in" filter="fade">
                                      <p:cBhvr>
                                        <p:cTn id="27" dur="500"/>
                                        <p:tgtEl>
                                          <p:spTgt spid="1127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278"/>
                                        </p:tgtEl>
                                        <p:attrNameLst>
                                          <p:attrName>style.visibility</p:attrName>
                                        </p:attrNameLst>
                                      </p:cBhvr>
                                      <p:to>
                                        <p:strVal val="visible"/>
                                      </p:to>
                                    </p:set>
                                    <p:animEffect transition="in" filter="wipe(down)">
                                      <p:cBhvr>
                                        <p:cTn id="32" dur="500"/>
                                        <p:tgtEl>
                                          <p:spTgt spid="1127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275"/>
                                        </p:tgtEl>
                                        <p:attrNameLst>
                                          <p:attrName>style.visibility</p:attrName>
                                        </p:attrNameLst>
                                      </p:cBhvr>
                                      <p:to>
                                        <p:strVal val="visible"/>
                                      </p:to>
                                    </p:set>
                                    <p:animEffect transition="in" filter="fade">
                                      <p:cBhvr>
                                        <p:cTn id="37" dur="500"/>
                                        <p:tgtEl>
                                          <p:spTgt spid="11275"/>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279"/>
                                        </p:tgtEl>
                                        <p:attrNameLst>
                                          <p:attrName>style.visibility</p:attrName>
                                        </p:attrNameLst>
                                      </p:cBhvr>
                                      <p:to>
                                        <p:strVal val="visible"/>
                                      </p:to>
                                    </p:set>
                                    <p:animEffect transition="in" filter="wipe(down)">
                                      <p:cBhvr>
                                        <p:cTn id="42" dur="500"/>
                                        <p:tgtEl>
                                          <p:spTgt spid="11279"/>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274"/>
                                        </p:tgtEl>
                                        <p:attrNameLst>
                                          <p:attrName>style.visibility</p:attrName>
                                        </p:attrNameLst>
                                      </p:cBhvr>
                                      <p:to>
                                        <p:strVal val="visible"/>
                                      </p:to>
                                    </p:set>
                                    <p:animEffect transition="in" filter="fade">
                                      <p:cBhvr>
                                        <p:cTn id="47" dur="500"/>
                                        <p:tgtEl>
                                          <p:spTgt spid="11274"/>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1280"/>
                                        </p:tgtEl>
                                        <p:attrNameLst>
                                          <p:attrName>style.visibility</p:attrName>
                                        </p:attrNameLst>
                                      </p:cBhvr>
                                      <p:to>
                                        <p:strVal val="visible"/>
                                      </p:to>
                                    </p:set>
                                    <p:animEffect transition="in" filter="wipe(down)">
                                      <p:cBhvr>
                                        <p:cTn id="52" dur="500"/>
                                        <p:tgtEl>
                                          <p:spTgt spid="11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1" grpId="0"/>
      <p:bldP spid="11272" grpId="0"/>
      <p:bldP spid="11273" grpId="0"/>
      <p:bldP spid="11274" grpId="0"/>
      <p:bldP spid="11275" grpId="0"/>
      <p:bldP spid="11276" grpId="0"/>
      <p:bldP spid="11277" grpId="0"/>
      <p:bldP spid="11278" grpId="0"/>
      <p:bldP spid="11279" grpId="0"/>
      <p:bldP spid="11280"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05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05"/>
  <p:tag name="KSO_WM_TEMPLATE_MASTER_THUMB_INDEX" val="12"/>
  <p:tag name="KSO_WM_TEMPLATE_MASTER_TYPE" val="1"/>
  <p:tag name="KSO_WM_TEMPLATE_SUBCATEGORY" val="0"/>
  <p:tag name="KSO_WM_TEMPLATE_THUMBS_INDEX" val="1、4、7、8、9、10、11、12、13、14、15"/>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5"/>
  <p:tag name="KSO_WM_UNIT_COMPATIBLE" val="0"/>
  <p:tag name="KSO_WM_UNIT_DIAGRAM_ISNUMVISUAL" val="0"/>
  <p:tag name="KSO_WM_UNIT_DIAGRAM_ISREFERUNIT" val="0"/>
  <p:tag name="KSO_WM_UNIT_HIGHLIGHT" val="0"/>
  <p:tag name="KSO_WM_UNIT_ID" val="custom20202805_1*a*1"/>
  <p:tag name="KSO_WM_UNIT_INDEX" val="1"/>
  <p:tag name="KSO_WM_UNIT_ISCONTENTSTITLE" val="0"/>
  <p:tag name="KSO_WM_UNIT_LAYERLEVEL" val="1"/>
  <p:tag name="KSO_WM_UNIT_NOCLEAR" val="0"/>
  <p:tag name="KSO_WM_UNIT_PRESET_TEXT" val="古典雅致国风"/>
  <p:tag name="KSO_WM_UNIT_TYPE" val="a"/>
  <p:tag name="KSO_WM_UNIT_VALUE" val="7"/>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05"/>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05"/>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05"/>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5"/>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05"/>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2805"/>
  <p:tag name="KSO_WM_TEMPLATE_MASTER_THUMB_INDEX" val="12"/>
  <p:tag name="KSO_WM_TEMPLATE_MASTER_TYPE" val="1"/>
  <p:tag name="KSO_WM_TEMPLATE_SUBCATEGORY" val="0"/>
  <p:tag name="KSO_WM_TEMPLATE_THUMBS_INDEX" val="1、4、7、8、9、10、11、12、13、14、15"/>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heme/theme1.xml><?xml version="1.0" encoding="utf-8"?>
<a:theme xmlns:a="http://schemas.openxmlformats.org/drawingml/2006/main" name="1_Office 主题​​">
  <a:themeElements>
    <a:clrScheme name="自定义 404">
      <a:dk1>
        <a:srgbClr val="000000"/>
      </a:dk1>
      <a:lt1>
        <a:srgbClr val="FFFFFF"/>
      </a:lt1>
      <a:dk2>
        <a:srgbClr val="E5EBEA"/>
      </a:dk2>
      <a:lt2>
        <a:srgbClr val="FFFFFF"/>
      </a:lt2>
      <a:accent1>
        <a:srgbClr val="93ABAA"/>
      </a:accent1>
      <a:accent2>
        <a:srgbClr val="92AAA6"/>
      </a:accent2>
      <a:accent3>
        <a:srgbClr val="93ABA0"/>
      </a:accent3>
      <a:accent4>
        <a:srgbClr val="94A99B"/>
      </a:accent4>
      <a:accent5>
        <a:srgbClr val="9CAD9A"/>
      </a:accent5>
      <a:accent6>
        <a:srgbClr val="A0AB93"/>
      </a:accent6>
      <a:hlink>
        <a:srgbClr val="658BD5"/>
      </a:hlink>
      <a:folHlink>
        <a:srgbClr val="9F67A3"/>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1870</Words>
  <Application>Microsoft Office PowerPoint</Application>
  <PresentationFormat>自定义</PresentationFormat>
  <Paragraphs>182</Paragraphs>
  <Slides>21</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23" baseType="lpstr">
      <vt:lpstr>1_Office 主题​​</vt:lpstr>
      <vt:lpstr>文档</vt:lpstr>
      <vt:lpstr>心有一团火，温暖众人心</vt:lpstr>
      <vt:lpstr>PowerPoint 演示文稿</vt:lpstr>
      <vt:lpstr>阅读导入</vt:lpstr>
      <vt:lpstr>PowerPoint 演示文稿</vt:lpstr>
      <vt:lpstr>PowerPoint 演示文稿</vt:lpstr>
      <vt:lpstr>PowerPoint 演示文稿</vt:lpstr>
      <vt:lpstr>PowerPoint 演示文稿</vt:lpstr>
      <vt:lpstr>PowerPoint 演示文稿</vt:lpstr>
      <vt:lpstr>内容梳理</vt:lpstr>
      <vt:lpstr>体会细节</vt:lpstr>
      <vt:lpstr>PowerPoint 演示文稿</vt:lpstr>
      <vt:lpstr>体会细节</vt:lpstr>
      <vt:lpstr>体会细节</vt:lpstr>
      <vt:lpstr>精读探究</vt:lpstr>
      <vt:lpstr>精读探究</vt:lpstr>
      <vt:lpstr>内容小结</vt:lpstr>
      <vt:lpstr>精读探究</vt:lpstr>
      <vt:lpstr>多角度塑造人物形象</vt:lpstr>
      <vt:lpstr>多角度塑造人物形象 </vt:lpstr>
      <vt:lpstr>多角度塑造人物形象</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心有一团火，温暖众人心</dc:title>
  <dc:creator>rbm.xkw.com</dc:creator>
  <cp:lastModifiedBy>hj</cp:lastModifiedBy>
  <cp:revision>2</cp:revision>
  <cp:lastPrinted>2021-06-02T13:44:02Z</cp:lastPrinted>
  <dcterms:created xsi:type="dcterms:W3CDTF">2021-06-02T13:44:02Z</dcterms:created>
  <dcterms:modified xsi:type="dcterms:W3CDTF">2021-08-22T00:41:42Z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