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69" r:id="rId4"/>
  </p:sldMasterIdLst>
  <p:notesMasterIdLst>
    <p:notesMasterId r:id="rId8"/>
  </p:notesMasterIdLst>
  <p:sldIdLst>
    <p:sldId id="256" r:id="rId5"/>
    <p:sldId id="257" r:id="rId6"/>
    <p:sldId id="294" r:id="rId7"/>
    <p:sldId id="284" r:id="rId9"/>
    <p:sldId id="260" r:id="rId10"/>
    <p:sldId id="261" r:id="rId11"/>
    <p:sldId id="300" r:id="rId12"/>
    <p:sldId id="301" r:id="rId13"/>
    <p:sldId id="306" r:id="rId14"/>
    <p:sldId id="307" r:id="rId15"/>
    <p:sldId id="302" r:id="rId16"/>
    <p:sldId id="304" r:id="rId17"/>
    <p:sldId id="262" r:id="rId18"/>
    <p:sldId id="308" r:id="rId19"/>
    <p:sldId id="309" r:id="rId20"/>
    <p:sldId id="310" r:id="rId21"/>
    <p:sldId id="311" r:id="rId22"/>
    <p:sldId id="313" r:id="rId23"/>
    <p:sldId id="312" r:id="rId24"/>
    <p:sldId id="318" r:id="rId25"/>
    <p:sldId id="263" r:id="rId26"/>
    <p:sldId id="317" r:id="rId27"/>
    <p:sldId id="316" r:id="rId28"/>
    <p:sldId id="314" r:id="rId29"/>
    <p:sldId id="319" r:id="rId30"/>
    <p:sldId id="320" r:id="rId31"/>
    <p:sldId id="315" r:id="rId32"/>
    <p:sldId id="321" r:id="rId33"/>
    <p:sldId id="337" r:id="rId34"/>
    <p:sldId id="322" r:id="rId35"/>
    <p:sldId id="323" r:id="rId36"/>
    <p:sldId id="277" r:id="rId37"/>
    <p:sldId id="340" r:id="rId38"/>
    <p:sldId id="335" r:id="rId39"/>
    <p:sldId id="331" r:id="rId40"/>
    <p:sldId id="341" r:id="rId41"/>
    <p:sldId id="342" r:id="rId42"/>
    <p:sldId id="336" r:id="rId43"/>
    <p:sldId id="333" r:id="rId44"/>
    <p:sldId id="343" r:id="rId45"/>
    <p:sldId id="344" r:id="rId46"/>
    <p:sldId id="278" r:id="rId47"/>
    <p:sldId id="345" r:id="rId48"/>
    <p:sldId id="279" r:id="rId49"/>
    <p:sldId id="346" r:id="rId50"/>
    <p:sldId id="347" r:id="rId51"/>
    <p:sldId id="348" r:id="rId52"/>
    <p:sldId id="349" r:id="rId53"/>
    <p:sldId id="280" r:id="rId54"/>
    <p:sldId id="351" r:id="rId55"/>
    <p:sldId id="352" r:id="rId56"/>
    <p:sldId id="353" r:id="rId57"/>
    <p:sldId id="354" r:id="rId58"/>
    <p:sldId id="355" r:id="rId59"/>
    <p:sldId id="259" r:id="rId60"/>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60"/>
        <p:guide pos="2811"/>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notesMaster" Target="notesMasters/notesMaster1.xml"/><Relationship Id="rId7" Type="http://schemas.openxmlformats.org/officeDocument/2006/relationships/slide" Target="slides/slide3.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幻灯片图像占位符 1"/>
          <p:cNvSpPr>
            <a:spLocks noGrp="1" noRot="1"/>
          </p:cNvSpPr>
          <p:nvPr>
            <p:ph type="sldImg"/>
          </p:nvPr>
        </p:nvSpPr>
        <p:spPr/>
      </p:sp>
      <p:sp>
        <p:nvSpPr>
          <p:cNvPr id="32770" name="文本占位符 2"/>
          <p:cNvSpPr>
            <a:spLocks noGrp="1"/>
          </p:cNvSpPr>
          <p:nvPr>
            <p:ph type="body"/>
          </p:nvPr>
        </p:nvSpPr>
        <p:spPr/>
        <p:txBody>
          <a:bodyPr lIns="91440" tIns="45720" rIns="91440" bIns="45720" anchor="t"/>
          <a:p>
            <a:pPr lvl="0"/>
            <a:endParaRPr lang="zh-CN" altLang="en-US"/>
          </a:p>
        </p:txBody>
      </p:sp>
      <p:sp>
        <p:nvSpPr>
          <p:cNvPr id="32771" name="灯片编号占位符 3"/>
          <p:cNvSpPr>
            <a:spLocks noGrp="1"/>
          </p:cNvSpPr>
          <p:nvPr>
            <p:ph type="sldNum" sz="quarter"/>
          </p:nvPr>
        </p:nvSpPr>
        <p:spPr>
          <a:xfrm>
            <a:off x="6905625" y="4884738"/>
            <a:ext cx="5283200" cy="258762"/>
          </a:xfrm>
          <a:prstGeom prst="rect">
            <a:avLst/>
          </a:prstGeom>
          <a:noFill/>
          <a:ln w="9525">
            <a:noFill/>
          </a:ln>
        </p:spPr>
        <p:txBody>
          <a:bodyPr vert="horz" lIns="91440" tIns="45720" rIns="91440" bIns="45720" anchor="b"/>
          <a:p>
            <a:pPr lvl="0" algn="r"/>
            <a:fld id="{9A0DB2DC-4C9A-4742-B13C-FB6460FD3503}" type="slidenum">
              <a:rPr lang="zh-CN" altLang="en-US" sz="1200">
                <a:latin typeface="Comic Sans MS" panose="030F0702030302020204" pitchFamily="66" charset="0"/>
                <a:ea typeface="宋体" panose="02010600030101010101" pitchFamily="2" charset="-122"/>
              </a:rPr>
            </a:fld>
            <a:endParaRPr lang="zh-CN" altLang="en-US" sz="1200">
              <a:latin typeface="Comic Sans MS" panose="030F0702030302020204" pitchFamily="66"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幻灯片图像占位符 1"/>
          <p:cNvSpPr>
            <a:spLocks noGrp="1" noRot="1"/>
          </p:cNvSpPr>
          <p:nvPr>
            <p:ph type="sldImg"/>
          </p:nvPr>
        </p:nvSpPr>
        <p:spPr/>
      </p:sp>
      <p:sp>
        <p:nvSpPr>
          <p:cNvPr id="47106" name="文本占位符 2"/>
          <p:cNvSpPr>
            <a:spLocks noGrp="1"/>
          </p:cNvSpPr>
          <p:nvPr>
            <p:ph type="body"/>
          </p:nvPr>
        </p:nvSpPr>
        <p:spPr/>
        <p:txBody>
          <a:bodyPr lIns="91440" tIns="45720" rIns="91440" bIns="45720" anchor="t"/>
          <a:p>
            <a:pPr lvl="0"/>
            <a:endParaRPr lang="zh-CN" altLang="en-US"/>
          </a:p>
        </p:txBody>
      </p:sp>
      <p:sp>
        <p:nvSpPr>
          <p:cNvPr id="47107" name="灯片编号占位符 3"/>
          <p:cNvSpPr>
            <a:spLocks noGrp="1"/>
          </p:cNvSpPr>
          <p:nvPr>
            <p:ph type="sldNum" sz="quarter"/>
          </p:nvPr>
        </p:nvSpPr>
        <p:spPr>
          <a:xfrm>
            <a:off x="6905625" y="4884738"/>
            <a:ext cx="5283200" cy="258762"/>
          </a:xfrm>
          <a:prstGeom prst="rect">
            <a:avLst/>
          </a:prstGeom>
          <a:noFill/>
          <a:ln w="9525">
            <a:noFill/>
          </a:ln>
        </p:spPr>
        <p:txBody>
          <a:bodyPr vert="horz" lIns="91440" tIns="45720" rIns="91440" bIns="45720" anchor="b"/>
          <a:p>
            <a:pPr lvl="0" algn="r"/>
            <a:fld id="{9A0DB2DC-4C9A-4742-B13C-FB6460FD3503}" type="slidenum">
              <a:rPr lang="zh-CN" altLang="en-US" sz="1200">
                <a:latin typeface="Comic Sans MS" panose="030F0702030302020204" pitchFamily="66" charset="0"/>
                <a:ea typeface="宋体" panose="02010600030101010101" pitchFamily="2" charset="-122"/>
              </a:rPr>
            </a:fld>
            <a:endParaRPr lang="zh-CN" altLang="en-US" sz="1200">
              <a:latin typeface="Comic Sans MS" panose="030F0702030302020204" pitchFamily="66"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502412" y="2308881"/>
            <a:ext cx="8139178" cy="899167"/>
          </a:xfrm>
        </p:spPr>
        <p:txBody>
          <a:bodyPr lIns="101600" tIns="38100" rIns="25400" bIns="38100" anchor="t" anchorCtr="0">
            <a:noAutofit/>
          </a:bodyPr>
          <a:lstStyle>
            <a:lvl1pPr algn="ctr">
              <a:defRPr sz="4050" b="0" spc="600">
                <a:effectLst/>
                <a:latin typeface="+mn-ea"/>
                <a:ea typeface="+mn-ea"/>
              </a:defRPr>
            </a:lvl1pPr>
          </a:lstStyle>
          <a:p>
            <a:r>
              <a:rPr lang="zh-CN" altLang="en-US" dirty="0"/>
              <a:t>单击此处编辑标题</a:t>
            </a:r>
            <a:endParaRPr lang="zh-CN" altLang="en-US" dirty="0"/>
          </a:p>
        </p:txBody>
      </p:sp>
      <p:sp>
        <p:nvSpPr>
          <p:cNvPr id="3" name="副标题 2"/>
          <p:cNvSpPr>
            <a:spLocks noGrp="1"/>
          </p:cNvSpPr>
          <p:nvPr>
            <p:ph type="subTitle" idx="1" hasCustomPrompt="1"/>
          </p:nvPr>
        </p:nvSpPr>
        <p:spPr>
          <a:xfrm>
            <a:off x="502444" y="3565525"/>
            <a:ext cx="8139113" cy="801370"/>
          </a:xfrm>
        </p:spPr>
        <p:txBody>
          <a:bodyPr lIns="101600" tIns="38100" rIns="76200" bIns="38100" anchor="ctr" anchorCtr="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02412" y="581225"/>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文本占位符 6"/>
          <p:cNvSpPr>
            <a:spLocks noGrp="1"/>
          </p:cNvSpPr>
          <p:nvPr>
            <p:ph type="body" idx="1" hasCustomPrompt="1"/>
          </p:nvPr>
        </p:nvSpPr>
        <p:spPr>
          <a:xfrm>
            <a:off x="502444" y="1508125"/>
            <a:ext cx="8139113" cy="4749165"/>
          </a:xfrm>
          <a:prstGeom prst="rect">
            <a:avLst/>
          </a:prstGeom>
        </p:spPr>
        <p:txBody>
          <a:bodyPr vert="horz" lIns="101600" tIns="0" rIns="82550" bIns="0" rtlCol="0">
            <a:normAutofit/>
          </a:bodyPr>
          <a:lstStyle>
            <a:lvl1pPr>
              <a:defRPr sz="1800"/>
            </a:lvl1pPr>
            <a:lvl2pPr>
              <a:defRPr sz="1800"/>
            </a:lvl2pPr>
            <a:lvl3pPr>
              <a:defRPr sz="1800"/>
            </a:lvl3pPr>
            <a:lvl4pPr>
              <a:defRPr sz="1800"/>
            </a:lvl4pPr>
            <a:lvl5pPr>
              <a:defRPr sz="18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5" name="标题 4"/>
          <p:cNvSpPr>
            <a:spLocks noGrp="1"/>
          </p:cNvSpPr>
          <p:nvPr>
            <p:ph type="title" hasCustomPrompt="1"/>
          </p:nvPr>
        </p:nvSpPr>
        <p:spPr>
          <a:xfrm>
            <a:off x="630079" y="727710"/>
            <a:ext cx="2948940" cy="1115060"/>
          </a:xfrm>
        </p:spPr>
        <p:txBody>
          <a:bodyPr anchor="ctr" anchorCtr="0"/>
          <a:lstStyle>
            <a:lvl1pPr>
              <a:defRPr sz="2400">
                <a:latin typeface="+mn-ea"/>
                <a:ea typeface="+mn-ea"/>
              </a:defRPr>
            </a:lvl1pPr>
          </a:lstStyle>
          <a:p>
            <a:r>
              <a:rPr lang="zh-CN" altLang="en-US" smtClean="0"/>
              <a:t>单击此处编辑标题</a:t>
            </a:r>
            <a:endParaRPr lang="zh-CN" altLang="en-US"/>
          </a:p>
        </p:txBody>
      </p:sp>
      <p:sp>
        <p:nvSpPr>
          <p:cNvPr id="6" name="内容占位符 5"/>
          <p:cNvSpPr>
            <a:spLocks noGrp="1"/>
          </p:cNvSpPr>
          <p:nvPr>
            <p:ph idx="1" hasCustomPrompt="1"/>
          </p:nvPr>
        </p:nvSpPr>
        <p:spPr>
          <a:xfrm>
            <a:off x="3853815" y="727710"/>
            <a:ext cx="4629150" cy="5403215"/>
          </a:xfrm>
        </p:spPr>
        <p:txBody>
          <a:bodyPr/>
          <a:lstStyle>
            <a:lvl1pPr>
              <a:defRPr sz="1800">
                <a:latin typeface="+mn-ea"/>
                <a:ea typeface="+mn-ea"/>
              </a:defRPr>
            </a:lvl1pPr>
            <a:lvl2pPr marL="342900" indent="0">
              <a:buNone/>
              <a:defRPr sz="1800">
                <a:latin typeface="+mn-ea"/>
                <a:ea typeface="+mn-ea"/>
              </a:defRPr>
            </a:lvl2pPr>
            <a:lvl3pPr>
              <a:defRPr sz="1800">
                <a:latin typeface="+mn-ea"/>
                <a:ea typeface="+mn-ea"/>
              </a:defRPr>
            </a:lvl3pPr>
            <a:lvl4pPr>
              <a:defRPr sz="1800">
                <a:latin typeface="+mn-ea"/>
                <a:ea typeface="+mn-ea"/>
              </a:defRPr>
            </a:lvl4pPr>
            <a:lvl5pPr>
              <a:defRPr sz="1800">
                <a:latin typeface="+mn-ea"/>
                <a:ea typeface="+mn-ea"/>
              </a:defRPr>
            </a:lvl5pPr>
            <a:lvl6pPr>
              <a:defRPr sz="1500"/>
            </a:lvl6pPr>
            <a:lvl7pPr>
              <a:defRPr sz="1500"/>
            </a:lvl7pPr>
            <a:lvl8pPr>
              <a:defRPr sz="1500"/>
            </a:lvl8pPr>
            <a:lvl9pPr>
              <a:defRPr sz="1500"/>
            </a:lvl9pPr>
          </a:lstStyle>
          <a:p>
            <a:pPr lvl="0"/>
            <a:r>
              <a:rPr lang="zh-CN" altLang="en-US" smtClean="0"/>
              <a:t>单击此处编辑正文</a:t>
            </a:r>
            <a:endParaRPr lang="zh-CN" altLang="en-US"/>
          </a:p>
        </p:txBody>
      </p:sp>
      <p:sp>
        <p:nvSpPr>
          <p:cNvPr id="7" name="文本占位符 6"/>
          <p:cNvSpPr>
            <a:spLocks noGrp="1"/>
          </p:cNvSpPr>
          <p:nvPr>
            <p:ph type="body" sz="half" idx="2" hasCustomPrompt="1"/>
          </p:nvPr>
        </p:nvSpPr>
        <p:spPr>
          <a:xfrm>
            <a:off x="630079" y="2239645"/>
            <a:ext cx="2948940" cy="3891915"/>
          </a:xfrm>
        </p:spPr>
        <p:txBody>
          <a:bodyPr/>
          <a:lstStyle>
            <a:lvl1pPr marL="257175" indent="-257175">
              <a:buFont typeface="Arial" panose="020B0604020202020204" pitchFamily="34" charset="0"/>
              <a:buChar char="•"/>
              <a:defRPr sz="1800">
                <a:latin typeface="+mn-ea"/>
                <a:ea typeface="+mn-ea"/>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单击此处编辑正文</a:t>
            </a:r>
            <a:endParaRPr lang="zh-CN" altLang="en-US" smtClean="0"/>
          </a:p>
          <a:p>
            <a:pPr lvl="0"/>
            <a:r>
              <a:rPr lang="zh-CN" altLang="en-US" smtClean="0">
                <a:sym typeface="+mn-ea"/>
              </a:rPr>
              <a:t>单击此处编辑正文</a:t>
            </a:r>
            <a:endParaRPr lang="zh-CN" altLang="en-US" smtClean="0"/>
          </a:p>
          <a:p>
            <a:pPr lvl="0"/>
            <a:r>
              <a:rPr lang="zh-CN" altLang="en-US" smtClean="0">
                <a:sym typeface="+mn-ea"/>
              </a:rPr>
              <a:t>单击此处编辑正文</a:t>
            </a:r>
            <a:endParaRPr lang="zh-CN" altLang="en-US" smtClean="0"/>
          </a:p>
          <a:p>
            <a:pPr lvl="0"/>
            <a:r>
              <a:rPr lang="zh-CN" altLang="en-US" smtClean="0">
                <a:sym typeface="+mn-ea"/>
              </a:rPr>
              <a:t>单击此处编辑正文</a:t>
            </a:r>
            <a:endParaRPr lang="zh-CN" altLang="en-US" smtClean="0">
              <a:sym typeface="+mn-ea"/>
            </a:endParaRPr>
          </a:p>
          <a:p>
            <a:pPr lvl="0"/>
            <a:r>
              <a:rPr lang="zh-CN" altLang="en-US" smtClean="0">
                <a:sym typeface="+mn-ea"/>
              </a:rPr>
              <a:t>单击此处编辑正文</a:t>
            </a:r>
            <a:endParaRPr lang="zh-CN" altLang="en-US"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152400"/>
            <a:ext cx="7696200" cy="5334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Comic Sans MS" panose="030F0702030302020204" pitchFamily="66"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fld>
            <a:endParaRPr lang="zh-CN" altLang="en-US"/>
          </a:p>
        </p:txBody>
      </p:sp>
      <p:sp>
        <p:nvSpPr>
          <p:cNvPr id="9" name="标题 8"/>
          <p:cNvSpPr>
            <a:spLocks noGrp="1"/>
          </p:cNvSpPr>
          <p:nvPr>
            <p:ph type="title" hasCustomPrompt="1"/>
          </p:nvPr>
        </p:nvSpPr>
        <p:spPr>
          <a:xfrm>
            <a:off x="502444" y="5605145"/>
            <a:ext cx="8139113" cy="558165"/>
          </a:xfrm>
        </p:spPr>
        <p:txBody>
          <a:bodyPr/>
          <a:lstStyle>
            <a:lvl1pPr>
              <a:defRPr b="0">
                <a:latin typeface="+mn-ea"/>
                <a:ea typeface="+mn-ea"/>
              </a:defRPr>
            </a:lvl1pPr>
          </a:lstStyle>
          <a:p>
            <a:r>
              <a:rPr lang="zh-CN" altLang="en-US"/>
              <a:t>单击此处编辑正文</a:t>
            </a:r>
            <a:endParaRPr lang="zh-CN" altLang="en-US"/>
          </a:p>
        </p:txBody>
      </p:sp>
      <p:sp>
        <p:nvSpPr>
          <p:cNvPr id="8" name="内容占位符 7"/>
          <p:cNvSpPr>
            <a:spLocks noGrp="1"/>
          </p:cNvSpPr>
          <p:nvPr>
            <p:ph idx="1" hasCustomPrompt="1"/>
          </p:nvPr>
        </p:nvSpPr>
        <p:spPr>
          <a:xfrm>
            <a:off x="502444" y="641350"/>
            <a:ext cx="8139113" cy="455612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3429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7" name="内容占位符 6"/>
          <p:cNvSpPr>
            <a:spLocks noGrp="1"/>
          </p:cNvSpPr>
          <p:nvPr>
            <p:ph idx="1" hasCustomPrompt="1"/>
          </p:nvPr>
        </p:nvSpPr>
        <p:spPr>
          <a:xfrm>
            <a:off x="0" y="0"/>
            <a:ext cx="9147334" cy="686816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3429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内容占位符 1"/>
          <p:cNvSpPr>
            <a:spLocks noGrp="1"/>
          </p:cNvSpPr>
          <p:nvPr>
            <p:ph sz="half" idx="2" hasCustomPrompt="1"/>
          </p:nvPr>
        </p:nvSpPr>
        <p:spPr>
          <a:xfrm>
            <a:off x="350996" y="565150"/>
            <a:ext cx="4050030" cy="57277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endParaRPr dirty="0">
              <a:sym typeface="+mn-ea"/>
            </a:endParaRPr>
          </a:p>
        </p:txBody>
      </p:sp>
      <p:sp>
        <p:nvSpPr>
          <p:cNvPr id="6" name="内容占位符 5"/>
          <p:cNvSpPr>
            <a:spLocks noGrp="1"/>
          </p:cNvSpPr>
          <p:nvPr>
            <p:ph sz="half" idx="13" hasCustomPrompt="1"/>
          </p:nvPr>
        </p:nvSpPr>
        <p:spPr>
          <a:xfrm>
            <a:off x="4715828" y="565150"/>
            <a:ext cx="4050030" cy="57277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nvPr>
        </p:nvSpPr>
        <p:spPr>
          <a:xfrm>
            <a:off x="502412" y="623591"/>
            <a:ext cx="8139178" cy="899167"/>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24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2" Type="http://schemas.openxmlformats.org/officeDocument/2006/relationships/theme" Target="../theme/theme2.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3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59807" y="6349833"/>
            <a:ext cx="2025000" cy="316800"/>
          </a:xfrm>
          <a:prstGeom prst="rect">
            <a:avLst/>
          </a:prstGeom>
        </p:spPr>
        <p:txBody>
          <a:bodyPr vert="horz" lIns="91440" tIns="45720" rIns="91440" bIns="45720" rtlCol="0" anchor="ctr">
            <a:normAutofit/>
          </a:bodyPr>
          <a:lstStyle>
            <a:lvl1pPr algn="l">
              <a:defRPr sz="900">
                <a:solidFill>
                  <a:schemeClr val="tx1">
                    <a:tint val="75000"/>
                  </a:schemeClr>
                </a:solidFill>
                <a:latin typeface="+mn-ea"/>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6349833"/>
            <a:ext cx="2970000" cy="316800"/>
          </a:xfrm>
          <a:prstGeom prst="rect">
            <a:avLst/>
          </a:prstGeom>
        </p:spPr>
        <p:txBody>
          <a:bodyPr vert="horz" lIns="91440" tIns="45720" rIns="91440" bIns="45720" rtlCol="0" anchor="ctr">
            <a:normAutofit/>
          </a:bodyPr>
          <a:lstStyle>
            <a:lvl1pPr algn="ctr">
              <a:defRPr sz="9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6457950" y="6349833"/>
            <a:ext cx="2025000" cy="316800"/>
          </a:xfrm>
          <a:prstGeom prst="rect">
            <a:avLst/>
          </a:prstGeom>
        </p:spPr>
        <p:txBody>
          <a:bodyPr vert="horz" lIns="91440" tIns="45720" rIns="91440" bIns="45720" rtlCol="0" anchor="ctr">
            <a:normAutofit/>
          </a:bodyPr>
          <a:lstStyle>
            <a:lvl1pPr algn="r">
              <a:defRPr sz="900">
                <a:solidFill>
                  <a:schemeClr val="tx1">
                    <a:tint val="75000"/>
                  </a:schemeClr>
                </a:solidFill>
                <a:latin typeface="+mn-ea"/>
              </a:defRPr>
            </a:lvl1pPr>
          </a:lstStyle>
          <a:p>
            <a:fld id="{49AE70B2-8BF9-45C0-BB95-33D1B9D3A854}" type="slidenum">
              <a:rPr lang="zh-CN" altLang="en-US" smtClean="0"/>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标题 7"/>
          <p:cNvSpPr>
            <a:spLocks noGrp="1"/>
          </p:cNvSpPr>
          <p:nvPr>
            <p:ph type="title" hasCustomPrompt="1"/>
          </p:nvPr>
        </p:nvSpPr>
        <p:spPr>
          <a:xfrm>
            <a:off x="502412" y="581225"/>
            <a:ext cx="8139178"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endParaRPr dirty="0">
              <a:sym typeface="+mn-ea"/>
            </a:endParaRPr>
          </a:p>
        </p:txBody>
      </p:sp>
      <p:sp>
        <p:nvSpPr>
          <p:cNvPr id="9" name="文本占位符 8"/>
          <p:cNvSpPr>
            <a:spLocks noGrp="1"/>
          </p:cNvSpPr>
          <p:nvPr>
            <p:ph type="body" idx="1" hasCustomPrompt="1"/>
          </p:nvPr>
        </p:nvSpPr>
        <p:spPr>
          <a:xfrm>
            <a:off x="502444" y="1508125"/>
            <a:ext cx="8139113" cy="4749165"/>
          </a:xfrm>
          <a:prstGeom prst="rect">
            <a:avLst/>
          </a:prstGeom>
        </p:spPr>
        <p:txBody>
          <a:bodyPr vert="horz" lIns="101600" tIns="0" rIns="82550" bIns="0" rtlCol="0">
            <a:normAutofit/>
          </a:bodyPr>
          <a:lstStyle>
            <a:lvl1pPr>
              <a:defRPr sz="1800"/>
            </a:lvl1pPr>
            <a:lvl2pPr>
              <a:defRPr sz="1800"/>
            </a:lvl2pPr>
            <a:lvl3pPr>
              <a:defRPr sz="1800"/>
            </a:lvl3pPr>
            <a:lvl4pPr>
              <a:defRPr sz="1800"/>
            </a:lvl4pPr>
            <a:lvl5pPr>
              <a:defRPr sz="1800"/>
            </a:lvl5pPr>
          </a:lstStyle>
          <a:p>
            <a:pPr lvl="0"/>
            <a:r>
              <a:rPr lang="zh-CN" altLang="en-US" dirty="0"/>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n-ea"/>
          <a:ea typeface="+mn-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ea"/>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ea"/>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ea"/>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ea"/>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ea"/>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image" Target="../media/image2.jpeg"/><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image" Target="../media/image2.jpeg"/><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image" Target="../media/image2.jpeg"/><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image" Target="../media/image2.jpeg"/><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1.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3.jpeg"/><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3.jpeg"/><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3.jpeg"/><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3.jpeg"/><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3.jpeg"/><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3.jpeg"/><Relationship Id="rId1" Type="http://schemas.openxmlformats.org/officeDocument/2006/relationships/tags" Target="../tags/tag3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1.xml"/><Relationship Id="rId2" Type="http://schemas.openxmlformats.org/officeDocument/2006/relationships/image" Target="../media/image2.jpeg"/><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4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4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image" Target="../media/image3.jpeg"/><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3.jpeg"/><Relationship Id="rId1" Type="http://schemas.openxmlformats.org/officeDocument/2006/relationships/tags" Target="../tags/tag53.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54.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2.jpeg"/><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1.xml"/><Relationship Id="rId3" Type="http://schemas.openxmlformats.org/officeDocument/2006/relationships/tags" Target="../tags/tag9.xml"/><Relationship Id="rId2" Type="http://schemas.openxmlformats.org/officeDocument/2006/relationships/image" Target="../media/image2.jpeg"/><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55000">
              <a:schemeClr val="bg1"/>
            </a:gs>
            <a:gs pos="100000">
              <a:schemeClr val="bg2"/>
            </a:gs>
          </a:gsLst>
          <a:lin ang="5400000" scaled="0"/>
        </a:gradFill>
        <a:effectLst/>
      </p:bgPr>
    </p:bg>
    <p:spTree>
      <p:nvGrpSpPr>
        <p:cNvPr id="1" name=""/>
        <p:cNvGrpSpPr/>
        <p:nvPr/>
      </p:nvGrpSpPr>
      <p:grpSpPr/>
      <p:pic>
        <p:nvPicPr>
          <p:cNvPr id="3" name="图片 2" descr="0389ed856d838a232f875520f724beb"/>
          <p:cNvPicPr>
            <a:picLocks noChangeAspect="1"/>
          </p:cNvPicPr>
          <p:nvPr/>
        </p:nvPicPr>
        <p:blipFill>
          <a:blip r:embed="rId1"/>
          <a:stretch>
            <a:fillRect/>
          </a:stretch>
        </p:blipFill>
        <p:spPr>
          <a:xfrm>
            <a:off x="0" y="0"/>
            <a:ext cx="9144000" cy="6857365"/>
          </a:xfrm>
          <a:prstGeom prst="rect">
            <a:avLst/>
          </a:prstGeom>
        </p:spPr>
      </p:pic>
      <p:sp>
        <p:nvSpPr>
          <p:cNvPr id="3074" name="标题 3073"/>
          <p:cNvSpPr>
            <a:spLocks noGrp="1"/>
          </p:cNvSpPr>
          <p:nvPr>
            <p:ph type="ctrTitle"/>
          </p:nvPr>
        </p:nvSpPr>
        <p:spPr>
          <a:xfrm>
            <a:off x="685800" y="1530350"/>
            <a:ext cx="7772400" cy="1470025"/>
          </a:xfrm>
        </p:spPr>
        <p:txBody>
          <a:bodyPr anchor="ctr"/>
          <a:p>
            <a:pPr defTabSz="914400">
              <a:buClrTx/>
              <a:buSzTx/>
              <a:buFontTx/>
            </a:pPr>
            <a:r>
              <a:rPr lang="zh-CN" sz="4000" b="1" kern="1200" baseline="0">
                <a:latin typeface="Arial" panose="020B0604020202020204" pitchFamily="34" charset="0"/>
                <a:ea typeface="宋体" panose="02010600030101010101" pitchFamily="2" charset="-122"/>
              </a:rPr>
              <a:t>散文阅读专题复习</a:t>
            </a:r>
            <a:endParaRPr lang="zh-CN" sz="4000" b="1" kern="1200" baseline="0">
              <a:latin typeface="Arial" panose="020B0604020202020204" pitchFamily="34" charset="0"/>
              <a:ea typeface="宋体" panose="02010600030101010101" pitchFamily="2" charset="-122"/>
            </a:endParaRPr>
          </a:p>
        </p:txBody>
      </p:sp>
      <p:sp>
        <p:nvSpPr>
          <p:cNvPr id="3075" name="副标题 3074"/>
          <p:cNvSpPr>
            <a:spLocks noGrp="1"/>
          </p:cNvSpPr>
          <p:nvPr>
            <p:ph type="subTitle" idx="1"/>
          </p:nvPr>
        </p:nvSpPr>
        <p:spPr>
          <a:xfrm>
            <a:off x="456565" y="2797175"/>
            <a:ext cx="8230870" cy="1752600"/>
          </a:xfrm>
        </p:spPr>
        <p:txBody>
          <a:bodyPr/>
          <a:p>
            <a:pPr defTabSz="914400">
              <a:buClrTx/>
              <a:buSzTx/>
              <a:buFontTx/>
            </a:pPr>
            <a:r>
              <a:rPr lang="zh-CN" sz="3600" b="1" kern="1200" baseline="0">
                <a:latin typeface="黑体" panose="02010609060101010101" charset="-122"/>
                <a:ea typeface="黑体" panose="02010609060101010101" charset="-122"/>
                <a:cs typeface="黑体" panose="02010609060101010101" charset="-122"/>
              </a:rPr>
              <a:t>  把握文章内容，概括文章主题</a:t>
            </a:r>
            <a:endParaRPr lang="zh-CN" sz="3600" b="1" kern="1200" baseline="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1157129868,2375998650&amp;fm=26&amp;gp=0"/>
          <p:cNvPicPr>
            <a:picLocks noChangeAspect="1"/>
          </p:cNvPicPr>
          <p:nvPr>
            <p:custDataLst>
              <p:tags r:id="rId1"/>
            </p:custDataLst>
          </p:nvPr>
        </p:nvPicPr>
        <p:blipFill>
          <a:blip r:embed="rId2"/>
          <a:stretch>
            <a:fillRect/>
          </a:stretch>
        </p:blipFill>
        <p:spPr>
          <a:xfrm>
            <a:off x="635" y="0"/>
            <a:ext cx="9143365" cy="6857365"/>
          </a:xfrm>
          <a:prstGeom prst="rect">
            <a:avLst/>
          </a:prstGeom>
        </p:spPr>
      </p:pic>
      <p:sp>
        <p:nvSpPr>
          <p:cNvPr id="4" name="内容占位符 2"/>
          <p:cNvSpPr txBox="1"/>
          <p:nvPr/>
        </p:nvSpPr>
        <p:spPr>
          <a:xfrm>
            <a:off x="83380" y="180801"/>
            <a:ext cx="8698309" cy="3395003"/>
          </a:xfrm>
          <a:prstGeom prst="rect">
            <a:avLst/>
          </a:prstGeom>
        </p:spPr>
        <p:txBody>
          <a:bodyPr vert="horz" rtlCol="0">
            <a:normAutofit/>
          </a:bodyPr>
          <a:lstStyle/>
          <a:p>
            <a:r>
              <a:rPr lang="en-US" altLang="zh-CN" sz="2400" dirty="0" smtClean="0">
                <a:latin typeface="宋体" panose="02010600030101010101" pitchFamily="2" charset="-122"/>
                <a:ea typeface="宋体" panose="02010600030101010101" pitchFamily="2" charset="-122"/>
              </a:rPr>
              <a:t>【 2018</a:t>
            </a:r>
            <a:r>
              <a:rPr lang="zh-CN" altLang="en-US" sz="2400" dirty="0" smtClean="0">
                <a:latin typeface="宋体" panose="02010600030101010101" pitchFamily="2" charset="-122"/>
                <a:ea typeface="宋体" panose="02010600030101010101" pitchFamily="2" charset="-122"/>
              </a:rPr>
              <a:t>潍坊中考第</a:t>
            </a:r>
            <a:r>
              <a:rPr lang="en-US" altLang="zh-CN" sz="2400" dirty="0" smtClean="0">
                <a:latin typeface="宋体" panose="02010600030101010101" pitchFamily="2" charset="-122"/>
                <a:ea typeface="宋体" panose="02010600030101010101" pitchFamily="2" charset="-122"/>
              </a:rPr>
              <a:t>19</a:t>
            </a:r>
            <a:r>
              <a:rPr lang="zh-CN" altLang="en-US" sz="2400" dirty="0" smtClean="0">
                <a:latin typeface="宋体" panose="02010600030101010101" pitchFamily="2" charset="-122"/>
                <a:ea typeface="宋体" panose="02010600030101010101" pitchFamily="2" charset="-122"/>
              </a:rPr>
              <a:t>题 </a:t>
            </a:r>
            <a:r>
              <a:rPr lang="en-US" altLang="zh-CN" sz="2400" dirty="0" smtClean="0">
                <a:latin typeface="宋体" panose="02010600030101010101" pitchFamily="2" charset="-122"/>
                <a:ea typeface="宋体" panose="02010600030101010101" pitchFamily="2" charset="-122"/>
              </a:rPr>
              <a:t>】</a:t>
            </a:r>
            <a:r>
              <a:rPr lang="zh-CN" altLang="zh-CN" sz="2400" dirty="0" smtClean="0"/>
              <a:t>第④段中，“丰厚的蕴含”包括哪些具体内容？（</a:t>
            </a:r>
            <a:r>
              <a:rPr lang="en-US" altLang="zh-CN" sz="2400" dirty="0" smtClean="0"/>
              <a:t>3</a:t>
            </a:r>
            <a:r>
              <a:rPr lang="zh-CN" altLang="zh-CN" sz="2400" dirty="0" smtClean="0"/>
              <a:t>分）</a:t>
            </a:r>
            <a:endParaRPr lang="zh-CN" altLang="zh-CN" sz="2400" dirty="0" smtClean="0"/>
          </a:p>
          <a:p>
            <a:pPr algn="ctr"/>
            <a:r>
              <a:rPr lang="zh-CN" altLang="en-US" sz="2175" b="1" dirty="0" smtClean="0">
                <a:solidFill>
                  <a:srgbClr val="FF0000"/>
                </a:solidFill>
              </a:rPr>
              <a:t>方法：</a:t>
            </a:r>
            <a:r>
              <a:rPr lang="zh-CN" altLang="zh-CN" sz="2175" b="1" dirty="0" smtClean="0">
                <a:solidFill>
                  <a:srgbClr val="FF0000"/>
                </a:solidFill>
              </a:rPr>
              <a:t>综合全段内容，提炼信息</a:t>
            </a:r>
            <a:endParaRPr lang="zh-CN" altLang="zh-CN" sz="2175" b="1" dirty="0" smtClean="0">
              <a:solidFill>
                <a:srgbClr val="FF0000"/>
              </a:solidFill>
            </a:endParaRPr>
          </a:p>
          <a:p>
            <a:pPr marL="342900" marR="0" indent="-342900" defTabSz="914400" rtl="0" fontAlgn="auto">
              <a:spcBef>
                <a:spcPct val="20000"/>
              </a:spcBef>
              <a:spcAft>
                <a:spcPts val="0"/>
              </a:spcAft>
              <a:buClr>
                <a:schemeClr val="accent1"/>
              </a:buClr>
              <a:buSzPct val="50000"/>
              <a:buFont typeface="Wingdings 2" panose="05020102010507070707"/>
              <a:buChar char=""/>
              <a:defRPr/>
            </a:pPr>
            <a:endParaRPr kumimoji="0" lang="zh-CN" altLang="en-US" sz="2400" b="1" kern="1200" cap="none" spc="0" normalizeH="0" baseline="0" noProof="0" dirty="0">
              <a:latin typeface="+mn-lt"/>
              <a:ea typeface="+mn-ea"/>
              <a:cs typeface="+mn-cs"/>
            </a:endParaRPr>
          </a:p>
        </p:txBody>
      </p:sp>
      <p:sp>
        <p:nvSpPr>
          <p:cNvPr id="15361" name="Rectangle 1"/>
          <p:cNvSpPr>
            <a:spLocks noChangeArrowheads="1"/>
          </p:cNvSpPr>
          <p:nvPr/>
        </p:nvSpPr>
        <p:spPr bwMode="auto">
          <a:xfrm>
            <a:off x="4277995" y="2028508"/>
            <a:ext cx="4363720" cy="2376805"/>
          </a:xfrm>
          <a:prstGeom prst="rect">
            <a:avLst/>
          </a:prstGeom>
          <a:noFill/>
          <a:ln w="9525">
            <a:noFill/>
            <a:miter lim="800000"/>
          </a:ln>
          <a:effectLst/>
        </p:spPr>
        <p:txBody>
          <a:bodyPr vert="horz" wrap="square" lIns="68590" tIns="34295" rIns="68590" bIns="34295" numCol="1" anchor="ctr" anchorCtr="0" compatLnSpc="1">
            <a:spAutoFit/>
          </a:bodyPr>
          <a:lstStyle/>
          <a:p>
            <a:pPr lvl="0" indent="355600" fontAlgn="base">
              <a:lnSpc>
                <a:spcPct val="150000"/>
              </a:lnSpc>
              <a:spcBef>
                <a:spcPct val="0"/>
              </a:spcBef>
              <a:spcAft>
                <a:spcPct val="0"/>
              </a:spcAft>
            </a:pPr>
            <a:r>
              <a:rPr lang="zh-CN" altLang="en-US" sz="2000" dirty="0" smtClean="0"/>
              <a:t>①</a:t>
            </a:r>
            <a:r>
              <a:rPr lang="zh-CN" altLang="zh-CN" sz="2000" dirty="0" smtClean="0"/>
              <a:t>雕刻、彩绘等内容的教化。</a:t>
            </a:r>
            <a:endParaRPr lang="en-US" altLang="zh-CN" sz="2000" dirty="0" smtClean="0"/>
          </a:p>
          <a:p>
            <a:pPr lvl="0" indent="355600" fontAlgn="base">
              <a:lnSpc>
                <a:spcPct val="150000"/>
              </a:lnSpc>
              <a:spcBef>
                <a:spcPct val="0"/>
              </a:spcBef>
              <a:spcAft>
                <a:spcPct val="0"/>
              </a:spcAft>
            </a:pPr>
            <a:r>
              <a:rPr lang="zh-CN" altLang="en-US" sz="2000" dirty="0" smtClean="0"/>
              <a:t> ②</a:t>
            </a:r>
            <a:r>
              <a:rPr lang="zh-CN" altLang="zh-CN" sz="2000" dirty="0" smtClean="0"/>
              <a:t>匾额、楹联语句的熏陶。</a:t>
            </a:r>
            <a:endParaRPr lang="en-US" altLang="zh-CN" sz="2000" dirty="0" smtClean="0"/>
          </a:p>
          <a:p>
            <a:pPr lvl="0" indent="355600" fontAlgn="base">
              <a:lnSpc>
                <a:spcPct val="150000"/>
              </a:lnSpc>
              <a:spcBef>
                <a:spcPct val="0"/>
              </a:spcBef>
              <a:spcAft>
                <a:spcPct val="0"/>
              </a:spcAft>
            </a:pPr>
            <a:r>
              <a:rPr lang="zh-CN" altLang="en-US" sz="2000" dirty="0" smtClean="0"/>
              <a:t> ③</a:t>
            </a:r>
            <a:r>
              <a:rPr lang="zh-CN" altLang="zh-CN" sz="2000" dirty="0" smtClean="0"/>
              <a:t>先人文魂的引领。</a:t>
            </a:r>
            <a:endParaRPr lang="en-US" altLang="zh-CN" sz="2000" dirty="0" smtClean="0"/>
          </a:p>
          <a:p>
            <a:pPr lvl="0" indent="355600" fontAlgn="base">
              <a:lnSpc>
                <a:spcPct val="150000"/>
              </a:lnSpc>
              <a:spcBef>
                <a:spcPct val="0"/>
              </a:spcBef>
              <a:spcAft>
                <a:spcPct val="0"/>
              </a:spcAft>
            </a:pPr>
            <a:r>
              <a:rPr lang="zh-CN" altLang="zh-CN" sz="2000" dirty="0" smtClean="0"/>
              <a:t>注意答出关键词</a:t>
            </a:r>
            <a:r>
              <a:rPr lang="zh-CN" altLang="zh-CN" sz="2000" dirty="0" smtClean="0">
                <a:solidFill>
                  <a:srgbClr val="FF0000"/>
                </a:solidFill>
              </a:rPr>
              <a:t>“教化”“熏陶”“引领”，三个要点三分。</a:t>
            </a:r>
            <a:endParaRPr kumimoji="0" lang="zh-CN" sz="20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矩形 6"/>
          <p:cNvSpPr/>
          <p:nvPr/>
        </p:nvSpPr>
        <p:spPr>
          <a:xfrm>
            <a:off x="4508500" y="4976495"/>
            <a:ext cx="4453890" cy="1014730"/>
          </a:xfrm>
          <a:prstGeom prst="rect">
            <a:avLst/>
          </a:prstGeom>
          <a:solidFill>
            <a:srgbClr val="FFFF66"/>
          </a:solidFill>
        </p:spPr>
        <p:txBody>
          <a:bodyPr wrap="square">
            <a:spAutoFit/>
          </a:bodyPr>
          <a:lstStyle/>
          <a:p>
            <a:pPr>
              <a:lnSpc>
                <a:spcPct val="150000"/>
              </a:lnSpc>
            </a:pPr>
            <a:r>
              <a:rPr lang="zh-CN" altLang="zh-CN" sz="2000" b="1" dirty="0" smtClean="0">
                <a:solidFill>
                  <a:srgbClr val="FF0000"/>
                </a:solidFill>
              </a:rPr>
              <a:t>注意：看赋分，配答案。</a:t>
            </a:r>
            <a:endParaRPr lang="en-US" altLang="zh-CN" sz="2000" b="1" dirty="0" smtClean="0">
              <a:solidFill>
                <a:srgbClr val="FF0000"/>
              </a:solidFill>
            </a:endParaRPr>
          </a:p>
          <a:p>
            <a:pPr>
              <a:lnSpc>
                <a:spcPct val="150000"/>
              </a:lnSpc>
            </a:pPr>
            <a:r>
              <a:rPr lang="zh-CN" altLang="zh-CN" sz="2000" b="1" dirty="0" smtClean="0">
                <a:solidFill>
                  <a:srgbClr val="FF0000"/>
                </a:solidFill>
              </a:rPr>
              <a:t>           答案要点化，要点序号化。</a:t>
            </a:r>
            <a:endParaRPr lang="zh-CN" altLang="en-US" sz="2000" b="1" dirty="0">
              <a:solidFill>
                <a:srgbClr val="FF0000"/>
              </a:solidFill>
            </a:endParaRPr>
          </a:p>
        </p:txBody>
      </p:sp>
      <p:sp>
        <p:nvSpPr>
          <p:cNvPr id="100" name="文本框 99"/>
          <p:cNvSpPr txBox="1"/>
          <p:nvPr/>
        </p:nvSpPr>
        <p:spPr>
          <a:xfrm>
            <a:off x="301625" y="1670685"/>
            <a:ext cx="3772535" cy="4799965"/>
          </a:xfrm>
          <a:prstGeom prst="rect">
            <a:avLst/>
          </a:prstGeom>
          <a:noFill/>
          <a:ln w="9525">
            <a:noFill/>
          </a:ln>
        </p:spPr>
        <p:txBody>
          <a:bodyPr wrap="square">
            <a:spAutoFit/>
          </a:bodyPr>
          <a:p>
            <a:pPr indent="304800"/>
            <a:r>
              <a:rPr lang="zh-CN" sz="1800">
                <a:solidFill>
                  <a:srgbClr val="000000"/>
                </a:solidFill>
                <a:latin typeface="黑体" panose="02010609060101010101" charset="-122"/>
                <a:ea typeface="黑体" panose="02010609060101010101" charset="-122"/>
                <a:cs typeface="黑体" panose="02010609060101010101" charset="-122"/>
              </a:rPr>
              <a:t>古村落弥漫着传统美学的韵味和情致，同时，在种种美的样貌形态背后，还有丰厚的蕴含。</a:t>
            </a:r>
            <a:r>
              <a:rPr lang="zh-CN" sz="1800" b="1">
                <a:solidFill>
                  <a:srgbClr val="FF0000"/>
                </a:solidFill>
                <a:latin typeface="黑体" panose="02010609060101010101" charset="-122"/>
                <a:ea typeface="黑体" panose="02010609060101010101" charset="-122"/>
                <a:cs typeface="黑体" panose="02010609060101010101" charset="-122"/>
              </a:rPr>
              <a:t>石雕、木雕和彩绘</a:t>
            </a:r>
            <a:r>
              <a:rPr lang="zh-CN" sz="1800">
                <a:solidFill>
                  <a:srgbClr val="000000"/>
                </a:solidFill>
                <a:latin typeface="黑体" panose="02010609060101010101" charset="-122"/>
                <a:ea typeface="黑体" panose="02010609060101010101" charset="-122"/>
                <a:cs typeface="黑体" panose="02010609060101010101" charset="-122"/>
              </a:rPr>
              <a:t>，内容多取材于神话传说或传统典籍，八仙过海、岁寒三友、松下问童子、鲤鱼跳龙门…，丰，…·有祝祷的寓意，</a:t>
            </a:r>
            <a:r>
              <a:rPr lang="zh-CN" sz="1800" b="1">
                <a:solidFill>
                  <a:srgbClr val="FF0000"/>
                </a:solidFill>
                <a:latin typeface="黑体" panose="02010609060101010101" charset="-122"/>
                <a:ea typeface="黑体" panose="02010609060101010101" charset="-122"/>
                <a:cs typeface="黑体" panose="02010609060101010101" charset="-122"/>
              </a:rPr>
              <a:t>有教化的作用</a:t>
            </a:r>
            <a:r>
              <a:rPr lang="zh-CN" sz="1800">
                <a:solidFill>
                  <a:srgbClr val="000000"/>
                </a:solidFill>
                <a:latin typeface="黑体" panose="02010609060101010101" charset="-122"/>
                <a:ea typeface="黑体" panose="02010609060101010101" charset="-122"/>
                <a:cs typeface="黑体" panose="02010609060101010101" charset="-122"/>
              </a:rPr>
              <a:t>；“耕读传家”被刻写无数古宅老院的</a:t>
            </a:r>
            <a:r>
              <a:rPr lang="zh-CN" sz="1800" b="1">
                <a:solidFill>
                  <a:srgbClr val="FF0000"/>
                </a:solidFill>
                <a:latin typeface="黑体" panose="02010609060101010101" charset="-122"/>
                <a:ea typeface="黑体" panose="02010609060101010101" charset="-122"/>
                <a:cs typeface="黑体" panose="02010609060101010101" charset="-122"/>
              </a:rPr>
              <a:t>匾额</a:t>
            </a:r>
            <a:r>
              <a:rPr lang="zh-CN" sz="1800">
                <a:solidFill>
                  <a:srgbClr val="000000"/>
                </a:solidFill>
                <a:latin typeface="黑体" panose="02010609060101010101" charset="-122"/>
                <a:ea typeface="黑体" panose="02010609060101010101" charset="-122"/>
                <a:cs typeface="黑体" panose="02010609060101010101" charset="-122"/>
              </a:rPr>
              <a:t>上，并扩展成“</a:t>
            </a:r>
            <a:r>
              <a:rPr lang="zh-CN" sz="1800" b="1">
                <a:solidFill>
                  <a:srgbClr val="FF0000"/>
                </a:solidFill>
                <a:latin typeface="黑体" panose="02010609060101010101" charset="-122"/>
                <a:ea typeface="黑体" panose="02010609060101010101" charset="-122"/>
                <a:cs typeface="黑体" panose="02010609060101010101" charset="-122"/>
              </a:rPr>
              <a:t>耕读传家久，诗书继世长”镌刻于楹柱</a:t>
            </a:r>
            <a:r>
              <a:rPr lang="zh-CN" sz="1800">
                <a:solidFill>
                  <a:srgbClr val="000000"/>
                </a:solidFill>
                <a:latin typeface="黑体" panose="02010609060101010101" charset="-122"/>
                <a:ea typeface="黑体" panose="02010609060101010101" charset="-122"/>
                <a:cs typeface="黑体" panose="02010609060101010101" charset="-122"/>
              </a:rPr>
              <a:t>上，让孩子们在耳濡目染中受到</a:t>
            </a:r>
            <a:r>
              <a:rPr lang="zh-CN" sz="1800" b="1">
                <a:solidFill>
                  <a:srgbClr val="FF0000"/>
                </a:solidFill>
                <a:latin typeface="黑体" panose="02010609060101010101" charset="-122"/>
                <a:ea typeface="黑体" panose="02010609060101010101" charset="-122"/>
                <a:cs typeface="黑体" panose="02010609060101010101" charset="-122"/>
              </a:rPr>
              <a:t>熏陶</a:t>
            </a:r>
            <a:r>
              <a:rPr lang="zh-CN" sz="1800">
                <a:solidFill>
                  <a:srgbClr val="000000"/>
                </a:solidFill>
                <a:latin typeface="黑体" panose="02010609060101010101" charset="-122"/>
                <a:ea typeface="黑体" panose="02010609060101010101" charset="-122"/>
                <a:cs typeface="黑体" panose="02010609060101010101" charset="-122"/>
              </a:rPr>
              <a:t>。杨家堂村是明代开国第一文臣宋濂后裔聚居地，文风昌盛，绵延不衰，这不能不说是</a:t>
            </a:r>
            <a:r>
              <a:rPr lang="zh-CN" sz="1800" b="1">
                <a:solidFill>
                  <a:srgbClr val="FF0000"/>
                </a:solidFill>
                <a:latin typeface="黑体" panose="02010609060101010101" charset="-122"/>
                <a:ea typeface="黑体" panose="02010609060101010101" charset="-122"/>
                <a:cs typeface="黑体" panose="02010609060101010101" charset="-122"/>
              </a:rPr>
              <a:t>先人的文魂引领</a:t>
            </a:r>
            <a:r>
              <a:rPr lang="zh-CN" sz="1800">
                <a:solidFill>
                  <a:srgbClr val="000000"/>
                </a:solidFill>
                <a:latin typeface="黑体" panose="02010609060101010101" charset="-122"/>
                <a:ea typeface="黑体" panose="02010609060101010101" charset="-122"/>
                <a:cs typeface="黑体" panose="02010609060101010101" charset="-122"/>
              </a:rPr>
              <a:t>的结果。古村落中这些传承数千年的文化价值，滋润着一代代人的灵魂。</a:t>
            </a:r>
            <a:endParaRPr lang="zh-CN" altLang="en-US" sz="18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0" y="0"/>
            <a:ext cx="9142730" cy="6831965"/>
          </a:xfrm>
          <a:prstGeom prst="rect">
            <a:avLst/>
          </a:prstGeom>
          <a:noFill/>
          <a:ln w="9525">
            <a:noFill/>
          </a:ln>
        </p:spPr>
        <p:txBody>
          <a:bodyPr wrap="square">
            <a:spAutoFit/>
          </a:bodyPr>
          <a:p>
            <a:pPr indent="609600" algn="l">
              <a:extLst>
                <a:ext uri="{35155182-B16C-46BC-9424-99874614C6A1}">
                  <wpsdc:indentchars xmlns:wpsdc="http://www.wps.cn/officeDocument/2017/drawingmlCustomData" val="200" checksum="4158780845"/>
                </a:ext>
              </a:extLst>
            </a:pPr>
            <a:r>
              <a:rPr lang="zh-CN" altLang="en-US" sz="2400" b="1">
                <a:solidFill>
                  <a:srgbClr val="FF0000"/>
                </a:solidFill>
                <a:ea typeface="宋体" panose="02010600030101010101" pitchFamily="2" charset="-122"/>
              </a:rPr>
              <a:t>练  习：</a:t>
            </a:r>
            <a:r>
              <a:rPr lang="en-US" altLang="zh-CN" sz="2400" b="1">
                <a:solidFill>
                  <a:srgbClr val="FF0000"/>
                </a:solidFill>
                <a:ea typeface="宋体" panose="02010600030101010101" pitchFamily="2" charset="-122"/>
              </a:rPr>
              <a:t>  </a:t>
            </a:r>
            <a:r>
              <a:rPr lang="en-US" altLang="zh-CN" sz="1800" b="1">
                <a:solidFill>
                  <a:srgbClr val="000000"/>
                </a:solidFill>
                <a:ea typeface="宋体" panose="02010600030101010101" pitchFamily="2" charset="-122"/>
              </a:rPr>
              <a:t>                              </a:t>
            </a:r>
            <a:endParaRPr lang="en-US" altLang="zh-CN" sz="1800" b="1">
              <a:solidFill>
                <a:srgbClr val="000000"/>
              </a:solidFill>
              <a:ea typeface="宋体" panose="02010600030101010101" pitchFamily="2" charset="-122"/>
            </a:endParaRPr>
          </a:p>
          <a:p>
            <a:pPr indent="457200" algn="l">
              <a:extLst>
                <a:ext uri="{35155182-B16C-46BC-9424-99874614C6A1}">
                  <wpsdc:indentchars xmlns:wpsdc="http://www.wps.cn/officeDocument/2017/drawingmlCustomData" val="200" checksum="59296752"/>
                </a:ext>
              </a:extLst>
            </a:pPr>
            <a:r>
              <a:rPr lang="en-US" altLang="zh-CN" sz="1800" b="1">
                <a:solidFill>
                  <a:srgbClr val="000000"/>
                </a:solidFill>
                <a:ea typeface="宋体" panose="02010600030101010101" pitchFamily="2" charset="-122"/>
              </a:rPr>
              <a:t>                                 </a:t>
            </a:r>
            <a:r>
              <a:rPr lang="zh-CN" sz="1800" b="1">
                <a:solidFill>
                  <a:srgbClr val="000000"/>
                </a:solidFill>
                <a:ea typeface="宋体" panose="02010600030101010101" pitchFamily="2" charset="-122"/>
              </a:rPr>
              <a:t>给母亲梳头发（2019河南）</a:t>
            </a:r>
            <a:endParaRPr lang="zh-CN" sz="1800" b="1">
              <a:solidFill>
                <a:srgbClr val="000000"/>
              </a:solidFill>
              <a:ea typeface="宋体" panose="02010600030101010101" pitchFamily="2" charset="-122"/>
            </a:endParaRPr>
          </a:p>
          <a:p>
            <a:pPr indent="457200" algn="l">
              <a:extLst>
                <a:ext uri="{35155182-B16C-46BC-9424-99874614C6A1}">
                  <wpsdc:indentchars xmlns:wpsdc="http://www.wps.cn/officeDocument/2017/drawingmlCustomData" val="200" checksum="59296752"/>
                </a:ext>
              </a:extLst>
            </a:pPr>
            <a:r>
              <a:rPr lang="zh-CN" sz="1800" b="1">
                <a:solidFill>
                  <a:srgbClr val="000000"/>
                </a:solidFill>
                <a:ea typeface="宋体" panose="02010600030101010101" pitchFamily="2" charset="-122"/>
              </a:rPr>
              <a:t>       </a:t>
            </a:r>
            <a:r>
              <a:rPr lang="zh-CN" sz="1800">
                <a:solidFill>
                  <a:srgbClr val="000000"/>
                </a:solidFill>
                <a:latin typeface="黑体" panose="02010609060101010101" charset="-122"/>
                <a:ea typeface="黑体" panose="02010609060101010101" charset="-122"/>
                <a:cs typeface="黑体" panose="02010609060101010101" charset="-122"/>
              </a:rPr>
              <a:t>①</a:t>
            </a:r>
            <a:r>
              <a:rPr lang="zh-CN" sz="1800">
                <a:solidFill>
                  <a:schemeClr val="tx1"/>
                </a:solidFill>
                <a:latin typeface="黑体" panose="02010609060101010101" charset="-122"/>
                <a:ea typeface="黑体" panose="02010609060101010101" charset="-122"/>
                <a:cs typeface="黑体" panose="02010609060101010101" charset="-122"/>
              </a:rPr>
              <a:t>这一把用了多年的旧梳子,滑润无比,上面还深染着属于母亲的独特发香。我用它给母亲梳头,小心谨慎,尽量让头发少掉落。母亲背对我坐着,花白的发根清晰可见。唉,曾经多么乌黑浓密的长发,如今却变得如此稀薄,只余小小一握在我的左手掌心里。    ②小时候，最喜欢早晨睁眼时看到母亲梳理头发。那一头从未修剪过的头发,几乎长可及地,所以她总是站着梳理。一把梳子从头顶往下缓缓地梳,还得用她的左手分段把抓着才能梳通。全部梳通之后,就在后脑勺用一条黑丝线来回地扎,扎得牢牢的；再将一根比毛线针稍细的钢针穿过,然后便把垂在背后的一把乌亮的长发在那钢针上左右盘缠,梳出一个均衡而标致的髻子；接着套上一枚黑色的细网,再用四只长夹子从上下左右固定形状；最后,拔去钢针,戴上有翠饰的簪子。对于母亲梳头的动作,我真是百看不厌。心里好羡慕那一头长发,觉得她那熟练的一举一动很动人。</a:t>
            </a:r>
            <a:endParaRPr lang="zh-CN" sz="1800">
              <a:solidFill>
                <a:schemeClr val="tx1"/>
              </a:solidFill>
              <a:latin typeface="黑体" panose="02010609060101010101" charset="-122"/>
              <a:ea typeface="黑体" panose="02010609060101010101" charset="-122"/>
              <a:cs typeface="黑体" panose="02010609060101010101" charset="-122"/>
            </a:endParaRPr>
          </a:p>
          <a:p>
            <a:pPr indent="457200" algn="l">
              <a:extLst>
                <a:ext uri="{35155182-B16C-46BC-9424-99874614C6A1}">
                  <wpsdc:indentchars xmlns:wpsdc="http://www.wps.cn/officeDocument/2017/drawingmlCustomData" val="200" checksum="59296752"/>
                </a:ext>
              </a:extLst>
            </a:pPr>
            <a:r>
              <a:rPr lang="zh-CN" sz="1800">
                <a:solidFill>
                  <a:schemeClr val="tx1"/>
                </a:solidFill>
                <a:latin typeface="黑体" panose="02010609060101010101" charset="-122"/>
                <a:ea typeface="黑体" panose="02010609060101010101" charset="-122"/>
                <a:cs typeface="黑体" panose="02010609060101010101" charset="-122"/>
              </a:rPr>
              <a:t>③母亲曾受过良好的教育,可是自我记事以来,她似乎是把全副精力都放在家事上了。她照顾父亲的生活起居,无微不至。她对子女们也照顾得十分用心,向来是亲自上市场选购食物。她还要在周末给我们洗晒球鞋,那些大大小小、黑黑白白的球鞋经常被整齐地放在阳台的栏杆上。    ④母亲也很关心子女的读书情况。她不一定指导每一个人的功课,只是尽量替我们处理好课业的琐事。我们房间里有一个专放文具的五斗柜,最上面的两个抽屉里,左边放着削尖的铅笔，右边则是用过的磨钝的铅笔。兄弟姐妹放学后，每个人只需放入写钝的，取走削好的，便可各自去做功课了。每一支铅笔都是母亲用小刀削好的。现在回想起来，母亲未免太过宠爱我们了，然而我们当时却视此为理所当然而不知感激。有一回，削尖的铅笔已被拿光，我竟为此与母亲斗过气。家中琐碎事那么多，我真想象不出，母亲是什么时间做这些额外的事情的。</a:t>
            </a:r>
            <a:endParaRPr lang="zh-CN" altLang="en-US" sz="1800">
              <a:solidFill>
                <a:schemeClr val="tx1"/>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1270" y="167005"/>
            <a:ext cx="9142730" cy="6185535"/>
          </a:xfrm>
          <a:prstGeom prst="rect">
            <a:avLst/>
          </a:prstGeom>
          <a:noFill/>
          <a:ln w="9525">
            <a:noFill/>
          </a:ln>
        </p:spPr>
        <p:txBody>
          <a:bodyPr wrap="square">
            <a:spAutoFit/>
          </a:bodyPr>
          <a:p>
            <a:pPr indent="457200" algn="l">
              <a:extLst>
                <a:ext uri="{35155182-B16C-46BC-9424-99874614C6A1}">
                  <wpsdc:indentchars xmlns:wpsdc="http://www.wps.cn/officeDocument/2017/drawingmlCustomData" val="200" checksum="59296752"/>
                </a:ext>
              </a:extLst>
            </a:pPr>
            <a:r>
              <a:rPr lang="zh-CN" sz="1800">
                <a:solidFill>
                  <a:srgbClr val="000000"/>
                </a:solidFill>
                <a:latin typeface="黑体" panose="02010609060101010101" charset="-122"/>
                <a:ea typeface="黑体" panose="02010609060101010101" charset="-122"/>
                <a:cs typeface="黑体" panose="02010609060101010101" charset="-122"/>
              </a:rPr>
              <a:t>      </a:t>
            </a:r>
            <a:r>
              <a:rPr lang="zh-CN" sz="1800">
                <a:solidFill>
                  <a:schemeClr val="tx1"/>
                </a:solidFill>
                <a:latin typeface="黑体" panose="02010609060101010101" charset="-122"/>
                <a:ea typeface="黑体" panose="02010609060101010101" charset="-122"/>
                <a:cs typeface="黑体" panose="02010609060101010101" charset="-122"/>
              </a:rPr>
              <a:t> ⑤岁月流逝，子女们都先后长大成人，而母亲却在我们忙于成长的喜悦中不知不觉地衰老。她的一头秀发也逐渐变得花白而稀薄。这些年来，我忙着养育自己的儿女，更能体会往日母亲的爱心。我不再能天天与母亲相处，也看不到她在晨曦中梳理头发的样子，只是惊觉与那发髻已明显变小。她仍然梳着相同样式的髻子，但是，从前堆满后颈的乌发，如今所余已不及原来的四分之一。      ⑥近年来，目前的身体已大不如前。由于心脏机能衰退，不得不为她施行外科手术。她十分害怕，幸而一切顺利，经过一夜安眠之后，母亲终于度过了难关。数日后，医生准许母亲下床活动，以促进伤口愈合。可是，母亲忽然变得十分软弱，不再是从前翼护着我们的那位大无畏的妇人了。每隔一日，我便为她擦洗身体。起初，我们两人都有些忸怩。母亲一直嘀咕着：“怎么好意思让女儿洗澡呢！”我用不太熟练的手，小心地为她擦拭身子。没想到，她竟然逐渐放松，终于柔顺地任由我照料。我的手指遂不自己觉得带着一种母性的慈祥和温柔，爱怜地为母亲洗澡。我相信，当我幼小的时候，母亲也一定是这样慈祥温柔地替我沐浴的。我突然分辨不出亲情的方向，仿佛眼前这位衰老的母亲是我姣宠的婴儿。       ⑦洗完澡后，换一身干净的衣服，母亲觉得舒畅无比，更要求我为她梳理因久卧病床而蓬乱的头发。我们拉了一把椅子到窗边，闲聊着，不久，就变成我一个人的轻声絮聒。母亲背对着我坐着，我看不见她的脸。许是困了吧？我想她大概是舒服地睡着了，像婴儿沐浴后那样……</a:t>
            </a:r>
            <a:r>
              <a:rPr lang="zh-CN" sz="1800" u="sng">
                <a:solidFill>
                  <a:schemeClr val="tx1"/>
                </a:solidFill>
                <a:latin typeface="黑体" panose="02010609060101010101" charset="-122"/>
                <a:ea typeface="黑体" panose="02010609060101010101" charset="-122"/>
                <a:cs typeface="黑体" panose="02010609060101010101" charset="-122"/>
              </a:rPr>
              <a:t>嘘，轻一点。我轻轻柔柔地替她梳理头发，依照幼时记忆中的那衣套过程。不要惊动她，不要惊动她，让她就这样坐着，舒舒服服地打一个盹吧。</a:t>
            </a:r>
            <a:r>
              <a:rPr lang="en-US" sz="1800">
                <a:solidFill>
                  <a:schemeClr val="tx1"/>
                </a:solidFill>
                <a:latin typeface="黑体" panose="02010609060101010101" charset="-122"/>
                <a:ea typeface="黑体" panose="02010609060101010101" charset="-122"/>
                <a:cs typeface="黑体" panose="02010609060101010101" charset="-122"/>
              </a:rPr>
              <a:t> </a:t>
            </a:r>
            <a:endParaRPr lang="en-US" sz="1800">
              <a:solidFill>
                <a:schemeClr val="tx1"/>
              </a:solidFill>
              <a:latin typeface="黑体" panose="02010609060101010101" charset="-122"/>
              <a:ea typeface="黑体" panose="02010609060101010101" charset="-122"/>
              <a:cs typeface="黑体" panose="02010609060101010101" charset="-122"/>
            </a:endParaRPr>
          </a:p>
          <a:p>
            <a:pPr indent="457200" algn="r">
              <a:extLst>
                <a:ext uri="{35155182-B16C-46BC-9424-99874614C6A1}">
                  <wpsdc:indentchars xmlns:wpsdc="http://www.wps.cn/officeDocument/2017/drawingmlCustomData" val="200" checksum="59296752"/>
                </a:ext>
              </a:extLst>
            </a:pPr>
            <a:endParaRPr lang="en-US" sz="1800">
              <a:solidFill>
                <a:srgbClr val="000000"/>
              </a:solidFill>
              <a:latin typeface="黑体" panose="02010609060101010101" charset="-122"/>
              <a:ea typeface="黑体" panose="02010609060101010101" charset="-122"/>
              <a:cs typeface="黑体" panose="02010609060101010101" charset="-122"/>
            </a:endParaRPr>
          </a:p>
          <a:p>
            <a:pPr indent="457200" algn="r">
              <a:extLst>
                <a:ext uri="{35155182-B16C-46BC-9424-99874614C6A1}">
                  <wpsdc:indentchars xmlns:wpsdc="http://www.wps.cn/officeDocument/2017/drawingmlCustomData" val="200" checksum="59296752"/>
                </a:ext>
              </a:extLst>
            </a:pPr>
            <a:r>
              <a:rPr lang="en-US" sz="1800">
                <a:solidFill>
                  <a:srgbClr val="000000"/>
                </a:solidFill>
                <a:latin typeface="黑体" panose="02010609060101010101" charset="-122"/>
                <a:ea typeface="黑体" panose="02010609060101010101" charset="-122"/>
                <a:cs typeface="黑体" panose="02010609060101010101" charset="-122"/>
              </a:rPr>
              <a:t>（作者：林文月 有删改）</a:t>
            </a:r>
            <a:endParaRPr lang="en-US" sz="180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0"/>
            <a:ext cx="9143365" cy="6857365"/>
          </a:xfrm>
          <a:prstGeom prst="rect">
            <a:avLst/>
          </a:prstGeom>
        </p:spPr>
      </p:pic>
      <p:sp>
        <p:nvSpPr>
          <p:cNvPr id="100" name="文本框 99"/>
          <p:cNvSpPr txBox="1"/>
          <p:nvPr/>
        </p:nvSpPr>
        <p:spPr>
          <a:xfrm>
            <a:off x="404495" y="312420"/>
            <a:ext cx="8006715" cy="1383665"/>
          </a:xfrm>
          <a:prstGeom prst="rect">
            <a:avLst/>
          </a:prstGeom>
          <a:noFill/>
          <a:ln w="9525">
            <a:noFill/>
          </a:ln>
        </p:spPr>
        <p:txBody>
          <a:bodyPr wrap="square">
            <a:spAutoFit/>
          </a:bodyPr>
          <a:p>
            <a:pPr indent="266700"/>
            <a:r>
              <a:rPr lang="en-US" altLang="zh-CN" sz="2800">
                <a:solidFill>
                  <a:srgbClr val="000000"/>
                </a:solidFill>
                <a:ea typeface="宋体" panose="02010600030101010101" pitchFamily="2" charset="-122"/>
              </a:rPr>
              <a:t>  </a:t>
            </a:r>
            <a:r>
              <a:rPr lang="zh-CN" sz="2800">
                <a:solidFill>
                  <a:srgbClr val="000000"/>
                </a:solidFill>
                <a:ea typeface="宋体" panose="02010600030101010101" pitchFamily="2" charset="-122"/>
              </a:rPr>
              <a:t>（</a:t>
            </a:r>
            <a:r>
              <a:rPr lang="en-US" altLang="zh-CN" sz="2800">
                <a:solidFill>
                  <a:srgbClr val="000000"/>
                </a:solidFill>
                <a:ea typeface="宋体" panose="02010600030101010101" pitchFamily="2" charset="-122"/>
              </a:rPr>
              <a:t>2019 </a:t>
            </a:r>
            <a:r>
              <a:rPr lang="zh-CN" altLang="en-US" sz="2800">
                <a:solidFill>
                  <a:srgbClr val="000000"/>
                </a:solidFill>
                <a:ea typeface="宋体" panose="02010600030101010101" pitchFamily="2" charset="-122"/>
              </a:rPr>
              <a:t>河南</a:t>
            </a:r>
            <a:r>
              <a:rPr lang="zh-CN" sz="2800">
                <a:solidFill>
                  <a:srgbClr val="000000"/>
                </a:solidFill>
                <a:ea typeface="宋体" panose="02010600030101010101" pitchFamily="2" charset="-122"/>
              </a:rPr>
              <a:t>）1．本文由“我”给母亲梳理头发写起，主要回顾了母亲哪几方面的事情？请</a:t>
            </a:r>
            <a:r>
              <a:rPr lang="zh-CN" sz="2800" b="1">
                <a:solidFill>
                  <a:srgbClr val="FF0000"/>
                </a:solidFill>
                <a:ea typeface="宋体" panose="02010600030101010101" pitchFamily="2" charset="-122"/>
              </a:rPr>
              <a:t>从母亲的角度</a:t>
            </a:r>
            <a:r>
              <a:rPr lang="zh-CN" sz="2800">
                <a:solidFill>
                  <a:srgbClr val="000000"/>
                </a:solidFill>
                <a:ea typeface="宋体" panose="02010600030101010101" pitchFamily="2" charset="-122"/>
              </a:rPr>
              <a:t>简要概括。（4分）</a:t>
            </a:r>
            <a:endParaRPr lang="zh-CN" altLang="en-US" sz="2800"/>
          </a:p>
        </p:txBody>
      </p:sp>
      <p:sp>
        <p:nvSpPr>
          <p:cNvPr id="3" name="文本框 2"/>
          <p:cNvSpPr txBox="1"/>
          <p:nvPr/>
        </p:nvSpPr>
        <p:spPr>
          <a:xfrm>
            <a:off x="1148080" y="2446020"/>
            <a:ext cx="6846570" cy="3046095"/>
          </a:xfrm>
          <a:prstGeom prst="rect">
            <a:avLst/>
          </a:prstGeom>
          <a:noFill/>
          <a:ln w="9525">
            <a:noFill/>
          </a:ln>
        </p:spPr>
        <p:txBody>
          <a:bodyPr wrap="square">
            <a:spAutoFit/>
          </a:bodyPr>
          <a:p>
            <a:pPr indent="266700"/>
            <a:r>
              <a:rPr lang="zh-CN" altLang="en-US" sz="2400" b="1" dirty="0" smtClean="0">
                <a:solidFill>
                  <a:srgbClr val="FF0000"/>
                </a:solidFill>
                <a:sym typeface="+mn-ea"/>
              </a:rPr>
              <a:t>方法：</a:t>
            </a:r>
            <a:r>
              <a:rPr lang="zh-CN" altLang="en-US" sz="2400" dirty="0" smtClean="0">
                <a:solidFill>
                  <a:srgbClr val="FF0000"/>
                </a:solidFill>
                <a:sym typeface="+mn-ea"/>
              </a:rPr>
              <a:t> </a:t>
            </a:r>
            <a:r>
              <a:rPr lang="zh-CN" altLang="en-US" sz="2400" b="1" dirty="0" smtClean="0">
                <a:solidFill>
                  <a:srgbClr val="FF0000"/>
                </a:solidFill>
                <a:sym typeface="+mn-ea"/>
              </a:rPr>
              <a:t>通读全文</a:t>
            </a:r>
            <a:r>
              <a:rPr lang="zh-CN" altLang="en-US" sz="2400" dirty="0" smtClean="0">
                <a:solidFill>
                  <a:srgbClr val="FF0000"/>
                </a:solidFill>
                <a:sym typeface="+mn-ea"/>
              </a:rPr>
              <a:t>，</a:t>
            </a:r>
            <a:r>
              <a:rPr lang="zh-CN" altLang="en-US" sz="2400" b="1" dirty="0" smtClean="0">
                <a:solidFill>
                  <a:srgbClr val="FF0000"/>
                </a:solidFill>
                <a:sym typeface="+mn-ea"/>
              </a:rPr>
              <a:t>找准关键词句，归纳概括</a:t>
            </a:r>
            <a:endParaRPr lang="zh-CN" altLang="en-US" sz="2400" b="1" dirty="0" smtClean="0">
              <a:solidFill>
                <a:srgbClr val="FF0000"/>
              </a:solidFill>
              <a:sym typeface="+mn-ea"/>
            </a:endParaRPr>
          </a:p>
          <a:p>
            <a:pPr indent="266700"/>
            <a:endParaRPr lang="zh-CN" altLang="en-US" sz="2400" b="1" dirty="0" smtClean="0">
              <a:solidFill>
                <a:srgbClr val="FF0000"/>
              </a:solidFill>
              <a:sym typeface="+mn-ea"/>
            </a:endParaRPr>
          </a:p>
          <a:p>
            <a:pPr indent="266700" algn="ctr"/>
            <a:r>
              <a:rPr lang="zh-CN" altLang="en-US" sz="2400" b="1" dirty="0" smtClean="0">
                <a:solidFill>
                  <a:srgbClr val="FF0000"/>
                </a:solidFill>
                <a:sym typeface="+mn-ea"/>
              </a:rPr>
              <a:t>（人物</a:t>
            </a:r>
            <a:r>
              <a:rPr lang="en-US" altLang="zh-CN" sz="2400" b="1" dirty="0" smtClean="0">
                <a:solidFill>
                  <a:srgbClr val="FF0000"/>
                </a:solidFill>
                <a:sym typeface="+mn-ea"/>
              </a:rPr>
              <a:t>+</a:t>
            </a:r>
            <a:r>
              <a:rPr lang="zh-CN" altLang="en-US" sz="2400" b="1" dirty="0" smtClean="0">
                <a:solidFill>
                  <a:srgbClr val="FF0000"/>
                </a:solidFill>
                <a:sym typeface="+mn-ea"/>
              </a:rPr>
              <a:t>事件）</a:t>
            </a:r>
            <a:endParaRPr lang="zh-CN" altLang="en-US" sz="2400" b="1" dirty="0" smtClean="0">
              <a:solidFill>
                <a:srgbClr val="FF0000"/>
              </a:solidFill>
              <a:sym typeface="+mn-ea"/>
            </a:endParaRPr>
          </a:p>
          <a:p>
            <a:pPr indent="266700"/>
            <a:endParaRPr lang="zh-CN" altLang="zh-CN" sz="2400" b="1" dirty="0" smtClean="0">
              <a:solidFill>
                <a:srgbClr val="FF0000"/>
              </a:solidFill>
            </a:endParaRPr>
          </a:p>
          <a:p>
            <a:pPr indent="266700"/>
            <a:endParaRPr lang="zh-CN" altLang="zh-CN" sz="2400" dirty="0" smtClean="0">
              <a:solidFill>
                <a:srgbClr val="333333"/>
              </a:solidFill>
              <a:ea typeface="宋体" panose="02010600030101010101" pitchFamily="2" charset="-122"/>
              <a:sym typeface="+mn-ea"/>
            </a:endParaRPr>
          </a:p>
          <a:p>
            <a:pPr indent="266700"/>
            <a:endParaRPr lang="zh-CN" altLang="zh-CN" sz="2400" dirty="0" smtClean="0">
              <a:solidFill>
                <a:srgbClr val="333333"/>
              </a:solidFill>
              <a:ea typeface="宋体" panose="02010600030101010101" pitchFamily="2" charset="-122"/>
              <a:sym typeface="+mn-ea"/>
            </a:endParaRPr>
          </a:p>
          <a:p>
            <a:pPr indent="266700"/>
            <a:r>
              <a:rPr lang="zh-CN" altLang="zh-CN" sz="2400" b="1" dirty="0" smtClean="0">
                <a:solidFill>
                  <a:srgbClr val="C00000"/>
                </a:solidFill>
                <a:sym typeface="+mn-ea"/>
              </a:rPr>
              <a:t>注意：审题要清，归纳要全，表述要明</a:t>
            </a:r>
            <a:r>
              <a:rPr lang="zh-CN" altLang="zh-CN" sz="2400" b="1" dirty="0" smtClean="0">
                <a:solidFill>
                  <a:srgbClr val="FF0000"/>
                </a:solidFill>
                <a:sym typeface="+mn-ea"/>
              </a:rPr>
              <a:t>。</a:t>
            </a:r>
            <a:endParaRPr sz="2400" b="1">
              <a:latin typeface="+mj-ea"/>
              <a:ea typeface="+mj-ea"/>
              <a:cs typeface="+mj-ea"/>
            </a:endParaRPr>
          </a:p>
          <a:p>
            <a:pPr indent="266700"/>
            <a:endParaRPr lang="zh-CN" altLang="en-US" sz="2400" b="1">
              <a:solidFill>
                <a:srgbClr val="333333"/>
              </a:solidFill>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0" y="0"/>
            <a:ext cx="9142730" cy="6831965"/>
          </a:xfrm>
          <a:prstGeom prst="rect">
            <a:avLst/>
          </a:prstGeom>
          <a:noFill/>
          <a:ln w="9525">
            <a:noFill/>
          </a:ln>
        </p:spPr>
        <p:txBody>
          <a:bodyPr wrap="square">
            <a:spAutoFit/>
          </a:bodyPr>
          <a:p>
            <a:pPr indent="609600" algn="l">
              <a:extLst>
                <a:ext uri="{35155182-B16C-46BC-9424-99874614C6A1}">
                  <wpsdc:indentchars xmlns:wpsdc="http://www.wps.cn/officeDocument/2017/drawingmlCustomData" val="200" checksum="4158780845"/>
                </a:ext>
              </a:extLst>
            </a:pPr>
            <a:r>
              <a:rPr lang="en-US" altLang="zh-CN" sz="2400" b="1">
                <a:solidFill>
                  <a:srgbClr val="FF0000"/>
                </a:solidFill>
                <a:ea typeface="宋体" panose="02010600030101010101" pitchFamily="2" charset="-122"/>
              </a:rPr>
              <a:t>  </a:t>
            </a:r>
            <a:r>
              <a:rPr lang="en-US" altLang="zh-CN" sz="1800" b="1">
                <a:solidFill>
                  <a:srgbClr val="000000"/>
                </a:solidFill>
                <a:ea typeface="宋体" panose="02010600030101010101" pitchFamily="2" charset="-122"/>
              </a:rPr>
              <a:t>                              </a:t>
            </a:r>
            <a:endParaRPr lang="en-US" altLang="zh-CN" sz="1800" b="1">
              <a:solidFill>
                <a:srgbClr val="000000"/>
              </a:solidFill>
              <a:ea typeface="宋体" panose="02010600030101010101" pitchFamily="2" charset="-122"/>
            </a:endParaRPr>
          </a:p>
          <a:p>
            <a:pPr indent="457200" algn="l">
              <a:extLst>
                <a:ext uri="{35155182-B16C-46BC-9424-99874614C6A1}">
                  <wpsdc:indentchars xmlns:wpsdc="http://www.wps.cn/officeDocument/2017/drawingmlCustomData" val="200" checksum="59296752"/>
                </a:ext>
              </a:extLst>
            </a:pPr>
            <a:r>
              <a:rPr lang="en-US" altLang="zh-CN" sz="1800" b="1">
                <a:solidFill>
                  <a:srgbClr val="000000"/>
                </a:solidFill>
                <a:ea typeface="宋体" panose="02010600030101010101" pitchFamily="2" charset="-122"/>
              </a:rPr>
              <a:t>                                 </a:t>
            </a:r>
            <a:r>
              <a:rPr lang="zh-CN" sz="1800" b="1">
                <a:solidFill>
                  <a:srgbClr val="000000"/>
                </a:solidFill>
                <a:ea typeface="宋体" panose="02010600030101010101" pitchFamily="2" charset="-122"/>
              </a:rPr>
              <a:t>给母亲梳头发（2019河南）</a:t>
            </a:r>
            <a:endParaRPr lang="zh-CN" sz="1800" b="1">
              <a:solidFill>
                <a:srgbClr val="000000"/>
              </a:solidFill>
              <a:ea typeface="宋体" panose="02010600030101010101" pitchFamily="2" charset="-122"/>
            </a:endParaRPr>
          </a:p>
          <a:p>
            <a:pPr indent="457200" algn="l">
              <a:extLst>
                <a:ext uri="{35155182-B16C-46BC-9424-99874614C6A1}">
                  <wpsdc:indentchars xmlns:wpsdc="http://www.wps.cn/officeDocument/2017/drawingmlCustomData" val="200" checksum="59296752"/>
                </a:ext>
              </a:extLst>
            </a:pPr>
            <a:r>
              <a:rPr lang="zh-CN" sz="1800" b="1">
                <a:solidFill>
                  <a:srgbClr val="000000"/>
                </a:solidFill>
                <a:ea typeface="宋体" panose="02010600030101010101" pitchFamily="2" charset="-122"/>
              </a:rPr>
              <a:t>       </a:t>
            </a:r>
            <a:r>
              <a:rPr lang="zh-CN" sz="1800">
                <a:solidFill>
                  <a:srgbClr val="000000"/>
                </a:solidFill>
                <a:latin typeface="黑体" panose="02010609060101010101" charset="-122"/>
                <a:ea typeface="黑体" panose="02010609060101010101" charset="-122"/>
                <a:cs typeface="黑体" panose="02010609060101010101" charset="-122"/>
              </a:rPr>
              <a:t>①这一把用了多年的旧梳子,滑润无比,上面还深染着属于母亲的独特发香。我用它给母亲梳头,小心谨慎,尽量让头发少掉落。母亲背对我坐着,花白的发根清晰可见。唉,曾经多么乌黑浓密的长发,如今却变得如此稀薄,只余小小一握在我的左手掌心里。    ②小时候，最喜欢</a:t>
            </a:r>
            <a:r>
              <a:rPr lang="zh-CN" sz="1800" b="1">
                <a:solidFill>
                  <a:srgbClr val="FF0000"/>
                </a:solidFill>
                <a:latin typeface="黑体" panose="02010609060101010101" charset="-122"/>
                <a:ea typeface="黑体" panose="02010609060101010101" charset="-122"/>
                <a:cs typeface="黑体" panose="02010609060101010101" charset="-122"/>
              </a:rPr>
              <a:t>早晨</a:t>
            </a:r>
            <a:r>
              <a:rPr lang="zh-CN" sz="1800">
                <a:solidFill>
                  <a:srgbClr val="000000"/>
                </a:solidFill>
                <a:latin typeface="黑体" panose="02010609060101010101" charset="-122"/>
                <a:ea typeface="黑体" panose="02010609060101010101" charset="-122"/>
                <a:cs typeface="黑体" panose="02010609060101010101" charset="-122"/>
              </a:rPr>
              <a:t>睁眼时看到</a:t>
            </a:r>
            <a:r>
              <a:rPr lang="zh-CN" sz="1800" b="1">
                <a:solidFill>
                  <a:srgbClr val="FF0000"/>
                </a:solidFill>
                <a:latin typeface="黑体" panose="02010609060101010101" charset="-122"/>
                <a:ea typeface="黑体" panose="02010609060101010101" charset="-122"/>
                <a:cs typeface="黑体" panose="02010609060101010101" charset="-122"/>
              </a:rPr>
              <a:t>母亲梳理头发</a:t>
            </a:r>
            <a:r>
              <a:rPr lang="zh-CN" sz="1800">
                <a:solidFill>
                  <a:srgbClr val="000000"/>
                </a:solidFill>
                <a:latin typeface="黑体" panose="02010609060101010101" charset="-122"/>
                <a:ea typeface="黑体" panose="02010609060101010101" charset="-122"/>
                <a:cs typeface="黑体" panose="02010609060101010101" charset="-122"/>
              </a:rPr>
              <a:t>。那一头从未修剪过的头发,几乎长可及地,所以她总是站着梳理。一把梳子从头顶往下缓缓地梳,还得用她的左手分段把抓着才能梳通。全部梳通之后,就在后脑勺用一条黑丝线来回地扎,扎得牢牢的；再将一根比毛线针稍细的钢针穿过,然后便把垂在背后的一把乌亮的长发在那钢针上左右盘缠,梳出一个均衡而标致的髻子；接着套上一枚黑色的细网,再用四只长夹子从上下左右固定形状；最后,拔去钢针,戴上有翠饰的簪子。对于母亲梳头的动作,我真是百看不厌。心里好羡慕那一头长发,觉得她那熟练的一举一动很动人。</a:t>
            </a:r>
            <a:endParaRPr lang="zh-CN" sz="1800">
              <a:solidFill>
                <a:srgbClr val="000000"/>
              </a:solidFill>
              <a:latin typeface="黑体" panose="02010609060101010101" charset="-122"/>
              <a:ea typeface="黑体" panose="02010609060101010101" charset="-122"/>
              <a:cs typeface="黑体" panose="02010609060101010101" charset="-122"/>
            </a:endParaRPr>
          </a:p>
          <a:p>
            <a:pPr indent="457200" algn="l">
              <a:extLst>
                <a:ext uri="{35155182-B16C-46BC-9424-99874614C6A1}">
                  <wpsdc:indentchars xmlns:wpsdc="http://www.wps.cn/officeDocument/2017/drawingmlCustomData" val="200" checksum="59296752"/>
                </a:ext>
              </a:extLst>
            </a:pPr>
            <a:r>
              <a:rPr lang="zh-CN" sz="1800">
                <a:solidFill>
                  <a:srgbClr val="000000"/>
                </a:solidFill>
                <a:latin typeface="黑体" panose="02010609060101010101" charset="-122"/>
                <a:ea typeface="黑体" panose="02010609060101010101" charset="-122"/>
                <a:cs typeface="黑体" panose="02010609060101010101" charset="-122"/>
              </a:rPr>
              <a:t>③</a:t>
            </a:r>
            <a:r>
              <a:rPr lang="zh-CN" sz="1800" b="1">
                <a:solidFill>
                  <a:srgbClr val="FF0000"/>
                </a:solidFill>
                <a:latin typeface="黑体" panose="02010609060101010101" charset="-122"/>
                <a:ea typeface="黑体" panose="02010609060101010101" charset="-122"/>
                <a:cs typeface="黑体" panose="02010609060101010101" charset="-122"/>
              </a:rPr>
              <a:t>母亲</a:t>
            </a:r>
            <a:r>
              <a:rPr lang="zh-CN" sz="1800">
                <a:solidFill>
                  <a:srgbClr val="000000"/>
                </a:solidFill>
                <a:latin typeface="黑体" panose="02010609060101010101" charset="-122"/>
                <a:ea typeface="黑体" panose="02010609060101010101" charset="-122"/>
                <a:cs typeface="黑体" panose="02010609060101010101" charset="-122"/>
              </a:rPr>
              <a:t>曾受过良好的教育,可是自我记事以来,她似乎是</a:t>
            </a:r>
            <a:r>
              <a:rPr lang="zh-CN" sz="1800" b="1">
                <a:solidFill>
                  <a:srgbClr val="FF0000"/>
                </a:solidFill>
                <a:latin typeface="黑体" panose="02010609060101010101" charset="-122"/>
                <a:ea typeface="黑体" panose="02010609060101010101" charset="-122"/>
                <a:cs typeface="黑体" panose="02010609060101010101" charset="-122"/>
              </a:rPr>
              <a:t>把全副精力都放在家事上</a:t>
            </a:r>
            <a:r>
              <a:rPr lang="zh-CN" sz="1800">
                <a:solidFill>
                  <a:srgbClr val="000000"/>
                </a:solidFill>
                <a:latin typeface="黑体" panose="02010609060101010101" charset="-122"/>
                <a:ea typeface="黑体" panose="02010609060101010101" charset="-122"/>
                <a:cs typeface="黑体" panose="02010609060101010101" charset="-122"/>
              </a:rPr>
              <a:t>了。她照顾父亲的生活起居,无微不至。她对子女们也照顾得十分用心,向来是亲自上市场选购食物。她还要在周末给我们洗晒球鞋,那些大大小小、黑黑白白的球鞋经常被整齐地放在阳台的栏杆上。    ④</a:t>
            </a:r>
            <a:r>
              <a:rPr lang="zh-CN" sz="1800" b="1">
                <a:solidFill>
                  <a:srgbClr val="FF0000"/>
                </a:solidFill>
                <a:latin typeface="黑体" panose="02010609060101010101" charset="-122"/>
                <a:ea typeface="黑体" panose="02010609060101010101" charset="-122"/>
                <a:cs typeface="黑体" panose="02010609060101010101" charset="-122"/>
              </a:rPr>
              <a:t>母亲</a:t>
            </a:r>
            <a:r>
              <a:rPr lang="zh-CN" sz="1800">
                <a:solidFill>
                  <a:srgbClr val="000000"/>
                </a:solidFill>
                <a:latin typeface="黑体" panose="02010609060101010101" charset="-122"/>
                <a:ea typeface="黑体" panose="02010609060101010101" charset="-122"/>
                <a:cs typeface="黑体" panose="02010609060101010101" charset="-122"/>
              </a:rPr>
              <a:t>也很</a:t>
            </a:r>
            <a:r>
              <a:rPr lang="zh-CN" sz="1800" b="1">
                <a:solidFill>
                  <a:srgbClr val="FF0000"/>
                </a:solidFill>
                <a:latin typeface="黑体" panose="02010609060101010101" charset="-122"/>
                <a:ea typeface="黑体" panose="02010609060101010101" charset="-122"/>
                <a:cs typeface="黑体" panose="02010609060101010101" charset="-122"/>
              </a:rPr>
              <a:t>关心子女的读书情况</a:t>
            </a:r>
            <a:r>
              <a:rPr lang="zh-CN" sz="1800">
                <a:solidFill>
                  <a:srgbClr val="000000"/>
                </a:solidFill>
                <a:latin typeface="黑体" panose="02010609060101010101" charset="-122"/>
                <a:ea typeface="黑体" panose="02010609060101010101" charset="-122"/>
                <a:cs typeface="黑体" panose="02010609060101010101" charset="-122"/>
              </a:rPr>
              <a:t>。她不一定指导每一个人的功课,只是尽量替我们处理好课业的琐事。我们房间里有一个专放文具的五斗柜,最上面的两个抽屉里,左边放着削尖的铅笔，右边则是用过的磨钝的铅笔。兄弟姐妹放学后，每个人只需放入写钝的，取走削好的，便可各自去做功课了。每一支铅笔都是母亲用小刀削好的。现在回想起来，母亲未免太过宠爱我们了，然而我们当时却视此为理所当然而不知感激。有一回，削尖的铅笔已被拿光，我竟为此与母亲斗过气。家中琐碎事那么多，我真想象不出，母亲是什么时间做这些额外的事情的。</a:t>
            </a:r>
            <a:endParaRPr lang="zh-CN" altLang="en-US" sz="18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1270" y="167005"/>
            <a:ext cx="9142730" cy="6185535"/>
          </a:xfrm>
          <a:prstGeom prst="rect">
            <a:avLst/>
          </a:prstGeom>
          <a:noFill/>
          <a:ln w="9525">
            <a:noFill/>
          </a:ln>
        </p:spPr>
        <p:txBody>
          <a:bodyPr wrap="square">
            <a:spAutoFit/>
          </a:bodyPr>
          <a:p>
            <a:pPr indent="457200" algn="l">
              <a:extLst>
                <a:ext uri="{35155182-B16C-46BC-9424-99874614C6A1}">
                  <wpsdc:indentchars xmlns:wpsdc="http://www.wps.cn/officeDocument/2017/drawingmlCustomData" val="200" checksum="59296752"/>
                </a:ext>
              </a:extLst>
            </a:pPr>
            <a:r>
              <a:rPr lang="zh-CN" sz="1800">
                <a:solidFill>
                  <a:srgbClr val="000000"/>
                </a:solidFill>
                <a:latin typeface="黑体" panose="02010609060101010101" charset="-122"/>
                <a:ea typeface="黑体" panose="02010609060101010101" charset="-122"/>
                <a:cs typeface="黑体" panose="02010609060101010101" charset="-122"/>
              </a:rPr>
              <a:t>       ⑤岁月流逝，子女们都先后长大成人，而母亲却在我们忙于成长的喜悦中不知不觉地衰老。她的一头秀发也逐渐变得花白而稀薄。这些年来，我忙着养育自己的儿女，更能体会往日母亲的爱心。我不再能天天与母亲相处，也看不到她在晨曦中梳理头发的样子，只是惊觉与那发髻已明显变小。她仍然梳着相同样式的髻子，但是，从前堆满后颈的乌发，如今所余已不及原来的四分之一。      ⑥近年来，目前的身体已大不如前。由于心脏机能衰退，不得不为她</a:t>
            </a:r>
            <a:r>
              <a:rPr lang="zh-CN" sz="1800" b="1">
                <a:solidFill>
                  <a:srgbClr val="FF0000"/>
                </a:solidFill>
                <a:latin typeface="黑体" panose="02010609060101010101" charset="-122"/>
                <a:ea typeface="黑体" panose="02010609060101010101" charset="-122"/>
                <a:cs typeface="黑体" panose="02010609060101010101" charset="-122"/>
              </a:rPr>
              <a:t>施行外科手术</a:t>
            </a:r>
            <a:r>
              <a:rPr lang="zh-CN" sz="1800">
                <a:solidFill>
                  <a:srgbClr val="000000"/>
                </a:solidFill>
                <a:latin typeface="黑体" panose="02010609060101010101" charset="-122"/>
                <a:ea typeface="黑体" panose="02010609060101010101" charset="-122"/>
                <a:cs typeface="黑体" panose="02010609060101010101" charset="-122"/>
              </a:rPr>
              <a:t>。她十分害怕，幸而一切顺利，经过一夜安眠之后，母亲终于度过了难关。数日后，医生准许母亲下床活动，以促进伤口愈合。可是，母亲忽然变得十分软弱，不再是从前翼护着我们的那位大无畏的妇人了。每隔一日，我便为她擦洗身体。起初，我们两人都有些忸怩。母亲一直嘀咕着：“怎么好意思让女儿洗澡呢！”我用不太熟练的手，小心地为她擦拭身子。没想到，她竟然逐渐放松，终于柔顺地任</a:t>
            </a:r>
            <a:r>
              <a:rPr lang="zh-CN" sz="1800" b="1">
                <a:solidFill>
                  <a:srgbClr val="FF0000"/>
                </a:solidFill>
                <a:latin typeface="黑体" panose="02010609060101010101" charset="-122"/>
                <a:ea typeface="黑体" panose="02010609060101010101" charset="-122"/>
                <a:cs typeface="黑体" panose="02010609060101010101" charset="-122"/>
              </a:rPr>
              <a:t>由我照料</a:t>
            </a:r>
            <a:r>
              <a:rPr lang="zh-CN" sz="1800">
                <a:solidFill>
                  <a:srgbClr val="000000"/>
                </a:solidFill>
                <a:latin typeface="黑体" panose="02010609060101010101" charset="-122"/>
                <a:ea typeface="黑体" panose="02010609060101010101" charset="-122"/>
                <a:cs typeface="黑体" panose="02010609060101010101" charset="-122"/>
              </a:rPr>
              <a:t>。我的手指遂不自己觉得带着一种母性的慈祥和温柔，爱怜地为母亲洗澡。我相信，当我幼小的时候，母亲也一定是这样慈祥温柔地替我沐浴的。我突然分辨不出亲情的方向，仿佛眼前这位衰老的母亲是我姣宠的婴儿。       ⑦洗完澡后，换一身干净的衣服，母亲觉得舒畅无比，更要求我为她梳理因久卧病床而蓬乱的头发。我们拉了一把椅子到窗边，闲聊着，不久，就变成我一个人的轻声絮聒。母亲背对着我坐着，我看不见她的脸。许是困了吧？我想她大概是舒服地睡着了，像婴儿沐浴后那样……</a:t>
            </a:r>
            <a:r>
              <a:rPr lang="zh-CN" sz="1800" u="sng">
                <a:solidFill>
                  <a:srgbClr val="000000"/>
                </a:solidFill>
                <a:latin typeface="黑体" panose="02010609060101010101" charset="-122"/>
                <a:ea typeface="黑体" panose="02010609060101010101" charset="-122"/>
                <a:cs typeface="黑体" panose="02010609060101010101" charset="-122"/>
              </a:rPr>
              <a:t>嘘，轻一点。我轻轻柔柔地替她梳理头发，依照幼时记忆中的那衣套过程。不要惊动她，不要惊动她，让她就这样坐着，舒舒服服地打一个盹吧。</a:t>
            </a:r>
            <a:r>
              <a:rPr lang="en-US" sz="1800">
                <a:solidFill>
                  <a:srgbClr val="000000"/>
                </a:solidFill>
                <a:latin typeface="黑体" panose="02010609060101010101" charset="-122"/>
                <a:ea typeface="黑体" panose="02010609060101010101" charset="-122"/>
                <a:cs typeface="黑体" panose="02010609060101010101" charset="-122"/>
              </a:rPr>
              <a:t> </a:t>
            </a:r>
            <a:endParaRPr lang="en-US" sz="1800">
              <a:solidFill>
                <a:srgbClr val="000000"/>
              </a:solidFill>
              <a:latin typeface="黑体" panose="02010609060101010101" charset="-122"/>
              <a:ea typeface="黑体" panose="02010609060101010101" charset="-122"/>
              <a:cs typeface="黑体" panose="02010609060101010101" charset="-122"/>
            </a:endParaRPr>
          </a:p>
          <a:p>
            <a:pPr indent="457200" algn="r">
              <a:extLst>
                <a:ext uri="{35155182-B16C-46BC-9424-99874614C6A1}">
                  <wpsdc:indentchars xmlns:wpsdc="http://www.wps.cn/officeDocument/2017/drawingmlCustomData" val="200" checksum="59296752"/>
                </a:ext>
              </a:extLst>
            </a:pPr>
            <a:endParaRPr lang="en-US" sz="1800">
              <a:solidFill>
                <a:srgbClr val="000000"/>
              </a:solidFill>
              <a:latin typeface="黑体" panose="02010609060101010101" charset="-122"/>
              <a:ea typeface="黑体" panose="02010609060101010101" charset="-122"/>
              <a:cs typeface="黑体" panose="02010609060101010101" charset="-122"/>
            </a:endParaRPr>
          </a:p>
          <a:p>
            <a:pPr indent="457200" algn="r">
              <a:extLst>
                <a:ext uri="{35155182-B16C-46BC-9424-99874614C6A1}">
                  <wpsdc:indentchars xmlns:wpsdc="http://www.wps.cn/officeDocument/2017/drawingmlCustomData" val="200" checksum="59296752"/>
                </a:ext>
              </a:extLst>
            </a:pPr>
            <a:r>
              <a:rPr lang="en-US" sz="1800">
                <a:solidFill>
                  <a:srgbClr val="000000"/>
                </a:solidFill>
                <a:latin typeface="黑体" panose="02010609060101010101" charset="-122"/>
                <a:ea typeface="黑体" panose="02010609060101010101" charset="-122"/>
                <a:cs typeface="黑体" panose="02010609060101010101" charset="-122"/>
              </a:rPr>
              <a:t>（作者：林文月 有删改）</a:t>
            </a:r>
            <a:endParaRPr lang="en-US" sz="180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0" y="0"/>
            <a:ext cx="9143365" cy="6857365"/>
          </a:xfrm>
          <a:prstGeom prst="rect">
            <a:avLst/>
          </a:prstGeom>
        </p:spPr>
      </p:pic>
      <p:sp>
        <p:nvSpPr>
          <p:cNvPr id="100" name="文本框 99"/>
          <p:cNvSpPr txBox="1"/>
          <p:nvPr/>
        </p:nvSpPr>
        <p:spPr>
          <a:xfrm>
            <a:off x="404495" y="312420"/>
            <a:ext cx="8006715" cy="1383665"/>
          </a:xfrm>
          <a:prstGeom prst="rect">
            <a:avLst/>
          </a:prstGeom>
          <a:noFill/>
          <a:ln w="9525">
            <a:noFill/>
          </a:ln>
        </p:spPr>
        <p:txBody>
          <a:bodyPr wrap="square">
            <a:spAutoFit/>
          </a:bodyPr>
          <a:p>
            <a:pPr indent="266700"/>
            <a:r>
              <a:rPr lang="en-US" altLang="zh-CN" sz="2800">
                <a:solidFill>
                  <a:srgbClr val="000000"/>
                </a:solidFill>
                <a:ea typeface="宋体" panose="02010600030101010101" pitchFamily="2" charset="-122"/>
              </a:rPr>
              <a:t>  </a:t>
            </a:r>
            <a:r>
              <a:rPr lang="zh-CN" sz="2800">
                <a:solidFill>
                  <a:srgbClr val="000000"/>
                </a:solidFill>
                <a:ea typeface="宋体" panose="02010600030101010101" pitchFamily="2" charset="-122"/>
              </a:rPr>
              <a:t>（</a:t>
            </a:r>
            <a:r>
              <a:rPr lang="en-US" altLang="zh-CN" sz="2800">
                <a:solidFill>
                  <a:srgbClr val="000000"/>
                </a:solidFill>
                <a:ea typeface="宋体" panose="02010600030101010101" pitchFamily="2" charset="-122"/>
              </a:rPr>
              <a:t>2019 </a:t>
            </a:r>
            <a:r>
              <a:rPr lang="zh-CN" altLang="en-US" sz="2800">
                <a:solidFill>
                  <a:srgbClr val="000000"/>
                </a:solidFill>
                <a:ea typeface="宋体" panose="02010600030101010101" pitchFamily="2" charset="-122"/>
              </a:rPr>
              <a:t>河南</a:t>
            </a:r>
            <a:r>
              <a:rPr lang="zh-CN" sz="2800">
                <a:solidFill>
                  <a:srgbClr val="000000"/>
                </a:solidFill>
                <a:ea typeface="宋体" panose="02010600030101010101" pitchFamily="2" charset="-122"/>
              </a:rPr>
              <a:t>）1．本文由“我”给母亲梳理头发写起，主要回顾了母亲哪几方面的事情？请</a:t>
            </a:r>
            <a:r>
              <a:rPr lang="zh-CN" sz="2800" b="1">
                <a:solidFill>
                  <a:srgbClr val="FF0000"/>
                </a:solidFill>
                <a:ea typeface="宋体" panose="02010600030101010101" pitchFamily="2" charset="-122"/>
              </a:rPr>
              <a:t>从母亲的角度</a:t>
            </a:r>
            <a:r>
              <a:rPr lang="zh-CN" sz="2800">
                <a:solidFill>
                  <a:srgbClr val="000000"/>
                </a:solidFill>
                <a:ea typeface="宋体" panose="02010600030101010101" pitchFamily="2" charset="-122"/>
              </a:rPr>
              <a:t>简要概括。（4分）</a:t>
            </a:r>
            <a:endParaRPr lang="zh-CN" altLang="en-US" sz="2800"/>
          </a:p>
        </p:txBody>
      </p:sp>
      <p:sp>
        <p:nvSpPr>
          <p:cNvPr id="3" name="文本框 2"/>
          <p:cNvSpPr txBox="1"/>
          <p:nvPr/>
        </p:nvSpPr>
        <p:spPr>
          <a:xfrm>
            <a:off x="1148080" y="2080260"/>
            <a:ext cx="6846570" cy="4523105"/>
          </a:xfrm>
          <a:prstGeom prst="rect">
            <a:avLst/>
          </a:prstGeom>
          <a:noFill/>
          <a:ln w="9525">
            <a:noFill/>
          </a:ln>
        </p:spPr>
        <p:txBody>
          <a:bodyPr wrap="square">
            <a:spAutoFit/>
          </a:bodyPr>
          <a:p>
            <a:pPr indent="266700"/>
            <a:r>
              <a:rPr lang="zh-CN" altLang="en-US" sz="2400" b="1" dirty="0" smtClean="0">
                <a:solidFill>
                  <a:srgbClr val="FF0000"/>
                </a:solidFill>
                <a:sym typeface="+mn-ea"/>
              </a:rPr>
              <a:t>方法：</a:t>
            </a:r>
            <a:r>
              <a:rPr lang="zh-CN" altLang="en-US" sz="2400" dirty="0" smtClean="0">
                <a:solidFill>
                  <a:srgbClr val="FF0000"/>
                </a:solidFill>
                <a:sym typeface="+mn-ea"/>
              </a:rPr>
              <a:t> </a:t>
            </a:r>
            <a:r>
              <a:rPr lang="zh-CN" altLang="en-US" sz="2400" b="1" dirty="0" smtClean="0">
                <a:solidFill>
                  <a:srgbClr val="FF0000"/>
                </a:solidFill>
                <a:sym typeface="+mn-ea"/>
              </a:rPr>
              <a:t>通读全文</a:t>
            </a:r>
            <a:r>
              <a:rPr lang="zh-CN" altLang="en-US" sz="2400" dirty="0" smtClean="0">
                <a:solidFill>
                  <a:srgbClr val="FF0000"/>
                </a:solidFill>
                <a:sym typeface="+mn-ea"/>
              </a:rPr>
              <a:t>，</a:t>
            </a:r>
            <a:r>
              <a:rPr lang="zh-CN" altLang="en-US" sz="2400" b="1" dirty="0" smtClean="0">
                <a:solidFill>
                  <a:srgbClr val="FF0000"/>
                </a:solidFill>
                <a:sym typeface="+mn-ea"/>
              </a:rPr>
              <a:t>找准关键词句，归纳概括</a:t>
            </a:r>
            <a:endParaRPr lang="zh-CN" altLang="en-US" sz="2400" b="1" dirty="0" smtClean="0">
              <a:solidFill>
                <a:srgbClr val="FF0000"/>
              </a:solidFill>
              <a:sym typeface="+mn-ea"/>
            </a:endParaRPr>
          </a:p>
          <a:p>
            <a:pPr indent="266700"/>
            <a:endParaRPr lang="zh-CN" altLang="en-US" sz="2400" b="1" dirty="0" smtClean="0">
              <a:solidFill>
                <a:srgbClr val="FF0000"/>
              </a:solidFill>
              <a:sym typeface="+mn-ea"/>
            </a:endParaRPr>
          </a:p>
          <a:p>
            <a:pPr indent="266700" algn="ctr"/>
            <a:r>
              <a:rPr lang="zh-CN" altLang="en-US" sz="2400" b="1" dirty="0" smtClean="0">
                <a:solidFill>
                  <a:srgbClr val="FF0000"/>
                </a:solidFill>
                <a:sym typeface="+mn-ea"/>
              </a:rPr>
              <a:t>人物</a:t>
            </a:r>
            <a:r>
              <a:rPr lang="en-US" altLang="zh-CN" sz="2400" b="1" dirty="0" smtClean="0">
                <a:solidFill>
                  <a:srgbClr val="FF0000"/>
                </a:solidFill>
                <a:sym typeface="+mn-ea"/>
              </a:rPr>
              <a:t>+</a:t>
            </a:r>
            <a:r>
              <a:rPr lang="zh-CN" altLang="en-US" sz="2400" b="1" dirty="0" smtClean="0">
                <a:solidFill>
                  <a:srgbClr val="FF0000"/>
                </a:solidFill>
                <a:sym typeface="+mn-ea"/>
              </a:rPr>
              <a:t>事件</a:t>
            </a:r>
            <a:endParaRPr lang="zh-CN" altLang="en-US" sz="2400" b="1" dirty="0" smtClean="0">
              <a:solidFill>
                <a:srgbClr val="FF0000"/>
              </a:solidFill>
              <a:sym typeface="+mn-ea"/>
            </a:endParaRPr>
          </a:p>
          <a:p>
            <a:pPr indent="266700"/>
            <a:endParaRPr lang="zh-CN" altLang="zh-CN" sz="2400" b="1" dirty="0" smtClean="0">
              <a:solidFill>
                <a:srgbClr val="FF0000"/>
              </a:solidFill>
            </a:endParaRPr>
          </a:p>
          <a:p>
            <a:pPr indent="266700"/>
            <a:r>
              <a:rPr lang="zh-CN" sz="2400">
                <a:solidFill>
                  <a:srgbClr val="333333"/>
                </a:solidFill>
                <a:ea typeface="宋体" panose="02010600030101010101" pitchFamily="2" charset="-122"/>
              </a:rPr>
              <a:t>①母亲总喜欢在清晨梳理头发。</a:t>
            </a:r>
            <a:endParaRPr lang="zh-CN" sz="2400">
              <a:solidFill>
                <a:srgbClr val="333333"/>
              </a:solidFill>
              <a:ea typeface="宋体" panose="02010600030101010101" pitchFamily="2" charset="-122"/>
            </a:endParaRPr>
          </a:p>
          <a:p>
            <a:pPr indent="266700"/>
            <a:r>
              <a:rPr lang="zh-CN" sz="2400">
                <a:solidFill>
                  <a:srgbClr val="333333"/>
                </a:solidFill>
                <a:ea typeface="宋体" panose="02010600030101010101" pitchFamily="2" charset="-122"/>
              </a:rPr>
              <a:t>②母亲把全部精力都放在家事上。</a:t>
            </a:r>
            <a:endParaRPr lang="zh-CN" sz="2400">
              <a:solidFill>
                <a:srgbClr val="333333"/>
              </a:solidFill>
              <a:ea typeface="宋体" panose="02010600030101010101" pitchFamily="2" charset="-122"/>
            </a:endParaRPr>
          </a:p>
          <a:p>
            <a:pPr indent="266700"/>
            <a:r>
              <a:rPr lang="zh-CN" sz="2400">
                <a:solidFill>
                  <a:srgbClr val="333333"/>
                </a:solidFill>
                <a:ea typeface="宋体" panose="02010600030101010101" pitchFamily="2" charset="-122"/>
              </a:rPr>
              <a:t>③母亲关心子女的读书情况。</a:t>
            </a:r>
            <a:endParaRPr lang="zh-CN" sz="2400">
              <a:solidFill>
                <a:srgbClr val="333333"/>
              </a:solidFill>
              <a:ea typeface="宋体" panose="02010600030101010101" pitchFamily="2" charset="-122"/>
            </a:endParaRPr>
          </a:p>
          <a:p>
            <a:pPr indent="266700"/>
            <a:r>
              <a:rPr lang="zh-CN" sz="2400">
                <a:solidFill>
                  <a:srgbClr val="333333"/>
                </a:solidFill>
                <a:ea typeface="宋体" panose="02010600030101010101" pitchFamily="2" charset="-122"/>
              </a:rPr>
              <a:t>④母亲手术后接受“我”的照料。</a:t>
            </a:r>
            <a:endParaRPr lang="zh-CN" sz="2400">
              <a:solidFill>
                <a:srgbClr val="333333"/>
              </a:solidFill>
              <a:ea typeface="宋体" panose="02010600030101010101" pitchFamily="2" charset="-122"/>
            </a:endParaRPr>
          </a:p>
          <a:p>
            <a:pPr indent="266700"/>
            <a:endParaRPr lang="zh-CN" altLang="zh-CN" sz="2400" dirty="0" smtClean="0">
              <a:solidFill>
                <a:srgbClr val="333333"/>
              </a:solidFill>
              <a:ea typeface="宋体" panose="02010600030101010101" pitchFamily="2" charset="-122"/>
              <a:sym typeface="+mn-ea"/>
            </a:endParaRPr>
          </a:p>
          <a:p>
            <a:pPr indent="266700"/>
            <a:endParaRPr lang="zh-CN" altLang="zh-CN" sz="2400" dirty="0" smtClean="0">
              <a:solidFill>
                <a:srgbClr val="333333"/>
              </a:solidFill>
              <a:ea typeface="宋体" panose="02010600030101010101" pitchFamily="2" charset="-122"/>
              <a:sym typeface="+mn-ea"/>
            </a:endParaRPr>
          </a:p>
          <a:p>
            <a:pPr indent="266700"/>
            <a:r>
              <a:rPr lang="zh-CN" altLang="zh-CN" sz="2400" b="1" dirty="0" smtClean="0">
                <a:solidFill>
                  <a:srgbClr val="C00000"/>
                </a:solidFill>
                <a:sym typeface="+mn-ea"/>
              </a:rPr>
              <a:t>注意：审题要清，归纳要全，表述要明</a:t>
            </a:r>
            <a:r>
              <a:rPr lang="zh-CN" altLang="zh-CN" sz="2400" b="1" dirty="0" smtClean="0">
                <a:solidFill>
                  <a:srgbClr val="FF0000"/>
                </a:solidFill>
                <a:sym typeface="+mn-ea"/>
              </a:rPr>
              <a:t>。</a:t>
            </a:r>
            <a:endParaRPr sz="2400" b="1">
              <a:latin typeface="+mj-ea"/>
              <a:ea typeface="+mj-ea"/>
              <a:cs typeface="+mj-ea"/>
            </a:endParaRPr>
          </a:p>
          <a:p>
            <a:pPr indent="266700"/>
            <a:endParaRPr lang="zh-CN" altLang="en-US" sz="2400" b="1">
              <a:solidFill>
                <a:srgbClr val="333333"/>
              </a:solidFill>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622935" y="379095"/>
            <a:ext cx="7668260" cy="578548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考点二：概括文章主旨</a:t>
            </a:r>
            <a:endParaRPr lang="zh-CN" sz="3200" b="1">
              <a:latin typeface="Calibri" panose="020F0502020204030204" charset="0"/>
              <a:ea typeface="宋体" panose="02010600030101010101" pitchFamily="2" charset="-122"/>
            </a:endParaRPr>
          </a:p>
          <a:p>
            <a:pPr indent="356870"/>
            <a:r>
              <a:rPr lang="en-US" sz="3200" b="1">
                <a:latin typeface="宋体" panose="02010600030101010101" pitchFamily="2" charset="-122"/>
                <a:ea typeface="宋体" panose="02010600030101010101" pitchFamily="2" charset="-122"/>
              </a:rPr>
              <a:t>[</a:t>
            </a:r>
            <a:r>
              <a:rPr lang="zh-CN" sz="3200" b="1">
                <a:latin typeface="Calibri" panose="020F0502020204030204" charset="0"/>
                <a:ea typeface="宋体" panose="02010600030101010101" pitchFamily="2" charset="-122"/>
              </a:rPr>
              <a:t>常考题型</a:t>
            </a:r>
            <a:r>
              <a:rPr lang="en-US" sz="3200" b="1">
                <a:latin typeface="宋体" panose="02010600030101010101" pitchFamily="2" charset="-122"/>
                <a:ea typeface="宋体" panose="02010600030101010101" pitchFamily="2" charset="-122"/>
              </a:rPr>
              <a:t>]</a:t>
            </a:r>
            <a:endParaRPr lang="en-US" sz="3200" b="1">
              <a:latin typeface="宋体" panose="02010600030101010101" pitchFamily="2" charset="-122"/>
              <a:ea typeface="宋体" panose="02010600030101010101" pitchFamily="2" charset="-122"/>
            </a:endParaRPr>
          </a:p>
          <a:p>
            <a:pPr indent="812800">
              <a:extLst>
                <a:ext uri="{35155182-B16C-46BC-9424-99874614C6A1}">
                  <wpsdc:indentchars xmlns:wpsdc="http://www.wps.cn/officeDocument/2017/drawingmlCustomData" val="200" checksum="3877492575"/>
                </a:ext>
              </a:extLst>
            </a:pPr>
            <a:r>
              <a:rPr lang="en-US" sz="3200">
                <a:latin typeface="宋体" panose="02010600030101010101" pitchFamily="2" charset="-122"/>
                <a:ea typeface="宋体" panose="02010600030101010101" pitchFamily="2" charset="-122"/>
              </a:rPr>
              <a:t>    </a:t>
            </a:r>
            <a:r>
              <a:rPr sz="3000">
                <a:ea typeface="宋体" panose="02010600030101010101" pitchFamily="2" charset="-122"/>
              </a:rPr>
              <a:t>1.请用简洁而准确的语言概括本文的主题(主旨)。</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2.结合文章内容，说说作者写作本文的目的是什么。</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3.如何评价作者在本文中所表达的观点态度?</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4.文章抒发了作者怎样的思想感情?</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5.本文揭示了怎样的人生哲理?</a:t>
            </a:r>
            <a:endParaRPr sz="300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737870" y="514985"/>
            <a:ext cx="7668260" cy="4861560"/>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考点二：概括文章主旨</a:t>
            </a:r>
            <a:endParaRPr lang="zh-CN" sz="3200" b="1">
              <a:latin typeface="Calibri" panose="020F0502020204030204" charset="0"/>
              <a:ea typeface="宋体" panose="02010600030101010101" pitchFamily="2" charset="-122"/>
            </a:endParaRPr>
          </a:p>
          <a:p>
            <a:pPr indent="356870"/>
            <a:endParaRPr lang="en-US" sz="3200" b="1">
              <a:latin typeface="宋体" panose="02010600030101010101" pitchFamily="2" charset="-122"/>
              <a:ea typeface="宋体" panose="02010600030101010101" pitchFamily="2" charset="-122"/>
            </a:endParaRPr>
          </a:p>
          <a:p>
            <a:pPr indent="356870"/>
            <a:r>
              <a:rPr sz="3200" b="1">
                <a:ea typeface="宋体" panose="02010600030101010101" pitchFamily="2" charset="-122"/>
              </a:rPr>
              <a:t>[方法总结]</a:t>
            </a:r>
            <a:endParaRPr sz="3200" b="1">
              <a:ea typeface="宋体" panose="02010600030101010101" pitchFamily="2" charset="-122"/>
            </a:endParaRPr>
          </a:p>
          <a:p>
            <a:pPr indent="812800">
              <a:extLst>
                <a:ext uri="{35155182-B16C-46BC-9424-99874614C6A1}">
                  <wpsdc:indentchars xmlns:wpsdc="http://www.wps.cn/officeDocument/2017/drawingmlCustomData" val="200" checksum="3877492575"/>
                </a:ext>
              </a:extLst>
            </a:pPr>
            <a:r>
              <a:rPr lang="en-US" sz="3200">
                <a:latin typeface="宋体" panose="02010600030101010101" pitchFamily="2" charset="-122"/>
                <a:ea typeface="宋体" panose="02010600030101010101" pitchFamily="2" charset="-122"/>
              </a:rPr>
              <a:t>    </a:t>
            </a:r>
            <a:r>
              <a:rPr sz="3000">
                <a:ea typeface="宋体" panose="02010600030101010101" pitchFamily="2" charset="-122"/>
              </a:rPr>
              <a:t>1.从文章标题入手。</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2.从分析文章开头、结尾入手。</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3.从分析文中议论、抒情句入手。</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4.从段意或分析人物事件入手。</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5.从分析文章的背景入手。</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endParaRPr sz="300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737870" y="745490"/>
            <a:ext cx="7668260" cy="347662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考点二：概括文章主旨</a:t>
            </a:r>
            <a:endParaRPr lang="zh-CN" sz="3200" b="1">
              <a:latin typeface="Calibri" panose="020F0502020204030204" charset="0"/>
              <a:ea typeface="宋体" panose="02010600030101010101" pitchFamily="2" charset="-122"/>
            </a:endParaRPr>
          </a:p>
          <a:p>
            <a:pPr indent="356870"/>
            <a:endParaRPr lang="en-US" sz="3200" b="1">
              <a:latin typeface="宋体" panose="02010600030101010101" pitchFamily="2" charset="-122"/>
              <a:ea typeface="宋体" panose="02010600030101010101" pitchFamily="2" charset="-122"/>
            </a:endParaRPr>
          </a:p>
          <a:p>
            <a:pPr indent="356870"/>
            <a:r>
              <a:rPr sz="3200" b="1">
                <a:ea typeface="宋体" panose="02010600030101010101" pitchFamily="2" charset="-122"/>
              </a:rPr>
              <a:t>[答题格式]</a:t>
            </a:r>
            <a:endParaRPr sz="3200" b="1">
              <a:ea typeface="宋体" panose="02010600030101010101" pitchFamily="2" charset="-122"/>
            </a:endParaRPr>
          </a:p>
          <a:p>
            <a:pPr indent="812800">
              <a:extLst>
                <a:ext uri="{35155182-B16C-46BC-9424-99874614C6A1}">
                  <wpsdc:indentchars xmlns:wpsdc="http://www.wps.cn/officeDocument/2017/drawingmlCustomData" val="200" checksum="3877492575"/>
                </a:ext>
              </a:extLst>
            </a:pPr>
            <a:r>
              <a:rPr lang="en-US" sz="3200">
                <a:latin typeface="宋体" panose="02010600030101010101" pitchFamily="2" charset="-122"/>
                <a:ea typeface="宋体" panose="02010600030101010101" pitchFamily="2" charset="-122"/>
              </a:rPr>
              <a:t>    </a:t>
            </a:r>
            <a:r>
              <a:rPr sz="3000">
                <a:ea typeface="宋体" panose="02010600030101010101" pitchFamily="2" charset="-122"/>
              </a:rPr>
              <a:t>文章</a:t>
            </a:r>
            <a:r>
              <a:rPr lang="zh-CN" sz="3000">
                <a:ea typeface="宋体" panose="02010600030101010101" pitchFamily="2" charset="-122"/>
              </a:rPr>
              <a:t>通过</a:t>
            </a:r>
            <a:r>
              <a:rPr sz="3000">
                <a:ea typeface="宋体" panose="02010600030101010101" pitchFamily="2" charset="-122"/>
              </a:rPr>
              <a:t>……</a:t>
            </a:r>
            <a:r>
              <a:rPr lang="zh-CN" sz="3000">
                <a:ea typeface="宋体" panose="02010600030101010101" pitchFamily="2" charset="-122"/>
              </a:rPr>
              <a:t>事件（景象）</a:t>
            </a:r>
            <a:r>
              <a:rPr sz="3000">
                <a:ea typeface="宋体" panose="02010600030101010101" pitchFamily="2" charset="-122"/>
              </a:rPr>
              <a:t>，表现了(赞美了、提示了、讽刺了)……，抒发了(表达了)作者……的感情(观点、态度)。</a:t>
            </a:r>
            <a:endParaRPr sz="300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276860" y="709295"/>
            <a:ext cx="8589645" cy="4194810"/>
          </a:xfrm>
          <a:prstGeom prst="rect">
            <a:avLst/>
          </a:prstGeom>
          <a:noFill/>
          <a:ln w="9525">
            <a:noFill/>
          </a:ln>
        </p:spPr>
        <p:txBody>
          <a:bodyPr wrap="square">
            <a:spAutoFit/>
          </a:bodyPr>
          <a:p>
            <a:pPr>
              <a:lnSpc>
                <a:spcPts val="5600"/>
              </a:lnSpc>
            </a:pPr>
            <a:r>
              <a:rPr lang="zh-CN" sz="4800" b="1">
                <a:solidFill>
                  <a:srgbClr val="000000"/>
                </a:solidFill>
                <a:latin typeface="Calibri" panose="020F0502020204030204" charset="0"/>
                <a:ea typeface="宋体" panose="02010600030101010101" pitchFamily="2" charset="-122"/>
              </a:rPr>
              <a:t>学习目标</a:t>
            </a:r>
            <a:endParaRPr lang="zh-CN" sz="4800" b="1">
              <a:solidFill>
                <a:srgbClr val="000000"/>
              </a:solidFill>
              <a:latin typeface="Calibri" panose="020F0502020204030204" charset="0"/>
              <a:ea typeface="宋体" panose="02010600030101010101" pitchFamily="2" charset="-122"/>
            </a:endParaRPr>
          </a:p>
          <a:p>
            <a:pPr>
              <a:lnSpc>
                <a:spcPts val="6600"/>
              </a:lnSpc>
            </a:pPr>
            <a:endParaRPr lang="en-US" sz="4400">
              <a:solidFill>
                <a:srgbClr val="000000"/>
              </a:solidFill>
              <a:latin typeface="Calibri" panose="020F0502020204030204" charset="0"/>
              <a:ea typeface="宋体" panose="02010600030101010101" pitchFamily="2" charset="-122"/>
              <a:cs typeface="Times New Roman" panose="02020603050405020304" charset="0"/>
            </a:endParaRPr>
          </a:p>
          <a:p>
            <a:pPr>
              <a:lnSpc>
                <a:spcPts val="6600"/>
              </a:lnSpc>
            </a:pPr>
            <a:r>
              <a:rPr lang="en-US" sz="4000" b="1">
                <a:solidFill>
                  <a:srgbClr val="000000"/>
                </a:solidFill>
                <a:latin typeface="Calibri" panose="020F0502020204030204" charset="0"/>
                <a:ea typeface="宋体" panose="02010600030101010101" pitchFamily="2" charset="-122"/>
                <a:cs typeface="Times New Roman" panose="02020603050405020304" charset="0"/>
              </a:rPr>
              <a:t>        </a:t>
            </a:r>
            <a:r>
              <a:rPr lang="en-US" sz="3800" b="1">
                <a:solidFill>
                  <a:srgbClr val="000000"/>
                </a:solidFill>
                <a:latin typeface="Calibri" panose="020F0502020204030204" charset="0"/>
                <a:ea typeface="宋体" panose="02010600030101010101" pitchFamily="2" charset="-122"/>
                <a:cs typeface="Times New Roman" panose="02020603050405020304" charset="0"/>
              </a:rPr>
              <a:t>1.</a:t>
            </a:r>
            <a:r>
              <a:rPr lang="zh-CN" sz="3800" b="1">
                <a:solidFill>
                  <a:srgbClr val="000000"/>
                </a:solidFill>
                <a:latin typeface="Calibri" panose="020F0502020204030204" charset="0"/>
                <a:ea typeface="宋体" panose="02010600030101010101" pitchFamily="2" charset="-122"/>
              </a:rPr>
              <a:t>了解散文阅读的考点和常考题型。</a:t>
            </a:r>
            <a:r>
              <a:rPr lang="en-US" sz="3800" b="1">
                <a:solidFill>
                  <a:srgbClr val="000000"/>
                </a:solidFill>
                <a:latin typeface="Calibri" panose="020F0502020204030204" charset="0"/>
                <a:ea typeface="宋体" panose="02010600030101010101" pitchFamily="2" charset="-122"/>
                <a:cs typeface="Times New Roman" panose="02020603050405020304" charset="0"/>
              </a:rPr>
              <a:t>         2.</a:t>
            </a:r>
            <a:r>
              <a:rPr lang="zh-CN" sz="3800" b="1">
                <a:solidFill>
                  <a:srgbClr val="000000"/>
                </a:solidFill>
                <a:latin typeface="Calibri" panose="020F0502020204030204" charset="0"/>
                <a:ea typeface="宋体" panose="02010600030101010101" pitchFamily="2" charset="-122"/>
              </a:rPr>
              <a:t>学会提取与概括文章内容、理解文章主旨的方法。</a:t>
            </a:r>
            <a:endParaRPr lang="zh-CN" altLang="en-US" sz="3800" b="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1157129868,2375998650&amp;fm=26&amp;gp=0"/>
          <p:cNvPicPr>
            <a:picLocks noChangeAspect="1"/>
          </p:cNvPicPr>
          <p:nvPr>
            <p:custDataLst>
              <p:tags r:id="rId1"/>
            </p:custDataLst>
          </p:nvPr>
        </p:nvPicPr>
        <p:blipFill>
          <a:blip r:embed="rId2"/>
          <a:stretch>
            <a:fillRect/>
          </a:stretch>
        </p:blipFill>
        <p:spPr>
          <a:xfrm>
            <a:off x="0" y="0"/>
            <a:ext cx="9143365" cy="6857365"/>
          </a:xfrm>
          <a:prstGeom prst="rect">
            <a:avLst/>
          </a:prstGeom>
        </p:spPr>
      </p:pic>
      <p:sp>
        <p:nvSpPr>
          <p:cNvPr id="4" name="内容占位符 2"/>
          <p:cNvSpPr txBox="1"/>
          <p:nvPr/>
        </p:nvSpPr>
        <p:spPr>
          <a:xfrm>
            <a:off x="223080" y="858346"/>
            <a:ext cx="8698309" cy="3395003"/>
          </a:xfrm>
          <a:prstGeom prst="rect">
            <a:avLst/>
          </a:prstGeom>
        </p:spPr>
        <p:txBody>
          <a:bodyPr vert="horz" rtlCol="0">
            <a:normAutofit lnSpcReduction="10000"/>
          </a:bodyPr>
          <a:lstStyle/>
          <a:p>
            <a:r>
              <a:rPr lang="en-US" altLang="zh-CN" sz="3200" dirty="0" smtClean="0">
                <a:latin typeface="宋体" panose="02010600030101010101" pitchFamily="2" charset="-122"/>
                <a:ea typeface="宋体" panose="02010600030101010101" pitchFamily="2" charset="-122"/>
              </a:rPr>
              <a:t>【 2018</a:t>
            </a:r>
            <a:r>
              <a:rPr lang="zh-CN" altLang="en-US" sz="3200" dirty="0" smtClean="0">
                <a:latin typeface="宋体" panose="02010600030101010101" pitchFamily="2" charset="-122"/>
                <a:ea typeface="宋体" panose="02010600030101010101" pitchFamily="2" charset="-122"/>
              </a:rPr>
              <a:t>潍坊中考第</a:t>
            </a:r>
            <a:r>
              <a:rPr lang="en-US" altLang="zh-CN" sz="3200" dirty="0" smtClean="0">
                <a:latin typeface="宋体" panose="02010600030101010101" pitchFamily="2" charset="-122"/>
                <a:ea typeface="宋体" panose="02010600030101010101" pitchFamily="2" charset="-122"/>
              </a:rPr>
              <a:t>21</a:t>
            </a:r>
            <a:r>
              <a:rPr lang="zh-CN" altLang="en-US" sz="3200" dirty="0" smtClean="0">
                <a:latin typeface="宋体" panose="02010600030101010101" pitchFamily="2" charset="-122"/>
                <a:ea typeface="宋体" panose="02010600030101010101" pitchFamily="2" charset="-122"/>
              </a:rPr>
              <a:t>题 </a:t>
            </a:r>
            <a:r>
              <a:rPr lang="en-US" altLang="zh-CN" sz="3200" dirty="0" smtClean="0">
                <a:latin typeface="宋体" panose="02010600030101010101" pitchFamily="2" charset="-122"/>
                <a:ea typeface="宋体" panose="02010600030101010101" pitchFamily="2" charset="-122"/>
              </a:rPr>
              <a:t>】</a:t>
            </a:r>
            <a:r>
              <a:rPr lang="zh-CN" altLang="zh-CN" sz="3200" dirty="0" smtClean="0"/>
              <a:t>作者通过“目光里的松阳”，表达了怎样的观点？（</a:t>
            </a:r>
            <a:r>
              <a:rPr lang="en-US" altLang="zh-CN" sz="3200" dirty="0" smtClean="0"/>
              <a:t>3</a:t>
            </a:r>
            <a:r>
              <a:rPr lang="zh-CN" altLang="zh-CN" sz="3200" dirty="0" smtClean="0"/>
              <a:t>分）</a:t>
            </a:r>
            <a:endParaRPr lang="zh-CN" altLang="zh-CN" sz="3200" dirty="0" smtClean="0"/>
          </a:p>
          <a:p>
            <a:endParaRPr lang="en-US" altLang="zh-CN" sz="3200" dirty="0" smtClean="0"/>
          </a:p>
          <a:p>
            <a:r>
              <a:rPr lang="en-US" altLang="zh-CN" sz="3200" dirty="0" smtClean="0">
                <a:solidFill>
                  <a:srgbClr val="FF0000"/>
                </a:solidFill>
              </a:rPr>
              <a:t>        </a:t>
            </a:r>
            <a:r>
              <a:rPr lang="zh-CN" altLang="en-US" sz="3200" b="1" dirty="0" smtClean="0">
                <a:solidFill>
                  <a:srgbClr val="FF0000"/>
                </a:solidFill>
              </a:rPr>
              <a:t>方法：</a:t>
            </a:r>
            <a:r>
              <a:rPr sz="3200" b="1">
                <a:solidFill>
                  <a:srgbClr val="FF0000"/>
                </a:solidFill>
                <a:sym typeface="+mn-ea"/>
              </a:rPr>
              <a:t>从分析文中议论、抒情句入手</a:t>
            </a:r>
            <a:endParaRPr sz="3200" b="1">
              <a:solidFill>
                <a:srgbClr val="FF0000"/>
              </a:solidFill>
              <a:sym typeface="+mn-ea"/>
            </a:endParaRPr>
          </a:p>
          <a:p>
            <a:endParaRPr sz="3200" b="1">
              <a:solidFill>
                <a:srgbClr val="FF0000"/>
              </a:solidFill>
              <a:sym typeface="+mn-ea"/>
            </a:endParaRPr>
          </a:p>
          <a:p>
            <a:r>
              <a:rPr sz="3200">
                <a:sym typeface="+mn-ea"/>
              </a:rPr>
              <a:t>        </a:t>
            </a:r>
            <a:r>
              <a:rPr lang="zh-CN" altLang="zh-CN" sz="3200" dirty="0" smtClean="0">
                <a:solidFill>
                  <a:schemeClr val="tx1"/>
                </a:solidFill>
              </a:rPr>
              <a:t>找到点明主旨的关键段落</a:t>
            </a:r>
            <a:r>
              <a:rPr lang="zh-CN" altLang="en-US" sz="3200" dirty="0" smtClean="0">
                <a:solidFill>
                  <a:schemeClr val="tx1"/>
                </a:solidFill>
              </a:rPr>
              <a:t>或句子</a:t>
            </a:r>
            <a:r>
              <a:rPr lang="zh-CN" altLang="zh-CN" sz="3200" dirty="0" smtClean="0">
                <a:solidFill>
                  <a:schemeClr val="tx1"/>
                </a:solidFill>
              </a:rPr>
              <a:t>，</a:t>
            </a:r>
            <a:r>
              <a:rPr lang="zh-CN" altLang="zh-CN" sz="3200" dirty="0" smtClean="0">
                <a:solidFill>
                  <a:srgbClr val="C00000"/>
                </a:solidFill>
              </a:rPr>
              <a:t>综合全文内容</a:t>
            </a:r>
            <a:r>
              <a:rPr lang="zh-CN" altLang="zh-CN" sz="3200" dirty="0" smtClean="0">
                <a:solidFill>
                  <a:schemeClr val="tx1"/>
                </a:solidFill>
              </a:rPr>
              <a:t>作答</a:t>
            </a:r>
            <a:endParaRPr lang="zh-CN" altLang="zh-CN" sz="3200" dirty="0" smtClean="0">
              <a:solidFill>
                <a:schemeClr val="tx1"/>
              </a:solidFill>
            </a:endParaRPr>
          </a:p>
          <a:p>
            <a:endParaRPr lang="zh-CN" altLang="zh-CN" sz="3200" dirty="0" smtClean="0"/>
          </a:p>
          <a:p>
            <a:pPr algn="ctr"/>
            <a:endParaRPr lang="zh-CN" altLang="zh-CN" sz="3200" dirty="0" smtClean="0">
              <a:solidFill>
                <a:srgbClr val="FF0000"/>
              </a:solidFill>
            </a:endParaRPr>
          </a:p>
          <a:p>
            <a:pPr marL="342900" marR="0" indent="-342900" defTabSz="914400" rtl="0" fontAlgn="auto">
              <a:spcBef>
                <a:spcPct val="20000"/>
              </a:spcBef>
              <a:spcAft>
                <a:spcPts val="0"/>
              </a:spcAft>
              <a:buClr>
                <a:schemeClr val="accent1"/>
              </a:buClr>
              <a:buSzPct val="50000"/>
              <a:buFont typeface="Wingdings 2" panose="05020102010507070707"/>
              <a:buChar char=""/>
              <a:defRPr/>
            </a:pPr>
            <a:endParaRPr kumimoji="0" lang="zh-CN" altLang="en-US" sz="3200" kern="1200" cap="none" spc="0" normalizeH="0" baseline="0" noProof="0" dirty="0">
              <a:latin typeface="+mn-lt"/>
              <a:ea typeface="+mn-ea"/>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0" y="0"/>
            <a:ext cx="9143365" cy="6857365"/>
          </a:xfrm>
          <a:prstGeom prst="rect">
            <a:avLst/>
          </a:prstGeom>
        </p:spPr>
      </p:pic>
      <p:sp>
        <p:nvSpPr>
          <p:cNvPr id="6" name="文本框 5"/>
          <p:cNvSpPr txBox="1"/>
          <p:nvPr/>
        </p:nvSpPr>
        <p:spPr>
          <a:xfrm>
            <a:off x="229870" y="488315"/>
            <a:ext cx="8575040" cy="5939155"/>
          </a:xfrm>
          <a:prstGeom prst="rect">
            <a:avLst/>
          </a:prstGeom>
          <a:noFill/>
          <a:ln w="9525">
            <a:noFill/>
          </a:ln>
        </p:spPr>
        <p:txBody>
          <a:bodyPr wrap="square">
            <a:spAutoFit/>
          </a:bodyPr>
          <a:p>
            <a:pPr indent="508000" algn="l">
              <a:extLst>
                <a:ext uri="{35155182-B16C-46BC-9424-99874614C6A1}">
                  <wpsdc:indentchars xmlns:wpsdc="http://www.wps.cn/officeDocument/2017/drawingmlCustomData" val="200" checksum="282533468"/>
                </a:ext>
              </a:extLst>
            </a:pPr>
            <a:r>
              <a:rPr lang="en-US" altLang="zh-CN" sz="2000">
                <a:latin typeface="黑体" panose="02010609060101010101" charset="-122"/>
                <a:ea typeface="黑体" panose="02010609060101010101" charset="-122"/>
                <a:cs typeface="黑体" panose="02010609060101010101" charset="-122"/>
              </a:rPr>
              <a:t>                       </a:t>
            </a:r>
            <a:r>
              <a:rPr lang="zh-CN" sz="2000">
                <a:latin typeface="黑体" panose="02010609060101010101" charset="-122"/>
                <a:ea typeface="黑体" panose="02010609060101010101" charset="-122"/>
                <a:cs typeface="黑体" panose="02010609060101010101" charset="-122"/>
              </a:rPr>
              <a:t>目光里的松阳</a:t>
            </a:r>
            <a:r>
              <a:rPr lang="en-US" sz="2000">
                <a:latin typeface="黑体" panose="02010609060101010101" charset="-122"/>
                <a:ea typeface="黑体" panose="02010609060101010101" charset="-122"/>
                <a:cs typeface="黑体" panose="02010609060101010101" charset="-122"/>
              </a:rPr>
              <a:t>  </a:t>
            </a:r>
            <a:r>
              <a:rPr lang="zh-CN" sz="2000">
                <a:solidFill>
                  <a:srgbClr val="FF0000"/>
                </a:solidFill>
                <a:latin typeface="黑体" panose="02010609060101010101" charset="-122"/>
                <a:ea typeface="黑体" panose="02010609060101010101" charset="-122"/>
                <a:cs typeface="黑体" panose="02010609060101010101" charset="-122"/>
              </a:rPr>
              <a:t>（2018）</a:t>
            </a:r>
            <a:r>
              <a:rPr lang="zh-CN" sz="2000">
                <a:latin typeface="黑体" panose="02010609060101010101" charset="-122"/>
                <a:ea typeface="黑体" panose="02010609060101010101" charset="-122"/>
                <a:cs typeface="黑体" panose="02010609060101010101" charset="-122"/>
              </a:rPr>
              <a:t>                                                                                                               </a:t>
            </a:r>
            <a:r>
              <a:rPr lang="zh-CN" sz="2000">
                <a:solidFill>
                  <a:srgbClr val="000000"/>
                </a:solidFill>
                <a:latin typeface="黑体" panose="02010609060101010101" charset="-122"/>
                <a:ea typeface="黑体" panose="02010609060101010101" charset="-122"/>
                <a:cs typeface="黑体" panose="02010609060101010101" charset="-122"/>
              </a:rPr>
              <a:t>    ①“按节下松阳，清江响铙吹。”诗人王维的诗句给深藏在浙西南群山中的松阳注入了一种悠久厚重的历史感。僻远的地理位置，让松阳有幸保存下众多的古村落，也保存了一个良好的生态环境。    ②这里，蓝天白云是天空的常态，缭绕的云雾是山中的常客；溪水澄碧清亮，茶园舒缓开阔，桂花浓香飘逸。行走于山水间，仿佛置身于一幅立体的水墨长卷中。更为可贵的是，这巨幅山水画中，保留了一百多座格局完整的传统村落。这些山水环绕、林木蓊郁的村落，依据地形的不同，或倚靠青山，或襟带绿水，或俯瞰幽谷，散布在县境各处。    ③来到村头，或者是一道溪流，溪水汩汩有声，清净见底；或者有一棵甚至几棵高大粗壮的古树，伸展的树冠遮住了一大片地面。再向里走，街巷里大青石铺就的石径弯曲幽深，石径的边沿和墙脚交界处，覆盖着一层湿滑的绿苔；街巷两侧分布着宗祠、水井、水槽、晒谷坛……这些在别处早已经消亡的典型的农村建筑和器具，仿佛一位位耄耋老者，虽历经沧桑却安然无恙。随意推开一扇老旧的门板，走进一座老宅，都会看到曲折的廊道、萦回的天井，地面的方砖大半已经龟裂，纹路纷乱；房屋里外上下，石雕、木雕或彩绘到处可见，构图生动，笔法细腻，堪称精美的艺术品。</a:t>
            </a:r>
            <a:endParaRPr lang="zh-CN" sz="2000">
              <a:solidFill>
                <a:srgbClr val="000000"/>
              </a:solidFill>
              <a:latin typeface="黑体" panose="02010609060101010101" charset="-122"/>
              <a:ea typeface="黑体" panose="02010609060101010101" charset="-122"/>
              <a:cs typeface="黑体" panose="02010609060101010101" charset="-122"/>
            </a:endParaRPr>
          </a:p>
          <a:p>
            <a:endParaRPr lang="zh-CN" altLang="en-US" sz="20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0" y="0"/>
            <a:ext cx="9143365" cy="6857365"/>
          </a:xfrm>
          <a:prstGeom prst="rect">
            <a:avLst/>
          </a:prstGeom>
        </p:spPr>
      </p:pic>
      <p:sp>
        <p:nvSpPr>
          <p:cNvPr id="6" name="文本框 5"/>
          <p:cNvSpPr txBox="1"/>
          <p:nvPr/>
        </p:nvSpPr>
        <p:spPr>
          <a:xfrm>
            <a:off x="635" y="320675"/>
            <a:ext cx="9143365" cy="6216015"/>
          </a:xfrm>
          <a:prstGeom prst="rect">
            <a:avLst/>
          </a:prstGeom>
          <a:noFill/>
          <a:ln w="9525">
            <a:noFill/>
          </a:ln>
        </p:spPr>
        <p:txBody>
          <a:bodyPr wrap="square">
            <a:spAutoFit/>
          </a:bodyPr>
          <a:p>
            <a:pPr indent="457200" algn="l">
              <a:extLst>
                <a:ext uri="{35155182-B16C-46BC-9424-99874614C6A1}">
                  <wpsdc:indentchars xmlns:wpsdc="http://www.wps.cn/officeDocument/2017/drawingmlCustomData" val="200" checksum="59296752"/>
                </a:ext>
              </a:extLst>
            </a:pPr>
            <a:r>
              <a:rPr lang="zh-CN" sz="1800">
                <a:solidFill>
                  <a:srgbClr val="000000"/>
                </a:solidFill>
                <a:latin typeface="黑体" panose="02010609060101010101" charset="-122"/>
                <a:ea typeface="黑体" panose="02010609060101010101" charset="-122"/>
                <a:cs typeface="黑体" panose="02010609060101010101" charset="-122"/>
              </a:rPr>
              <a:t>    </a:t>
            </a:r>
            <a:r>
              <a:rPr lang="zh-CN" sz="1900">
                <a:solidFill>
                  <a:srgbClr val="000000"/>
                </a:solidFill>
                <a:latin typeface="黑体" panose="02010609060101010101" charset="-122"/>
                <a:ea typeface="黑体" panose="02010609060101010101" charset="-122"/>
                <a:cs typeface="黑体" panose="02010609060101010101" charset="-122"/>
              </a:rPr>
              <a:t>④</a:t>
            </a:r>
            <a:r>
              <a:rPr lang="zh-CN" sz="1900">
                <a:solidFill>
                  <a:srgbClr val="FF0000"/>
                </a:solidFill>
                <a:latin typeface="黑体" panose="02010609060101010101" charset="-122"/>
                <a:ea typeface="黑体" panose="02010609060101010101" charset="-122"/>
                <a:cs typeface="黑体" panose="02010609060101010101" charset="-122"/>
              </a:rPr>
              <a:t>古村落弥漫着传统美学的韵味和情致</a:t>
            </a:r>
            <a:r>
              <a:rPr lang="zh-CN" sz="1900">
                <a:solidFill>
                  <a:srgbClr val="000000"/>
                </a:solidFill>
                <a:latin typeface="黑体" panose="02010609060101010101" charset="-122"/>
                <a:ea typeface="黑体" panose="02010609060101010101" charset="-122"/>
                <a:cs typeface="黑体" panose="02010609060101010101" charset="-122"/>
              </a:rPr>
              <a:t>，同时，在种种美的样貌形态背后，还有丰厚的蕴含。石雕、木雕和彩绘，内容多取材于神话传说或传统典籍，八仙过海、岁寒三友、松下问童子、鲤鱼跳龙门…，丰，…·有祝祷的寓意，有教化的作用；“耕读传家”被刻写无数古宅老院的匾额上，并扩展成“耕读传家久，诗书继世长”镌刻于楹柱上，让孩子们在耳濡目染中受到熏陶。杨家堂村是明代开国第一文臣宋濂后裔聚居地，文风昌盛，绵延不衰，这不能不说是先人的文魂引领的结果。</a:t>
            </a:r>
            <a:r>
              <a:rPr lang="zh-CN" sz="1900">
                <a:solidFill>
                  <a:srgbClr val="FF0000"/>
                </a:solidFill>
                <a:latin typeface="黑体" panose="02010609060101010101" charset="-122"/>
                <a:ea typeface="黑体" panose="02010609060101010101" charset="-122"/>
                <a:cs typeface="黑体" panose="02010609060101010101" charset="-122"/>
              </a:rPr>
              <a:t>古村落中这些传承数千年的文化价值，滋润着一代代人的灵魂。</a:t>
            </a:r>
            <a:r>
              <a:rPr lang="zh-CN" sz="1900">
                <a:solidFill>
                  <a:srgbClr val="000000"/>
                </a:solidFill>
                <a:latin typeface="黑体" panose="02010609060101010101" charset="-122"/>
                <a:ea typeface="黑体" panose="02010609060101010101" charset="-122"/>
                <a:cs typeface="黑体" panose="02010609060101010101" charset="-122"/>
              </a:rPr>
              <a:t>    ⑤仿佛是上天的特意安排，在遥远宁静的群山之间，</a:t>
            </a:r>
            <a:r>
              <a:rPr lang="zh-CN" sz="1900">
                <a:solidFill>
                  <a:schemeClr val="tx1"/>
                </a:solidFill>
                <a:latin typeface="黑体" panose="02010609060101010101" charset="-122"/>
                <a:ea typeface="黑体" panose="02010609060101010101" charset="-122"/>
                <a:cs typeface="黑体" panose="02010609060101010101" charset="-122"/>
              </a:rPr>
              <a:t>安放一种古朴传统的美好，让人们真切地领悟到什么才是诗意的生存</a:t>
            </a:r>
            <a:r>
              <a:rPr lang="zh-CN" sz="1900">
                <a:solidFill>
                  <a:srgbClr val="000000"/>
                </a:solidFill>
                <a:latin typeface="黑体" panose="02010609060101010101" charset="-122"/>
                <a:ea typeface="黑体" panose="02010609060101010101" charset="-122"/>
                <a:cs typeface="黑体" panose="02010609060101010101" charset="-122"/>
              </a:rPr>
              <a:t>。今天，这里的人们也没有辜负上苍的厚爱。    ⑥西屏街是一条明清老街，长约两公里，青石板的街路两旁，鳞次栉比地排列着下店上宅式的几十家二层木结构店铺。通过设施改建，西屏街</a:t>
            </a:r>
            <a:r>
              <a:rPr lang="zh-CN" sz="1900">
                <a:solidFill>
                  <a:srgbClr val="FF0000"/>
                </a:solidFill>
                <a:latin typeface="黑体" panose="02010609060101010101" charset="-122"/>
                <a:ea typeface="黑体" panose="02010609060101010101" charset="-122"/>
                <a:cs typeface="黑体" panose="02010609060101010101" charset="-122"/>
              </a:rPr>
              <a:t>既提高了居住舒适度，又较为完好地保存了当年的样子</a:t>
            </a:r>
            <a:r>
              <a:rPr lang="zh-CN" sz="1900">
                <a:solidFill>
                  <a:srgbClr val="000000"/>
                </a:solidFill>
                <a:latin typeface="黑体" panose="02010609060101010101" charset="-122"/>
                <a:ea typeface="黑体" panose="02010609060101010101" charset="-122"/>
                <a:cs typeface="黑体" panose="02010609060101010101" charset="-122"/>
              </a:rPr>
              <a:t>，堪称街区</a:t>
            </a:r>
            <a:r>
              <a:rPr lang="zh-CN" sz="1900">
                <a:solidFill>
                  <a:schemeClr val="tx1"/>
                </a:solidFill>
                <a:latin typeface="黑体" panose="02010609060101010101" charset="-122"/>
                <a:ea typeface="黑体" panose="02010609060101010101" charset="-122"/>
                <a:cs typeface="黑体" panose="02010609060101010101" charset="-122"/>
              </a:rPr>
              <a:t>“活态传承”</a:t>
            </a:r>
            <a:r>
              <a:rPr lang="zh-CN" sz="1900">
                <a:solidFill>
                  <a:srgbClr val="000000"/>
                </a:solidFill>
                <a:latin typeface="黑体" panose="02010609060101010101" charset="-122"/>
                <a:ea typeface="黑体" panose="02010609060101010101" charset="-122"/>
                <a:cs typeface="黑体" panose="02010609060101010101" charset="-122"/>
              </a:rPr>
              <a:t>的样本。位于半山腰处的平田村，</a:t>
            </a:r>
            <a:r>
              <a:rPr lang="zh-CN" sz="1900">
                <a:solidFill>
                  <a:srgbClr val="FF0000"/>
                </a:solidFill>
                <a:latin typeface="黑体" panose="02010609060101010101" charset="-122"/>
                <a:ea typeface="黑体" panose="02010609060101010101" charset="-122"/>
                <a:cs typeface="黑体" panose="02010609060101010101" charset="-122"/>
              </a:rPr>
              <a:t>在古村落改造中强调“原真性保护”</a:t>
            </a:r>
            <a:r>
              <a:rPr lang="zh-CN" sz="1900">
                <a:solidFill>
                  <a:srgbClr val="000000"/>
                </a:solidFill>
                <a:latin typeface="黑体" panose="02010609060101010101" charset="-122"/>
                <a:ea typeface="黑体" panose="02010609060101010101" charset="-122"/>
                <a:cs typeface="黑体" panose="02010609060101010101" charset="-122"/>
              </a:rPr>
              <a:t>，二十八幢老屋被改建成不同档次的民宿，以品位不俗、知名度高吸引着大批的游客。    ⑦但是，现代化浪潮席卷之处，一应城市乡村都无所逃遁。</a:t>
            </a:r>
            <a:r>
              <a:rPr lang="zh-CN" sz="1900">
                <a:solidFill>
                  <a:srgbClr val="FF0000"/>
                </a:solidFill>
                <a:latin typeface="黑体" panose="02010609060101010101" charset="-122"/>
                <a:ea typeface="黑体" panose="02010609060101010101" charset="-122"/>
                <a:cs typeface="黑体" panose="02010609060101010101" charset="-122"/>
              </a:rPr>
              <a:t>这样的古村落在不少地方或者被拆除，或者住户被迁走，只留下徒有“古老”外壳、毫无“人气”的所谓的旅游项目</a:t>
            </a:r>
            <a:r>
              <a:rPr lang="zh-CN" sz="1900">
                <a:solidFill>
                  <a:srgbClr val="000000"/>
                </a:solidFill>
                <a:latin typeface="黑体" panose="02010609060101010101" charset="-122"/>
                <a:ea typeface="黑体" panose="02010609060101010101" charset="-122"/>
                <a:cs typeface="黑体" panose="02010609060101010101" charset="-122"/>
              </a:rPr>
              <a:t>。喧嚣和躁动，忙乱和焦虑，速度和效益，织就一张无形巨网，让人们灵性窒息，疲惫不堪。</a:t>
            </a:r>
            <a:r>
              <a:rPr lang="zh-CN" sz="1900">
                <a:solidFill>
                  <a:srgbClr val="FF0000"/>
                </a:solidFill>
                <a:latin typeface="黑体" panose="02010609060101010101" charset="-122"/>
                <a:ea typeface="黑体" panose="02010609060101010101" charset="-122"/>
                <a:cs typeface="黑体" panose="02010609060101010101" charset="-122"/>
              </a:rPr>
              <a:t>相形之下，这里静谧古雅的氛围、诗意的生活方式和浓郁的人文气息，便愈发显得可贵。</a:t>
            </a:r>
            <a:endParaRPr lang="zh-CN" sz="1900">
              <a:solidFill>
                <a:srgbClr val="FF0000"/>
              </a:solidFill>
              <a:latin typeface="黑体" panose="02010609060101010101" charset="-122"/>
              <a:ea typeface="黑体" panose="02010609060101010101" charset="-122"/>
              <a:cs typeface="黑体" panose="02010609060101010101" charset="-122"/>
            </a:endParaRPr>
          </a:p>
          <a:p>
            <a:pPr indent="482600" algn="l">
              <a:extLst>
                <a:ext uri="{35155182-B16C-46BC-9424-99874614C6A1}">
                  <wpsdc:indentchars xmlns:wpsdc="http://www.wps.cn/officeDocument/2017/drawingmlCustomData" val="200" checksum="2980959856"/>
                </a:ext>
              </a:extLst>
            </a:pPr>
            <a:r>
              <a:rPr lang="zh-CN" sz="1900">
                <a:latin typeface="黑体" panose="02010609060101010101" charset="-122"/>
                <a:ea typeface="黑体" panose="02010609060101010101" charset="-122"/>
                <a:cs typeface="黑体" panose="02010609060101010101" charset="-122"/>
              </a:rPr>
              <a:t>                                             （选自《人民日报》，有删改）</a:t>
            </a:r>
            <a:endParaRPr lang="zh-CN" altLang="en-US" sz="19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1157129868,2375998650&amp;fm=26&amp;gp=0"/>
          <p:cNvPicPr>
            <a:picLocks noChangeAspect="1"/>
          </p:cNvPicPr>
          <p:nvPr>
            <p:custDataLst>
              <p:tags r:id="rId1"/>
            </p:custDataLst>
          </p:nvPr>
        </p:nvPicPr>
        <p:blipFill>
          <a:blip r:embed="rId2"/>
          <a:stretch>
            <a:fillRect/>
          </a:stretch>
        </p:blipFill>
        <p:spPr>
          <a:xfrm>
            <a:off x="0" y="0"/>
            <a:ext cx="9143365" cy="6857365"/>
          </a:xfrm>
          <a:prstGeom prst="rect">
            <a:avLst/>
          </a:prstGeom>
        </p:spPr>
      </p:pic>
      <p:sp>
        <p:nvSpPr>
          <p:cNvPr id="4" name="内容占位符 2"/>
          <p:cNvSpPr txBox="1"/>
          <p:nvPr/>
        </p:nvSpPr>
        <p:spPr>
          <a:xfrm>
            <a:off x="73220" y="695786"/>
            <a:ext cx="8698309" cy="3395003"/>
          </a:xfrm>
          <a:prstGeom prst="rect">
            <a:avLst/>
          </a:prstGeom>
        </p:spPr>
        <p:txBody>
          <a:bodyPr vert="horz" rtlCol="0">
            <a:normAutofit/>
          </a:bodyPr>
          <a:lstStyle/>
          <a:p>
            <a:r>
              <a:rPr lang="en-US" altLang="zh-CN" sz="2800" dirty="0" smtClean="0">
                <a:latin typeface="宋体" panose="02010600030101010101" pitchFamily="2" charset="-122"/>
                <a:ea typeface="宋体" panose="02010600030101010101" pitchFamily="2" charset="-122"/>
              </a:rPr>
              <a:t>【 2018</a:t>
            </a:r>
            <a:r>
              <a:rPr lang="zh-CN" altLang="en-US" sz="2800" dirty="0" smtClean="0">
                <a:latin typeface="宋体" panose="02010600030101010101" pitchFamily="2" charset="-122"/>
                <a:ea typeface="宋体" panose="02010600030101010101" pitchFamily="2" charset="-122"/>
              </a:rPr>
              <a:t>潍坊中考第</a:t>
            </a:r>
            <a:r>
              <a:rPr lang="en-US" altLang="zh-CN" sz="2800" dirty="0" smtClean="0">
                <a:latin typeface="宋体" panose="02010600030101010101" pitchFamily="2" charset="-122"/>
                <a:ea typeface="宋体" panose="02010600030101010101" pitchFamily="2" charset="-122"/>
              </a:rPr>
              <a:t>21</a:t>
            </a:r>
            <a:r>
              <a:rPr lang="zh-CN" altLang="en-US" sz="2800" dirty="0" smtClean="0">
                <a:latin typeface="宋体" panose="02010600030101010101" pitchFamily="2" charset="-122"/>
                <a:ea typeface="宋体" panose="02010600030101010101" pitchFamily="2" charset="-122"/>
              </a:rPr>
              <a:t>题 </a:t>
            </a:r>
            <a:r>
              <a:rPr lang="en-US" altLang="zh-CN" sz="2800" dirty="0" smtClean="0">
                <a:latin typeface="宋体" panose="02010600030101010101" pitchFamily="2" charset="-122"/>
                <a:ea typeface="宋体" panose="02010600030101010101" pitchFamily="2" charset="-122"/>
              </a:rPr>
              <a:t>】</a:t>
            </a:r>
            <a:r>
              <a:rPr lang="zh-CN" altLang="zh-CN" sz="2800" dirty="0" smtClean="0"/>
              <a:t>作者通过“目光里的松阳”，表达了怎样的观点？（</a:t>
            </a:r>
            <a:r>
              <a:rPr lang="en-US" altLang="zh-CN" sz="2800" dirty="0" smtClean="0"/>
              <a:t>3</a:t>
            </a:r>
            <a:r>
              <a:rPr lang="zh-CN" altLang="zh-CN" sz="2800" dirty="0" smtClean="0"/>
              <a:t>分）</a:t>
            </a:r>
            <a:endParaRPr lang="zh-CN" altLang="zh-CN" sz="2800" dirty="0" smtClean="0"/>
          </a:p>
          <a:p>
            <a:endParaRPr lang="en-US" altLang="zh-CN" sz="1050" dirty="0" smtClean="0"/>
          </a:p>
          <a:p>
            <a:r>
              <a:rPr lang="en-US" altLang="zh-CN" sz="2100" dirty="0" smtClean="0">
                <a:solidFill>
                  <a:srgbClr val="FF0000"/>
                </a:solidFill>
              </a:rPr>
              <a:t>              </a:t>
            </a:r>
            <a:r>
              <a:rPr lang="zh-CN" altLang="en-US" sz="3200" b="1" dirty="0" smtClean="0">
                <a:solidFill>
                  <a:srgbClr val="FF0000"/>
                </a:solidFill>
              </a:rPr>
              <a:t>方法：</a:t>
            </a:r>
            <a:r>
              <a:rPr sz="3200" b="1">
                <a:solidFill>
                  <a:srgbClr val="FF0000"/>
                </a:solidFill>
                <a:sym typeface="+mn-ea"/>
              </a:rPr>
              <a:t>从分析文中议论、抒情句入手</a:t>
            </a:r>
            <a:endParaRPr sz="3200" b="1">
              <a:solidFill>
                <a:srgbClr val="FF0000"/>
              </a:solidFill>
              <a:sym typeface="+mn-ea"/>
            </a:endParaRPr>
          </a:p>
          <a:p>
            <a:r>
              <a:rPr sz="3200">
                <a:sym typeface="+mn-ea"/>
              </a:rPr>
              <a:t>        </a:t>
            </a:r>
            <a:r>
              <a:rPr lang="zh-CN" altLang="zh-CN" sz="2800" dirty="0" smtClean="0">
                <a:solidFill>
                  <a:schemeClr val="tx1"/>
                </a:solidFill>
              </a:rPr>
              <a:t>找到点明主旨的关键段落</a:t>
            </a:r>
            <a:r>
              <a:rPr lang="zh-CN" altLang="en-US" sz="2800" dirty="0" smtClean="0">
                <a:solidFill>
                  <a:schemeClr val="tx1"/>
                </a:solidFill>
              </a:rPr>
              <a:t>或句子</a:t>
            </a:r>
            <a:r>
              <a:rPr lang="zh-CN" altLang="zh-CN" sz="2800" dirty="0" smtClean="0">
                <a:solidFill>
                  <a:schemeClr val="tx1"/>
                </a:solidFill>
              </a:rPr>
              <a:t>，综合全文内容作答</a:t>
            </a:r>
            <a:endParaRPr lang="zh-CN" altLang="zh-CN" sz="2800" dirty="0" smtClean="0">
              <a:solidFill>
                <a:schemeClr val="tx1"/>
              </a:solidFill>
            </a:endParaRPr>
          </a:p>
          <a:p>
            <a:endParaRPr lang="zh-CN" altLang="zh-CN" sz="2400" dirty="0" smtClean="0"/>
          </a:p>
          <a:p>
            <a:pPr algn="ctr"/>
            <a:endParaRPr lang="zh-CN" altLang="zh-CN" sz="2175" dirty="0" smtClean="0">
              <a:solidFill>
                <a:srgbClr val="FF0000"/>
              </a:solidFill>
            </a:endParaRPr>
          </a:p>
          <a:p>
            <a:pPr marL="342900" marR="0" indent="-342900" defTabSz="914400" rtl="0" fontAlgn="auto">
              <a:spcBef>
                <a:spcPct val="20000"/>
              </a:spcBef>
              <a:spcAft>
                <a:spcPts val="0"/>
              </a:spcAft>
              <a:buClr>
                <a:schemeClr val="accent1"/>
              </a:buClr>
              <a:buSzPct val="50000"/>
              <a:buFont typeface="Wingdings 2" panose="05020102010507070707"/>
              <a:buChar char=""/>
              <a:defRPr/>
            </a:pPr>
            <a:endParaRPr kumimoji="0" lang="zh-CN" altLang="en-US" sz="2400" kern="1200" cap="none" spc="0" normalizeH="0" baseline="0" noProof="0" dirty="0">
              <a:latin typeface="+mn-lt"/>
              <a:ea typeface="+mn-ea"/>
              <a:cs typeface="+mn-cs"/>
            </a:endParaRPr>
          </a:p>
        </p:txBody>
      </p:sp>
      <p:sp>
        <p:nvSpPr>
          <p:cNvPr id="15361" name="Rectangle 1"/>
          <p:cNvSpPr>
            <a:spLocks noChangeArrowheads="1"/>
          </p:cNvSpPr>
          <p:nvPr/>
        </p:nvSpPr>
        <p:spPr bwMode="auto">
          <a:xfrm>
            <a:off x="1062355" y="3160078"/>
            <a:ext cx="7018655" cy="1915160"/>
          </a:xfrm>
          <a:prstGeom prst="rect">
            <a:avLst/>
          </a:prstGeom>
          <a:noFill/>
          <a:ln w="9525">
            <a:noFill/>
            <a:miter lim="800000"/>
          </a:ln>
          <a:effectLst/>
        </p:spPr>
        <p:txBody>
          <a:bodyPr vert="horz" wrap="square" lIns="68590" tIns="34295" rIns="68590" bIns="34295" numCol="1" anchor="ctr" anchorCtr="0" compatLnSpc="1">
            <a:spAutoFit/>
          </a:bodyPr>
          <a:lstStyle/>
          <a:p>
            <a:r>
              <a:rPr lang="en-US" altLang="zh-CN" sz="2000" dirty="0" smtClean="0">
                <a:solidFill>
                  <a:schemeClr val="tx1"/>
                </a:solidFill>
              </a:rPr>
              <a:t>       </a:t>
            </a:r>
            <a:endParaRPr lang="en-US" altLang="zh-CN" sz="2000" dirty="0" smtClean="0">
              <a:solidFill>
                <a:schemeClr val="tx1"/>
              </a:solidFill>
            </a:endParaRPr>
          </a:p>
          <a:p>
            <a:r>
              <a:rPr lang="zh-CN" altLang="en-US" sz="2000" dirty="0" smtClean="0">
                <a:solidFill>
                  <a:schemeClr val="tx1"/>
                </a:solidFill>
              </a:rPr>
              <a:t>①</a:t>
            </a:r>
            <a:r>
              <a:rPr lang="zh-CN" altLang="zh-CN" sz="2000" dirty="0" smtClean="0">
                <a:solidFill>
                  <a:schemeClr val="tx1"/>
                </a:solidFill>
              </a:rPr>
              <a:t>古村落既有美学价值，又有文化价值，要注意保护，不能一拆了之。</a:t>
            </a:r>
            <a:endParaRPr lang="zh-CN" altLang="zh-CN" sz="2000" dirty="0" smtClean="0">
              <a:solidFill>
                <a:schemeClr val="tx1"/>
              </a:solidFill>
            </a:endParaRPr>
          </a:p>
          <a:p>
            <a:r>
              <a:rPr lang="zh-CN" altLang="en-US" sz="2000" dirty="0" smtClean="0">
                <a:solidFill>
                  <a:schemeClr val="tx1"/>
                </a:solidFill>
              </a:rPr>
              <a:t>②</a:t>
            </a:r>
            <a:r>
              <a:rPr lang="zh-CN" altLang="zh-CN" sz="2000" dirty="0" smtClean="0">
                <a:solidFill>
                  <a:schemeClr val="tx1"/>
                </a:solidFill>
              </a:rPr>
              <a:t>古村落保护要注重人文关怀，考虑人居环境。</a:t>
            </a:r>
            <a:endParaRPr lang="en-US" altLang="zh-CN" sz="2000" dirty="0" smtClean="0">
              <a:solidFill>
                <a:schemeClr val="tx1"/>
              </a:solidFill>
            </a:endParaRPr>
          </a:p>
          <a:p>
            <a:r>
              <a:rPr lang="zh-CN" altLang="en-US" sz="2000" dirty="0" smtClean="0">
                <a:solidFill>
                  <a:schemeClr val="tx1"/>
                </a:solidFill>
              </a:rPr>
              <a:t>③</a:t>
            </a:r>
            <a:r>
              <a:rPr lang="zh-CN" altLang="zh-CN" sz="2000" dirty="0" smtClean="0">
                <a:solidFill>
                  <a:schemeClr val="tx1"/>
                </a:solidFill>
              </a:rPr>
              <a:t>静谧古雅的氛围、诗意的生存方式、浓郁的人文气息，在现代社会弥足珍贵。</a:t>
            </a:r>
            <a:endParaRPr lang="zh-CN" altLang="zh-CN" sz="2000" dirty="0" smtClean="0">
              <a:solidFill>
                <a:schemeClr val="tx1"/>
              </a:solidFill>
            </a:endParaRPr>
          </a:p>
        </p:txBody>
      </p:sp>
      <p:sp>
        <p:nvSpPr>
          <p:cNvPr id="6" name="矩形 5"/>
          <p:cNvSpPr/>
          <p:nvPr/>
        </p:nvSpPr>
        <p:spPr>
          <a:xfrm>
            <a:off x="1193165" y="5259705"/>
            <a:ext cx="7319010" cy="1076325"/>
          </a:xfrm>
          <a:prstGeom prst="rect">
            <a:avLst/>
          </a:prstGeom>
          <a:noFill/>
        </p:spPr>
        <p:txBody>
          <a:bodyPr wrap="square">
            <a:spAutoFit/>
          </a:bodyPr>
          <a:lstStyle/>
          <a:p>
            <a:pPr algn="ctr"/>
            <a:endParaRPr lang="en-US" altLang="zh-CN" sz="3200" b="1" dirty="0" smtClean="0">
              <a:solidFill>
                <a:srgbClr val="C00000"/>
              </a:solidFill>
            </a:endParaRPr>
          </a:p>
          <a:p>
            <a:r>
              <a:rPr lang="zh-CN" altLang="en-US" sz="3200" b="1" dirty="0" smtClean="0">
                <a:solidFill>
                  <a:srgbClr val="C00000"/>
                </a:solidFill>
              </a:rPr>
              <a:t>注意：结合全文，总体把握</a:t>
            </a:r>
            <a:r>
              <a:rPr lang="en-US" altLang="zh-CN" sz="3200" b="1" dirty="0" smtClean="0">
                <a:solidFill>
                  <a:srgbClr val="C00000"/>
                </a:solidFill>
              </a:rPr>
              <a:t>    </a:t>
            </a:r>
            <a:endParaRPr lang="en-US" altLang="zh-CN" sz="3200" b="1"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blinds(horizontal)">
                                      <p:cBhvr>
                                        <p:cTn id="7" dur="500"/>
                                        <p:tgtEl>
                                          <p:spTgt spid="153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bldLvl="0" animBg="1"/>
      <p:bldP spid="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324485" y="236855"/>
            <a:ext cx="8182610" cy="6277610"/>
          </a:xfrm>
          <a:prstGeom prst="rect">
            <a:avLst/>
          </a:prstGeom>
          <a:noFill/>
          <a:ln w="9525">
            <a:noFill/>
          </a:ln>
        </p:spPr>
        <p:txBody>
          <a:bodyPr wrap="square">
            <a:spAutoFit/>
          </a:bodyPr>
          <a:p>
            <a:pPr algn="l"/>
            <a:r>
              <a:rPr lang="zh-CN" sz="3600" b="1">
                <a:solidFill>
                  <a:srgbClr val="000000"/>
                </a:solidFill>
                <a:ea typeface="宋体" panose="02010600030101010101" pitchFamily="2" charset="-122"/>
              </a:rPr>
              <a:t>练习：</a:t>
            </a:r>
            <a:r>
              <a:rPr lang="en-US" sz="3600">
                <a:solidFill>
                  <a:srgbClr val="000000"/>
                </a:solidFill>
                <a:latin typeface="微软雅黑" panose="020B0503020204020204" charset="-122"/>
                <a:ea typeface="宋体" panose="02010600030101010101" pitchFamily="2" charset="-122"/>
              </a:rPr>
              <a:t>                      </a:t>
            </a:r>
            <a:r>
              <a:rPr lang="zh-CN" sz="3600">
                <a:solidFill>
                  <a:srgbClr val="000000"/>
                </a:solidFill>
                <a:ea typeface="宋体" panose="02010600030101010101" pitchFamily="2" charset="-122"/>
              </a:rPr>
              <a:t>给母亲梳头发</a:t>
            </a:r>
            <a:r>
              <a:rPr lang="zh-CN" sz="3600" b="1">
                <a:solidFill>
                  <a:srgbClr val="000000"/>
                </a:solidFill>
                <a:ea typeface="宋体" panose="02010600030101010101" pitchFamily="2" charset="-122"/>
              </a:rPr>
              <a:t>     </a:t>
            </a:r>
            <a:r>
              <a:rPr lang="zh-CN" sz="3600">
                <a:solidFill>
                  <a:srgbClr val="000000"/>
                </a:solidFill>
                <a:ea typeface="宋体" panose="02010600030101010101" pitchFamily="2" charset="-122"/>
              </a:rPr>
              <a:t>（</a:t>
            </a:r>
            <a:r>
              <a:rPr lang="en-US" altLang="zh-CN" sz="3600">
                <a:solidFill>
                  <a:srgbClr val="000000"/>
                </a:solidFill>
                <a:ea typeface="宋体" panose="02010600030101010101" pitchFamily="2" charset="-122"/>
              </a:rPr>
              <a:t>2019</a:t>
            </a:r>
            <a:r>
              <a:rPr lang="zh-CN" altLang="en-US" sz="3600">
                <a:solidFill>
                  <a:srgbClr val="000000"/>
                </a:solidFill>
                <a:ea typeface="宋体" panose="02010600030101010101" pitchFamily="2" charset="-122"/>
              </a:rPr>
              <a:t>河南）</a:t>
            </a:r>
            <a:r>
              <a:rPr lang="zh-CN" sz="3600">
                <a:solidFill>
                  <a:srgbClr val="000000"/>
                </a:solidFill>
                <a:ea typeface="宋体" panose="02010600030101010101" pitchFamily="2" charset="-122"/>
              </a:rPr>
              <a:t>本文的主旨，有人认为是抒写家庭亲情，有人认为是对老年人生活状态的关注。你赞同哪种看法？请结合文章内容加以探究。（4分）</a:t>
            </a:r>
            <a:endParaRPr lang="zh-CN" sz="3600">
              <a:solidFill>
                <a:srgbClr val="000000"/>
              </a:solidFill>
              <a:ea typeface="宋体" panose="02010600030101010101" pitchFamily="2" charset="-122"/>
            </a:endParaRPr>
          </a:p>
          <a:p>
            <a:pPr algn="l"/>
            <a:endParaRPr lang="zh-CN" sz="3600">
              <a:sym typeface="+mn-ea"/>
            </a:endParaRPr>
          </a:p>
          <a:p>
            <a:pPr algn="l"/>
            <a:r>
              <a:rPr lang="zh-CN" sz="3600">
                <a:solidFill>
                  <a:srgbClr val="FF0000"/>
                </a:solidFill>
                <a:sym typeface="+mn-ea"/>
              </a:rPr>
              <a:t>      方法：</a:t>
            </a:r>
            <a:r>
              <a:rPr sz="3600">
                <a:solidFill>
                  <a:srgbClr val="FF0000"/>
                </a:solidFill>
                <a:sym typeface="+mn-ea"/>
              </a:rPr>
              <a:t>从段意或分析人物事件入手</a:t>
            </a:r>
            <a:endParaRPr sz="3600">
              <a:solidFill>
                <a:srgbClr val="FF0000"/>
              </a:solidFill>
              <a:sym typeface="+mn-ea"/>
            </a:endParaRPr>
          </a:p>
          <a:p>
            <a:pPr algn="l"/>
            <a:r>
              <a:rPr sz="1800">
                <a:sym typeface="+mn-ea"/>
              </a:rPr>
              <a:t>        </a:t>
            </a:r>
            <a:endParaRPr sz="1800">
              <a:sym typeface="+mn-ea"/>
            </a:endParaRPr>
          </a:p>
          <a:p>
            <a:pPr algn="l"/>
            <a:r>
              <a:rPr sz="1800" b="1">
                <a:solidFill>
                  <a:srgbClr val="FF0000"/>
                </a:solidFill>
                <a:sym typeface="+mn-ea"/>
              </a:rPr>
              <a:t>        </a:t>
            </a:r>
            <a:r>
              <a:rPr lang="zh-CN" sz="2400" b="1">
                <a:solidFill>
                  <a:srgbClr val="FF0000"/>
                </a:solidFill>
                <a:sym typeface="+mn-ea"/>
              </a:rPr>
              <a:t>答题格式：表明态度</a:t>
            </a:r>
            <a:r>
              <a:rPr lang="en-US" altLang="zh-CN" sz="2400" b="1">
                <a:solidFill>
                  <a:srgbClr val="FF0000"/>
                </a:solidFill>
                <a:sym typeface="+mn-ea"/>
              </a:rPr>
              <a:t>+</a:t>
            </a:r>
            <a:r>
              <a:rPr lang="zh-CN" altLang="en-US" sz="2400" b="1">
                <a:solidFill>
                  <a:srgbClr val="FF0000"/>
                </a:solidFill>
                <a:sym typeface="+mn-ea"/>
              </a:rPr>
              <a:t>结合文章内容分析</a:t>
            </a:r>
            <a:endParaRPr lang="zh-CN" altLang="en-US" sz="2400" b="1">
              <a:solidFill>
                <a:srgbClr val="FF0000"/>
              </a:solidFill>
              <a:sym typeface="+mn-ea"/>
            </a:endParaRPr>
          </a:p>
          <a:p>
            <a:pPr algn="l"/>
            <a:r>
              <a:rPr lang="zh-CN" altLang="en-US" sz="2400">
                <a:sym typeface="+mn-ea"/>
              </a:rPr>
              <a:t>          </a:t>
            </a:r>
            <a:r>
              <a:rPr sz="2400">
                <a:sym typeface="+mn-ea"/>
              </a:rPr>
              <a:t>文章</a:t>
            </a:r>
            <a:r>
              <a:rPr lang="zh-CN" sz="2400">
                <a:sym typeface="+mn-ea"/>
              </a:rPr>
              <a:t>通过</a:t>
            </a:r>
            <a:r>
              <a:rPr sz="2400">
                <a:sym typeface="+mn-ea"/>
              </a:rPr>
              <a:t>……</a:t>
            </a:r>
            <a:r>
              <a:rPr lang="zh-CN" sz="2400">
                <a:sym typeface="+mn-ea"/>
              </a:rPr>
              <a:t>事件（景象）</a:t>
            </a:r>
            <a:r>
              <a:rPr sz="2400">
                <a:sym typeface="+mn-ea"/>
              </a:rPr>
              <a:t>，表现了(赞美了、提示了、讽刺了)……，抒发了(表达了)作者……的感情(观点、态度)。</a:t>
            </a:r>
            <a:endParaRPr sz="2400">
              <a:ea typeface="宋体" panose="02010600030101010101" pitchFamily="2" charset="-122"/>
            </a:endParaRPr>
          </a:p>
          <a:p>
            <a:pPr algn="l"/>
            <a:endParaRPr lang="zh-CN" altLang="en-US" sz="2400">
              <a:solidFill>
                <a:srgbClr val="FF0000"/>
              </a:solidFill>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0" y="0"/>
            <a:ext cx="9142730" cy="6831965"/>
          </a:xfrm>
          <a:prstGeom prst="rect">
            <a:avLst/>
          </a:prstGeom>
          <a:noFill/>
          <a:ln w="9525">
            <a:noFill/>
          </a:ln>
        </p:spPr>
        <p:txBody>
          <a:bodyPr wrap="square">
            <a:spAutoFit/>
          </a:bodyPr>
          <a:p>
            <a:pPr indent="609600" algn="l">
              <a:extLst>
                <a:ext uri="{35155182-B16C-46BC-9424-99874614C6A1}">
                  <wpsdc:indentchars xmlns:wpsdc="http://www.wps.cn/officeDocument/2017/drawingmlCustomData" val="200" checksum="4158780845"/>
                </a:ext>
              </a:extLst>
            </a:pPr>
            <a:r>
              <a:rPr lang="zh-CN" altLang="en-US" sz="2400" b="1">
                <a:solidFill>
                  <a:srgbClr val="FF0000"/>
                </a:solidFill>
                <a:ea typeface="宋体" panose="02010600030101010101" pitchFamily="2" charset="-122"/>
              </a:rPr>
              <a:t>练  习：</a:t>
            </a:r>
            <a:r>
              <a:rPr lang="en-US" altLang="zh-CN" sz="2400" b="1">
                <a:solidFill>
                  <a:srgbClr val="FF0000"/>
                </a:solidFill>
                <a:ea typeface="宋体" panose="02010600030101010101" pitchFamily="2" charset="-122"/>
              </a:rPr>
              <a:t>  </a:t>
            </a:r>
            <a:r>
              <a:rPr lang="en-US" altLang="zh-CN" sz="1800" b="1">
                <a:solidFill>
                  <a:srgbClr val="000000"/>
                </a:solidFill>
                <a:ea typeface="宋体" panose="02010600030101010101" pitchFamily="2" charset="-122"/>
              </a:rPr>
              <a:t>                              </a:t>
            </a:r>
            <a:endParaRPr lang="en-US" altLang="zh-CN" sz="1800" b="1">
              <a:solidFill>
                <a:srgbClr val="000000"/>
              </a:solidFill>
              <a:ea typeface="宋体" panose="02010600030101010101" pitchFamily="2" charset="-122"/>
            </a:endParaRPr>
          </a:p>
          <a:p>
            <a:pPr indent="457200" algn="l">
              <a:extLst>
                <a:ext uri="{35155182-B16C-46BC-9424-99874614C6A1}">
                  <wpsdc:indentchars xmlns:wpsdc="http://www.wps.cn/officeDocument/2017/drawingmlCustomData" val="200" checksum="59296752"/>
                </a:ext>
              </a:extLst>
            </a:pPr>
            <a:r>
              <a:rPr lang="en-US" altLang="zh-CN" sz="1800" b="1">
                <a:solidFill>
                  <a:srgbClr val="000000"/>
                </a:solidFill>
                <a:ea typeface="宋体" panose="02010600030101010101" pitchFamily="2" charset="-122"/>
              </a:rPr>
              <a:t>                                 </a:t>
            </a:r>
            <a:r>
              <a:rPr lang="zh-CN" sz="1800" b="1">
                <a:solidFill>
                  <a:srgbClr val="000000"/>
                </a:solidFill>
                <a:ea typeface="宋体" panose="02010600030101010101" pitchFamily="2" charset="-122"/>
              </a:rPr>
              <a:t>给母亲梳头发（2019河南）</a:t>
            </a:r>
            <a:endParaRPr lang="zh-CN" sz="1800" b="1">
              <a:solidFill>
                <a:srgbClr val="000000"/>
              </a:solidFill>
              <a:ea typeface="宋体" panose="02010600030101010101" pitchFamily="2" charset="-122"/>
            </a:endParaRPr>
          </a:p>
          <a:p>
            <a:pPr indent="457200" algn="l">
              <a:extLst>
                <a:ext uri="{35155182-B16C-46BC-9424-99874614C6A1}">
                  <wpsdc:indentchars xmlns:wpsdc="http://www.wps.cn/officeDocument/2017/drawingmlCustomData" val="200" checksum="59296752"/>
                </a:ext>
              </a:extLst>
            </a:pPr>
            <a:r>
              <a:rPr lang="zh-CN" sz="1800" b="1">
                <a:solidFill>
                  <a:srgbClr val="000000"/>
                </a:solidFill>
                <a:ea typeface="宋体" panose="02010600030101010101" pitchFamily="2" charset="-122"/>
              </a:rPr>
              <a:t>       </a:t>
            </a:r>
            <a:r>
              <a:rPr lang="zh-CN" sz="1800">
                <a:solidFill>
                  <a:srgbClr val="000000"/>
                </a:solidFill>
                <a:latin typeface="黑体" panose="02010609060101010101" charset="-122"/>
                <a:ea typeface="黑体" panose="02010609060101010101" charset="-122"/>
                <a:cs typeface="黑体" panose="02010609060101010101" charset="-122"/>
              </a:rPr>
              <a:t>①</a:t>
            </a:r>
            <a:r>
              <a:rPr lang="zh-CN" sz="1800">
                <a:solidFill>
                  <a:schemeClr val="tx1"/>
                </a:solidFill>
                <a:latin typeface="黑体" panose="02010609060101010101" charset="-122"/>
                <a:ea typeface="黑体" panose="02010609060101010101" charset="-122"/>
                <a:cs typeface="黑体" panose="02010609060101010101" charset="-122"/>
              </a:rPr>
              <a:t>这一把用了多年的旧梳子,滑润无比,上面还深染着属于母亲的独特发香。我用它给母亲梳头,小心谨慎,尽量让头发少掉落。母亲背对我坐着,花白的发根清晰可见。唉,曾经多么乌黑浓密的长发,如今却变得如此稀薄,只余小小一握在我的左手掌心里。    ②小时候，最喜欢早晨睁眼时看到母亲梳理头发。那一头从未修剪过的头发,几乎长可及地,所以她总是站着梳理。一把梳子从头顶往下缓缓地梳,还得用她的左手分段把抓着才能梳通。全部梳通之后,就在后脑勺用一条黑丝线来回地扎,扎得牢牢的；再将一根比毛线针稍细的钢针穿过,然后便把垂在背后的一把乌亮的长发在那钢针上左右盘缠,梳出一个均衡而标致的髻子；接着套上一枚黑色的细网,再用四只长夹子从上下左右固定形状；最后,拔去钢针,戴上有翠饰的簪子。对于母亲梳头的动作,我真是百看不厌。心里好羡慕那一头长发,觉得她那熟练的一举一动很动人。</a:t>
            </a:r>
            <a:endParaRPr lang="zh-CN" sz="1800">
              <a:solidFill>
                <a:schemeClr val="tx1"/>
              </a:solidFill>
              <a:latin typeface="黑体" panose="02010609060101010101" charset="-122"/>
              <a:ea typeface="黑体" panose="02010609060101010101" charset="-122"/>
              <a:cs typeface="黑体" panose="02010609060101010101" charset="-122"/>
            </a:endParaRPr>
          </a:p>
          <a:p>
            <a:pPr indent="457200" algn="l">
              <a:extLst>
                <a:ext uri="{35155182-B16C-46BC-9424-99874614C6A1}">
                  <wpsdc:indentchars xmlns:wpsdc="http://www.wps.cn/officeDocument/2017/drawingmlCustomData" val="200" checksum="59296752"/>
                </a:ext>
              </a:extLst>
            </a:pPr>
            <a:r>
              <a:rPr lang="zh-CN" sz="1800">
                <a:solidFill>
                  <a:schemeClr val="tx1"/>
                </a:solidFill>
                <a:latin typeface="黑体" panose="02010609060101010101" charset="-122"/>
                <a:ea typeface="黑体" panose="02010609060101010101" charset="-122"/>
                <a:cs typeface="黑体" panose="02010609060101010101" charset="-122"/>
              </a:rPr>
              <a:t>③母亲曾受过良好的教育,可是自我记事以来,她似乎是把全副精力都放在家事上了。她照顾父亲的生活起居,无微不至。她对子女们也照顾得十分用心,向来是亲自上市场</a:t>
            </a:r>
            <a:r>
              <a:rPr lang="zh-CN" sz="1800">
                <a:solidFill>
                  <a:srgbClr val="C00000"/>
                </a:solidFill>
                <a:latin typeface="黑体" panose="02010609060101010101" charset="-122"/>
                <a:ea typeface="黑体" panose="02010609060101010101" charset="-122"/>
                <a:cs typeface="黑体" panose="02010609060101010101" charset="-122"/>
              </a:rPr>
              <a:t>选购食物</a:t>
            </a:r>
            <a:r>
              <a:rPr lang="zh-CN" sz="1800">
                <a:solidFill>
                  <a:schemeClr val="tx1"/>
                </a:solidFill>
                <a:latin typeface="黑体" panose="02010609060101010101" charset="-122"/>
                <a:ea typeface="黑体" panose="02010609060101010101" charset="-122"/>
                <a:cs typeface="黑体" panose="02010609060101010101" charset="-122"/>
              </a:rPr>
              <a:t>。她还要在周末给我们</a:t>
            </a:r>
            <a:r>
              <a:rPr lang="zh-CN" sz="1800">
                <a:solidFill>
                  <a:srgbClr val="C00000"/>
                </a:solidFill>
                <a:latin typeface="黑体" panose="02010609060101010101" charset="-122"/>
                <a:ea typeface="黑体" panose="02010609060101010101" charset="-122"/>
                <a:cs typeface="黑体" panose="02010609060101010101" charset="-122"/>
              </a:rPr>
              <a:t>洗晒球鞋</a:t>
            </a:r>
            <a:r>
              <a:rPr lang="zh-CN" sz="1800">
                <a:solidFill>
                  <a:schemeClr val="tx1"/>
                </a:solidFill>
                <a:latin typeface="黑体" panose="02010609060101010101" charset="-122"/>
                <a:ea typeface="黑体" panose="02010609060101010101" charset="-122"/>
                <a:cs typeface="黑体" panose="02010609060101010101" charset="-122"/>
              </a:rPr>
              <a:t>,那些大大小小、黑黑白白的球鞋经常被整齐地放在阳台的栏杆上。    ④母亲也很关心子女的读书情况。她不一定指导每一个人的功课,只是尽量替我们处理好课业的琐事。我们房间里有一个专放文具的五斗柜,最上面的两个抽屉里,左边放着</a:t>
            </a:r>
            <a:r>
              <a:rPr lang="zh-CN" sz="1800">
                <a:solidFill>
                  <a:srgbClr val="C00000"/>
                </a:solidFill>
                <a:latin typeface="黑体" panose="02010609060101010101" charset="-122"/>
                <a:ea typeface="黑体" panose="02010609060101010101" charset="-122"/>
                <a:cs typeface="黑体" panose="02010609060101010101" charset="-122"/>
              </a:rPr>
              <a:t>削</a:t>
            </a:r>
            <a:r>
              <a:rPr lang="zh-CN" sz="1800">
                <a:solidFill>
                  <a:schemeClr val="tx1"/>
                </a:solidFill>
                <a:latin typeface="黑体" panose="02010609060101010101" charset="-122"/>
                <a:ea typeface="黑体" panose="02010609060101010101" charset="-122"/>
                <a:cs typeface="黑体" panose="02010609060101010101" charset="-122"/>
              </a:rPr>
              <a:t>尖的</a:t>
            </a:r>
            <a:r>
              <a:rPr lang="zh-CN" sz="1800">
                <a:solidFill>
                  <a:srgbClr val="C00000"/>
                </a:solidFill>
                <a:latin typeface="黑体" panose="02010609060101010101" charset="-122"/>
                <a:ea typeface="黑体" panose="02010609060101010101" charset="-122"/>
                <a:cs typeface="黑体" panose="02010609060101010101" charset="-122"/>
              </a:rPr>
              <a:t>铅笔</a:t>
            </a:r>
            <a:r>
              <a:rPr lang="zh-CN" sz="1800">
                <a:solidFill>
                  <a:schemeClr val="tx1"/>
                </a:solidFill>
                <a:latin typeface="黑体" panose="02010609060101010101" charset="-122"/>
                <a:ea typeface="黑体" panose="02010609060101010101" charset="-122"/>
                <a:cs typeface="黑体" panose="02010609060101010101" charset="-122"/>
              </a:rPr>
              <a:t>，右边则是用过的磨钝的铅笔。兄弟姐妹放学后，每个人只需放入写钝的，取走削好的，便可各自去做功课了。每一支铅笔都是母亲用小刀削好的。现在回想起来，母亲未免太过宠爱我们了，然而我们当时却视此为理所当然而不知感激。有一回，削尖的铅笔已被拿光，我竟为此与母亲斗过气。家中琐碎事那么多，我真想象不出，母亲是什么时间做这些额外的事情的。</a:t>
            </a:r>
            <a:endParaRPr lang="zh-CN" altLang="en-US" sz="1800">
              <a:solidFill>
                <a:schemeClr val="tx1"/>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1270" y="167005"/>
            <a:ext cx="9142730" cy="6185535"/>
          </a:xfrm>
          <a:prstGeom prst="rect">
            <a:avLst/>
          </a:prstGeom>
          <a:noFill/>
          <a:ln w="9525">
            <a:noFill/>
          </a:ln>
        </p:spPr>
        <p:txBody>
          <a:bodyPr wrap="square">
            <a:spAutoFit/>
          </a:bodyPr>
          <a:p>
            <a:pPr indent="457200" algn="l">
              <a:extLst>
                <a:ext uri="{35155182-B16C-46BC-9424-99874614C6A1}">
                  <wpsdc:indentchars xmlns:wpsdc="http://www.wps.cn/officeDocument/2017/drawingmlCustomData" val="200" checksum="59296752"/>
                </a:ext>
              </a:extLst>
            </a:pPr>
            <a:r>
              <a:rPr lang="zh-CN" sz="1800">
                <a:solidFill>
                  <a:srgbClr val="000000"/>
                </a:solidFill>
                <a:latin typeface="黑体" panose="02010609060101010101" charset="-122"/>
                <a:ea typeface="黑体" panose="02010609060101010101" charset="-122"/>
                <a:cs typeface="黑体" panose="02010609060101010101" charset="-122"/>
              </a:rPr>
              <a:t>      </a:t>
            </a:r>
            <a:r>
              <a:rPr lang="zh-CN" sz="1800">
                <a:solidFill>
                  <a:schemeClr val="tx1"/>
                </a:solidFill>
                <a:latin typeface="黑体" panose="02010609060101010101" charset="-122"/>
                <a:ea typeface="黑体" panose="02010609060101010101" charset="-122"/>
                <a:cs typeface="黑体" panose="02010609060101010101" charset="-122"/>
              </a:rPr>
              <a:t> ⑤岁月流逝，子女们都先后长大成人，而母亲却在我们忙于成长的喜悦中不知不觉地衰老。她的一头秀发也逐渐变得花白而稀薄。这些年来，我忙着养育自己的儿女，更能体会往日母亲的爱心。我不再能天天与母亲相处，也看不到她在晨曦中梳理头发的样子，只是惊觉与那发髻已明显变小。她仍然梳着相同样式的髻子，但是，从前堆满后颈的乌发，如今所余已不及原来的四分之一。      ⑥近年来，目前的身体已大不如前。由于心脏机能衰退，不得不为她施行外科手术。她十分害怕，幸而一切顺利，经过一夜安眠之后，母亲终于度过了难关。数日后，医生准许母亲下床活动，以促进伤口愈合。可是，母亲忽然变得十分软弱，不再是从前翼护着我们的那位大无畏的妇人了。每隔一日，我便为她</a:t>
            </a:r>
            <a:r>
              <a:rPr lang="zh-CN" sz="1800">
                <a:solidFill>
                  <a:srgbClr val="C00000"/>
                </a:solidFill>
                <a:latin typeface="黑体" panose="02010609060101010101" charset="-122"/>
                <a:ea typeface="黑体" panose="02010609060101010101" charset="-122"/>
                <a:cs typeface="黑体" panose="02010609060101010101" charset="-122"/>
              </a:rPr>
              <a:t>擦洗身体</a:t>
            </a:r>
            <a:r>
              <a:rPr lang="zh-CN" sz="1800">
                <a:solidFill>
                  <a:schemeClr val="tx1"/>
                </a:solidFill>
                <a:latin typeface="黑体" panose="02010609060101010101" charset="-122"/>
                <a:ea typeface="黑体" panose="02010609060101010101" charset="-122"/>
                <a:cs typeface="黑体" panose="02010609060101010101" charset="-122"/>
              </a:rPr>
              <a:t>。起初，我们两人都有些忸怩。母亲一直嘀咕着：“怎么好意思让女儿洗澡呢！”我用不太熟练的手，小心地为她擦拭身子。没想到，她竟然逐渐放松，终于柔顺地任由我照料。我的手指遂不自己觉得带着一种母性的慈祥和温柔，爱怜地</a:t>
            </a:r>
            <a:r>
              <a:rPr lang="zh-CN" sz="1800">
                <a:solidFill>
                  <a:srgbClr val="C00000"/>
                </a:solidFill>
                <a:latin typeface="黑体" panose="02010609060101010101" charset="-122"/>
                <a:ea typeface="黑体" panose="02010609060101010101" charset="-122"/>
                <a:cs typeface="黑体" panose="02010609060101010101" charset="-122"/>
              </a:rPr>
              <a:t>为母亲洗澡</a:t>
            </a:r>
            <a:r>
              <a:rPr lang="zh-CN" sz="1800">
                <a:solidFill>
                  <a:schemeClr val="tx1"/>
                </a:solidFill>
                <a:latin typeface="黑体" panose="02010609060101010101" charset="-122"/>
                <a:ea typeface="黑体" panose="02010609060101010101" charset="-122"/>
                <a:cs typeface="黑体" panose="02010609060101010101" charset="-122"/>
              </a:rPr>
              <a:t>。我相信，当我幼小的时候，母亲也一定是这样慈祥温柔地替我沐浴的。我突然分辨不出亲情的方向，仿佛眼前这位衰老的母亲是我姣宠的婴儿。       ⑦洗完澡后，换一身干净的衣服，母亲觉得舒畅无比，更要求我</a:t>
            </a:r>
            <a:r>
              <a:rPr lang="zh-CN" sz="1800">
                <a:solidFill>
                  <a:srgbClr val="C00000"/>
                </a:solidFill>
                <a:latin typeface="黑体" panose="02010609060101010101" charset="-122"/>
                <a:ea typeface="黑体" panose="02010609060101010101" charset="-122"/>
                <a:cs typeface="黑体" panose="02010609060101010101" charset="-122"/>
              </a:rPr>
              <a:t>为她梳理</a:t>
            </a:r>
            <a:r>
              <a:rPr lang="zh-CN" sz="1800">
                <a:solidFill>
                  <a:schemeClr val="tx1"/>
                </a:solidFill>
                <a:latin typeface="黑体" panose="02010609060101010101" charset="-122"/>
                <a:ea typeface="黑体" panose="02010609060101010101" charset="-122"/>
                <a:cs typeface="黑体" panose="02010609060101010101" charset="-122"/>
              </a:rPr>
              <a:t>因久卧病床而蓬乱的</a:t>
            </a:r>
            <a:r>
              <a:rPr lang="zh-CN" sz="1800">
                <a:solidFill>
                  <a:srgbClr val="C00000"/>
                </a:solidFill>
                <a:latin typeface="黑体" panose="02010609060101010101" charset="-122"/>
                <a:ea typeface="黑体" panose="02010609060101010101" charset="-122"/>
                <a:cs typeface="黑体" panose="02010609060101010101" charset="-122"/>
              </a:rPr>
              <a:t>头发</a:t>
            </a:r>
            <a:r>
              <a:rPr lang="zh-CN" sz="1800">
                <a:solidFill>
                  <a:schemeClr val="tx1"/>
                </a:solidFill>
                <a:latin typeface="黑体" panose="02010609060101010101" charset="-122"/>
                <a:ea typeface="黑体" panose="02010609060101010101" charset="-122"/>
                <a:cs typeface="黑体" panose="02010609060101010101" charset="-122"/>
              </a:rPr>
              <a:t>。我们拉了一把椅子到窗边，闲聊着，不久，就变成我一个人的轻声絮聒。母亲背对着我坐着，我看不见她的脸。许是困了吧？我想她大概是舒服地睡着了，像婴儿沐浴后那样……</a:t>
            </a:r>
            <a:r>
              <a:rPr lang="zh-CN" sz="1800" u="sng">
                <a:solidFill>
                  <a:schemeClr val="tx1"/>
                </a:solidFill>
                <a:latin typeface="黑体" panose="02010609060101010101" charset="-122"/>
                <a:ea typeface="黑体" panose="02010609060101010101" charset="-122"/>
                <a:cs typeface="黑体" panose="02010609060101010101" charset="-122"/>
              </a:rPr>
              <a:t>嘘，轻一点。我轻轻柔柔地替她梳理头发，依照幼时记忆中的那衣套过程。不要惊动她，不要惊动她，让她就这样坐着，舒舒服服地打一个盹吧。</a:t>
            </a:r>
            <a:r>
              <a:rPr lang="en-US" sz="1800">
                <a:solidFill>
                  <a:schemeClr val="tx1"/>
                </a:solidFill>
                <a:latin typeface="黑体" panose="02010609060101010101" charset="-122"/>
                <a:ea typeface="黑体" panose="02010609060101010101" charset="-122"/>
                <a:cs typeface="黑体" panose="02010609060101010101" charset="-122"/>
              </a:rPr>
              <a:t> </a:t>
            </a:r>
            <a:endParaRPr lang="en-US" sz="1800">
              <a:solidFill>
                <a:schemeClr val="tx1"/>
              </a:solidFill>
              <a:latin typeface="黑体" panose="02010609060101010101" charset="-122"/>
              <a:ea typeface="黑体" panose="02010609060101010101" charset="-122"/>
              <a:cs typeface="黑体" panose="02010609060101010101" charset="-122"/>
            </a:endParaRPr>
          </a:p>
          <a:p>
            <a:pPr indent="457200" algn="r">
              <a:extLst>
                <a:ext uri="{35155182-B16C-46BC-9424-99874614C6A1}">
                  <wpsdc:indentchars xmlns:wpsdc="http://www.wps.cn/officeDocument/2017/drawingmlCustomData" val="200" checksum="59296752"/>
                </a:ext>
              </a:extLst>
            </a:pPr>
            <a:endParaRPr lang="en-US" sz="1800">
              <a:solidFill>
                <a:srgbClr val="000000"/>
              </a:solidFill>
              <a:latin typeface="黑体" panose="02010609060101010101" charset="-122"/>
              <a:ea typeface="黑体" panose="02010609060101010101" charset="-122"/>
              <a:cs typeface="黑体" panose="02010609060101010101" charset="-122"/>
            </a:endParaRPr>
          </a:p>
          <a:p>
            <a:pPr indent="457200" algn="r">
              <a:extLst>
                <a:ext uri="{35155182-B16C-46BC-9424-99874614C6A1}">
                  <wpsdc:indentchars xmlns:wpsdc="http://www.wps.cn/officeDocument/2017/drawingmlCustomData" val="200" checksum="59296752"/>
                </a:ext>
              </a:extLst>
            </a:pPr>
            <a:r>
              <a:rPr lang="en-US" sz="1800">
                <a:solidFill>
                  <a:srgbClr val="000000"/>
                </a:solidFill>
                <a:latin typeface="黑体" panose="02010609060101010101" charset="-122"/>
                <a:ea typeface="黑体" panose="02010609060101010101" charset="-122"/>
                <a:cs typeface="黑体" panose="02010609060101010101" charset="-122"/>
              </a:rPr>
              <a:t>（作者：林文月 有删改）</a:t>
            </a:r>
            <a:endParaRPr lang="en-US" sz="180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635" y="0"/>
            <a:ext cx="9145270" cy="6647180"/>
          </a:xfrm>
          <a:prstGeom prst="rect">
            <a:avLst/>
          </a:prstGeom>
          <a:noFill/>
          <a:ln w="9525">
            <a:noFill/>
          </a:ln>
        </p:spPr>
        <p:txBody>
          <a:bodyPr wrap="square">
            <a:spAutoFit/>
          </a:bodyPr>
          <a:p>
            <a:pPr algn="l"/>
            <a:r>
              <a:rPr lang="zh-CN" sz="3600" b="1">
                <a:solidFill>
                  <a:srgbClr val="000000"/>
                </a:solidFill>
                <a:ea typeface="宋体" panose="02010600030101010101" pitchFamily="2" charset="-122"/>
              </a:rPr>
              <a:t>练习：</a:t>
            </a:r>
            <a:r>
              <a:rPr lang="en-US" sz="3600">
                <a:solidFill>
                  <a:srgbClr val="000000"/>
                </a:solidFill>
                <a:latin typeface="微软雅黑" panose="020B0503020204020204" charset="-122"/>
                <a:ea typeface="宋体" panose="02010600030101010101" pitchFamily="2" charset="-122"/>
              </a:rPr>
              <a:t>                      </a:t>
            </a:r>
            <a:r>
              <a:rPr lang="zh-CN" sz="3200">
                <a:solidFill>
                  <a:srgbClr val="000000"/>
                </a:solidFill>
                <a:ea typeface="宋体" panose="02010600030101010101" pitchFamily="2" charset="-122"/>
              </a:rPr>
              <a:t>给母亲梳头发</a:t>
            </a:r>
            <a:r>
              <a:rPr lang="zh-CN" sz="3200" b="1">
                <a:solidFill>
                  <a:srgbClr val="000000"/>
                </a:solidFill>
                <a:ea typeface="宋体" panose="02010600030101010101" pitchFamily="2" charset="-122"/>
              </a:rPr>
              <a:t>     </a:t>
            </a:r>
            <a:r>
              <a:rPr lang="zh-CN" sz="3200">
                <a:solidFill>
                  <a:srgbClr val="000000"/>
                </a:solidFill>
                <a:ea typeface="宋体" panose="02010600030101010101" pitchFamily="2" charset="-122"/>
              </a:rPr>
              <a:t>（</a:t>
            </a:r>
            <a:r>
              <a:rPr lang="en-US" altLang="zh-CN" sz="3200">
                <a:solidFill>
                  <a:srgbClr val="000000"/>
                </a:solidFill>
                <a:ea typeface="宋体" panose="02010600030101010101" pitchFamily="2" charset="-122"/>
              </a:rPr>
              <a:t>2019</a:t>
            </a:r>
            <a:r>
              <a:rPr lang="zh-CN" altLang="en-US" sz="3200">
                <a:solidFill>
                  <a:srgbClr val="000000"/>
                </a:solidFill>
                <a:ea typeface="宋体" panose="02010600030101010101" pitchFamily="2" charset="-122"/>
              </a:rPr>
              <a:t>河南）</a:t>
            </a:r>
            <a:r>
              <a:rPr lang="zh-CN" sz="3200">
                <a:solidFill>
                  <a:srgbClr val="000000"/>
                </a:solidFill>
                <a:ea typeface="宋体" panose="02010600030101010101" pitchFamily="2" charset="-122"/>
              </a:rPr>
              <a:t>本文的主旨，有人认为是抒写家庭亲情，有人认为是对老年人生活状态的关注。你赞同哪种看法？请结合文章内容加以探究。（4分）</a:t>
            </a:r>
            <a:endParaRPr lang="zh-CN" sz="3200">
              <a:sym typeface="+mn-ea"/>
            </a:endParaRPr>
          </a:p>
          <a:p>
            <a:pPr algn="l"/>
            <a:r>
              <a:rPr lang="zh-CN" sz="3600">
                <a:solidFill>
                  <a:srgbClr val="FF0000"/>
                </a:solidFill>
                <a:sym typeface="+mn-ea"/>
              </a:rPr>
              <a:t>      方法：</a:t>
            </a:r>
            <a:r>
              <a:rPr sz="3600">
                <a:solidFill>
                  <a:srgbClr val="FF0000"/>
                </a:solidFill>
                <a:sym typeface="+mn-ea"/>
              </a:rPr>
              <a:t>从段意或分析人物事件入手</a:t>
            </a:r>
            <a:endParaRPr sz="3600">
              <a:solidFill>
                <a:srgbClr val="FF0000"/>
              </a:solidFill>
              <a:sym typeface="+mn-ea"/>
            </a:endParaRPr>
          </a:p>
          <a:p>
            <a:pPr algn="l"/>
            <a:r>
              <a:rPr lang="zh-CN" sz="1800" b="1">
                <a:solidFill>
                  <a:srgbClr val="FF0000"/>
                </a:solidFill>
                <a:sym typeface="+mn-ea"/>
              </a:rPr>
              <a:t>          </a:t>
            </a:r>
            <a:endParaRPr lang="zh-CN" sz="1800" b="1">
              <a:solidFill>
                <a:srgbClr val="FF0000"/>
              </a:solidFill>
              <a:sym typeface="+mn-ea"/>
            </a:endParaRPr>
          </a:p>
          <a:p>
            <a:pPr algn="l"/>
            <a:r>
              <a:rPr lang="zh-CN" sz="1800" b="1">
                <a:solidFill>
                  <a:srgbClr val="FF0000"/>
                </a:solidFill>
                <a:sym typeface="+mn-ea"/>
              </a:rPr>
              <a:t>          答题格式：表明态度</a:t>
            </a:r>
            <a:r>
              <a:rPr lang="en-US" altLang="zh-CN" sz="1800" b="1">
                <a:solidFill>
                  <a:srgbClr val="FF0000"/>
                </a:solidFill>
                <a:sym typeface="+mn-ea"/>
              </a:rPr>
              <a:t>+</a:t>
            </a:r>
            <a:r>
              <a:rPr lang="zh-CN" altLang="en-US" sz="1800" b="1">
                <a:solidFill>
                  <a:srgbClr val="FF0000"/>
                </a:solidFill>
                <a:sym typeface="+mn-ea"/>
              </a:rPr>
              <a:t>结合文章内容分析</a:t>
            </a:r>
            <a:endParaRPr lang="zh-CN" altLang="en-US" sz="1800" b="1">
              <a:solidFill>
                <a:srgbClr val="FF0000"/>
              </a:solidFill>
              <a:sym typeface="+mn-ea"/>
            </a:endParaRPr>
          </a:p>
          <a:p>
            <a:pPr algn="l"/>
            <a:r>
              <a:rPr lang="zh-CN" altLang="en-US" sz="1800">
                <a:sym typeface="+mn-ea"/>
              </a:rPr>
              <a:t>          </a:t>
            </a:r>
            <a:endParaRPr lang="zh-CN" altLang="en-US" sz="1800">
              <a:sym typeface="+mn-ea"/>
            </a:endParaRPr>
          </a:p>
          <a:p>
            <a:pPr algn="l"/>
            <a:r>
              <a:rPr lang="zh-CN" altLang="en-US" sz="1800">
                <a:sym typeface="+mn-ea"/>
              </a:rPr>
              <a:t>       </a:t>
            </a:r>
            <a:r>
              <a:rPr sz="1800">
                <a:sym typeface="+mn-ea"/>
              </a:rPr>
              <a:t>文章</a:t>
            </a:r>
            <a:r>
              <a:rPr lang="zh-CN" sz="1800">
                <a:sym typeface="+mn-ea"/>
              </a:rPr>
              <a:t>通过</a:t>
            </a:r>
            <a:r>
              <a:rPr sz="1800">
                <a:sym typeface="+mn-ea"/>
              </a:rPr>
              <a:t>……</a:t>
            </a:r>
            <a:r>
              <a:rPr lang="zh-CN" sz="1800">
                <a:sym typeface="+mn-ea"/>
              </a:rPr>
              <a:t>事件（景象）</a:t>
            </a:r>
            <a:r>
              <a:rPr sz="1800">
                <a:sym typeface="+mn-ea"/>
              </a:rPr>
              <a:t>，表现了(赞美了、提示了、讽刺了)……，抒发了(表达了)作者……的感情(观点、态度)。</a:t>
            </a:r>
            <a:endParaRPr sz="1800">
              <a:sym typeface="+mn-ea"/>
            </a:endParaRPr>
          </a:p>
          <a:p>
            <a:pPr algn="l"/>
            <a:endParaRPr lang="zh-CN" altLang="en-US" sz="3600">
              <a:solidFill>
                <a:srgbClr val="FF0000"/>
              </a:solidFill>
              <a:sym typeface="+mn-ea"/>
            </a:endParaRPr>
          </a:p>
          <a:p>
            <a:pPr algn="l"/>
            <a:r>
              <a:rPr lang="zh-CN" altLang="en-US" sz="2400">
                <a:solidFill>
                  <a:schemeClr val="tx1"/>
                </a:solidFill>
                <a:sym typeface="+mn-ea"/>
              </a:rPr>
              <a:t>        示例：我赞同“抒写家庭亲情”的看法。因为“选购食物”“洗晒球鞋”“削铅笔”等</a:t>
            </a:r>
            <a:r>
              <a:rPr lang="zh-CN" altLang="en-US" sz="2400" b="1">
                <a:solidFill>
                  <a:srgbClr val="FF0000"/>
                </a:solidFill>
                <a:sym typeface="+mn-ea"/>
              </a:rPr>
              <a:t>事件</a:t>
            </a:r>
            <a:r>
              <a:rPr lang="zh-CN" altLang="en-US" sz="2400">
                <a:solidFill>
                  <a:schemeClr val="tx1"/>
                </a:solidFill>
                <a:sym typeface="+mn-ea"/>
              </a:rPr>
              <a:t>，表 现了</a:t>
            </a:r>
            <a:r>
              <a:rPr lang="zh-CN" altLang="en-US" sz="2400" b="1">
                <a:solidFill>
                  <a:srgbClr val="FF0000"/>
                </a:solidFill>
                <a:sym typeface="+mn-ea"/>
              </a:rPr>
              <a:t>母亲对子女的呵护</a:t>
            </a:r>
            <a:r>
              <a:rPr lang="zh-CN" altLang="en-US" sz="2400">
                <a:solidFill>
                  <a:schemeClr val="tx1"/>
                </a:solidFill>
                <a:sym typeface="+mn-ea"/>
              </a:rPr>
              <a:t>；为手术后的母亲洗澡、梳头等</a:t>
            </a:r>
            <a:r>
              <a:rPr lang="zh-CN" altLang="en-US" sz="2400" b="1">
                <a:solidFill>
                  <a:srgbClr val="FF0000"/>
                </a:solidFill>
                <a:sym typeface="+mn-ea"/>
              </a:rPr>
              <a:t>事件</a:t>
            </a:r>
            <a:r>
              <a:rPr lang="zh-CN" altLang="en-US" sz="2400">
                <a:solidFill>
                  <a:schemeClr val="tx1"/>
                </a:solidFill>
                <a:sym typeface="+mn-ea"/>
              </a:rPr>
              <a:t>，表现了</a:t>
            </a:r>
            <a:r>
              <a:rPr lang="zh-CN" altLang="en-US" sz="2400" b="1">
                <a:solidFill>
                  <a:srgbClr val="FF0000"/>
                </a:solidFill>
                <a:sym typeface="+mn-ea"/>
              </a:rPr>
              <a:t>女儿对母亲的孝心。</a:t>
            </a:r>
            <a:r>
              <a:rPr lang="zh-CN" altLang="en-US" sz="2400">
                <a:solidFill>
                  <a:schemeClr val="tx1"/>
                </a:solidFill>
                <a:sym typeface="+mn-ea"/>
              </a:rPr>
              <a:t>全文洋溢着浓浓亲情。</a:t>
            </a:r>
            <a:endParaRPr lang="zh-CN" altLang="en-US" sz="2400">
              <a:solidFill>
                <a:schemeClr val="tx1"/>
              </a:solidFill>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737870" y="880110"/>
            <a:ext cx="7668260" cy="439991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考点三：明确行文线索</a:t>
            </a:r>
            <a:endParaRPr lang="zh-CN" sz="3200" b="1">
              <a:latin typeface="Calibri" panose="020F0502020204030204" charset="0"/>
              <a:ea typeface="宋体" panose="02010600030101010101" pitchFamily="2" charset="-122"/>
            </a:endParaRPr>
          </a:p>
          <a:p>
            <a:pPr indent="356870"/>
            <a:r>
              <a:rPr lang="en-US" sz="3200" b="1">
                <a:latin typeface="宋体" panose="02010600030101010101" pitchFamily="2" charset="-122"/>
                <a:ea typeface="宋体" panose="02010600030101010101" pitchFamily="2" charset="-122"/>
              </a:rPr>
              <a:t>[</a:t>
            </a:r>
            <a:r>
              <a:rPr lang="zh-CN" sz="3200" b="1">
                <a:latin typeface="Calibri" panose="020F0502020204030204" charset="0"/>
                <a:ea typeface="宋体" panose="02010600030101010101" pitchFamily="2" charset="-122"/>
              </a:rPr>
              <a:t>常考题型</a:t>
            </a:r>
            <a:r>
              <a:rPr lang="en-US" sz="3200" b="1">
                <a:latin typeface="宋体" panose="02010600030101010101" pitchFamily="2" charset="-122"/>
                <a:ea typeface="宋体" panose="02010600030101010101" pitchFamily="2" charset="-122"/>
              </a:rPr>
              <a:t>]</a:t>
            </a:r>
            <a:endParaRPr lang="en-US" sz="3200" b="1">
              <a:latin typeface="宋体" panose="02010600030101010101" pitchFamily="2" charset="-122"/>
              <a:ea typeface="宋体" panose="02010600030101010101" pitchFamily="2" charset="-122"/>
            </a:endParaRPr>
          </a:p>
          <a:p>
            <a:pPr indent="812800">
              <a:extLst>
                <a:ext uri="{35155182-B16C-46BC-9424-99874614C6A1}">
                  <wpsdc:indentchars xmlns:wpsdc="http://www.wps.cn/officeDocument/2017/drawingmlCustomData" val="200" checksum="3877492575"/>
                </a:ext>
              </a:extLst>
            </a:pPr>
            <a:r>
              <a:rPr lang="en-US" sz="3200">
                <a:latin typeface="宋体" panose="02010600030101010101" pitchFamily="2" charset="-122"/>
                <a:ea typeface="宋体" panose="02010600030101010101" pitchFamily="2" charset="-122"/>
              </a:rPr>
              <a:t>    </a:t>
            </a:r>
            <a:r>
              <a:rPr sz="3000">
                <a:ea typeface="宋体" panose="02010600030101010101" pitchFamily="2" charset="-122"/>
              </a:rPr>
              <a:t>1.文章围绕什么线索而展开叙述?</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 2.文章围绕“××”表现了“我”情感的变化过程，试作梳理概括</a:t>
            </a:r>
            <a:r>
              <a:rPr lang="zh-CN" sz="3000">
                <a:ea typeface="宋体" panose="02010600030101010101" pitchFamily="2" charset="-122"/>
              </a:rPr>
              <a:t>（一般会以填空的形式）</a:t>
            </a:r>
            <a:r>
              <a:rPr sz="3000">
                <a:ea typeface="宋体" panose="02010600030101010101" pitchFamily="2" charset="-122"/>
              </a:rPr>
              <a:t>。</a:t>
            </a:r>
            <a:endParaRPr sz="300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1157129868,2375998650&amp;fm=26&amp;gp=0"/>
          <p:cNvPicPr>
            <a:picLocks noChangeAspect="1"/>
          </p:cNvPicPr>
          <p:nvPr>
            <p:custDataLst>
              <p:tags r:id="rId1"/>
            </p:custDataLst>
          </p:nvPr>
        </p:nvPicPr>
        <p:blipFill>
          <a:blip r:embed="rId2"/>
          <a:stretch>
            <a:fillRect/>
          </a:stretch>
        </p:blipFill>
        <p:spPr>
          <a:xfrm>
            <a:off x="0" y="0"/>
            <a:ext cx="9143365" cy="6857365"/>
          </a:xfrm>
          <a:prstGeom prst="rect">
            <a:avLst/>
          </a:prstGeom>
        </p:spPr>
      </p:pic>
      <p:sp>
        <p:nvSpPr>
          <p:cNvPr id="6" name="TextBox 5"/>
          <p:cNvSpPr txBox="1"/>
          <p:nvPr/>
        </p:nvSpPr>
        <p:spPr>
          <a:xfrm>
            <a:off x="581185" y="365409"/>
            <a:ext cx="8198792" cy="4615815"/>
          </a:xfrm>
          <a:prstGeom prst="rect">
            <a:avLst/>
          </a:prstGeom>
          <a:noFill/>
        </p:spPr>
        <p:txBody>
          <a:bodyPr wrap="square" rtlCol="0">
            <a:spAutoFit/>
          </a:bodyPr>
          <a:lstStyle/>
          <a:p>
            <a:pPr algn="l">
              <a:lnSpc>
                <a:spcPct val="150000"/>
              </a:lnSpc>
            </a:pPr>
            <a:r>
              <a:rPr lang="zh-CN" altLang="en-US" sz="2800" b="1" dirty="0" smtClean="0"/>
              <a:t>散文的线索常见以下几种情况：</a:t>
            </a:r>
            <a:endParaRPr lang="zh-CN" altLang="en-US" sz="2800" b="1" dirty="0" smtClean="0"/>
          </a:p>
          <a:p>
            <a:pPr algn="l">
              <a:lnSpc>
                <a:spcPct val="150000"/>
              </a:lnSpc>
            </a:pPr>
            <a:r>
              <a:rPr lang="zh-CN" altLang="en-US" sz="2800" b="1" dirty="0" smtClean="0"/>
              <a:t> （1）以核心人物为线索。</a:t>
            </a:r>
            <a:endParaRPr lang="zh-CN" altLang="en-US" sz="2800" b="1" dirty="0" smtClean="0"/>
          </a:p>
          <a:p>
            <a:pPr algn="l">
              <a:lnSpc>
                <a:spcPct val="150000"/>
              </a:lnSpc>
            </a:pPr>
            <a:r>
              <a:rPr lang="zh-CN" altLang="en-US" sz="2800" b="1" dirty="0" smtClean="0"/>
              <a:t>   (2)以核心事物为线索。</a:t>
            </a:r>
            <a:endParaRPr lang="zh-CN" altLang="en-US" sz="2800" b="1" dirty="0" smtClean="0"/>
          </a:p>
          <a:p>
            <a:pPr algn="l">
              <a:lnSpc>
                <a:spcPct val="150000"/>
              </a:lnSpc>
            </a:pPr>
            <a:r>
              <a:rPr lang="zh-CN" altLang="en-US" sz="2800" b="1" dirty="0" smtClean="0"/>
              <a:t> （3）以时间为线索。</a:t>
            </a:r>
            <a:endParaRPr lang="zh-CN" altLang="en-US" sz="2800" b="1" dirty="0" smtClean="0"/>
          </a:p>
          <a:p>
            <a:pPr algn="l">
              <a:lnSpc>
                <a:spcPct val="150000"/>
              </a:lnSpc>
            </a:pPr>
            <a:r>
              <a:rPr lang="zh-CN" altLang="en-US" sz="2800" b="1" dirty="0" smtClean="0"/>
              <a:t>   (4)以地点为线索。</a:t>
            </a:r>
            <a:endParaRPr lang="zh-CN" altLang="en-US" sz="2800" b="1" dirty="0" smtClean="0"/>
          </a:p>
          <a:p>
            <a:pPr algn="l">
              <a:lnSpc>
                <a:spcPct val="150000"/>
              </a:lnSpc>
            </a:pPr>
            <a:r>
              <a:rPr lang="zh-CN" altLang="en-US" sz="2800" b="1" dirty="0" smtClean="0"/>
              <a:t>  (5)以作者的情感变化为线索。</a:t>
            </a:r>
            <a:endParaRPr lang="zh-CN" altLang="en-US" sz="2800" b="1" dirty="0" smtClean="0"/>
          </a:p>
          <a:p>
            <a:pPr>
              <a:lnSpc>
                <a:spcPct val="150000"/>
              </a:lnSpc>
            </a:pPr>
            <a:endParaRPr lang="en-US" altLang="zh-CN" sz="2800" b="1" dirty="0" smtClean="0"/>
          </a:p>
        </p:txBody>
      </p:sp>
      <p:sp>
        <p:nvSpPr>
          <p:cNvPr id="3" name="文本框 2"/>
          <p:cNvSpPr txBox="1"/>
          <p:nvPr/>
        </p:nvSpPr>
        <p:spPr>
          <a:xfrm>
            <a:off x="757555" y="4819650"/>
            <a:ext cx="7797165" cy="1476375"/>
          </a:xfrm>
          <a:prstGeom prst="rect">
            <a:avLst/>
          </a:prstGeom>
          <a:noFill/>
        </p:spPr>
        <p:txBody>
          <a:bodyPr wrap="square" rtlCol="0" anchor="t">
            <a:spAutoFit/>
          </a:bodyPr>
          <a:p>
            <a:pPr>
              <a:lnSpc>
                <a:spcPct val="150000"/>
              </a:lnSpc>
            </a:pPr>
            <a:r>
              <a:rPr lang="zh-CN" altLang="en-US" sz="2000" b="1" dirty="0" smtClean="0">
                <a:solidFill>
                  <a:srgbClr val="FF0000"/>
                </a:solidFill>
                <a:sym typeface="+mn-ea"/>
              </a:rPr>
              <a:t>线索可以有两条</a:t>
            </a:r>
            <a:r>
              <a:rPr lang="zh-CN" altLang="en-US" sz="2000" b="1" dirty="0" smtClean="0">
                <a:sym typeface="+mn-ea"/>
              </a:rPr>
              <a:t>，例如：</a:t>
            </a:r>
            <a:r>
              <a:rPr lang="en-US" altLang="zh-CN" sz="2000" b="1" dirty="0" smtClean="0">
                <a:sym typeface="+mn-ea"/>
              </a:rPr>
              <a:t>《</a:t>
            </a:r>
            <a:r>
              <a:rPr lang="zh-CN" altLang="en-US" sz="2000" b="1" dirty="0" smtClean="0">
                <a:sym typeface="+mn-ea"/>
              </a:rPr>
              <a:t>藤野先生</a:t>
            </a:r>
            <a:r>
              <a:rPr lang="en-US" altLang="zh-CN" sz="2000" b="1" dirty="0" smtClean="0">
                <a:sym typeface="+mn-ea"/>
              </a:rPr>
              <a:t>》</a:t>
            </a:r>
            <a:endParaRPr lang="en-US" altLang="zh-CN" sz="2000" b="1" dirty="0" smtClean="0"/>
          </a:p>
          <a:p>
            <a:pPr>
              <a:lnSpc>
                <a:spcPct val="150000"/>
              </a:lnSpc>
            </a:pPr>
            <a:r>
              <a:rPr lang="zh-CN" altLang="en-US" sz="2000" b="1" dirty="0" smtClean="0">
                <a:sym typeface="+mn-ea"/>
              </a:rPr>
              <a:t>         明线（叙事线索）是作者与藤野先生的交往，暗线（感情线索）是作者思想感情的变化。</a:t>
            </a:r>
            <a:endParaRPr lang="zh-CN" altLang="en-US"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31746" name="文本框 156674"/>
          <p:cNvSpPr txBox="1"/>
          <p:nvPr/>
        </p:nvSpPr>
        <p:spPr>
          <a:xfrm>
            <a:off x="926783" y="383540"/>
            <a:ext cx="7289800" cy="1014730"/>
          </a:xfrm>
          <a:prstGeom prst="rect">
            <a:avLst/>
          </a:prstGeom>
          <a:noFill/>
          <a:ln w="9525" cap="flat" cmpd="sng">
            <a:solidFill>
              <a:srgbClr val="CC0066"/>
            </a:solidFill>
            <a:prstDash val="solid"/>
            <a:miter/>
            <a:headEnd type="none" w="med" len="med"/>
            <a:tailEnd type="none" w="med" len="med"/>
          </a:ln>
        </p:spPr>
        <p:txBody>
          <a:bodyPr wrap="square" anchor="t">
            <a:spAutoFit/>
          </a:bodyPr>
          <a:p>
            <a:pPr>
              <a:spcBef>
                <a:spcPct val="50000"/>
              </a:spcBef>
            </a:pPr>
            <a:r>
              <a:rPr lang="en-US" altLang="zh-CN" sz="2000" b="1" dirty="0">
                <a:latin typeface="Arial" panose="020B0604020202020204" pitchFamily="34" charset="0"/>
                <a:ea typeface="宋体" panose="02010600030101010101" pitchFamily="2" charset="-122"/>
              </a:rPr>
              <a:t>        </a:t>
            </a:r>
            <a:r>
              <a:rPr lang="zh-CN" altLang="en-US" sz="2000" b="1" dirty="0">
                <a:solidFill>
                  <a:srgbClr val="C00000"/>
                </a:solidFill>
                <a:latin typeface="Arial" panose="020B0604020202020204" pitchFamily="34" charset="0"/>
                <a:ea typeface="宋体" panose="02010600030101010101" pitchFamily="2" charset="-122"/>
              </a:rPr>
              <a:t>叙事散文</a:t>
            </a:r>
            <a:r>
              <a:rPr lang="zh-CN" altLang="en-US" sz="2000" b="1" dirty="0">
                <a:latin typeface="Arial" panose="020B0604020202020204" pitchFamily="34" charset="0"/>
                <a:ea typeface="宋体" panose="02010600030101010101" pitchFamily="2" charset="-122"/>
              </a:rPr>
              <a:t>所记之事一般来说都比较平凡，讲究</a:t>
            </a:r>
            <a:r>
              <a:rPr lang="zh-CN" altLang="en-US" sz="2000" b="1" dirty="0">
                <a:solidFill>
                  <a:srgbClr val="FF0000"/>
                </a:solidFill>
                <a:latin typeface="Arial" panose="020B0604020202020204" pitchFamily="34" charset="0"/>
                <a:ea typeface="宋体" panose="02010600030101010101" pitchFamily="2" charset="-122"/>
              </a:rPr>
              <a:t>以小见大</a:t>
            </a:r>
            <a:r>
              <a:rPr lang="zh-CN" altLang="en-US" sz="2000" b="1" dirty="0">
                <a:latin typeface="Arial" panose="020B0604020202020204" pitchFamily="34" charset="0"/>
                <a:ea typeface="宋体" panose="02010600030101010101" pitchFamily="2" charset="-122"/>
              </a:rPr>
              <a:t>；叙事散文很少有单一、完整、曲折的故事情节，常以若干</a:t>
            </a:r>
            <a:r>
              <a:rPr lang="zh-CN" altLang="en-US" sz="2000" b="1" u="sng" dirty="0">
                <a:solidFill>
                  <a:srgbClr val="FF0000"/>
                </a:solidFill>
                <a:latin typeface="Arial" panose="020B0604020202020204" pitchFamily="34" charset="0"/>
                <a:ea typeface="宋体" panose="02010600030101010101" pitchFamily="2" charset="-122"/>
              </a:rPr>
              <a:t>零碎、琐屑之事</a:t>
            </a:r>
            <a:r>
              <a:rPr lang="zh-CN" altLang="en-US" sz="2000" b="1" dirty="0">
                <a:latin typeface="Arial" panose="020B0604020202020204" pitchFamily="34" charset="0"/>
                <a:ea typeface="宋体" panose="02010600030101010101" pitchFamily="2" charset="-122"/>
              </a:rPr>
              <a:t>来反映一个主题。</a:t>
            </a:r>
            <a:endParaRPr lang="zh-CN" altLang="en-US" sz="2000" dirty="0">
              <a:latin typeface="Arial" panose="020B0604020202020204" pitchFamily="34" charset="0"/>
              <a:ea typeface="宋体" panose="02010600030101010101" pitchFamily="2" charset="-122"/>
            </a:endParaRPr>
          </a:p>
        </p:txBody>
      </p:sp>
      <p:sp>
        <p:nvSpPr>
          <p:cNvPr id="2" name="文本框 156674"/>
          <p:cNvSpPr txBox="1"/>
          <p:nvPr/>
        </p:nvSpPr>
        <p:spPr>
          <a:xfrm>
            <a:off x="926783" y="1666240"/>
            <a:ext cx="7289800" cy="891540"/>
          </a:xfrm>
          <a:prstGeom prst="rect">
            <a:avLst/>
          </a:prstGeom>
          <a:noFill/>
          <a:ln w="9525" cap="flat" cmpd="sng">
            <a:solidFill>
              <a:srgbClr val="CC0066"/>
            </a:solidFill>
            <a:prstDash val="solid"/>
            <a:miter/>
            <a:headEnd type="none" w="med" len="med"/>
            <a:tailEnd type="none" w="med" len="med"/>
          </a:ln>
        </p:spPr>
        <p:txBody>
          <a:bodyPr wrap="square" anchor="t">
            <a:spAutoFit/>
          </a:bodyPr>
          <a:p>
            <a:pPr>
              <a:lnSpc>
                <a:spcPct val="130000"/>
              </a:lnSpc>
            </a:pPr>
            <a:r>
              <a:rPr lang="en-US" altLang="zh-CN" sz="2000" b="1" dirty="0">
                <a:latin typeface="Arial" panose="020B0604020202020204" pitchFamily="34" charset="0"/>
                <a:ea typeface="宋体" panose="02010600030101010101" pitchFamily="2" charset="-122"/>
              </a:rPr>
              <a:t>       </a:t>
            </a:r>
            <a:r>
              <a:rPr lang="zh-CN" altLang="en-US" sz="2000" b="1" dirty="0">
                <a:solidFill>
                  <a:srgbClr val="C00000"/>
                </a:solidFill>
                <a:latin typeface="Arial" panose="020B0604020202020204" pitchFamily="34" charset="0"/>
                <a:ea typeface="宋体" panose="02010600030101010101" pitchFamily="2" charset="-122"/>
              </a:rPr>
              <a:t>写景状物的散文</a:t>
            </a:r>
            <a:r>
              <a:rPr lang="zh-CN" altLang="en-US" sz="2000" b="1" dirty="0">
                <a:solidFill>
                  <a:srgbClr val="FF0000"/>
                </a:solidFill>
                <a:sym typeface="+mn-ea"/>
              </a:rPr>
              <a:t>抓住景物特征</a:t>
            </a:r>
            <a:r>
              <a:rPr lang="zh-CN" altLang="en-US" sz="2000" b="1" dirty="0">
                <a:sym typeface="+mn-ea"/>
              </a:rPr>
              <a:t>来绘形状物的，借此表明某种意愿，抒发某种感情，</a:t>
            </a:r>
            <a:r>
              <a:rPr lang="zh-CN" altLang="en-US" sz="2000" b="1" dirty="0">
                <a:solidFill>
                  <a:srgbClr val="FF0000"/>
                </a:solidFill>
                <a:sym typeface="+mn-ea"/>
              </a:rPr>
              <a:t>托物言志。</a:t>
            </a:r>
            <a:endParaRPr lang="zh-CN" altLang="en-US" sz="2000" dirty="0">
              <a:latin typeface="Arial" panose="020B0604020202020204" pitchFamily="34" charset="0"/>
              <a:ea typeface="宋体" panose="02010600030101010101" pitchFamily="2" charset="-122"/>
            </a:endParaRPr>
          </a:p>
        </p:txBody>
      </p:sp>
      <p:sp>
        <p:nvSpPr>
          <p:cNvPr id="3" name="文本框 156674"/>
          <p:cNvSpPr txBox="1"/>
          <p:nvPr/>
        </p:nvSpPr>
        <p:spPr>
          <a:xfrm>
            <a:off x="926783" y="2783205"/>
            <a:ext cx="7289800" cy="1291590"/>
          </a:xfrm>
          <a:prstGeom prst="rect">
            <a:avLst/>
          </a:prstGeom>
          <a:noFill/>
          <a:ln w="9525" cap="flat" cmpd="sng">
            <a:solidFill>
              <a:srgbClr val="CC0066"/>
            </a:solidFill>
            <a:prstDash val="solid"/>
            <a:miter/>
            <a:headEnd type="none" w="med" len="med"/>
            <a:tailEnd type="none" w="med" len="med"/>
          </a:ln>
        </p:spPr>
        <p:txBody>
          <a:bodyPr wrap="square" anchor="t">
            <a:spAutoFit/>
          </a:bodyPr>
          <a:p>
            <a:pPr>
              <a:lnSpc>
                <a:spcPct val="130000"/>
              </a:lnSpc>
            </a:pPr>
            <a:r>
              <a:rPr lang="en-US" altLang="zh-CN" sz="2000" b="1" dirty="0">
                <a:latin typeface="Arial" panose="020B0604020202020204" pitchFamily="34" charset="0"/>
                <a:ea typeface="宋体" panose="02010600030101010101" pitchFamily="2" charset="-122"/>
              </a:rPr>
              <a:t>       </a:t>
            </a:r>
            <a:r>
              <a:rPr lang="zh-CN" altLang="en-US" sz="2000" b="1" dirty="0">
                <a:solidFill>
                  <a:srgbClr val="C00000"/>
                </a:solidFill>
                <a:latin typeface="Times New Roman" panose="02020603050405020304" charset="0"/>
                <a:ea typeface="楷体_GB2312" pitchFamily="49" charset="-122"/>
                <a:sym typeface="+mn-ea"/>
              </a:rPr>
              <a:t>抒情散文</a:t>
            </a:r>
            <a:r>
              <a:rPr lang="zh-CN" altLang="en-US" sz="2000" b="1" dirty="0">
                <a:latin typeface="Times New Roman" panose="02020603050405020304" charset="0"/>
                <a:ea typeface="楷体_GB2312" pitchFamily="49" charset="-122"/>
                <a:sym typeface="+mn-ea"/>
              </a:rPr>
              <a:t>在表达方式上</a:t>
            </a:r>
            <a:r>
              <a:rPr lang="zh-CN" altLang="en-US" sz="2000" b="1" u="sng" dirty="0">
                <a:solidFill>
                  <a:srgbClr val="FF0000"/>
                </a:solidFill>
                <a:latin typeface="Times New Roman" panose="02020603050405020304" charset="0"/>
                <a:ea typeface="楷体_GB2312" pitchFamily="49" charset="-122"/>
                <a:sym typeface="+mn-ea"/>
              </a:rPr>
              <a:t>以直接抒情为主，</a:t>
            </a:r>
            <a:r>
              <a:rPr lang="zh-CN" altLang="en-US" sz="2000" b="1" dirty="0">
                <a:latin typeface="Times New Roman" panose="02020603050405020304" charset="0"/>
                <a:ea typeface="楷体_GB2312" pitchFamily="49" charset="-122"/>
                <a:sym typeface="+mn-ea"/>
              </a:rPr>
              <a:t>传达感情不像叙事、写景、咏物类散文那样含蓄，比较容易把握文中的思想情感。</a:t>
            </a:r>
            <a:endParaRPr lang="zh-CN" altLang="en-US" sz="2000" dirty="0">
              <a:latin typeface="Arial" panose="020B0604020202020204" pitchFamily="34" charset="0"/>
              <a:ea typeface="宋体" panose="02010600030101010101" pitchFamily="2" charset="-122"/>
            </a:endParaRPr>
          </a:p>
        </p:txBody>
      </p:sp>
      <p:sp>
        <p:nvSpPr>
          <p:cNvPr id="4" name="文本框 156674"/>
          <p:cNvSpPr txBox="1"/>
          <p:nvPr/>
        </p:nvSpPr>
        <p:spPr>
          <a:xfrm>
            <a:off x="926783" y="4406900"/>
            <a:ext cx="7289800" cy="891540"/>
          </a:xfrm>
          <a:prstGeom prst="rect">
            <a:avLst/>
          </a:prstGeom>
          <a:noFill/>
          <a:ln w="9525" cap="flat" cmpd="sng">
            <a:solidFill>
              <a:srgbClr val="CC0066"/>
            </a:solidFill>
            <a:prstDash val="solid"/>
            <a:miter/>
            <a:headEnd type="none" w="med" len="med"/>
            <a:tailEnd type="none" w="med" len="med"/>
          </a:ln>
        </p:spPr>
        <p:txBody>
          <a:bodyPr wrap="square" anchor="t">
            <a:spAutoFit/>
          </a:bodyPr>
          <a:p>
            <a:pPr>
              <a:lnSpc>
                <a:spcPct val="130000"/>
              </a:lnSpc>
            </a:pPr>
            <a:r>
              <a:rPr lang="en-US" altLang="zh-CN" sz="2000" b="1" dirty="0">
                <a:latin typeface="Arial" panose="020B0604020202020204" pitchFamily="34" charset="0"/>
                <a:ea typeface="宋体" panose="02010600030101010101" pitchFamily="2" charset="-122"/>
              </a:rPr>
              <a:t>     </a:t>
            </a:r>
            <a:r>
              <a:rPr lang="en-US" altLang="zh-CN" sz="2000" b="1" dirty="0">
                <a:solidFill>
                  <a:srgbClr val="C00000"/>
                </a:solidFill>
                <a:latin typeface="Arial" panose="020B0604020202020204" pitchFamily="34" charset="0"/>
                <a:ea typeface="宋体" panose="02010600030101010101" pitchFamily="2" charset="-122"/>
              </a:rPr>
              <a:t>  </a:t>
            </a:r>
            <a:r>
              <a:rPr lang="zh-CN" altLang="en-US" sz="2000" b="1" dirty="0">
                <a:solidFill>
                  <a:srgbClr val="C00000"/>
                </a:solidFill>
                <a:latin typeface="Times New Roman" panose="02020603050405020304" charset="0"/>
                <a:ea typeface="楷体_GB2312" pitchFamily="49" charset="-122"/>
                <a:sym typeface="+mn-ea"/>
              </a:rPr>
              <a:t>哲理性散文</a:t>
            </a:r>
            <a:r>
              <a:rPr lang="zh-CN" altLang="en-US" sz="2000" b="1" dirty="0">
                <a:latin typeface="Times New Roman" panose="02020603050405020304" charset="0"/>
                <a:ea typeface="楷体_GB2312" pitchFamily="49" charset="-122"/>
                <a:sym typeface="+mn-ea"/>
              </a:rPr>
              <a:t>带有人生感悟性质，一般</a:t>
            </a:r>
            <a:r>
              <a:rPr lang="zh-CN" altLang="en-US" sz="2000" b="1" dirty="0">
                <a:solidFill>
                  <a:srgbClr val="C00000"/>
                </a:solidFill>
                <a:latin typeface="Times New Roman" panose="02020603050405020304" charset="0"/>
                <a:ea typeface="楷体_GB2312" pitchFamily="49" charset="-122"/>
                <a:sym typeface="+mn-ea"/>
              </a:rPr>
              <a:t>从一点入手</a:t>
            </a:r>
            <a:r>
              <a:rPr lang="zh-CN" altLang="en-US" sz="2000" b="1" dirty="0">
                <a:latin typeface="Times New Roman" panose="02020603050405020304" charset="0"/>
                <a:ea typeface="楷体_GB2312" pitchFamily="49" charset="-122"/>
                <a:sym typeface="+mn-ea"/>
              </a:rPr>
              <a:t>，入题较小，</a:t>
            </a:r>
            <a:r>
              <a:rPr lang="zh-CN" altLang="en-US" sz="2000" b="1" dirty="0">
                <a:solidFill>
                  <a:srgbClr val="C00000"/>
                </a:solidFill>
                <a:latin typeface="Times New Roman" panose="02020603050405020304" charset="0"/>
                <a:ea typeface="楷体_GB2312" pitchFamily="49" charset="-122"/>
                <a:sym typeface="+mn-ea"/>
              </a:rPr>
              <a:t>点到为止</a:t>
            </a:r>
            <a:r>
              <a:rPr lang="zh-CN" altLang="en-US" sz="2000" b="1" dirty="0">
                <a:latin typeface="Times New Roman" panose="02020603050405020304" charset="0"/>
                <a:ea typeface="楷体_GB2312" pitchFamily="49" charset="-122"/>
                <a:sym typeface="+mn-ea"/>
              </a:rPr>
              <a:t>，</a:t>
            </a:r>
            <a:r>
              <a:rPr lang="zh-CN" altLang="en-US" sz="2000" b="1" dirty="0">
                <a:solidFill>
                  <a:srgbClr val="C00000"/>
                </a:solidFill>
                <a:latin typeface="Times New Roman" panose="02020603050405020304" charset="0"/>
                <a:ea typeface="楷体_GB2312" pitchFamily="49" charset="-122"/>
                <a:sym typeface="+mn-ea"/>
              </a:rPr>
              <a:t>引发出对生活的积累和感悟</a:t>
            </a:r>
            <a:r>
              <a:rPr lang="zh-CN" altLang="en-US" sz="2000" b="1" dirty="0">
                <a:latin typeface="Times New Roman" panose="02020603050405020304" charset="0"/>
                <a:ea typeface="楷体_GB2312" pitchFamily="49" charset="-122"/>
                <a:sym typeface="+mn-ea"/>
              </a:rPr>
              <a:t>。</a:t>
            </a:r>
            <a:endParaRPr lang="zh-CN" altLang="en-US" sz="2000" dirty="0">
              <a:latin typeface="Arial" panose="020B0604020202020204" pitchFamily="34" charset="0"/>
              <a:ea typeface="宋体" panose="02010600030101010101" pitchFamily="2" charset="-122"/>
            </a:endParaRPr>
          </a:p>
        </p:txBody>
      </p:sp>
      <p:sp>
        <p:nvSpPr>
          <p:cNvPr id="5" name="文本框 4"/>
          <p:cNvSpPr txBox="1"/>
          <p:nvPr/>
        </p:nvSpPr>
        <p:spPr>
          <a:xfrm>
            <a:off x="162560" y="5656580"/>
            <a:ext cx="8348980" cy="583565"/>
          </a:xfrm>
          <a:prstGeom prst="rect">
            <a:avLst/>
          </a:prstGeom>
          <a:noFill/>
        </p:spPr>
        <p:txBody>
          <a:bodyPr wrap="none" rtlCol="0" anchor="t">
            <a:spAutoFit/>
          </a:bodyPr>
          <a:p>
            <a:r>
              <a:rPr lang="zh-CN" altLang="en-US" sz="3200" b="1" dirty="0">
                <a:solidFill>
                  <a:srgbClr val="090807"/>
                </a:solidFill>
                <a:latin typeface="宋体" panose="02010600030101010101" pitchFamily="2" charset="-122"/>
                <a:ea typeface="楷体_GB2312" pitchFamily="49" charset="-122"/>
                <a:sym typeface="+mn-ea"/>
              </a:rPr>
              <a:t>散文的主题：作者对</a:t>
            </a:r>
            <a:r>
              <a:rPr lang="zh-CN" altLang="en-US" sz="3200" b="1" u="sng" dirty="0">
                <a:solidFill>
                  <a:srgbClr val="9933FF"/>
                </a:solidFill>
                <a:latin typeface="宋体" panose="02010600030101010101" pitchFamily="2" charset="-122"/>
                <a:ea typeface="楷体_GB2312" pitchFamily="49" charset="-122"/>
                <a:sym typeface="+mn-ea"/>
              </a:rPr>
              <a:t>自然、社会或人生的感悟</a:t>
            </a:r>
            <a:endParaRPr lang="zh-CN" altLang="en-US" sz="3200" b="1" u="sng"/>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0" y="0"/>
            <a:ext cx="9143365" cy="6857365"/>
          </a:xfrm>
          <a:prstGeom prst="rect">
            <a:avLst/>
          </a:prstGeom>
        </p:spPr>
      </p:pic>
      <p:sp>
        <p:nvSpPr>
          <p:cNvPr id="100" name="文本框 99"/>
          <p:cNvSpPr txBox="1"/>
          <p:nvPr/>
        </p:nvSpPr>
        <p:spPr>
          <a:xfrm>
            <a:off x="588645" y="506095"/>
            <a:ext cx="7668260" cy="584644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考点三：明确行文线索</a:t>
            </a:r>
            <a:endParaRPr lang="zh-CN" sz="3200" b="1">
              <a:latin typeface="Calibri" panose="020F0502020204030204" charset="0"/>
              <a:ea typeface="宋体" panose="02010600030101010101" pitchFamily="2" charset="-122"/>
            </a:endParaRPr>
          </a:p>
          <a:p>
            <a:pPr indent="356870"/>
            <a:r>
              <a:rPr lang="en-US" sz="3200" b="1">
                <a:latin typeface="宋体" panose="02010600030101010101" pitchFamily="2" charset="-122"/>
                <a:ea typeface="宋体" panose="02010600030101010101" pitchFamily="2" charset="-122"/>
              </a:rPr>
              <a:t>[方法总结]</a:t>
            </a:r>
            <a:endParaRPr lang="en-US" sz="3200" b="1">
              <a:latin typeface="宋体" panose="02010600030101010101" pitchFamily="2" charset="-122"/>
              <a:ea typeface="宋体" panose="02010600030101010101" pitchFamily="2" charset="-122"/>
            </a:endParaRPr>
          </a:p>
          <a:p>
            <a:pPr indent="356870"/>
            <a:r>
              <a:rPr lang="en-US" sz="3200">
                <a:latin typeface="宋体" panose="02010600030101010101" pitchFamily="2" charset="-122"/>
                <a:ea typeface="宋体" panose="02010600030101010101" pitchFamily="2" charset="-122"/>
              </a:rPr>
              <a:t>    </a:t>
            </a:r>
            <a:r>
              <a:rPr lang="en-US" sz="3200">
                <a:latin typeface="+mn-ea"/>
                <a:ea typeface="+mn-ea"/>
                <a:cs typeface="+mn-ea"/>
              </a:rPr>
              <a:t>1.</a:t>
            </a:r>
            <a:r>
              <a:rPr sz="3200">
                <a:latin typeface="+mn-ea"/>
                <a:ea typeface="+mn-ea"/>
                <a:cs typeface="+mn-ea"/>
              </a:rPr>
              <a:t>关注文章标题。</a:t>
            </a:r>
            <a:endParaRPr sz="3200">
              <a:latin typeface="+mn-ea"/>
              <a:ea typeface="+mn-ea"/>
              <a:cs typeface="+mn-ea"/>
            </a:endParaRPr>
          </a:p>
          <a:p>
            <a:pPr indent="812800">
              <a:extLst>
                <a:ext uri="{35155182-B16C-46BC-9424-99874614C6A1}">
                  <wpsdc:indentchars xmlns:wpsdc="http://www.wps.cn/officeDocument/2017/drawingmlCustomData" val="200" checksum="3877492575"/>
                </a:ext>
              </a:extLst>
            </a:pPr>
            <a:r>
              <a:rPr lang="en-US" sz="3200">
                <a:latin typeface="+mn-ea"/>
                <a:ea typeface="+mn-ea"/>
                <a:cs typeface="+mn-ea"/>
              </a:rPr>
              <a:t>2.</a:t>
            </a:r>
            <a:r>
              <a:rPr sz="3200">
                <a:latin typeface="+mn-ea"/>
                <a:ea typeface="+mn-ea"/>
                <a:cs typeface="+mn-ea"/>
              </a:rPr>
              <a:t>关注文中反复出现的词语、句子。</a:t>
            </a:r>
            <a:endParaRPr sz="3200">
              <a:latin typeface="+mn-ea"/>
              <a:ea typeface="+mn-ea"/>
              <a:cs typeface="+mn-ea"/>
            </a:endParaRPr>
          </a:p>
          <a:p>
            <a:pPr indent="812800">
              <a:extLst>
                <a:ext uri="{35155182-B16C-46BC-9424-99874614C6A1}">
                  <wpsdc:indentchars xmlns:wpsdc="http://www.wps.cn/officeDocument/2017/drawingmlCustomData" val="200" checksum="3877492575"/>
                </a:ext>
              </a:extLst>
            </a:pPr>
            <a:r>
              <a:rPr lang="en-US" sz="3200">
                <a:latin typeface="+mn-ea"/>
                <a:ea typeface="+mn-ea"/>
                <a:cs typeface="+mn-ea"/>
              </a:rPr>
              <a:t>3.</a:t>
            </a:r>
            <a:r>
              <a:rPr sz="3200">
                <a:latin typeface="+mn-ea"/>
                <a:ea typeface="+mn-ea"/>
                <a:cs typeface="+mn-ea"/>
              </a:rPr>
              <a:t>找文中的议论抒情句。</a:t>
            </a:r>
            <a:endParaRPr sz="3200">
              <a:latin typeface="+mn-ea"/>
              <a:ea typeface="+mn-ea"/>
              <a:cs typeface="+mn-ea"/>
            </a:endParaRPr>
          </a:p>
          <a:p>
            <a:pPr indent="762000">
              <a:extLst>
                <a:ext uri="{35155182-B16C-46BC-9424-99874614C6A1}">
                  <wpsdc:indentchars xmlns:wpsdc="http://www.wps.cn/officeDocument/2017/drawingmlCustomData" val="200" checksum="3688930908"/>
                </a:ext>
              </a:extLst>
            </a:pP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b="1">
                <a:solidFill>
                  <a:srgbClr val="FF0000"/>
                </a:solidFill>
                <a:ea typeface="宋体" panose="02010600030101010101" pitchFamily="2" charset="-122"/>
              </a:rPr>
              <a:t>注意:</a:t>
            </a:r>
            <a:r>
              <a:rPr sz="3000">
                <a:solidFill>
                  <a:srgbClr val="FF0000"/>
                </a:solidFill>
                <a:ea typeface="宋体" panose="02010600030101010101" pitchFamily="2" charset="-122"/>
              </a:rPr>
              <a:t>一篇文章中，线索可能不止一条</a:t>
            </a:r>
            <a:r>
              <a:rPr sz="3000">
                <a:ea typeface="宋体" panose="02010600030101010101" pitchFamily="2" charset="-122"/>
              </a:rPr>
              <a:t>，它可以有两条甚至多条。</a:t>
            </a:r>
            <a:r>
              <a:rPr sz="3000">
                <a:sym typeface="+mn-ea"/>
              </a:rPr>
              <a:t>人物和作者的情感变化</a:t>
            </a:r>
            <a:r>
              <a:rPr lang="zh-CN" sz="3000">
                <a:sym typeface="+mn-ea"/>
              </a:rPr>
              <a:t>可</a:t>
            </a:r>
            <a:r>
              <a:rPr sz="3000">
                <a:sym typeface="+mn-ea"/>
              </a:rPr>
              <a:t>作为暗线，文章材料组织与事件的叙述</a:t>
            </a:r>
            <a:r>
              <a:rPr lang="zh-CN" sz="3000">
                <a:sym typeface="+mn-ea"/>
              </a:rPr>
              <a:t>可作为</a:t>
            </a:r>
            <a:r>
              <a:rPr sz="3000">
                <a:sym typeface="+mn-ea"/>
              </a:rPr>
              <a:t>明线。</a:t>
            </a:r>
            <a:endParaRPr sz="300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372110" y="527685"/>
            <a:ext cx="8373110" cy="439991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考点三：明确行文线索</a:t>
            </a:r>
            <a:endParaRPr lang="zh-CN" sz="3200" b="1">
              <a:latin typeface="Calibri" panose="020F0502020204030204" charset="0"/>
              <a:ea typeface="宋体" panose="02010600030101010101" pitchFamily="2" charset="-122"/>
            </a:endParaRPr>
          </a:p>
          <a:p>
            <a:pPr indent="356870"/>
            <a:r>
              <a:rPr lang="en-US" sz="3200" b="1">
                <a:latin typeface="宋体" panose="02010600030101010101" pitchFamily="2" charset="-122"/>
                <a:ea typeface="宋体" panose="02010600030101010101" pitchFamily="2" charset="-122"/>
              </a:rPr>
              <a:t>[答题格式]</a:t>
            </a:r>
            <a:endParaRPr lang="en-US" sz="3200" b="1">
              <a:latin typeface="宋体" panose="02010600030101010101" pitchFamily="2" charset="-122"/>
              <a:ea typeface="宋体" panose="02010600030101010101" pitchFamily="2" charset="-122"/>
            </a:endParaRPr>
          </a:p>
          <a:p>
            <a:pPr indent="812800">
              <a:extLst>
                <a:ext uri="{35155182-B16C-46BC-9424-99874614C6A1}">
                  <wpsdc:indentchars xmlns:wpsdc="http://www.wps.cn/officeDocument/2017/drawingmlCustomData" val="200" checksum="3877492575"/>
                </a:ext>
              </a:extLst>
            </a:pPr>
            <a:r>
              <a:rPr lang="en-US" sz="3200">
                <a:latin typeface="宋体" panose="02010600030101010101" pitchFamily="2" charset="-122"/>
                <a:ea typeface="宋体" panose="02010600030101010101" pitchFamily="2" charset="-122"/>
              </a:rPr>
              <a:t>    </a:t>
            </a:r>
            <a:r>
              <a:rPr sz="3000">
                <a:ea typeface="宋体" panose="02010600030101010101" pitchFamily="2" charset="-122"/>
              </a:rPr>
              <a:t>1.本文围绕“××”这一线索展开</a:t>
            </a:r>
            <a:r>
              <a:rPr lang="zh-CN" sz="3000">
                <a:ea typeface="宋体" panose="02010600030101010101" pitchFamily="2" charset="-122"/>
              </a:rPr>
              <a:t>叙述。</a:t>
            </a:r>
            <a:endParaRPr lang="zh-CN"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lang="zh-CN" sz="3000">
                <a:ea typeface="宋体" panose="02010600030101010101" pitchFamily="2" charset="-122"/>
              </a:rPr>
              <a:t> </a:t>
            </a:r>
            <a:r>
              <a:rPr sz="3000">
                <a:ea typeface="宋体" panose="02010600030101010101" pitchFamily="2" charset="-122"/>
              </a:rPr>
              <a:t>2.</a:t>
            </a:r>
            <a:r>
              <a:rPr sz="3000">
                <a:sym typeface="+mn-ea"/>
              </a:rPr>
              <a:t>梳理人物情感、态度变化</a:t>
            </a:r>
            <a:r>
              <a:rPr lang="zh-CN" sz="3000">
                <a:sym typeface="+mn-ea"/>
              </a:rPr>
              <a:t>，</a:t>
            </a:r>
            <a:r>
              <a:rPr sz="3000">
                <a:ea typeface="宋体" panose="02010600030101010101" pitchFamily="2" charset="-122"/>
              </a:rPr>
              <a:t>根据提示填空</a:t>
            </a:r>
            <a:r>
              <a:rPr lang="zh-CN" sz="3000">
                <a:ea typeface="宋体" panose="02010600030101010101" pitchFamily="2" charset="-122"/>
              </a:rPr>
              <a:t>题：</a:t>
            </a:r>
            <a:r>
              <a:rPr sz="3000">
                <a:ea typeface="宋体" panose="02010600030101010101" pitchFamily="2" charset="-122"/>
              </a:rPr>
              <a:t>(1)找出表示情感的词语</a:t>
            </a:r>
            <a:r>
              <a:rPr lang="zh-CN" sz="3000">
                <a:ea typeface="宋体" panose="02010600030101010101" pitchFamily="2" charset="-122"/>
              </a:rPr>
              <a:t>填空</a:t>
            </a:r>
            <a:r>
              <a:rPr sz="3000">
                <a:ea typeface="宋体" panose="02010600030101010101" pitchFamily="2" charset="-122"/>
              </a:rPr>
              <a:t>（2）文中若没有明显表示情感的词语，则分析语言、动作、神态、心理、景物描写等内容，加以判断概括。</a:t>
            </a:r>
            <a:endParaRPr sz="3000">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3" name="文本框 2"/>
          <p:cNvSpPr txBox="1"/>
          <p:nvPr/>
        </p:nvSpPr>
        <p:spPr>
          <a:xfrm>
            <a:off x="690880" y="612140"/>
            <a:ext cx="7775575" cy="5200650"/>
          </a:xfrm>
          <a:prstGeom prst="rect">
            <a:avLst/>
          </a:prstGeom>
          <a:noFill/>
        </p:spPr>
        <p:txBody>
          <a:bodyPr wrap="square" rtlCol="0">
            <a:spAutoFit/>
          </a:bodyPr>
          <a:p>
            <a:pPr algn="l"/>
            <a:r>
              <a:rPr lang="zh-CN" altLang="en-US" sz="2800"/>
              <a:t>例：《阿长与山海经》</a:t>
            </a:r>
            <a:endParaRPr lang="zh-CN" altLang="en-US" sz="2800"/>
          </a:p>
          <a:p>
            <a:pPr algn="l"/>
            <a:endParaRPr lang="zh-CN" altLang="en-US" sz="2800"/>
          </a:p>
          <a:p>
            <a:pPr algn="l"/>
            <a:r>
              <a:rPr lang="en-US" altLang="zh-CN" sz="2800"/>
              <a:t>1.</a:t>
            </a:r>
            <a:r>
              <a:rPr lang="zh-CN" altLang="en-US" sz="2800"/>
              <a:t>理出作者对长妈妈的感情发展的线索。</a:t>
            </a:r>
            <a:endParaRPr lang="zh-CN" altLang="en-US" sz="2800"/>
          </a:p>
          <a:p>
            <a:pPr algn="l"/>
            <a:endParaRPr lang="zh-CN" altLang="en-US" sz="2800"/>
          </a:p>
          <a:p>
            <a:pPr algn="l"/>
            <a:endParaRPr lang="zh-CN" altLang="en-US" sz="2800"/>
          </a:p>
          <a:p>
            <a:pPr algn="l"/>
            <a:r>
              <a:rPr lang="zh-CN" altLang="en-US" sz="2800"/>
              <a:t>       实在不大佩服她→特别的敬意→</a:t>
            </a:r>
            <a:r>
              <a:rPr lang="zh-CN" altLang="en-US" sz="2800">
                <a:solidFill>
                  <a:srgbClr val="FF0000"/>
                </a:solidFill>
              </a:rPr>
              <a:t>（敬意逐渐淡薄直至完容全消失）</a:t>
            </a:r>
            <a:r>
              <a:rPr lang="zh-CN" altLang="en-US" sz="2800"/>
              <a:t>→</a:t>
            </a:r>
            <a:r>
              <a:rPr lang="zh-CN" altLang="en-US" sz="2800">
                <a:solidFill>
                  <a:srgbClr val="FF0000"/>
                </a:solidFill>
              </a:rPr>
              <a:t>（产生新的敬意）</a:t>
            </a:r>
            <a:endParaRPr lang="zh-CN" altLang="en-US" sz="2800">
              <a:solidFill>
                <a:srgbClr val="FF0000"/>
              </a:solidFill>
            </a:endParaRPr>
          </a:p>
          <a:p>
            <a:pPr algn="l"/>
            <a:endParaRPr lang="zh-CN" altLang="en-US" sz="2800">
              <a:solidFill>
                <a:srgbClr val="FF0000"/>
              </a:solidFill>
            </a:endParaRPr>
          </a:p>
          <a:p>
            <a:pPr algn="l"/>
            <a:endParaRPr lang="zh-CN" altLang="en-US" sz="2800">
              <a:solidFill>
                <a:srgbClr val="FF0000"/>
              </a:solidFill>
            </a:endParaRPr>
          </a:p>
          <a:p>
            <a:pPr algn="l"/>
            <a:r>
              <a:rPr lang="zh-CN" sz="2000">
                <a:sym typeface="+mn-ea"/>
              </a:rPr>
              <a:t>方法：</a:t>
            </a:r>
            <a:r>
              <a:rPr sz="2000">
                <a:sym typeface="+mn-ea"/>
              </a:rPr>
              <a:t>(1)找出表示情感的词语</a:t>
            </a:r>
            <a:r>
              <a:rPr lang="zh-CN" sz="2000">
                <a:sym typeface="+mn-ea"/>
              </a:rPr>
              <a:t>填空</a:t>
            </a:r>
            <a:endParaRPr lang="zh-CN" sz="2000">
              <a:sym typeface="+mn-ea"/>
            </a:endParaRPr>
          </a:p>
          <a:p>
            <a:pPr algn="l"/>
            <a:r>
              <a:rPr lang="zh-CN" sz="2000">
                <a:sym typeface="+mn-ea"/>
              </a:rPr>
              <a:t>        </a:t>
            </a:r>
            <a:r>
              <a:rPr sz="2000">
                <a:sym typeface="+mn-ea"/>
              </a:rPr>
              <a:t>（2）文中若没有明显表示情感的词语，则分析语言、动作、神态、心理、景物描写等内容，加以判断概括。</a:t>
            </a:r>
            <a:endParaRPr sz="2000">
              <a:ea typeface="宋体" panose="02010600030101010101" pitchFamily="2" charset="-122"/>
            </a:endParaRPr>
          </a:p>
          <a:p>
            <a:pPr algn="l"/>
            <a:endParaRPr lang="zh-CN" altLang="en-US" sz="2000">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5123" name="Text Box 94"/>
          <p:cNvSpPr txBox="1"/>
          <p:nvPr/>
        </p:nvSpPr>
        <p:spPr>
          <a:xfrm>
            <a:off x="123190" y="198120"/>
            <a:ext cx="9020175" cy="6339205"/>
          </a:xfrm>
          <a:prstGeom prst="rect">
            <a:avLst/>
          </a:prstGeom>
          <a:noFill/>
          <a:ln w="9525">
            <a:noFill/>
          </a:ln>
        </p:spPr>
        <p:txBody>
          <a:bodyPr wrap="square">
            <a:spAutoFit/>
          </a:bodyPr>
          <a:p>
            <a:pPr algn="l"/>
            <a:r>
              <a:rPr lang="zh-CN" altLang="en-US" sz="2800" dirty="0">
                <a:solidFill>
                  <a:srgbClr val="FF0000"/>
                </a:solidFill>
                <a:latin typeface="黑体" panose="02010609060101010101" charset="-122"/>
                <a:ea typeface="黑体" panose="02010609060101010101" charset="-122"/>
                <a:cs typeface="黑体" panose="02010609060101010101" charset="-122"/>
              </a:rPr>
              <a:t>练习  </a:t>
            </a:r>
            <a:r>
              <a:rPr lang="zh-CN" altLang="en-US" dirty="0">
                <a:solidFill>
                  <a:schemeClr val="tx1"/>
                </a:solidFill>
                <a:latin typeface="黑体" panose="02010609060101010101" charset="-122"/>
                <a:ea typeface="黑体" panose="02010609060101010101" charset="-122"/>
                <a:cs typeface="黑体" panose="02010609060101010101" charset="-122"/>
              </a:rPr>
              <a:t>             （</a:t>
            </a:r>
            <a:r>
              <a:rPr lang="en-US" altLang="zh-CN" dirty="0">
                <a:solidFill>
                  <a:schemeClr val="tx1"/>
                </a:solidFill>
                <a:latin typeface="黑体" panose="02010609060101010101" charset="-122"/>
                <a:ea typeface="黑体" panose="02010609060101010101" charset="-122"/>
                <a:cs typeface="黑体" panose="02010609060101010101" charset="-122"/>
              </a:rPr>
              <a:t>2014·</a:t>
            </a:r>
            <a:r>
              <a:rPr lang="zh-CN" altLang="en-US" dirty="0">
                <a:solidFill>
                  <a:schemeClr val="tx1"/>
                </a:solidFill>
                <a:latin typeface="黑体" panose="02010609060101010101" charset="-122"/>
                <a:ea typeface="黑体" panose="02010609060101010101" charset="-122"/>
                <a:cs typeface="黑体" panose="02010609060101010101" charset="-122"/>
              </a:rPr>
              <a:t>枣庄）恒久的滋味</a:t>
            </a:r>
            <a:endParaRPr lang="zh-CN" altLang="en-US" dirty="0">
              <a:solidFill>
                <a:schemeClr val="tx1"/>
              </a:solidFill>
              <a:latin typeface="黑体" panose="02010609060101010101" charset="-122"/>
              <a:ea typeface="黑体" panose="02010609060101010101" charset="-122"/>
              <a:cs typeface="黑体" panose="02010609060101010101" charset="-122"/>
            </a:endParaRPr>
          </a:p>
          <a:p>
            <a:pPr algn="ctr"/>
            <a:r>
              <a:rPr lang="zh-CN" altLang="en-US" dirty="0">
                <a:solidFill>
                  <a:schemeClr val="tx1"/>
                </a:solidFill>
                <a:latin typeface="黑体" panose="02010609060101010101" charset="-122"/>
                <a:ea typeface="黑体" panose="02010609060101010101" charset="-122"/>
                <a:cs typeface="黑体" panose="02010609060101010101" charset="-122"/>
              </a:rPr>
              <a:t>蒋　勋</a:t>
            </a:r>
            <a:endParaRPr lang="zh-CN" altLang="en-US" dirty="0">
              <a:solidFill>
                <a:schemeClr val="tx1"/>
              </a:solidFill>
              <a:latin typeface="黑体" panose="02010609060101010101" charset="-122"/>
              <a:ea typeface="黑体" panose="02010609060101010101" charset="-122"/>
              <a:cs typeface="黑体" panose="02010609060101010101" charset="-122"/>
            </a:endParaRPr>
          </a:p>
          <a:p>
            <a:r>
              <a:rPr lang="zh-CN" altLang="en-US" dirty="0">
                <a:solidFill>
                  <a:schemeClr val="tx1"/>
                </a:solidFill>
                <a:latin typeface="黑体" panose="02010609060101010101" charset="-122"/>
                <a:ea typeface="黑体" panose="02010609060101010101" charset="-122"/>
                <a:cs typeface="黑体" panose="02010609060101010101" charset="-122"/>
              </a:rPr>
              <a:t>    人的一生，会经历许多味觉，这些味觉停留在记忆中，成为生命的滋味。</a:t>
            </a:r>
            <a:endParaRPr lang="zh-CN" altLang="en-US" dirty="0">
              <a:solidFill>
                <a:schemeClr val="tx1"/>
              </a:solidFill>
              <a:latin typeface="黑体" panose="02010609060101010101" charset="-122"/>
              <a:ea typeface="黑体" panose="02010609060101010101" charset="-122"/>
              <a:cs typeface="黑体" panose="02010609060101010101" charset="-122"/>
            </a:endParaRPr>
          </a:p>
          <a:p>
            <a:r>
              <a:rPr lang="zh-CN" altLang="en-US" dirty="0">
                <a:solidFill>
                  <a:schemeClr val="tx1"/>
                </a:solidFill>
                <a:latin typeface="黑体" panose="02010609060101010101" charset="-122"/>
                <a:ea typeface="黑体" panose="02010609060101010101" charset="-122"/>
                <a:cs typeface="黑体" panose="02010609060101010101" charset="-122"/>
              </a:rPr>
              <a:t> </a:t>
            </a:r>
            <a:r>
              <a:rPr lang="zh-CN" altLang="zh-CN" dirty="0">
                <a:solidFill>
                  <a:schemeClr val="tx1"/>
                </a:solidFill>
                <a:latin typeface="黑体" panose="02010609060101010101" charset="-122"/>
                <a:ea typeface="黑体" panose="02010609060101010101" charset="-122"/>
                <a:cs typeface="黑体" panose="02010609060101010101" charset="-122"/>
              </a:rPr>
              <a:t>   </a:t>
            </a:r>
            <a:r>
              <a:rPr lang="zh-CN" altLang="en-US" dirty="0">
                <a:solidFill>
                  <a:schemeClr val="tx1"/>
                </a:solidFill>
                <a:latin typeface="黑体" panose="02010609060101010101" charset="-122"/>
                <a:ea typeface="黑体" panose="02010609060101010101" charset="-122"/>
                <a:cs typeface="黑体" panose="02010609060101010101" charset="-122"/>
              </a:rPr>
              <a:t>小时候，喜欢吃糖，甜味停留在孩童时代记忆，不只是口腔四周的快乐，同时呼唤起许多满足、幸福、受宠的回忆。</a:t>
            </a:r>
            <a:endParaRPr lang="zh-CN" altLang="en-US" dirty="0">
              <a:solidFill>
                <a:schemeClr val="tx1"/>
              </a:solidFill>
              <a:latin typeface="黑体" panose="02010609060101010101" charset="-122"/>
              <a:ea typeface="黑体" panose="02010609060101010101" charset="-122"/>
              <a:cs typeface="黑体" panose="02010609060101010101" charset="-122"/>
            </a:endParaRPr>
          </a:p>
          <a:p>
            <a:r>
              <a:rPr lang="zh-CN" altLang="en-US" dirty="0">
                <a:solidFill>
                  <a:schemeClr val="tx1"/>
                </a:solidFill>
                <a:latin typeface="黑体" panose="02010609060101010101" charset="-122"/>
                <a:ea typeface="黑体" panose="02010609060101010101" charset="-122"/>
                <a:cs typeface="黑体" panose="02010609060101010101" charset="-122"/>
              </a:rPr>
              <a:t>    </a:t>
            </a:r>
            <a:r>
              <a:rPr lang="zh-CN" altLang="en-US" dirty="0">
                <a:solidFill>
                  <a:schemeClr val="tx1"/>
                </a:solidFill>
                <a:latin typeface="黑体" panose="02010609060101010101" charset="-122"/>
                <a:ea typeface="黑体" panose="02010609060101010101" charset="-122"/>
                <a:cs typeface="黑体" panose="02010609060101010101" charset="-122"/>
                <a:sym typeface="+mn-ea"/>
              </a:rPr>
              <a:t>几乎每一个儿童都有过爱吃糖的记忆，在许多民族的语言文字中，“糖”“甜”，都已经不单单只是生理味觉上的反应，“</a:t>
            </a:r>
            <a:r>
              <a:rPr lang="en-US" altLang="zh-CN" dirty="0">
                <a:solidFill>
                  <a:schemeClr val="tx1"/>
                </a:solidFill>
                <a:latin typeface="黑体" panose="02010609060101010101" charset="-122"/>
                <a:ea typeface="黑体" panose="02010609060101010101" charset="-122"/>
                <a:cs typeface="黑体" panose="02010609060101010101" charset="-122"/>
                <a:sym typeface="+mn-ea"/>
              </a:rPr>
              <a:t>sweet”“candy”</a:t>
            </a:r>
            <a:r>
              <a:rPr lang="zh-CN" altLang="en-US" dirty="0">
                <a:solidFill>
                  <a:schemeClr val="tx1"/>
                </a:solidFill>
                <a:latin typeface="黑体" panose="02010609060101010101" charset="-122"/>
                <a:ea typeface="黑体" panose="02010609060101010101" charset="-122"/>
                <a:cs typeface="黑体" panose="02010609060101010101" charset="-122"/>
                <a:sym typeface="+mn-ea"/>
              </a:rPr>
              <a:t>，也同时包含了满足、幸福、爱等等心理上的感觉。</a:t>
            </a:r>
            <a:endParaRPr lang="zh-CN" altLang="en-US" dirty="0">
              <a:solidFill>
                <a:schemeClr val="tx1"/>
              </a:solidFill>
              <a:latin typeface="黑体" panose="02010609060101010101" charset="-122"/>
              <a:ea typeface="黑体" panose="02010609060101010101" charset="-122"/>
              <a:cs typeface="黑体" panose="02010609060101010101" charset="-122"/>
            </a:endParaRPr>
          </a:p>
          <a:p>
            <a:r>
              <a:rPr lang="zh-CN" altLang="en-US" dirty="0">
                <a:solidFill>
                  <a:schemeClr val="tx1"/>
                </a:solidFill>
                <a:latin typeface="黑体" panose="02010609060101010101" charset="-122"/>
                <a:ea typeface="黑体" panose="02010609060101010101" charset="-122"/>
                <a:cs typeface="黑体" panose="02010609060101010101" charset="-122"/>
                <a:sym typeface="+mn-ea"/>
              </a:rPr>
              <a:t> </a:t>
            </a:r>
            <a:r>
              <a:rPr lang="zh-CN" altLang="zh-CN"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dirty="0">
                <a:solidFill>
                  <a:schemeClr val="tx1"/>
                </a:solidFill>
                <a:latin typeface="黑体" panose="02010609060101010101" charset="-122"/>
                <a:ea typeface="黑体" panose="02010609060101010101" charset="-122"/>
                <a:cs typeface="黑体" panose="02010609060101010101" charset="-122"/>
                <a:sym typeface="+mn-ea"/>
              </a:rPr>
              <a:t>甜味如果是人生第一个向往的味觉，甜味停留在记忆里，也就有了童年全部的幸福感受。人不会一直停留在童年，因此人也不会一直满足生命里只有甜味。甜味是幸福，但是甜味太多，也觉得腻。</a:t>
            </a:r>
            <a:endParaRPr lang="zh-CN" altLang="en-US" dirty="0">
              <a:solidFill>
                <a:schemeClr val="tx1"/>
              </a:solidFill>
              <a:latin typeface="黑体" panose="02010609060101010101" charset="-122"/>
              <a:ea typeface="黑体" panose="02010609060101010101" charset="-122"/>
              <a:cs typeface="黑体" panose="02010609060101010101" charset="-122"/>
            </a:endParaRPr>
          </a:p>
          <a:p>
            <a:r>
              <a:rPr lang="zh-CN" altLang="en-US" dirty="0">
                <a:solidFill>
                  <a:schemeClr val="tx1"/>
                </a:solidFill>
                <a:latin typeface="黑体" panose="02010609060101010101" charset="-122"/>
                <a:ea typeface="黑体" panose="02010609060101010101" charset="-122"/>
                <a:cs typeface="黑体" panose="02010609060101010101" charset="-122"/>
                <a:sym typeface="+mn-ea"/>
              </a:rPr>
              <a:t>    我不知道为什么开始喜欢上了酸味。</a:t>
            </a:r>
            <a:endParaRPr lang="zh-CN" altLang="en-US" dirty="0">
              <a:solidFill>
                <a:schemeClr val="tx1"/>
              </a:solidFill>
              <a:latin typeface="黑体" panose="02010609060101010101" charset="-122"/>
              <a:ea typeface="黑体" panose="02010609060101010101" charset="-122"/>
              <a:cs typeface="黑体" panose="02010609060101010101" charset="-122"/>
              <a:sym typeface="+mn-ea"/>
            </a:endParaRPr>
          </a:p>
          <a:p>
            <a:pPr algn="l"/>
            <a:r>
              <a:rPr lang="en-US" altLang="zh-CN"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dirty="0">
                <a:solidFill>
                  <a:schemeClr val="tx1"/>
                </a:solidFill>
                <a:latin typeface="黑体" panose="02010609060101010101" charset="-122"/>
                <a:ea typeface="黑体" panose="02010609060101010101" charset="-122"/>
                <a:cs typeface="黑体" panose="02010609060101010101" charset="-122"/>
                <a:sym typeface="+mn-ea"/>
              </a:rPr>
              <a:t>大概是在身体发育之后，十二三岁左右，被称为青少年，</a:t>
            </a:r>
            <a:endParaRPr lang="zh-CN" altLang="en-US" dirty="0">
              <a:solidFill>
                <a:schemeClr val="tx1"/>
              </a:solidFill>
              <a:latin typeface="黑体" panose="02010609060101010101" charset="-122"/>
              <a:ea typeface="黑体" panose="02010609060101010101" charset="-122"/>
              <a:cs typeface="黑体" panose="02010609060101010101" charset="-122"/>
            </a:endParaRPr>
          </a:p>
          <a:p>
            <a:pPr algn="l"/>
            <a:r>
              <a:rPr lang="zh-CN" altLang="en-US" dirty="0">
                <a:solidFill>
                  <a:schemeClr val="tx1"/>
                </a:solidFill>
                <a:latin typeface="黑体" panose="02010609060101010101" charset="-122"/>
                <a:ea typeface="黑体" panose="02010609060101010101" charset="-122"/>
                <a:cs typeface="黑体" panose="02010609060101010101" charset="-122"/>
                <a:sym typeface="+mn-ea"/>
              </a:rPr>
              <a:t>被称为惨绿少年，好像没有熟透的果实，透着一种青涩的酸</a:t>
            </a:r>
            <a:endParaRPr lang="zh-CN" altLang="en-US" dirty="0">
              <a:solidFill>
                <a:schemeClr val="tx1"/>
              </a:solidFill>
              <a:latin typeface="黑体" panose="02010609060101010101" charset="-122"/>
              <a:ea typeface="黑体" panose="02010609060101010101" charset="-122"/>
              <a:cs typeface="黑体" panose="02010609060101010101" charset="-122"/>
            </a:endParaRPr>
          </a:p>
          <a:p>
            <a:pPr algn="l"/>
            <a:r>
              <a:rPr lang="zh-CN" altLang="en-US" dirty="0">
                <a:solidFill>
                  <a:schemeClr val="tx1"/>
                </a:solidFill>
                <a:latin typeface="黑体" panose="02010609060101010101" charset="-122"/>
                <a:ea typeface="黑体" panose="02010609060101010101" charset="-122"/>
                <a:cs typeface="黑体" panose="02010609060101010101" charset="-122"/>
                <a:sym typeface="+mn-ea"/>
              </a:rPr>
              <a:t>味。没有放糖的柠檬汁，盐腌渍的青芒果，那种酸，好像初尝</a:t>
            </a:r>
            <a:endParaRPr lang="zh-CN" altLang="en-US" dirty="0">
              <a:solidFill>
                <a:schemeClr val="tx1"/>
              </a:solidFill>
              <a:latin typeface="黑体" panose="02010609060101010101" charset="-122"/>
              <a:ea typeface="黑体" panose="02010609060101010101" charset="-122"/>
              <a:cs typeface="黑体" panose="02010609060101010101" charset="-122"/>
            </a:endParaRPr>
          </a:p>
          <a:p>
            <a:pPr algn="l"/>
            <a:r>
              <a:rPr lang="zh-CN" altLang="en-US" dirty="0">
                <a:latin typeface="黑体" panose="02010609060101010101" charset="-122"/>
                <a:ea typeface="黑体" panose="02010609060101010101" charset="-122"/>
                <a:cs typeface="黑体" panose="02010609060101010101" charset="-122"/>
                <a:sym typeface="+mn-ea"/>
              </a:rPr>
              <a:t>到生命里的一种失落、怅惘，一种不严重的感伤。</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sym typeface="+mn-ea"/>
              </a:rPr>
              <a:t> </a:t>
            </a:r>
            <a:r>
              <a:rPr lang="zh-CN" altLang="zh-CN" dirty="0">
                <a:latin typeface="黑体" panose="02010609060101010101" charset="-122"/>
                <a:ea typeface="黑体" panose="02010609060101010101" charset="-122"/>
                <a:cs typeface="黑体" panose="02010609060101010101" charset="-122"/>
                <a:sym typeface="+mn-ea"/>
              </a:rPr>
              <a:t>   </a:t>
            </a:r>
            <a:r>
              <a:rPr lang="zh-CN" altLang="en-US" dirty="0">
                <a:latin typeface="黑体" panose="02010609060101010101" charset="-122"/>
                <a:ea typeface="黑体" panose="02010609060101010101" charset="-122"/>
                <a:cs typeface="黑体" panose="02010609060101010101" charset="-122"/>
                <a:sym typeface="+mn-ea"/>
              </a:rPr>
              <a:t>酸是一种味觉吗？</a:t>
            </a:r>
            <a:endParaRPr lang="zh-CN" altLang="en-US" dirty="0">
              <a:latin typeface="黑体" panose="02010609060101010101" charset="-122"/>
              <a:ea typeface="黑体" panose="02010609060101010101" charset="-122"/>
              <a:cs typeface="黑体" panose="02010609060101010101" charset="-122"/>
              <a:sym typeface="+mn-ea"/>
            </a:endParaRPr>
          </a:p>
          <a:p>
            <a:r>
              <a:rPr lang="zh-CN" altLang="en-US" dirty="0">
                <a:latin typeface="黑体" panose="02010609060101010101" charset="-122"/>
                <a:ea typeface="黑体" panose="02010609060101010101" charset="-122"/>
                <a:cs typeface="黑体" panose="02010609060101010101" charset="-122"/>
                <a:sym typeface="+mn-ea"/>
              </a:rPr>
              <a:t>为什么我们说一个人“好酸”，当然不是他身上的气味，而是他透露出的一种在得不到时的一点点忌妒、讥刺、不满足的愤怨委屈吧。记忆里嗜吃甜食的童年，偶然吃到母亲调了许多醋的面条，立刻皱起眉头，酸得全身皱缩起来，那时还不懂得“酸”的意味。等到我在青少年时期，挤了满满一杯纯柠檬汁，不放糖，咕嘟咕嘟喝着，忽然仿佛懂了生命原来除了“甜”，还有别种滋味。</a:t>
            </a:r>
            <a:endParaRPr lang="zh-CN" altLang="en-US"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9218" name="Text Box 2"/>
          <p:cNvSpPr txBox="1"/>
          <p:nvPr/>
        </p:nvSpPr>
        <p:spPr>
          <a:xfrm>
            <a:off x="92710" y="474980"/>
            <a:ext cx="8959215" cy="5908040"/>
          </a:xfrm>
          <a:prstGeom prst="rect">
            <a:avLst/>
          </a:prstGeom>
          <a:noFill/>
          <a:ln w="9525">
            <a:noFill/>
          </a:ln>
        </p:spPr>
        <p:txBody>
          <a:bodyPr wrap="square">
            <a:spAutoFit/>
          </a:bodyPr>
          <a:p>
            <a:r>
              <a:rPr lang="en-US" altLang="zh-CN" sz="1800" dirty="0">
                <a:latin typeface="黑体" panose="02010609060101010101" charset="-122"/>
                <a:ea typeface="黑体" panose="02010609060101010101" charset="-122"/>
                <a:cs typeface="黑体" panose="02010609060101010101" charset="-122"/>
              </a:rPr>
              <a:t>   </a:t>
            </a:r>
            <a:r>
              <a:rPr lang="en-US" altLang="zh-CN" sz="1800" dirty="0">
                <a:solidFill>
                  <a:schemeClr val="tx1"/>
                </a:solidFill>
                <a:latin typeface="黑体" panose="02010609060101010101" charset="-122"/>
                <a:ea typeface="黑体" panose="02010609060101010101" charset="-122"/>
                <a:cs typeface="黑体" panose="02010609060101010101" charset="-122"/>
              </a:rPr>
              <a:t> </a:t>
            </a:r>
            <a:r>
              <a:rPr lang="zh-CN" altLang="en-US" sz="1800" dirty="0">
                <a:solidFill>
                  <a:schemeClr val="tx1"/>
                </a:solidFill>
                <a:latin typeface="黑体" panose="02010609060101010101" charset="-122"/>
                <a:ea typeface="黑体" panose="02010609060101010101" charset="-122"/>
                <a:cs typeface="黑体" panose="02010609060101010101" charset="-122"/>
              </a:rPr>
              <a:t>但是我品味着“酸”的时候，还是不能了解，为什么母亲会顿顿饭都吃苦瓜，极苦极苦的瓜，加上极臭极臭的豆豉，加上极辣极辣的辣椒，极咸的小鱼干，用热油爆炒，还没有吃，远远闻着，扑鼻一阵咸、辣、臭、苦，呛鼻刺激的气味，呛到使人喉头都是哽咽，呛到眼泪止不住。我长大之后，看着母亲耽溺在这样的味觉里，听她叙述战乱里人的流离，她描述炸弹下来，刚才说话的人，不见了，肠子飞起来，挂在树上。</a:t>
            </a:r>
            <a:r>
              <a:rPr lang="zh-CN" altLang="en-US" sz="1800" u="sng" dirty="0">
                <a:solidFill>
                  <a:schemeClr val="tx1"/>
                </a:solidFill>
                <a:latin typeface="黑体" panose="02010609060101010101" charset="-122"/>
                <a:ea typeface="黑体" panose="02010609060101010101" charset="-122"/>
                <a:cs typeface="黑体" panose="02010609060101010101" charset="-122"/>
              </a:rPr>
              <a:t>她在咸、辣、臭、苦里，回忆着她五味杂陈的一生吗？</a:t>
            </a:r>
            <a:r>
              <a:rPr lang="en-US" altLang="zh-CN" sz="1800" dirty="0">
                <a:solidFill>
                  <a:schemeClr val="tx1"/>
                </a:solidFill>
                <a:latin typeface="黑体" panose="02010609060101010101" charset="-122"/>
                <a:ea typeface="黑体" panose="02010609060101010101" charset="-122"/>
                <a:cs typeface="黑体" panose="02010609060101010101" charset="-122"/>
              </a:rPr>
              <a:t>_</a:t>
            </a:r>
            <a:endParaRPr lang="en-US" altLang="zh-CN" sz="1800" dirty="0">
              <a:solidFill>
                <a:schemeClr val="tx1"/>
              </a:solidFill>
              <a:latin typeface="黑体" panose="02010609060101010101" charset="-122"/>
              <a:ea typeface="黑体" panose="02010609060101010101" charset="-122"/>
              <a:cs typeface="黑体" panose="02010609060101010101" charset="-122"/>
            </a:endParaRPr>
          </a:p>
          <a:p>
            <a:r>
              <a:rPr lang="en-US" altLang="zh-CN" sz="1800" dirty="0">
                <a:solidFill>
                  <a:schemeClr val="tx1"/>
                </a:solidFill>
                <a:latin typeface="黑体" panose="02010609060101010101" charset="-122"/>
                <a:ea typeface="黑体" panose="02010609060101010101" charset="-122"/>
                <a:cs typeface="黑体" panose="02010609060101010101" charset="-122"/>
              </a:rPr>
              <a:t>    </a:t>
            </a:r>
            <a:r>
              <a:rPr lang="zh-CN" altLang="en-US" sz="1800" dirty="0">
                <a:solidFill>
                  <a:schemeClr val="tx1"/>
                </a:solidFill>
                <a:latin typeface="黑体" panose="02010609060101010101" charset="-122"/>
                <a:ea typeface="黑体" panose="02010609060101010101" charset="-122"/>
                <a:cs typeface="黑体" panose="02010609060101010101" charset="-122"/>
              </a:rPr>
              <a:t>五味杂陈，说的是味觉，但也是人生。</a:t>
            </a:r>
            <a:endParaRPr lang="zh-CN" altLang="en-US" sz="1800" dirty="0">
              <a:solidFill>
                <a:schemeClr val="tx1"/>
              </a:solidFill>
              <a:latin typeface="黑体" panose="02010609060101010101" charset="-122"/>
              <a:ea typeface="黑体" panose="02010609060101010101" charset="-122"/>
              <a:cs typeface="黑体" panose="02010609060101010101" charset="-122"/>
            </a:endParaRPr>
          </a:p>
          <a:p>
            <a:r>
              <a:rPr lang="zh-CN" altLang="en-US" sz="1800" dirty="0">
                <a:solidFill>
                  <a:schemeClr val="tx1"/>
                </a:solidFill>
                <a:latin typeface="黑体" panose="02010609060101010101" charset="-122"/>
                <a:ea typeface="黑体" panose="02010609060101010101" charset="-122"/>
                <a:cs typeface="黑体" panose="02010609060101010101" charset="-122"/>
                <a:sym typeface="+mn-ea"/>
              </a:rPr>
              <a:t>    人生应该只有甜味吗？还是在长大的过程，一步一步，随着年龄的增长，随着生命经验的扩大，我们的味觉也在经验不同的记忆？我在甜味里记忆幸福满足，在酸味里学习失落的怅惘，在辣味里体会热烈放肆逾越规矩的快感。</a:t>
            </a:r>
            <a:endParaRPr lang="zh-CN" altLang="en-US" sz="1800" dirty="0">
              <a:solidFill>
                <a:schemeClr val="tx1"/>
              </a:solidFill>
              <a:latin typeface="黑体" panose="02010609060101010101" charset="-122"/>
              <a:ea typeface="黑体" panose="02010609060101010101" charset="-122"/>
              <a:cs typeface="黑体" panose="02010609060101010101" charset="-122"/>
            </a:endParaRPr>
          </a:p>
          <a:p>
            <a:r>
              <a:rPr lang="zh-CN" altLang="en-US" sz="1800" dirty="0">
                <a:solidFill>
                  <a:schemeClr val="tx1"/>
                </a:solidFill>
                <a:latin typeface="黑体" panose="02010609060101010101" charset="-122"/>
                <a:ea typeface="黑体" panose="02010609060101010101" charset="-122"/>
                <a:cs typeface="黑体" panose="02010609060101010101" charset="-122"/>
                <a:sym typeface="+mn-ea"/>
              </a:rPr>
              <a:t> </a:t>
            </a:r>
            <a:r>
              <a:rPr lang="zh-CN" altLang="zh-CN" sz="1800"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sz="1800" dirty="0">
                <a:solidFill>
                  <a:schemeClr val="tx1"/>
                </a:solidFill>
                <a:latin typeface="黑体" panose="02010609060101010101" charset="-122"/>
                <a:ea typeface="黑体" panose="02010609060101010101" charset="-122"/>
                <a:cs typeface="黑体" panose="02010609060101010101" charset="-122"/>
                <a:sym typeface="+mn-ea"/>
              </a:rPr>
              <a:t>我终于也学会了品尝苦味，在母亲临终的时刻，我怀抱着她的身体，在她耳边诵念金刚经，我懂得一种苦味，比甜味安静，比酸味丰富，比辣味深沉庄严。我难以形容，但是我知道，我不能拒绝生命里这样苦味，我终于知道：我多么眷恋不舍，母亲还是要走！我也终于知道：我人生的滋味大部分从母亲处学来。从小到大，记忆里最不能忘记的滋味都从母亲的菜饭里学来。我们很少上餐厅，母亲总是一边择菜叶，一边娓娓说着故事，她用小火煎着一条赤，鱼的酥香的气味久久停留在空气中，至今也似乎没有消逝。母亲的菜有糖醋，有盐渍，有抹了花椒的辛香，有酸辣，有辣苦，也有臭豆腐奇特使人迷恋的臭香。她教会了我去品尝各种味觉，品尝各种味觉混合的不可言喻的滋味。</a:t>
            </a:r>
            <a:endParaRPr lang="zh-CN" altLang="en-US" sz="1800" dirty="0">
              <a:solidFill>
                <a:schemeClr val="tx1"/>
              </a:solidFill>
              <a:latin typeface="黑体" panose="02010609060101010101" charset="-122"/>
              <a:ea typeface="黑体" panose="02010609060101010101" charset="-122"/>
              <a:cs typeface="黑体" panose="02010609060101010101" charset="-122"/>
            </a:endParaRPr>
          </a:p>
          <a:p>
            <a:r>
              <a:rPr lang="zh-CN" altLang="en-US" sz="1800" dirty="0">
                <a:solidFill>
                  <a:schemeClr val="tx1"/>
                </a:solidFill>
                <a:latin typeface="黑体" panose="02010609060101010101" charset="-122"/>
                <a:ea typeface="黑体" panose="02010609060101010101" charset="-122"/>
                <a:cs typeface="黑体" panose="02010609060101010101" charset="-122"/>
                <a:sym typeface="+mn-ea"/>
              </a:rPr>
              <a:t> </a:t>
            </a:r>
            <a:r>
              <a:rPr lang="zh-CN" altLang="zh-CN" sz="1800" dirty="0">
                <a:solidFill>
                  <a:schemeClr val="tx1"/>
                </a:solidFill>
                <a:latin typeface="黑体" panose="02010609060101010101" charset="-122"/>
                <a:ea typeface="黑体" panose="02010609060101010101" charset="-122"/>
                <a:cs typeface="黑体" panose="02010609060101010101" charset="-122"/>
                <a:sym typeface="+mn-ea"/>
              </a:rPr>
              <a:t>   </a:t>
            </a:r>
            <a:r>
              <a:rPr lang="zh-CN" altLang="en-US" sz="1800" dirty="0">
                <a:solidFill>
                  <a:schemeClr val="tx1"/>
                </a:solidFill>
                <a:latin typeface="黑体" panose="02010609060101010101" charset="-122"/>
                <a:ea typeface="黑体" panose="02010609060101010101" charset="-122"/>
                <a:cs typeface="黑体" panose="02010609060101010101" charset="-122"/>
                <a:sym typeface="+mn-ea"/>
              </a:rPr>
              <a:t>但是母亲的滋味里有一种仪式，她会特别慎重料理，那滋味却只是米麦五谷的平淡。</a:t>
            </a:r>
            <a:endParaRPr lang="zh-CN" altLang="en-US" sz="1800" dirty="0">
              <a:solidFill>
                <a:schemeClr val="tx1"/>
              </a:solidFill>
              <a:latin typeface="黑体" panose="02010609060101010101" charset="-122"/>
              <a:ea typeface="黑体" panose="02010609060101010101" charset="-122"/>
              <a:cs typeface="黑体" panose="02010609060101010101" charset="-122"/>
            </a:endParaRPr>
          </a:p>
          <a:p>
            <a:endParaRPr lang="zh-CN" altLang="en-US" sz="1800" dirty="0">
              <a:solidFill>
                <a:schemeClr val="tx1"/>
              </a:solidFill>
              <a:latin typeface="黑体" panose="02010609060101010101" charset="-122"/>
              <a:ea typeface="黑体" panose="02010609060101010101" charset="-122"/>
              <a:cs typeface="黑体" panose="02010609060101010101" charset="-122"/>
            </a:endParaRPr>
          </a:p>
          <a:p>
            <a:endParaRPr lang="zh-CN" altLang="en-US" sz="1800" dirty="0">
              <a:solidFill>
                <a:schemeClr val="tx1"/>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2290" name="Text Box 2"/>
          <p:cNvSpPr txBox="1"/>
          <p:nvPr/>
        </p:nvSpPr>
        <p:spPr>
          <a:xfrm>
            <a:off x="580073" y="284480"/>
            <a:ext cx="7820025" cy="6000750"/>
          </a:xfrm>
          <a:prstGeom prst="rect">
            <a:avLst/>
          </a:prstGeom>
          <a:noFill/>
          <a:ln w="9525">
            <a:noFill/>
          </a:ln>
        </p:spPr>
        <p:txBody>
          <a:bodyPr>
            <a:spAutoFit/>
          </a:bodyPr>
          <a:p>
            <a:r>
              <a:rPr lang="en-US" altLang="zh-CN" sz="2000" dirty="0">
                <a:latin typeface="黑体" panose="02010609060101010101" charset="-122"/>
                <a:ea typeface="黑体" panose="02010609060101010101" charset="-122"/>
                <a:cs typeface="黑体" panose="02010609060101010101" charset="-122"/>
              </a:rPr>
              <a:t>    </a:t>
            </a:r>
            <a:r>
              <a:rPr lang="zh-CN" altLang="en-US" sz="2000" dirty="0">
                <a:latin typeface="黑体" panose="02010609060101010101" charset="-122"/>
                <a:ea typeface="黑体" panose="02010609060101010101" charset="-122"/>
                <a:cs typeface="黑体" panose="02010609060101010101" charset="-122"/>
              </a:rPr>
              <a:t>每一年过年，母亲要蒸一百个馒头，发面的面头要特别挑选过，蒸锅里的水，大火煮沸，蒸气白烟缭绕，馒头要蒸得白胖圆满，用来在年夜祭拜祖先，也象征预兆一年的平安祥和。母亲在揭开蒸笼的盖子时，慎重庄严肃穆的表情，使我难忘，她没有任何宗教信仰，但是她有生活的虔诚。</a:t>
            </a:r>
            <a:endParaRPr lang="zh-CN" altLang="en-US" sz="2000" dirty="0">
              <a:latin typeface="黑体" panose="02010609060101010101" charset="-122"/>
              <a:ea typeface="黑体" panose="02010609060101010101" charset="-122"/>
              <a:cs typeface="黑体" panose="02010609060101010101" charset="-122"/>
            </a:endParaRPr>
          </a:p>
          <a:p>
            <a:r>
              <a:rPr lang="zh-CN" altLang="en-US" sz="2000" dirty="0">
                <a:latin typeface="黑体" panose="02010609060101010101" charset="-122"/>
                <a:ea typeface="黑体" panose="02010609060101010101" charset="-122"/>
                <a:cs typeface="黑体" panose="02010609060101010101" charset="-122"/>
              </a:rPr>
              <a:t> </a:t>
            </a:r>
            <a:r>
              <a:rPr lang="zh-CN" altLang="zh-CN" sz="2000" dirty="0">
                <a:latin typeface="黑体" panose="02010609060101010101" charset="-122"/>
                <a:ea typeface="黑体" panose="02010609060101010101" charset="-122"/>
                <a:cs typeface="黑体" panose="02010609060101010101" charset="-122"/>
              </a:rPr>
              <a:t>   </a:t>
            </a:r>
            <a:r>
              <a:rPr lang="zh-CN" altLang="en-US" sz="2000" dirty="0">
                <a:latin typeface="黑体" panose="02010609060101010101" charset="-122"/>
                <a:ea typeface="黑体" panose="02010609060101010101" charset="-122"/>
                <a:cs typeface="黑体" panose="02010609060101010101" charset="-122"/>
              </a:rPr>
              <a:t>馒头饱满丰圆，透着淡淡五谷的香。我负责的工作是在每一个馒头正中心用筷子点一个红点。红染料用天然胭脂调成液体，用筷子头蘸着，刚好一个圆圆的红点。母亲在一旁叮咛：要点在正中心哟！那时候还没入学，大概四五岁，我也开始学会了慎重庄严的举止。</a:t>
            </a:r>
            <a:r>
              <a:rPr lang="en-US" altLang="zh-CN" sz="2000" dirty="0">
                <a:latin typeface="黑体" panose="02010609060101010101" charset="-122"/>
                <a:ea typeface="黑体" panose="02010609060101010101" charset="-122"/>
                <a:cs typeface="黑体" panose="02010609060101010101" charset="-122"/>
                <a:sym typeface="+mn-ea"/>
              </a:rPr>
              <a:t>   </a:t>
            </a:r>
            <a:endParaRPr lang="en-US" altLang="zh-CN" sz="2000" dirty="0">
              <a:latin typeface="黑体" panose="02010609060101010101" charset="-122"/>
              <a:ea typeface="黑体" panose="02010609060101010101" charset="-122"/>
              <a:cs typeface="黑体" panose="02010609060101010101" charset="-122"/>
              <a:sym typeface="+mn-ea"/>
            </a:endParaRPr>
          </a:p>
          <a:p>
            <a:r>
              <a:rPr lang="en-US" altLang="zh-CN" sz="2000" dirty="0">
                <a:latin typeface="黑体" panose="02010609060101010101" charset="-122"/>
                <a:ea typeface="黑体" panose="02010609060101010101" charset="-122"/>
                <a:cs typeface="黑体" panose="02010609060101010101" charset="-122"/>
                <a:sym typeface="+mn-ea"/>
              </a:rPr>
              <a:t>    </a:t>
            </a:r>
            <a:r>
              <a:rPr lang="zh-CN" altLang="en-US" sz="2000" dirty="0">
                <a:latin typeface="黑体" panose="02010609060101010101" charset="-122"/>
                <a:ea typeface="黑体" panose="02010609060101010101" charset="-122"/>
                <a:cs typeface="黑体" panose="02010609060101010101" charset="-122"/>
                <a:sym typeface="+mn-ea"/>
              </a:rPr>
              <a:t>我如此贴近那些馒头，好像麦子在土地里、阳光里、雨水里的全部饱实的生命都给了我，平淡悠长而且沉着，在所有的滋味之上，是更恒久的滋味吧！</a:t>
            </a:r>
            <a:endParaRPr lang="zh-CN" altLang="en-US" sz="2000" dirty="0">
              <a:latin typeface="黑体" panose="02010609060101010101" charset="-122"/>
              <a:ea typeface="黑体" panose="02010609060101010101" charset="-122"/>
              <a:cs typeface="黑体" panose="02010609060101010101" charset="-122"/>
            </a:endParaRPr>
          </a:p>
          <a:p>
            <a:endParaRPr lang="zh-CN" altLang="en-US" sz="2000" dirty="0">
              <a:latin typeface="黑体" panose="02010609060101010101" charset="-122"/>
              <a:ea typeface="黑体" panose="02010609060101010101" charset="-122"/>
              <a:cs typeface="黑体" panose="02010609060101010101" charset="-122"/>
            </a:endParaRPr>
          </a:p>
          <a:p>
            <a:endParaRPr lang="zh-CN" altLang="en-US" sz="2000" dirty="0">
              <a:latin typeface="黑体" panose="02010609060101010101" charset="-122"/>
              <a:ea typeface="黑体" panose="02010609060101010101" charset="-122"/>
              <a:cs typeface="黑体" panose="02010609060101010101" charset="-122"/>
            </a:endParaRPr>
          </a:p>
          <a:p>
            <a:pPr indent="356870"/>
            <a:r>
              <a:rPr lang="en-US" altLang="zh-CN" sz="2400" dirty="0">
                <a:solidFill>
                  <a:srgbClr val="000000"/>
                </a:solidFill>
                <a:latin typeface="宋体" panose="02010600030101010101" pitchFamily="2" charset="-122"/>
                <a:cs typeface="Times New Roman" panose="02020603050405020304" charset="0"/>
                <a:sym typeface="+mn-ea"/>
              </a:rPr>
              <a:t>1.</a:t>
            </a:r>
            <a:r>
              <a:rPr lang="zh-CN" altLang="en-US" sz="2400" dirty="0">
                <a:solidFill>
                  <a:srgbClr val="000000"/>
                </a:solidFill>
                <a:latin typeface="宋体" panose="02010600030101010101" pitchFamily="2" charset="-122"/>
                <a:cs typeface="Times New Roman" panose="02020603050405020304" charset="0"/>
                <a:sym typeface="+mn-ea"/>
              </a:rPr>
              <a:t>本文行文有两条线索，请指出。</a:t>
            </a:r>
            <a:endParaRPr lang="zh-CN" altLang="en-US" sz="2400" dirty="0">
              <a:solidFill>
                <a:srgbClr val="000000"/>
              </a:solidFill>
              <a:latin typeface="宋体" panose="02010600030101010101" pitchFamily="2" charset="-122"/>
              <a:cs typeface="Times New Roman" panose="02020603050405020304" charset="0"/>
              <a:sym typeface="+mn-ea"/>
            </a:endParaRPr>
          </a:p>
          <a:p>
            <a:pPr indent="356870"/>
            <a:endParaRPr lang="zh-CN" altLang="en-US" sz="2000" dirty="0">
              <a:solidFill>
                <a:srgbClr val="000000"/>
              </a:solidFill>
              <a:latin typeface="宋体" panose="02010600030101010101" pitchFamily="2" charset="-122"/>
              <a:cs typeface="Times New Roman" panose="02020603050405020304" charset="0"/>
              <a:sym typeface="+mn-ea"/>
            </a:endParaRPr>
          </a:p>
          <a:p>
            <a:pPr indent="356870"/>
            <a:r>
              <a:rPr lang="zh-CN" sz="2000">
                <a:solidFill>
                  <a:srgbClr val="FF0000"/>
                </a:solidFill>
                <a:latin typeface="+mn-ea"/>
                <a:ea typeface="+mn-ea"/>
                <a:cs typeface="+mn-ea"/>
                <a:sym typeface="+mn-ea"/>
              </a:rPr>
              <a:t>方法：</a:t>
            </a:r>
            <a:r>
              <a:rPr sz="2000">
                <a:solidFill>
                  <a:srgbClr val="FF0000"/>
                </a:solidFill>
                <a:latin typeface="+mn-ea"/>
                <a:ea typeface="+mn-ea"/>
                <a:cs typeface="+mn-ea"/>
                <a:sym typeface="+mn-ea"/>
              </a:rPr>
              <a:t>关注文章标题</a:t>
            </a:r>
            <a:r>
              <a:rPr lang="zh-CN" sz="2000">
                <a:solidFill>
                  <a:srgbClr val="FF0000"/>
                </a:solidFill>
                <a:latin typeface="+mn-ea"/>
                <a:ea typeface="+mn-ea"/>
                <a:cs typeface="+mn-ea"/>
                <a:sym typeface="+mn-ea"/>
              </a:rPr>
              <a:t>，</a:t>
            </a:r>
            <a:r>
              <a:rPr sz="2000">
                <a:solidFill>
                  <a:srgbClr val="FF0000"/>
                </a:solidFill>
                <a:latin typeface="+mn-ea"/>
                <a:ea typeface="+mn-ea"/>
                <a:cs typeface="+mn-ea"/>
                <a:sym typeface="+mn-ea"/>
              </a:rPr>
              <a:t>反复出现的词语、句子</a:t>
            </a:r>
            <a:r>
              <a:rPr lang="zh-CN" sz="2000">
                <a:solidFill>
                  <a:srgbClr val="FF0000"/>
                </a:solidFill>
                <a:latin typeface="+mn-ea"/>
                <a:ea typeface="+mn-ea"/>
                <a:cs typeface="+mn-ea"/>
                <a:sym typeface="+mn-ea"/>
              </a:rPr>
              <a:t>，</a:t>
            </a:r>
            <a:r>
              <a:rPr sz="2000">
                <a:solidFill>
                  <a:srgbClr val="FF0000"/>
                </a:solidFill>
                <a:latin typeface="+mn-ea"/>
                <a:ea typeface="+mn-ea"/>
                <a:cs typeface="+mn-ea"/>
                <a:sym typeface="+mn-ea"/>
              </a:rPr>
              <a:t>议论抒情句。</a:t>
            </a:r>
            <a:endParaRPr sz="2000">
              <a:solidFill>
                <a:srgbClr val="FF0000"/>
              </a:solidFill>
              <a:latin typeface="+mn-ea"/>
              <a:ea typeface="+mn-ea"/>
              <a:cs typeface="+mn-ea"/>
            </a:endParaRPr>
          </a:p>
          <a:p>
            <a:endParaRPr lang="zh-CN" altLang="en-US" sz="2000" dirty="0">
              <a:solidFill>
                <a:srgbClr val="FF0000"/>
              </a:solidFill>
              <a:latin typeface="宋体" panose="02010600030101010101" pitchFamily="2" charset="-122"/>
              <a:cs typeface="Times New Roman" panose="02020603050405020304" charset="0"/>
            </a:endParaRPr>
          </a:p>
          <a:p>
            <a:endParaRPr lang="zh-CN" altLang="en-US" sz="20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5123" name="Text Box 94"/>
          <p:cNvSpPr txBox="1"/>
          <p:nvPr/>
        </p:nvSpPr>
        <p:spPr>
          <a:xfrm>
            <a:off x="123190" y="198120"/>
            <a:ext cx="9020175" cy="6462395"/>
          </a:xfrm>
          <a:prstGeom prst="rect">
            <a:avLst/>
          </a:prstGeom>
          <a:noFill/>
          <a:ln w="9525">
            <a:noFill/>
          </a:ln>
        </p:spPr>
        <p:txBody>
          <a:bodyPr wrap="square">
            <a:spAutoFit/>
          </a:bodyPr>
          <a:p>
            <a:pPr algn="ctr"/>
            <a:r>
              <a:rPr lang="zh-CN" altLang="en-US" dirty="0">
                <a:latin typeface="黑体" panose="02010609060101010101" charset="-122"/>
                <a:ea typeface="黑体" panose="02010609060101010101" charset="-122"/>
                <a:cs typeface="黑体" panose="02010609060101010101" charset="-122"/>
              </a:rPr>
              <a:t>（</a:t>
            </a:r>
            <a:r>
              <a:rPr lang="en-US" altLang="zh-CN" dirty="0">
                <a:latin typeface="黑体" panose="02010609060101010101" charset="-122"/>
                <a:ea typeface="黑体" panose="02010609060101010101" charset="-122"/>
                <a:cs typeface="黑体" panose="02010609060101010101" charset="-122"/>
              </a:rPr>
              <a:t>2014·</a:t>
            </a:r>
            <a:r>
              <a:rPr lang="zh-CN" altLang="en-US" dirty="0">
                <a:latin typeface="黑体" panose="02010609060101010101" charset="-122"/>
                <a:ea typeface="黑体" panose="02010609060101010101" charset="-122"/>
                <a:cs typeface="黑体" panose="02010609060101010101" charset="-122"/>
              </a:rPr>
              <a:t>枣庄）恒久的</a:t>
            </a:r>
            <a:r>
              <a:rPr lang="zh-CN" altLang="en-US" dirty="0">
                <a:solidFill>
                  <a:srgbClr val="FF0000"/>
                </a:solidFill>
                <a:latin typeface="黑体" panose="02010609060101010101" charset="-122"/>
                <a:ea typeface="黑体" panose="02010609060101010101" charset="-122"/>
                <a:cs typeface="黑体" panose="02010609060101010101" charset="-122"/>
              </a:rPr>
              <a:t>滋味</a:t>
            </a:r>
            <a:endParaRPr lang="zh-CN" altLang="en-US" dirty="0">
              <a:latin typeface="黑体" panose="02010609060101010101" charset="-122"/>
              <a:ea typeface="黑体" panose="02010609060101010101" charset="-122"/>
              <a:cs typeface="黑体" panose="02010609060101010101" charset="-122"/>
            </a:endParaRPr>
          </a:p>
          <a:p>
            <a:pPr algn="ctr"/>
            <a:r>
              <a:rPr lang="zh-CN" altLang="en-US" dirty="0">
                <a:latin typeface="黑体" panose="02010609060101010101" charset="-122"/>
                <a:ea typeface="黑体" panose="02010609060101010101" charset="-122"/>
                <a:cs typeface="黑体" panose="02010609060101010101" charset="-122"/>
              </a:rPr>
              <a:t>蒋　勋</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rPr>
              <a:t>    </a:t>
            </a:r>
            <a:r>
              <a:rPr lang="zh-CN" altLang="en-US" dirty="0">
                <a:solidFill>
                  <a:srgbClr val="FF0000"/>
                </a:solidFill>
                <a:latin typeface="黑体" panose="02010609060101010101" charset="-122"/>
                <a:ea typeface="黑体" panose="02010609060101010101" charset="-122"/>
                <a:cs typeface="黑体" panose="02010609060101010101" charset="-122"/>
              </a:rPr>
              <a:t>人的一生，会经历许多味觉，这些味觉停留在记忆中，成为生命的滋味。</a:t>
            </a:r>
            <a:endParaRPr lang="zh-CN" altLang="en-US" dirty="0">
              <a:solidFill>
                <a:srgbClr val="FF0000"/>
              </a:solidFill>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rPr>
              <a:t> </a:t>
            </a:r>
            <a:r>
              <a:rPr lang="zh-CN" altLang="zh-CN" dirty="0">
                <a:latin typeface="黑体" panose="02010609060101010101" charset="-122"/>
                <a:ea typeface="黑体" panose="02010609060101010101" charset="-122"/>
                <a:cs typeface="黑体" panose="02010609060101010101" charset="-122"/>
              </a:rPr>
              <a:t>   </a:t>
            </a:r>
            <a:r>
              <a:rPr lang="zh-CN" altLang="en-US" b="1" dirty="0">
                <a:solidFill>
                  <a:srgbClr val="0070C0"/>
                </a:solidFill>
                <a:latin typeface="黑体" panose="02010609060101010101" charset="-122"/>
                <a:ea typeface="黑体" panose="02010609060101010101" charset="-122"/>
                <a:cs typeface="黑体" panose="02010609060101010101" charset="-122"/>
              </a:rPr>
              <a:t>小时候</a:t>
            </a:r>
            <a:r>
              <a:rPr lang="zh-CN" altLang="en-US" dirty="0">
                <a:latin typeface="黑体" panose="02010609060101010101" charset="-122"/>
                <a:ea typeface="黑体" panose="02010609060101010101" charset="-122"/>
                <a:cs typeface="黑体" panose="02010609060101010101" charset="-122"/>
              </a:rPr>
              <a:t>，喜欢吃糖，</a:t>
            </a:r>
            <a:r>
              <a:rPr lang="zh-CN" altLang="en-US" dirty="0">
                <a:solidFill>
                  <a:srgbClr val="FF0000"/>
                </a:solidFill>
                <a:latin typeface="黑体" panose="02010609060101010101" charset="-122"/>
                <a:ea typeface="黑体" panose="02010609060101010101" charset="-122"/>
                <a:cs typeface="黑体" panose="02010609060101010101" charset="-122"/>
              </a:rPr>
              <a:t>甜味停留在孩童时代记忆</a:t>
            </a:r>
            <a:r>
              <a:rPr lang="zh-CN" altLang="en-US" dirty="0">
                <a:latin typeface="黑体" panose="02010609060101010101" charset="-122"/>
                <a:ea typeface="黑体" panose="02010609060101010101" charset="-122"/>
                <a:cs typeface="黑体" panose="02010609060101010101" charset="-122"/>
              </a:rPr>
              <a:t>，不只是口腔四周的快乐，同时呼唤起许多满足、幸福、受宠的回忆。</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rPr>
              <a:t>    </a:t>
            </a:r>
            <a:r>
              <a:rPr lang="zh-CN" altLang="en-US" dirty="0">
                <a:latin typeface="黑体" panose="02010609060101010101" charset="-122"/>
                <a:ea typeface="黑体" panose="02010609060101010101" charset="-122"/>
                <a:cs typeface="黑体" panose="02010609060101010101" charset="-122"/>
                <a:sym typeface="+mn-ea"/>
              </a:rPr>
              <a:t>几乎每一个儿童都有过爱吃糖的记忆，在许多民族的语言文字中，“糖”“甜”，都已经不单单只是生理味觉上的反应，“</a:t>
            </a:r>
            <a:r>
              <a:rPr lang="en-US" altLang="zh-CN" dirty="0">
                <a:latin typeface="黑体" panose="02010609060101010101" charset="-122"/>
                <a:ea typeface="黑体" panose="02010609060101010101" charset="-122"/>
                <a:cs typeface="黑体" panose="02010609060101010101" charset="-122"/>
                <a:sym typeface="+mn-ea"/>
              </a:rPr>
              <a:t>sweet”“candy”</a:t>
            </a:r>
            <a:r>
              <a:rPr lang="zh-CN" altLang="en-US" dirty="0">
                <a:latin typeface="黑体" panose="02010609060101010101" charset="-122"/>
                <a:ea typeface="黑体" panose="02010609060101010101" charset="-122"/>
                <a:cs typeface="黑体" panose="02010609060101010101" charset="-122"/>
                <a:sym typeface="+mn-ea"/>
              </a:rPr>
              <a:t>，也同时包含了满足、幸福、爱等等心理上的感觉。</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sym typeface="+mn-ea"/>
              </a:rPr>
              <a:t> </a:t>
            </a:r>
            <a:r>
              <a:rPr lang="zh-CN" altLang="zh-CN" dirty="0">
                <a:latin typeface="黑体" panose="02010609060101010101" charset="-122"/>
                <a:ea typeface="黑体" panose="02010609060101010101" charset="-122"/>
                <a:cs typeface="黑体" panose="02010609060101010101" charset="-122"/>
                <a:sym typeface="+mn-ea"/>
              </a:rPr>
              <a:t>   </a:t>
            </a:r>
            <a:r>
              <a:rPr lang="zh-CN" altLang="en-US" dirty="0">
                <a:latin typeface="黑体" panose="02010609060101010101" charset="-122"/>
                <a:ea typeface="黑体" panose="02010609060101010101" charset="-122"/>
                <a:cs typeface="黑体" panose="02010609060101010101" charset="-122"/>
                <a:sym typeface="+mn-ea"/>
              </a:rPr>
              <a:t>甜味如果是人生第一个向往的味觉，甜味停留在记忆里，也就有了童年全部的幸福感受。人不会一直停留在童年，因此人也不会一直满足生命里只有甜味。甜味是幸福，但是甜味太多，也觉得腻。</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sym typeface="+mn-ea"/>
              </a:rPr>
              <a:t>    我不知道为什么</a:t>
            </a:r>
            <a:r>
              <a:rPr lang="zh-CN" altLang="en-US" dirty="0">
                <a:solidFill>
                  <a:srgbClr val="FF0000"/>
                </a:solidFill>
                <a:latin typeface="黑体" panose="02010609060101010101" charset="-122"/>
                <a:ea typeface="黑体" panose="02010609060101010101" charset="-122"/>
                <a:cs typeface="黑体" panose="02010609060101010101" charset="-122"/>
                <a:sym typeface="+mn-ea"/>
              </a:rPr>
              <a:t>开始喜欢上了酸味</a:t>
            </a:r>
            <a:r>
              <a:rPr lang="zh-CN" altLang="en-US" dirty="0">
                <a:latin typeface="黑体" panose="02010609060101010101" charset="-122"/>
                <a:ea typeface="黑体" panose="02010609060101010101" charset="-122"/>
                <a:cs typeface="黑体" panose="02010609060101010101" charset="-122"/>
                <a:sym typeface="+mn-ea"/>
              </a:rPr>
              <a:t>。</a:t>
            </a:r>
            <a:endParaRPr lang="zh-CN" altLang="en-US" dirty="0">
              <a:latin typeface="黑体" panose="02010609060101010101" charset="-122"/>
              <a:ea typeface="黑体" panose="02010609060101010101" charset="-122"/>
              <a:cs typeface="黑体" panose="02010609060101010101" charset="-122"/>
              <a:sym typeface="+mn-ea"/>
            </a:endParaRPr>
          </a:p>
          <a:p>
            <a:pPr algn="l"/>
            <a:r>
              <a:rPr lang="en-US" altLang="zh-CN" dirty="0">
                <a:latin typeface="黑体" panose="02010609060101010101" charset="-122"/>
                <a:ea typeface="黑体" panose="02010609060101010101" charset="-122"/>
                <a:cs typeface="黑体" panose="02010609060101010101" charset="-122"/>
                <a:sym typeface="+mn-ea"/>
              </a:rPr>
              <a:t>    </a:t>
            </a:r>
            <a:r>
              <a:rPr lang="zh-CN" altLang="en-US" dirty="0">
                <a:latin typeface="黑体" panose="02010609060101010101" charset="-122"/>
                <a:ea typeface="黑体" panose="02010609060101010101" charset="-122"/>
                <a:cs typeface="黑体" panose="02010609060101010101" charset="-122"/>
                <a:sym typeface="+mn-ea"/>
              </a:rPr>
              <a:t>大概是在身体发育之后，</a:t>
            </a:r>
            <a:r>
              <a:rPr lang="zh-CN" altLang="en-US" b="1" dirty="0">
                <a:solidFill>
                  <a:srgbClr val="0070C0"/>
                </a:solidFill>
                <a:latin typeface="黑体" panose="02010609060101010101" charset="-122"/>
                <a:ea typeface="黑体" panose="02010609060101010101" charset="-122"/>
                <a:cs typeface="黑体" panose="02010609060101010101" charset="-122"/>
                <a:sym typeface="+mn-ea"/>
              </a:rPr>
              <a:t>十二三岁左右</a:t>
            </a:r>
            <a:r>
              <a:rPr lang="zh-CN" altLang="en-US" dirty="0">
                <a:latin typeface="黑体" panose="02010609060101010101" charset="-122"/>
                <a:ea typeface="黑体" panose="02010609060101010101" charset="-122"/>
                <a:cs typeface="黑体" panose="02010609060101010101" charset="-122"/>
                <a:sym typeface="+mn-ea"/>
              </a:rPr>
              <a:t>，被称为青少年，</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sym typeface="+mn-ea"/>
              </a:rPr>
              <a:t>被称为惨绿少年，好像没有熟透的果实，透着一种青涩的酸</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sym typeface="+mn-ea"/>
              </a:rPr>
              <a:t>味。没有放糖的柠檬汁，盐腌渍的青芒果，那种酸，好像初尝</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sym typeface="+mn-ea"/>
              </a:rPr>
              <a:t>到生命里的一种失落、怅惘，一种不严重的感伤。</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sym typeface="+mn-ea"/>
              </a:rPr>
              <a:t> </a:t>
            </a:r>
            <a:r>
              <a:rPr lang="zh-CN" altLang="zh-CN" dirty="0">
                <a:latin typeface="黑体" panose="02010609060101010101" charset="-122"/>
                <a:ea typeface="黑体" panose="02010609060101010101" charset="-122"/>
                <a:cs typeface="黑体" panose="02010609060101010101" charset="-122"/>
                <a:sym typeface="+mn-ea"/>
              </a:rPr>
              <a:t>   </a:t>
            </a:r>
            <a:r>
              <a:rPr lang="zh-CN" altLang="en-US" dirty="0">
                <a:latin typeface="黑体" panose="02010609060101010101" charset="-122"/>
                <a:ea typeface="黑体" panose="02010609060101010101" charset="-122"/>
                <a:cs typeface="黑体" panose="02010609060101010101" charset="-122"/>
                <a:sym typeface="+mn-ea"/>
              </a:rPr>
              <a:t>酸是一种味觉吗？</a:t>
            </a:r>
            <a:endParaRPr lang="zh-CN" altLang="en-US" dirty="0">
              <a:latin typeface="黑体" panose="02010609060101010101" charset="-122"/>
              <a:ea typeface="黑体" panose="02010609060101010101" charset="-122"/>
              <a:cs typeface="黑体" panose="02010609060101010101" charset="-122"/>
              <a:sym typeface="+mn-ea"/>
            </a:endParaRPr>
          </a:p>
          <a:p>
            <a:r>
              <a:rPr lang="zh-CN" altLang="en-US" dirty="0">
                <a:latin typeface="黑体" panose="02010609060101010101" charset="-122"/>
                <a:ea typeface="黑体" panose="02010609060101010101" charset="-122"/>
                <a:cs typeface="黑体" panose="02010609060101010101" charset="-122"/>
                <a:sym typeface="+mn-ea"/>
              </a:rPr>
              <a:t>为什么我们说一个人“好酸”，当然不是他身上的气味，而是他透露出的一种在得不到时的一点点忌妒、讥刺、不满足的愤怨委屈吧。记忆里嗜吃甜食的童年，偶然吃到母亲调了许多醋的面条，立刻皱起眉头，酸得全身皱缩起来，那时还不懂得“酸”的意味。等到我在青少年时期，挤了满满一杯纯柠檬汁，不放糖，咕嘟咕嘟喝着，忽然仿佛懂了生命原来除了“甜”，还有别种滋味。</a:t>
            </a:r>
            <a:endParaRPr lang="zh-CN" altLang="en-US" dirty="0">
              <a:latin typeface="黑体" panose="02010609060101010101" charset="-122"/>
              <a:ea typeface="黑体" panose="02010609060101010101" charset="-122"/>
              <a:cs typeface="黑体" panose="02010609060101010101" charset="-122"/>
            </a:endParaRPr>
          </a:p>
          <a:p>
            <a:r>
              <a:rPr lang="zh-CN" altLang="en-US" dirty="0">
                <a:latin typeface="黑体" panose="02010609060101010101" charset="-122"/>
                <a:ea typeface="黑体" panose="02010609060101010101" charset="-122"/>
                <a:cs typeface="黑体" panose="02010609060101010101" charset="-122"/>
                <a:sym typeface="+mn-ea"/>
              </a:rPr>
              <a:t> </a:t>
            </a:r>
            <a:endParaRPr lang="zh-CN" altLang="en-US"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9218" name="Text Box 2"/>
          <p:cNvSpPr txBox="1"/>
          <p:nvPr/>
        </p:nvSpPr>
        <p:spPr>
          <a:xfrm>
            <a:off x="92710" y="474980"/>
            <a:ext cx="8959215" cy="5908040"/>
          </a:xfrm>
          <a:prstGeom prst="rect">
            <a:avLst/>
          </a:prstGeom>
          <a:noFill/>
          <a:ln w="9525">
            <a:noFill/>
          </a:ln>
        </p:spPr>
        <p:txBody>
          <a:bodyPr wrap="square">
            <a:spAutoFit/>
          </a:bodyPr>
          <a:p>
            <a:r>
              <a:rPr lang="en-US" altLang="zh-CN" sz="1800" dirty="0">
                <a:latin typeface="黑体" panose="02010609060101010101" charset="-122"/>
                <a:ea typeface="黑体" panose="02010609060101010101" charset="-122"/>
                <a:cs typeface="黑体" panose="02010609060101010101" charset="-122"/>
              </a:rPr>
              <a:t>    </a:t>
            </a:r>
            <a:r>
              <a:rPr lang="zh-CN" altLang="en-US" sz="1800" dirty="0">
                <a:latin typeface="黑体" panose="02010609060101010101" charset="-122"/>
                <a:ea typeface="黑体" panose="02010609060101010101" charset="-122"/>
                <a:cs typeface="黑体" panose="02010609060101010101" charset="-122"/>
              </a:rPr>
              <a:t>但是我品味着“酸”的时候，还是不能了解，为什么母亲会顿顿饭都吃苦瓜，极苦极苦的瓜，加上极臭极臭的豆豉，加上极辣极辣的辣椒，极咸的小鱼干，用热油爆炒，还没有吃，远远闻着，扑鼻一阵咸、辣、臭、苦，呛鼻刺激的气味，呛到使人喉头都是哽咽，呛到眼泪止不住。我长大之后，看着母亲耽溺在这样的味觉里，听她叙述战乱里人的流离，她描述炸弹下来，刚才说话的人，不见了，肠子飞起来，挂在树上。</a:t>
            </a:r>
            <a:r>
              <a:rPr lang="zh-CN" altLang="en-US" sz="1800" u="sng" dirty="0">
                <a:latin typeface="黑体" panose="02010609060101010101" charset="-122"/>
                <a:ea typeface="黑体" panose="02010609060101010101" charset="-122"/>
                <a:cs typeface="黑体" panose="02010609060101010101" charset="-122"/>
              </a:rPr>
              <a:t>她在咸、辣、臭、苦里，回忆着她五味杂陈的一生吗？</a:t>
            </a:r>
            <a:r>
              <a:rPr lang="en-US" altLang="zh-CN" sz="1800" dirty="0">
                <a:latin typeface="黑体" panose="02010609060101010101" charset="-122"/>
                <a:ea typeface="黑体" panose="02010609060101010101" charset="-122"/>
                <a:cs typeface="黑体" panose="02010609060101010101" charset="-122"/>
              </a:rPr>
              <a:t>_</a:t>
            </a:r>
            <a:endParaRPr lang="en-US" altLang="zh-CN" sz="1800" dirty="0">
              <a:latin typeface="黑体" panose="02010609060101010101" charset="-122"/>
              <a:ea typeface="黑体" panose="02010609060101010101" charset="-122"/>
              <a:cs typeface="黑体" panose="02010609060101010101" charset="-122"/>
            </a:endParaRPr>
          </a:p>
          <a:p>
            <a:r>
              <a:rPr lang="en-US" altLang="zh-CN" sz="1800" dirty="0">
                <a:latin typeface="黑体" panose="02010609060101010101" charset="-122"/>
                <a:ea typeface="黑体" panose="02010609060101010101" charset="-122"/>
                <a:cs typeface="黑体" panose="02010609060101010101" charset="-122"/>
              </a:rPr>
              <a:t>    </a:t>
            </a:r>
            <a:r>
              <a:rPr lang="zh-CN" altLang="en-US" sz="1800" dirty="0">
                <a:latin typeface="黑体" panose="02010609060101010101" charset="-122"/>
                <a:ea typeface="黑体" panose="02010609060101010101" charset="-122"/>
                <a:cs typeface="黑体" panose="02010609060101010101" charset="-122"/>
              </a:rPr>
              <a:t>五味杂陈，说的是味觉，但也是人生。</a:t>
            </a:r>
            <a:endParaRPr lang="zh-CN" altLang="en-US" sz="1800" dirty="0">
              <a:latin typeface="黑体" panose="02010609060101010101" charset="-122"/>
              <a:ea typeface="黑体" panose="02010609060101010101" charset="-122"/>
              <a:cs typeface="黑体" panose="02010609060101010101" charset="-122"/>
            </a:endParaRPr>
          </a:p>
          <a:p>
            <a:r>
              <a:rPr lang="zh-CN" altLang="en-US" sz="1800" dirty="0">
                <a:latin typeface="黑体" panose="02010609060101010101" charset="-122"/>
                <a:ea typeface="黑体" panose="02010609060101010101" charset="-122"/>
                <a:cs typeface="黑体" panose="02010609060101010101" charset="-122"/>
                <a:sym typeface="+mn-ea"/>
              </a:rPr>
              <a:t>    人生应该只有甜味吗？还是在长大的过程，一步一步，</a:t>
            </a:r>
            <a:r>
              <a:rPr lang="zh-CN" altLang="en-US" sz="1800" b="1" dirty="0">
                <a:solidFill>
                  <a:srgbClr val="0070C0"/>
                </a:solidFill>
                <a:latin typeface="黑体" panose="02010609060101010101" charset="-122"/>
                <a:ea typeface="黑体" panose="02010609060101010101" charset="-122"/>
                <a:cs typeface="黑体" panose="02010609060101010101" charset="-122"/>
                <a:sym typeface="+mn-ea"/>
              </a:rPr>
              <a:t>随着年龄的增长</a:t>
            </a:r>
            <a:r>
              <a:rPr lang="zh-CN" altLang="en-US" sz="1800" dirty="0">
                <a:latin typeface="黑体" panose="02010609060101010101" charset="-122"/>
                <a:ea typeface="黑体" panose="02010609060101010101" charset="-122"/>
                <a:cs typeface="黑体" panose="02010609060101010101" charset="-122"/>
                <a:sym typeface="+mn-ea"/>
              </a:rPr>
              <a:t>，随着生命经验的扩大，我们的味觉也在经验不同的记忆？我在甜味里记忆幸福满足，在酸味里学习失落的怅惘，在辣味里体会热烈放肆逾越规矩的快感。</a:t>
            </a:r>
            <a:endParaRPr lang="zh-CN" altLang="en-US" sz="1800" dirty="0">
              <a:latin typeface="黑体" panose="02010609060101010101" charset="-122"/>
              <a:ea typeface="黑体" panose="02010609060101010101" charset="-122"/>
              <a:cs typeface="黑体" panose="02010609060101010101" charset="-122"/>
            </a:endParaRPr>
          </a:p>
          <a:p>
            <a:r>
              <a:rPr lang="zh-CN" altLang="en-US" sz="1800" dirty="0">
                <a:latin typeface="黑体" panose="02010609060101010101" charset="-122"/>
                <a:ea typeface="黑体" panose="02010609060101010101" charset="-122"/>
                <a:cs typeface="黑体" panose="02010609060101010101" charset="-122"/>
                <a:sym typeface="+mn-ea"/>
              </a:rPr>
              <a:t> </a:t>
            </a:r>
            <a:r>
              <a:rPr lang="zh-CN" altLang="zh-CN" sz="1800" dirty="0">
                <a:latin typeface="黑体" panose="02010609060101010101" charset="-122"/>
                <a:ea typeface="黑体" panose="02010609060101010101" charset="-122"/>
                <a:cs typeface="黑体" panose="02010609060101010101" charset="-122"/>
                <a:sym typeface="+mn-ea"/>
              </a:rPr>
              <a:t>   </a:t>
            </a:r>
            <a:r>
              <a:rPr lang="zh-CN" altLang="en-US" sz="1800" dirty="0">
                <a:solidFill>
                  <a:srgbClr val="FF0000"/>
                </a:solidFill>
                <a:latin typeface="黑体" panose="02010609060101010101" charset="-122"/>
                <a:ea typeface="黑体" panose="02010609060101010101" charset="-122"/>
                <a:cs typeface="黑体" panose="02010609060101010101" charset="-122"/>
                <a:sym typeface="+mn-ea"/>
              </a:rPr>
              <a:t>我终于也学会了品尝苦味</a:t>
            </a:r>
            <a:r>
              <a:rPr lang="zh-CN" altLang="en-US" sz="1800" dirty="0">
                <a:latin typeface="黑体" panose="02010609060101010101" charset="-122"/>
                <a:ea typeface="黑体" panose="02010609060101010101" charset="-122"/>
                <a:cs typeface="黑体" panose="02010609060101010101" charset="-122"/>
                <a:sym typeface="+mn-ea"/>
              </a:rPr>
              <a:t>，</a:t>
            </a:r>
            <a:r>
              <a:rPr lang="zh-CN" altLang="en-US" sz="1800" b="1" dirty="0">
                <a:solidFill>
                  <a:srgbClr val="0070C0"/>
                </a:solidFill>
                <a:latin typeface="黑体" panose="02010609060101010101" charset="-122"/>
                <a:ea typeface="黑体" panose="02010609060101010101" charset="-122"/>
                <a:cs typeface="黑体" panose="02010609060101010101" charset="-122"/>
                <a:sym typeface="+mn-ea"/>
              </a:rPr>
              <a:t>在母亲临终的时刻</a:t>
            </a:r>
            <a:r>
              <a:rPr lang="zh-CN" altLang="en-US" sz="1800" dirty="0">
                <a:latin typeface="黑体" panose="02010609060101010101" charset="-122"/>
                <a:ea typeface="黑体" panose="02010609060101010101" charset="-122"/>
                <a:cs typeface="黑体" panose="02010609060101010101" charset="-122"/>
                <a:sym typeface="+mn-ea"/>
              </a:rPr>
              <a:t>，我怀抱着她的身体，在她耳边诵念金刚经，我懂得一种苦味，比甜味安静，比酸味丰富，比辣味深沉庄严。我难以形容，但是我知道，我不能拒绝生命里这样苦味，我终于知道：我多么眷恋不舍，母亲还是要走！我也终于知道：我人生的滋味大部分从母亲处学来。从小到大，记忆里最不能忘记的滋味都从母亲的菜饭里学来。我们很少上餐厅，母亲总是一边择菜叶，一边娓娓说着故事，她用小火煎着一条赤，鱼的酥香的气味久久停留在空气中，至今也似乎没有消逝。母亲的菜有糖醋，有盐渍，有抹了花椒的辛香，有酸辣，有辣苦，也有臭豆腐奇特使人迷恋的臭香。她教会了我去品尝各种味觉，品尝各种味觉混合的不可言喻的滋味。</a:t>
            </a:r>
            <a:endParaRPr lang="zh-CN" altLang="en-US" sz="1800" dirty="0">
              <a:latin typeface="黑体" panose="02010609060101010101" charset="-122"/>
              <a:ea typeface="黑体" panose="02010609060101010101" charset="-122"/>
              <a:cs typeface="黑体" panose="02010609060101010101" charset="-122"/>
            </a:endParaRPr>
          </a:p>
          <a:p>
            <a:r>
              <a:rPr lang="zh-CN" altLang="en-US" sz="1800" dirty="0">
                <a:latin typeface="黑体" panose="02010609060101010101" charset="-122"/>
                <a:ea typeface="黑体" panose="02010609060101010101" charset="-122"/>
                <a:cs typeface="黑体" panose="02010609060101010101" charset="-122"/>
                <a:sym typeface="+mn-ea"/>
              </a:rPr>
              <a:t> </a:t>
            </a:r>
            <a:r>
              <a:rPr lang="zh-CN" altLang="zh-CN" sz="1800" dirty="0">
                <a:latin typeface="黑体" panose="02010609060101010101" charset="-122"/>
                <a:ea typeface="黑体" panose="02010609060101010101" charset="-122"/>
                <a:cs typeface="黑体" panose="02010609060101010101" charset="-122"/>
                <a:sym typeface="+mn-ea"/>
              </a:rPr>
              <a:t>   </a:t>
            </a:r>
            <a:r>
              <a:rPr lang="zh-CN" altLang="en-US" sz="1800" dirty="0">
                <a:latin typeface="黑体" panose="02010609060101010101" charset="-122"/>
                <a:ea typeface="黑体" panose="02010609060101010101" charset="-122"/>
                <a:cs typeface="黑体" panose="02010609060101010101" charset="-122"/>
                <a:sym typeface="+mn-ea"/>
              </a:rPr>
              <a:t>但是母亲的滋味里有一种仪式，她会特别慎重料理，那滋味却只是米麦五谷的平淡。</a:t>
            </a:r>
            <a:endParaRPr lang="zh-CN" altLang="en-US" sz="1800" dirty="0">
              <a:latin typeface="黑体" panose="02010609060101010101" charset="-122"/>
              <a:ea typeface="黑体" panose="02010609060101010101" charset="-122"/>
              <a:cs typeface="黑体" panose="02010609060101010101" charset="-122"/>
            </a:endParaRPr>
          </a:p>
          <a:p>
            <a:endParaRPr lang="zh-CN" altLang="en-US" sz="1800" dirty="0">
              <a:latin typeface="黑体" panose="02010609060101010101" charset="-122"/>
              <a:ea typeface="黑体" panose="02010609060101010101" charset="-122"/>
              <a:cs typeface="黑体" panose="02010609060101010101" charset="-122"/>
            </a:endParaRPr>
          </a:p>
          <a:p>
            <a:endParaRPr lang="zh-CN" altLang="en-US" sz="18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2290" name="Text Box 2"/>
          <p:cNvSpPr txBox="1"/>
          <p:nvPr/>
        </p:nvSpPr>
        <p:spPr>
          <a:xfrm>
            <a:off x="580073" y="284480"/>
            <a:ext cx="7820025" cy="6000750"/>
          </a:xfrm>
          <a:prstGeom prst="rect">
            <a:avLst/>
          </a:prstGeom>
          <a:noFill/>
          <a:ln w="9525">
            <a:noFill/>
          </a:ln>
        </p:spPr>
        <p:txBody>
          <a:bodyPr>
            <a:spAutoFit/>
          </a:bodyPr>
          <a:p>
            <a:r>
              <a:rPr lang="en-US" altLang="zh-CN" sz="2000" dirty="0">
                <a:latin typeface="黑体" panose="02010609060101010101" charset="-122"/>
                <a:ea typeface="黑体" panose="02010609060101010101" charset="-122"/>
                <a:cs typeface="黑体" panose="02010609060101010101" charset="-122"/>
              </a:rPr>
              <a:t>    </a:t>
            </a:r>
            <a:r>
              <a:rPr lang="zh-CN" altLang="en-US" sz="2000" dirty="0">
                <a:latin typeface="黑体" panose="02010609060101010101" charset="-122"/>
                <a:ea typeface="黑体" panose="02010609060101010101" charset="-122"/>
                <a:cs typeface="黑体" panose="02010609060101010101" charset="-122"/>
              </a:rPr>
              <a:t>每一年过年，母亲要蒸一百个馒头，发面的面头要特别挑选过，蒸锅里的水，大火煮沸，蒸气白烟缭绕，馒头要蒸得白胖圆满，用来在年夜祭拜祖先，也象征预兆一年的平安祥和。母亲在揭开蒸笼的盖子时，慎重庄严肃穆的表情，使我难忘，她没有任何宗教信仰，但是她有生活的虔诚。</a:t>
            </a:r>
            <a:endParaRPr lang="zh-CN" altLang="en-US" sz="2000" dirty="0">
              <a:latin typeface="黑体" panose="02010609060101010101" charset="-122"/>
              <a:ea typeface="黑体" panose="02010609060101010101" charset="-122"/>
              <a:cs typeface="黑体" panose="02010609060101010101" charset="-122"/>
            </a:endParaRPr>
          </a:p>
          <a:p>
            <a:r>
              <a:rPr lang="zh-CN" altLang="en-US" sz="2000" dirty="0">
                <a:latin typeface="黑体" panose="02010609060101010101" charset="-122"/>
                <a:ea typeface="黑体" panose="02010609060101010101" charset="-122"/>
                <a:cs typeface="黑体" panose="02010609060101010101" charset="-122"/>
              </a:rPr>
              <a:t> </a:t>
            </a:r>
            <a:r>
              <a:rPr lang="zh-CN" altLang="zh-CN" sz="2000" dirty="0">
                <a:latin typeface="黑体" panose="02010609060101010101" charset="-122"/>
                <a:ea typeface="黑体" panose="02010609060101010101" charset="-122"/>
                <a:cs typeface="黑体" panose="02010609060101010101" charset="-122"/>
              </a:rPr>
              <a:t>   </a:t>
            </a:r>
            <a:r>
              <a:rPr lang="zh-CN" altLang="en-US" sz="2000" dirty="0">
                <a:latin typeface="黑体" panose="02010609060101010101" charset="-122"/>
                <a:ea typeface="黑体" panose="02010609060101010101" charset="-122"/>
                <a:cs typeface="黑体" panose="02010609060101010101" charset="-122"/>
              </a:rPr>
              <a:t>馒头饱满丰圆，透着淡淡五谷的香。我负责的工作是在每一个馒头正中心用筷子点一个红点。红染料用天然胭脂调成液体，用筷子头蘸着，刚好一个圆圆的红点。母亲在一旁叮咛：要点在正中心哟！那时候还没入学，大概四五岁，我也开始学会了慎重庄严的举止。</a:t>
            </a:r>
            <a:r>
              <a:rPr lang="en-US" altLang="zh-CN" sz="2000" dirty="0">
                <a:latin typeface="黑体" panose="02010609060101010101" charset="-122"/>
                <a:ea typeface="黑体" panose="02010609060101010101" charset="-122"/>
                <a:cs typeface="黑体" panose="02010609060101010101" charset="-122"/>
                <a:sym typeface="+mn-ea"/>
              </a:rPr>
              <a:t>   </a:t>
            </a:r>
            <a:endParaRPr lang="en-US" altLang="zh-CN" sz="2000" dirty="0">
              <a:latin typeface="黑体" panose="02010609060101010101" charset="-122"/>
              <a:ea typeface="黑体" panose="02010609060101010101" charset="-122"/>
              <a:cs typeface="黑体" panose="02010609060101010101" charset="-122"/>
              <a:sym typeface="+mn-ea"/>
            </a:endParaRPr>
          </a:p>
          <a:p>
            <a:r>
              <a:rPr lang="en-US" altLang="zh-CN" sz="2000" dirty="0">
                <a:latin typeface="黑体" panose="02010609060101010101" charset="-122"/>
                <a:ea typeface="黑体" panose="02010609060101010101" charset="-122"/>
                <a:cs typeface="黑体" panose="02010609060101010101" charset="-122"/>
                <a:sym typeface="+mn-ea"/>
              </a:rPr>
              <a:t>    </a:t>
            </a:r>
            <a:r>
              <a:rPr lang="zh-CN" altLang="en-US" sz="2000" dirty="0">
                <a:latin typeface="黑体" panose="02010609060101010101" charset="-122"/>
                <a:ea typeface="黑体" panose="02010609060101010101" charset="-122"/>
                <a:cs typeface="黑体" panose="02010609060101010101" charset="-122"/>
                <a:sym typeface="+mn-ea"/>
              </a:rPr>
              <a:t>我如此贴近那些馒头，好像麦子在土地里、阳光里、雨水里的全部饱实的生命都给了我，平淡悠长而且沉着，</a:t>
            </a:r>
            <a:r>
              <a:rPr lang="zh-CN" altLang="en-US" sz="2000" dirty="0">
                <a:solidFill>
                  <a:srgbClr val="FF0000"/>
                </a:solidFill>
                <a:latin typeface="黑体" panose="02010609060101010101" charset="-122"/>
                <a:ea typeface="黑体" panose="02010609060101010101" charset="-122"/>
                <a:cs typeface="黑体" panose="02010609060101010101" charset="-122"/>
                <a:sym typeface="+mn-ea"/>
              </a:rPr>
              <a:t>在所有的滋味之上，是更恒久的滋味吧！</a:t>
            </a:r>
            <a:endParaRPr lang="zh-CN" altLang="en-US" sz="2000" dirty="0">
              <a:solidFill>
                <a:srgbClr val="FF0000"/>
              </a:solidFill>
              <a:latin typeface="黑体" panose="02010609060101010101" charset="-122"/>
              <a:ea typeface="黑体" panose="02010609060101010101" charset="-122"/>
              <a:cs typeface="黑体" panose="02010609060101010101" charset="-122"/>
            </a:endParaRPr>
          </a:p>
          <a:p>
            <a:endParaRPr lang="zh-CN" altLang="en-US" sz="2000" dirty="0">
              <a:latin typeface="黑体" panose="02010609060101010101" charset="-122"/>
              <a:ea typeface="黑体" panose="02010609060101010101" charset="-122"/>
              <a:cs typeface="黑体" panose="02010609060101010101" charset="-122"/>
            </a:endParaRPr>
          </a:p>
          <a:p>
            <a:endParaRPr lang="zh-CN" altLang="en-US" sz="2000" dirty="0">
              <a:latin typeface="黑体" panose="02010609060101010101" charset="-122"/>
              <a:ea typeface="黑体" panose="02010609060101010101" charset="-122"/>
              <a:cs typeface="黑体" panose="02010609060101010101" charset="-122"/>
            </a:endParaRPr>
          </a:p>
          <a:p>
            <a:pPr indent="356870"/>
            <a:r>
              <a:rPr lang="en-US" altLang="zh-CN" sz="2400" dirty="0">
                <a:solidFill>
                  <a:srgbClr val="000000"/>
                </a:solidFill>
                <a:latin typeface="宋体" panose="02010600030101010101" pitchFamily="2" charset="-122"/>
                <a:cs typeface="Times New Roman" panose="02020603050405020304" charset="0"/>
                <a:sym typeface="+mn-ea"/>
              </a:rPr>
              <a:t>1.</a:t>
            </a:r>
            <a:r>
              <a:rPr lang="zh-CN" altLang="en-US" sz="2400" dirty="0">
                <a:solidFill>
                  <a:srgbClr val="000000"/>
                </a:solidFill>
                <a:latin typeface="宋体" panose="02010600030101010101" pitchFamily="2" charset="-122"/>
                <a:cs typeface="Times New Roman" panose="02020603050405020304" charset="0"/>
                <a:sym typeface="+mn-ea"/>
              </a:rPr>
              <a:t>本文行文有两条线索，请指出。</a:t>
            </a:r>
            <a:endParaRPr lang="zh-CN" altLang="en-US" sz="2400" dirty="0">
              <a:solidFill>
                <a:srgbClr val="000000"/>
              </a:solidFill>
              <a:latin typeface="宋体" panose="02010600030101010101" pitchFamily="2" charset="-122"/>
              <a:cs typeface="Times New Roman" panose="02020603050405020304" charset="0"/>
              <a:sym typeface="+mn-ea"/>
            </a:endParaRPr>
          </a:p>
          <a:p>
            <a:pPr indent="356870"/>
            <a:endParaRPr lang="zh-CN" altLang="en-US" sz="2000" dirty="0">
              <a:solidFill>
                <a:srgbClr val="000000"/>
              </a:solidFill>
              <a:latin typeface="宋体" panose="02010600030101010101" pitchFamily="2" charset="-122"/>
              <a:cs typeface="Times New Roman" panose="02020603050405020304" charset="0"/>
              <a:sym typeface="+mn-ea"/>
            </a:endParaRPr>
          </a:p>
          <a:p>
            <a:pPr indent="356870"/>
            <a:r>
              <a:rPr lang="zh-CN" sz="2000">
                <a:solidFill>
                  <a:srgbClr val="FF0000"/>
                </a:solidFill>
                <a:latin typeface="+mn-ea"/>
                <a:ea typeface="+mn-ea"/>
                <a:cs typeface="+mn-ea"/>
                <a:sym typeface="+mn-ea"/>
              </a:rPr>
              <a:t>方法：</a:t>
            </a:r>
            <a:r>
              <a:rPr sz="2000">
                <a:solidFill>
                  <a:srgbClr val="FF0000"/>
                </a:solidFill>
                <a:latin typeface="+mn-ea"/>
                <a:ea typeface="+mn-ea"/>
                <a:cs typeface="+mn-ea"/>
                <a:sym typeface="+mn-ea"/>
              </a:rPr>
              <a:t>关注文章标题</a:t>
            </a:r>
            <a:r>
              <a:rPr lang="zh-CN" sz="2000">
                <a:solidFill>
                  <a:srgbClr val="FF0000"/>
                </a:solidFill>
                <a:latin typeface="+mn-ea"/>
                <a:ea typeface="+mn-ea"/>
                <a:cs typeface="+mn-ea"/>
                <a:sym typeface="+mn-ea"/>
              </a:rPr>
              <a:t>，</a:t>
            </a:r>
            <a:r>
              <a:rPr sz="2000">
                <a:solidFill>
                  <a:srgbClr val="FF0000"/>
                </a:solidFill>
                <a:latin typeface="+mn-ea"/>
                <a:ea typeface="+mn-ea"/>
                <a:cs typeface="+mn-ea"/>
                <a:sym typeface="+mn-ea"/>
              </a:rPr>
              <a:t>反复出现的词语、句子</a:t>
            </a:r>
            <a:r>
              <a:rPr lang="zh-CN" sz="2000">
                <a:solidFill>
                  <a:srgbClr val="FF0000"/>
                </a:solidFill>
                <a:latin typeface="+mn-ea"/>
                <a:ea typeface="+mn-ea"/>
                <a:cs typeface="+mn-ea"/>
                <a:sym typeface="+mn-ea"/>
              </a:rPr>
              <a:t>，</a:t>
            </a:r>
            <a:r>
              <a:rPr sz="2000">
                <a:solidFill>
                  <a:srgbClr val="FF0000"/>
                </a:solidFill>
                <a:latin typeface="+mn-ea"/>
                <a:ea typeface="+mn-ea"/>
                <a:cs typeface="+mn-ea"/>
                <a:sym typeface="+mn-ea"/>
              </a:rPr>
              <a:t>议论抒情句。</a:t>
            </a:r>
            <a:endParaRPr sz="2000">
              <a:solidFill>
                <a:srgbClr val="FF0000"/>
              </a:solidFill>
              <a:latin typeface="+mn-ea"/>
              <a:ea typeface="+mn-ea"/>
              <a:cs typeface="+mn-ea"/>
            </a:endParaRPr>
          </a:p>
          <a:p>
            <a:endParaRPr lang="zh-CN" altLang="en-US" sz="2000" dirty="0">
              <a:solidFill>
                <a:srgbClr val="FF0000"/>
              </a:solidFill>
              <a:latin typeface="宋体" panose="02010600030101010101" pitchFamily="2" charset="-122"/>
              <a:cs typeface="Times New Roman" panose="02020603050405020304" charset="0"/>
            </a:endParaRPr>
          </a:p>
          <a:p>
            <a:endParaRPr lang="zh-CN" altLang="en-US" sz="2000" dirty="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0418" name="Text Box 2"/>
          <p:cNvSpPr txBox="1"/>
          <p:nvPr/>
        </p:nvSpPr>
        <p:spPr>
          <a:xfrm>
            <a:off x="1009333" y="666750"/>
            <a:ext cx="7820025" cy="829945"/>
          </a:xfrm>
          <a:prstGeom prst="rect">
            <a:avLst/>
          </a:prstGeom>
          <a:noFill/>
          <a:ln w="9525">
            <a:noFill/>
          </a:ln>
        </p:spPr>
        <p:txBody>
          <a:bodyPr>
            <a:spAutoFit/>
          </a:bodyPr>
          <a:p>
            <a:r>
              <a:rPr lang="en-US" altLang="zh-CN" sz="2400" dirty="0">
                <a:solidFill>
                  <a:srgbClr val="000000"/>
                </a:solidFill>
                <a:latin typeface="宋体" panose="02010600030101010101" pitchFamily="2" charset="-122"/>
                <a:cs typeface="Times New Roman" panose="02020603050405020304" charset="0"/>
              </a:rPr>
              <a:t>1.</a:t>
            </a:r>
            <a:r>
              <a:rPr lang="zh-CN" altLang="en-US" sz="2400" dirty="0">
                <a:solidFill>
                  <a:srgbClr val="000000"/>
                </a:solidFill>
                <a:latin typeface="宋体" panose="02010600030101010101" pitchFamily="2" charset="-122"/>
                <a:cs typeface="Times New Roman" panose="02020603050405020304" charset="0"/>
              </a:rPr>
              <a:t>本文行文有两条线索，请指出。</a:t>
            </a:r>
            <a:endParaRPr lang="zh-CN" altLang="en-US" sz="2400" dirty="0">
              <a:solidFill>
                <a:srgbClr val="FF0000"/>
              </a:solidFill>
              <a:latin typeface="宋体" panose="02010600030101010101" pitchFamily="2" charset="-122"/>
              <a:cs typeface="Times New Roman" panose="02020603050405020304" charset="0"/>
            </a:endParaRPr>
          </a:p>
          <a:p>
            <a:endParaRPr lang="en-US" altLang="zh-CN" sz="2400" dirty="0">
              <a:solidFill>
                <a:srgbClr val="FF0000"/>
              </a:solidFill>
              <a:latin typeface="宋体" panose="02010600030101010101" pitchFamily="2" charset="-122"/>
              <a:ea typeface="Times New Roman" panose="02020603050405020304" charset="0"/>
            </a:endParaRPr>
          </a:p>
        </p:txBody>
      </p:sp>
      <p:graphicFrame>
        <p:nvGraphicFramePr>
          <p:cNvPr id="700487" name="Group 71"/>
          <p:cNvGraphicFramePr>
            <a:graphicFrameLocks noGrp="1"/>
          </p:cNvGraphicFramePr>
          <p:nvPr>
            <p:custDataLst>
              <p:tags r:id="rId1"/>
            </p:custDataLst>
          </p:nvPr>
        </p:nvGraphicFramePr>
        <p:xfrm>
          <a:off x="1009333" y="1496695"/>
          <a:ext cx="7602220" cy="4328160"/>
        </p:xfrm>
        <a:graphic>
          <a:graphicData uri="http://schemas.openxmlformats.org/drawingml/2006/table">
            <a:tbl>
              <a:tblPr/>
              <a:tblGrid>
                <a:gridCol w="6051550"/>
                <a:gridCol w="1550670"/>
              </a:tblGrid>
              <a:tr h="3962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信　　息</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推　　断</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2504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题目</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恒久的滋味</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2</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段</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甜味</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停留在孩童时代记忆</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5</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段</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我不知道为什么开始喜欢上了</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酸味</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11</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段</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我在甜味里记忆幸福满足</a:t>
                      </a:r>
                      <a:r>
                        <a:rPr kumimoji="0" lang="en-US" altLang="zh-CN"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热烈放肆逾越规矩的快感</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12</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段</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我终于也学会了品尝</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苦味</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17</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段</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在</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所有的滋味</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之上，是更恒久的滋味吧</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以</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对生命中甜、酸、苦等各种滋味的体验</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为线索</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1064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2</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段</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小时候</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6</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段</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十二三岁左右</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，被称为青少年</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11</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段</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随着年龄的增长</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第</a:t>
                      </a:r>
                      <a:r>
                        <a:rPr kumimoji="0" lang="en-US" altLang="zh-CN"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12</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段</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在母亲临终的时刻</a:t>
                      </a:r>
                      <a:r>
                        <a:rPr kumimoji="0" lang="zh-CN" altLang="en-US" sz="2000" b="1" i="0" u="none"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以</a:t>
                      </a:r>
                      <a:r>
                        <a:rPr kumimoji="0" lang="zh-CN" altLang="en-US" sz="2000" b="1" i="0" u="none" strike="noStrike" cap="none" normalizeH="0" baseline="0" smtClean="0">
                          <a:ln>
                            <a:noFill/>
                          </a:ln>
                          <a:solidFill>
                            <a:srgbClr val="FF0000"/>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我</a:t>
                      </a:r>
                      <a:r>
                        <a:rPr kumimoji="0" lang="zh-CN" altLang="en-US" sz="2000" b="1" i="0" u="none" strike="noStrike" cap="none" normalizeH="0" baseline="0" smtClean="0">
                          <a:ln>
                            <a:noFill/>
                          </a:ln>
                          <a:solidFill>
                            <a:srgbClr val="FF0000"/>
                          </a:solidFill>
                          <a:effectLst/>
                          <a:latin typeface="NEU-BZ"/>
                          <a:ea typeface="宋体" panose="02010600030101010101" pitchFamily="2" charset="-122"/>
                          <a:cs typeface="Times New Roman" panose="02020603050405020304" charset="0"/>
                        </a:rPr>
                        <a:t>”</a:t>
                      </a:r>
                      <a:r>
                        <a:rPr kumimoji="0" lang="zh-CN" altLang="en-US" sz="2000" b="1" i="0" u="none" strike="noStrike" cap="none" normalizeH="0" baseline="0" smtClean="0">
                          <a:ln>
                            <a:noFill/>
                          </a:ln>
                          <a:solidFill>
                            <a:srgbClr val="FF0000"/>
                          </a:solidFill>
                          <a:effectLst/>
                          <a:latin typeface="宋体" panose="02010600030101010101" pitchFamily="2" charset="-122"/>
                          <a:ea typeface="宋体" panose="02010600030101010101" pitchFamily="2" charset="-122"/>
                          <a:cs typeface="Times New Roman" panose="02020603050405020304" charset="0"/>
                        </a:rPr>
                        <a:t>的成长历程</a:t>
                      </a: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为线索</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240">
                <a:tc grid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组织答案：</a:t>
                      </a:r>
                      <a:r>
                        <a:rPr kumimoji="0" lang="zh-CN" altLang="en-US" sz="2000" b="1" i="0" u="sng"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一是体验各种生命的滋味，一是</a:t>
                      </a:r>
                      <a:r>
                        <a:rPr kumimoji="0" lang="zh-CN" altLang="en-US" sz="2000" b="1" i="0" u="sng"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sng"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我</a:t>
                      </a:r>
                      <a:r>
                        <a:rPr kumimoji="0" lang="zh-CN" altLang="en-US" sz="2000" b="1" i="0" u="sng" strike="noStrike" cap="none" normalizeH="0" baseline="0" smtClean="0">
                          <a:ln>
                            <a:noFill/>
                          </a:ln>
                          <a:solidFill>
                            <a:schemeClr val="tx1"/>
                          </a:solidFill>
                          <a:effectLst/>
                          <a:latin typeface="NEU-BZ"/>
                          <a:ea typeface="宋体" panose="02010600030101010101" pitchFamily="2" charset="-122"/>
                          <a:cs typeface="Times New Roman" panose="02020603050405020304" charset="0"/>
                        </a:rPr>
                        <a:t>”</a:t>
                      </a:r>
                      <a:r>
                        <a:rPr kumimoji="0" lang="zh-CN" altLang="en-US" sz="2000" b="1" i="0" u="sng"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的成长历程</a:t>
                      </a:r>
                      <a:endParaRPr kumimoji="0" lang="zh-CN" altLang="en-US" sz="2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004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46081" name="文本占位符 11266"/>
          <p:cNvSpPr>
            <a:spLocks noGrp="1"/>
          </p:cNvSpPr>
          <p:nvPr>
            <p:ph idx="1"/>
          </p:nvPr>
        </p:nvSpPr>
        <p:spPr>
          <a:xfrm>
            <a:off x="282575" y="460375"/>
            <a:ext cx="8305800" cy="6280785"/>
          </a:xfrm>
        </p:spPr>
        <p:txBody>
          <a:bodyPr anchor="t"/>
          <a:p>
            <a:pPr marL="0" indent="0" algn="ctr">
              <a:lnSpc>
                <a:spcPct val="110000"/>
              </a:lnSpc>
              <a:buNone/>
            </a:pPr>
            <a:r>
              <a:rPr lang="zh-CN" altLang="en-US" sz="3600" b="1" dirty="0"/>
              <a:t>中考散文阅读的命题方向</a:t>
            </a:r>
            <a:endParaRPr lang="zh-CN" altLang="en-US" sz="3600" b="1" dirty="0"/>
          </a:p>
          <a:p>
            <a:pPr>
              <a:lnSpc>
                <a:spcPct val="110000"/>
              </a:lnSpc>
            </a:pPr>
            <a:endParaRPr lang="zh-CN" altLang="en-US" sz="2400" b="1" dirty="0"/>
          </a:p>
          <a:p>
            <a:pPr>
              <a:lnSpc>
                <a:spcPct val="110000"/>
              </a:lnSpc>
            </a:pPr>
            <a:r>
              <a:rPr lang="zh-CN" altLang="en-US" sz="2400" b="1" dirty="0">
                <a:solidFill>
                  <a:srgbClr val="FF0000"/>
                </a:solidFill>
              </a:rPr>
              <a:t>整体感知文章内容，归纳主题思想，概括文意或感情等。</a:t>
            </a:r>
            <a:endParaRPr lang="zh-CN" altLang="en-US" sz="2400" b="1" dirty="0">
              <a:solidFill>
                <a:srgbClr val="FF0000"/>
              </a:solidFill>
            </a:endParaRPr>
          </a:p>
          <a:p>
            <a:pPr>
              <a:lnSpc>
                <a:spcPct val="110000"/>
              </a:lnSpc>
            </a:pPr>
            <a:r>
              <a:rPr lang="zh-CN" altLang="en-US" sz="2400" b="1" dirty="0"/>
              <a:t>理解关键</a:t>
            </a:r>
            <a:r>
              <a:rPr lang="zh-CN" altLang="en-US" sz="2400" b="1" dirty="0">
                <a:solidFill>
                  <a:srgbClr val="C00000"/>
                </a:solidFill>
              </a:rPr>
              <a:t>语句</a:t>
            </a:r>
            <a:r>
              <a:rPr lang="zh-CN" altLang="en-US" sz="2400" b="1" dirty="0"/>
              <a:t>、中心句在文中</a:t>
            </a:r>
            <a:r>
              <a:rPr lang="zh-CN" altLang="en-US" sz="2400" b="1" dirty="0">
                <a:solidFill>
                  <a:srgbClr val="C00000"/>
                </a:solidFill>
              </a:rPr>
              <a:t>的作用</a:t>
            </a:r>
            <a:r>
              <a:rPr lang="zh-CN" altLang="en-US" sz="2400" b="1" dirty="0"/>
              <a:t>；理解词语在具体语境中的深刻</a:t>
            </a:r>
            <a:r>
              <a:rPr lang="zh-CN" altLang="en-US" sz="2400" b="1" dirty="0">
                <a:solidFill>
                  <a:srgbClr val="C00000"/>
                </a:solidFill>
              </a:rPr>
              <a:t>含义</a:t>
            </a:r>
            <a:r>
              <a:rPr lang="zh-CN" altLang="en-US" sz="2400" b="1" dirty="0"/>
              <a:t>。</a:t>
            </a:r>
            <a:endParaRPr lang="zh-CN" altLang="en-US" sz="2400" b="1" dirty="0"/>
          </a:p>
          <a:p>
            <a:pPr>
              <a:lnSpc>
                <a:spcPct val="110000"/>
              </a:lnSpc>
            </a:pPr>
            <a:r>
              <a:rPr lang="zh-CN" altLang="en-US" sz="2400" b="1" dirty="0"/>
              <a:t>五种</a:t>
            </a:r>
            <a:r>
              <a:rPr lang="zh-CN" altLang="en-US" sz="2400" b="1" dirty="0">
                <a:solidFill>
                  <a:srgbClr val="C00000"/>
                </a:solidFill>
              </a:rPr>
              <a:t>表达方式</a:t>
            </a:r>
            <a:r>
              <a:rPr lang="zh-CN" altLang="en-US" sz="2400" b="1" dirty="0"/>
              <a:t>的</a:t>
            </a:r>
            <a:r>
              <a:rPr lang="zh-CN" altLang="en-US" sz="2400" b="1" dirty="0">
                <a:solidFill>
                  <a:srgbClr val="C00000"/>
                </a:solidFill>
              </a:rPr>
              <a:t>识别</a:t>
            </a:r>
            <a:r>
              <a:rPr lang="zh-CN" altLang="en-US" sz="2400" b="1" dirty="0"/>
              <a:t>及其在文中的</a:t>
            </a:r>
            <a:r>
              <a:rPr lang="zh-CN" altLang="en-US" sz="2400" b="1" dirty="0">
                <a:solidFill>
                  <a:srgbClr val="C00000"/>
                </a:solidFill>
              </a:rPr>
              <a:t>作用</a:t>
            </a:r>
            <a:r>
              <a:rPr lang="zh-CN" altLang="en-US" sz="2400" b="1" dirty="0"/>
              <a:t>。</a:t>
            </a:r>
            <a:endParaRPr lang="zh-CN" altLang="en-US" sz="2400" b="1" dirty="0"/>
          </a:p>
          <a:p>
            <a:pPr>
              <a:lnSpc>
                <a:spcPct val="110000"/>
              </a:lnSpc>
            </a:pPr>
            <a:r>
              <a:rPr lang="zh-CN" altLang="en-US" sz="2400" b="1" dirty="0"/>
              <a:t>某</a:t>
            </a:r>
            <a:r>
              <a:rPr lang="zh-CN" altLang="en-US" sz="2400" b="1" dirty="0">
                <a:solidFill>
                  <a:srgbClr val="C00000"/>
                </a:solidFill>
              </a:rPr>
              <a:t>句、段在结构或内容上的作用</a:t>
            </a:r>
            <a:r>
              <a:rPr lang="zh-CN" altLang="en-US" sz="2400" b="1" dirty="0"/>
              <a:t>。</a:t>
            </a:r>
            <a:endParaRPr lang="zh-CN" altLang="en-US" sz="2400" b="1" dirty="0"/>
          </a:p>
          <a:p>
            <a:pPr>
              <a:lnSpc>
                <a:spcPct val="110000"/>
              </a:lnSpc>
            </a:pPr>
            <a:r>
              <a:rPr lang="zh-CN" altLang="en-US" sz="2400" b="1" dirty="0">
                <a:solidFill>
                  <a:srgbClr val="C00000"/>
                </a:solidFill>
              </a:rPr>
              <a:t>描写的</a:t>
            </a:r>
            <a:r>
              <a:rPr lang="zh-CN" altLang="en-US" sz="2400" b="1" dirty="0"/>
              <a:t>各种</a:t>
            </a:r>
            <a:r>
              <a:rPr lang="zh-CN" altLang="en-US" sz="2400" b="1" dirty="0">
                <a:solidFill>
                  <a:srgbClr val="C00000"/>
                </a:solidFill>
              </a:rPr>
              <a:t>类型及</a:t>
            </a:r>
            <a:r>
              <a:rPr lang="zh-CN" altLang="en-US" sz="2400" b="1" dirty="0"/>
              <a:t>其在文中的</a:t>
            </a:r>
            <a:r>
              <a:rPr lang="zh-CN" altLang="en-US" sz="2400" b="1" dirty="0">
                <a:solidFill>
                  <a:srgbClr val="C00000"/>
                </a:solidFill>
              </a:rPr>
              <a:t>表达效果</a:t>
            </a:r>
            <a:r>
              <a:rPr lang="zh-CN" altLang="en-US" sz="2400" b="1" dirty="0"/>
              <a:t>。</a:t>
            </a:r>
            <a:endParaRPr lang="zh-CN" altLang="en-US" sz="2400" b="1" dirty="0"/>
          </a:p>
          <a:p>
            <a:pPr>
              <a:lnSpc>
                <a:spcPct val="110000"/>
              </a:lnSpc>
            </a:pPr>
            <a:r>
              <a:rPr lang="zh-CN" altLang="en-US" sz="2400" b="1" dirty="0">
                <a:solidFill>
                  <a:srgbClr val="C00000"/>
                </a:solidFill>
              </a:rPr>
              <a:t>表现手法的区分及</a:t>
            </a:r>
            <a:r>
              <a:rPr lang="zh-CN" altLang="en-US" sz="2400" b="1" dirty="0"/>
              <a:t>其</a:t>
            </a:r>
            <a:r>
              <a:rPr lang="zh-CN" altLang="en-US" sz="2400" b="1" dirty="0">
                <a:solidFill>
                  <a:srgbClr val="C00000"/>
                </a:solidFill>
              </a:rPr>
              <a:t>作用</a:t>
            </a:r>
            <a:r>
              <a:rPr lang="zh-CN" altLang="en-US" sz="2400" b="1" dirty="0"/>
              <a:t>。</a:t>
            </a:r>
            <a:endParaRPr lang="zh-CN" altLang="en-US" sz="2400" b="1" dirty="0"/>
          </a:p>
          <a:p>
            <a:pPr>
              <a:lnSpc>
                <a:spcPct val="110000"/>
              </a:lnSpc>
            </a:pPr>
            <a:r>
              <a:rPr lang="zh-CN" altLang="en-US" sz="2400" b="1" dirty="0"/>
              <a:t>自选角度</a:t>
            </a:r>
            <a:r>
              <a:rPr lang="zh-CN" altLang="en-US" sz="2400" b="1" dirty="0">
                <a:solidFill>
                  <a:srgbClr val="C00000"/>
                </a:solidFill>
              </a:rPr>
              <a:t>鉴赏文章的艺术技巧</a:t>
            </a:r>
            <a:r>
              <a:rPr lang="zh-CN" altLang="en-US" sz="2400" b="1" dirty="0"/>
              <a:t>。</a:t>
            </a:r>
            <a:endParaRPr lang="zh-CN" altLang="en-US" sz="2400" b="1" dirty="0"/>
          </a:p>
          <a:p>
            <a:pPr>
              <a:lnSpc>
                <a:spcPct val="110000"/>
              </a:lnSpc>
            </a:pPr>
            <a:r>
              <a:rPr lang="zh-CN" altLang="en-US" sz="2400" b="1" dirty="0"/>
              <a:t>结合相关材料</a:t>
            </a:r>
            <a:r>
              <a:rPr lang="zh-CN" altLang="en-US" sz="2400" b="1" dirty="0">
                <a:solidFill>
                  <a:srgbClr val="C00000"/>
                </a:solidFill>
              </a:rPr>
              <a:t>谈感悟说启示</a:t>
            </a:r>
            <a:r>
              <a:rPr lang="zh-CN" altLang="en-US" sz="2400" b="1" dirty="0"/>
              <a:t>。</a:t>
            </a:r>
            <a:endParaRPr lang="zh-CN" altLang="en-US" sz="2400"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697865" y="731520"/>
            <a:ext cx="7911465" cy="492315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考点四：理清记叙顺序</a:t>
            </a:r>
            <a:endParaRPr lang="zh-CN" sz="3200" b="1">
              <a:latin typeface="Calibri" panose="020F0502020204030204" charset="0"/>
              <a:ea typeface="宋体" panose="02010600030101010101" pitchFamily="2" charset="-122"/>
            </a:endParaRPr>
          </a:p>
          <a:p>
            <a:pPr indent="609600">
              <a:extLst>
                <a:ext uri="{35155182-B16C-46BC-9424-99874614C6A1}">
                  <wpsdc:indentchars xmlns:wpsdc="http://www.wps.cn/officeDocument/2017/drawingmlCustomData" val="200" checksum="4158780845"/>
                </a:ext>
              </a:extLst>
            </a:pPr>
            <a:endParaRPr sz="2400">
              <a:sym typeface="+mn-ea"/>
            </a:endParaRPr>
          </a:p>
          <a:p>
            <a:pPr indent="609600" algn="l">
              <a:extLst>
                <a:ext uri="{35155182-B16C-46BC-9424-99874614C6A1}">
                  <wpsdc:indentchars xmlns:wpsdc="http://www.wps.cn/officeDocument/2017/drawingmlCustomData" val="200" checksum="4158780845"/>
                </a:ext>
              </a:extLst>
            </a:pPr>
            <a:r>
              <a:rPr sz="2400">
                <a:sym typeface="+mn-ea"/>
              </a:rPr>
              <a:t>  记叙文的写作顺序主要有顺叙、倒叙、插叙与补叙。                   </a:t>
            </a:r>
            <a:r>
              <a:rPr sz="2400">
                <a:solidFill>
                  <a:schemeClr val="tx1"/>
                </a:solidFill>
                <a:sym typeface="+mn-ea"/>
              </a:rPr>
              <a:t>（初中阶段主要以前三种为主）</a:t>
            </a:r>
            <a:endParaRPr sz="2400">
              <a:solidFill>
                <a:schemeClr val="tx1"/>
              </a:solidFill>
              <a:sym typeface="+mn-ea"/>
            </a:endParaRPr>
          </a:p>
          <a:p>
            <a:pPr indent="609600" algn="l">
              <a:extLst>
                <a:ext uri="{35155182-B16C-46BC-9424-99874614C6A1}">
                  <wpsdc:indentchars xmlns:wpsdc="http://www.wps.cn/officeDocument/2017/drawingmlCustomData" val="200" checksum="4158780845"/>
                </a:ext>
              </a:extLst>
            </a:pPr>
            <a:endParaRPr sz="2400">
              <a:sym typeface="+mn-ea"/>
            </a:endParaRPr>
          </a:p>
          <a:p>
            <a:pPr indent="356870" algn="l"/>
            <a:r>
              <a:rPr lang="zh-CN" sz="3200" b="1">
                <a:latin typeface="Calibri" panose="020F0502020204030204" charset="0"/>
                <a:ea typeface="宋体" panose="02010600030101010101" pitchFamily="2" charset="-122"/>
              </a:rPr>
              <a:t>[常考题型</a:t>
            </a:r>
            <a:r>
              <a:rPr lang="en-US" sz="3200" b="1">
                <a:latin typeface="宋体" panose="02010600030101010101" pitchFamily="2" charset="-122"/>
                <a:ea typeface="宋体" panose="02010600030101010101" pitchFamily="2" charset="-122"/>
              </a:rPr>
              <a:t>]</a:t>
            </a:r>
            <a:endParaRPr lang="en-US" sz="3200" b="1">
              <a:latin typeface="宋体" panose="02010600030101010101" pitchFamily="2" charset="-122"/>
              <a:ea typeface="宋体" panose="02010600030101010101" pitchFamily="2" charset="-122"/>
            </a:endParaRPr>
          </a:p>
          <a:p>
            <a:pPr indent="812800">
              <a:extLst>
                <a:ext uri="{35155182-B16C-46BC-9424-99874614C6A1}">
                  <wpsdc:indentchars xmlns:wpsdc="http://www.wps.cn/officeDocument/2017/drawingmlCustomData" val="200" checksum="3877492575"/>
                </a:ext>
              </a:extLst>
            </a:pPr>
            <a:r>
              <a:rPr lang="en-US" sz="3200">
                <a:latin typeface="宋体" panose="02010600030101010101" pitchFamily="2" charset="-122"/>
                <a:ea typeface="宋体" panose="02010600030101010101" pitchFamily="2" charset="-122"/>
              </a:rPr>
              <a:t>    </a:t>
            </a:r>
            <a:r>
              <a:rPr sz="3000">
                <a:ea typeface="宋体" panose="02010600030101010101" pitchFamily="2" charset="-122"/>
              </a:rPr>
              <a:t>1.选文××段采用了哪种记叙顺序?这样写有什么好处?</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2.从记叙顺序角度看，去掉第××段将影响文章的表达效果，请说明理由。</a:t>
            </a:r>
            <a:endParaRPr sz="3000">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440055" y="257175"/>
            <a:ext cx="8046085" cy="5754370"/>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考点四：理清记叙顺序</a:t>
            </a:r>
            <a:endParaRPr lang="zh-CN" sz="3200" b="1">
              <a:latin typeface="Calibri" panose="020F0502020204030204" charset="0"/>
              <a:ea typeface="宋体" panose="02010600030101010101" pitchFamily="2" charset="-122"/>
            </a:endParaRPr>
          </a:p>
          <a:p>
            <a:pPr indent="356870" algn="ctr"/>
            <a:endParaRPr lang="zh-CN" sz="3200" b="1">
              <a:latin typeface="Calibri" panose="020F0502020204030204" charset="0"/>
              <a:ea typeface="宋体" panose="02010600030101010101" pitchFamily="2" charset="-122"/>
            </a:endParaRPr>
          </a:p>
          <a:p>
            <a:pPr indent="356870" algn="l"/>
            <a:r>
              <a:rPr lang="en-US" sz="3200" b="1">
                <a:latin typeface="宋体" panose="02010600030101010101" pitchFamily="2" charset="-122"/>
                <a:ea typeface="宋体" panose="02010600030101010101" pitchFamily="2" charset="-122"/>
              </a:rPr>
              <a:t>[方法总结]</a:t>
            </a:r>
            <a:endParaRPr lang="en-US" sz="3200" b="1">
              <a:latin typeface="宋体" panose="02010600030101010101" pitchFamily="2" charset="-122"/>
              <a:ea typeface="宋体" panose="02010600030101010101" pitchFamily="2" charset="-122"/>
            </a:endParaRPr>
          </a:p>
          <a:p>
            <a:pPr indent="356870" algn="l"/>
            <a:endParaRPr lang="en-US" sz="3200" b="1">
              <a:latin typeface="宋体" panose="02010600030101010101" pitchFamily="2" charset="-122"/>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判断记叙顺序的方法主要有以下三种。</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（1）提取标志性词语法</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（2）辨析开篇段落法</a:t>
            </a:r>
            <a:r>
              <a:rPr lang="zh-CN" sz="3000">
                <a:solidFill>
                  <a:srgbClr val="FF0000"/>
                </a:solidFill>
                <a:ea typeface="宋体" panose="02010600030101010101" pitchFamily="2" charset="-122"/>
              </a:rPr>
              <a:t>（适用于倒叙）</a:t>
            </a:r>
            <a:endParaRPr sz="3000">
              <a:solidFill>
                <a:srgbClr val="FF0000"/>
              </a:solidFill>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（3）抓住关键段落法</a:t>
            </a:r>
            <a:r>
              <a:rPr lang="zh-CN" sz="3000">
                <a:solidFill>
                  <a:srgbClr val="FF0000"/>
                </a:solidFill>
                <a:ea typeface="宋体" panose="02010600030101010101" pitchFamily="2" charset="-122"/>
              </a:rPr>
              <a:t>（适用于插叙和补叙）</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注意:在叙述一个事件时，由于时间变化与空间地点的转换顺序住往是一致的，所以在</a:t>
            </a:r>
            <a:r>
              <a:rPr sz="3000">
                <a:solidFill>
                  <a:srgbClr val="FF0000"/>
                </a:solidFill>
                <a:ea typeface="宋体" panose="02010600030101010101" pitchFamily="2" charset="-122"/>
              </a:rPr>
              <a:t>一篇文章中常常是几种记叙顺序兼而有之</a:t>
            </a:r>
            <a:r>
              <a:rPr sz="3000">
                <a:ea typeface="宋体" panose="02010600030101010101" pitchFamily="2" charset="-122"/>
              </a:rPr>
              <a:t>。</a:t>
            </a:r>
            <a:endParaRPr sz="3000">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3" name="文本框 2"/>
          <p:cNvSpPr txBox="1"/>
          <p:nvPr/>
        </p:nvSpPr>
        <p:spPr>
          <a:xfrm>
            <a:off x="327025" y="243840"/>
            <a:ext cx="8490585" cy="6369685"/>
          </a:xfrm>
          <a:prstGeom prst="rect">
            <a:avLst/>
          </a:prstGeom>
          <a:noFill/>
        </p:spPr>
        <p:txBody>
          <a:bodyPr wrap="square" rtlCol="0">
            <a:spAutoFit/>
          </a:bodyPr>
          <a:p>
            <a:pPr algn="l"/>
            <a:r>
              <a:rPr lang="zh-CN" altLang="en-US" sz="2400" b="1"/>
              <a:t>插叙和补叙的区别：</a:t>
            </a:r>
            <a:endParaRPr lang="zh-CN" altLang="en-US" sz="2400" b="1"/>
          </a:p>
          <a:p>
            <a:pPr algn="l"/>
            <a:endParaRPr lang="zh-CN" altLang="en-US" sz="2400"/>
          </a:p>
          <a:p>
            <a:pPr algn="l"/>
            <a:r>
              <a:rPr lang="zh-CN" altLang="en-US" sz="2400"/>
              <a:t>      1.</a:t>
            </a:r>
            <a:r>
              <a:rPr lang="zh-CN" altLang="en-US" sz="2400">
                <a:solidFill>
                  <a:srgbClr val="FF0000"/>
                </a:solidFill>
              </a:rPr>
              <a:t>插叙</a:t>
            </a:r>
            <a:r>
              <a:rPr lang="zh-CN" altLang="en-US" sz="2400"/>
              <a:t>插入的是基本事件之外的有关情况,去掉它并不影响事件本身的完整性。</a:t>
            </a:r>
            <a:r>
              <a:rPr lang="zh-CN" altLang="en-US" sz="2400">
                <a:solidFill>
                  <a:srgbClr val="FF0000"/>
                </a:solidFill>
              </a:rPr>
              <a:t>（插入与中心事件相关的另一件事）</a:t>
            </a:r>
            <a:endParaRPr lang="zh-CN" altLang="en-US" sz="2400">
              <a:solidFill>
                <a:srgbClr val="FF0000"/>
              </a:solidFill>
            </a:endParaRPr>
          </a:p>
          <a:p>
            <a:pPr algn="l"/>
            <a:endParaRPr lang="zh-CN" altLang="en-US" sz="2400">
              <a:solidFill>
                <a:srgbClr val="FF0000"/>
              </a:solidFill>
            </a:endParaRPr>
          </a:p>
          <a:p>
            <a:pPr algn="l"/>
            <a:r>
              <a:rPr lang="zh-CN" altLang="en-US" sz="2400"/>
              <a:t>       </a:t>
            </a:r>
            <a:r>
              <a:rPr lang="zh-CN" altLang="en-US" sz="2000"/>
              <a:t>如：鲁迅的《故乡》中“我”回到故乡和“母亲”谈到闰土时，插入</a:t>
            </a:r>
            <a:r>
              <a:rPr lang="en-US" altLang="zh-CN" sz="2000"/>
              <a:t>“</a:t>
            </a:r>
            <a:r>
              <a:rPr lang="zh-CN" altLang="en-US" sz="2000"/>
              <a:t>少年闰土和我的友谊</a:t>
            </a:r>
            <a:r>
              <a:rPr lang="en-US" altLang="zh-CN" sz="2000"/>
              <a:t>”</a:t>
            </a:r>
            <a:r>
              <a:rPr lang="zh-CN" altLang="en-US" sz="2000"/>
              <a:t>的片断。</a:t>
            </a:r>
            <a:endParaRPr lang="zh-CN" altLang="en-US" sz="2000"/>
          </a:p>
          <a:p>
            <a:pPr algn="l"/>
            <a:r>
              <a:rPr lang="zh-CN" altLang="en-US" sz="2400"/>
              <a:t>       </a:t>
            </a:r>
            <a:endParaRPr lang="zh-CN" altLang="en-US" sz="2400"/>
          </a:p>
          <a:p>
            <a:pPr algn="l"/>
            <a:r>
              <a:rPr lang="zh-CN" altLang="en-US" sz="2400"/>
              <a:t>       2.</a:t>
            </a:r>
            <a:r>
              <a:rPr lang="zh-CN" altLang="en-US" sz="2400">
                <a:solidFill>
                  <a:srgbClr val="FF0000"/>
                </a:solidFill>
              </a:rPr>
              <a:t>补叙</a:t>
            </a:r>
            <a:r>
              <a:rPr lang="zh-CN" altLang="en-US" sz="2400"/>
              <a:t>补入的则是基本事件发展之中的有机环节,去掉它会影响事件本身的完整性。</a:t>
            </a:r>
            <a:r>
              <a:rPr lang="zh-CN" altLang="en-US" sz="2400">
                <a:solidFill>
                  <a:srgbClr val="FF0000"/>
                </a:solidFill>
              </a:rPr>
              <a:t>（补入中心事件的一部分）</a:t>
            </a:r>
            <a:endParaRPr lang="zh-CN" altLang="en-US" sz="2400">
              <a:solidFill>
                <a:srgbClr val="FF0000"/>
              </a:solidFill>
            </a:endParaRPr>
          </a:p>
          <a:p>
            <a:pPr algn="l"/>
            <a:endParaRPr lang="zh-CN" altLang="en-US" sz="2400">
              <a:solidFill>
                <a:srgbClr val="FF0000"/>
              </a:solidFill>
            </a:endParaRPr>
          </a:p>
          <a:p>
            <a:pPr algn="l"/>
            <a:r>
              <a:rPr lang="zh-CN" altLang="en-US" sz="2000">
                <a:solidFill>
                  <a:schemeClr val="tx1"/>
                </a:solidFill>
              </a:rPr>
              <a:t>        如：《智取生辰纲》叙述在黄泥岗松林内七个贩枣的客商劫走了生辰纲。在结尾交代了吴用、晁盖等人的姓名，并介绍了使用障眼法、当面吃酒以瓢下药的经过。这样，通过补叙使得事件真相大白，解答了读者的疑惑。</a:t>
            </a:r>
            <a:endParaRPr lang="zh-CN" altLang="en-US" sz="2000">
              <a:solidFill>
                <a:schemeClr val="tx1"/>
              </a:solidFill>
            </a:endParaRPr>
          </a:p>
          <a:p>
            <a:pPr algn="l"/>
            <a:endParaRPr lang="zh-CN" altLang="en-US" sz="2000">
              <a:solidFill>
                <a:schemeClr val="tx1"/>
              </a:solidFill>
            </a:endParaRPr>
          </a:p>
          <a:p>
            <a:pPr algn="l"/>
            <a:r>
              <a:rPr lang="zh-CN" altLang="en-US" sz="2400"/>
              <a:t>       3.</a:t>
            </a:r>
            <a:r>
              <a:rPr lang="zh-CN" altLang="en-US" sz="2400">
                <a:solidFill>
                  <a:srgbClr val="FF0000"/>
                </a:solidFill>
              </a:rPr>
              <a:t>补叙可以在篇中,也可以在篇末</a:t>
            </a:r>
            <a:r>
              <a:rPr lang="zh-CN" altLang="en-US" sz="2400"/>
              <a:t>,而</a:t>
            </a:r>
            <a:r>
              <a:rPr lang="zh-CN" altLang="en-US" sz="2400">
                <a:solidFill>
                  <a:srgbClr val="FF0000"/>
                </a:solidFill>
              </a:rPr>
              <a:t>插叙只能在篇中</a:t>
            </a:r>
            <a:r>
              <a:rPr lang="zh-CN" altLang="en-US" sz="2400"/>
              <a:t>,不能在篇末。</a:t>
            </a:r>
            <a:endParaRPr lang="zh-CN" altLang="en-US" sz="24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440055" y="257175"/>
            <a:ext cx="8046085" cy="532320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考点四：理清记叙顺序</a:t>
            </a:r>
            <a:endParaRPr lang="zh-CN" sz="3200" b="1">
              <a:latin typeface="Calibri" panose="020F0502020204030204" charset="0"/>
              <a:ea typeface="宋体" panose="02010600030101010101" pitchFamily="2" charset="-122"/>
            </a:endParaRPr>
          </a:p>
          <a:p>
            <a:pPr indent="356870" algn="ctr"/>
            <a:endParaRPr lang="zh-CN" sz="3200" b="1">
              <a:latin typeface="Calibri" panose="020F0502020204030204" charset="0"/>
              <a:ea typeface="宋体" panose="02010600030101010101" pitchFamily="2" charset="-122"/>
            </a:endParaRPr>
          </a:p>
          <a:p>
            <a:pPr indent="356870" algn="l"/>
            <a:endParaRPr lang="en-US" sz="3200" b="1">
              <a:latin typeface="宋体" panose="02010600030101010101" pitchFamily="2" charset="-122"/>
              <a:ea typeface="宋体" panose="02010600030101010101" pitchFamily="2" charset="-122"/>
            </a:endParaRPr>
          </a:p>
          <a:p>
            <a:pPr indent="356870" algn="l"/>
            <a:r>
              <a:rPr lang="en-US" sz="3200" b="1">
                <a:latin typeface="宋体" panose="02010600030101010101" pitchFamily="2" charset="-122"/>
                <a:ea typeface="宋体" panose="02010600030101010101" pitchFamily="2" charset="-122"/>
              </a:rPr>
              <a:t>[答题格式]</a:t>
            </a:r>
            <a:endParaRPr lang="en-US" sz="3200" b="1">
              <a:latin typeface="宋体" panose="02010600030101010101" pitchFamily="2" charset="-122"/>
              <a:ea typeface="宋体" panose="02010600030101010101" pitchFamily="2" charset="-122"/>
            </a:endParaRPr>
          </a:p>
          <a:p>
            <a:pPr indent="356870" algn="l"/>
            <a:endParaRPr lang="en-US" sz="3200" b="1">
              <a:latin typeface="宋体" panose="02010600030101010101" pitchFamily="2" charset="-122"/>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1.＂××”段采用……的记叙顺序，</a:t>
            </a:r>
            <a:r>
              <a:rPr lang="zh-CN" sz="3000">
                <a:ea typeface="宋体" panose="02010600030101010101" pitchFamily="2" charset="-122"/>
              </a:rPr>
              <a:t>插入（</a:t>
            </a:r>
            <a:r>
              <a:rPr sz="3000">
                <a:ea typeface="宋体" panose="02010600030101010101" pitchFamily="2" charset="-122"/>
              </a:rPr>
              <a:t>补充</a:t>
            </a:r>
            <a:r>
              <a:rPr lang="zh-CN" sz="3000">
                <a:ea typeface="宋体" panose="02010600030101010101" pitchFamily="2" charset="-122"/>
              </a:rPr>
              <a:t>）</a:t>
            </a:r>
            <a:r>
              <a:rPr sz="3000">
                <a:ea typeface="宋体" panose="02010600030101010101" pitchFamily="2" charset="-122"/>
              </a:rPr>
              <a:t>交代了……，</a:t>
            </a:r>
            <a:r>
              <a:rPr lang="zh-CN" sz="3000">
                <a:ea typeface="宋体" panose="02010600030101010101" pitchFamily="2" charset="-122"/>
              </a:rPr>
              <a:t>丰富了</a:t>
            </a:r>
            <a:r>
              <a:rPr sz="3000">
                <a:ea typeface="宋体" panose="02010600030101010101" pitchFamily="2" charset="-122"/>
              </a:rPr>
              <a:t>文章</a:t>
            </a:r>
            <a:r>
              <a:rPr lang="zh-CN" sz="3000">
                <a:ea typeface="宋体" panose="02010600030101010101" pitchFamily="2" charset="-122"/>
              </a:rPr>
              <a:t>内容，增强了情节的生动性，突出了人物形象（主题）。</a:t>
            </a:r>
            <a:endParaRPr lang="zh-CN"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endParaRPr lang="zh-CN"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2.不能去掉，去掉后</a:t>
            </a:r>
            <a:r>
              <a:rPr sz="3000">
                <a:sym typeface="+mn-ea"/>
              </a:rPr>
              <a:t>……</a:t>
            </a:r>
            <a:r>
              <a:rPr lang="zh-CN" sz="3000">
                <a:sym typeface="+mn-ea"/>
              </a:rPr>
              <a:t>，</a:t>
            </a:r>
            <a:r>
              <a:rPr lang="zh-CN" sz="3000">
                <a:ea typeface="宋体" panose="02010600030101010101" pitchFamily="2" charset="-122"/>
              </a:rPr>
              <a:t>情节不够生动（结构不完整）</a:t>
            </a:r>
            <a:endParaRPr lang="zh-CN" sz="3000">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236855" y="213360"/>
            <a:ext cx="8669655" cy="6297930"/>
          </a:xfrm>
          <a:prstGeom prst="rect">
            <a:avLst/>
          </a:prstGeom>
          <a:noFill/>
          <a:ln w="9525">
            <a:noFill/>
          </a:ln>
        </p:spPr>
        <p:txBody>
          <a:bodyPr wrap="square">
            <a:spAutoFit/>
          </a:bodyPr>
          <a:p>
            <a:pPr indent="266700" algn="l">
              <a:lnSpc>
                <a:spcPts val="2200"/>
              </a:lnSpc>
            </a:pPr>
            <a:r>
              <a:rPr lang="zh-CN" altLang="en-US" sz="2400" b="1">
                <a:solidFill>
                  <a:srgbClr val="C00000"/>
                </a:solidFill>
                <a:latin typeface="黑体" panose="02010609060101010101" charset="-122"/>
                <a:ea typeface="黑体" panose="02010609060101010101" charset="-122"/>
                <a:cs typeface="黑体" panose="02010609060101010101" charset="-122"/>
              </a:rPr>
              <a:t>练 习</a:t>
            </a:r>
            <a:r>
              <a:rPr lang="en-US" altLang="zh-CN" sz="2400" b="1">
                <a:solidFill>
                  <a:srgbClr val="C00000"/>
                </a:solidFill>
                <a:latin typeface="黑体" panose="02010609060101010101" charset="-122"/>
                <a:ea typeface="黑体" panose="02010609060101010101" charset="-122"/>
                <a:cs typeface="黑体" panose="02010609060101010101" charset="-122"/>
              </a:rPr>
              <a:t> </a:t>
            </a:r>
            <a:r>
              <a:rPr lang="en-US" altLang="zh-CN" sz="2400">
                <a:solidFill>
                  <a:srgbClr val="000000"/>
                </a:solidFill>
                <a:latin typeface="黑体" panose="02010609060101010101" charset="-122"/>
                <a:ea typeface="黑体" panose="02010609060101010101" charset="-122"/>
                <a:cs typeface="黑体" panose="02010609060101010101" charset="-122"/>
              </a:rPr>
              <a:t>  </a:t>
            </a:r>
            <a:r>
              <a:rPr lang="en-US" altLang="zh-CN" sz="1800">
                <a:solidFill>
                  <a:srgbClr val="000000"/>
                </a:solidFill>
                <a:latin typeface="黑体" panose="02010609060101010101" charset="-122"/>
                <a:ea typeface="黑体" panose="02010609060101010101" charset="-122"/>
                <a:cs typeface="黑体" panose="02010609060101010101" charset="-122"/>
              </a:rPr>
              <a:t>                  </a:t>
            </a:r>
            <a:endParaRPr lang="en-US" altLang="zh-CN" sz="1800">
              <a:solidFill>
                <a:srgbClr val="000000"/>
              </a:solidFill>
              <a:latin typeface="黑体" panose="02010609060101010101" charset="-122"/>
              <a:ea typeface="黑体" panose="02010609060101010101" charset="-122"/>
              <a:cs typeface="黑体" panose="02010609060101010101" charset="-122"/>
            </a:endParaRPr>
          </a:p>
          <a:p>
            <a:pPr indent="266700" algn="l">
              <a:lnSpc>
                <a:spcPts val="2200"/>
              </a:lnSpc>
            </a:pPr>
            <a:r>
              <a:rPr lang="en-US" altLang="zh-CN" sz="1800">
                <a:solidFill>
                  <a:srgbClr val="000000"/>
                </a:solidFill>
                <a:latin typeface="黑体" panose="02010609060101010101" charset="-122"/>
                <a:ea typeface="黑体" panose="02010609060101010101" charset="-122"/>
                <a:cs typeface="黑体" panose="02010609060101010101" charset="-122"/>
              </a:rPr>
              <a:t>              </a:t>
            </a:r>
            <a:r>
              <a:rPr lang="en-US" altLang="zh-CN" sz="1700">
                <a:solidFill>
                  <a:srgbClr val="000000"/>
                </a:solidFill>
                <a:latin typeface="黑体" panose="02010609060101010101" charset="-122"/>
                <a:ea typeface="黑体" panose="02010609060101010101" charset="-122"/>
                <a:cs typeface="黑体" panose="02010609060101010101" charset="-122"/>
              </a:rPr>
              <a:t> </a:t>
            </a:r>
            <a:r>
              <a:rPr lang="zh-CN" sz="1700">
                <a:solidFill>
                  <a:srgbClr val="000000"/>
                </a:solidFill>
                <a:latin typeface="黑体" panose="02010609060101010101" charset="-122"/>
                <a:ea typeface="黑体" panose="02010609060101010101" charset="-122"/>
                <a:cs typeface="黑体" panose="02010609060101010101" charset="-122"/>
              </a:rPr>
              <a:t>远行的童年记忆（2019河北）    ①又是麦浪翻滚时，这些金色的麦田，麦客撞开了我渐行渐远的童年记忆的大门。    ②天刚刚有些微弱的无亮，那些头顶草帽、手持镰刀，挑着简单行囊的麦客便候鸟似地穿梭在乡村的道路上了。布鞋的噗沓声带着一路风尘，随着麦香的气息惊扰了乡村的美梦。天大亮时，村子中心的磨盘前已聚……了好多麦客。男人头戴草帽，女人脖子上搭条毛巾。他们衣着简朴，操着生硬的外地口音，有父子兄弟，也有夫妻相随，看起来都很壮实。有雇主过来了，他们便簇拥上前，谈好价钱的人跟着去了，剩下的人则继续等待。   ③村子地处川道。家家户户都有七八亩地，人口多的甚至上十亩。一晌太阳两阵风，麦子瞬间成熟。若不及时收割，一场风雨就有可能让一年的收成打了水漂。家家户户都很心急，男女老少齐上阵，忙不过来的人家便去请麦客。父亲在煤矿上工作，不能回来，奶奶便张罗着叫麦客帮忙。经过一番比较，特会算计的奶奶相中了一对夫妇，每亩价格比别人少两元钱。奶奶说，女人割麦没有男人快，可是心细，两亩地少四元钱。划算。   ④母亲把夫要俩带到地头，指出地界就去忙了，只留下我照看。天很热，男人和女人捋下袖子和裤腿，全副武装，拱着腰，低着头。飞快地挥舞着镰刀。男人在前边开道，割边做捆蝇;女人紧跟其后，边割边捆。随着有节奏的唰唰声响，麦子便一排摔倒在脚踝前，用脚一勾、镰一挟，便成一抱麦子，三缠两绕后干净利索地绑出一个半人高的大麦捆来。躲在地头树下乘凉的我，只能看到两个猫着腰的背影在麦田掘土机似地前进。在他们身后，湿气尚未散尽的断鲜麦茬如海岸线般不断延长。</a:t>
            </a:r>
            <a:r>
              <a:rPr lang="zh-CN" sz="1700" u="sng">
                <a:solidFill>
                  <a:srgbClr val="000000"/>
                </a:solidFill>
                <a:latin typeface="黑体" panose="02010609060101010101" charset="-122"/>
                <a:ea typeface="黑体" panose="02010609060101010101" charset="-122"/>
                <a:cs typeface="黑体" panose="02010609060101010101" charset="-122"/>
              </a:rPr>
              <a:t>田野里没有一丝风，太阳越来越高。刺眼的阳光如麦芒般扎到人身上，火辣辣的，疼得难受。蝉也不叫了，不知躲到哪儿乘凉去了。</a:t>
            </a:r>
            <a:r>
              <a:rPr lang="zh-CN" sz="1700">
                <a:solidFill>
                  <a:srgbClr val="000000"/>
                </a:solidFill>
                <a:latin typeface="黑体" panose="02010609060101010101" charset="-122"/>
                <a:ea typeface="黑体" panose="02010609060101010101" charset="-122"/>
                <a:cs typeface="黑体" panose="02010609060101010101" charset="-122"/>
              </a:rPr>
              <a:t>虽然他们一个戴着草帽，一个头顶毛中，但后脊的衣服却湿透了一层又一层，割麦的速度也明显慢了下来。</a:t>
            </a:r>
            <a:endParaRPr lang="zh-CN" altLang="en-US" sz="17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635" y="115570"/>
            <a:ext cx="9144000" cy="6554470"/>
          </a:xfrm>
          <a:prstGeom prst="rect">
            <a:avLst/>
          </a:prstGeom>
          <a:noFill/>
          <a:ln w="9525">
            <a:noFill/>
          </a:ln>
        </p:spPr>
        <p:txBody>
          <a:bodyPr wrap="square">
            <a:spAutoFit/>
          </a:bodyPr>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⑤奶奶颠着小脚到地里送水来了。看着地里麦荐很低，麦穗给得干净，奶奶露出了满意的笑容，招呼他们到地头吃馍喝水。当男人摇着草帽扇风，女人扯下头上的毛巾擦汗时，我发现。原本眉清目秀的两个人，此时脸上黑一道儿白一溜儿，衣服上也爬满了麦芒和灰尘。</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⑥婶子，你家的麦穗又大又长，颗粒饱满，估计亩产能上八百斤。”男人的话让奶奶眉开眼笑。</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⑦“都是老天爷帮忙，风调而顺，麦子才长得这么好。奶奶说。</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⑧女人顺着妈奶的话去。说:“这么大的地，这么好的麦子，够你们家吃几年呢。可比我们山里强多了。</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⑨原来男人和女人来自深山人家。山大沟深地薄、田地少，多种玉米少有麦子。每到收麦时，他们便出山当麦客维持生计。</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⑩午饭，奶奶给做的凉面，按想男人的要求送到地里。吃完饭，麦客夫妻俩继续割麦。中午的太阳最毒、但麦秆更脆易割。于是，全色的麦海在麦客挥舞的镰刀下不断地后退着。临近黄昏，整整两亩麦子金被割完，</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⑪夜风扫去了一天的燥热，满天星斗点亮了夜空，村子中心的磨盘旁。结算完工钱的麦客们聚集于此休息。男人们袒着晒得物黑的胸脯，有的磨镰刀，有的吸旱烟，有的倚靠着麦秸堆打起响亮的鼾声来。女人们又恢复了爱热闹的天性，你一言我一语地拉起了家常。很快，这些技术过硬、勤劳肯干的麦客又要追着麦子成熟的气息，开走在一个又一个乡村。</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⑫当现代机城碾碎麦客的足迹，当镰刀成为陈列在展馆的纪念物时，有多少人还能记得麦客这个行当?而我存留于童年的麦客记忆。也已经蒙满灰尘，远行四十年了。 时，村子中心的磨盘前已聚……了好多麦客。男人头戴草帽，女人脖子上搭条毛巾。他们衣着简朴，操着生硬的外地口音，有父子兄弟，也有夫妻相随，看起来都很壮实。有雇主过来了，他们便簇拥上前，谈好价钱的人跟着去了，剩下的人则继续等待。  </a:t>
            </a:r>
            <a:endParaRPr lang="zh-CN" sz="1600">
              <a:solidFill>
                <a:srgbClr val="000000"/>
              </a:solidFill>
              <a:latin typeface="黑体" panose="02010609060101010101" charset="-122"/>
              <a:ea typeface="黑体" panose="02010609060101010101" charset="-122"/>
              <a:cs typeface="黑体" panose="02010609060101010101" charset="-122"/>
            </a:endParaRPr>
          </a:p>
          <a:p>
            <a:pPr indent="356870"/>
            <a:r>
              <a:rPr sz="2400" dirty="0">
                <a:solidFill>
                  <a:srgbClr val="000000"/>
                </a:solidFill>
                <a:latin typeface="宋体" panose="02010600030101010101" pitchFamily="2" charset="-122"/>
                <a:cs typeface="Times New Roman" panose="02020603050405020304" charset="0"/>
                <a:sym typeface="+mn-ea"/>
              </a:rPr>
              <a:t> 1．选文第⑨段的作用是什么? (2分)</a:t>
            </a:r>
            <a:endParaRPr sz="2400" dirty="0">
              <a:solidFill>
                <a:srgbClr val="000000"/>
              </a:solidFill>
              <a:latin typeface="宋体" panose="02010600030101010101" pitchFamily="2" charset="-122"/>
              <a:cs typeface="Times New Roman" panose="02020603050405020304" charset="0"/>
              <a:sym typeface="+mn-ea"/>
            </a:endParaRPr>
          </a:p>
          <a:p>
            <a:pPr indent="356870"/>
            <a:endParaRPr lang="zh-CN" altLang="en-US" sz="2400" dirty="0">
              <a:solidFill>
                <a:srgbClr val="000000"/>
              </a:solidFill>
              <a:latin typeface="宋体" panose="02010600030101010101" pitchFamily="2" charset="-122"/>
              <a:cs typeface="Times New Roman" panose="02020603050405020304" charset="0"/>
              <a:sym typeface="+mn-ea"/>
            </a:endParaRPr>
          </a:p>
          <a:p>
            <a:pPr indent="356870"/>
            <a:r>
              <a:rPr lang="zh-CN" sz="2000">
                <a:solidFill>
                  <a:srgbClr val="FF0000"/>
                </a:solidFill>
                <a:latin typeface="+mn-ea"/>
                <a:ea typeface="+mn-ea"/>
                <a:cs typeface="+mn-ea"/>
                <a:sym typeface="+mn-ea"/>
              </a:rPr>
              <a:t>方法：</a:t>
            </a:r>
            <a:r>
              <a:rPr sz="2000">
                <a:sym typeface="+mn-ea"/>
              </a:rPr>
              <a:t>抓住关键段落法</a:t>
            </a:r>
            <a:r>
              <a:rPr lang="zh-CN" sz="2000">
                <a:sym typeface="+mn-ea"/>
              </a:rPr>
              <a:t>（</a:t>
            </a:r>
            <a:r>
              <a:rPr lang="zh-CN" altLang="en-US" sz="2000">
                <a:solidFill>
                  <a:srgbClr val="FF0000"/>
                </a:solidFill>
                <a:sym typeface="+mn-ea"/>
              </a:rPr>
              <a:t>补叙可以在篇中、篇末，插叙只能在篇中）</a:t>
            </a:r>
            <a:endParaRPr lang="zh-CN" altLang="en-US" sz="1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2290" name="Text Box 2"/>
          <p:cNvSpPr txBox="1"/>
          <p:nvPr/>
        </p:nvSpPr>
        <p:spPr>
          <a:xfrm>
            <a:off x="255270" y="284480"/>
            <a:ext cx="8145145" cy="2922905"/>
          </a:xfrm>
          <a:prstGeom prst="rect">
            <a:avLst/>
          </a:prstGeom>
          <a:noFill/>
          <a:ln w="9525">
            <a:noFill/>
          </a:ln>
        </p:spPr>
        <p:txBody>
          <a:bodyPr wrap="square">
            <a:spAutoFit/>
          </a:bodyPr>
          <a:p>
            <a:endParaRPr lang="zh-CN" altLang="en-US" sz="2000" dirty="0">
              <a:latin typeface="黑体" panose="02010609060101010101" charset="-122"/>
              <a:ea typeface="黑体" panose="02010609060101010101" charset="-122"/>
              <a:cs typeface="黑体" panose="02010609060101010101" charset="-122"/>
            </a:endParaRPr>
          </a:p>
          <a:p>
            <a:pPr indent="356870"/>
            <a:r>
              <a:rPr sz="2400" dirty="0">
                <a:solidFill>
                  <a:srgbClr val="000000"/>
                </a:solidFill>
                <a:latin typeface="宋体" panose="02010600030101010101" pitchFamily="2" charset="-122"/>
                <a:cs typeface="Times New Roman" panose="02020603050405020304" charset="0"/>
                <a:sym typeface="+mn-ea"/>
              </a:rPr>
              <a:t> 1．选文第⑨段的作用是什么? (2分)</a:t>
            </a:r>
            <a:endParaRPr sz="2400" dirty="0">
              <a:solidFill>
                <a:srgbClr val="000000"/>
              </a:solidFill>
              <a:latin typeface="宋体" panose="02010600030101010101" pitchFamily="2" charset="-122"/>
              <a:cs typeface="Times New Roman" panose="02020603050405020304" charset="0"/>
              <a:sym typeface="+mn-ea"/>
            </a:endParaRPr>
          </a:p>
          <a:p>
            <a:pPr indent="356870"/>
            <a:endParaRPr lang="zh-CN" altLang="en-US" sz="2400" dirty="0">
              <a:solidFill>
                <a:srgbClr val="000000"/>
              </a:solidFill>
              <a:latin typeface="宋体" panose="02010600030101010101" pitchFamily="2" charset="-122"/>
              <a:cs typeface="Times New Roman" panose="02020603050405020304" charset="0"/>
              <a:sym typeface="+mn-ea"/>
            </a:endParaRPr>
          </a:p>
          <a:p>
            <a:pPr indent="356870"/>
            <a:r>
              <a:rPr lang="zh-CN" sz="2400">
                <a:solidFill>
                  <a:srgbClr val="FF0000"/>
                </a:solidFill>
                <a:latin typeface="+mn-ea"/>
                <a:ea typeface="+mn-ea"/>
                <a:cs typeface="+mn-ea"/>
                <a:sym typeface="+mn-ea"/>
              </a:rPr>
              <a:t>方法：</a:t>
            </a:r>
            <a:r>
              <a:rPr sz="2400">
                <a:sym typeface="+mn-ea"/>
              </a:rPr>
              <a:t>抓住关键段落法</a:t>
            </a:r>
            <a:r>
              <a:rPr lang="zh-CN" sz="2400">
                <a:sym typeface="+mn-ea"/>
              </a:rPr>
              <a:t>（</a:t>
            </a:r>
            <a:r>
              <a:rPr lang="zh-CN" altLang="en-US" sz="2400">
                <a:solidFill>
                  <a:srgbClr val="FF0000"/>
                </a:solidFill>
                <a:sym typeface="+mn-ea"/>
              </a:rPr>
              <a:t>补叙可以在篇中、篇末，插叙只能在篇中）</a:t>
            </a:r>
            <a:endParaRPr sz="2400">
              <a:solidFill>
                <a:srgbClr val="FF0000"/>
              </a:solidFill>
              <a:latin typeface="+mn-ea"/>
              <a:ea typeface="+mn-ea"/>
              <a:cs typeface="+mn-ea"/>
            </a:endParaRPr>
          </a:p>
          <a:p>
            <a:endParaRPr lang="zh-CN" altLang="en-US" sz="2400" dirty="0">
              <a:solidFill>
                <a:srgbClr val="FF0000"/>
              </a:solidFill>
              <a:latin typeface="宋体" panose="02010600030101010101" pitchFamily="2" charset="-122"/>
              <a:cs typeface="Times New Roman" panose="02020603050405020304" charset="0"/>
            </a:endParaRPr>
          </a:p>
          <a:p>
            <a:r>
              <a:rPr sz="2400">
                <a:sym typeface="+mn-ea"/>
              </a:rPr>
              <a:t>       </a:t>
            </a:r>
            <a:r>
              <a:rPr sz="2000">
                <a:solidFill>
                  <a:srgbClr val="C00000"/>
                </a:solidFill>
                <a:sym typeface="+mn-ea"/>
              </a:rPr>
              <a:t>采用……的记叙顺序，</a:t>
            </a:r>
            <a:r>
              <a:rPr lang="zh-CN" sz="2000">
                <a:solidFill>
                  <a:srgbClr val="C00000"/>
                </a:solidFill>
                <a:sym typeface="+mn-ea"/>
              </a:rPr>
              <a:t>插入（</a:t>
            </a:r>
            <a:r>
              <a:rPr sz="2000">
                <a:solidFill>
                  <a:srgbClr val="C00000"/>
                </a:solidFill>
                <a:sym typeface="+mn-ea"/>
              </a:rPr>
              <a:t>补充</a:t>
            </a:r>
            <a:r>
              <a:rPr lang="zh-CN" sz="2000">
                <a:solidFill>
                  <a:srgbClr val="C00000"/>
                </a:solidFill>
                <a:sym typeface="+mn-ea"/>
              </a:rPr>
              <a:t>）</a:t>
            </a:r>
            <a:r>
              <a:rPr sz="2000">
                <a:solidFill>
                  <a:srgbClr val="C00000"/>
                </a:solidFill>
                <a:sym typeface="+mn-ea"/>
              </a:rPr>
              <a:t>交代了……，</a:t>
            </a:r>
            <a:r>
              <a:rPr lang="zh-CN" sz="2000">
                <a:solidFill>
                  <a:srgbClr val="C00000"/>
                </a:solidFill>
                <a:sym typeface="+mn-ea"/>
              </a:rPr>
              <a:t>丰富了</a:t>
            </a:r>
            <a:r>
              <a:rPr sz="2000">
                <a:solidFill>
                  <a:srgbClr val="C00000"/>
                </a:solidFill>
                <a:sym typeface="+mn-ea"/>
              </a:rPr>
              <a:t>文章</a:t>
            </a:r>
            <a:r>
              <a:rPr lang="zh-CN" sz="2000">
                <a:solidFill>
                  <a:srgbClr val="C00000"/>
                </a:solidFill>
                <a:sym typeface="+mn-ea"/>
              </a:rPr>
              <a:t>内容，增强了情节的生动性，突出了人物形象（主题）。</a:t>
            </a:r>
            <a:endParaRPr lang="zh-CN" altLang="en-US" sz="2000" dirty="0">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nvSpPr>
        <p:spPr>
          <a:xfrm>
            <a:off x="744220" y="3369945"/>
            <a:ext cx="7383145" cy="2368550"/>
          </a:xfrm>
          <a:prstGeom prst="rect">
            <a:avLst/>
          </a:prstGeom>
          <a:noFill/>
          <a:ln w="9525">
            <a:noFill/>
          </a:ln>
        </p:spPr>
        <p:txBody>
          <a:bodyPr wrap="square">
            <a:spAutoFit/>
          </a:bodyPr>
          <a:p>
            <a:pPr indent="266700"/>
            <a:r>
              <a:rPr lang="en-US" altLang="zh-CN" sz="2400">
                <a:solidFill>
                  <a:srgbClr val="333333"/>
                </a:solidFill>
                <a:ea typeface="微软雅黑" panose="020B0503020204020204" charset="-122"/>
              </a:rPr>
              <a:t>   </a:t>
            </a:r>
            <a:endParaRPr lang="en-US" altLang="zh-CN" sz="2400">
              <a:solidFill>
                <a:srgbClr val="333333"/>
              </a:solidFill>
              <a:ea typeface="微软雅黑" panose="020B0503020204020204" charset="-122"/>
            </a:endParaRPr>
          </a:p>
          <a:p>
            <a:pPr indent="266700"/>
            <a:r>
              <a:rPr lang="en-US" altLang="zh-CN" sz="2400">
                <a:solidFill>
                  <a:srgbClr val="333333"/>
                </a:solidFill>
                <a:ea typeface="微软雅黑" panose="020B0503020204020204" charset="-122"/>
              </a:rPr>
              <a:t> </a:t>
            </a:r>
            <a:r>
              <a:rPr lang="zh-CN" sz="2000">
                <a:solidFill>
                  <a:srgbClr val="333333"/>
                </a:solidFill>
                <a:ea typeface="微软雅黑" panose="020B0503020204020204" charset="-122"/>
              </a:rPr>
              <a:t>(1)运用插叙，交代了麦客夫妻来自深山的情况，解释了他们外出当麦客的原因。丰富了文章内容，更突出了麦客夫妻的勤劳朴实、任劳任怨。     </a:t>
            </a:r>
            <a:endParaRPr lang="zh-CN" sz="2000">
              <a:solidFill>
                <a:srgbClr val="333333"/>
              </a:solidFill>
              <a:ea typeface="微软雅黑" panose="020B0503020204020204" charset="-122"/>
            </a:endParaRPr>
          </a:p>
          <a:p>
            <a:pPr indent="266700"/>
            <a:r>
              <a:rPr lang="zh-CN" sz="2000">
                <a:solidFill>
                  <a:srgbClr val="333333"/>
                </a:solidFill>
                <a:ea typeface="微软雅黑" panose="020B0503020204020204" charset="-122"/>
              </a:rPr>
              <a:t>   (2)承上启下，承接上文麦客夫妻对奶奶家土地丰收的夸赞，引出下文麦客夫妻继续割麦子的场景，推动了情节发展，呼应了开头。</a:t>
            </a:r>
            <a:endParaRPr lang="zh-CN" altLang="en-US" sz="2000">
              <a:solidFill>
                <a:srgbClr val="333333"/>
              </a:solidFill>
              <a:ea typeface="微软雅黑" panose="020B050302020402020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616585" y="342265"/>
            <a:ext cx="7911465" cy="5631180"/>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考点五：分析人物形象</a:t>
            </a:r>
            <a:endParaRPr lang="zh-CN" sz="3200" b="1">
              <a:latin typeface="Calibri" panose="020F0502020204030204" charset="0"/>
              <a:ea typeface="宋体" panose="02010600030101010101" pitchFamily="2" charset="-122"/>
            </a:endParaRPr>
          </a:p>
          <a:p>
            <a:pPr indent="609600">
              <a:extLst>
                <a:ext uri="{35155182-B16C-46BC-9424-99874614C6A1}">
                  <wpsdc:indentchars xmlns:wpsdc="http://www.wps.cn/officeDocument/2017/drawingmlCustomData" val="200" checksum="4158780845"/>
                </a:ext>
              </a:extLst>
            </a:pPr>
            <a:endParaRPr sz="2400">
              <a:sym typeface="+mn-ea"/>
            </a:endParaRPr>
          </a:p>
          <a:p>
            <a:pPr indent="356870" algn="l"/>
            <a:r>
              <a:rPr lang="zh-CN" sz="3200" b="1">
                <a:latin typeface="Calibri" panose="020F0502020204030204" charset="0"/>
                <a:ea typeface="宋体" panose="02010600030101010101" pitchFamily="2" charset="-122"/>
              </a:rPr>
              <a:t>[常考题型</a:t>
            </a:r>
            <a:r>
              <a:rPr lang="en-US" sz="3200" b="1">
                <a:latin typeface="宋体" panose="02010600030101010101" pitchFamily="2" charset="-122"/>
                <a:ea typeface="宋体" panose="02010600030101010101" pitchFamily="2" charset="-122"/>
              </a:rPr>
              <a:t>]</a:t>
            </a:r>
            <a:endParaRPr lang="en-US" sz="3200" b="1">
              <a:latin typeface="宋体" panose="02010600030101010101" pitchFamily="2" charset="-122"/>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1.结合全文，简要分析××人物形象。</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2.×××有哪些优秀的品质?</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endParaRPr sz="3000">
              <a:ea typeface="宋体" panose="02010600030101010101" pitchFamily="2" charset="-122"/>
            </a:endParaRPr>
          </a:p>
          <a:p>
            <a:pPr indent="356870" algn="l">
              <a:buClrTx/>
              <a:buSzTx/>
              <a:buFontTx/>
            </a:pPr>
            <a:r>
              <a:rPr lang="zh-CN" sz="3200" b="1">
                <a:latin typeface="Calibri" panose="020F0502020204030204" charset="0"/>
                <a:ea typeface="宋体" panose="02010600030101010101" pitchFamily="2" charset="-122"/>
              </a:rPr>
              <a:t>[方法总结]</a:t>
            </a:r>
            <a:endParaRPr lang="zh-CN" sz="3200" b="1">
              <a:latin typeface="Calibri" panose="020F0502020204030204" charset="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1.品析人物描写，感知人物形象</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2.分析作品中人物活动的环境。</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3.分析情节发展，概括人物性格。</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4.分析作品中各类人物之间的联系。</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5.注意作者对人物的介绍和评价。</a:t>
            </a:r>
            <a:endParaRPr sz="3000">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616585" y="342265"/>
            <a:ext cx="7911465" cy="4677410"/>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考点五：分析人物形象</a:t>
            </a:r>
            <a:endParaRPr lang="zh-CN" sz="3200" b="1">
              <a:latin typeface="Calibri" panose="020F0502020204030204" charset="0"/>
              <a:ea typeface="宋体" panose="02010600030101010101" pitchFamily="2" charset="-122"/>
            </a:endParaRPr>
          </a:p>
          <a:p>
            <a:pPr indent="609600">
              <a:extLst>
                <a:ext uri="{35155182-B16C-46BC-9424-99874614C6A1}">
                  <wpsdc:indentchars xmlns:wpsdc="http://www.wps.cn/officeDocument/2017/drawingmlCustomData" val="200" checksum="4158780845"/>
                </a:ext>
              </a:extLst>
            </a:pPr>
            <a:endParaRPr sz="2400">
              <a:sym typeface="+mn-ea"/>
            </a:endParaRPr>
          </a:p>
          <a:p>
            <a:pPr indent="356870" algn="l">
              <a:buClrTx/>
              <a:buSzTx/>
              <a:buFontTx/>
            </a:pPr>
            <a:r>
              <a:rPr lang="zh-CN" sz="3200" b="1">
                <a:latin typeface="Calibri" panose="020F0502020204030204" charset="0"/>
                <a:ea typeface="宋体" panose="02010600030101010101" pitchFamily="2" charset="-122"/>
              </a:rPr>
              <a:t>[答题格式]</a:t>
            </a:r>
            <a:endParaRPr lang="zh-CN" sz="3200" b="1">
              <a:latin typeface="Calibri" panose="020F0502020204030204" charset="0"/>
              <a:ea typeface="宋体" panose="02010600030101010101" pitchFamily="2" charset="-122"/>
            </a:endParaRPr>
          </a:p>
          <a:p>
            <a:pPr indent="762000">
              <a:extLst>
                <a:ext uri="{35155182-B16C-46BC-9424-99874614C6A1}">
                  <wpsdc:indentchars xmlns:wpsdc="http://www.wps.cn/officeDocument/2017/drawingmlCustomData" val="200" checksum="3688930908"/>
                </a:ext>
              </a:extLst>
            </a:pP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1.××是……的人。</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2.通过……(事)，</a:t>
            </a:r>
            <a:r>
              <a:rPr lang="zh-CN" sz="3000">
                <a:ea typeface="宋体" panose="02010600030101010101" pitchFamily="2" charset="-122"/>
              </a:rPr>
              <a:t>可以看出</a:t>
            </a:r>
            <a:r>
              <a:rPr sz="3000">
                <a:ea typeface="宋体" panose="02010600030101010101" pitchFamily="2" charset="-122"/>
              </a:rPr>
              <a:t>他(她)……的性格(品质)。</a:t>
            </a: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endParaRPr sz="3000">
              <a:ea typeface="宋体" panose="02010600030101010101" pitchFamily="2" charset="-122"/>
            </a:endParaRPr>
          </a:p>
          <a:p>
            <a:pPr indent="762000">
              <a:extLst>
                <a:ext uri="{35155182-B16C-46BC-9424-99874614C6A1}">
                  <wpsdc:indentchars xmlns:wpsdc="http://www.wps.cn/officeDocument/2017/drawingmlCustomData" val="200" checksum="3688930908"/>
                </a:ext>
              </a:extLst>
            </a:pPr>
            <a:r>
              <a:rPr sz="3000">
                <a:ea typeface="宋体" panose="02010600030101010101" pitchFamily="2" charset="-122"/>
              </a:rPr>
              <a:t>注意:人物特点要用二字词语或四字词语概括。</a:t>
            </a:r>
            <a:endParaRPr sz="3000">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3" name="文本框 2"/>
          <p:cNvSpPr txBox="1"/>
          <p:nvPr/>
        </p:nvSpPr>
        <p:spPr>
          <a:xfrm>
            <a:off x="516890" y="676910"/>
            <a:ext cx="8109585" cy="4954270"/>
          </a:xfrm>
          <a:prstGeom prst="rect">
            <a:avLst/>
          </a:prstGeom>
          <a:noFill/>
        </p:spPr>
        <p:txBody>
          <a:bodyPr wrap="square" rtlCol="0">
            <a:spAutoFit/>
          </a:bodyPr>
          <a:p>
            <a:pPr algn="l"/>
            <a:r>
              <a:rPr lang="zh-CN" altLang="en-US" sz="2800">
                <a:sym typeface="+mn-ea"/>
              </a:rPr>
              <a:t>例：《藤野先生》</a:t>
            </a:r>
            <a:endParaRPr lang="zh-CN" altLang="en-US" sz="2800"/>
          </a:p>
          <a:p>
            <a:pPr algn="l"/>
            <a:endParaRPr lang="zh-CN" altLang="en-US" sz="2800"/>
          </a:p>
          <a:p>
            <a:pPr algn="l"/>
            <a:r>
              <a:rPr lang="en-US" altLang="zh-CN" sz="2800">
                <a:sym typeface="+mn-ea"/>
              </a:rPr>
              <a:t>1.</a:t>
            </a:r>
            <a:r>
              <a:rPr sz="2800">
                <a:sym typeface="+mn-ea"/>
              </a:rPr>
              <a:t>结合全文，简要分析</a:t>
            </a:r>
            <a:r>
              <a:rPr lang="zh-CN" sz="2800">
                <a:sym typeface="+mn-ea"/>
              </a:rPr>
              <a:t>藤野先生的</a:t>
            </a:r>
            <a:r>
              <a:rPr sz="2800">
                <a:sym typeface="+mn-ea"/>
              </a:rPr>
              <a:t>形象</a:t>
            </a:r>
            <a:r>
              <a:rPr lang="zh-CN" sz="2800">
                <a:sym typeface="+mn-ea"/>
              </a:rPr>
              <a:t>。</a:t>
            </a:r>
            <a:endParaRPr lang="zh-CN" sz="2800">
              <a:sym typeface="+mn-ea"/>
            </a:endParaRPr>
          </a:p>
          <a:p>
            <a:pPr algn="l"/>
            <a:endParaRPr lang="zh-CN" sz="2800">
              <a:sym typeface="+mn-ea"/>
            </a:endParaRPr>
          </a:p>
          <a:p>
            <a:pPr algn="l"/>
            <a:r>
              <a:rPr lang="zh-CN" sz="2400">
                <a:solidFill>
                  <a:srgbClr val="C00000"/>
                </a:solidFill>
                <a:sym typeface="+mn-ea"/>
              </a:rPr>
              <a:t>         方法：</a:t>
            </a:r>
            <a:r>
              <a:rPr sz="2400">
                <a:solidFill>
                  <a:srgbClr val="C00000"/>
                </a:solidFill>
                <a:sym typeface="+mn-ea"/>
              </a:rPr>
              <a:t>品析人物描写，感知人物形象</a:t>
            </a:r>
            <a:endParaRPr sz="2400">
              <a:solidFill>
                <a:srgbClr val="C00000"/>
              </a:solidFill>
              <a:sym typeface="+mn-ea"/>
            </a:endParaRPr>
          </a:p>
          <a:p>
            <a:pPr algn="l"/>
            <a:endParaRPr lang="zh-CN" sz="2400">
              <a:solidFill>
                <a:srgbClr val="C00000"/>
              </a:solidFill>
              <a:sym typeface="+mn-ea"/>
            </a:endParaRPr>
          </a:p>
          <a:p>
            <a:pPr algn="l"/>
            <a:r>
              <a:rPr sz="2000">
                <a:solidFill>
                  <a:srgbClr val="C00000"/>
                </a:solidFill>
                <a:sym typeface="+mn-ea"/>
              </a:rPr>
              <a:t>           通过……(事)，</a:t>
            </a:r>
            <a:r>
              <a:rPr lang="zh-CN" sz="2000">
                <a:solidFill>
                  <a:srgbClr val="C00000"/>
                </a:solidFill>
                <a:sym typeface="+mn-ea"/>
              </a:rPr>
              <a:t>可以看出</a:t>
            </a:r>
            <a:r>
              <a:rPr sz="2000">
                <a:solidFill>
                  <a:srgbClr val="C00000"/>
                </a:solidFill>
                <a:sym typeface="+mn-ea"/>
              </a:rPr>
              <a:t>他(她)……的性格(品质)。</a:t>
            </a:r>
            <a:r>
              <a:rPr lang="zh-CN" altLang="en-US" sz="2800"/>
              <a:t>     </a:t>
            </a:r>
            <a:endParaRPr lang="zh-CN" altLang="en-US" sz="2800"/>
          </a:p>
          <a:p>
            <a:pPr algn="l"/>
            <a:r>
              <a:rPr lang="zh-CN" altLang="en-US" sz="2800"/>
              <a:t>    </a:t>
            </a:r>
            <a:endParaRPr lang="zh-CN" altLang="en-US" sz="2800"/>
          </a:p>
          <a:p>
            <a:pPr algn="l"/>
            <a:r>
              <a:rPr lang="zh-CN" altLang="en-US" sz="2800"/>
              <a:t>     </a:t>
            </a:r>
            <a:r>
              <a:rPr lang="zh-CN" altLang="en-US" sz="2400"/>
              <a:t>通过藤野先生为我修改讲义、藤野先生为我修改解剖图、担心我解剖实习的情况、向我问关于中国女人裹脚的事例，可以看出藤野先生是一个热情助人、教学严谨、一丝不苟、毫无狭隘民族歧视的人。</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0"/>
            <a:ext cx="9143365" cy="6857365"/>
          </a:xfrm>
          <a:prstGeom prst="rect">
            <a:avLst/>
          </a:prstGeom>
        </p:spPr>
      </p:pic>
      <p:sp>
        <p:nvSpPr>
          <p:cNvPr id="3075" name="副标题 3074"/>
          <p:cNvSpPr>
            <a:spLocks noGrp="1"/>
          </p:cNvSpPr>
          <p:nvPr>
            <p:ph type="subTitle" idx="1"/>
          </p:nvPr>
        </p:nvSpPr>
        <p:spPr>
          <a:xfrm>
            <a:off x="456565" y="831215"/>
            <a:ext cx="8230870" cy="1752600"/>
          </a:xfrm>
        </p:spPr>
        <p:txBody>
          <a:bodyPr/>
          <a:p>
            <a:pPr defTabSz="914400">
              <a:buClrTx/>
              <a:buSzTx/>
              <a:buFontTx/>
            </a:pPr>
            <a:r>
              <a:rPr lang="zh-CN" sz="4400" b="1" kern="1200" baseline="0">
                <a:latin typeface="黑体" panose="02010609060101010101" charset="-122"/>
                <a:ea typeface="黑体" panose="02010609060101010101" charset="-122"/>
                <a:cs typeface="黑体" panose="02010609060101010101" charset="-122"/>
              </a:rPr>
              <a:t>  把握文章内容，概括文章主题</a:t>
            </a:r>
            <a:endParaRPr lang="zh-CN" sz="4400" b="1" kern="1200" baseline="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1367790" y="2071370"/>
            <a:ext cx="6732270" cy="4276725"/>
          </a:xfrm>
          <a:prstGeom prst="rect">
            <a:avLst/>
          </a:prstGeom>
          <a:noFill/>
          <a:ln w="9525">
            <a:noFill/>
          </a:ln>
        </p:spPr>
        <p:txBody>
          <a:bodyPr wrap="square">
            <a:spAutoFit/>
          </a:bodyPr>
          <a:p>
            <a:pPr indent="356870">
              <a:lnSpc>
                <a:spcPct val="150000"/>
              </a:lnSpc>
            </a:pPr>
            <a:r>
              <a:rPr lang="zh-CN" sz="3200" b="1">
                <a:latin typeface="Calibri" panose="020F0502020204030204" charset="0"/>
                <a:ea typeface="宋体" panose="02010600030101010101" pitchFamily="2" charset="-122"/>
              </a:rPr>
              <a:t>考点一：内容提取与概括</a:t>
            </a:r>
            <a:endParaRPr lang="zh-CN" sz="3200" b="1">
              <a:latin typeface="Calibri" panose="020F0502020204030204" charset="0"/>
              <a:ea typeface="宋体" panose="02010600030101010101" pitchFamily="2" charset="-122"/>
            </a:endParaRPr>
          </a:p>
          <a:p>
            <a:pPr indent="356870">
              <a:lnSpc>
                <a:spcPct val="150000"/>
              </a:lnSpc>
            </a:pPr>
            <a:r>
              <a:rPr lang="zh-CN" altLang="en-US" sz="3200" b="1"/>
              <a:t>考点二：概括文章主旨</a:t>
            </a:r>
            <a:endParaRPr lang="zh-CN" altLang="en-US" sz="3200" b="1"/>
          </a:p>
          <a:p>
            <a:pPr indent="356870">
              <a:lnSpc>
                <a:spcPct val="150000"/>
              </a:lnSpc>
            </a:pPr>
            <a:r>
              <a:rPr lang="zh-CN" altLang="en-US" sz="3200" b="1"/>
              <a:t>考点三：明确行文线索</a:t>
            </a:r>
            <a:endParaRPr lang="zh-CN" altLang="en-US" sz="3200" b="1"/>
          </a:p>
          <a:p>
            <a:pPr indent="356870">
              <a:lnSpc>
                <a:spcPct val="150000"/>
              </a:lnSpc>
            </a:pPr>
            <a:r>
              <a:rPr lang="zh-CN" altLang="en-US" sz="3200" b="1"/>
              <a:t>考点四：理清记叙顺序</a:t>
            </a:r>
            <a:endParaRPr lang="zh-CN" altLang="en-US" sz="3200" b="1"/>
          </a:p>
          <a:p>
            <a:pPr indent="356870">
              <a:lnSpc>
                <a:spcPct val="150000"/>
              </a:lnSpc>
            </a:pPr>
            <a:r>
              <a:rPr lang="zh-CN" altLang="en-US" sz="3200" b="1"/>
              <a:t>考点五：分析人物形象</a:t>
            </a:r>
            <a:endParaRPr lang="zh-CN" altLang="en-US" sz="3200" b="1"/>
          </a:p>
          <a:p>
            <a:pPr indent="356870"/>
            <a:endParaRPr lang="zh-CN" altLang="en-US" sz="3200" b="1"/>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3" name="文本框 2"/>
          <p:cNvSpPr txBox="1"/>
          <p:nvPr/>
        </p:nvSpPr>
        <p:spPr>
          <a:xfrm>
            <a:off x="273685" y="607695"/>
            <a:ext cx="8447405" cy="4707890"/>
          </a:xfrm>
          <a:prstGeom prst="rect">
            <a:avLst/>
          </a:prstGeom>
          <a:noFill/>
        </p:spPr>
        <p:txBody>
          <a:bodyPr wrap="square" rtlCol="0">
            <a:spAutoFit/>
          </a:bodyPr>
          <a:p>
            <a:pPr algn="l"/>
            <a:r>
              <a:rPr lang="zh-CN" altLang="en-US" sz="2800" b="1">
                <a:solidFill>
                  <a:srgbClr val="C00000"/>
                </a:solidFill>
                <a:latin typeface="黑体" panose="02010609060101010101" charset="-122"/>
                <a:ea typeface="黑体" panose="02010609060101010101" charset="-122"/>
                <a:cs typeface="黑体" panose="02010609060101010101" charset="-122"/>
                <a:sym typeface="+mn-ea"/>
              </a:rPr>
              <a:t>练 习           </a:t>
            </a:r>
            <a:endParaRPr lang="zh-CN" altLang="en-US" sz="2800" b="1">
              <a:solidFill>
                <a:srgbClr val="C00000"/>
              </a:solidFill>
              <a:latin typeface="黑体" panose="02010609060101010101" charset="-122"/>
              <a:ea typeface="黑体" panose="02010609060101010101" charset="-122"/>
              <a:cs typeface="黑体" panose="02010609060101010101" charset="-122"/>
              <a:sym typeface="+mn-ea"/>
            </a:endParaRPr>
          </a:p>
          <a:p>
            <a:pPr algn="ctr"/>
            <a:r>
              <a:rPr lang="zh-CN" altLang="en-US" sz="2800">
                <a:sym typeface="+mn-ea"/>
              </a:rPr>
              <a:t>远行的童年记忆</a:t>
            </a:r>
            <a:endParaRPr lang="zh-CN" altLang="en-US" sz="2800">
              <a:sym typeface="+mn-ea"/>
            </a:endParaRPr>
          </a:p>
          <a:p>
            <a:pPr algn="ctr"/>
            <a:endParaRPr lang="zh-CN" altLang="en-US" sz="2800">
              <a:sym typeface="+mn-ea"/>
            </a:endParaRPr>
          </a:p>
          <a:p>
            <a:pPr algn="l"/>
            <a:r>
              <a:rPr lang="en-US" altLang="zh-CN" sz="2800">
                <a:sym typeface="+mn-ea"/>
              </a:rPr>
              <a:t>1.</a:t>
            </a:r>
            <a:r>
              <a:rPr sz="2800">
                <a:sym typeface="+mn-ea"/>
              </a:rPr>
              <a:t>请简要概括这对麦客夫妇的人物形象。(3分)</a:t>
            </a:r>
            <a:endParaRPr sz="2800">
              <a:sym typeface="+mn-ea"/>
            </a:endParaRPr>
          </a:p>
          <a:p>
            <a:pPr algn="l"/>
            <a:endParaRPr lang="zh-CN" sz="2800">
              <a:sym typeface="+mn-ea"/>
            </a:endParaRPr>
          </a:p>
          <a:p>
            <a:pPr algn="l"/>
            <a:r>
              <a:rPr lang="zh-CN" sz="2400">
                <a:solidFill>
                  <a:srgbClr val="C00000"/>
                </a:solidFill>
                <a:sym typeface="+mn-ea"/>
              </a:rPr>
              <a:t>         方法：梳理情节，</a:t>
            </a:r>
            <a:r>
              <a:rPr sz="2400">
                <a:solidFill>
                  <a:srgbClr val="C00000"/>
                </a:solidFill>
                <a:sym typeface="+mn-ea"/>
              </a:rPr>
              <a:t>品析人物描写，感知人物形象</a:t>
            </a:r>
            <a:endParaRPr sz="2400">
              <a:solidFill>
                <a:srgbClr val="C00000"/>
              </a:solidFill>
              <a:sym typeface="+mn-ea"/>
            </a:endParaRPr>
          </a:p>
          <a:p>
            <a:pPr algn="l"/>
            <a:endParaRPr lang="zh-CN" sz="2400">
              <a:solidFill>
                <a:srgbClr val="C00000"/>
              </a:solidFill>
              <a:sym typeface="+mn-ea"/>
            </a:endParaRPr>
          </a:p>
          <a:p>
            <a:pPr algn="l"/>
            <a:r>
              <a:rPr sz="2000">
                <a:solidFill>
                  <a:srgbClr val="C00000"/>
                </a:solidFill>
                <a:sym typeface="+mn-ea"/>
              </a:rPr>
              <a:t>          ××是……的人</a:t>
            </a:r>
            <a:r>
              <a:rPr lang="zh-CN" sz="2000">
                <a:solidFill>
                  <a:srgbClr val="C00000"/>
                </a:solidFill>
                <a:sym typeface="+mn-ea"/>
              </a:rPr>
              <a:t>。（</a:t>
            </a:r>
            <a:r>
              <a:rPr lang="zh-CN" altLang="en-US" sz="2800"/>
              <a:t> </a:t>
            </a:r>
            <a:r>
              <a:rPr sz="2000">
                <a:solidFill>
                  <a:srgbClr val="C00000"/>
                </a:solidFill>
              </a:rPr>
              <a:t>人物特点</a:t>
            </a:r>
            <a:r>
              <a:rPr sz="2000">
                <a:solidFill>
                  <a:srgbClr val="C00000"/>
                </a:solidFill>
                <a:sym typeface="+mn-ea"/>
              </a:rPr>
              <a:t>用二字词语或四字词语概括</a:t>
            </a:r>
            <a:r>
              <a:rPr lang="zh-CN" sz="2000">
                <a:solidFill>
                  <a:srgbClr val="C00000"/>
                </a:solidFill>
                <a:sym typeface="+mn-ea"/>
              </a:rPr>
              <a:t>）</a:t>
            </a:r>
            <a:endParaRPr sz="2000">
              <a:solidFill>
                <a:srgbClr val="C00000"/>
              </a:solidFill>
              <a:ea typeface="宋体" panose="02010600030101010101" pitchFamily="2" charset="-122"/>
            </a:endParaRPr>
          </a:p>
          <a:p>
            <a:pPr algn="l"/>
            <a:r>
              <a:rPr lang="zh-CN" altLang="en-US" sz="2800"/>
              <a:t>   </a:t>
            </a:r>
            <a:endParaRPr lang="zh-CN" altLang="en-US" sz="2800"/>
          </a:p>
          <a:p>
            <a:pPr algn="l"/>
            <a:r>
              <a:rPr lang="zh-CN" altLang="en-US" sz="2800"/>
              <a:t>    </a:t>
            </a:r>
            <a:endParaRPr lang="zh-CN" altLang="en-US" sz="2800"/>
          </a:p>
          <a:p>
            <a:pPr algn="l"/>
            <a:r>
              <a:rPr lang="zh-CN" altLang="en-US" sz="2800"/>
              <a:t>  </a:t>
            </a:r>
            <a:r>
              <a:rPr lang="zh-CN" altLang="en-US" sz="2400"/>
              <a:t>     </a:t>
            </a:r>
            <a:endParaRPr lang="zh-CN" altLang="en-US" sz="24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236855" y="213360"/>
            <a:ext cx="8669655" cy="6297930"/>
          </a:xfrm>
          <a:prstGeom prst="rect">
            <a:avLst/>
          </a:prstGeom>
          <a:noFill/>
          <a:ln w="9525">
            <a:noFill/>
          </a:ln>
        </p:spPr>
        <p:txBody>
          <a:bodyPr wrap="square">
            <a:spAutoFit/>
          </a:bodyPr>
          <a:p>
            <a:pPr indent="266700" algn="l">
              <a:lnSpc>
                <a:spcPts val="2200"/>
              </a:lnSpc>
            </a:pPr>
            <a:r>
              <a:rPr lang="zh-CN" altLang="en-US" sz="2400" b="1">
                <a:solidFill>
                  <a:srgbClr val="C00000"/>
                </a:solidFill>
                <a:latin typeface="黑体" panose="02010609060101010101" charset="-122"/>
                <a:ea typeface="黑体" panose="02010609060101010101" charset="-122"/>
                <a:cs typeface="黑体" panose="02010609060101010101" charset="-122"/>
              </a:rPr>
              <a:t>练 习</a:t>
            </a:r>
            <a:r>
              <a:rPr lang="en-US" altLang="zh-CN" sz="2400" b="1">
                <a:solidFill>
                  <a:srgbClr val="C00000"/>
                </a:solidFill>
                <a:latin typeface="黑体" panose="02010609060101010101" charset="-122"/>
                <a:ea typeface="黑体" panose="02010609060101010101" charset="-122"/>
                <a:cs typeface="黑体" panose="02010609060101010101" charset="-122"/>
              </a:rPr>
              <a:t> </a:t>
            </a:r>
            <a:r>
              <a:rPr lang="en-US" altLang="zh-CN" sz="2400">
                <a:solidFill>
                  <a:srgbClr val="000000"/>
                </a:solidFill>
                <a:latin typeface="黑体" panose="02010609060101010101" charset="-122"/>
                <a:ea typeface="黑体" panose="02010609060101010101" charset="-122"/>
                <a:cs typeface="黑体" panose="02010609060101010101" charset="-122"/>
              </a:rPr>
              <a:t>  </a:t>
            </a:r>
            <a:r>
              <a:rPr lang="en-US" altLang="zh-CN" sz="1800">
                <a:solidFill>
                  <a:srgbClr val="000000"/>
                </a:solidFill>
                <a:latin typeface="黑体" panose="02010609060101010101" charset="-122"/>
                <a:ea typeface="黑体" panose="02010609060101010101" charset="-122"/>
                <a:cs typeface="黑体" panose="02010609060101010101" charset="-122"/>
              </a:rPr>
              <a:t>                  </a:t>
            </a:r>
            <a:endParaRPr lang="en-US" altLang="zh-CN" sz="1800">
              <a:solidFill>
                <a:srgbClr val="000000"/>
              </a:solidFill>
              <a:latin typeface="黑体" panose="02010609060101010101" charset="-122"/>
              <a:ea typeface="黑体" panose="02010609060101010101" charset="-122"/>
              <a:cs typeface="黑体" panose="02010609060101010101" charset="-122"/>
            </a:endParaRPr>
          </a:p>
          <a:p>
            <a:pPr indent="266700" algn="l">
              <a:lnSpc>
                <a:spcPts val="2200"/>
              </a:lnSpc>
            </a:pPr>
            <a:r>
              <a:rPr lang="en-US" altLang="zh-CN" sz="1800">
                <a:solidFill>
                  <a:srgbClr val="000000"/>
                </a:solidFill>
                <a:latin typeface="黑体" panose="02010609060101010101" charset="-122"/>
                <a:ea typeface="黑体" panose="02010609060101010101" charset="-122"/>
                <a:cs typeface="黑体" panose="02010609060101010101" charset="-122"/>
              </a:rPr>
              <a:t>              </a:t>
            </a:r>
            <a:r>
              <a:rPr lang="en-US" altLang="zh-CN" sz="1700">
                <a:solidFill>
                  <a:srgbClr val="000000"/>
                </a:solidFill>
                <a:latin typeface="黑体" panose="02010609060101010101" charset="-122"/>
                <a:ea typeface="黑体" panose="02010609060101010101" charset="-122"/>
                <a:cs typeface="黑体" panose="02010609060101010101" charset="-122"/>
              </a:rPr>
              <a:t> </a:t>
            </a:r>
            <a:r>
              <a:rPr lang="zh-CN" sz="1700">
                <a:solidFill>
                  <a:srgbClr val="000000"/>
                </a:solidFill>
                <a:latin typeface="黑体" panose="02010609060101010101" charset="-122"/>
                <a:ea typeface="黑体" panose="02010609060101010101" charset="-122"/>
                <a:cs typeface="黑体" panose="02010609060101010101" charset="-122"/>
              </a:rPr>
              <a:t>远行的童年记忆（2019河北）    ①又是麦浪翻滚时，这些金色的麦田，麦客撞开了我渐行渐远的童年记忆的大门。    ②天刚刚有些微弱的无亮，那些头顶草帽、手持镰刀，挑着简单行囊的麦客便候鸟似地穿梭在乡村的道路上了。布鞋的噗沓声带着一路风尘，随着麦香的气息惊扰了乡村的美梦。天大亮时，村子中心的磨盘前已聚……了好多麦客。男人头戴草帽，女人脖子上搭条毛巾。他们衣着简朴，操着生硬的外地口音，有父子兄弟，也有夫妻相随，看起来都很壮实。有雇主过来了，他们便簇拥上前，谈好价钱的人跟着去了，剩下的人则继续等待。   ③村子地处川道。家家户户都有七八亩地，人口多的甚至上十亩。一晌太阳两阵风，麦子瞬间成熟。若不及时收割，一场风雨就有可能让一年的收成打了水漂。家家户户都很心急，男女老少齐上阵，忙不过来的人家便去请麦客。父亲在煤矿上工作，不能回来，奶奶便张罗着叫麦客帮忙。经过一番比较，特会算计的奶奶相中了一对夫妇，每亩价格比别人少两元钱。奶奶说，女人割麦没有男人快，可是心细，两亩地少四元钱。划算。   ④母亲把夫要俩带到地头，指出地界就去忙了，只留下我照看。天很热，</a:t>
            </a:r>
            <a:r>
              <a:rPr lang="zh-CN" sz="1700">
                <a:solidFill>
                  <a:srgbClr val="C00000"/>
                </a:solidFill>
                <a:latin typeface="黑体" panose="02010609060101010101" charset="-122"/>
                <a:ea typeface="黑体" panose="02010609060101010101" charset="-122"/>
                <a:cs typeface="黑体" panose="02010609060101010101" charset="-122"/>
              </a:rPr>
              <a:t>男人和女人捋下袖子和裤腿，全副武装，拱着腰，低着头。飞快地挥舞着镰刀。男人在前边开道，割边做捆蝇;女人紧跟其后，边割边捆。随着有节奏的唰唰声响，麦子便一排摔倒在脚踝前，用脚一勾、镰一挟，便成一抱麦子，三缠两绕后干净利索地绑出一个半人高的大麦捆来。躲在地头树下乘凉的我，只能看到两个猫着腰的背影在麦田掘土机似地前进。</a:t>
            </a:r>
            <a:r>
              <a:rPr lang="zh-CN" sz="1700">
                <a:solidFill>
                  <a:srgbClr val="000000"/>
                </a:solidFill>
                <a:latin typeface="黑体" panose="02010609060101010101" charset="-122"/>
                <a:ea typeface="黑体" panose="02010609060101010101" charset="-122"/>
                <a:cs typeface="黑体" panose="02010609060101010101" charset="-122"/>
              </a:rPr>
              <a:t>在他们身后，湿气尚未散尽的断鲜麦茬如海岸线般不断延长。</a:t>
            </a:r>
            <a:r>
              <a:rPr lang="zh-CN" sz="1700" u="sng">
                <a:solidFill>
                  <a:srgbClr val="000000"/>
                </a:solidFill>
                <a:latin typeface="黑体" panose="02010609060101010101" charset="-122"/>
                <a:ea typeface="黑体" panose="02010609060101010101" charset="-122"/>
                <a:cs typeface="黑体" panose="02010609060101010101" charset="-122"/>
              </a:rPr>
              <a:t>田野里没有一丝风，太阳越来越高。刺眼的阳光如麦芒般扎到人身上，火辣辣的，疼得难受。蝉也不叫了，不知躲到哪儿乘凉去了。</a:t>
            </a:r>
            <a:r>
              <a:rPr lang="zh-CN" sz="1700">
                <a:solidFill>
                  <a:srgbClr val="000000"/>
                </a:solidFill>
                <a:latin typeface="黑体" panose="02010609060101010101" charset="-122"/>
                <a:ea typeface="黑体" panose="02010609060101010101" charset="-122"/>
                <a:cs typeface="黑体" panose="02010609060101010101" charset="-122"/>
              </a:rPr>
              <a:t>虽然他们一个戴着草帽，一个头顶毛中，但后脊的衣服却湿透了一层又一层，割麦的速度也明显慢了下来。</a:t>
            </a:r>
            <a:endParaRPr lang="zh-CN" altLang="en-US" sz="17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100" name="文本框 99"/>
          <p:cNvSpPr txBox="1"/>
          <p:nvPr/>
        </p:nvSpPr>
        <p:spPr>
          <a:xfrm>
            <a:off x="-122555" y="359410"/>
            <a:ext cx="9144000" cy="5877560"/>
          </a:xfrm>
          <a:prstGeom prst="rect">
            <a:avLst/>
          </a:prstGeom>
          <a:noFill/>
          <a:ln w="9525">
            <a:noFill/>
          </a:ln>
        </p:spPr>
        <p:txBody>
          <a:bodyPr wrap="square">
            <a:spAutoFit/>
          </a:bodyPr>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⑤奶奶颠着小脚到地里送水来了。看着地里麦荐很低，麦穗给得干净，奶奶露出了满意的笑容，招呼他们到地头吃馍喝水。</a:t>
            </a:r>
            <a:r>
              <a:rPr lang="zh-CN" sz="1600">
                <a:solidFill>
                  <a:srgbClr val="C00000"/>
                </a:solidFill>
                <a:latin typeface="黑体" panose="02010609060101010101" charset="-122"/>
                <a:ea typeface="黑体" panose="02010609060101010101" charset="-122"/>
                <a:cs typeface="黑体" panose="02010609060101010101" charset="-122"/>
              </a:rPr>
              <a:t>当男人摇着草帽扇风，女人扯下头上的毛巾擦汗时，我发现。原本眉清目秀的两个人，此时脸上黑一道儿白一溜儿，衣服上也爬满了麦芒和灰尘。</a:t>
            </a:r>
            <a:endParaRPr lang="zh-CN" sz="1600">
              <a:solidFill>
                <a:srgbClr val="C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⑥婶子，你家的麦穗又大又长，颗粒饱满，估计亩产能上八百斤。”男人的话让奶奶眉开眼笑。</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⑦“都是老天爷帮忙，风调而顺，麦子才长得这么好。奶奶说。</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⑧女人顺着妈奶的话去。说:“这么大的地，这么好的麦子，够你们家吃几年呢。可比我们山里强多了。</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⑨原来男人和女人来自深山人家。山大沟深地薄、田地少，多种玉米少有麦子。每到收麦时，他们便出山当麦客维持生计。</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⑩午饭，奶奶给做的凉面，按想男人的要求送到地里。吃完饭，麦客夫妻俩继续割麦。中午的太阳最毒、但麦秆更脆易割。于是，全色的麦海在麦客挥舞的镰刀下不断地后退着。临近黄昏，整整两亩麦子金被割完，</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⑪夜风扫去了一天的燥热，满天星斗点亮了夜空，村子中心的磨盘旁。结算完工钱的麦客们聚集于此休息。男人们袒着晒得物黑的胸脯，有的磨镰刀，有的吸旱烟，有的倚靠着麦秸堆打起响亮的鼾声来。女人们又恢复了爱热闹的天性，你一言我一语地拉起了家常。很快，这些技术过硬、勤劳肯干的麦客又要追着麦子成熟的气息，开走在一个又一个乡村。</a:t>
            </a:r>
            <a:endParaRPr lang="zh-CN" sz="1600">
              <a:solidFill>
                <a:srgbClr val="000000"/>
              </a:solidFill>
              <a:latin typeface="黑体" panose="02010609060101010101" charset="-122"/>
              <a:ea typeface="黑体" panose="02010609060101010101" charset="-122"/>
              <a:cs typeface="黑体" panose="02010609060101010101" charset="-122"/>
            </a:endParaRPr>
          </a:p>
          <a:p>
            <a:pPr indent="266700" algn="l">
              <a:lnSpc>
                <a:spcPct val="100000"/>
              </a:lnSpc>
            </a:pPr>
            <a:r>
              <a:rPr lang="zh-CN" sz="1600">
                <a:solidFill>
                  <a:srgbClr val="000000"/>
                </a:solidFill>
                <a:latin typeface="黑体" panose="02010609060101010101" charset="-122"/>
                <a:ea typeface="黑体" panose="02010609060101010101" charset="-122"/>
                <a:cs typeface="黑体" panose="02010609060101010101" charset="-122"/>
              </a:rPr>
              <a:t>⑫当现代机城碾碎麦客的足迹，当镰刀成为陈列在展馆的纪念物时，有多少人还能记得麦客这个行当?而我存留于童年的麦客记忆。也已经蒙满灰尘，远行四十年了。 时，村子中心的磨盘前已聚……了好多麦客。男人头戴草帽，女人脖子上搭条毛巾。他们衣着简朴，操着生硬的外地口音，有父子兄弟，也有夫妻相随，看起来都很壮实。有雇主过来了，他们便簇拥上前，谈好价钱的人跟着去了，剩下的人则继续等待。  </a:t>
            </a:r>
            <a:endParaRPr lang="zh-CN" sz="1600">
              <a:solidFill>
                <a:srgbClr val="000000"/>
              </a:solidFill>
              <a:latin typeface="黑体" panose="02010609060101010101" charset="-122"/>
              <a:ea typeface="黑体" panose="02010609060101010101" charset="-122"/>
              <a:cs typeface="黑体" panose="02010609060101010101" charset="-122"/>
            </a:endParaRPr>
          </a:p>
          <a:p>
            <a:pPr indent="356870"/>
            <a:r>
              <a:rPr sz="2400" dirty="0">
                <a:solidFill>
                  <a:srgbClr val="000000"/>
                </a:solidFill>
                <a:latin typeface="宋体" panose="02010600030101010101" pitchFamily="2" charset="-122"/>
                <a:cs typeface="Times New Roman" panose="02020603050405020304" charset="0"/>
                <a:sym typeface="+mn-ea"/>
              </a:rPr>
              <a:t> </a:t>
            </a:r>
            <a:endParaRPr lang="zh-CN" altLang="en-US" sz="1600">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2113"/>
          <p:cNvPicPr>
            <a:picLocks noChangeAspect="1"/>
          </p:cNvPicPr>
          <p:nvPr>
            <p:custDataLst>
              <p:tags r:id="rId1"/>
            </p:custDataLst>
          </p:nvPr>
        </p:nvPicPr>
        <p:blipFill>
          <a:blip r:embed="rId2"/>
          <a:stretch>
            <a:fillRect/>
          </a:stretch>
        </p:blipFill>
        <p:spPr>
          <a:xfrm>
            <a:off x="0" y="0"/>
            <a:ext cx="9144000" cy="6858000"/>
          </a:xfrm>
          <a:prstGeom prst="rect">
            <a:avLst/>
          </a:prstGeom>
        </p:spPr>
      </p:pic>
      <p:sp>
        <p:nvSpPr>
          <p:cNvPr id="3" name="文本框 2"/>
          <p:cNvSpPr txBox="1"/>
          <p:nvPr/>
        </p:nvSpPr>
        <p:spPr>
          <a:xfrm>
            <a:off x="273685" y="392430"/>
            <a:ext cx="8447405" cy="5077460"/>
          </a:xfrm>
          <a:prstGeom prst="rect">
            <a:avLst/>
          </a:prstGeom>
          <a:noFill/>
        </p:spPr>
        <p:txBody>
          <a:bodyPr wrap="square" rtlCol="0">
            <a:spAutoFit/>
          </a:bodyPr>
          <a:p>
            <a:pPr algn="l"/>
            <a:r>
              <a:rPr lang="zh-CN" altLang="en-US" sz="2800" b="1">
                <a:solidFill>
                  <a:srgbClr val="C00000"/>
                </a:solidFill>
                <a:latin typeface="黑体" panose="02010609060101010101" charset="-122"/>
                <a:ea typeface="黑体" panose="02010609060101010101" charset="-122"/>
                <a:cs typeface="黑体" panose="02010609060101010101" charset="-122"/>
                <a:sym typeface="+mn-ea"/>
              </a:rPr>
              <a:t>练 习           </a:t>
            </a:r>
            <a:endParaRPr lang="zh-CN" altLang="en-US" sz="2800" b="1">
              <a:solidFill>
                <a:srgbClr val="C00000"/>
              </a:solidFill>
              <a:latin typeface="黑体" panose="02010609060101010101" charset="-122"/>
              <a:ea typeface="黑体" panose="02010609060101010101" charset="-122"/>
              <a:cs typeface="黑体" panose="02010609060101010101" charset="-122"/>
              <a:sym typeface="+mn-ea"/>
            </a:endParaRPr>
          </a:p>
          <a:p>
            <a:pPr algn="ctr"/>
            <a:r>
              <a:rPr lang="zh-CN" altLang="en-US" sz="2800">
                <a:sym typeface="+mn-ea"/>
              </a:rPr>
              <a:t>远行的童年记忆</a:t>
            </a:r>
            <a:endParaRPr lang="zh-CN" altLang="en-US" sz="2800">
              <a:sym typeface="+mn-ea"/>
            </a:endParaRPr>
          </a:p>
          <a:p>
            <a:pPr algn="ctr"/>
            <a:endParaRPr lang="zh-CN" altLang="en-US" sz="2800">
              <a:sym typeface="+mn-ea"/>
            </a:endParaRPr>
          </a:p>
          <a:p>
            <a:pPr algn="l"/>
            <a:r>
              <a:rPr lang="en-US" altLang="zh-CN" sz="2800">
                <a:sym typeface="+mn-ea"/>
              </a:rPr>
              <a:t>1.</a:t>
            </a:r>
            <a:r>
              <a:rPr sz="2800">
                <a:sym typeface="+mn-ea"/>
              </a:rPr>
              <a:t>请简要概括这对麦客夫妇的人物形象。(3分)</a:t>
            </a:r>
            <a:endParaRPr sz="2800">
              <a:sym typeface="+mn-ea"/>
            </a:endParaRPr>
          </a:p>
          <a:p>
            <a:pPr algn="l"/>
            <a:endParaRPr lang="zh-CN" sz="2800">
              <a:sym typeface="+mn-ea"/>
            </a:endParaRPr>
          </a:p>
          <a:p>
            <a:pPr algn="l"/>
            <a:r>
              <a:rPr lang="zh-CN" sz="2400">
                <a:solidFill>
                  <a:srgbClr val="C00000"/>
                </a:solidFill>
                <a:sym typeface="+mn-ea"/>
              </a:rPr>
              <a:t>         方法：梳理情节，</a:t>
            </a:r>
            <a:r>
              <a:rPr sz="2400">
                <a:solidFill>
                  <a:srgbClr val="C00000"/>
                </a:solidFill>
                <a:sym typeface="+mn-ea"/>
              </a:rPr>
              <a:t>品析人物描写，感知人物形象</a:t>
            </a:r>
            <a:endParaRPr sz="2400">
              <a:solidFill>
                <a:srgbClr val="C00000"/>
              </a:solidFill>
              <a:sym typeface="+mn-ea"/>
            </a:endParaRPr>
          </a:p>
          <a:p>
            <a:pPr algn="l"/>
            <a:endParaRPr lang="zh-CN" sz="2400">
              <a:solidFill>
                <a:srgbClr val="C00000"/>
              </a:solidFill>
              <a:sym typeface="+mn-ea"/>
            </a:endParaRPr>
          </a:p>
          <a:p>
            <a:pPr algn="l"/>
            <a:r>
              <a:rPr sz="2000">
                <a:solidFill>
                  <a:srgbClr val="C00000"/>
                </a:solidFill>
                <a:sym typeface="+mn-ea"/>
              </a:rPr>
              <a:t>          ××是……的人</a:t>
            </a:r>
            <a:r>
              <a:rPr lang="zh-CN" sz="2000">
                <a:solidFill>
                  <a:srgbClr val="C00000"/>
                </a:solidFill>
                <a:sym typeface="+mn-ea"/>
              </a:rPr>
              <a:t>。（</a:t>
            </a:r>
            <a:r>
              <a:rPr lang="zh-CN" altLang="en-US" sz="2800"/>
              <a:t> </a:t>
            </a:r>
            <a:r>
              <a:rPr sz="2000">
                <a:solidFill>
                  <a:srgbClr val="C00000"/>
                </a:solidFill>
              </a:rPr>
              <a:t>人物特点</a:t>
            </a:r>
            <a:r>
              <a:rPr sz="2000">
                <a:solidFill>
                  <a:srgbClr val="C00000"/>
                </a:solidFill>
                <a:sym typeface="+mn-ea"/>
              </a:rPr>
              <a:t>用二字词语或四字词语概括</a:t>
            </a:r>
            <a:r>
              <a:rPr lang="zh-CN" sz="2000">
                <a:solidFill>
                  <a:srgbClr val="C00000"/>
                </a:solidFill>
                <a:sym typeface="+mn-ea"/>
              </a:rPr>
              <a:t>）</a:t>
            </a:r>
            <a:endParaRPr sz="2000">
              <a:solidFill>
                <a:srgbClr val="C00000"/>
              </a:solidFill>
              <a:ea typeface="宋体" panose="02010600030101010101" pitchFamily="2" charset="-122"/>
            </a:endParaRPr>
          </a:p>
          <a:p>
            <a:pPr algn="l"/>
            <a:r>
              <a:rPr lang="zh-CN" altLang="en-US" sz="2800"/>
              <a:t>   </a:t>
            </a:r>
            <a:endParaRPr lang="zh-CN" altLang="en-US" sz="2800"/>
          </a:p>
          <a:p>
            <a:pPr algn="l"/>
            <a:r>
              <a:rPr lang="zh-CN" altLang="en-US" sz="2800"/>
              <a:t>    </a:t>
            </a:r>
            <a:endParaRPr lang="zh-CN" altLang="en-US" sz="2800"/>
          </a:p>
          <a:p>
            <a:pPr algn="l"/>
            <a:r>
              <a:rPr lang="zh-CN" altLang="en-US" sz="2800"/>
              <a:t>  </a:t>
            </a:r>
            <a:r>
              <a:rPr lang="zh-CN" altLang="en-US" sz="2400"/>
              <a:t>     麦客夫妻勤劳朴实、踏实肯干、配合默契、任劳任怨、自食其力、努力奋斗、技术过硬。</a:t>
            </a:r>
            <a:endParaRPr lang="zh-CN" altLang="en-US" sz="24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0"/>
            <a:ext cx="9143365" cy="6857365"/>
          </a:xfrm>
          <a:prstGeom prst="rect">
            <a:avLst/>
          </a:prstGeom>
        </p:spPr>
      </p:pic>
      <p:sp>
        <p:nvSpPr>
          <p:cNvPr id="3075" name="副标题 3074"/>
          <p:cNvSpPr>
            <a:spLocks noGrp="1"/>
          </p:cNvSpPr>
          <p:nvPr>
            <p:ph type="subTitle" idx="1"/>
          </p:nvPr>
        </p:nvSpPr>
        <p:spPr>
          <a:xfrm>
            <a:off x="456565" y="831215"/>
            <a:ext cx="8230870" cy="1752600"/>
          </a:xfrm>
        </p:spPr>
        <p:txBody>
          <a:bodyPr/>
          <a:p>
            <a:pPr defTabSz="914400">
              <a:buClrTx/>
              <a:buSzTx/>
              <a:buFontTx/>
            </a:pPr>
            <a:r>
              <a:rPr lang="zh-CN" sz="4400" b="1" kern="1200" baseline="0">
                <a:latin typeface="黑体" panose="02010609060101010101" charset="-122"/>
                <a:ea typeface="黑体" panose="02010609060101010101" charset="-122"/>
                <a:cs typeface="黑体" panose="02010609060101010101" charset="-122"/>
              </a:rPr>
              <a:t>  把握文章内容，概括文章主题</a:t>
            </a:r>
            <a:endParaRPr lang="zh-CN" sz="4400" b="1" kern="1200" baseline="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1367790" y="2071370"/>
            <a:ext cx="6732270" cy="4276725"/>
          </a:xfrm>
          <a:prstGeom prst="rect">
            <a:avLst/>
          </a:prstGeom>
          <a:noFill/>
          <a:ln w="9525">
            <a:noFill/>
          </a:ln>
        </p:spPr>
        <p:txBody>
          <a:bodyPr wrap="square">
            <a:spAutoFit/>
          </a:bodyPr>
          <a:p>
            <a:pPr indent="356870">
              <a:lnSpc>
                <a:spcPct val="150000"/>
              </a:lnSpc>
            </a:pPr>
            <a:r>
              <a:rPr lang="zh-CN" sz="3200" b="1">
                <a:latin typeface="Calibri" panose="020F0502020204030204" charset="0"/>
                <a:ea typeface="宋体" panose="02010600030101010101" pitchFamily="2" charset="-122"/>
              </a:rPr>
              <a:t>考点一：内容提取与概括</a:t>
            </a:r>
            <a:endParaRPr lang="zh-CN" sz="3200" b="1">
              <a:latin typeface="Calibri" panose="020F0502020204030204" charset="0"/>
              <a:ea typeface="宋体" panose="02010600030101010101" pitchFamily="2" charset="-122"/>
            </a:endParaRPr>
          </a:p>
          <a:p>
            <a:pPr indent="356870">
              <a:lnSpc>
                <a:spcPct val="150000"/>
              </a:lnSpc>
            </a:pPr>
            <a:r>
              <a:rPr lang="zh-CN" altLang="en-US" sz="3200" b="1"/>
              <a:t>考点二：概括文章主旨</a:t>
            </a:r>
            <a:endParaRPr lang="zh-CN" altLang="en-US" sz="3200" b="1"/>
          </a:p>
          <a:p>
            <a:pPr indent="356870">
              <a:lnSpc>
                <a:spcPct val="150000"/>
              </a:lnSpc>
            </a:pPr>
            <a:r>
              <a:rPr lang="zh-CN" altLang="en-US" sz="3200" b="1"/>
              <a:t>考点三：明确行文线索</a:t>
            </a:r>
            <a:endParaRPr lang="zh-CN" altLang="en-US" sz="3200" b="1"/>
          </a:p>
          <a:p>
            <a:pPr indent="356870">
              <a:lnSpc>
                <a:spcPct val="150000"/>
              </a:lnSpc>
            </a:pPr>
            <a:r>
              <a:rPr lang="zh-CN" altLang="en-US" sz="3200" b="1"/>
              <a:t>考点四：理清记叙顺序</a:t>
            </a:r>
            <a:endParaRPr lang="zh-CN" altLang="en-US" sz="3200" b="1"/>
          </a:p>
          <a:p>
            <a:pPr indent="356870">
              <a:lnSpc>
                <a:spcPct val="150000"/>
              </a:lnSpc>
            </a:pPr>
            <a:r>
              <a:rPr lang="zh-CN" altLang="en-US" sz="3200" b="1"/>
              <a:t>考点五：分析人物形象</a:t>
            </a:r>
            <a:endParaRPr lang="zh-CN" altLang="en-US" sz="3200" b="1"/>
          </a:p>
          <a:p>
            <a:pPr indent="356870"/>
            <a:endParaRPr lang="zh-CN" altLang="en-US" sz="3200" b="1"/>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_181130224118_4"/>
          <p:cNvPicPr>
            <a:picLocks noChangeAspect="1"/>
          </p:cNvPicPr>
          <p:nvPr/>
        </p:nvPicPr>
        <p:blipFill>
          <a:blip r:embed="rId1"/>
          <a:stretch>
            <a:fillRect/>
          </a:stretch>
        </p:blipFill>
        <p:spPr>
          <a:xfrm>
            <a:off x="-635" y="0"/>
            <a:ext cx="9145270" cy="6858635"/>
          </a:xfrm>
          <a:prstGeom prst="rect">
            <a:avLst/>
          </a:prstGeom>
        </p:spPr>
      </p:pic>
      <p:sp>
        <p:nvSpPr>
          <p:cNvPr id="5" name="文本框 4"/>
          <p:cNvSpPr txBox="1"/>
          <p:nvPr/>
        </p:nvSpPr>
        <p:spPr>
          <a:xfrm>
            <a:off x="2962910" y="2754630"/>
            <a:ext cx="3918585" cy="706755"/>
          </a:xfrm>
          <a:prstGeom prst="rect">
            <a:avLst/>
          </a:prstGeom>
          <a:noFill/>
        </p:spPr>
        <p:txBody>
          <a:bodyPr wrap="square" rtlCol="0">
            <a:spAutoFit/>
          </a:bodyPr>
          <a:p>
            <a:pPr algn="l"/>
            <a:r>
              <a:rPr lang="zh-CN" altLang="en-US" sz="4000"/>
              <a:t>感 谢 聆 听！</a:t>
            </a:r>
            <a:endParaRPr lang="zh-CN" altLang="en-US" sz="4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622935" y="433070"/>
            <a:ext cx="7668260" cy="532320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考点一：内容提取与概括</a:t>
            </a:r>
            <a:endParaRPr lang="zh-CN" sz="3200" b="1">
              <a:latin typeface="Calibri" panose="020F0502020204030204" charset="0"/>
              <a:ea typeface="宋体" panose="02010600030101010101" pitchFamily="2" charset="-122"/>
            </a:endParaRPr>
          </a:p>
          <a:p>
            <a:pPr indent="356870"/>
            <a:r>
              <a:rPr lang="en-US" sz="3200" b="1">
                <a:latin typeface="宋体" panose="02010600030101010101" pitchFamily="2" charset="-122"/>
                <a:ea typeface="宋体" panose="02010600030101010101" pitchFamily="2" charset="-122"/>
              </a:rPr>
              <a:t>[</a:t>
            </a:r>
            <a:r>
              <a:rPr lang="zh-CN" sz="3200" b="1">
                <a:latin typeface="Calibri" panose="020F0502020204030204" charset="0"/>
                <a:ea typeface="宋体" panose="02010600030101010101" pitchFamily="2" charset="-122"/>
              </a:rPr>
              <a:t>常考题型</a:t>
            </a:r>
            <a:r>
              <a:rPr lang="en-US" sz="3200" b="1">
                <a:latin typeface="宋体" panose="02010600030101010101" pitchFamily="2" charset="-122"/>
                <a:ea typeface="宋体" panose="02010600030101010101" pitchFamily="2" charset="-122"/>
              </a:rPr>
              <a:t>]</a:t>
            </a:r>
            <a:endParaRPr lang="en-US" sz="3200" b="1">
              <a:latin typeface="宋体" panose="02010600030101010101" pitchFamily="2" charset="-122"/>
              <a:ea typeface="宋体" panose="02010600030101010101" pitchFamily="2" charset="-122"/>
            </a:endParaRPr>
          </a:p>
          <a:p>
            <a:pPr indent="812800">
              <a:extLst>
                <a:ext uri="{35155182-B16C-46BC-9424-99874614C6A1}">
                  <wpsdc:indentchars xmlns:wpsdc="http://www.wps.cn/officeDocument/2017/drawingmlCustomData" val="200" checksum="3877492575"/>
                </a:ext>
              </a:extLst>
            </a:pPr>
            <a:r>
              <a:rPr lang="en-US" sz="3200">
                <a:latin typeface="宋体" panose="02010600030101010101" pitchFamily="2" charset="-122"/>
                <a:ea typeface="宋体" panose="02010600030101010101" pitchFamily="2" charset="-122"/>
              </a:rPr>
              <a:t>    </a:t>
            </a:r>
            <a:r>
              <a:rPr lang="en-US" sz="3000">
                <a:latin typeface="宋体" panose="02010600030101010101" pitchFamily="2" charset="-122"/>
                <a:ea typeface="宋体" panose="02010600030101010101" pitchFamily="2" charset="-122"/>
              </a:rPr>
              <a:t>1.</a:t>
            </a:r>
            <a:r>
              <a:rPr lang="zh-CN" sz="3000">
                <a:ea typeface="宋体" panose="02010600030101010101" pitchFamily="2" charset="-122"/>
              </a:rPr>
              <a:t>请用简洁语言概括本文（第</a:t>
            </a:r>
            <a:r>
              <a:rPr lang="en-US" sz="3000">
                <a:latin typeface="Arial" panose="020B0604020202020204" pitchFamily="34" charset="0"/>
                <a:ea typeface="宋体" panose="02010600030101010101" pitchFamily="2" charset="-122"/>
              </a:rPr>
              <a:t>×</a:t>
            </a:r>
            <a:r>
              <a:rPr lang="zh-CN" sz="3000">
                <a:latin typeface="Arial" panose="020B0604020202020204" pitchFamily="34" charset="0"/>
                <a:ea typeface="宋体" panose="02010600030101010101" pitchFamily="2" charset="-122"/>
              </a:rPr>
              <a:t>段</a:t>
            </a:r>
            <a:r>
              <a:rPr lang="zh-CN" sz="3000">
                <a:ea typeface="宋体" panose="02010600030101010101" pitchFamily="2" charset="-122"/>
              </a:rPr>
              <a:t>）的主要内容。</a:t>
            </a:r>
            <a:r>
              <a:rPr lang="en-US" sz="3000">
                <a:latin typeface="宋体" panose="02010600030101010101" pitchFamily="2" charset="-122"/>
                <a:ea typeface="宋体" panose="02010600030101010101" pitchFamily="2" charset="-122"/>
              </a:rPr>
              <a:t>    2.</a:t>
            </a:r>
            <a:r>
              <a:rPr lang="zh-CN" sz="3000">
                <a:ea typeface="宋体" panose="02010600030101010101" pitchFamily="2" charset="-122"/>
              </a:rPr>
              <a:t>文章主要描绘了什么事（什么景）？请简要概括。</a:t>
            </a:r>
            <a:r>
              <a:rPr lang="en-US" sz="3000">
                <a:latin typeface="宋体" panose="02010600030101010101" pitchFamily="2" charset="-122"/>
                <a:ea typeface="宋体" panose="02010600030101010101" pitchFamily="2" charset="-122"/>
              </a:rPr>
              <a:t>    3.</a:t>
            </a:r>
            <a:r>
              <a:rPr lang="zh-CN" sz="3000">
                <a:ea typeface="宋体" panose="02010600030101010101" pitchFamily="2" charset="-122"/>
              </a:rPr>
              <a:t>作者写了哪几件事？请简要概括。</a:t>
            </a:r>
            <a:r>
              <a:rPr lang="en-US" sz="3000">
                <a:latin typeface="宋体" panose="02010600030101010101" pitchFamily="2" charset="-122"/>
                <a:ea typeface="宋体" panose="02010600030101010101" pitchFamily="2" charset="-122"/>
              </a:rPr>
              <a:t>    4.</a:t>
            </a:r>
            <a:r>
              <a:rPr lang="zh-CN" sz="3000">
                <a:ea typeface="宋体" panose="02010600030101010101" pitchFamily="2" charset="-122"/>
              </a:rPr>
              <a:t>依据文章内容，用简洁的语言将空缺的情节补充完整。</a:t>
            </a:r>
            <a:endParaRPr lang="zh-CN" altLang="en-US" sz="3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737870" y="379095"/>
            <a:ext cx="7668260" cy="556958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考点一：内容提取与概括</a:t>
            </a:r>
            <a:endParaRPr lang="zh-CN" sz="3200" b="1">
              <a:latin typeface="Calibri" panose="020F0502020204030204" charset="0"/>
              <a:ea typeface="宋体" panose="02010600030101010101" pitchFamily="2" charset="-122"/>
            </a:endParaRPr>
          </a:p>
          <a:p>
            <a:pPr indent="356870"/>
            <a:endParaRPr lang="en-US" sz="3200" b="1">
              <a:latin typeface="宋体" panose="02010600030101010101" pitchFamily="2" charset="-122"/>
              <a:ea typeface="宋体" panose="02010600030101010101" pitchFamily="2" charset="-122"/>
            </a:endParaRPr>
          </a:p>
          <a:p>
            <a:pPr indent="356870"/>
            <a:r>
              <a:rPr sz="3200" b="1">
                <a:ea typeface="宋体" panose="02010600030101010101" pitchFamily="2" charset="-122"/>
              </a:rPr>
              <a:t>[方法总结]</a:t>
            </a:r>
            <a:r>
              <a:rPr lang="zh-CN" altLang="en-US" sz="3200" dirty="0" smtClean="0">
                <a:solidFill>
                  <a:srgbClr val="FF0000"/>
                </a:solidFill>
                <a:sym typeface="+mn-ea"/>
              </a:rPr>
              <a:t>   </a:t>
            </a:r>
            <a:endParaRPr lang="zh-CN" altLang="en-US" sz="3200" dirty="0" smtClean="0">
              <a:solidFill>
                <a:srgbClr val="FF0000"/>
              </a:solidFill>
              <a:sym typeface="+mn-ea"/>
            </a:endParaRPr>
          </a:p>
          <a:p>
            <a:pPr indent="356870"/>
            <a:r>
              <a:rPr lang="zh-CN" altLang="en-US" sz="3200" dirty="0" smtClean="0">
                <a:solidFill>
                  <a:srgbClr val="FF0000"/>
                </a:solidFill>
                <a:sym typeface="+mn-ea"/>
              </a:rPr>
              <a:t>     </a:t>
            </a:r>
            <a:endParaRPr lang="zh-CN" altLang="en-US" sz="3200" dirty="0" smtClean="0">
              <a:solidFill>
                <a:srgbClr val="FF0000"/>
              </a:solidFill>
              <a:sym typeface="+mn-ea"/>
            </a:endParaRPr>
          </a:p>
          <a:p>
            <a:pPr indent="356870"/>
            <a:r>
              <a:rPr lang="zh-CN" altLang="en-US" sz="3200" dirty="0" smtClean="0">
                <a:solidFill>
                  <a:srgbClr val="FF0000"/>
                </a:solidFill>
                <a:sym typeface="+mn-ea"/>
              </a:rPr>
              <a:t>   </a:t>
            </a:r>
            <a:r>
              <a:rPr lang="zh-CN" altLang="en-US" sz="3200" b="1" dirty="0" smtClean="0">
                <a:solidFill>
                  <a:srgbClr val="FF0000"/>
                </a:solidFill>
                <a:sym typeface="+mn-ea"/>
              </a:rPr>
              <a:t> 找准关键词句，归纳概括</a:t>
            </a:r>
            <a:endParaRPr lang="en-US" altLang="zh-CN" sz="3200" dirty="0" smtClean="0">
              <a:solidFill>
                <a:srgbClr val="FF0000"/>
              </a:solidFill>
            </a:endParaRPr>
          </a:p>
          <a:p>
            <a:pPr indent="356870"/>
            <a:r>
              <a:rPr lang="en-US" altLang="zh-CN" sz="3200" dirty="0" smtClean="0">
                <a:sym typeface="+mn-ea"/>
              </a:rPr>
              <a:t>     </a:t>
            </a:r>
            <a:endParaRPr lang="en-US" altLang="zh-CN" sz="1200" dirty="0" smtClean="0">
              <a:sym typeface="+mn-ea"/>
            </a:endParaRPr>
          </a:p>
          <a:p>
            <a:pPr indent="356870"/>
            <a:r>
              <a:rPr lang="en-US" altLang="zh-CN" sz="2800" dirty="0" smtClean="0">
                <a:sym typeface="+mn-ea"/>
              </a:rPr>
              <a:t>    </a:t>
            </a:r>
            <a:r>
              <a:rPr lang="zh-CN" altLang="en-US" sz="2800" dirty="0" smtClean="0">
                <a:sym typeface="+mn-ea"/>
              </a:rPr>
              <a:t>在</a:t>
            </a:r>
            <a:r>
              <a:rPr lang="zh-CN" altLang="zh-CN" sz="2800" dirty="0" smtClean="0">
                <a:sym typeface="+mn-ea"/>
              </a:rPr>
              <a:t>通读文章，明确中心</a:t>
            </a:r>
            <a:r>
              <a:rPr lang="zh-CN" altLang="en-US" sz="2800" dirty="0" smtClean="0">
                <a:sym typeface="+mn-ea"/>
              </a:rPr>
              <a:t>的基础上</a:t>
            </a:r>
            <a:r>
              <a:rPr lang="zh-CN" altLang="zh-CN" sz="2800" dirty="0" smtClean="0">
                <a:sym typeface="+mn-ea"/>
              </a:rPr>
              <a:t>，</a:t>
            </a:r>
            <a:r>
              <a:rPr lang="zh-CN" altLang="zh-CN" sz="2800" b="1" dirty="0" smtClean="0">
                <a:sym typeface="+mn-ea"/>
              </a:rPr>
              <a:t>找出</a:t>
            </a:r>
            <a:r>
              <a:rPr lang="zh-CN" altLang="zh-CN" sz="2800" dirty="0" smtClean="0">
                <a:sym typeface="+mn-ea"/>
              </a:rPr>
              <a:t>与问题有关的</a:t>
            </a:r>
            <a:r>
              <a:rPr lang="zh-CN" altLang="zh-CN" sz="2800" b="1" dirty="0" smtClean="0">
                <a:sym typeface="+mn-ea"/>
              </a:rPr>
              <a:t>关键词句</a:t>
            </a:r>
            <a:r>
              <a:rPr lang="zh-CN" altLang="zh-CN" sz="2800" dirty="0" smtClean="0">
                <a:sym typeface="+mn-ea"/>
              </a:rPr>
              <a:t>，对词句</a:t>
            </a:r>
            <a:r>
              <a:rPr lang="zh-CN" altLang="zh-CN" sz="2800" b="1" dirty="0" smtClean="0">
                <a:sym typeface="+mn-ea"/>
              </a:rPr>
              <a:t>进行筛选，归纳概括，得出答案</a:t>
            </a:r>
            <a:r>
              <a:rPr lang="zh-CN" altLang="zh-CN" sz="2800" dirty="0" smtClean="0">
                <a:sym typeface="+mn-ea"/>
              </a:rPr>
              <a:t>。</a:t>
            </a:r>
            <a:endParaRPr lang="en-US" altLang="zh-CN" sz="2800" dirty="0" smtClean="0"/>
          </a:p>
          <a:p>
            <a:pPr indent="356870"/>
            <a:endParaRPr lang="zh-CN" altLang="zh-CN" sz="3200" dirty="0" smtClean="0"/>
          </a:p>
          <a:p>
            <a:pPr>
              <a:lnSpc>
                <a:spcPct val="150000"/>
              </a:lnSpc>
            </a:pPr>
            <a:r>
              <a:rPr lang="zh-CN" altLang="zh-CN" sz="3200" dirty="0" smtClean="0">
                <a:solidFill>
                  <a:srgbClr val="C00000"/>
                </a:solidFill>
                <a:sym typeface="+mn-ea"/>
              </a:rPr>
              <a:t>注意：审题要清，归纳要全，表述要明</a:t>
            </a:r>
            <a:r>
              <a:rPr lang="zh-CN" altLang="zh-CN" sz="3200" dirty="0" smtClean="0">
                <a:solidFill>
                  <a:srgbClr val="FF0000"/>
                </a:solidFill>
                <a:sym typeface="+mn-ea"/>
              </a:rPr>
              <a:t>。</a:t>
            </a:r>
            <a:endParaRPr sz="3200">
              <a:latin typeface="+mj-ea"/>
              <a:ea typeface="+mj-ea"/>
              <a:cs typeface="+mj-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100" name="文本框 99"/>
          <p:cNvSpPr txBox="1"/>
          <p:nvPr/>
        </p:nvSpPr>
        <p:spPr>
          <a:xfrm>
            <a:off x="230505" y="599440"/>
            <a:ext cx="8682990" cy="5446395"/>
          </a:xfrm>
          <a:prstGeom prst="rect">
            <a:avLst/>
          </a:prstGeom>
          <a:noFill/>
          <a:ln w="9525">
            <a:noFill/>
          </a:ln>
        </p:spPr>
        <p:txBody>
          <a:bodyPr wrap="square">
            <a:spAutoFit/>
          </a:bodyPr>
          <a:p>
            <a:pPr indent="356870" algn="ctr"/>
            <a:r>
              <a:rPr lang="zh-CN" sz="3200" b="1">
                <a:latin typeface="Calibri" panose="020F0502020204030204" charset="0"/>
                <a:ea typeface="宋体" panose="02010600030101010101" pitchFamily="2" charset="-122"/>
              </a:rPr>
              <a:t>考点一：内容提取与概括</a:t>
            </a:r>
            <a:endParaRPr lang="zh-CN" sz="3200" b="1">
              <a:latin typeface="Calibri" panose="020F0502020204030204" charset="0"/>
              <a:ea typeface="宋体" panose="02010600030101010101" pitchFamily="2" charset="-122"/>
            </a:endParaRPr>
          </a:p>
          <a:p>
            <a:pPr indent="356870"/>
            <a:endParaRPr lang="en-US" sz="3200" b="1">
              <a:latin typeface="宋体" panose="02010600030101010101" pitchFamily="2" charset="-122"/>
              <a:ea typeface="宋体" panose="02010600030101010101" pitchFamily="2" charset="-122"/>
            </a:endParaRPr>
          </a:p>
          <a:p>
            <a:pPr indent="356870"/>
            <a:r>
              <a:rPr sz="3200" b="1">
                <a:ea typeface="宋体" panose="02010600030101010101" pitchFamily="2" charset="-122"/>
              </a:rPr>
              <a:t>[答题格式]</a:t>
            </a:r>
            <a:endParaRPr sz="3200" b="1">
              <a:ea typeface="宋体" panose="02010600030101010101" pitchFamily="2" charset="-122"/>
            </a:endParaRPr>
          </a:p>
          <a:p>
            <a:pPr indent="356870" algn="l"/>
            <a:r>
              <a:rPr sz="2800">
                <a:ea typeface="宋体" panose="02010600030101010101" pitchFamily="2" charset="-122"/>
              </a:rPr>
              <a:t> （1）写人写事的文章：何人+何时+何地+何事+结果怎样。                                  </a:t>
            </a:r>
            <a:r>
              <a:rPr lang="zh-CN" sz="2800" b="1">
                <a:solidFill>
                  <a:srgbClr val="FF0000"/>
                </a:solidFill>
                <a:ea typeface="宋体" panose="02010600030101010101" pitchFamily="2" charset="-122"/>
              </a:rPr>
              <a:t>（人物</a:t>
            </a:r>
            <a:r>
              <a:rPr lang="en-US" altLang="zh-CN" sz="2800" b="1">
                <a:solidFill>
                  <a:srgbClr val="FF0000"/>
                </a:solidFill>
                <a:ea typeface="宋体" panose="02010600030101010101" pitchFamily="2" charset="-122"/>
              </a:rPr>
              <a:t>+</a:t>
            </a:r>
            <a:r>
              <a:rPr lang="zh-CN" altLang="en-US" sz="2800" b="1">
                <a:solidFill>
                  <a:srgbClr val="FF0000"/>
                </a:solidFill>
                <a:ea typeface="宋体" panose="02010600030101010101" pitchFamily="2" charset="-122"/>
              </a:rPr>
              <a:t>事件</a:t>
            </a:r>
            <a:r>
              <a:rPr lang="zh-CN" sz="2800" b="1">
                <a:solidFill>
                  <a:srgbClr val="FF0000"/>
                </a:solidFill>
                <a:ea typeface="宋体" panose="02010600030101010101" pitchFamily="2" charset="-122"/>
              </a:rPr>
              <a:t>）</a:t>
            </a:r>
            <a:endParaRPr sz="2800">
              <a:ea typeface="宋体" panose="02010600030101010101" pitchFamily="2" charset="-122"/>
            </a:endParaRPr>
          </a:p>
          <a:p>
            <a:pPr indent="356870" algn="l"/>
            <a:r>
              <a:rPr sz="2800">
                <a:ea typeface="宋体" panose="02010600030101010101" pitchFamily="2" charset="-122"/>
              </a:rPr>
              <a:t>  （2）写景的文章：什么+怎么样。</a:t>
            </a:r>
            <a:endParaRPr sz="2800">
              <a:ea typeface="宋体" panose="02010600030101010101" pitchFamily="2" charset="-122"/>
            </a:endParaRPr>
          </a:p>
          <a:p>
            <a:pPr algn="l">
              <a:lnSpc>
                <a:spcPct val="150000"/>
              </a:lnSpc>
              <a:buNone/>
            </a:pPr>
            <a:r>
              <a:rPr sz="2800">
                <a:ea typeface="宋体" panose="02010600030101010101" pitchFamily="2" charset="-122"/>
              </a:rPr>
              <a:t>      （3）梳理文章的故事情节一般按照事件的先后顺序，用“首先、接着、然后、最后”等字样概括，或者用</a:t>
            </a:r>
            <a:r>
              <a:rPr sz="2800" b="1">
                <a:ea typeface="宋体" panose="02010600030101010101" pitchFamily="2" charset="-122"/>
              </a:rPr>
              <a:t>数字</a:t>
            </a:r>
            <a:r>
              <a:rPr lang="zh-CN" sz="2800" b="1">
                <a:ea typeface="宋体" panose="02010600030101010101" pitchFamily="2" charset="-122"/>
              </a:rPr>
              <a:t>序号</a:t>
            </a:r>
            <a:r>
              <a:rPr sz="2800">
                <a:ea typeface="宋体" panose="02010600030101010101" pitchFamily="2" charset="-122"/>
              </a:rPr>
              <a:t>来体现出事件的先后顺序。</a:t>
            </a:r>
            <a:endParaRPr sz="2800">
              <a:ea typeface="宋体" panose="02010600030101010101" pitchFamily="2" charset="-122"/>
            </a:endParaRPr>
          </a:p>
          <a:p>
            <a:pPr>
              <a:lnSpc>
                <a:spcPct val="150000"/>
              </a:lnSpc>
              <a:buNone/>
            </a:pPr>
            <a:endParaRPr sz="280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1157129868,2375998650&amp;fm=26&amp;gp=0"/>
          <p:cNvPicPr>
            <a:picLocks noChangeAspect="1"/>
          </p:cNvPicPr>
          <p:nvPr>
            <p:custDataLst>
              <p:tags r:id="rId1"/>
            </p:custDataLst>
          </p:nvPr>
        </p:nvPicPr>
        <p:blipFill>
          <a:blip r:embed="rId2"/>
          <a:stretch>
            <a:fillRect/>
          </a:stretch>
        </p:blipFill>
        <p:spPr>
          <a:xfrm>
            <a:off x="635" y="635"/>
            <a:ext cx="9143365" cy="6857365"/>
          </a:xfrm>
          <a:prstGeom prst="rect">
            <a:avLst/>
          </a:prstGeom>
        </p:spPr>
      </p:pic>
      <p:sp>
        <p:nvSpPr>
          <p:cNvPr id="4" name="内容占位符 2"/>
          <p:cNvSpPr txBox="1"/>
          <p:nvPr/>
        </p:nvSpPr>
        <p:spPr>
          <a:xfrm>
            <a:off x="223080" y="221441"/>
            <a:ext cx="8698309" cy="3395003"/>
          </a:xfrm>
          <a:prstGeom prst="rect">
            <a:avLst/>
          </a:prstGeom>
        </p:spPr>
        <p:txBody>
          <a:bodyPr vert="horz" rtlCol="0">
            <a:normAutofit/>
          </a:bodyPr>
          <a:lstStyle/>
          <a:p>
            <a:r>
              <a:rPr lang="en-US" altLang="zh-CN" sz="2400" dirty="0" smtClean="0">
                <a:latin typeface="宋体" panose="02010600030101010101" pitchFamily="2" charset="-122"/>
                <a:ea typeface="宋体" panose="02010600030101010101" pitchFamily="2" charset="-122"/>
              </a:rPr>
              <a:t>【 2018</a:t>
            </a:r>
            <a:r>
              <a:rPr lang="zh-CN" altLang="en-US" sz="2400" dirty="0" smtClean="0">
                <a:latin typeface="宋体" panose="02010600030101010101" pitchFamily="2" charset="-122"/>
                <a:ea typeface="宋体" panose="02010600030101010101" pitchFamily="2" charset="-122"/>
              </a:rPr>
              <a:t>潍坊中考第</a:t>
            </a:r>
            <a:r>
              <a:rPr lang="en-US" altLang="zh-CN" sz="2400" dirty="0" smtClean="0">
                <a:latin typeface="宋体" panose="02010600030101010101" pitchFamily="2" charset="-122"/>
                <a:ea typeface="宋体" panose="02010600030101010101" pitchFamily="2" charset="-122"/>
              </a:rPr>
              <a:t>18</a:t>
            </a:r>
            <a:r>
              <a:rPr lang="zh-CN" altLang="en-US" sz="2400" dirty="0" smtClean="0">
                <a:latin typeface="宋体" panose="02010600030101010101" pitchFamily="2" charset="-122"/>
                <a:ea typeface="宋体" panose="02010600030101010101" pitchFamily="2" charset="-122"/>
              </a:rPr>
              <a:t>题 </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 </a:t>
            </a:r>
            <a:r>
              <a:rPr lang="zh-CN" altLang="zh-CN" sz="2250" dirty="0" smtClean="0"/>
              <a:t>阅读第③段，完成下面的表格。（</a:t>
            </a:r>
            <a:r>
              <a:rPr lang="en-US" altLang="zh-CN" sz="2250" dirty="0" smtClean="0"/>
              <a:t>2</a:t>
            </a:r>
            <a:r>
              <a:rPr lang="zh-CN" altLang="zh-CN" sz="2250" dirty="0" smtClean="0"/>
              <a:t>分）</a:t>
            </a:r>
            <a:endParaRPr lang="zh-CN" altLang="zh-CN" sz="2250" dirty="0" smtClean="0"/>
          </a:p>
          <a:p>
            <a:pPr marL="342900" indent="-342900">
              <a:spcBef>
                <a:spcPct val="20000"/>
              </a:spcBef>
              <a:buClr>
                <a:schemeClr val="accent1"/>
              </a:buClr>
              <a:buSzPct val="50000"/>
              <a:buFont typeface="Wingdings 2" panose="05020102010507070707"/>
              <a:buChar char=""/>
              <a:defRPr/>
            </a:pPr>
            <a:r>
              <a:rPr lang="zh-CN" altLang="en-US" sz="2400" b="1" dirty="0" smtClean="0">
                <a:solidFill>
                  <a:srgbClr val="FF0000"/>
                </a:solidFill>
                <a:latin typeface="Calibri" panose="020F0502020204030204" charset="0"/>
                <a:ea typeface="宋体" panose="02010600030101010101" pitchFamily="2" charset="-122"/>
                <a:cs typeface="Times New Roman" panose="02020603050405020304" charset="0"/>
              </a:rPr>
              <a:t>             方法：对应表格中</a:t>
            </a:r>
            <a:r>
              <a:rPr lang="zh-CN" altLang="zh-CN" sz="2400" dirty="0" smtClean="0">
                <a:solidFill>
                  <a:srgbClr val="FF0000"/>
                </a:solidFill>
                <a:latin typeface="Calibri" panose="020F0502020204030204" charset="0"/>
                <a:ea typeface="宋体" panose="02010600030101010101" pitchFamily="2" charset="-122"/>
                <a:cs typeface="Times New Roman" panose="02020603050405020304" charset="0"/>
              </a:rPr>
              <a:t>的信息，</a:t>
            </a:r>
            <a:r>
              <a:rPr lang="zh-CN" altLang="zh-CN" sz="2400" b="1" dirty="0" smtClean="0">
                <a:solidFill>
                  <a:srgbClr val="FF0000"/>
                </a:solidFill>
                <a:latin typeface="Calibri" panose="020F0502020204030204" charset="0"/>
                <a:ea typeface="宋体" panose="02010600030101010101" pitchFamily="2" charset="-122"/>
                <a:cs typeface="Times New Roman" panose="02020603050405020304" charset="0"/>
              </a:rPr>
              <a:t>抓文段中的关键词句</a:t>
            </a:r>
            <a:r>
              <a:rPr lang="zh-CN" altLang="zh-CN" sz="2400" dirty="0" smtClean="0">
                <a:latin typeface="Calibri" panose="020F0502020204030204" charset="0"/>
                <a:ea typeface="宋体" panose="02010600030101010101" pitchFamily="2" charset="-122"/>
                <a:cs typeface="Times New Roman" panose="02020603050405020304" charset="0"/>
              </a:rPr>
              <a:t>。</a:t>
            </a:r>
            <a:endParaRPr lang="en-US" altLang="zh-CN" sz="2400" dirty="0" smtClean="0">
              <a:latin typeface="Calibri" panose="020F0502020204030204" charset="0"/>
              <a:ea typeface="宋体" panose="02010600030101010101" pitchFamily="2" charset="-122"/>
              <a:cs typeface="Times New Roman" panose="02020603050405020304" charset="0"/>
            </a:endParaRPr>
          </a:p>
          <a:p>
            <a:pPr marL="342900" marR="0" lvl="0" indent="-34290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Char char=""/>
              <a:defRPr/>
            </a:pP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5" name="表格 4"/>
          <p:cNvGraphicFramePr>
            <a:graphicFrameLocks noGrp="1"/>
          </p:cNvGraphicFramePr>
          <p:nvPr>
            <p:custDataLst>
              <p:tags r:id="rId3"/>
            </p:custDataLst>
          </p:nvPr>
        </p:nvGraphicFramePr>
        <p:xfrm>
          <a:off x="4192905" y="2010410"/>
          <a:ext cx="4683760" cy="4064000"/>
        </p:xfrm>
        <a:graphic>
          <a:graphicData uri="http://schemas.openxmlformats.org/drawingml/2006/table">
            <a:tbl>
              <a:tblPr/>
              <a:tblGrid>
                <a:gridCol w="2341880"/>
                <a:gridCol w="2341880"/>
              </a:tblGrid>
              <a:tr h="1021715">
                <a:tc>
                  <a:txBody>
                    <a:bodyPr/>
                    <a:lstStyle/>
                    <a:p>
                      <a:pPr algn="ctr">
                        <a:spcAft>
                          <a:spcPts val="300"/>
                        </a:spcAft>
                      </a:pPr>
                      <a:r>
                        <a:rPr lang="zh-CN" sz="2000" b="1" kern="100">
                          <a:latin typeface="Calibri" panose="020F0502020204030204"/>
                          <a:ea typeface="宋体" panose="02010600030101010101" pitchFamily="2" charset="-122"/>
                          <a:cs typeface="Times New Roman" panose="02020603050405020304"/>
                        </a:rPr>
                        <a:t>顺序</a:t>
                      </a:r>
                      <a:endParaRPr lang="zh-CN" sz="2000" b="1" kern="100">
                        <a:latin typeface="Calibri" panose="020F0502020204030204"/>
                        <a:ea typeface="宋体" panose="02010600030101010101" pitchFamily="2" charset="-122"/>
                        <a:cs typeface="Times New Roman" panose="02020603050405020304"/>
                      </a:endParaRPr>
                    </a:p>
                  </a:txBody>
                  <a:tcPr marL="51443" marR="514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300"/>
                        </a:spcAft>
                      </a:pPr>
                      <a:r>
                        <a:rPr lang="zh-CN" sz="2000" b="1" kern="100">
                          <a:latin typeface="Calibri" panose="020F0502020204030204"/>
                          <a:ea typeface="宋体" panose="02010600030101010101" pitchFamily="2" charset="-122"/>
                          <a:cs typeface="Times New Roman" panose="02020603050405020304"/>
                        </a:rPr>
                        <a:t>景物</a:t>
                      </a:r>
                      <a:endParaRPr lang="zh-CN" sz="2000" b="1" kern="100">
                        <a:latin typeface="Calibri" panose="020F0502020204030204"/>
                        <a:ea typeface="宋体" panose="02010600030101010101" pitchFamily="2" charset="-122"/>
                        <a:cs typeface="Times New Roman" panose="02020603050405020304"/>
                      </a:endParaRPr>
                    </a:p>
                  </a:txBody>
                  <a:tcPr marL="51443" marR="514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022350">
                <a:tc>
                  <a:txBody>
                    <a:bodyPr/>
                    <a:lstStyle/>
                    <a:p>
                      <a:pPr algn="ctr">
                        <a:spcAft>
                          <a:spcPts val="300"/>
                        </a:spcAft>
                      </a:pPr>
                      <a:r>
                        <a:rPr lang="zh-CN" sz="2000" b="1" kern="100">
                          <a:latin typeface="Calibri" panose="020F0502020204030204"/>
                          <a:ea typeface="宋体" panose="02010600030101010101" pitchFamily="2" charset="-122"/>
                          <a:cs typeface="Times New Roman" panose="02020603050405020304"/>
                        </a:rPr>
                        <a:t>村头</a:t>
                      </a:r>
                      <a:endParaRPr lang="zh-CN" sz="2000" b="1" kern="100">
                        <a:latin typeface="Calibri" panose="020F0502020204030204"/>
                        <a:ea typeface="宋体" panose="02010600030101010101" pitchFamily="2" charset="-122"/>
                        <a:cs typeface="Times New Roman" panose="02020603050405020304"/>
                      </a:endParaRPr>
                    </a:p>
                  </a:txBody>
                  <a:tcPr marL="51443" marR="514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300"/>
                        </a:spcAft>
                      </a:pPr>
                      <a:r>
                        <a:rPr lang="en-US" sz="2000" b="1" kern="100">
                          <a:latin typeface="宋体" panose="02010600030101010101" pitchFamily="2" charset="-122"/>
                          <a:ea typeface="宋体" panose="02010600030101010101" pitchFamily="2" charset="-122"/>
                          <a:cs typeface="Times New Roman" panose="02020603050405020304"/>
                        </a:rPr>
                        <a:t>________________________</a:t>
                      </a:r>
                      <a:r>
                        <a:rPr lang="en-US" sz="2000" b="1" u="sng" kern="100">
                          <a:latin typeface="宋体" panose="02010600030101010101" pitchFamily="2" charset="-122"/>
                          <a:ea typeface="宋体" panose="02010600030101010101" pitchFamily="2" charset="-122"/>
                          <a:cs typeface="Times New Roman" panose="02020603050405020304"/>
                        </a:rPr>
                        <a:t>_     </a:t>
                      </a:r>
                      <a:r>
                        <a:rPr lang="en-US" sz="2000" b="1" kern="100">
                          <a:latin typeface="宋体" panose="02010600030101010101" pitchFamily="2" charset="-122"/>
                          <a:ea typeface="宋体" panose="02010600030101010101" pitchFamily="2" charset="-122"/>
                          <a:cs typeface="Times New Roman" panose="02020603050405020304"/>
                        </a:rPr>
                        <a:t>___</a:t>
                      </a:r>
                      <a:endParaRPr lang="en-US" sz="2000" b="1" kern="100">
                        <a:latin typeface="宋体" panose="02010600030101010101" pitchFamily="2" charset="-122"/>
                        <a:ea typeface="宋体" panose="02010600030101010101" pitchFamily="2" charset="-122"/>
                        <a:cs typeface="Times New Roman" panose="02020603050405020304"/>
                      </a:endParaRPr>
                    </a:p>
                  </a:txBody>
                  <a:tcPr marL="51443" marR="514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021715">
                <a:tc>
                  <a:txBody>
                    <a:bodyPr/>
                    <a:lstStyle/>
                    <a:p>
                      <a:pPr algn="ctr">
                        <a:spcAft>
                          <a:spcPts val="300"/>
                        </a:spcAft>
                      </a:pPr>
                      <a:r>
                        <a:rPr lang="en-US" sz="2000" b="1" kern="100">
                          <a:latin typeface="宋体" panose="02010600030101010101" pitchFamily="2" charset="-122"/>
                          <a:ea typeface="宋体" panose="02010600030101010101" pitchFamily="2" charset="-122"/>
                          <a:cs typeface="Times New Roman" panose="02020603050405020304"/>
                        </a:rPr>
                        <a:t>_______</a:t>
                      </a:r>
                      <a:endParaRPr lang="en-US" sz="2000" b="1" kern="100">
                        <a:latin typeface="宋体" panose="02010600030101010101" pitchFamily="2" charset="-122"/>
                        <a:ea typeface="宋体" panose="02010600030101010101" pitchFamily="2" charset="-122"/>
                        <a:cs typeface="Times New Roman" panose="02020603050405020304"/>
                      </a:endParaRPr>
                    </a:p>
                  </a:txBody>
                  <a:tcPr marL="51443" marR="514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300"/>
                        </a:spcAft>
                      </a:pPr>
                      <a:r>
                        <a:rPr lang="zh-CN" sz="2000" b="1" kern="100">
                          <a:latin typeface="Calibri" panose="020F0502020204030204"/>
                          <a:ea typeface="宋体" panose="02010600030101010101" pitchFamily="2" charset="-122"/>
                          <a:cs typeface="Times New Roman" panose="02020603050405020304"/>
                        </a:rPr>
                        <a:t>石径，宗祠、水槽等建筑和器具</a:t>
                      </a:r>
                      <a:endParaRPr lang="zh-CN" sz="2000" b="1" kern="100">
                        <a:latin typeface="Calibri" panose="020F0502020204030204"/>
                        <a:ea typeface="宋体" panose="02010600030101010101" pitchFamily="2" charset="-122"/>
                        <a:cs typeface="Times New Roman" panose="02020603050405020304"/>
                      </a:endParaRPr>
                    </a:p>
                  </a:txBody>
                  <a:tcPr marL="51443" marR="514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998220">
                <a:tc>
                  <a:txBody>
                    <a:bodyPr/>
                    <a:lstStyle/>
                    <a:p>
                      <a:pPr algn="ctr">
                        <a:spcAft>
                          <a:spcPts val="300"/>
                        </a:spcAft>
                      </a:pPr>
                      <a:r>
                        <a:rPr lang="zh-CN" sz="2000" b="1" kern="100">
                          <a:latin typeface="Calibri" panose="020F0502020204030204"/>
                          <a:ea typeface="宋体" panose="02010600030101010101" pitchFamily="2" charset="-122"/>
                          <a:cs typeface="Times New Roman" panose="02020603050405020304"/>
                        </a:rPr>
                        <a:t>老宅</a:t>
                      </a:r>
                      <a:endParaRPr lang="zh-CN" sz="2000" b="1" kern="100">
                        <a:latin typeface="Calibri" panose="020F0502020204030204"/>
                        <a:ea typeface="宋体" panose="02010600030101010101" pitchFamily="2" charset="-122"/>
                        <a:cs typeface="Times New Roman" panose="02020603050405020304"/>
                      </a:endParaRPr>
                    </a:p>
                  </a:txBody>
                  <a:tcPr marL="51443" marR="514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spcAft>
                          <a:spcPts val="300"/>
                        </a:spcAft>
                      </a:pPr>
                      <a:r>
                        <a:rPr lang="zh-CN" sz="2000" b="1" kern="100" dirty="0">
                          <a:latin typeface="Calibri" panose="020F0502020204030204"/>
                          <a:ea typeface="宋体" panose="02010600030101010101" pitchFamily="2" charset="-122"/>
                          <a:cs typeface="Times New Roman" panose="02020603050405020304"/>
                        </a:rPr>
                        <a:t>廊道、天井、方砖，雕刻、彩绘等</a:t>
                      </a:r>
                      <a:endParaRPr lang="zh-CN" sz="2000" b="1" kern="100" dirty="0">
                        <a:latin typeface="Calibri" panose="020F0502020204030204"/>
                        <a:ea typeface="宋体" panose="02010600030101010101" pitchFamily="2" charset="-122"/>
                        <a:cs typeface="Times New Roman" panose="02020603050405020304"/>
                      </a:endParaRPr>
                    </a:p>
                  </a:txBody>
                  <a:tcPr marL="51443" marR="514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15361" name="Rectangle 1"/>
          <p:cNvSpPr>
            <a:spLocks noChangeArrowheads="1"/>
          </p:cNvSpPr>
          <p:nvPr/>
        </p:nvSpPr>
        <p:spPr bwMode="auto">
          <a:xfrm>
            <a:off x="222885" y="1792605"/>
            <a:ext cx="3825875" cy="4500245"/>
          </a:xfrm>
          <a:prstGeom prst="rect">
            <a:avLst/>
          </a:prstGeom>
          <a:noFill/>
          <a:ln w="9525">
            <a:noFill/>
            <a:miter lim="800000"/>
          </a:ln>
          <a:effectLst/>
        </p:spPr>
        <p:txBody>
          <a:bodyPr vert="horz" wrap="square" lIns="68590" tIns="34295" rIns="68590" bIns="34295" numCol="1" anchor="ctr" anchorCtr="0" compatLnSpc="1">
            <a:spAutoFit/>
          </a:bodyPr>
          <a:lstStyle/>
          <a:p>
            <a:pPr marL="0" marR="0" lvl="0" indent="355600" algn="l" defTabSz="914400" rtl="0" eaLnBrk="1" fontAlgn="base" latinLnBrk="0" hangingPunct="1">
              <a:lnSpc>
                <a:spcPct val="100000"/>
              </a:lnSpc>
              <a:spcBef>
                <a:spcPct val="0"/>
              </a:spcBef>
              <a:spcAft>
                <a:spcPct val="0"/>
              </a:spcAft>
              <a:buClrTx/>
              <a:buSzTx/>
              <a:buFontTx/>
              <a:buNone/>
            </a:pPr>
            <a:r>
              <a:rPr kumimoji="0" lang="zh-CN" sz="180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rPr>
              <a:t>③来到村头，或者是一道</a:t>
            </a:r>
            <a:r>
              <a:rPr kumimoji="0" lang="zh-CN" sz="1800" b="1" i="0" u="none" strike="noStrike" cap="none" normalizeH="0" baseline="0" dirty="0" smtClean="0">
                <a:ln>
                  <a:noFill/>
                </a:ln>
                <a:solidFill>
                  <a:srgbClr val="FF0000"/>
                </a:solidFill>
                <a:effectLst/>
                <a:latin typeface="黑体" panose="02010609060101010101" charset="-122"/>
                <a:ea typeface="黑体" panose="02010609060101010101" charset="-122"/>
                <a:cs typeface="黑体" panose="02010609060101010101" charset="-122"/>
              </a:rPr>
              <a:t>溪流</a:t>
            </a:r>
            <a:r>
              <a:rPr kumimoji="0" lang="zh-CN" sz="180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rPr>
              <a:t>，溪水汩汩有声，清净见底；或者有一棵甚至几棵高大粗壮的</a:t>
            </a:r>
            <a:r>
              <a:rPr kumimoji="0" lang="zh-CN" sz="1800" b="1" i="0" u="none" strike="noStrike" cap="none" normalizeH="0" baseline="0" dirty="0" smtClean="0">
                <a:ln>
                  <a:noFill/>
                </a:ln>
                <a:solidFill>
                  <a:srgbClr val="FF0000"/>
                </a:solidFill>
                <a:effectLst/>
                <a:latin typeface="黑体" panose="02010609060101010101" charset="-122"/>
                <a:ea typeface="黑体" panose="02010609060101010101" charset="-122"/>
                <a:cs typeface="黑体" panose="02010609060101010101" charset="-122"/>
              </a:rPr>
              <a:t>古树</a:t>
            </a:r>
            <a:r>
              <a:rPr kumimoji="0" lang="zh-CN" sz="180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rPr>
              <a:t>，伸展的树冠遮住了一大片地面。再向里走，</a:t>
            </a:r>
            <a:r>
              <a:rPr kumimoji="0" lang="zh-CN" sz="1800" b="1" i="0" u="none" strike="noStrike" cap="none" normalizeH="0" baseline="0" dirty="0" smtClean="0">
                <a:ln>
                  <a:noFill/>
                </a:ln>
                <a:solidFill>
                  <a:srgbClr val="FF0000"/>
                </a:solidFill>
                <a:effectLst/>
                <a:latin typeface="黑体" panose="02010609060101010101" charset="-122"/>
                <a:ea typeface="黑体" panose="02010609060101010101" charset="-122"/>
                <a:cs typeface="黑体" panose="02010609060101010101" charset="-122"/>
              </a:rPr>
              <a:t>街巷</a:t>
            </a:r>
            <a:r>
              <a:rPr kumimoji="0" lang="zh-CN" sz="180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rPr>
              <a:t>里大青石铺就的石径弯曲幽深，石径的边沿和墙脚交界处，覆盖着一层湿滑的绿苔；街巷两侧分布着宗祠、水井、水槽、晒谷坛……这些在别处早已经消亡的典型的农村建筑和器具，仿佛一位位耄耋老者，虽历经沧桑却安然无恙。随意推开一扇老旧的门板，走进一座老宅，都会看到曲折的廊道、萦回的天井，地面的方砖大半已经龟裂，纹路纷乱；房屋里外上下，石雕、木雕或彩绘到处可见，构图生动，笔法细腻，堪称精美的艺术品。</a:t>
            </a:r>
            <a:endParaRPr kumimoji="0" lang="zh-CN" sz="1800" i="0" u="none" strike="noStrike" cap="none" normalizeH="0" baseline="0" dirty="0" smtClean="0">
              <a:ln>
                <a:noFill/>
              </a:ln>
              <a:solidFill>
                <a:schemeClr val="tx1"/>
              </a:solidFill>
              <a:effectLst/>
              <a:latin typeface="黑体" panose="02010609060101010101" charset="-122"/>
              <a:ea typeface="黑体" panose="02010609060101010101" charset="-122"/>
              <a:cs typeface="黑体" panose="02010609060101010101" charset="-122"/>
            </a:endParaRPr>
          </a:p>
        </p:txBody>
      </p:sp>
    </p:spTree>
  </p:cSld>
  <p:clrMapOvr>
    <a:masterClrMapping/>
  </p:clrMapOvr>
</p:sld>
</file>

<file path=ppt/tags/tag1.xml><?xml version="1.0" encoding="utf-8"?>
<p:tagLst xmlns:p="http://schemas.openxmlformats.org/presentationml/2006/main">
  <p:tag name="REFSHAPE" val="241882164"/>
  <p:tag name="KSO_WM_UNIT_PLACING_PICTURE_USER_VIEWPORT" val="{&quot;height&quot;:7500,&quot;width&quot;:10000}"/>
</p:tagLst>
</file>

<file path=ppt/tags/tag10.xml><?xml version="1.0" encoding="utf-8"?>
<p:tagLst xmlns:p="http://schemas.openxmlformats.org/presentationml/2006/main">
  <p:tag name="REFSHAPE" val="241882164"/>
  <p:tag name="KSO_WM_UNIT_PLACING_PICTURE_USER_VIEWPORT" val="{&quot;height&quot;:7500,&quot;width&quot;:10000}"/>
</p:tagLst>
</file>

<file path=ppt/tags/tag11.xml><?xml version="1.0" encoding="utf-8"?>
<p:tagLst xmlns:p="http://schemas.openxmlformats.org/presentationml/2006/main">
  <p:tag name="REFSHAPE" val="240101492"/>
  <p:tag name="KSO_WM_UNIT_PLACING_PICTURE_USER_VIEWPORT" val="{&quot;height&quot;:7875,&quot;width&quot;:10500}"/>
</p:tagLst>
</file>

<file path=ppt/tags/tag12.xml><?xml version="1.0" encoding="utf-8"?>
<p:tagLst xmlns:p="http://schemas.openxmlformats.org/presentationml/2006/main">
  <p:tag name="REFSHAPE" val="240101492"/>
  <p:tag name="KSO_WM_UNIT_PLACING_PICTURE_USER_VIEWPORT" val="{&quot;height&quot;:7875,&quot;width&quot;:10500}"/>
</p:tagLst>
</file>

<file path=ppt/tags/tag13.xml><?xml version="1.0" encoding="utf-8"?>
<p:tagLst xmlns:p="http://schemas.openxmlformats.org/presentationml/2006/main">
  <p:tag name="REFSHAPE" val="241882164"/>
  <p:tag name="KSO_WM_UNIT_PLACING_PICTURE_USER_VIEWPORT" val="{&quot;height&quot;:7500,&quot;width&quot;:10000}"/>
</p:tagLst>
</file>

<file path=ppt/tags/tag14.xml><?xml version="1.0" encoding="utf-8"?>
<p:tagLst xmlns:p="http://schemas.openxmlformats.org/presentationml/2006/main">
  <p:tag name="REFSHAPE" val="240101492"/>
  <p:tag name="KSO_WM_UNIT_PLACING_PICTURE_USER_VIEWPORT" val="{&quot;height&quot;:7875,&quot;width&quot;:10500}"/>
</p:tagLst>
</file>

<file path=ppt/tags/tag15.xml><?xml version="1.0" encoding="utf-8"?>
<p:tagLst xmlns:p="http://schemas.openxmlformats.org/presentationml/2006/main">
  <p:tag name="REFSHAPE" val="240101492"/>
  <p:tag name="KSO_WM_UNIT_PLACING_PICTURE_USER_VIEWPORT" val="{&quot;height&quot;:7875,&quot;width&quot;:10500}"/>
</p:tagLst>
</file>

<file path=ppt/tags/tag16.xml><?xml version="1.0" encoding="utf-8"?>
<p:tagLst xmlns:p="http://schemas.openxmlformats.org/presentationml/2006/main">
  <p:tag name="REFSHAPE" val="241882164"/>
  <p:tag name="KSO_WM_UNIT_PLACING_PICTURE_USER_VIEWPORT" val="{&quot;height&quot;:7500,&quot;width&quot;:10000}"/>
</p:tagLst>
</file>

<file path=ppt/tags/tag17.xml><?xml version="1.0" encoding="utf-8"?>
<p:tagLst xmlns:p="http://schemas.openxmlformats.org/presentationml/2006/main">
  <p:tag name="REFSHAPE" val="241882164"/>
  <p:tag name="KSO_WM_UNIT_PLACING_PICTURE_USER_VIEWPORT" val="{&quot;height&quot;:7500,&quot;width&quot;:10000}"/>
</p:tagLst>
</file>

<file path=ppt/tags/tag18.xml><?xml version="1.0" encoding="utf-8"?>
<p:tagLst xmlns:p="http://schemas.openxmlformats.org/presentationml/2006/main">
  <p:tag name="REFSHAPE" val="241882164"/>
  <p:tag name="KSO_WM_UNIT_PLACING_PICTURE_USER_VIEWPORT" val="{&quot;height&quot;:7500,&quot;width&quot;:10000}"/>
</p:tagLst>
</file>

<file path=ppt/tags/tag19.xml><?xml version="1.0" encoding="utf-8"?>
<p:tagLst xmlns:p="http://schemas.openxmlformats.org/presentationml/2006/main">
  <p:tag name="REFSHAPE" val="241882164"/>
  <p:tag name="KSO_WM_UNIT_PLACING_PICTURE_USER_VIEWPORT" val="{&quot;height&quot;:7500,&quot;width&quot;:10000}"/>
</p:tagLst>
</file>

<file path=ppt/tags/tag2.xml><?xml version="1.0" encoding="utf-8"?>
<p:tagLst xmlns:p="http://schemas.openxmlformats.org/presentationml/2006/main">
  <p:tag name="REFSHAPE" val="241882164"/>
  <p:tag name="KSO_WM_UNIT_PLACING_PICTURE_USER_VIEWPORT" val="{&quot;height&quot;:7500,&quot;width&quot;:10000}"/>
</p:tagLst>
</file>

<file path=ppt/tags/tag20.xml><?xml version="1.0" encoding="utf-8"?>
<p:tagLst xmlns:p="http://schemas.openxmlformats.org/presentationml/2006/main">
  <p:tag name="REFSHAPE" val="241882164"/>
  <p:tag name="KSO_WM_UNIT_PLACING_PICTURE_USER_VIEWPORT" val="{&quot;height&quot;:7500,&quot;width&quot;:10000}"/>
</p:tagLst>
</file>

<file path=ppt/tags/tag21.xml><?xml version="1.0" encoding="utf-8"?>
<p:tagLst xmlns:p="http://schemas.openxmlformats.org/presentationml/2006/main">
  <p:tag name="REFSHAPE" val="241882164"/>
  <p:tag name="KSO_WM_UNIT_PLACING_PICTURE_USER_VIEWPORT" val="{&quot;height&quot;:7500,&quot;width&quot;:10000}"/>
</p:tagLst>
</file>

<file path=ppt/tags/tag22.xml><?xml version="1.0" encoding="utf-8"?>
<p:tagLst xmlns:p="http://schemas.openxmlformats.org/presentationml/2006/main">
  <p:tag name="REFSHAPE" val="241882164"/>
  <p:tag name="KSO_WM_UNIT_PLACING_PICTURE_USER_VIEWPORT" val="{&quot;height&quot;:7500,&quot;width&quot;:10000}"/>
</p:tagLst>
</file>

<file path=ppt/tags/tag23.xml><?xml version="1.0" encoding="utf-8"?>
<p:tagLst xmlns:p="http://schemas.openxmlformats.org/presentationml/2006/main">
  <p:tag name="REFSHAPE" val="241882164"/>
  <p:tag name="KSO_WM_UNIT_PLACING_PICTURE_USER_VIEWPORT" val="{&quot;height&quot;:7500,&quot;width&quot;:10000}"/>
</p:tagLst>
</file>

<file path=ppt/tags/tag24.xml><?xml version="1.0" encoding="utf-8"?>
<p:tagLst xmlns:p="http://schemas.openxmlformats.org/presentationml/2006/main">
  <p:tag name="REFSHAPE" val="240101492"/>
  <p:tag name="KSO_WM_UNIT_PLACING_PICTURE_USER_VIEWPORT" val="{&quot;height&quot;:7875,&quot;width&quot;:10500}"/>
</p:tagLst>
</file>

<file path=ppt/tags/tag25.xml><?xml version="1.0" encoding="utf-8"?>
<p:tagLst xmlns:p="http://schemas.openxmlformats.org/presentationml/2006/main">
  <p:tag name="REFSHAPE" val="240101492"/>
  <p:tag name="KSO_WM_UNIT_PLACING_PICTURE_USER_VIEWPORT" val="{&quot;height&quot;:7875,&quot;width&quot;:10500}"/>
</p:tagLst>
</file>

<file path=ppt/tags/tag26.xml><?xml version="1.0" encoding="utf-8"?>
<p:tagLst xmlns:p="http://schemas.openxmlformats.org/presentationml/2006/main">
  <p:tag name="REFSHAPE" val="240101492"/>
  <p:tag name="KSO_WM_UNIT_PLACING_PICTURE_USER_VIEWPORT" val="{&quot;height&quot;:7875,&quot;width&quot;:10500}"/>
</p:tagLst>
</file>

<file path=ppt/tags/tag27.xml><?xml version="1.0" encoding="utf-8"?>
<p:tagLst xmlns:p="http://schemas.openxmlformats.org/presentationml/2006/main">
  <p:tag name="REFSHAPE" val="240101492"/>
  <p:tag name="KSO_WM_UNIT_PLACING_PICTURE_USER_VIEWPORT" val="{&quot;height&quot;:7875,&quot;width&quot;:10500}"/>
</p:tagLst>
</file>

<file path=ppt/tags/tag28.xml><?xml version="1.0" encoding="utf-8"?>
<p:tagLst xmlns:p="http://schemas.openxmlformats.org/presentationml/2006/main">
  <p:tag name="REFSHAPE" val="241882164"/>
  <p:tag name="KSO_WM_UNIT_PLACING_PICTURE_USER_VIEWPORT" val="{&quot;height&quot;:7500,&quot;width&quot;:10000}"/>
</p:tagLst>
</file>

<file path=ppt/tags/tag29.xml><?xml version="1.0" encoding="utf-8"?>
<p:tagLst xmlns:p="http://schemas.openxmlformats.org/presentationml/2006/main">
  <p:tag name="REFSHAPE" val="241882164"/>
  <p:tag name="KSO_WM_UNIT_PLACING_PICTURE_USER_VIEWPORT" val="{&quot;height&quot;:7500,&quot;width&quot;:10000}"/>
</p:tagLst>
</file>

<file path=ppt/tags/tag3.xml><?xml version="1.0" encoding="utf-8"?>
<p:tagLst xmlns:p="http://schemas.openxmlformats.org/presentationml/2006/main">
  <p:tag name="REFSHAPE" val="241882164"/>
  <p:tag name="KSO_WM_UNIT_PLACING_PICTURE_USER_VIEWPORT" val="{&quot;height&quot;:7500,&quot;width&quot;:10000}"/>
</p:tagLst>
</file>

<file path=ppt/tags/tag30.xml><?xml version="1.0" encoding="utf-8"?>
<p:tagLst xmlns:p="http://schemas.openxmlformats.org/presentationml/2006/main">
  <p:tag name="REFSHAPE" val="241882164"/>
  <p:tag name="KSO_WM_UNIT_PLACING_PICTURE_USER_VIEWPORT" val="{&quot;height&quot;:7500,&quot;width&quot;:10000}"/>
</p:tagLst>
</file>

<file path=ppt/tags/tag31.xml><?xml version="1.0" encoding="utf-8"?>
<p:tagLst xmlns:p="http://schemas.openxmlformats.org/presentationml/2006/main">
  <p:tag name="REFSHAPE" val="241882164"/>
  <p:tag name="KSO_WM_UNIT_PLACING_PICTURE_USER_VIEWPORT" val="{&quot;height&quot;:7500,&quot;width&quot;:10000}"/>
</p:tagLst>
</file>

<file path=ppt/tags/tag32.xml><?xml version="1.0" encoding="utf-8"?>
<p:tagLst xmlns:p="http://schemas.openxmlformats.org/presentationml/2006/main">
  <p:tag name="REFSHAPE" val="240101492"/>
  <p:tag name="KSO_WM_UNIT_PLACING_PICTURE_USER_VIEWPORT" val="{&quot;height&quot;:7875,&quot;width&quot;:10500}"/>
</p:tagLst>
</file>

<file path=ppt/tags/tag33.xml><?xml version="1.0" encoding="utf-8"?>
<p:tagLst xmlns:p="http://schemas.openxmlformats.org/presentationml/2006/main">
  <p:tag name="REFSHAPE" val="240101492"/>
  <p:tag name="KSO_WM_UNIT_PLACING_PICTURE_USER_VIEWPORT" val="{&quot;height&quot;:7875,&quot;width&quot;:10500}"/>
</p:tagLst>
</file>

<file path=ppt/tags/tag34.xml><?xml version="1.0" encoding="utf-8"?>
<p:tagLst xmlns:p="http://schemas.openxmlformats.org/presentationml/2006/main">
  <p:tag name="REFSHAPE" val="240101492"/>
  <p:tag name="KSO_WM_UNIT_PLACING_PICTURE_USER_VIEWPORT" val="{&quot;height&quot;:7875,&quot;width&quot;:10500}"/>
</p:tagLst>
</file>

<file path=ppt/tags/tag35.xml><?xml version="1.0" encoding="utf-8"?>
<p:tagLst xmlns:p="http://schemas.openxmlformats.org/presentationml/2006/main">
  <p:tag name="REFSHAPE" val="240101492"/>
  <p:tag name="KSO_WM_UNIT_PLACING_PICTURE_USER_VIEWPORT" val="{&quot;height&quot;:7875,&quot;width&quot;:10500}"/>
</p:tagLst>
</file>

<file path=ppt/tags/tag36.xml><?xml version="1.0" encoding="utf-8"?>
<p:tagLst xmlns:p="http://schemas.openxmlformats.org/presentationml/2006/main">
  <p:tag name="REFSHAPE" val="240101492"/>
  <p:tag name="KSO_WM_UNIT_PLACING_PICTURE_USER_VIEWPORT" val="{&quot;height&quot;:7875,&quot;width&quot;:10500}"/>
</p:tagLst>
</file>

<file path=ppt/tags/tag37.xml><?xml version="1.0" encoding="utf-8"?>
<p:tagLst xmlns:p="http://schemas.openxmlformats.org/presentationml/2006/main">
  <p:tag name="REFSHAPE" val="240101492"/>
  <p:tag name="KSO_WM_UNIT_PLACING_PICTURE_USER_VIEWPORT" val="{&quot;height&quot;:7875,&quot;width&quot;:10500}"/>
</p:tagLst>
</file>

<file path=ppt/tags/tag38.xml><?xml version="1.0" encoding="utf-8"?>
<p:tagLst xmlns:p="http://schemas.openxmlformats.org/presentationml/2006/main">
  <p:tag name="REFSHAPE" val="240101492"/>
  <p:tag name="KSO_WM_UNIT_PLACING_PICTURE_USER_VIEWPORT" val="{&quot;height&quot;:7875,&quot;width&quot;:10500}"/>
</p:tagLst>
</file>

<file path=ppt/tags/tag39.xml><?xml version="1.0" encoding="utf-8"?>
<p:tagLst xmlns:p="http://schemas.openxmlformats.org/presentationml/2006/main">
  <p:tag name="KSO_WM_UNIT_TABLE_BEAUTIFY" val="smartTable{cee6d030-0d6d-4684-a1a6-b935b12331ce}"/>
</p:tagLst>
</file>

<file path=ppt/tags/tag4.xml><?xml version="1.0" encoding="utf-8"?>
<p:tagLst xmlns:p="http://schemas.openxmlformats.org/presentationml/2006/main">
  <p:tag name="REFSHAPE" val="241882164"/>
  <p:tag name="KSO_WM_UNIT_PLACING_PICTURE_USER_VIEWPORT" val="{&quot;height&quot;:7500,&quot;width&quot;:10000}"/>
</p:tagLst>
</file>

<file path=ppt/tags/tag40.xml><?xml version="1.0" encoding="utf-8"?>
<p:tagLst xmlns:p="http://schemas.openxmlformats.org/presentationml/2006/main">
  <p:tag name="REFSHAPE" val="241882164"/>
  <p:tag name="KSO_WM_UNIT_PLACING_PICTURE_USER_VIEWPORT" val="{&quot;height&quot;:7500,&quot;width&quot;:10000}"/>
</p:tagLst>
</file>

<file path=ppt/tags/tag41.xml><?xml version="1.0" encoding="utf-8"?>
<p:tagLst xmlns:p="http://schemas.openxmlformats.org/presentationml/2006/main">
  <p:tag name="REFSHAPE" val="241882164"/>
  <p:tag name="KSO_WM_UNIT_PLACING_PICTURE_USER_VIEWPORT" val="{&quot;height&quot;:7500,&quot;width&quot;:10000}"/>
</p:tagLst>
</file>

<file path=ppt/tags/tag42.xml><?xml version="1.0" encoding="utf-8"?>
<p:tagLst xmlns:p="http://schemas.openxmlformats.org/presentationml/2006/main">
  <p:tag name="REFSHAPE" val="240101492"/>
  <p:tag name="KSO_WM_UNIT_PLACING_PICTURE_USER_VIEWPORT" val="{&quot;height&quot;:7875,&quot;width&quot;:10500}"/>
</p:tagLst>
</file>

<file path=ppt/tags/tag43.xml><?xml version="1.0" encoding="utf-8"?>
<p:tagLst xmlns:p="http://schemas.openxmlformats.org/presentationml/2006/main">
  <p:tag name="REFSHAPE" val="241882164"/>
  <p:tag name="KSO_WM_UNIT_PLACING_PICTURE_USER_VIEWPORT" val="{&quot;height&quot;:7500,&quot;width&quot;:10000}"/>
</p:tagLst>
</file>

<file path=ppt/tags/tag44.xml><?xml version="1.0" encoding="utf-8"?>
<p:tagLst xmlns:p="http://schemas.openxmlformats.org/presentationml/2006/main">
  <p:tag name="REFSHAPE" val="240101492"/>
  <p:tag name="KSO_WM_UNIT_PLACING_PICTURE_USER_VIEWPORT" val="{&quot;height&quot;:7875,&quot;width&quot;:10500}"/>
</p:tagLst>
</file>

<file path=ppt/tags/tag45.xml><?xml version="1.0" encoding="utf-8"?>
<p:tagLst xmlns:p="http://schemas.openxmlformats.org/presentationml/2006/main">
  <p:tag name="REFSHAPE" val="240101492"/>
  <p:tag name="KSO_WM_UNIT_PLACING_PICTURE_USER_VIEWPORT" val="{&quot;height&quot;:7875,&quot;width&quot;:10500}"/>
</p:tagLst>
</file>

<file path=ppt/tags/tag46.xml><?xml version="1.0" encoding="utf-8"?>
<p:tagLst xmlns:p="http://schemas.openxmlformats.org/presentationml/2006/main">
  <p:tag name="REFSHAPE" val="240101492"/>
  <p:tag name="KSO_WM_UNIT_PLACING_PICTURE_USER_VIEWPORT" val="{&quot;height&quot;:7875,&quot;width&quot;:10500}"/>
</p:tagLst>
</file>

<file path=ppt/tags/tag47.xml><?xml version="1.0" encoding="utf-8"?>
<p:tagLst xmlns:p="http://schemas.openxmlformats.org/presentationml/2006/main">
  <p:tag name="REFSHAPE" val="241882164"/>
  <p:tag name="KSO_WM_UNIT_PLACING_PICTURE_USER_VIEWPORT" val="{&quot;height&quot;:7500,&quot;width&quot;:10000}"/>
</p:tagLst>
</file>

<file path=ppt/tags/tag48.xml><?xml version="1.0" encoding="utf-8"?>
<p:tagLst xmlns:p="http://schemas.openxmlformats.org/presentationml/2006/main">
  <p:tag name="REFSHAPE" val="241882164"/>
  <p:tag name="KSO_WM_UNIT_PLACING_PICTURE_USER_VIEWPORT" val="{&quot;height&quot;:7500,&quot;width&quot;:10000}"/>
</p:tagLst>
</file>

<file path=ppt/tags/tag49.xml><?xml version="1.0" encoding="utf-8"?>
<p:tagLst xmlns:p="http://schemas.openxmlformats.org/presentationml/2006/main">
  <p:tag name="REFSHAPE" val="240101492"/>
  <p:tag name="KSO_WM_UNIT_PLACING_PICTURE_USER_VIEWPORT" val="{&quot;height&quot;:7875,&quot;width&quot;:10500}"/>
</p:tagLst>
</file>

<file path=ppt/tags/tag5.xml><?xml version="1.0" encoding="utf-8"?>
<p:tagLst xmlns:p="http://schemas.openxmlformats.org/presentationml/2006/main">
  <p:tag name="REFSHAPE" val="241882164"/>
  <p:tag name="KSO_WM_UNIT_PLACING_PICTURE_USER_VIEWPORT" val="{&quot;height&quot;:7500,&quot;width&quot;:10000}"/>
</p:tagLst>
</file>

<file path=ppt/tags/tag50.xml><?xml version="1.0" encoding="utf-8"?>
<p:tagLst xmlns:p="http://schemas.openxmlformats.org/presentationml/2006/main">
  <p:tag name="REFSHAPE" val="240101492"/>
  <p:tag name="KSO_WM_UNIT_PLACING_PICTURE_USER_VIEWPORT" val="{&quot;height&quot;:7875,&quot;width&quot;:10500}"/>
</p:tagLst>
</file>

<file path=ppt/tags/tag51.xml><?xml version="1.0" encoding="utf-8"?>
<p:tagLst xmlns:p="http://schemas.openxmlformats.org/presentationml/2006/main">
  <p:tag name="REFSHAPE" val="240101492"/>
  <p:tag name="KSO_WM_UNIT_PLACING_PICTURE_USER_VIEWPORT" val="{&quot;height&quot;:7875,&quot;width&quot;:10500}"/>
</p:tagLst>
</file>

<file path=ppt/tags/tag52.xml><?xml version="1.0" encoding="utf-8"?>
<p:tagLst xmlns:p="http://schemas.openxmlformats.org/presentationml/2006/main">
  <p:tag name="REFSHAPE" val="240101492"/>
  <p:tag name="KSO_WM_UNIT_PLACING_PICTURE_USER_VIEWPORT" val="{&quot;height&quot;:7875,&quot;width&quot;:10500}"/>
</p:tagLst>
</file>

<file path=ppt/tags/tag53.xml><?xml version="1.0" encoding="utf-8"?>
<p:tagLst xmlns:p="http://schemas.openxmlformats.org/presentationml/2006/main">
  <p:tag name="REFSHAPE" val="240101492"/>
  <p:tag name="KSO_WM_UNIT_PLACING_PICTURE_USER_VIEWPORT" val="{&quot;height&quot;:7875,&quot;width&quot;:10500}"/>
</p:tagLst>
</file>

<file path=ppt/tags/tag54.xml><?xml version="1.0" encoding="utf-8"?>
<p:tagLst xmlns:p="http://schemas.openxmlformats.org/presentationml/2006/main">
  <p:tag name="REFSHAPE" val="241882164"/>
  <p:tag name="KSO_WM_UNIT_PLACING_PICTURE_USER_VIEWPORT" val="{&quot;height&quot;:7500,&quot;width&quot;:10000}"/>
</p:tagLst>
</file>

<file path=ppt/tags/tag6.xml><?xml version="1.0" encoding="utf-8"?>
<p:tagLst xmlns:p="http://schemas.openxmlformats.org/presentationml/2006/main">
  <p:tag name="REFSHAPE" val="241882164"/>
  <p:tag name="KSO_WM_UNIT_PLACING_PICTURE_USER_VIEWPORT" val="{&quot;height&quot;:7500,&quot;width&quot;:10000}"/>
</p:tagLst>
</file>

<file path=ppt/tags/tag7.xml><?xml version="1.0" encoding="utf-8"?>
<p:tagLst xmlns:p="http://schemas.openxmlformats.org/presentationml/2006/main">
  <p:tag name="REFSHAPE" val="241882164"/>
  <p:tag name="KSO_WM_UNIT_PLACING_PICTURE_USER_VIEWPORT" val="{&quot;height&quot;:7500,&quot;width&quot;:10000}"/>
</p:tagLst>
</file>

<file path=ppt/tags/tag8.xml><?xml version="1.0" encoding="utf-8"?>
<p:tagLst xmlns:p="http://schemas.openxmlformats.org/presentationml/2006/main">
  <p:tag name="REFSHAPE" val="241882164"/>
  <p:tag name="KSO_WM_UNIT_PLACING_PICTURE_USER_VIEWPORT" val="{&quot;height&quot;:7500,&quot;width&quot;:10000}"/>
</p:tagLst>
</file>

<file path=ppt/tags/tag9.xml><?xml version="1.0" encoding="utf-8"?>
<p:tagLst xmlns:p="http://schemas.openxmlformats.org/presentationml/2006/main">
  <p:tag name="KSO_WM_UNIT_TABLE_BEAUTIFY" val="smartTable{e5d07dd9-3adc-4e14-8cfc-fa5eb6e62bb4}"/>
</p:tagLst>
</file>

<file path=ppt/theme/theme1.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18200</Words>
  <Application>WPS 演示</Application>
  <PresentationFormat/>
  <Paragraphs>553</Paragraphs>
  <Slides>55</Slides>
  <Notes>0</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55</vt:i4>
      </vt:variant>
    </vt:vector>
  </HeadingPairs>
  <TitlesOfParts>
    <vt:vector size="75" baseType="lpstr">
      <vt:lpstr>Arial</vt:lpstr>
      <vt:lpstr>宋体</vt:lpstr>
      <vt:lpstr>Wingdings</vt:lpstr>
      <vt:lpstr>Comic Sans MS</vt:lpstr>
      <vt:lpstr>黑体</vt:lpstr>
      <vt:lpstr>Calibri</vt:lpstr>
      <vt:lpstr>Times New Roman</vt:lpstr>
      <vt:lpstr>楷体_GB2312</vt:lpstr>
      <vt:lpstr>新宋体</vt:lpstr>
      <vt:lpstr>Wingdings 2</vt:lpstr>
      <vt:lpstr>Wingdings</vt:lpstr>
      <vt:lpstr>Calibri</vt:lpstr>
      <vt:lpstr>Times New Roman</vt:lpstr>
      <vt:lpstr>微软雅黑</vt:lpstr>
      <vt:lpstr>Arial Unicode MS</vt:lpstr>
      <vt:lpstr>NEU-BZ</vt:lpstr>
      <vt:lpstr>Segoe Print</vt:lpstr>
      <vt:lpstr>webwppDefTheme</vt:lpstr>
      <vt:lpstr>默认设计模板</vt:lpstr>
      <vt:lpstr>1_默认设计模板</vt:lpstr>
      <vt:lpstr>散文阅读专题复习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散文阅读专题复习</dc:title>
  <dc:creator>Administrator</dc:creator>
  <cp:lastModifiedBy>营养快线 幸福牵线</cp:lastModifiedBy>
  <cp:revision>44</cp:revision>
  <dcterms:created xsi:type="dcterms:W3CDTF">2020-04-23T00:21:00Z</dcterms:created>
  <dcterms:modified xsi:type="dcterms:W3CDTF">2020-04-23T00:25:37Z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