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60" r:id="rId3"/>
    <p:sldId id="266" r:id="rId4"/>
    <p:sldId id="256" r:id="rId5"/>
    <p:sldId id="261" r:id="rId6"/>
    <p:sldId id="262" r:id="rId7"/>
    <p:sldId id="268" r:id="rId8"/>
    <p:sldId id="267" r:id="rId9"/>
    <p:sldId id="271" r:id="rId10"/>
    <p:sldId id="263" r:id="rId11"/>
    <p:sldId id="269" r:id="rId12"/>
    <p:sldId id="270" r:id="rId13"/>
    <p:sldId id="272" r:id="rId14"/>
    <p:sldId id="273" r:id="rId15"/>
    <p:sldId id="274" r:id="rId16"/>
    <p:sldId id="275" r:id="rId17"/>
    <p:sldId id="264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918585" y="1116330"/>
            <a:ext cx="4019550" cy="1946910"/>
          </a:xfrm>
        </p:spPr>
        <p:txBody>
          <a:bodyPr anchor="b">
            <a:normAutofit/>
          </a:bodyPr>
          <a:lstStyle>
            <a:lvl1pPr algn="ctr">
              <a:defRPr sz="4000"/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25879-63E8-492D-92D4-BBFEC0698CC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595A3-3CC8-4643-ABED-E8E1EE03C01A}" type="slidenum">
              <a:rPr lang="zh-CN" altLang="en-US" smtClean="0"/>
            </a:fld>
            <a:endParaRPr lang="zh-CN" altLang="en-US"/>
          </a:p>
        </p:txBody>
      </p:sp>
      <p:sp>
        <p:nvSpPr>
          <p:cNvPr id="12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3822478" y="5638801"/>
            <a:ext cx="4547044" cy="535162"/>
          </a:xfrm>
          <a:prstGeom prst="roundRect">
            <a:avLst>
              <a:gd name="adj" fmla="val 50000"/>
            </a:avLst>
          </a:prstGeom>
          <a:noFill/>
          <a:effectLst>
            <a:innerShdw blurRad="114300">
              <a:prstClr val="black"/>
            </a:inn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0000"/>
                    <a:lumOff val="40000"/>
                  </a:schemeClr>
                </a:solidFill>
                <a:effectLst/>
                <a:latin typeface="Arial" pitchFamily="34" charset="0"/>
                <a:ea typeface="黑体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单击此处添加您的副标题</a:t>
            </a:r>
            <a:endParaRPr lang="zh-CN" altLang="en-US" dirty="0" smtClean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7600" y="408675"/>
            <a:ext cx="10516800" cy="524231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2F5ED-D19D-4097-92A9-D6092B3D6E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EAA2-D029-4D23-B6D5-DE004B8B3E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25879-63E8-492D-92D4-BBFEC0698CC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595A3-3CC8-4643-ABED-E8E1EE03C0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22169" y="2449287"/>
            <a:ext cx="6041396" cy="947056"/>
          </a:xfrm>
        </p:spPr>
        <p:txBody>
          <a:bodyPr anchor="ctr">
            <a:normAutofit/>
          </a:bodyPr>
          <a:lstStyle>
            <a:lvl1pPr algn="ctr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25879-63E8-492D-92D4-BBFEC0698CC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595A3-3CC8-4643-ABED-E8E1EE03C01A}" type="slidenum">
              <a:rPr lang="zh-CN" altLang="en-US" smtClean="0"/>
            </a:fld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 flipH="1">
            <a:off x="2873831" y="2135414"/>
            <a:ext cx="1565956" cy="1565956"/>
          </a:xfrm>
          <a:custGeom>
            <a:avLst/>
            <a:gdLst>
              <a:gd name="connsiteX0" fmla="*/ 0 w 2219325"/>
              <a:gd name="connsiteY0" fmla="*/ 0 h 1514475"/>
              <a:gd name="connsiteX1" fmla="*/ 2219325 w 2219325"/>
              <a:gd name="connsiteY1" fmla="*/ 0 h 1514475"/>
              <a:gd name="connsiteX2" fmla="*/ 2219325 w 2219325"/>
              <a:gd name="connsiteY2" fmla="*/ 1514475 h 1514475"/>
              <a:gd name="connsiteX3" fmla="*/ 0 w 2219325"/>
              <a:gd name="connsiteY3" fmla="*/ 1514475 h 1514475"/>
              <a:gd name="connsiteX4" fmla="*/ 0 w 2219325"/>
              <a:gd name="connsiteY4" fmla="*/ 1214437 h 1514475"/>
              <a:gd name="connsiteX5" fmla="*/ 238125 w 2219325"/>
              <a:gd name="connsiteY5" fmla="*/ 1214437 h 1514475"/>
              <a:gd name="connsiteX6" fmla="*/ 238125 w 2219325"/>
              <a:gd name="connsiteY6" fmla="*/ 300037 h 1514475"/>
              <a:gd name="connsiteX7" fmla="*/ 0 w 2219325"/>
              <a:gd name="connsiteY7" fmla="*/ 300037 h 1514475"/>
              <a:gd name="connsiteX0-1" fmla="*/ 238125 w 2219325"/>
              <a:gd name="connsiteY0-2" fmla="*/ 300037 h 1514475"/>
              <a:gd name="connsiteX1-3" fmla="*/ 0 w 2219325"/>
              <a:gd name="connsiteY1-4" fmla="*/ 300037 h 1514475"/>
              <a:gd name="connsiteX2-5" fmla="*/ 0 w 2219325"/>
              <a:gd name="connsiteY2-6" fmla="*/ 0 h 1514475"/>
              <a:gd name="connsiteX3-7" fmla="*/ 2219325 w 2219325"/>
              <a:gd name="connsiteY3-8" fmla="*/ 0 h 1514475"/>
              <a:gd name="connsiteX4-9" fmla="*/ 2219325 w 2219325"/>
              <a:gd name="connsiteY4-10" fmla="*/ 1514475 h 1514475"/>
              <a:gd name="connsiteX5-11" fmla="*/ 0 w 2219325"/>
              <a:gd name="connsiteY5-12" fmla="*/ 1514475 h 1514475"/>
              <a:gd name="connsiteX6-13" fmla="*/ 0 w 2219325"/>
              <a:gd name="connsiteY6-14" fmla="*/ 1214437 h 1514475"/>
              <a:gd name="connsiteX7-15" fmla="*/ 238125 w 2219325"/>
              <a:gd name="connsiteY7-16" fmla="*/ 1214437 h 1514475"/>
              <a:gd name="connsiteX8" fmla="*/ 329565 w 2219325"/>
              <a:gd name="connsiteY8" fmla="*/ 391477 h 1514475"/>
              <a:gd name="connsiteX0-17" fmla="*/ 0 w 2219325"/>
              <a:gd name="connsiteY0-18" fmla="*/ 300037 h 1514475"/>
              <a:gd name="connsiteX1-19" fmla="*/ 0 w 2219325"/>
              <a:gd name="connsiteY1-20" fmla="*/ 0 h 1514475"/>
              <a:gd name="connsiteX2-21" fmla="*/ 2219325 w 2219325"/>
              <a:gd name="connsiteY2-22" fmla="*/ 0 h 1514475"/>
              <a:gd name="connsiteX3-23" fmla="*/ 2219325 w 2219325"/>
              <a:gd name="connsiteY3-24" fmla="*/ 1514475 h 1514475"/>
              <a:gd name="connsiteX4-25" fmla="*/ 0 w 2219325"/>
              <a:gd name="connsiteY4-26" fmla="*/ 1514475 h 1514475"/>
              <a:gd name="connsiteX5-27" fmla="*/ 0 w 2219325"/>
              <a:gd name="connsiteY5-28" fmla="*/ 1214437 h 1514475"/>
              <a:gd name="connsiteX6-29" fmla="*/ 238125 w 2219325"/>
              <a:gd name="connsiteY6-30" fmla="*/ 1214437 h 1514475"/>
              <a:gd name="connsiteX7-31" fmla="*/ 329565 w 2219325"/>
              <a:gd name="connsiteY7-32" fmla="*/ 391477 h 1514475"/>
              <a:gd name="connsiteX0-33" fmla="*/ 0 w 2219325"/>
              <a:gd name="connsiteY0-34" fmla="*/ 300037 h 1514475"/>
              <a:gd name="connsiteX1-35" fmla="*/ 0 w 2219325"/>
              <a:gd name="connsiteY1-36" fmla="*/ 0 h 1514475"/>
              <a:gd name="connsiteX2-37" fmla="*/ 2219325 w 2219325"/>
              <a:gd name="connsiteY2-38" fmla="*/ 0 h 1514475"/>
              <a:gd name="connsiteX3-39" fmla="*/ 2219325 w 2219325"/>
              <a:gd name="connsiteY3-40" fmla="*/ 1514475 h 1514475"/>
              <a:gd name="connsiteX4-41" fmla="*/ 0 w 2219325"/>
              <a:gd name="connsiteY4-42" fmla="*/ 1514475 h 1514475"/>
              <a:gd name="connsiteX5-43" fmla="*/ 0 w 2219325"/>
              <a:gd name="connsiteY5-44" fmla="*/ 1214437 h 1514475"/>
              <a:gd name="connsiteX6-45" fmla="*/ 238125 w 2219325"/>
              <a:gd name="connsiteY6-46" fmla="*/ 1214437 h 1514475"/>
              <a:gd name="connsiteX0-47" fmla="*/ 0 w 2219325"/>
              <a:gd name="connsiteY0-48" fmla="*/ 300037 h 1514475"/>
              <a:gd name="connsiteX1-49" fmla="*/ 0 w 2219325"/>
              <a:gd name="connsiteY1-50" fmla="*/ 0 h 1514475"/>
              <a:gd name="connsiteX2-51" fmla="*/ 2219325 w 2219325"/>
              <a:gd name="connsiteY2-52" fmla="*/ 0 h 1514475"/>
              <a:gd name="connsiteX3-53" fmla="*/ 2219325 w 2219325"/>
              <a:gd name="connsiteY3-54" fmla="*/ 1514475 h 1514475"/>
              <a:gd name="connsiteX4-55" fmla="*/ 0 w 2219325"/>
              <a:gd name="connsiteY4-56" fmla="*/ 1514475 h 1514475"/>
              <a:gd name="connsiteX5-57" fmla="*/ 0 w 2219325"/>
              <a:gd name="connsiteY5-58" fmla="*/ 1214437 h 1514475"/>
            </a:gdLst>
            <a:ahLst/>
            <a:cxnLst>
              <a:cxn ang="0">
                <a:pos x="connsiteX0-47" y="connsiteY0-48"/>
              </a:cxn>
              <a:cxn ang="0">
                <a:pos x="connsiteX1-49" y="connsiteY1-50"/>
              </a:cxn>
              <a:cxn ang="0">
                <a:pos x="connsiteX2-51" y="connsiteY2-52"/>
              </a:cxn>
              <a:cxn ang="0">
                <a:pos x="connsiteX3-53" y="connsiteY3-54"/>
              </a:cxn>
              <a:cxn ang="0">
                <a:pos x="connsiteX4-55" y="connsiteY4-56"/>
              </a:cxn>
              <a:cxn ang="0">
                <a:pos x="connsiteX5-57" y="connsiteY5-58"/>
              </a:cxn>
            </a:cxnLst>
            <a:rect l="l" t="t" r="r" b="b"/>
            <a:pathLst>
              <a:path w="2219325" h="1514475">
                <a:moveTo>
                  <a:pt x="0" y="300037"/>
                </a:moveTo>
                <a:lnTo>
                  <a:pt x="0" y="0"/>
                </a:lnTo>
                <a:lnTo>
                  <a:pt x="2219325" y="0"/>
                </a:lnTo>
                <a:lnTo>
                  <a:pt x="2219325" y="1514475"/>
                </a:lnTo>
                <a:lnTo>
                  <a:pt x="0" y="1514475"/>
                </a:lnTo>
                <a:lnTo>
                  <a:pt x="0" y="1214437"/>
                </a:lnTo>
              </a:path>
            </a:pathLst>
          </a:custGeom>
          <a:noFill/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3820935" y="3305402"/>
            <a:ext cx="4923015" cy="0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581150"/>
            <a:ext cx="5181600" cy="4595813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581150"/>
            <a:ext cx="5181600" cy="45958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25879-63E8-492D-92D4-BBFEC0698CC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595A3-3CC8-4643-ABED-E8E1EE03C0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118485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11848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25879-63E8-492D-92D4-BBFEC0698CCD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595A3-3CC8-4643-ABED-E8E1EE03C0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25879-63E8-492D-92D4-BBFEC0698CC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595A3-3CC8-4643-ABED-E8E1EE03C01A}" type="slidenum">
              <a:rPr lang="zh-CN" altLang="en-US" smtClean="0"/>
            </a:fld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3499563" y="2731199"/>
            <a:ext cx="1084270" cy="1084270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accent1"/>
            </a:solidFill>
          </a:ln>
          <a:effectLst>
            <a:outerShdw blurRad="63500" dist="508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dirty="0">
              <a:solidFill>
                <a:schemeClr val="accent1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4869098" y="2731199"/>
            <a:ext cx="1084270" cy="1084270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accent1"/>
            </a:solidFill>
          </a:ln>
          <a:effectLst>
            <a:outerShdw blurRad="63500" dist="508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dirty="0">
              <a:solidFill>
                <a:schemeClr val="accent1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6238633" y="2731199"/>
            <a:ext cx="1084270" cy="1084270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accent1"/>
            </a:solidFill>
          </a:ln>
          <a:effectLst>
            <a:outerShdw blurRad="63500" dist="508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dirty="0">
              <a:solidFill>
                <a:schemeClr val="accent1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7608168" y="2731199"/>
            <a:ext cx="1084270" cy="1084270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accent1"/>
            </a:solidFill>
          </a:ln>
          <a:effectLst>
            <a:outerShdw blurRad="63500" dist="508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dirty="0">
              <a:solidFill>
                <a:schemeClr val="accent1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480513" y="2672378"/>
            <a:ext cx="5232871" cy="1162141"/>
          </a:xfrm>
        </p:spPr>
        <p:txBody>
          <a:bodyPr>
            <a:noAutofit/>
          </a:bodyPr>
          <a:lstStyle>
            <a:lvl1pPr algn="ctr">
              <a:defRPr sz="6600"/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25879-63E8-492D-92D4-BBFEC0698CCD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595A3-3CC8-4643-ABED-E8E1EE03C0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647700"/>
            <a:ext cx="10514012" cy="800100"/>
          </a:xfrm>
        </p:spPr>
        <p:txBody>
          <a:bodyPr anchor="ctr">
            <a:normAutofit/>
          </a:bodyPr>
          <a:lstStyle>
            <a:lvl1pPr algn="ctr">
              <a:defRPr sz="36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96092" y="1717220"/>
            <a:ext cx="4057650" cy="421453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41570" y="1717220"/>
            <a:ext cx="4757059" cy="3875316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25879-63E8-492D-92D4-BBFEC0698CC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595A3-3CC8-4643-ABED-E8E1EE03C0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328404" y="365125"/>
            <a:ext cx="1257300" cy="5811838"/>
          </a:xfrm>
        </p:spPr>
        <p:txBody>
          <a:bodyPr vert="eaVert"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470392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25879-63E8-492D-92D4-BBFEC0698CC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595A3-3CC8-4643-ABED-E8E1EE03C0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400"/>
          <a:stretch>
            <a:fillRect/>
          </a:stretch>
        </p:blipFill>
        <p:spPr>
          <a:xfrm>
            <a:off x="6115050" y="4287465"/>
            <a:ext cx="6076950" cy="2570534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0" y="3981451"/>
            <a:ext cx="8803326" cy="2876550"/>
          </a:xfrm>
          <a:prstGeom prst="rect">
            <a:avLst/>
          </a:prstGeom>
          <a:gradFill flip="none" rotWithShape="1">
            <a:gsLst>
              <a:gs pos="55000">
                <a:schemeClr val="bg1"/>
              </a:gs>
              <a:gs pos="100000">
                <a:schemeClr val="bg1">
                  <a:shade val="100000"/>
                  <a:satMod val="115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itchFamily="34" charset="0"/>
              <a:ea typeface="黑体" pitchFamily="49" charset="-122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441326"/>
            <a:ext cx="10515600" cy="8318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409701"/>
            <a:ext cx="10515600" cy="42230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C25879-63E8-492D-92D4-BBFEC0698CC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3595A3-3CC8-4643-ABED-E8E1EE03C01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kern="1200">
          <a:solidFill>
            <a:schemeClr val="accent1"/>
          </a:solidFill>
          <a:latin typeface="黑体" pitchFamily="49" charset="-122"/>
          <a:ea typeface="黑体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2">
            <a:lumMod val="75000"/>
          </a:schemeClr>
        </a:buClr>
        <a:buSzPct val="70000"/>
        <a:buFont typeface="Wingdings" pitchFamily="2" charset="2"/>
        <a:buChar char=""/>
        <a:defRPr sz="24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jpeg"/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microsoft.com/office/2007/relationships/media" Target="clipboard/slides/FS_mix_012.wav" TargetMode="External"/><Relationship Id="rId2" Type="http://schemas.openxmlformats.org/officeDocument/2006/relationships/audio" Target="clipboard/slides/FS_mix_012.wav" TargetMode="External"/><Relationship Id="rId1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内容占位符 4" descr="t01d9a52b27f50f57a7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2225" y="15875"/>
            <a:ext cx="7065010" cy="6819265"/>
          </a:xfrm>
          <a:prstGeom prst="rect">
            <a:avLst/>
          </a:prstGeom>
        </p:spPr>
      </p:pic>
      <p:pic>
        <p:nvPicPr>
          <p:cNvPr id="10" name="图片 9" descr="t018d25c0aba37d92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1840" y="19050"/>
            <a:ext cx="5113020" cy="6820535"/>
          </a:xfrm>
          <a:prstGeom prst="rect">
            <a:avLst/>
          </a:prstGeom>
        </p:spPr>
      </p:pic>
      <p:pic>
        <p:nvPicPr>
          <p:cNvPr id="11" name="图片 10" descr="t01d234e77995eb829c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25" y="15875"/>
            <a:ext cx="7065645" cy="6819265"/>
          </a:xfrm>
          <a:prstGeom prst="rect">
            <a:avLst/>
          </a:prstGeom>
        </p:spPr>
      </p:pic>
      <p:pic>
        <p:nvPicPr>
          <p:cNvPr id="12" name="图片 11" descr="t01a26bdd8a144ce87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87870" y="15875"/>
            <a:ext cx="5140960" cy="6819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81" name="文本框 3080"/>
          <p:cNvSpPr txBox="1"/>
          <p:nvPr/>
        </p:nvSpPr>
        <p:spPr>
          <a:xfrm>
            <a:off x="177800" y="1219200"/>
            <a:ext cx="11799570" cy="3749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6000" b="1" dirty="0">
                <a:latin typeface="Times New Roman" pitchFamily="18" charset="0"/>
                <a:ea typeface="宋体" pitchFamily="2" charset="-122"/>
              </a:rPr>
              <a:t>3</a:t>
            </a:r>
            <a:r>
              <a:rPr lang="zh-CN" altLang="en-US" sz="6000" b="1" dirty="0">
                <a:latin typeface="Times New Roman" pitchFamily="18" charset="0"/>
                <a:ea typeface="宋体" pitchFamily="2" charset="-122"/>
              </a:rPr>
              <a:t>、描写景物，有静态描写，有动态描写，找出下列描写对象的相关语句或段落，并指明是哪种描写方法，分析这样写的好处！</a:t>
            </a:r>
            <a:endParaRPr lang="zh-CN" altLang="en-US" sz="6000" b="1" dirty="0">
              <a:latin typeface="Times New Roman" pitchFamily="18" charset="0"/>
              <a:ea typeface="宋体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3554" name="表格 23553"/>
          <p:cNvGraphicFramePr/>
          <p:nvPr/>
        </p:nvGraphicFramePr>
        <p:xfrm>
          <a:off x="62865" y="53340"/>
          <a:ext cx="12066905" cy="6751320"/>
        </p:xfrm>
        <a:graphic>
          <a:graphicData uri="http://schemas.openxmlformats.org/drawingml/2006/table">
            <a:tbl>
              <a:tblPr/>
              <a:tblGrid>
                <a:gridCol w="2546350"/>
                <a:gridCol w="4098290"/>
                <a:gridCol w="1883410"/>
                <a:gridCol w="3538855"/>
              </a:tblGrid>
              <a:tr h="65913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</a:defRPr>
                      </a:lvl1pPr>
                      <a:lvl2pPr marL="742950" lvl="1" indent="-285750">
                        <a:defRPr sz="2000" kern="1200"/>
                      </a:lvl2pPr>
                      <a:lvl3pPr marL="1143000" lvl="2" indent="-228600">
                        <a:defRPr sz="1800" kern="1200"/>
                      </a:lvl3pPr>
                      <a:lvl4pPr marL="1600200" lvl="3" indent="-228600">
                        <a:defRPr sz="1600" kern="1200"/>
                      </a:lvl4pPr>
                      <a:lvl5pPr marL="2057400" lvl="4" indent="-228600">
                        <a:defRPr sz="14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/>
                        <a:t>描写对象</a:t>
                      </a:r>
                      <a:endParaRPr lang="zh-CN" altLang="en-US" b="1"/>
                    </a:p>
                  </a:txBody>
                  <a:tcPr>
                    <a:lnL cap="flat">
                      <a:noFill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</a:defRPr>
                      </a:lvl1pPr>
                      <a:lvl2pPr marL="742950" lvl="1" indent="-285750">
                        <a:defRPr sz="2000" kern="1200"/>
                      </a:lvl2pPr>
                      <a:lvl3pPr marL="1143000" lvl="2" indent="-228600">
                        <a:defRPr sz="1800" kern="1200"/>
                      </a:lvl3pPr>
                      <a:lvl4pPr marL="1600200" lvl="3" indent="-228600">
                        <a:defRPr sz="1600" kern="1200"/>
                      </a:lvl4pPr>
                      <a:lvl5pPr marL="2057400" lvl="4" indent="-228600">
                        <a:defRPr sz="14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/>
                        <a:t>原句</a:t>
                      </a:r>
                      <a:endParaRPr lang="zh-CN" altLang="en-US" b="1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</a:defRPr>
                      </a:lvl1pPr>
                      <a:lvl2pPr marL="742950" lvl="1" indent="-285750">
                        <a:defRPr sz="2000" kern="1200"/>
                      </a:lvl2pPr>
                      <a:lvl3pPr marL="1143000" lvl="2" indent="-228600">
                        <a:defRPr sz="1800" kern="1200"/>
                      </a:lvl3pPr>
                      <a:lvl4pPr marL="1600200" lvl="3" indent="-228600">
                        <a:defRPr sz="1600" kern="1200"/>
                      </a:lvl4pPr>
                      <a:lvl5pPr marL="2057400" lvl="4" indent="-228600">
                        <a:defRPr sz="14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/>
                        <a:t>动或静</a:t>
                      </a:r>
                      <a:endParaRPr lang="zh-CN" altLang="en-US" b="1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</a:defRPr>
                      </a:lvl1pPr>
                      <a:lvl2pPr marL="742950" lvl="1" indent="-285750">
                        <a:defRPr sz="2000" kern="1200"/>
                      </a:lvl2pPr>
                      <a:lvl3pPr marL="1143000" lvl="2" indent="-228600">
                        <a:defRPr sz="1800" kern="1200"/>
                      </a:lvl3pPr>
                      <a:lvl4pPr marL="1600200" lvl="3" indent="-228600">
                        <a:defRPr sz="1600" kern="1200"/>
                      </a:lvl4pPr>
                      <a:lvl5pPr marL="2057400" lvl="4" indent="-228600">
                        <a:defRPr sz="14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/>
                        <a:t>这样写的好处</a:t>
                      </a:r>
                      <a:endParaRPr lang="zh-CN" altLang="en-US" b="1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9568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</a:defRPr>
                      </a:lvl1pPr>
                      <a:lvl2pPr marL="742950" lvl="1" indent="-285750">
                        <a:defRPr sz="2000" kern="1200"/>
                      </a:lvl2pPr>
                      <a:lvl3pPr marL="1143000" lvl="2" indent="-228600">
                        <a:defRPr sz="1800" kern="1200"/>
                      </a:lvl3pPr>
                      <a:lvl4pPr marL="1600200" lvl="3" indent="-228600">
                        <a:defRPr sz="1600" kern="1200"/>
                      </a:lvl4pPr>
                      <a:lvl5pPr marL="2057400" lvl="4" indent="-228600">
                        <a:defRPr sz="14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b="1" dirty="0"/>
                        <a:t>高楼大厦</a:t>
                      </a:r>
                      <a:endParaRPr lang="zh-CN" altLang="en-US" sz="2800" b="1" dirty="0"/>
                    </a:p>
                  </a:txBody>
                  <a:tcPr>
                    <a:lnL cap="flat">
                      <a:noFill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</a:defRPr>
                      </a:lvl1pPr>
                      <a:lvl2pPr marL="742950" lvl="1" indent="-285750">
                        <a:defRPr sz="2000" kern="1200"/>
                      </a:lvl2pPr>
                      <a:lvl3pPr marL="1143000" lvl="2" indent="-228600">
                        <a:defRPr sz="1800" kern="1200"/>
                      </a:lvl3pPr>
                      <a:lvl4pPr marL="1600200" lvl="3" indent="-228600">
                        <a:defRPr sz="1600" kern="1200"/>
                      </a:lvl4pPr>
                      <a:lvl5pPr marL="2057400" lvl="4" indent="-228600">
                        <a:defRPr sz="14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0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</a:defRPr>
                      </a:lvl1pPr>
                      <a:lvl2pPr marL="742950" lvl="1" indent="-285750">
                        <a:defRPr sz="2000" kern="1200"/>
                      </a:lvl2pPr>
                      <a:lvl3pPr marL="1143000" lvl="2" indent="-228600">
                        <a:defRPr sz="1800" kern="1200"/>
                      </a:lvl3pPr>
                      <a:lvl4pPr marL="1600200" lvl="3" indent="-228600">
                        <a:defRPr sz="1600" kern="1200"/>
                      </a:lvl4pPr>
                      <a:lvl5pPr marL="2057400" lvl="4" indent="-228600">
                        <a:defRPr sz="14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</a:defRPr>
                      </a:lvl1pPr>
                      <a:lvl2pPr marL="742950" lvl="1" indent="-285750">
                        <a:defRPr sz="2000" kern="1200"/>
                      </a:lvl2pPr>
                      <a:lvl3pPr marL="1143000" lvl="2" indent="-228600">
                        <a:defRPr sz="1800" kern="1200"/>
                      </a:lvl3pPr>
                      <a:lvl4pPr marL="1600200" lvl="3" indent="-228600">
                        <a:defRPr sz="1600" kern="1200"/>
                      </a:lvl4pPr>
                      <a:lvl5pPr marL="2057400" lvl="4" indent="-228600">
                        <a:defRPr sz="14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8935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</a:defRPr>
                      </a:lvl1pPr>
                      <a:lvl2pPr marL="742950" lvl="1" indent="-285750">
                        <a:defRPr sz="2000" kern="1200"/>
                      </a:lvl2pPr>
                      <a:lvl3pPr marL="1143000" lvl="2" indent="-228600">
                        <a:defRPr sz="1800" kern="1200"/>
                      </a:lvl3pPr>
                      <a:lvl4pPr marL="1600200" lvl="3" indent="-228600">
                        <a:defRPr sz="1600" kern="1200"/>
                      </a:lvl4pPr>
                      <a:lvl5pPr marL="2057400" lvl="4" indent="-228600">
                        <a:defRPr sz="14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b="1" dirty="0"/>
                        <a:t>帝国大厦和世贸中心</a:t>
                      </a:r>
                      <a:endParaRPr lang="zh-CN" altLang="en-US" sz="2800" b="1" dirty="0"/>
                    </a:p>
                  </a:txBody>
                  <a:tcPr>
                    <a:lnL cap="flat">
                      <a:noFill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</a:defRPr>
                      </a:lvl1pPr>
                      <a:lvl2pPr marL="742950" lvl="1" indent="-285750">
                        <a:defRPr sz="2000" kern="1200"/>
                      </a:lvl2pPr>
                      <a:lvl3pPr marL="1143000" lvl="2" indent="-228600">
                        <a:defRPr sz="1800" kern="1200"/>
                      </a:lvl3pPr>
                      <a:lvl4pPr marL="1600200" lvl="3" indent="-228600">
                        <a:defRPr sz="1600" kern="1200"/>
                      </a:lvl4pPr>
                      <a:lvl5pPr marL="2057400" lvl="4" indent="-228600">
                        <a:defRPr sz="14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000" dirty="0">
                        <a:ea typeface="Times New Roman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</a:defRPr>
                      </a:lvl1pPr>
                      <a:lvl2pPr marL="742950" lvl="1" indent="-285750">
                        <a:defRPr sz="2000" kern="1200"/>
                      </a:lvl2pPr>
                      <a:lvl3pPr marL="1143000" lvl="2" indent="-228600">
                        <a:defRPr sz="1800" kern="1200"/>
                      </a:lvl3pPr>
                      <a:lvl4pPr marL="1600200" lvl="3" indent="-228600">
                        <a:defRPr sz="1600" kern="1200"/>
                      </a:lvl4pPr>
                      <a:lvl5pPr marL="2057400" lvl="4" indent="-228600">
                        <a:defRPr sz="14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</a:tcPr>
                </a:tc>
              </a:tr>
              <a:tr h="162750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</a:defRPr>
                      </a:lvl1pPr>
                      <a:lvl2pPr marL="742950" lvl="1" indent="-285750">
                        <a:defRPr sz="2000" kern="1200"/>
                      </a:lvl2pPr>
                      <a:lvl3pPr marL="1143000" lvl="2" indent="-228600">
                        <a:defRPr sz="1800" kern="1200"/>
                      </a:lvl3pPr>
                      <a:lvl4pPr marL="1600200" lvl="3" indent="-228600">
                        <a:defRPr sz="1600" kern="1200"/>
                      </a:lvl4pPr>
                      <a:lvl5pPr marL="2057400" lvl="4" indent="-228600">
                        <a:defRPr sz="14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en-US" altLang="zh-CN" sz="3200" b="1" dirty="0"/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3200" b="1" dirty="0"/>
                        <a:t>夜景</a:t>
                      </a:r>
                      <a:endParaRPr lang="zh-CN" altLang="en-US" sz="3200" b="1" dirty="0"/>
                    </a:p>
                    <a:p>
                      <a:pPr marL="0" lvl="0" indent="0" algn="ctr">
                        <a:buNone/>
                      </a:pPr>
                      <a:endParaRPr lang="zh-CN" altLang="en-US" sz="3200" b="1" dirty="0"/>
                    </a:p>
                  </a:txBody>
                  <a:tcPr>
                    <a:lnL cap="flat">
                      <a:noFill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</a:defRPr>
                      </a:lvl1pPr>
                      <a:lvl2pPr marL="742950" lvl="1" indent="-285750">
                        <a:defRPr sz="2000" kern="1200"/>
                      </a:lvl2pPr>
                      <a:lvl3pPr marL="1143000" lvl="2" indent="-228600">
                        <a:defRPr sz="1800" kern="1200"/>
                      </a:lvl3pPr>
                      <a:lvl4pPr marL="1600200" lvl="3" indent="-228600">
                        <a:defRPr sz="1600" kern="1200"/>
                      </a:lvl4pPr>
                      <a:lvl5pPr marL="2057400" lvl="4" indent="-228600">
                        <a:defRPr sz="14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000" dirty="0">
                        <a:ea typeface="Times New Roman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</a:defRPr>
                      </a:lvl1pPr>
                      <a:lvl2pPr marL="742950" lvl="1" indent="-285750">
                        <a:defRPr sz="2000" kern="1200"/>
                      </a:lvl2pPr>
                      <a:lvl3pPr marL="1143000" lvl="2" indent="-228600">
                        <a:defRPr sz="1800" kern="1200"/>
                      </a:lvl3pPr>
                      <a:lvl4pPr marL="1600200" lvl="3" indent="-228600">
                        <a:defRPr sz="1600" kern="1200"/>
                      </a:lvl4pPr>
                      <a:lvl5pPr marL="2057400" lvl="4" indent="-228600">
                        <a:defRPr sz="14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93980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</a:defRPr>
                      </a:lvl1pPr>
                      <a:lvl2pPr marL="742950" lvl="1" indent="-285750">
                        <a:defRPr sz="2000" kern="1200"/>
                      </a:lvl2pPr>
                      <a:lvl3pPr marL="1143000" lvl="2" indent="-228600">
                        <a:defRPr sz="1800" kern="1200"/>
                      </a:lvl3pPr>
                      <a:lvl4pPr marL="1600200" lvl="3" indent="-228600">
                        <a:defRPr sz="1600" kern="1200"/>
                      </a:lvl4pPr>
                      <a:lvl5pPr marL="2057400" lvl="4" indent="-228600">
                        <a:defRPr sz="14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 dirty="0"/>
                        <a:t>飓风</a:t>
                      </a:r>
                      <a:endParaRPr lang="zh-CN" altLang="en-US" sz="3200" b="1" dirty="0"/>
                    </a:p>
                  </a:txBody>
                  <a:tcPr>
                    <a:lnL cap="flat">
                      <a:noFill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</a:defRPr>
                      </a:lvl1pPr>
                      <a:lvl2pPr marL="742950" lvl="1" indent="-285750">
                        <a:defRPr sz="2000" kern="1200"/>
                      </a:lvl2pPr>
                      <a:lvl3pPr marL="1143000" lvl="2" indent="-228600">
                        <a:defRPr sz="1800" kern="1200"/>
                      </a:lvl3pPr>
                      <a:lvl4pPr marL="1600200" lvl="3" indent="-228600">
                        <a:defRPr sz="1600" kern="1200"/>
                      </a:lvl4pPr>
                      <a:lvl5pPr marL="2057400" lvl="4" indent="-228600">
                        <a:defRPr sz="14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0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</a:defRPr>
                      </a:lvl1pPr>
                      <a:lvl2pPr marL="742950" lvl="1" indent="-285750">
                        <a:defRPr sz="2000" kern="1200"/>
                      </a:lvl2pPr>
                      <a:lvl3pPr marL="1143000" lvl="2" indent="-228600">
                        <a:defRPr sz="1800" kern="1200"/>
                      </a:lvl3pPr>
                      <a:lvl4pPr marL="1600200" lvl="3" indent="-228600">
                        <a:defRPr sz="1600" kern="1200"/>
                      </a:lvl4pPr>
                      <a:lvl5pPr marL="2057400" lvl="4" indent="-228600">
                        <a:defRPr sz="14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0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</a:defRPr>
                      </a:lvl1pPr>
                      <a:lvl2pPr marL="742950" lvl="1" indent="-285750">
                        <a:defRPr sz="2000" kern="1200"/>
                      </a:lvl2pPr>
                      <a:lvl3pPr marL="1143000" lvl="2" indent="-228600">
                        <a:defRPr sz="1800" kern="1200"/>
                      </a:lvl3pPr>
                      <a:lvl4pPr marL="1600200" lvl="3" indent="-228600">
                        <a:defRPr sz="1600" kern="1200"/>
                      </a:lvl4pPr>
                      <a:lvl5pPr marL="2057400" lvl="4" indent="-228600">
                        <a:defRPr sz="14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000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3985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</a:defRPr>
                      </a:lvl1pPr>
                      <a:lvl2pPr marL="742950" lvl="1" indent="-285750">
                        <a:defRPr sz="2000" kern="1200"/>
                      </a:lvl2pPr>
                      <a:lvl3pPr marL="1143000" lvl="2" indent="-228600">
                        <a:defRPr sz="1800" kern="1200"/>
                      </a:lvl3pPr>
                      <a:lvl4pPr marL="1600200" lvl="3" indent="-228600">
                        <a:defRPr sz="1600" kern="1200"/>
                      </a:lvl4pPr>
                      <a:lvl5pPr marL="2057400" lvl="4" indent="-228600">
                        <a:defRPr sz="14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 dirty="0"/>
                        <a:t>交通</a:t>
                      </a:r>
                      <a:endParaRPr lang="zh-CN" altLang="en-US" sz="3200" b="1" dirty="0"/>
                    </a:p>
                  </a:txBody>
                  <a:tcPr>
                    <a:lnL cap="flat">
                      <a:noFill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</a:defRPr>
                      </a:lvl1pPr>
                      <a:lvl2pPr marL="742950" lvl="1" indent="-285750">
                        <a:defRPr sz="2000" kern="1200"/>
                      </a:lvl2pPr>
                      <a:lvl3pPr marL="1143000" lvl="2" indent="-228600">
                        <a:defRPr sz="1800" kern="1200"/>
                      </a:lvl3pPr>
                      <a:lvl4pPr marL="1600200" lvl="3" indent="-228600">
                        <a:defRPr sz="1600" kern="1200"/>
                      </a:lvl4pPr>
                      <a:lvl5pPr marL="2057400" lvl="4" indent="-228600">
                        <a:defRPr sz="14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000" dirty="0">
                        <a:ea typeface="Times New Roman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</a:defRPr>
                      </a:lvl1pPr>
                      <a:lvl2pPr marL="742950" lvl="1" indent="-285750">
                        <a:defRPr sz="2000" kern="1200"/>
                      </a:lvl2pPr>
                      <a:lvl3pPr marL="1143000" lvl="2" indent="-228600">
                        <a:defRPr sz="1800" kern="1200"/>
                      </a:lvl3pPr>
                      <a:lvl4pPr marL="1600200" lvl="3" indent="-228600">
                        <a:defRPr sz="1600" kern="1200"/>
                      </a:lvl4pPr>
                      <a:lvl5pPr marL="2057400" lvl="4" indent="-228600">
                        <a:defRPr sz="14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</a:defRPr>
                      </a:lvl1pPr>
                      <a:lvl2pPr marL="742950" lvl="1" indent="-285750">
                        <a:defRPr sz="2000" kern="1200"/>
                      </a:lvl2pPr>
                      <a:lvl3pPr marL="1143000" lvl="2" indent="-228600">
                        <a:defRPr sz="1800" kern="1200"/>
                      </a:lvl3pPr>
                      <a:lvl4pPr marL="1600200" lvl="3" indent="-228600">
                        <a:defRPr sz="1600" kern="1200"/>
                      </a:lvl4pPr>
                      <a:lvl5pPr marL="2057400" lvl="4" indent="-228600">
                        <a:defRPr sz="14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000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3603" name="文本框 23602"/>
          <p:cNvSpPr txBox="1"/>
          <p:nvPr/>
        </p:nvSpPr>
        <p:spPr>
          <a:xfrm>
            <a:off x="2725420" y="746760"/>
            <a:ext cx="3980815" cy="10668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20000"/>
              </a:spcBef>
              <a:buClr>
                <a:srgbClr val="000000"/>
              </a:buClr>
            </a:pPr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人走在阴森森的峡谷中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……</a:t>
            </a:r>
            <a:endParaRPr lang="en-US" altLang="zh-CN" sz="3200" b="1">
              <a:solidFill>
                <a:srgbClr val="FF000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3604" name="文本框 23603"/>
          <p:cNvSpPr txBox="1"/>
          <p:nvPr/>
        </p:nvSpPr>
        <p:spPr>
          <a:xfrm>
            <a:off x="2569845" y="1813560"/>
            <a:ext cx="4618990" cy="640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20000"/>
              </a:spcBef>
              <a:buClr>
                <a:srgbClr val="000000"/>
              </a:buClr>
            </a:pPr>
            <a:r>
              <a:rPr lang="zh-CN" altLang="en-US" sz="3600" b="1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他们是一片蒿草</a:t>
            </a: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……</a:t>
            </a:r>
            <a:endParaRPr lang="en-US" altLang="zh-CN" sz="3600" b="1">
              <a:solidFill>
                <a:srgbClr val="FF000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3605" name="文本框 23604"/>
          <p:cNvSpPr txBox="1"/>
          <p:nvPr/>
        </p:nvSpPr>
        <p:spPr>
          <a:xfrm>
            <a:off x="2725420" y="2954020"/>
            <a:ext cx="4175760" cy="15544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不知什么时候，暮色从纽约的每个角落每棵树后钻出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…</a:t>
            </a:r>
            <a:endParaRPr lang="en-US" altLang="zh-CN" sz="3200" b="1">
              <a:solidFill>
                <a:srgbClr val="FF000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3606" name="文本框 23605"/>
          <p:cNvSpPr txBox="1"/>
          <p:nvPr/>
        </p:nvSpPr>
        <p:spPr>
          <a:xfrm>
            <a:off x="2801620" y="4630420"/>
            <a:ext cx="3980180" cy="10668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20000"/>
              </a:spcBef>
              <a:buClr>
                <a:srgbClr val="000000"/>
              </a:buClr>
            </a:pPr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万里长风如</a:t>
            </a:r>
            <a:r>
              <a:rPr lang="en-US" altLang="zh-CN" sz="3200" b="1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……</a:t>
            </a:r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无法站稳</a:t>
            </a:r>
            <a:endParaRPr lang="zh-CN" altLang="en-US" sz="32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3607" name="文本框 23606"/>
          <p:cNvSpPr txBox="1"/>
          <p:nvPr/>
        </p:nvSpPr>
        <p:spPr>
          <a:xfrm>
            <a:off x="2569845" y="5819140"/>
            <a:ext cx="4135755" cy="701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20000"/>
              </a:spcBef>
              <a:buClr>
                <a:srgbClr val="000000"/>
              </a:buClr>
            </a:pPr>
            <a:r>
              <a:rPr lang="zh-CN" altLang="en-US" sz="4000" b="1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乘电梯耳膜</a:t>
            </a:r>
            <a:r>
              <a:rPr lang="en-US" altLang="zh-CN" sz="4000" b="1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……</a:t>
            </a:r>
            <a:endParaRPr lang="en-US" altLang="zh-CN" sz="4000" b="1">
              <a:solidFill>
                <a:srgbClr val="FF000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3608" name="文本框 23607"/>
          <p:cNvSpPr txBox="1"/>
          <p:nvPr/>
        </p:nvSpPr>
        <p:spPr>
          <a:xfrm>
            <a:off x="7467600" y="2014855"/>
            <a:ext cx="777875" cy="8229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20000"/>
              </a:spcBef>
              <a:buClr>
                <a:srgbClr val="000000"/>
              </a:buClr>
            </a:pPr>
            <a:r>
              <a:rPr lang="zh-CN" altLang="en-US" sz="4800" b="1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静</a:t>
            </a:r>
            <a:endParaRPr lang="zh-CN" altLang="en-US" sz="4800" b="1">
              <a:solidFill>
                <a:srgbClr val="FF000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3609" name="文本框 23608"/>
          <p:cNvSpPr txBox="1"/>
          <p:nvPr/>
        </p:nvSpPr>
        <p:spPr>
          <a:xfrm>
            <a:off x="7188835" y="3228340"/>
            <a:ext cx="777875" cy="10058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20000"/>
              </a:spcBef>
              <a:buClr>
                <a:srgbClr val="000000"/>
              </a:buClr>
            </a:pPr>
            <a:r>
              <a:rPr lang="zh-CN" altLang="en-US" sz="6000" b="1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静</a:t>
            </a:r>
            <a:endParaRPr lang="zh-CN" altLang="en-US" sz="6000" b="1">
              <a:solidFill>
                <a:srgbClr val="FF000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3610" name="文本框 23609"/>
          <p:cNvSpPr txBox="1"/>
          <p:nvPr/>
        </p:nvSpPr>
        <p:spPr>
          <a:xfrm>
            <a:off x="7188835" y="890270"/>
            <a:ext cx="77787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20000"/>
              </a:spcBef>
              <a:buClr>
                <a:srgbClr val="000000"/>
              </a:buClr>
            </a:pPr>
            <a:r>
              <a:rPr lang="zh-CN" altLang="en-US" sz="4400" b="1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静</a:t>
            </a:r>
            <a:endParaRPr lang="zh-CN" altLang="en-US" sz="4400" b="1">
              <a:solidFill>
                <a:srgbClr val="FF000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3611" name="文本框 23610"/>
          <p:cNvSpPr txBox="1"/>
          <p:nvPr/>
        </p:nvSpPr>
        <p:spPr>
          <a:xfrm>
            <a:off x="7280910" y="4742498"/>
            <a:ext cx="685800" cy="8229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20000"/>
              </a:spcBef>
              <a:buClr>
                <a:srgbClr val="000000"/>
              </a:buClr>
            </a:pPr>
            <a:r>
              <a:rPr lang="zh-CN" altLang="en-US" sz="4800" b="1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动</a:t>
            </a:r>
            <a:endParaRPr lang="zh-CN" altLang="en-US" sz="4800" b="1">
              <a:solidFill>
                <a:srgbClr val="FF000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3612" name="文本框 23611"/>
          <p:cNvSpPr txBox="1"/>
          <p:nvPr/>
        </p:nvSpPr>
        <p:spPr>
          <a:xfrm>
            <a:off x="7052310" y="6001703"/>
            <a:ext cx="914400" cy="8229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20000"/>
              </a:spcBef>
              <a:buClr>
                <a:srgbClr val="000000"/>
              </a:buClr>
            </a:pPr>
            <a:r>
              <a:rPr lang="zh-CN" altLang="en-US" sz="4800" b="1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动</a:t>
            </a:r>
            <a:endParaRPr lang="zh-CN" altLang="en-US" sz="4800" b="1">
              <a:solidFill>
                <a:srgbClr val="FF000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3613" name="文本框 23612"/>
          <p:cNvSpPr txBox="1"/>
          <p:nvPr/>
        </p:nvSpPr>
        <p:spPr>
          <a:xfrm>
            <a:off x="8917940" y="890270"/>
            <a:ext cx="3211830" cy="34442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20000"/>
              </a:spcBef>
              <a:buClr>
                <a:srgbClr val="000000"/>
              </a:buClr>
            </a:pPr>
            <a:r>
              <a:rPr lang="zh-CN" altLang="en-US" sz="4400" b="1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勾勒景物轮廓，让读者清晰的看到客观事物的实况</a:t>
            </a:r>
            <a:endParaRPr lang="zh-CN" altLang="en-US" sz="4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3614" name="文本框 23613"/>
          <p:cNvSpPr txBox="1"/>
          <p:nvPr/>
        </p:nvSpPr>
        <p:spPr>
          <a:xfrm>
            <a:off x="8611870" y="4742815"/>
            <a:ext cx="3518535" cy="518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20000"/>
              </a:spcBef>
              <a:buClr>
                <a:srgbClr val="000000"/>
              </a:buClr>
            </a:pP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风力之大，大厦之高</a:t>
            </a:r>
            <a:endParaRPr lang="zh-CN" altLang="en-US" sz="28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3615" name="文本框 23614"/>
          <p:cNvSpPr txBox="1"/>
          <p:nvPr/>
        </p:nvSpPr>
        <p:spPr>
          <a:xfrm>
            <a:off x="8611870" y="5483860"/>
            <a:ext cx="3824605" cy="1371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20000"/>
              </a:spcBef>
              <a:buClr>
                <a:srgbClr val="000000"/>
              </a:buClr>
            </a:pP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将景物写活，反映纽约充满活力和快速的生活节奏</a:t>
            </a:r>
            <a:endParaRPr lang="zh-CN" altLang="en-US" sz="28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</a:endParaRP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3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3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3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3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3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3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36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36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603" grpId="0"/>
      <p:bldP spid="23604" grpId="0"/>
      <p:bldP spid="23605" grpId="0"/>
      <p:bldP spid="23606" grpId="0"/>
      <p:bldP spid="23607" grpId="0"/>
      <p:bldP spid="23608" grpId="0"/>
      <p:bldP spid="23609" grpId="0"/>
      <p:bldP spid="23610" grpId="0"/>
      <p:bldP spid="23611" grpId="0"/>
      <p:bldP spid="23612" grpId="0"/>
      <p:bldP spid="23613" grpId="0"/>
      <p:bldP spid="23614" grpId="0"/>
      <p:bldP spid="236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矩形 24577"/>
          <p:cNvSpPr/>
          <p:nvPr/>
        </p:nvSpPr>
        <p:spPr>
          <a:xfrm>
            <a:off x="95885" y="2038985"/>
            <a:ext cx="12061825" cy="228600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lvl="0" algn="just" defTabSz="0" eaLnBrk="1" hangingPunct="1">
              <a:tabLst>
                <a:tab pos="542925" algn="l"/>
              </a:tabLst>
            </a:pPr>
            <a:r>
              <a:rPr lang="en-US" altLang="zh-CN" sz="4800" b="1" dirty="0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①</a:t>
            </a:r>
            <a:r>
              <a:rPr lang="zh-CN" altLang="en-US" sz="4800" b="1" dirty="0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登上了帝国大厦和世贸中心，有如越过雪线，登上了珠穆朗玛峰。虽不见白雪皑皑，气温却骤降，寒气砭骨。</a:t>
            </a:r>
            <a:r>
              <a:rPr lang="zh-CN" altLang="en-US" sz="4800" b="1" dirty="0">
                <a:solidFill>
                  <a:srgbClr val="7030A0"/>
                </a:solidFill>
                <a:latin typeface="宋体" pitchFamily="2" charset="-122"/>
                <a:ea typeface="宋体" pitchFamily="2" charset="-122"/>
              </a:rPr>
              <a:t> </a:t>
            </a:r>
            <a:endParaRPr lang="zh-CN" altLang="en-US" sz="4800" b="1" dirty="0">
              <a:solidFill>
                <a:srgbClr val="7030A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4579" name="矩形 24578"/>
          <p:cNvSpPr/>
          <p:nvPr/>
        </p:nvSpPr>
        <p:spPr>
          <a:xfrm>
            <a:off x="1008380" y="4324985"/>
            <a:ext cx="10525125" cy="21031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eaLnBrk="1" hangingPunct="1"/>
            <a:r>
              <a:rPr lang="zh-CN" altLang="en-US" sz="66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运用了夸张手法。</a:t>
            </a:r>
            <a:endParaRPr lang="zh-CN" altLang="en-US" sz="66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  <a:p>
            <a:pPr lvl="0" eaLnBrk="1" hangingPunct="1"/>
            <a:r>
              <a:rPr lang="zh-CN" altLang="en-US" sz="66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效果：极夸楼之高</a:t>
            </a:r>
            <a:endParaRPr lang="zh-CN" altLang="en-US" sz="66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4580" name="矩形 24579"/>
          <p:cNvSpPr/>
          <p:nvPr/>
        </p:nvSpPr>
        <p:spPr>
          <a:xfrm>
            <a:off x="68580" y="39370"/>
            <a:ext cx="12089130" cy="1737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just" eaLnBrk="1" hangingPunct="1"/>
            <a:r>
              <a:rPr lang="en-US" altLang="zh-CN" sz="5400" b="1" dirty="0"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en-US" sz="5400" b="1" dirty="0">
                <a:latin typeface="宋体" pitchFamily="2" charset="-122"/>
                <a:ea typeface="宋体" pitchFamily="2" charset="-122"/>
              </a:rPr>
              <a:t>、找出文中使用夸张、比喻等修辞手法的句子，分析其表达效果。</a:t>
            </a:r>
            <a:endParaRPr lang="zh-CN" altLang="en-US" sz="5400" b="1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矩形 25601"/>
          <p:cNvSpPr/>
          <p:nvPr/>
        </p:nvSpPr>
        <p:spPr>
          <a:xfrm>
            <a:off x="54610" y="83185"/>
            <a:ext cx="12071350" cy="42062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just" eaLnBrk="1" hangingPunct="1"/>
            <a:r>
              <a:rPr lang="en-US" altLang="zh-CN" sz="5400" b="1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②</a:t>
            </a:r>
            <a:r>
              <a:rPr lang="zh-CN" altLang="en-US" sz="5400" b="1" dirty="0">
                <a:solidFill>
                  <a:srgbClr val="002060"/>
                </a:solidFill>
                <a:latin typeface="Arial" pitchFamily="34" charset="0"/>
                <a:ea typeface="宋体" pitchFamily="2" charset="-122"/>
              </a:rPr>
              <a:t>万里长风如透明的长天巨龙，正以七八十里的时速掠过，龙爪和龙鳞，碰撞着、撕扯着每个人的衣裳和头发，使每个人都狼狈得如同龙的掌中玩物，无法站稳。</a:t>
            </a:r>
            <a:endParaRPr lang="zh-CN" altLang="en-US" sz="5400" b="1" dirty="0">
              <a:solidFill>
                <a:srgbClr val="00206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5603" name="矩形 25602"/>
          <p:cNvSpPr/>
          <p:nvPr/>
        </p:nvSpPr>
        <p:spPr>
          <a:xfrm>
            <a:off x="55245" y="4405630"/>
            <a:ext cx="10527030" cy="2103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just" eaLnBrk="1" hangingPunct="1"/>
            <a:r>
              <a:rPr lang="zh-CN" altLang="en-US" sz="6600" b="1" dirty="0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这些比喻句，极力表现了纽约高处风速之快，风力之大。</a:t>
            </a:r>
            <a:endParaRPr lang="zh-CN" altLang="en-US" sz="6600" b="1" dirty="0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560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矩形 26625"/>
          <p:cNvSpPr/>
          <p:nvPr/>
        </p:nvSpPr>
        <p:spPr>
          <a:xfrm>
            <a:off x="69850" y="67945"/>
            <a:ext cx="12071350" cy="33832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just" eaLnBrk="1" hangingPunct="1"/>
            <a:r>
              <a:rPr lang="en-US" altLang="zh-CN" sz="5400" b="1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③</a:t>
            </a:r>
            <a:r>
              <a:rPr lang="zh-CN" altLang="en-US" sz="5400" b="1" dirty="0">
                <a:solidFill>
                  <a:srgbClr val="002060"/>
                </a:solidFill>
                <a:latin typeface="Arial" pitchFamily="34" charset="0"/>
                <a:ea typeface="宋体" pitchFamily="2" charset="-122"/>
              </a:rPr>
              <a:t>它们是一片蒿草，而帝国大厦和世贸中心是三棵擎天的椰子树。它们是一堆玩具，而帝国大厦和世贸中心是三只啃食月中桂叶的长颈鹿。</a:t>
            </a:r>
            <a:endParaRPr lang="zh-CN" altLang="en-US" sz="5400" b="1" dirty="0">
              <a:solidFill>
                <a:srgbClr val="00206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6627" name="矩形 26626"/>
          <p:cNvSpPr/>
          <p:nvPr/>
        </p:nvSpPr>
        <p:spPr>
          <a:xfrm>
            <a:off x="69850" y="3716655"/>
            <a:ext cx="12070715" cy="2834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just" eaLnBrk="1" hangingPunct="1"/>
            <a:r>
              <a:rPr lang="zh-CN" altLang="en-US" sz="6000" b="1" dirty="0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运用了比喻、对比的手法。</a:t>
            </a:r>
            <a:endParaRPr lang="zh-CN" altLang="en-US" sz="6000" b="1" dirty="0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  <a:p>
            <a:pPr lvl="0" algn="just" eaLnBrk="1" hangingPunct="1"/>
            <a:r>
              <a:rPr lang="zh-CN" altLang="en-US" sz="6000" b="1" dirty="0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效果：形象生动地突出了帝国大厦和世贸中心的高峻。</a:t>
            </a:r>
            <a:endParaRPr lang="zh-CN" altLang="en-US" sz="6000" b="1" dirty="0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1" name="文本框 27650"/>
          <p:cNvSpPr txBox="1"/>
          <p:nvPr/>
        </p:nvSpPr>
        <p:spPr>
          <a:xfrm>
            <a:off x="-33020" y="191770"/>
            <a:ext cx="12209145" cy="8229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en-US" altLang="zh-CN" sz="4800" b="1" dirty="0">
                <a:latin typeface="宋体" pitchFamily="2" charset="-122"/>
                <a:ea typeface="宋体" pitchFamily="2" charset="-122"/>
              </a:rPr>
              <a:t>5</a:t>
            </a:r>
            <a:r>
              <a:rPr lang="zh-CN" altLang="en-US" sz="4800" b="1" dirty="0">
                <a:latin typeface="宋体" pitchFamily="2" charset="-122"/>
                <a:ea typeface="宋体" pitchFamily="2" charset="-122"/>
              </a:rPr>
              <a:t>、品析语言，揣摩作者蕴涵其中的思想感情</a:t>
            </a:r>
            <a:endParaRPr lang="zh-CN" altLang="en-US" sz="48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7652" name="矩形 27651"/>
          <p:cNvSpPr/>
          <p:nvPr/>
        </p:nvSpPr>
        <p:spPr>
          <a:xfrm>
            <a:off x="405765" y="1156018"/>
            <a:ext cx="11912600" cy="512064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lvl="0" algn="just" eaLnBrk="1" hangingPunct="1"/>
            <a:r>
              <a:rPr lang="zh-CN" altLang="en-US" sz="6600" b="1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品析：这段文字，表达了作者身在异邦，虽然处在繁华的大都市，但依然时时心向祖国，心系落后、封闭的家乡，希望她能早日繁荣富强。</a:t>
            </a:r>
            <a:endParaRPr lang="zh-CN" altLang="en-US" sz="66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5" name="矩形 28674"/>
          <p:cNvSpPr/>
          <p:nvPr/>
        </p:nvSpPr>
        <p:spPr>
          <a:xfrm>
            <a:off x="171450" y="828040"/>
            <a:ext cx="11896090" cy="411480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lvl="0" algn="just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zh-CN" altLang="en-US" sz="6600" b="1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品析：作者看到纽约的“奇崛、伟岸和生命力勃发的现代文明”，深感必须调整脚步，学习其先进之处，力争赶上。</a:t>
            </a:r>
            <a:endParaRPr lang="zh-CN" altLang="en-US" sz="66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标题 1843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18435" name="文本占位符 1843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18436" name="图片 18435" descr="P2003010709014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895" y="0"/>
            <a:ext cx="12094845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7" name="FS_mix_012.wav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135188" y="6165850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 advTm="2000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00" fill="hold"/>
                                        <p:tgtEl>
                                          <p:spTgt spid="184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43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918585" y="1380490"/>
            <a:ext cx="4019550" cy="194691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  <a:scene3d>
              <a:camera prst="orthographicFront"/>
              <a:lightRig rig="threePt" dir="t"/>
            </a:scene3d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kern="1200">
                <a:solidFill>
                  <a:srgbClr val="3D9928"/>
                </a:solidFill>
                <a:latin typeface="黑体" pitchFamily="49" charset="-122"/>
                <a:ea typeface="黑体" pitchFamily="49" charset="-122"/>
                <a:cs typeface="+mj-cs"/>
              </a:defRPr>
            </a:lvl1pPr>
          </a:lstStyle>
          <a:p>
            <a:r>
              <a:rPr lang="zh-CN" altLang="en-US" sz="13800" b="1" dirty="0">
                <a:solidFill>
                  <a:srgbClr val="FF0000"/>
                </a:solidFill>
                <a:latin typeface="叶根友毛笔行书2.0版" charset="0"/>
                <a:ea typeface="叶根友毛笔行书2.0版" charset="0"/>
              </a:rPr>
              <a:t>纽约</a:t>
            </a:r>
            <a:endParaRPr lang="zh-CN" altLang="en-US" sz="13800" b="1" dirty="0">
              <a:solidFill>
                <a:srgbClr val="FF0000"/>
              </a:solidFill>
              <a:latin typeface="叶根友毛笔行书2.0版" charset="0"/>
              <a:ea typeface="叶根友毛笔行书2.0版" charset="0"/>
            </a:endParaRPr>
          </a:p>
        </p:txBody>
      </p:sp>
      <p:sp>
        <p:nvSpPr>
          <p:cNvPr id="9" name="副标题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3822478" y="5638801"/>
            <a:ext cx="4547044" cy="535162"/>
          </a:xfrm>
          <a:prstGeom prst="roundRect">
            <a:avLst>
              <a:gd name="adj" fmla="val 50000"/>
            </a:avLst>
          </a:prstGeom>
          <a:noFill/>
          <a:effectLst>
            <a:innerShdw blurRad="114300">
              <a:prstClr val="black"/>
            </a:inn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C5D12F">
                  <a:lumMod val="75000"/>
                </a:srgbClr>
              </a:buClr>
              <a:buSzPct val="70000"/>
              <a:buFont typeface="Wingdings" pitchFamily="2" charset="2"/>
              <a:buNone/>
              <a:defRPr sz="2000" kern="1200" baseline="0">
                <a:solidFill>
                  <a:srgbClr val="3F4143">
                    <a:lumMod val="60000"/>
                    <a:lumOff val="40000"/>
                  </a:srgbClr>
                </a:solidFill>
                <a:effectLst/>
                <a:latin typeface="Arial" pitchFamily="34" charset="0"/>
                <a:ea typeface="黑体" pitchFamily="49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None/>
              <a:defRPr sz="2000" kern="1200">
                <a:solidFill>
                  <a:srgbClr val="3F4143"/>
                </a:solidFill>
                <a:latin typeface="黑体" pitchFamily="49" charset="-122"/>
                <a:ea typeface="黑体" pitchFamily="49" charset="-122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None/>
              <a:defRPr sz="1800" kern="1200">
                <a:solidFill>
                  <a:srgbClr val="3F4143"/>
                </a:solidFill>
                <a:latin typeface="黑体" pitchFamily="49" charset="-122"/>
                <a:ea typeface="黑体" pitchFamily="49" charset="-122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None/>
              <a:defRPr sz="1600" kern="1200">
                <a:solidFill>
                  <a:srgbClr val="3F4143"/>
                </a:solidFill>
                <a:latin typeface="黑体" pitchFamily="49" charset="-122"/>
                <a:ea typeface="黑体" pitchFamily="49" charset="-122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None/>
              <a:defRPr sz="1600" kern="1200">
                <a:solidFill>
                  <a:srgbClr val="3F4143"/>
                </a:solidFill>
                <a:latin typeface="黑体" pitchFamily="49" charset="-122"/>
                <a:ea typeface="黑体" pitchFamily="49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None/>
              <a:defRPr sz="1600" kern="1200">
                <a:solidFill>
                  <a:srgbClr val="3F4143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None/>
              <a:defRPr sz="1600" kern="1200">
                <a:solidFill>
                  <a:srgbClr val="3F4143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None/>
              <a:defRPr sz="1600" kern="1200">
                <a:solidFill>
                  <a:srgbClr val="3F4143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None/>
              <a:defRPr sz="1600" kern="1200">
                <a:solidFill>
                  <a:srgbClr val="3F4143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a-DK" altLang="zh-CN" sz="1800">
                <a:latin typeface="+mn-lt"/>
                <a:ea typeface="+mn-ea"/>
              </a:rPr>
              <a:t>LOREM IPSUM DOLOR</a:t>
            </a:r>
            <a:endParaRPr lang="zh-CN" altLang="en-US" sz="1800" dirty="0">
              <a:latin typeface="+mn-lt"/>
              <a:ea typeface="+mn-ea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6845" y="29845"/>
            <a:ext cx="11196955" cy="1243330"/>
          </a:xfrm>
        </p:spPr>
        <p:txBody>
          <a:bodyPr/>
          <a:p>
            <a:r>
              <a:rPr lang="zh-CN" altLang="en-US" sz="8000" b="1"/>
              <a:t>纽约简介：</a:t>
            </a:r>
            <a:endParaRPr lang="zh-CN" altLang="en-US" sz="8000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56845" y="1273810"/>
            <a:ext cx="11196955" cy="4358640"/>
          </a:xfrm>
        </p:spPr>
        <p:txBody>
          <a:bodyPr>
            <a:normAutofit fontScale="50000"/>
            <a:scene3d>
              <a:camera prst="orthographicFront"/>
              <a:lightRig rig="threePt" dir="t"/>
            </a:scene3d>
          </a:bodyPr>
          <a:p>
            <a:r>
              <a:rPr lang="en-US" altLang="zh-CN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</a:t>
            </a:r>
            <a:r>
              <a:rPr lang="en-US" altLang="zh-CN" sz="48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charset="0"/>
                <a:ea typeface="宋体" charset="0"/>
              </a:rPr>
              <a:t> </a:t>
            </a:r>
            <a:r>
              <a:rPr lang="zh-CN" altLang="en-US" sz="66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charset="0"/>
                <a:ea typeface="宋体" charset="0"/>
              </a:rPr>
              <a:t>纽约是美国的第一大城市和最大海港，联合国总部所在地。位于纽约州东南哈得孙河口，濒临大西洋，有</a:t>
            </a:r>
            <a:r>
              <a:rPr lang="en-US" altLang="zh-CN" sz="66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charset="0"/>
                <a:ea typeface="宋体" charset="0"/>
              </a:rPr>
              <a:t>“</a:t>
            </a:r>
            <a:r>
              <a:rPr lang="zh-CN" altLang="en-US" sz="66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charset="0"/>
                <a:ea typeface="宋体" charset="0"/>
              </a:rPr>
              <a:t>美国的门户</a:t>
            </a:r>
            <a:r>
              <a:rPr lang="en-US" altLang="zh-CN" sz="66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charset="0"/>
                <a:ea typeface="宋体" charset="0"/>
              </a:rPr>
              <a:t>”</a:t>
            </a:r>
            <a:r>
              <a:rPr lang="zh-CN" altLang="en-US" sz="66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charset="0"/>
                <a:ea typeface="宋体" charset="0"/>
              </a:rPr>
              <a:t>之称，是世界上最大的城市之一。市中心在曼哈顿区，多摩天大楼，所以纽约有</a:t>
            </a:r>
            <a:r>
              <a:rPr lang="en-US" altLang="zh-CN" sz="66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charset="0"/>
                <a:ea typeface="宋体" charset="0"/>
              </a:rPr>
              <a:t>“</a:t>
            </a:r>
            <a:r>
              <a:rPr lang="zh-CN" altLang="en-US" sz="66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charset="0"/>
                <a:ea typeface="宋体" charset="0"/>
              </a:rPr>
              <a:t>站着的城市</a:t>
            </a:r>
            <a:r>
              <a:rPr lang="en-US" altLang="zh-CN" sz="66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charset="0"/>
                <a:ea typeface="宋体" charset="0"/>
              </a:rPr>
              <a:t>”</a:t>
            </a:r>
            <a:r>
              <a:rPr lang="zh-CN" altLang="en-US" sz="66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charset="0"/>
                <a:ea typeface="宋体" charset="0"/>
              </a:rPr>
              <a:t>之称。</a:t>
            </a:r>
            <a:endParaRPr lang="zh-CN" altLang="en-US" sz="66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charset="0"/>
              <a:ea typeface="宋体" charset="0"/>
            </a:endParaRPr>
          </a:p>
          <a:p>
            <a:r>
              <a:rPr lang="zh-CN" altLang="en-US" sz="48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charset="0"/>
                <a:ea typeface="宋体" charset="0"/>
              </a:rPr>
              <a:t>   </a:t>
            </a:r>
            <a:r>
              <a:rPr lang="zh-CN" altLang="en-US" sz="80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charset="0"/>
                <a:ea typeface="宋体" charset="0"/>
              </a:rPr>
              <a:t>纽约是重要的海、陆、空交通枢纽。地铁四通八达。肯尼迪国际机场扬名全球。</a:t>
            </a:r>
            <a:endParaRPr lang="zh-CN" altLang="en-US" sz="80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charset="0"/>
              <a:ea typeface="宋体" charset="0"/>
            </a:endParaRPr>
          </a:p>
          <a:p>
            <a:r>
              <a:rPr lang="zh-CN" altLang="en-US" sz="80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charset="0"/>
                <a:ea typeface="宋体" charset="0"/>
              </a:rPr>
              <a:t>   </a:t>
            </a:r>
            <a:endParaRPr lang="zh-CN" altLang="en-US" sz="80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charset="0"/>
              <a:ea typeface="宋体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1461770" y="663575"/>
            <a:ext cx="9864090" cy="21945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bliqueBottomLeft"/>
              <a:lightRig rig="threePt" dir="t"/>
            </a:scene3d>
            <a:sp3d extrusionH="387350">
              <a:extrusionClr>
                <a:srgbClr val="175BCB"/>
              </a:extrusionClr>
            </a:sp3d>
          </a:bodyPr>
          <a:p>
            <a:pPr algn="ctr"/>
            <a:r>
              <a:rPr lang="en-US" altLang="zh-CN" sz="13800" b="1">
                <a:blipFill>
                  <a:blip r:embed="rId1"/>
                  <a:tile tx="0" ty="0" sx="82000" sy="63000" flip="none" algn="br"/>
                </a:blipFill>
                <a:effectLst>
                  <a:outerShdw blurRad="60007" dist="310007" dir="7680000" sy="30000" kx="1300200" algn="ctr" rotWithShape="0">
                    <a:srgbClr val="0D1E55">
                      <a:alpha val="32000"/>
                    </a:srgbClr>
                  </a:outerShdw>
                </a:effectLst>
                <a:latin typeface="叶根友毛笔行书2.0版" charset="0"/>
                <a:ea typeface="叶根友毛笔行书2.0版" charset="0"/>
              </a:rPr>
              <a:t>4</a:t>
            </a:r>
            <a:r>
              <a:rPr lang="zh-CN" altLang="en-US" sz="13800" b="1">
                <a:blipFill>
                  <a:blip r:embed="rId1"/>
                  <a:tile tx="0" ty="0" sx="82000" sy="63000" flip="none" algn="br"/>
                </a:blipFill>
                <a:effectLst>
                  <a:outerShdw blurRad="60007" dist="310007" dir="7680000" sy="30000" kx="1300200" algn="ctr" rotWithShape="0">
                    <a:srgbClr val="0D1E55">
                      <a:alpha val="32000"/>
                    </a:srgbClr>
                  </a:outerShdw>
                </a:effectLst>
                <a:latin typeface="叶根友毛笔行书2.0版" charset="0"/>
                <a:ea typeface="叶根友毛笔行书2.0版" charset="0"/>
              </a:rPr>
              <a:t>、走进纽约</a:t>
            </a:r>
            <a:endParaRPr lang="zh-CN" altLang="en-US" sz="13800" b="1">
              <a:blipFill>
                <a:blip r:embed="rId1"/>
                <a:tile tx="0" ty="0" sx="82000" sy="63000" flip="none" algn="br"/>
              </a:blipFill>
              <a:effectLst>
                <a:outerShdw blurRad="60007" dist="310007" dir="7680000" sy="30000" kx="1300200" algn="ctr" rotWithShape="0">
                  <a:srgbClr val="0D1E55">
                    <a:alpha val="32000"/>
                  </a:srgbClr>
                </a:outerShdw>
              </a:effectLst>
              <a:latin typeface="叶根友毛笔行书2.0版" charset="0"/>
              <a:ea typeface="叶根友毛笔行书2.0版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416290" y="3314065"/>
            <a:ext cx="306514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>
                <a:latin typeface="宋体" charset="0"/>
                <a:ea typeface="宋体" charset="0"/>
              </a:rPr>
              <a:t>刘成章</a:t>
            </a:r>
            <a:endParaRPr lang="zh-CN" altLang="en-US" sz="4800" b="1">
              <a:latin typeface="宋体" charset="0"/>
              <a:ea typeface="宋体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p>
            <a:r>
              <a:rPr lang="zh-CN" altLang="en-US" sz="6600" b="1"/>
              <a:t>学习目标：</a:t>
            </a:r>
            <a:endParaRPr lang="zh-CN" altLang="en-US" sz="6600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409700"/>
            <a:ext cx="11337925" cy="4222750"/>
          </a:xfrm>
        </p:spPr>
        <p:txBody>
          <a:bodyPr/>
          <a:p>
            <a:r>
              <a:rPr lang="en-US" altLang="zh-CN" sz="6000" b="1">
                <a:solidFill>
                  <a:schemeClr val="tx1">
                    <a:lumMod val="50000"/>
                  </a:schemeClr>
                </a:solidFill>
              </a:rPr>
              <a:t>1</a:t>
            </a:r>
            <a:r>
              <a:rPr lang="zh-CN" altLang="en-US" sz="6000" b="1">
                <a:solidFill>
                  <a:schemeClr val="tx1">
                    <a:lumMod val="50000"/>
                  </a:schemeClr>
                </a:solidFill>
              </a:rPr>
              <a:t>、学会多角度描写景物的方法。</a:t>
            </a:r>
            <a:endParaRPr lang="zh-CN" altLang="en-US" sz="6000" b="1">
              <a:solidFill>
                <a:schemeClr val="tx1">
                  <a:lumMod val="50000"/>
                </a:schemeClr>
              </a:solidFill>
            </a:endParaRPr>
          </a:p>
          <a:p>
            <a:r>
              <a:rPr lang="en-US" altLang="zh-CN" sz="6000" b="1">
                <a:solidFill>
                  <a:schemeClr val="tx1">
                    <a:lumMod val="50000"/>
                  </a:schemeClr>
                </a:solidFill>
              </a:rPr>
              <a:t>2</a:t>
            </a:r>
            <a:r>
              <a:rPr lang="zh-CN" altLang="en-US" sz="6000" b="1">
                <a:solidFill>
                  <a:schemeClr val="tx1">
                    <a:lumMod val="50000"/>
                  </a:schemeClr>
                </a:solidFill>
              </a:rPr>
              <a:t>、学会容纳世界多元化。</a:t>
            </a:r>
            <a:endParaRPr lang="zh-CN" altLang="en-US" sz="6000" b="1">
              <a:solidFill>
                <a:schemeClr val="tx1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61" name="图片 2060" descr="\\09\d\图片\图片1\鲜花3.jpg"/>
          <p:cNvPicPr>
            <a:picLocks noChangeAspect="1"/>
          </p:cNvPicPr>
          <p:nvPr/>
        </p:nvPicPr>
        <p:blipFill>
          <a:blip r:embed="rId1">
            <a:lum bright="23999"/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0" name="文本框 2049"/>
          <p:cNvSpPr txBox="1"/>
          <p:nvPr/>
        </p:nvSpPr>
        <p:spPr>
          <a:xfrm>
            <a:off x="1689100" y="1524000"/>
            <a:ext cx="8978900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 dirty="0">
                <a:latin typeface="Times New Roman" pitchFamily="18" charset="0"/>
                <a:ea typeface="宋体" pitchFamily="2" charset="-122"/>
              </a:rPr>
              <a:t>沟</a:t>
            </a:r>
            <a:r>
              <a:rPr lang="zh-CN" altLang="en-US" sz="4000" b="1" u="sng" dirty="0">
                <a:latin typeface="Times New Roman" pitchFamily="18" charset="0"/>
                <a:ea typeface="宋体" pitchFamily="2" charset="-122"/>
              </a:rPr>
              <a:t>壑</a:t>
            </a:r>
            <a:r>
              <a:rPr lang="zh-CN" altLang="en-US" sz="4000" b="1" dirty="0">
                <a:latin typeface="Times New Roman" pitchFamily="18" charset="0"/>
                <a:ea typeface="宋体" pitchFamily="2" charset="-122"/>
              </a:rPr>
              <a:t>                </a:t>
            </a:r>
            <a:r>
              <a:rPr lang="zh-CN" altLang="en-US" sz="4000" b="1" u="sng" dirty="0">
                <a:latin typeface="Times New Roman" pitchFamily="18" charset="0"/>
                <a:ea typeface="宋体" pitchFamily="2" charset="-122"/>
              </a:rPr>
              <a:t>巉</a:t>
            </a:r>
            <a:r>
              <a:rPr lang="zh-CN" altLang="en-US" sz="4000" b="1" dirty="0">
                <a:latin typeface="Times New Roman" pitchFamily="18" charset="0"/>
                <a:ea typeface="宋体" pitchFamily="2" charset="-122"/>
              </a:rPr>
              <a:t>岩              </a:t>
            </a:r>
            <a:r>
              <a:rPr lang="zh-CN" altLang="en-US" sz="4000" b="1" u="sng" dirty="0">
                <a:latin typeface="Times New Roman" pitchFamily="18" charset="0"/>
                <a:ea typeface="宋体" pitchFamily="2" charset="-122"/>
              </a:rPr>
              <a:t>浸</a:t>
            </a:r>
            <a:r>
              <a:rPr lang="zh-CN" altLang="en-US" sz="4000" b="1" dirty="0">
                <a:latin typeface="Times New Roman" pitchFamily="18" charset="0"/>
                <a:ea typeface="宋体" pitchFamily="2" charset="-122"/>
              </a:rPr>
              <a:t>淫</a:t>
            </a:r>
            <a:endParaRPr lang="zh-CN" altLang="en-US" sz="4000" b="1" dirty="0"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051" name="文本框 2050"/>
          <p:cNvSpPr txBox="1"/>
          <p:nvPr/>
        </p:nvSpPr>
        <p:spPr>
          <a:xfrm>
            <a:off x="1689100" y="2743200"/>
            <a:ext cx="8534400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 u="sng" dirty="0">
                <a:latin typeface="Times New Roman" pitchFamily="18" charset="0"/>
                <a:ea typeface="宋体" pitchFamily="2" charset="-122"/>
              </a:rPr>
              <a:t>皑</a:t>
            </a:r>
            <a:r>
              <a:rPr lang="zh-CN" altLang="en-US" sz="4000" b="1" dirty="0">
                <a:latin typeface="Times New Roman" pitchFamily="18" charset="0"/>
                <a:ea typeface="宋体" pitchFamily="2" charset="-122"/>
              </a:rPr>
              <a:t>皑                </a:t>
            </a:r>
            <a:r>
              <a:rPr lang="zh-CN" altLang="en-US" sz="4000" b="1" u="sng" dirty="0">
                <a:latin typeface="Times New Roman" pitchFamily="18" charset="0"/>
                <a:ea typeface="宋体" pitchFamily="2" charset="-122"/>
              </a:rPr>
              <a:t>镢</a:t>
            </a:r>
            <a:r>
              <a:rPr lang="zh-CN" altLang="en-US" sz="4000" b="1" dirty="0">
                <a:latin typeface="Times New Roman" pitchFamily="18" charset="0"/>
                <a:ea typeface="宋体" pitchFamily="2" charset="-122"/>
              </a:rPr>
              <a:t>头              奇</a:t>
            </a:r>
            <a:r>
              <a:rPr lang="zh-CN" altLang="en-US" sz="4000" b="1" u="sng" dirty="0">
                <a:latin typeface="Times New Roman" pitchFamily="18" charset="0"/>
                <a:ea typeface="宋体" pitchFamily="2" charset="-122"/>
              </a:rPr>
              <a:t>崛</a:t>
            </a:r>
            <a:endParaRPr lang="zh-CN" altLang="en-US" sz="4000" b="1" u="sng"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052" name="文本框 2051"/>
          <p:cNvSpPr txBox="1"/>
          <p:nvPr/>
        </p:nvSpPr>
        <p:spPr>
          <a:xfrm>
            <a:off x="1752600" y="4038600"/>
            <a:ext cx="8178800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 u="sng" dirty="0">
                <a:latin typeface="Times New Roman" pitchFamily="18" charset="0"/>
                <a:ea typeface="宋体" pitchFamily="2" charset="-122"/>
              </a:rPr>
              <a:t>哐</a:t>
            </a:r>
            <a:r>
              <a:rPr lang="zh-CN" altLang="en-US" sz="4000" b="1" dirty="0">
                <a:latin typeface="Times New Roman" pitchFamily="18" charset="0"/>
                <a:ea typeface="宋体" pitchFamily="2" charset="-122"/>
              </a:rPr>
              <a:t>当                </a:t>
            </a:r>
            <a:r>
              <a:rPr lang="zh-CN" altLang="en-US" sz="4000" b="1" u="sng" dirty="0">
                <a:latin typeface="Times New Roman" pitchFamily="18" charset="0"/>
                <a:ea typeface="宋体" pitchFamily="2" charset="-122"/>
              </a:rPr>
              <a:t>嘈</a:t>
            </a:r>
            <a:r>
              <a:rPr lang="zh-CN" altLang="en-US" sz="4000" b="1" dirty="0">
                <a:latin typeface="Times New Roman" pitchFamily="18" charset="0"/>
                <a:ea typeface="宋体" pitchFamily="2" charset="-122"/>
              </a:rPr>
              <a:t>杂               </a:t>
            </a:r>
            <a:r>
              <a:rPr lang="zh-CN" altLang="en-US" sz="4000" b="1" u="sng" dirty="0">
                <a:latin typeface="Times New Roman" pitchFamily="18" charset="0"/>
                <a:ea typeface="宋体" pitchFamily="2" charset="-122"/>
              </a:rPr>
              <a:t>倏</a:t>
            </a:r>
            <a:r>
              <a:rPr lang="zh-CN" altLang="en-US" sz="4000" b="1" dirty="0">
                <a:latin typeface="Times New Roman" pitchFamily="18" charset="0"/>
                <a:ea typeface="宋体" pitchFamily="2" charset="-122"/>
              </a:rPr>
              <a:t>地</a:t>
            </a:r>
            <a:endParaRPr lang="zh-CN" altLang="en-US" sz="4000" b="1"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053" name="文本框 2052"/>
          <p:cNvSpPr txBox="1"/>
          <p:nvPr/>
        </p:nvSpPr>
        <p:spPr>
          <a:xfrm>
            <a:off x="1752600" y="5257800"/>
            <a:ext cx="8674100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 dirty="0">
                <a:latin typeface="Times New Roman" pitchFamily="18" charset="0"/>
                <a:ea typeface="宋体" pitchFamily="2" charset="-122"/>
              </a:rPr>
              <a:t>杂</a:t>
            </a:r>
            <a:r>
              <a:rPr lang="zh-CN" altLang="en-US" sz="4000" b="1" u="sng" dirty="0">
                <a:latin typeface="Times New Roman" pitchFamily="18" charset="0"/>
                <a:ea typeface="宋体" pitchFamily="2" charset="-122"/>
              </a:rPr>
              <a:t>沓</a:t>
            </a:r>
            <a:r>
              <a:rPr lang="zh-CN" altLang="en-US" sz="4000" b="1" dirty="0">
                <a:latin typeface="Times New Roman" pitchFamily="18" charset="0"/>
                <a:ea typeface="宋体" pitchFamily="2" charset="-122"/>
              </a:rPr>
              <a:t>                </a:t>
            </a:r>
            <a:r>
              <a:rPr lang="zh-CN" altLang="en-US" sz="4000" b="1" u="sng" dirty="0">
                <a:latin typeface="Times New Roman" pitchFamily="18" charset="0"/>
                <a:ea typeface="宋体" pitchFamily="2" charset="-122"/>
              </a:rPr>
              <a:t>砭</a:t>
            </a:r>
            <a:r>
              <a:rPr lang="zh-CN" altLang="en-US" sz="4000" b="1" dirty="0">
                <a:latin typeface="Times New Roman" pitchFamily="18" charset="0"/>
                <a:ea typeface="宋体" pitchFamily="2" charset="-122"/>
              </a:rPr>
              <a:t>骨          分道扬</a:t>
            </a:r>
            <a:r>
              <a:rPr lang="zh-CN" altLang="en-US" sz="4000" b="1" u="sng" dirty="0">
                <a:latin typeface="Times New Roman" pitchFamily="18" charset="0"/>
                <a:ea typeface="宋体" pitchFamily="2" charset="-122"/>
              </a:rPr>
              <a:t>镳</a:t>
            </a:r>
            <a:endParaRPr lang="zh-CN" altLang="en-US" sz="4000" b="1" u="sng"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054" name="文本框 2053"/>
          <p:cNvSpPr txBox="1"/>
          <p:nvPr/>
        </p:nvSpPr>
        <p:spPr>
          <a:xfrm>
            <a:off x="2895600" y="352425"/>
            <a:ext cx="7696200" cy="8229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800" b="1" dirty="0">
                <a:latin typeface="Times New Roman" pitchFamily="18" charset="0"/>
                <a:ea typeface="宋体" pitchFamily="2" charset="-122"/>
              </a:rPr>
              <a:t>给画横线的字注音</a:t>
            </a:r>
            <a:endParaRPr lang="zh-CN" altLang="en-US" sz="4800" b="1"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062" name="文本框 2061"/>
          <p:cNvSpPr txBox="1"/>
          <p:nvPr/>
        </p:nvSpPr>
        <p:spPr>
          <a:xfrm>
            <a:off x="3276600" y="1524000"/>
            <a:ext cx="838200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000" b="1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rPr>
              <a:t>hè</a:t>
            </a:r>
            <a:endParaRPr lang="en-US" altLang="zh-CN" sz="4000" b="1">
              <a:solidFill>
                <a:srgbClr val="0000FF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063" name="文本框 2062"/>
          <p:cNvSpPr txBox="1"/>
          <p:nvPr/>
        </p:nvSpPr>
        <p:spPr>
          <a:xfrm>
            <a:off x="6019800" y="1447800"/>
            <a:ext cx="1447800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000" b="1" err="1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rPr>
              <a:t>ch</a:t>
            </a:r>
            <a:r>
              <a:rPr lang="en-US" altLang="zh-CN" sz="4000" b="1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rPr>
              <a:t>án</a:t>
            </a:r>
            <a:endParaRPr lang="en-US" altLang="zh-CN" sz="4000" b="1">
              <a:solidFill>
                <a:srgbClr val="0000FF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064" name="文本框 2063"/>
          <p:cNvSpPr txBox="1"/>
          <p:nvPr/>
        </p:nvSpPr>
        <p:spPr>
          <a:xfrm>
            <a:off x="8915400" y="1447800"/>
            <a:ext cx="1295400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000" b="1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rPr>
              <a:t>jìn </a:t>
            </a:r>
            <a:endParaRPr lang="en-US" altLang="zh-CN"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065" name="文本框 2064"/>
          <p:cNvSpPr txBox="1"/>
          <p:nvPr/>
        </p:nvSpPr>
        <p:spPr>
          <a:xfrm>
            <a:off x="3200400" y="2667000"/>
            <a:ext cx="1143000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000" b="1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rPr>
              <a:t>ái</a:t>
            </a:r>
            <a:endParaRPr lang="en-US" altLang="zh-CN" sz="4000" b="1">
              <a:solidFill>
                <a:srgbClr val="0000FF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066" name="文本框 2065"/>
          <p:cNvSpPr txBox="1"/>
          <p:nvPr/>
        </p:nvSpPr>
        <p:spPr>
          <a:xfrm>
            <a:off x="6172200" y="2667000"/>
            <a:ext cx="1371600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000" b="1" err="1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rPr>
              <a:t>ju</a:t>
            </a:r>
            <a:r>
              <a:rPr lang="en-US" altLang="zh-CN" sz="4000" b="1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rPr>
              <a:t>é</a:t>
            </a:r>
            <a:endParaRPr lang="en-US" altLang="zh-CN" sz="4000" b="1">
              <a:solidFill>
                <a:srgbClr val="0000FF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067" name="文本框 2066"/>
          <p:cNvSpPr txBox="1"/>
          <p:nvPr/>
        </p:nvSpPr>
        <p:spPr>
          <a:xfrm>
            <a:off x="9296400" y="2667000"/>
            <a:ext cx="1371600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000" b="1" err="1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rPr>
              <a:t>ju</a:t>
            </a:r>
            <a:r>
              <a:rPr lang="en-US" altLang="zh-CN" sz="4000" b="1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rPr>
              <a:t>é</a:t>
            </a:r>
            <a:endParaRPr lang="en-US" altLang="zh-CN" sz="4000" b="1">
              <a:solidFill>
                <a:srgbClr val="0000FF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068" name="文本框 2067"/>
          <p:cNvSpPr txBox="1"/>
          <p:nvPr/>
        </p:nvSpPr>
        <p:spPr>
          <a:xfrm>
            <a:off x="2971800" y="4038600"/>
            <a:ext cx="1828800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000" b="1" err="1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rPr>
              <a:t>kuāng</a:t>
            </a:r>
            <a:endParaRPr lang="en-US" altLang="zh-CN" sz="4000" b="1">
              <a:solidFill>
                <a:srgbClr val="0000FF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069" name="文本框 2068"/>
          <p:cNvSpPr txBox="1"/>
          <p:nvPr/>
        </p:nvSpPr>
        <p:spPr>
          <a:xfrm>
            <a:off x="6248400" y="3962400"/>
            <a:ext cx="1524000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000" b="1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rPr>
              <a:t>cáo</a:t>
            </a:r>
            <a:endParaRPr lang="en-US" altLang="zh-CN" sz="4000" b="1">
              <a:solidFill>
                <a:srgbClr val="0000FF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070" name="文本框 2069"/>
          <p:cNvSpPr txBox="1"/>
          <p:nvPr/>
        </p:nvSpPr>
        <p:spPr>
          <a:xfrm>
            <a:off x="9220200" y="3962400"/>
            <a:ext cx="1066800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just">
              <a:spcBef>
                <a:spcPct val="50000"/>
              </a:spcBef>
            </a:pPr>
            <a:r>
              <a:rPr lang="en-US" altLang="zh-CN" sz="4000" b="1" err="1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rPr>
              <a:t>sh</a:t>
            </a:r>
            <a:r>
              <a:rPr lang="en-US" altLang="zh-CN" sz="4000" b="1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rPr>
              <a:t>ū</a:t>
            </a:r>
            <a:endParaRPr lang="en-US" altLang="zh-CN"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071" name="文本框 2070"/>
          <p:cNvSpPr txBox="1"/>
          <p:nvPr/>
        </p:nvSpPr>
        <p:spPr>
          <a:xfrm>
            <a:off x="3276600" y="5181600"/>
            <a:ext cx="990600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000" b="1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rPr>
              <a:t>tà</a:t>
            </a:r>
            <a:endParaRPr lang="en-US" altLang="zh-CN" sz="4000" b="1">
              <a:solidFill>
                <a:srgbClr val="0000FF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072" name="文本框 2071"/>
          <p:cNvSpPr txBox="1"/>
          <p:nvPr/>
        </p:nvSpPr>
        <p:spPr>
          <a:xfrm>
            <a:off x="5943600" y="5181600"/>
            <a:ext cx="1600200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000" b="1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rPr>
              <a:t>biān</a:t>
            </a:r>
            <a:endParaRPr lang="en-US" altLang="zh-CN" sz="4000" b="1">
              <a:solidFill>
                <a:srgbClr val="0000FF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073" name="文本框 2072"/>
          <p:cNvSpPr txBox="1"/>
          <p:nvPr/>
        </p:nvSpPr>
        <p:spPr>
          <a:xfrm>
            <a:off x="9372600" y="5257800"/>
            <a:ext cx="1524000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000" b="1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rPr>
              <a:t>biāo</a:t>
            </a:r>
            <a:endParaRPr lang="en-US" altLang="zh-CN" sz="4000" b="1">
              <a:solidFill>
                <a:srgbClr val="0000FF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8120" y="234950"/>
            <a:ext cx="2299335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</a:rPr>
              <a:t>检查预习</a:t>
            </a:r>
            <a:r>
              <a:rPr lang="zh-CN" altLang="en-US" sz="4400" b="1">
                <a:solidFill>
                  <a:srgbClr val="FF0000"/>
                </a:solidFill>
              </a:rPr>
              <a:t>：</a:t>
            </a:r>
            <a:endParaRPr lang="zh-CN" altLang="en-US" sz="4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0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0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2" grpId="0"/>
      <p:bldP spid="2063" grpId="0"/>
      <p:bldP spid="2064" grpId="0"/>
      <p:bldP spid="2065" grpId="0"/>
      <p:bldP spid="2066" grpId="0"/>
      <p:bldP spid="2067" grpId="0"/>
      <p:bldP spid="2068" grpId="0"/>
      <p:bldP spid="2069" grpId="0"/>
      <p:bldP spid="2070" grpId="0"/>
      <p:bldP spid="2071" grpId="0"/>
      <p:bldP spid="2072" grpId="0"/>
      <p:bldP spid="207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/>
        </p:nvSpPr>
        <p:spPr>
          <a:xfrm>
            <a:off x="113665" y="57785"/>
            <a:ext cx="10417175" cy="8318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>
                <a:solidFill>
                  <a:schemeClr val="accent1"/>
                </a:solidFill>
                <a:latin typeface="黑体" pitchFamily="49" charset="-122"/>
                <a:ea typeface="黑体" pitchFamily="49" charset="-122"/>
                <a:cs typeface="+mj-cs"/>
              </a:defRPr>
            </a:lvl1pPr>
          </a:lstStyle>
          <a:p>
            <a:r>
              <a:rPr lang="zh-CN" altLang="en-US" sz="6000" b="1"/>
              <a:t>通读全文思考：</a:t>
            </a:r>
            <a:endParaRPr lang="zh-CN" altLang="en-US" sz="6000" b="1"/>
          </a:p>
        </p:txBody>
      </p:sp>
      <p:sp>
        <p:nvSpPr>
          <p:cNvPr id="3" name="文本框 2"/>
          <p:cNvSpPr txBox="1"/>
          <p:nvPr/>
        </p:nvSpPr>
        <p:spPr>
          <a:xfrm>
            <a:off x="234315" y="889635"/>
            <a:ext cx="1172337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800" b="1"/>
              <a:t>1</a:t>
            </a:r>
            <a:r>
              <a:rPr lang="zh-CN" altLang="en-US" sz="4800" b="1"/>
              <a:t>、作者在纽约有着怎样独特的感受？</a:t>
            </a:r>
            <a:endParaRPr lang="zh-CN" altLang="en-US" sz="4800" b="1"/>
          </a:p>
        </p:txBody>
      </p:sp>
      <p:sp>
        <p:nvSpPr>
          <p:cNvPr id="4" name="文本框 3"/>
          <p:cNvSpPr txBox="1"/>
          <p:nvPr/>
        </p:nvSpPr>
        <p:spPr>
          <a:xfrm>
            <a:off x="234315" y="1924050"/>
            <a:ext cx="11637645" cy="1920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>
                <a:solidFill>
                  <a:srgbClr val="FF0000"/>
                </a:solidFill>
              </a:rPr>
              <a:t>（</a:t>
            </a:r>
            <a:r>
              <a:rPr lang="en-US" altLang="zh-CN" sz="6000" b="1">
                <a:solidFill>
                  <a:srgbClr val="FF0000"/>
                </a:solidFill>
              </a:rPr>
              <a:t>1</a:t>
            </a:r>
            <a:r>
              <a:rPr lang="zh-CN" altLang="en-US" sz="6000" b="1">
                <a:solidFill>
                  <a:srgbClr val="FF0000"/>
                </a:solidFill>
              </a:rPr>
              <a:t>）感受到纽约的繁华景象。（西方高度的物质文明）</a:t>
            </a:r>
            <a:endParaRPr lang="zh-CN" altLang="en-US" sz="6000" b="1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-21590" y="4337050"/>
            <a:ext cx="12149455" cy="1920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>
                <a:solidFill>
                  <a:srgbClr val="FF0000"/>
                </a:solidFill>
              </a:rPr>
              <a:t>（</a:t>
            </a:r>
            <a:r>
              <a:rPr lang="en-US" altLang="zh-CN" sz="6000" b="1">
                <a:solidFill>
                  <a:srgbClr val="FF0000"/>
                </a:solidFill>
              </a:rPr>
              <a:t>2</a:t>
            </a:r>
            <a:r>
              <a:rPr lang="zh-CN" altLang="en-US" sz="6000" b="1">
                <a:solidFill>
                  <a:srgbClr val="FF0000"/>
                </a:solidFill>
              </a:rPr>
              <a:t>）心系祖国，希望祖国繁荣富强。（祖国落后的经济面貌）</a:t>
            </a:r>
            <a:endParaRPr lang="zh-CN" altLang="en-US" sz="6000" b="1">
              <a:solidFill>
                <a:srgbClr val="FF0000"/>
              </a:solidFill>
            </a:endParaRPr>
          </a:p>
        </p:txBody>
      </p:sp>
      <p:sp>
        <p:nvSpPr>
          <p:cNvPr id="6" name="标题 1"/>
          <p:cNvSpPr>
            <a:spLocks noGrp="1"/>
          </p:cNvSpPr>
          <p:nvPr/>
        </p:nvSpPr>
        <p:spPr>
          <a:xfrm>
            <a:off x="240665" y="184785"/>
            <a:ext cx="10417175" cy="8318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>
                <a:solidFill>
                  <a:schemeClr val="accent1"/>
                </a:solidFill>
                <a:latin typeface="黑体" pitchFamily="49" charset="-122"/>
                <a:ea typeface="黑体" pitchFamily="49" charset="-122"/>
                <a:cs typeface="+mj-cs"/>
              </a:defRPr>
            </a:lvl1pPr>
          </a:lstStyle>
          <a:p>
            <a:r>
              <a:rPr lang="zh-CN" altLang="en-US" sz="6000" b="1"/>
              <a:t>通读全文思考：</a:t>
            </a:r>
            <a:endParaRPr lang="zh-CN" altLang="en-US" sz="60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4300" y="1040765"/>
            <a:ext cx="12047855" cy="5599430"/>
          </a:xfrm>
        </p:spPr>
        <p:txBody>
          <a:bodyPr/>
          <a:p>
            <a:pPr marL="0" indent="0">
              <a:buNone/>
            </a:pPr>
            <a:r>
              <a:rPr lang="en-US" altLang="zh-CN" sz="5400" b="1">
                <a:latin typeface="宋体" charset="0"/>
                <a:ea typeface="宋体" charset="0"/>
              </a:rPr>
              <a:t>2</a:t>
            </a:r>
            <a:r>
              <a:rPr lang="zh-CN" altLang="en-US" sz="5400" b="1">
                <a:latin typeface="宋体" charset="0"/>
                <a:ea typeface="宋体" charset="0"/>
              </a:rPr>
              <a:t>、作者从哪些角度观察纽约的景物？</a:t>
            </a:r>
            <a:endParaRPr lang="zh-CN" altLang="en-US" sz="5400" b="1">
              <a:latin typeface="宋体" charset="0"/>
              <a:ea typeface="宋体" charset="0"/>
            </a:endParaRPr>
          </a:p>
          <a:p>
            <a:pPr marL="0" indent="0">
              <a:buNone/>
            </a:pPr>
            <a:r>
              <a:rPr lang="zh-CN" altLang="en-US" sz="8000" b="1">
                <a:solidFill>
                  <a:srgbClr val="FF0000"/>
                </a:solidFill>
                <a:latin typeface="宋体" charset="0"/>
                <a:ea typeface="宋体" charset="0"/>
              </a:rPr>
              <a:t>俯视高楼</a:t>
            </a:r>
            <a:r>
              <a:rPr lang="en-US" altLang="zh-CN" sz="8000" b="1">
                <a:solidFill>
                  <a:srgbClr val="FF0000"/>
                </a:solidFill>
                <a:latin typeface="宋体" charset="0"/>
                <a:ea typeface="宋体" charset="0"/>
              </a:rPr>
              <a:t>---</a:t>
            </a:r>
            <a:r>
              <a:rPr lang="zh-CN" altLang="en-US" sz="8000" b="1">
                <a:solidFill>
                  <a:srgbClr val="FF0000"/>
                </a:solidFill>
                <a:latin typeface="宋体" charset="0"/>
                <a:ea typeface="宋体" charset="0"/>
              </a:rPr>
              <a:t>如群山耸立</a:t>
            </a:r>
            <a:endParaRPr lang="zh-CN" altLang="en-US" sz="8000" b="1">
              <a:solidFill>
                <a:srgbClr val="FF0000"/>
              </a:solidFill>
              <a:latin typeface="宋体" charset="0"/>
              <a:ea typeface="宋体" charset="0"/>
            </a:endParaRPr>
          </a:p>
          <a:p>
            <a:pPr marL="0" indent="0">
              <a:buNone/>
            </a:pPr>
            <a:r>
              <a:rPr lang="zh-CN" altLang="en-US" sz="8000" b="1">
                <a:solidFill>
                  <a:srgbClr val="FF0000"/>
                </a:solidFill>
                <a:latin typeface="宋体" charset="0"/>
                <a:ea typeface="宋体" charset="0"/>
              </a:rPr>
              <a:t>平视街道</a:t>
            </a:r>
            <a:r>
              <a:rPr lang="en-US" altLang="zh-CN" sz="8000" b="1">
                <a:solidFill>
                  <a:srgbClr val="FF0000"/>
                </a:solidFill>
                <a:latin typeface="宋体" charset="0"/>
                <a:ea typeface="宋体" charset="0"/>
              </a:rPr>
              <a:t>---</a:t>
            </a:r>
            <a:r>
              <a:rPr lang="zh-CN" altLang="en-US" sz="8000" b="1">
                <a:solidFill>
                  <a:srgbClr val="FF0000"/>
                </a:solidFill>
                <a:latin typeface="宋体" charset="0"/>
                <a:ea typeface="宋体" charset="0"/>
              </a:rPr>
              <a:t>如彩莲旋转</a:t>
            </a:r>
            <a:endParaRPr lang="zh-CN" altLang="en-US" sz="8000" b="1">
              <a:solidFill>
                <a:srgbClr val="FF0000"/>
              </a:solidFill>
              <a:latin typeface="宋体" charset="0"/>
              <a:ea typeface="宋体" charset="0"/>
            </a:endParaRPr>
          </a:p>
          <a:p>
            <a:pPr marL="0" indent="0">
              <a:buNone/>
            </a:pPr>
            <a:r>
              <a:rPr lang="zh-CN" altLang="en-US" sz="8000" b="1">
                <a:solidFill>
                  <a:srgbClr val="FF0000"/>
                </a:solidFill>
                <a:latin typeface="宋体" charset="0"/>
                <a:ea typeface="宋体" charset="0"/>
              </a:rPr>
              <a:t>仰视夜空</a:t>
            </a:r>
            <a:r>
              <a:rPr lang="en-US" altLang="zh-CN" sz="8000" b="1">
                <a:solidFill>
                  <a:srgbClr val="FF0000"/>
                </a:solidFill>
                <a:latin typeface="宋体" charset="0"/>
                <a:ea typeface="宋体" charset="0"/>
              </a:rPr>
              <a:t>---</a:t>
            </a:r>
            <a:r>
              <a:rPr lang="zh-CN" altLang="en-US" sz="8000" b="1">
                <a:solidFill>
                  <a:srgbClr val="FF0000"/>
                </a:solidFill>
                <a:latin typeface="宋体" charset="0"/>
                <a:ea typeface="宋体" charset="0"/>
              </a:rPr>
              <a:t>如万物争艳</a:t>
            </a:r>
            <a:endParaRPr lang="zh-CN" altLang="en-US" sz="8000" b="1">
              <a:solidFill>
                <a:srgbClr val="FF0000"/>
              </a:solidFill>
              <a:latin typeface="宋体" charset="0"/>
              <a:ea typeface="宋体" charset="0"/>
            </a:endParaRPr>
          </a:p>
        </p:txBody>
      </p:sp>
      <p:sp>
        <p:nvSpPr>
          <p:cNvPr id="4" name="标题 3"/>
          <p:cNvSpPr/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160408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160408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08"/>
  <p:tag name="KSO_WM_UNIT_TYPE" val="a"/>
  <p:tag name="KSO_WM_UNIT_INDEX" val="1"/>
  <p:tag name="KSO_WM_UNIT_ID" val="custom160408_1*a*1"/>
  <p:tag name="KSO_WM_UNIT_CLEAR" val="1"/>
  <p:tag name="KSO_WM_UNIT_LAYERLEVEL" val="1"/>
  <p:tag name="KSO_WM_UNIT_VALUE" val="60"/>
  <p:tag name="KSO_WM_UNIT_ISCONTENTSTITLE" val="0"/>
  <p:tag name="KSO_WM_UNIT_HIGHLIGHT" val="0"/>
  <p:tag name="KSO_WM_UNIT_COMPATIBLE" val="0"/>
  <p:tag name="KSO_WM_UNIT_PRESET_TEXT_INDEX" val="3"/>
  <p:tag name="KSO_WM_UNIT_PRESET_TEXT_LEN" val="24"/>
</p:tagLst>
</file>

<file path=ppt/tags/tag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08"/>
  <p:tag name="KSO_WM_UNIT_TYPE" val="b"/>
  <p:tag name="KSO_WM_UNIT_INDEX" val="1"/>
  <p:tag name="KSO_WM_UNIT_ID" val="custom160408_1*b*1"/>
  <p:tag name="KSO_WM_UNIT_CLEAR" val="1"/>
  <p:tag name="KSO_WM_UNIT_LAYERLEVEL" val="1"/>
  <p:tag name="KSO_WM_UNIT_VALUE" val="38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5.xml><?xml version="1.0" encoding="utf-8"?>
<p:tagLst xmlns:p="http://schemas.openxmlformats.org/presentationml/2006/main">
  <p:tag name="KSO_WM_TEMPLATE_CATEGORY" val="custom"/>
  <p:tag name="KSO_WM_TEMPLATE_INDEX" val="160408"/>
  <p:tag name="KSO_WM_SLIDE_ID" val="custom160408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  <p:tag name="KSO_WM_TAG_VERSION" val="1.0"/>
  <p:tag name="KSO_WM_TEMPLATE_THUMBS_INDEX" val="1、10、12、18、19、21、28、29"/>
</p:tagLst>
</file>

<file path=ppt/theme/theme1.xml><?xml version="1.0" encoding="utf-8"?>
<a:theme xmlns:a="http://schemas.openxmlformats.org/drawingml/2006/main" name="1_A000120140530A99PPBG">
  <a:themeElements>
    <a:clrScheme name="120">
      <a:dk1>
        <a:srgbClr val="3F4143"/>
      </a:dk1>
      <a:lt1>
        <a:srgbClr val="FFFFFF"/>
      </a:lt1>
      <a:dk2>
        <a:srgbClr val="3D3F41"/>
      </a:dk2>
      <a:lt2>
        <a:srgbClr val="FFFFFF"/>
      </a:lt2>
      <a:accent1>
        <a:srgbClr val="3D9928"/>
      </a:accent1>
      <a:accent2>
        <a:srgbClr val="C5D12F"/>
      </a:accent2>
      <a:accent3>
        <a:srgbClr val="56B4B6"/>
      </a:accent3>
      <a:accent4>
        <a:srgbClr val="6B8A4B"/>
      </a:accent4>
      <a:accent5>
        <a:srgbClr val="DCAB48"/>
      </a:accent5>
      <a:accent6>
        <a:srgbClr val="B84D30"/>
      </a:accent6>
      <a:hlink>
        <a:srgbClr val="00B0F0"/>
      </a:hlink>
      <a:folHlink>
        <a:srgbClr val="AFB2B4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1173</Words>
  <Application>WPS 演示</Application>
  <PresentationFormat>宽屏</PresentationFormat>
  <Paragraphs>139</Paragraphs>
  <Slides>16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1_A000120140530A99PPBG</vt:lpstr>
      <vt:lpstr>PowerPoint 演示文稿</vt:lpstr>
      <vt:lpstr>PowerPoint 演示文稿</vt:lpstr>
      <vt:lpstr>LOREM IPSUM DOLOR LOREM </vt:lpstr>
      <vt:lpstr>PowerPoint 演示文稿</vt:lpstr>
      <vt:lpstr>PowerPoint 演示文稿</vt:lpstr>
      <vt:lpstr>PowerPoint 演示文稿</vt:lpstr>
      <vt:lpstr>PowerPoint 演示文稿</vt:lpstr>
      <vt:lpstr>通读全文思考：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10</cp:revision>
  <dcterms:created xsi:type="dcterms:W3CDTF">2016-09-07T07:09:14Z</dcterms:created>
  <dcterms:modified xsi:type="dcterms:W3CDTF">2016-09-07T08:02:13Z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2052-10.1.0.5777</vt:lpwstr>
  </property>
</Properties>
</file>