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599" r:id="rId4"/>
    <p:sldId id="728" r:id="rId5"/>
    <p:sldId id="719" r:id="rId6"/>
    <p:sldId id="720" r:id="rId7"/>
    <p:sldId id="689" r:id="rId8"/>
    <p:sldId id="688" r:id="rId9"/>
    <p:sldId id="691" r:id="rId10"/>
    <p:sldId id="690" r:id="rId11"/>
    <p:sldId id="692" r:id="rId12"/>
    <p:sldId id="693" r:id="rId13"/>
    <p:sldId id="694" r:id="rId14"/>
    <p:sldId id="698" r:id="rId15"/>
    <p:sldId id="723" r:id="rId16"/>
    <p:sldId id="515" r:id="rId17"/>
    <p:sldId id="696" r:id="rId18"/>
    <p:sldId id="511" r:id="rId19"/>
    <p:sldId id="699" r:id="rId20"/>
    <p:sldId id="700" r:id="rId21"/>
    <p:sldId id="701" r:id="rId22"/>
    <p:sldId id="702" r:id="rId23"/>
    <p:sldId id="703" r:id="rId24"/>
    <p:sldId id="724" r:id="rId25"/>
    <p:sldId id="729" r:id="rId26"/>
    <p:sldId id="725" r:id="rId27"/>
    <p:sldId id="710" r:id="rId28"/>
    <p:sldId id="726" r:id="rId29"/>
    <p:sldId id="727" r:id="rId30"/>
    <p:sldId id="731" r:id="rId31"/>
    <p:sldId id="732" r:id="rId32"/>
    <p:sldId id="733" r:id="rId33"/>
    <p:sldId id="738" r:id="rId34"/>
    <p:sldId id="734" r:id="rId35"/>
    <p:sldId id="735" r:id="rId36"/>
    <p:sldId id="736" r:id="rId37"/>
    <p:sldId id="737" r:id="rId38"/>
    <p:sldId id="730" r:id="rId39"/>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p="http://schemas.openxmlformats.org/presentationml/2006/main">
  <p:cmAuthor id="1" name="lenovo1" initials="l"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15" d="100"/>
          <a:sy n="115" d="100"/>
        </p:scale>
        <p:origin x="252" y="84"/>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tags" Target="tags/tag135.xml" /><Relationship Id="rId41" Type="http://schemas.openxmlformats.org/officeDocument/2006/relationships/presProps" Target="presProps.xml" /><Relationship Id="rId42" Type="http://schemas.openxmlformats.org/officeDocument/2006/relationships/viewProps" Target="viewProps.xml" /><Relationship Id="rId43" Type="http://schemas.openxmlformats.org/officeDocument/2006/relationships/theme" Target="theme/theme1.xml" /><Relationship Id="rId44"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371910-C574-4CB5-B724-7D7DBD4403D8}" type="datetimeFigureOut">
              <a:rPr lang="zh-CN" altLang="en-US" smtClean="0"/>
              <a:t>2021/10/7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013FE9-2D23-4427-8B61-45FFA35675A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A51D9C-74F3-4A50-80CE-FCA0A0469843}" type="slidenum">
              <a:rPr lang="zh-CN" altLang="en-US" smtClean="0"/>
              <a:t>14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A51D9C-74F3-4A50-80CE-FCA0A0469843}" type="slidenum">
              <a:rPr lang="zh-CN" altLang="en-US" smtClean="0"/>
              <a:t>16</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54.xml" /><Relationship Id="rId3" Type="http://schemas.openxmlformats.org/officeDocument/2006/relationships/tags" Target="../tags/tag55.xml" /><Relationship Id="rId4" Type="http://schemas.openxmlformats.org/officeDocument/2006/relationships/tags" Target="../tags/tag56.xml" /><Relationship Id="rId5" Type="http://schemas.openxmlformats.org/officeDocument/2006/relationships/tags" Target="../tags/tag57.xml" /><Relationship Id="rId6" Type="http://schemas.openxmlformats.org/officeDocument/2006/relationships/tags" Target="../tags/tag58.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9.xml" /><Relationship Id="rId2" Type="http://schemas.openxmlformats.org/officeDocument/2006/relationships/tags" Target="../tags/tag60.xml" /><Relationship Id="rId3" Type="http://schemas.openxmlformats.org/officeDocument/2006/relationships/tags" Target="../tags/tag61.xml" /><Relationship Id="rId4" Type="http://schemas.openxmlformats.org/officeDocument/2006/relationships/tags" Target="../tags/tag62.xml" /><Relationship Id="rId5" Type="http://schemas.openxmlformats.org/officeDocument/2006/relationships/tags" Target="../tags/tag63.xml" /><Relationship Id="rId6" Type="http://schemas.openxmlformats.org/officeDocument/2006/relationships/image" Target="../media/image3.png"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64.xml" /><Relationship Id="rId3" Type="http://schemas.openxmlformats.org/officeDocument/2006/relationships/tags" Target="../tags/tag65.xml" /><Relationship Id="rId4" Type="http://schemas.openxmlformats.org/officeDocument/2006/relationships/tags" Target="../tags/tag66.xml" /><Relationship Id="rId5" Type="http://schemas.openxmlformats.org/officeDocument/2006/relationships/tags" Target="../tags/tag67.xml" /><Relationship Id="rId6" Type="http://schemas.openxmlformats.org/officeDocument/2006/relationships/tags" Target="../tags/tag68.xml" /><Relationship Id="rId7"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69.xml" /><Relationship Id="rId2" Type="http://schemas.openxmlformats.org/officeDocument/2006/relationships/image" Target="../media/image2.png" /><Relationship Id="rId3" Type="http://schemas.openxmlformats.org/officeDocument/2006/relationships/tags" Target="../tags/tag70.xml" /><Relationship Id="rId4" Type="http://schemas.openxmlformats.org/officeDocument/2006/relationships/tags" Target="../tags/tag71.xml" /><Relationship Id="rId5" Type="http://schemas.openxmlformats.org/officeDocument/2006/relationships/tags" Target="../tags/tag72.xml" /><Relationship Id="rId6" Type="http://schemas.openxmlformats.org/officeDocument/2006/relationships/tags" Target="../tags/tag73.xml" /><Relationship Id="rId7" Type="http://schemas.openxmlformats.org/officeDocument/2006/relationships/tags" Target="../tags/tag74.xml" /><Relationship Id="rId8" Type="http://schemas.openxmlformats.org/officeDocument/2006/relationships/tags" Target="../tags/tag75.xml" /><Relationship Id="rId9"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76.xml" /><Relationship Id="rId10" Type="http://schemas.openxmlformats.org/officeDocument/2006/relationships/slideMaster" Target="../slideMasters/slideMaster1.xml" /><Relationship Id="rId2" Type="http://schemas.openxmlformats.org/officeDocument/2006/relationships/image" Target="../media/image4.png" /><Relationship Id="rId3" Type="http://schemas.openxmlformats.org/officeDocument/2006/relationships/tags" Target="../tags/tag77.xml" /><Relationship Id="rId4" Type="http://schemas.openxmlformats.org/officeDocument/2006/relationships/tags" Target="../tags/tag78.xml" /><Relationship Id="rId5" Type="http://schemas.openxmlformats.org/officeDocument/2006/relationships/tags" Target="../tags/tag79.xml" /><Relationship Id="rId6" Type="http://schemas.openxmlformats.org/officeDocument/2006/relationships/tags" Target="../tags/tag80.xml" /><Relationship Id="rId7" Type="http://schemas.openxmlformats.org/officeDocument/2006/relationships/tags" Target="../tags/tag81.xml" /><Relationship Id="rId8" Type="http://schemas.openxmlformats.org/officeDocument/2006/relationships/tags" Target="../tags/tag82.xml" /><Relationship Id="rId9" Type="http://schemas.openxmlformats.org/officeDocument/2006/relationships/tags" Target="../tags/tag83.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slideMaster" Target="../slideMasters/slideMaster1.xml" /><Relationship Id="rId2" Type="http://schemas.openxmlformats.org/officeDocument/2006/relationships/tags" Target="../tags/tag84.xml" /><Relationship Id="rId3" Type="http://schemas.openxmlformats.org/officeDocument/2006/relationships/tags" Target="../tags/tag85.xml" /><Relationship Id="rId4" Type="http://schemas.openxmlformats.org/officeDocument/2006/relationships/tags" Target="../tags/tag86.xml" /><Relationship Id="rId5" Type="http://schemas.openxmlformats.org/officeDocument/2006/relationships/tags" Target="../tags/tag87.xml" /><Relationship Id="rId6" Type="http://schemas.openxmlformats.org/officeDocument/2006/relationships/tags" Target="../tags/tag88.xml" /><Relationship Id="rId7" Type="http://schemas.openxmlformats.org/officeDocument/2006/relationships/tags" Target="../tags/tag89.xml" /><Relationship Id="rId8" Type="http://schemas.openxmlformats.org/officeDocument/2006/relationships/tags" Target="../tags/tag90.xml" /><Relationship Id="rId9" Type="http://schemas.openxmlformats.org/officeDocument/2006/relationships/tags" Target="../tags/tag91.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92.xml" /><Relationship Id="rId10"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93.xml" /><Relationship Id="rId4" Type="http://schemas.openxmlformats.org/officeDocument/2006/relationships/tags" Target="../tags/tag94.xml" /><Relationship Id="rId5" Type="http://schemas.openxmlformats.org/officeDocument/2006/relationships/tags" Target="../tags/tag95.xml" /><Relationship Id="rId6" Type="http://schemas.openxmlformats.org/officeDocument/2006/relationships/tags" Target="../tags/tag96.xml" /><Relationship Id="rId7" Type="http://schemas.openxmlformats.org/officeDocument/2006/relationships/tags" Target="../tags/tag97.xml" /><Relationship Id="rId8" Type="http://schemas.openxmlformats.org/officeDocument/2006/relationships/tags" Target="../tags/tag98.xml" /><Relationship Id="rId9" Type="http://schemas.openxmlformats.org/officeDocument/2006/relationships/tags" Target="../tags/tag99.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108.xml" /><Relationship Id="rId11" Type="http://schemas.openxmlformats.org/officeDocument/2006/relationships/tags" Target="../tags/tag109.xml" /><Relationship Id="rId12" Type="http://schemas.openxmlformats.org/officeDocument/2006/relationships/slideMaster" Target="../slideMasters/slideMaster1.xml" /><Relationship Id="rId2" Type="http://schemas.openxmlformats.org/officeDocument/2006/relationships/tags" Target="../tags/tag100.xml" /><Relationship Id="rId3" Type="http://schemas.openxmlformats.org/officeDocument/2006/relationships/tags" Target="../tags/tag101.xml" /><Relationship Id="rId4" Type="http://schemas.openxmlformats.org/officeDocument/2006/relationships/tags" Target="../tags/tag102.xml" /><Relationship Id="rId5" Type="http://schemas.openxmlformats.org/officeDocument/2006/relationships/tags" Target="../tags/tag103.xml" /><Relationship Id="rId6" Type="http://schemas.openxmlformats.org/officeDocument/2006/relationships/tags" Target="../tags/tag104.xml" /><Relationship Id="rId7" Type="http://schemas.openxmlformats.org/officeDocument/2006/relationships/tags" Target="../tags/tag105.xml" /><Relationship Id="rId8" Type="http://schemas.openxmlformats.org/officeDocument/2006/relationships/tags" Target="../tags/tag106.xml" /><Relationship Id="rId9" Type="http://schemas.openxmlformats.org/officeDocument/2006/relationships/tags" Target="../tags/tag107.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0.xml" /><Relationship Id="rId10" Type="http://schemas.openxmlformats.org/officeDocument/2006/relationships/tags" Target="../tags/tag117.xml" /><Relationship Id="rId11" Type="http://schemas.openxmlformats.org/officeDocument/2006/relationships/slideMaster" Target="../slideMasters/slideMaster1.xml" /><Relationship Id="rId2" Type="http://schemas.openxmlformats.org/officeDocument/2006/relationships/image" Target="../media/image5.png" /><Relationship Id="rId3" Type="http://schemas.openxmlformats.org/officeDocument/2006/relationships/tags" Target="../tags/tag111.xml" /><Relationship Id="rId4" Type="http://schemas.openxmlformats.org/officeDocument/2006/relationships/image" Target="../media/image6.png" /><Relationship Id="rId5" Type="http://schemas.openxmlformats.org/officeDocument/2006/relationships/tags" Target="../tags/tag112.xml" /><Relationship Id="rId6" Type="http://schemas.openxmlformats.org/officeDocument/2006/relationships/tags" Target="../tags/tag113.xml" /><Relationship Id="rId7" Type="http://schemas.openxmlformats.org/officeDocument/2006/relationships/tags" Target="../tags/tag114.xml" /><Relationship Id="rId8" Type="http://schemas.openxmlformats.org/officeDocument/2006/relationships/tags" Target="../tags/tag115.xml" /><Relationship Id="rId9" Type="http://schemas.openxmlformats.org/officeDocument/2006/relationships/tags" Target="../tags/tag116.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tags" Target="../tags/tag11.xml" /><Relationship Id="rId7" Type="http://schemas.openxmlformats.org/officeDocument/2006/relationships/tags" Target="../tags/tag12.xml" /><Relationship Id="rId8"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image" Target="../media/image3.png" /><Relationship Id="rId7"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18.xml" /><Relationship Id="rId3" Type="http://schemas.openxmlformats.org/officeDocument/2006/relationships/tags" Target="../tags/tag19.xml" /><Relationship Id="rId4" Type="http://schemas.openxmlformats.org/officeDocument/2006/relationships/tags" Target="../tags/tag20.xml" /><Relationship Id="rId5" Type="http://schemas.openxmlformats.org/officeDocument/2006/relationships/tags" Target="../tags/tag21.xml" /><Relationship Id="rId6" Type="http://schemas.openxmlformats.org/officeDocument/2006/relationships/tags" Target="../tags/tag22.xml" /><Relationship Id="rId7" Type="http://schemas.openxmlformats.org/officeDocument/2006/relationships/tags" Target="../tags/tag23.xml" /><Relationship Id="rId8" Type="http://schemas.openxmlformats.org/officeDocument/2006/relationships/tags" Target="../tags/tag24.xml" /><Relationship Id="rId9"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33.xml" /><Relationship Id="rId11" Type="http://schemas.openxmlformats.org/officeDocument/2006/relationships/slideMaster" Target="../slideMasters/slideMaster1.xml" /><Relationship Id="rId2" Type="http://schemas.openxmlformats.org/officeDocument/2006/relationships/tags" Target="../tags/tag25.xml" /><Relationship Id="rId3" Type="http://schemas.openxmlformats.org/officeDocument/2006/relationships/tags" Target="../tags/tag26.xml" /><Relationship Id="rId4" Type="http://schemas.openxmlformats.org/officeDocument/2006/relationships/tags" Target="../tags/tag27.xml" /><Relationship Id="rId5" Type="http://schemas.openxmlformats.org/officeDocument/2006/relationships/tags" Target="../tags/tag28.xml" /><Relationship Id="rId6" Type="http://schemas.openxmlformats.org/officeDocument/2006/relationships/tags" Target="../tags/tag29.xml" /><Relationship Id="rId7" Type="http://schemas.openxmlformats.org/officeDocument/2006/relationships/tags" Target="../tags/tag30.xml" /><Relationship Id="rId8" Type="http://schemas.openxmlformats.org/officeDocument/2006/relationships/tags" Target="../tags/tag31.xml" /><Relationship Id="rId9" Type="http://schemas.openxmlformats.org/officeDocument/2006/relationships/tags" Target="../tags/tag32.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tags" Target="../tags/tag37.xml" /><Relationship Id="rId5" Type="http://schemas.openxmlformats.org/officeDocument/2006/relationships/image" Target="../media/image3.png"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8.xml" /><Relationship Id="rId2" Type="http://schemas.openxmlformats.org/officeDocument/2006/relationships/tags" Target="../tags/tag39.xml" /><Relationship Id="rId3" Type="http://schemas.openxmlformats.org/officeDocument/2006/relationships/tags" Target="../tags/tag40.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tags" Target="../tags/tag44.xml" /><Relationship Id="rId6" Type="http://schemas.openxmlformats.org/officeDocument/2006/relationships/tags" Target="../tags/tag45.xml" /><Relationship Id="rId7" Type="http://schemas.openxmlformats.org/officeDocument/2006/relationships/tags" Target="../tags/tag46.xml" /><Relationship Id="rId8" Type="http://schemas.openxmlformats.org/officeDocument/2006/relationships/tags" Target="../tags/tag47.xml" /><Relationship Id="rId9"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tags" Target="../tags/tag52.xml" /><Relationship Id="rId6" Type="http://schemas.openxmlformats.org/officeDocument/2006/relationships/image" Target="../media/image2.png" /><Relationship Id="rId7" Type="http://schemas.openxmlformats.org/officeDocument/2006/relationships/tags" Target="../tags/tag53.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noFill/>
        <a:effectLst/>
      </p:bgPr>
    </p:bg>
    <p:spTree>
      <p:nvGrpSpPr>
        <p:cNvPr id="1" name=""/>
        <p:cNvGrpSpPr/>
        <p:nvPr/>
      </p:nvGrpSpPr>
      <p:grpSpPr>
        <a:xfrm>
          <a:off x="0" y="0"/>
          <a:ext cx="0" cy="0"/>
        </a:xfrm>
      </p:grpSpPr>
      <p:pic>
        <p:nvPicPr>
          <p:cNvPr id="4" name="图片 3" descr="图片1"/>
          <p:cNvPicPr>
            <a:picLocks noChangeAspect="1"/>
          </p:cNvPicPr>
          <p:nvPr>
            <p:custDataLst>
              <p:tags r:id="rId2"/>
            </p:custDataLst>
          </p:nvPr>
        </p:nvPicPr>
        <p:blipFill>
          <a:blip r:embed="rId1"/>
          <a:stretch>
            <a:fillRect/>
          </a:stretch>
        </p:blipFill>
        <p:spPr>
          <a:xfrm>
            <a:off x="-5715" y="-4445"/>
            <a:ext cx="12185650" cy="6856730"/>
          </a:xfrm>
          <a:prstGeom prst="rect">
            <a:avLst/>
          </a:prstGeom>
        </p:spPr>
      </p:pic>
      <p:sp>
        <p:nvSpPr>
          <p:cNvPr id="2" name="标题 1"/>
          <p:cNvSpPr>
            <a:spLocks noGrp="1"/>
          </p:cNvSpPr>
          <p:nvPr>
            <p:ph type="ctrTitle" hasCustomPrompt="1"/>
            <p:custDataLst>
              <p:tags r:id="rId3"/>
            </p:custDataLst>
          </p:nvPr>
        </p:nvSpPr>
        <p:spPr>
          <a:xfrm>
            <a:off x="892175" y="2260600"/>
            <a:ext cx="6136005" cy="1231900"/>
          </a:xfrm>
        </p:spPr>
        <p:txBody>
          <a:bodyPr lIns="90000" tIns="46800" rIns="90000" bIns="46800" anchor="b" anchorCtr="0">
            <a:normAutofit/>
          </a:bodyPr>
          <a:lstStyle>
            <a:lvl1pPr algn="l">
              <a:defRPr sz="6600" b="0" spc="600" baseline="0">
                <a:solidFill>
                  <a:schemeClr val="tx1">
                    <a:lumMod val="85000"/>
                    <a:lumOff val="15000"/>
                  </a:schemeClr>
                </a:solidFill>
                <a:latin typeface="Arial" panose="020b0604020202020204" pitchFamily="34" charset="0"/>
                <a:ea typeface="汉仪尚巍手书W" panose="00020600040101010101" pitchFamily="18" charset="-122"/>
              </a:defRPr>
            </a:lvl1pPr>
          </a:lstStyle>
          <a:p>
            <a:r>
              <a:rPr lang="zh-CN" altLang="en-US"/>
              <a:t>编辑标题</a:t>
            </a:r>
          </a:p>
        </p:txBody>
      </p:sp>
      <p:sp>
        <p:nvSpPr>
          <p:cNvPr id="3" name="副标题 2"/>
          <p:cNvSpPr>
            <a:spLocks noGrp="1"/>
          </p:cNvSpPr>
          <p:nvPr>
            <p:ph type="subTitle" idx="1" hasCustomPrompt="1"/>
            <p:custDataLst>
              <p:tags r:id="rId4"/>
            </p:custDataLst>
          </p:nvPr>
        </p:nvSpPr>
        <p:spPr>
          <a:xfrm>
            <a:off x="1106605" y="3571240"/>
            <a:ext cx="5921575" cy="670560"/>
          </a:xfrm>
        </p:spPr>
        <p:txBody>
          <a:bodyPr lIns="90000" tIns="46800" rIns="90000" bIns="46800">
            <a:normAutofit/>
          </a:bodyPr>
          <a:lstStyle>
            <a:lvl1pPr marL="0" indent="0" algn="l" eaLnBrk="1" fontAlgn="auto" latinLnBrk="0" hangingPunct="1">
              <a:lnSpc>
                <a:spcPct val="100000"/>
              </a:lnSpc>
              <a:buNone/>
              <a:defRPr sz="32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5"/>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2021/10/7</a:t>
            </a:fld>
            <a:endParaRPr lang="zh-CN" altLang="en-US"/>
          </a:p>
        </p:txBody>
      </p:sp>
      <p:sp>
        <p:nvSpPr>
          <p:cNvPr id="17" name="页脚占位符 16"/>
          <p:cNvSpPr>
            <a:spLocks noGrp="1"/>
          </p:cNvSpPr>
          <p:nvPr>
            <p:ph type="ftr" sz="quarter" idx="11"/>
            <p:custDataLst>
              <p:tags r:id="rId6"/>
            </p:custDataLst>
          </p:nvPr>
        </p:nvSpPr>
        <p:spPr/>
        <p:txBody>
          <a:bodyPr/>
          <a:lstStyle>
            <a:lvl1pPr>
              <a:defRPr baseline="0">
                <a:latin typeface="Arial" panose="020b0604020202020204" pitchFamily="34" charset="0"/>
              </a:defRPr>
            </a:lvl1pPr>
          </a:lstStyle>
          <a:p>
            <a:endParaRPr lang="zh-CN" altLang="en-US"/>
          </a:p>
        </p:txBody>
      </p:sp>
      <p:sp>
        <p:nvSpPr>
          <p:cNvPr id="18" name="灯片编号占位符 17"/>
          <p:cNvSpPr>
            <a:spLocks noGrp="1"/>
          </p:cNvSpPr>
          <p:nvPr>
            <p:ph type="sldNum" sz="quarter" idx="12"/>
            <p:custDataLst>
              <p:tags r:id="rId7"/>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tretch>
            <a:fillRect/>
          </a:stretch>
        </p:blipFill>
        <p:spPr>
          <a:xfrm flipH="1">
            <a:off x="11150503" y="5746376"/>
            <a:ext cx="934816" cy="1183056"/>
          </a:xfrm>
          <a:prstGeom prst="rect">
            <a:avLst/>
          </a:prstGeom>
        </p:spPr>
      </p:pic>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blipFill dpi="0" rotWithShape="1">
          <a:blip r:embed="rId6">
            <a:lum/>
          </a:blip>
          <a:stretch>
            <a:fillRect/>
          </a:stretch>
        </a:blip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214755" y="2136775"/>
            <a:ext cx="5566410" cy="1744345"/>
          </a:xfrm>
        </p:spPr>
        <p:txBody>
          <a:bodyPr vert="horz" lIns="90170" tIns="46990" rIns="90170" bIns="0" rtlCol="0" anchor="b" anchorCtr="0">
            <a:normAutofit/>
          </a:bodyPr>
          <a:lstStyle>
            <a:lvl1pPr marL="0" marR="0" algn="l" defTabSz="914400" rtl="0" eaLnBrk="1" fontAlgn="auto" latinLnBrk="0" hangingPunct="1">
              <a:lnSpc>
                <a:spcPct val="100000"/>
              </a:lnSpc>
              <a:buNone/>
              <a:defRPr kumimoji="0" lang="zh-CN" altLang="en-US" sz="8800" b="0" i="0" u="none" strike="noStrike" kern="1200" cap="none" spc="600" normalizeH="0" baseline="0" noProof="1">
                <a:solidFill>
                  <a:schemeClr val="tx1">
                    <a:lumMod val="85000"/>
                    <a:lumOff val="15000"/>
                  </a:schemeClr>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2"/>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custDataLst>
              <p:tags r:id="rId3"/>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
        <p:nvSpPr>
          <p:cNvPr id="9" name="文本占位符 8"/>
          <p:cNvSpPr>
            <a:spLocks noGrp="1"/>
          </p:cNvSpPr>
          <p:nvPr>
            <p:ph type="body" sz="quarter" idx="13" hasCustomPrompt="1"/>
            <p:custDataLst>
              <p:tags r:id="rId5"/>
            </p:custDataLst>
          </p:nvPr>
        </p:nvSpPr>
        <p:spPr>
          <a:xfrm>
            <a:off x="1329055" y="3914140"/>
            <a:ext cx="5452110" cy="596900"/>
          </a:xfrm>
        </p:spPr>
        <p:txBody>
          <a:bodyPr lIns="90170" tIns="0" rIns="90170" bIns="46990">
            <a:normAutofit/>
          </a:bodyPr>
          <a:lstStyle>
            <a:lvl1pPr marL="0" indent="0" eaLnBrk="1" fontAlgn="auto" latinLnBrk="0" hangingPunct="1">
              <a:lnSpc>
                <a:spcPct val="100000"/>
              </a:lnSpc>
              <a:buNone/>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单击此处编辑文本</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flipH="1">
            <a:off x="11150503" y="5746376"/>
            <a:ext cx="934816" cy="1183056"/>
          </a:xfrm>
          <a:prstGeom prst="rect">
            <a:avLst/>
          </a:prstGeom>
        </p:spPr>
      </p:pic>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p:custDataLst>
              <p:tags r:id="rId6"/>
            </p:custDataLst>
          </p:nvPr>
        </p:nvSpPr>
        <p:spPr/>
        <p:txBody>
          <a:bodyPr>
            <a:normAutofit/>
          </a:bodyPr>
          <a:lstStyle>
            <a:lvl1pPr>
              <a:defRPr baseline="0"/>
            </a:lvl1pPr>
          </a:lstStyle>
          <a:p>
            <a:r>
              <a:rPr lang="zh-CN" altLang="en-US"/>
              <a:t>单击此处编辑母版标题样式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6" name="矩形 5"/>
          <p:cNvSpPr/>
          <p:nvPr>
            <p:custDataLst>
              <p:tags r:id="rId1"/>
            </p:custDataLst>
          </p:nvPr>
        </p:nvSpPr>
        <p:spPr>
          <a:xfrm>
            <a:off x="287973"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36" name="图片 35"/>
          <p:cNvPicPr>
            <a:picLocks noChangeAspect="1"/>
          </p:cNvPicPr>
          <p:nvPr>
            <p:custDataLst>
              <p:tags r:id="rId3"/>
            </p:custDataLst>
          </p:nvPr>
        </p:nvPicPr>
        <p:blipFill>
          <a:blip r:embed="rId2"/>
          <a:stretch>
            <a:fillRect/>
          </a:stretch>
        </p:blipFill>
        <p:spPr>
          <a:xfrm flipH="1">
            <a:off x="11150503" y="5746376"/>
            <a:ext cx="934816" cy="1183056"/>
          </a:xfrm>
          <a:prstGeom prst="rect">
            <a:avLst/>
          </a:prstGeom>
        </p:spPr>
      </p:pic>
      <p:sp>
        <p:nvSpPr>
          <p:cNvPr id="2" name="标题 1"/>
          <p:cNvSpPr>
            <a:spLocks noGrp="1"/>
          </p:cNvSpPr>
          <p:nvPr>
            <p:ph type="title" hasCustomPrompt="1"/>
            <p:custDataLst>
              <p:tags r:id="rId4"/>
            </p:custDataLst>
          </p:nvPr>
        </p:nvSpPr>
        <p:spPr>
          <a:xfrm>
            <a:off x="1281600" y="1249200"/>
            <a:ext cx="9626400" cy="723600"/>
          </a:xfrm>
        </p:spPr>
        <p:txBody>
          <a:bodyPr anchor="ctr">
            <a:normAutofit/>
          </a:bodyPr>
          <a:lstStyle>
            <a:lvl1pPr>
              <a:defRPr sz="3200" baseline="0">
                <a:latin typeface="Arial" panose="020b0604020202020204" pitchFamily="34" charset="0"/>
                <a:ea typeface="隶书"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p:custDataLst>
              <p:tags r:id="rId1"/>
            </p:custDataLst>
          </p:nvPr>
        </p:nvSpPr>
        <p:spPr>
          <a:xfrm>
            <a:off x="1" y="-4128"/>
            <a:ext cx="4831976"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36" name="图片 35"/>
          <p:cNvPicPr>
            <a:picLocks noChangeAspect="1"/>
          </p:cNvPicPr>
          <p:nvPr>
            <p:custDataLst>
              <p:tags r:id="rId3"/>
            </p:custDataLst>
          </p:nvPr>
        </p:nvPicPr>
        <p:blipFill>
          <a:blip r:embed="rId2"/>
          <a:stretch>
            <a:fillRect/>
          </a:stretch>
        </p:blipFill>
        <p:spPr>
          <a:xfrm flipH="1">
            <a:off x="13969" y="5452732"/>
            <a:ext cx="1113015" cy="1409078"/>
          </a:xfrm>
          <a:prstGeom prst="rect">
            <a:avLst/>
          </a:prstGeom>
        </p:spPr>
      </p:pic>
      <p:sp>
        <p:nvSpPr>
          <p:cNvPr id="2" name="标题 1"/>
          <p:cNvSpPr>
            <a:spLocks noGrp="1"/>
          </p:cNvSpPr>
          <p:nvPr>
            <p:ph type="title" hasCustomPrompt="1"/>
            <p:custDataLst>
              <p:tags r:id="rId4"/>
            </p:custDataLst>
          </p:nvPr>
        </p:nvSpPr>
        <p:spPr>
          <a:xfrm>
            <a:off x="583200" y="770400"/>
            <a:ext cx="3960000" cy="882000"/>
          </a:xfrm>
        </p:spPr>
        <p:txBody>
          <a:bodyPr anchor="ctr">
            <a:normAutofit/>
          </a:bodyPr>
          <a:lstStyle>
            <a:lvl1pPr>
              <a:defRPr sz="3600" baseline="0">
                <a:latin typeface="Arial" panose="020b0604020202020204" pitchFamily="34" charset="0"/>
                <a:ea typeface="隶书"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flipH="1">
            <a:off x="11150503" y="5746376"/>
            <a:ext cx="934816" cy="1183056"/>
          </a:xfrm>
          <a:prstGeom prst="rect">
            <a:avLst/>
          </a:prstGeom>
        </p:spPr>
      </p:pic>
      <p:sp>
        <p:nvSpPr>
          <p:cNvPr id="10" name="矩形 9"/>
          <p:cNvSpPr/>
          <p:nvPr>
            <p:custDataLst>
              <p:tags r:id="rId3"/>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612000" y="781200"/>
            <a:ext cx="10976400" cy="626400"/>
          </a:xfrm>
        </p:spPr>
        <p:txBody>
          <a:bodyPr anchor="ctr">
            <a:normAutofit/>
          </a:bodyPr>
          <a:lstStyle>
            <a:lvl1pPr algn="ctr">
              <a:defRPr sz="3600" baseline="0">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p:custDataLst>
              <p:tags r:id="rId1"/>
            </p:custDataLst>
          </p:nvPr>
        </p:nvSpPr>
        <p:spPr>
          <a:xfrm>
            <a:off x="3810" y="502094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p:custDataLst>
              <p:tags r:id="rId3"/>
            </p:custDataLst>
          </p:nvPr>
        </p:nvPicPr>
        <p:blipFill>
          <a:blip r:embed="rId2"/>
          <a:stretch>
            <a:fillRect/>
          </a:stretch>
        </p:blipFill>
        <p:spPr>
          <a:xfrm flipH="1">
            <a:off x="11150503" y="5746376"/>
            <a:ext cx="934816" cy="1183056"/>
          </a:xfrm>
          <a:prstGeom prst="rect">
            <a:avLst/>
          </a:prstGeom>
        </p:spPr>
      </p:pic>
      <p:sp>
        <p:nvSpPr>
          <p:cNvPr id="2" name="标题 1"/>
          <p:cNvSpPr>
            <a:spLocks noGrp="1"/>
          </p:cNvSpPr>
          <p:nvPr>
            <p:ph type="title"/>
            <p:custDataLst>
              <p:tags r:id="rId4"/>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9"/>
            </p:custDataLst>
          </p:nvPr>
        </p:nvSpPr>
        <p:spPr>
          <a:xfrm>
            <a:off x="580030" y="5180400"/>
            <a:ext cx="11001600" cy="1011600"/>
          </a:xfrm>
        </p:spPr>
        <p:txBody>
          <a:bodyPr/>
          <a:lstStyle>
            <a:lvl1pPr marL="0" indent="0">
              <a:buNone/>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12" name="图片 11"/>
          <p:cNvPicPr>
            <a:picLocks noChangeAspect="1"/>
          </p:cNvPicPr>
          <p:nvPr>
            <p:custDataLst>
              <p:tags r:id="rId2"/>
            </p:custDataLst>
          </p:nvPr>
        </p:nvPicPr>
        <p:blipFill>
          <a:blip r:embed="rId1"/>
          <a:stretch>
            <a:fillRect/>
          </a:stretch>
        </p:blipFill>
        <p:spPr>
          <a:xfrm flipH="1">
            <a:off x="11150503" y="5746376"/>
            <a:ext cx="934816" cy="1183056"/>
          </a:xfrm>
          <a:prstGeom prst="rect">
            <a:avLst/>
          </a:prstGeom>
        </p:spPr>
      </p:pic>
      <p:sp>
        <p:nvSpPr>
          <p:cNvPr id="10" name="矩形 9"/>
          <p:cNvSpPr/>
          <p:nvPr>
            <p:custDataLst>
              <p:tags r:id="rId3"/>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579600" y="237600"/>
            <a:ext cx="11037600" cy="441964"/>
          </a:xfrm>
        </p:spPr>
        <p:txBody>
          <a:bodyPr>
            <a:normAutofit/>
          </a:bodyPr>
          <a:lstStyle>
            <a:lvl1pPr>
              <a:defRPr baseline="0">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6242400" y="1663200"/>
            <a:ext cx="5367600" cy="28944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0"/>
            </p:custDataLst>
          </p:nvPr>
        </p:nvSpPr>
        <p:spPr>
          <a:xfrm>
            <a:off x="572400" y="4816800"/>
            <a:ext cx="5342400" cy="781200"/>
          </a:xfrm>
        </p:spPr>
        <p:txBody>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1"/>
            </p:custDataLst>
          </p:nvPr>
        </p:nvSpPr>
        <p:spPr>
          <a:xfrm>
            <a:off x="6253200" y="4813200"/>
            <a:ext cx="5367600" cy="781200"/>
          </a:xfrm>
        </p:spPr>
        <p:txBody>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0" name="矩形 9"/>
          <p:cNvSpPr/>
          <p:nvPr>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36" name="图片 35"/>
          <p:cNvPicPr>
            <a:picLocks noChangeAspect="1"/>
          </p:cNvPicPr>
          <p:nvPr>
            <p:custDataLst>
              <p:tags r:id="rId3"/>
            </p:custDataLst>
          </p:nvPr>
        </p:nvPicPr>
        <p:blipFill>
          <a:blip r:embed="rId2"/>
          <a:stretch>
            <a:fillRect/>
          </a:stretch>
        </p:blipFill>
        <p:spPr>
          <a:xfrm flipH="1">
            <a:off x="11074400" y="1242695"/>
            <a:ext cx="1110615" cy="3286760"/>
          </a:xfrm>
          <a:prstGeom prst="rect">
            <a:avLst/>
          </a:prstGeom>
        </p:spPr>
      </p:pic>
      <p:pic>
        <p:nvPicPr>
          <p:cNvPr id="11" name="图片 10"/>
          <p:cNvPicPr>
            <a:picLocks noChangeAspect="1"/>
          </p:cNvPicPr>
          <p:nvPr>
            <p:custDataLst>
              <p:tags r:id="rId5"/>
            </p:custDataLst>
          </p:nvPr>
        </p:nvPicPr>
        <p:blipFill>
          <a:blip r:embed="rId4"/>
          <a:stretch>
            <a:fillRect/>
          </a:stretch>
        </p:blipFill>
        <p:spPr>
          <a:xfrm>
            <a:off x="-6985" y="1242695"/>
            <a:ext cx="1122045" cy="3286760"/>
          </a:xfrm>
          <a:prstGeom prst="rect">
            <a:avLst/>
          </a:prstGeom>
        </p:spPr>
      </p:pic>
      <p:sp>
        <p:nvSpPr>
          <p:cNvPr id="2" name="标题 1"/>
          <p:cNvSpPr>
            <a:spLocks noGrp="1"/>
          </p:cNvSpPr>
          <p:nvPr>
            <p:ph type="title" hasCustomPrompt="1"/>
            <p:custDataLst>
              <p:tags r:id="rId6"/>
            </p:custDataLst>
          </p:nvPr>
        </p:nvSpPr>
        <p:spPr>
          <a:xfrm>
            <a:off x="1522800" y="1339200"/>
            <a:ext cx="9144000" cy="2386800"/>
          </a:xfrm>
        </p:spPr>
        <p:txBody>
          <a:bodyPr anchor="b">
            <a:normAutofit/>
          </a:bodyPr>
          <a:lstStyle>
            <a:lvl1pPr algn="ctr">
              <a:defRPr sz="6000" baseline="0">
                <a:latin typeface="Arial" panose="020b0604020202020204" pitchFamily="34" charset="0"/>
                <a:ea typeface="隶书"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0"/>
            </p:custDataLst>
          </p:nvPr>
        </p:nvSpPr>
        <p:spPr>
          <a:xfrm>
            <a:off x="1522413" y="3862800"/>
            <a:ext cx="9144000" cy="1656000"/>
          </a:xfrm>
        </p:spPr>
        <p:txBody>
          <a:bodyPr/>
          <a:lstStyle>
            <a:lvl1pPr algn="ct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tretch>
            <a:fillRect/>
          </a:stretch>
        </p:blipFill>
        <p:spPr>
          <a:xfrm flipH="1">
            <a:off x="11150503" y="5746376"/>
            <a:ext cx="934816" cy="1183056"/>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4"/>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t>2021/10/7</a:t>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blipFill dpi="0" rotWithShape="1">
          <a:blip r:embed="rId6">
            <a:lum/>
          </a:blip>
          <a:stretch>
            <a:fillRect/>
          </a:stretch>
        </a:blip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634490" y="2692400"/>
            <a:ext cx="5490845" cy="910590"/>
          </a:xfrm>
        </p:spPr>
        <p:txBody>
          <a:bodyPr lIns="90000" tIns="46800" rIns="90000" bIns="0" anchor="b" anchorCtr="1">
            <a:normAutofit/>
          </a:bodyPr>
          <a:lstStyle>
            <a:lvl1pPr algn="l">
              <a:defRPr sz="4800" b="0" u="none" strike="noStrike" kern="1200" cap="none" spc="3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单击此处编辑标题</a:t>
            </a:r>
          </a:p>
        </p:txBody>
      </p:sp>
      <p:sp>
        <p:nvSpPr>
          <p:cNvPr id="3" name="文本占位符 2"/>
          <p:cNvSpPr>
            <a:spLocks noGrp="1"/>
          </p:cNvSpPr>
          <p:nvPr>
            <p:ph type="body" idx="1"/>
            <p:custDataLst>
              <p:tags r:id="rId2"/>
            </p:custDataLst>
          </p:nvPr>
        </p:nvSpPr>
        <p:spPr>
          <a:xfrm>
            <a:off x="1776730" y="3653155"/>
            <a:ext cx="5348605" cy="1377950"/>
          </a:xfrm>
        </p:spPr>
        <p:txBody>
          <a:bodyPr lIns="90000" tIns="0" rIns="90000" bIns="46800">
            <a:normAutofit/>
          </a:bodyPr>
          <a:lstStyle>
            <a:lvl1pPr marL="0" indent="0" algn="l" eaLnBrk="1" fontAlgn="auto" latinLnBrk="0" hangingPunct="1">
              <a:buNone/>
              <a:defRPr kumimoji="0" lang="zh-CN" altLang="en-US" sz="20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2021/10/7</a:t>
            </a:fld>
            <a:endParaRPr lang="zh-CN" altLang="en-US"/>
          </a:p>
        </p:txBody>
      </p:sp>
      <p:sp>
        <p:nvSpPr>
          <p:cNvPr id="5" name="页脚占位符 4"/>
          <p:cNvSpPr>
            <a:spLocks noGrp="1"/>
          </p:cNvSpPr>
          <p:nvPr>
            <p:ph type="ftr" sz="quarter" idx="11"/>
            <p:custDataLst>
              <p:tags r:id="rId4"/>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5"/>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pic>
        <p:nvPicPr>
          <p:cNvPr id="9" name="图片 8"/>
          <p:cNvPicPr>
            <a:picLocks noChangeAspect="1"/>
          </p:cNvPicPr>
          <p:nvPr>
            <p:custDataLst>
              <p:tags r:id="rId2"/>
            </p:custDataLst>
          </p:nvPr>
        </p:nvPicPr>
        <p:blipFill>
          <a:blip r:embed="rId1"/>
          <a:stretch>
            <a:fillRect/>
          </a:stretch>
        </p:blipFill>
        <p:spPr>
          <a:xfrm flipH="1">
            <a:off x="11150503" y="5746376"/>
            <a:ext cx="934816" cy="1183056"/>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隶书" panose="02010509060101010101" pitchFamily="49" charset="-122"/>
              </a:defRPr>
            </a:lvl1pPr>
            <a:lvl2pPr>
              <a:defRPr sz="1600" baseline="0">
                <a:solidFill>
                  <a:schemeClr val="tx1">
                    <a:lumMod val="85000"/>
                    <a:lumOff val="15000"/>
                  </a:schemeClr>
                </a:solidFill>
                <a:latin typeface="Arial" panose="020b0604020202020204" pitchFamily="34" charset="0"/>
                <a:ea typeface="隶书" panose="02010509060101010101" pitchFamily="49" charset="-122"/>
              </a:defRPr>
            </a:lvl2pPr>
            <a:lvl3pPr>
              <a:defRPr sz="1600" baseline="0">
                <a:solidFill>
                  <a:schemeClr val="tx1">
                    <a:lumMod val="85000"/>
                    <a:lumOff val="15000"/>
                  </a:schemeClr>
                </a:solidFill>
                <a:latin typeface="Arial" panose="020b0604020202020204" pitchFamily="34" charset="0"/>
                <a:ea typeface="隶书" panose="02010509060101010101" pitchFamily="49" charset="-122"/>
              </a:defRPr>
            </a:lvl3pPr>
            <a:lvl4pPr>
              <a:defRPr sz="1600" baseline="0">
                <a:solidFill>
                  <a:schemeClr val="tx1">
                    <a:lumMod val="85000"/>
                    <a:lumOff val="15000"/>
                  </a:schemeClr>
                </a:solidFill>
                <a:latin typeface="Arial" panose="020b0604020202020204" pitchFamily="34" charset="0"/>
                <a:ea typeface="隶书" panose="02010509060101010101" pitchFamily="49" charset="-122"/>
              </a:defRPr>
            </a:lvl4pPr>
            <a:lvl5pPr>
              <a:defRPr sz="16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6"/>
            </p:custDataLst>
          </p:nvPr>
        </p:nvSpPr>
        <p:spPr/>
        <p:txBody>
          <a:bodyPr/>
          <a:lstStyle/>
          <a:p>
            <a:fld id="{760FBDFE-C587-4B4C-A407-44438C67B59E}" type="datetimeFigureOut">
              <a:rPr lang="zh-CN" altLang="en-US" smtClean="0"/>
              <a:t>2021/10/7</a:t>
            </a:fld>
            <a:endParaRPr lang="zh-CN" altLang="en-US"/>
          </a:p>
        </p:txBody>
      </p:sp>
      <p:sp>
        <p:nvSpPr>
          <p:cNvPr id="6" name="页脚占位符 5"/>
          <p:cNvSpPr>
            <a:spLocks noGrp="1"/>
          </p:cNvSpPr>
          <p:nvPr>
            <p:ph type="ftr" sz="quarter" idx="11"/>
            <p:custDataLst>
              <p:tags r:id="rId7"/>
            </p:custDataLst>
          </p:nvPr>
        </p:nvSpPr>
        <p:spPr/>
        <p:txBody>
          <a:bodyPr/>
          <a:lstStyle/>
          <a:p>
            <a:endParaRPr lang="zh-CN" altLang="en-US"/>
          </a:p>
        </p:txBody>
      </p:sp>
      <p:sp>
        <p:nvSpPr>
          <p:cNvPr id="7" name="灯片编号占位符 6"/>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flipH="1">
            <a:off x="11150503" y="5746376"/>
            <a:ext cx="934816" cy="1183056"/>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4"/>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5"/>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6"/>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8"/>
            </p:custDataLst>
          </p:nvPr>
        </p:nvSpPr>
        <p:spPr/>
        <p:txBody>
          <a:bodyPr/>
          <a:lstStyle/>
          <a:p>
            <a:fld id="{760FBDFE-C587-4B4C-A407-44438C67B59E}" type="datetimeFigureOut">
              <a:rPr lang="zh-CN" altLang="en-US" smtClean="0"/>
              <a:t>2021/10/7</a:t>
            </a:fld>
            <a:endParaRPr lang="zh-CN" altLang="en-US"/>
          </a:p>
        </p:txBody>
      </p:sp>
      <p:sp>
        <p:nvSpPr>
          <p:cNvPr id="8" name="页脚占位符 7"/>
          <p:cNvSpPr>
            <a:spLocks noGrp="1"/>
          </p:cNvSpPr>
          <p:nvPr>
            <p:ph type="ftr" sz="quarter" idx="11"/>
            <p:custDataLst>
              <p:tags r:id="rId9"/>
            </p:custDataLst>
          </p:nvPr>
        </p:nvSpPr>
        <p:spPr/>
        <p:txBody>
          <a:bodyPr/>
          <a:lstStyle/>
          <a:p>
            <a:endParaRPr lang="zh-CN" altLang="en-US"/>
          </a:p>
        </p:txBody>
      </p:sp>
      <p:sp>
        <p:nvSpPr>
          <p:cNvPr id="9" name="灯片编号占位符 8"/>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blipFill dpi="0" rotWithShape="1">
          <a:blip r:embed="rId5">
            <a:lum/>
          </a:blip>
          <a:stretch>
            <a:fillRect/>
          </a:stretch>
        </a:blip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2021/10/7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2021/10/7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pic>
        <p:nvPicPr>
          <p:cNvPr id="9" name="图片 8"/>
          <p:cNvPicPr>
            <a:picLocks noChangeAspect="1"/>
          </p:cNvPicPr>
          <p:nvPr>
            <p:custDataLst>
              <p:tags r:id="rId2"/>
            </p:custDataLst>
          </p:nvPr>
        </p:nvPicPr>
        <p:blipFill>
          <a:blip r:embed="rId1"/>
          <a:stretch>
            <a:fillRect/>
          </a:stretch>
        </p:blipFill>
        <p:spPr>
          <a:xfrm flipH="1">
            <a:off x="11150503" y="5746376"/>
            <a:ext cx="934816" cy="1183056"/>
          </a:xfrm>
          <a:prstGeom prst="rect">
            <a:avLst/>
          </a:prstGeom>
        </p:spPr>
      </p:pic>
      <p:sp>
        <p:nvSpPr>
          <p:cNvPr id="2" name="标题 1"/>
          <p:cNvSpPr>
            <a:spLocks noGrp="1"/>
          </p:cNvSpPr>
          <p:nvPr>
            <p:ph type="title"/>
            <p:custDataLst>
              <p:tags r:id="rId3"/>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4"/>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5"/>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a:lstStyle/>
          <a:p>
            <a:fld id="{9EFD9D74-47D9-4702-A33C-335B63B48DBF}" type="datetimeFigureOut">
              <a:rPr lang="zh-CN" altLang="en-US" smtClean="0"/>
              <a:t>2021/10/7</a:t>
            </a:fld>
            <a:endParaRPr lang="zh-CN" altLang="en-US"/>
          </a:p>
        </p:txBody>
      </p:sp>
      <p:sp>
        <p:nvSpPr>
          <p:cNvPr id="6" name="页脚占位符 5"/>
          <p:cNvSpPr>
            <a:spLocks noGrp="1"/>
          </p:cNvSpPr>
          <p:nvPr>
            <p:ph type="ftr" sz="quarter" idx="11"/>
            <p:custDataLst>
              <p:tags r:id="rId7"/>
            </p:custDataLst>
          </p:nvPr>
        </p:nvSpPr>
        <p:spPr/>
        <p:txBody>
          <a:bodyPr/>
          <a:lstStyle/>
          <a:p>
            <a:endParaRPr lang="zh-CN" altLang="en-US"/>
          </a:p>
        </p:txBody>
      </p:sp>
      <p:sp>
        <p:nvSpPr>
          <p:cNvPr id="7" name="灯片编号占位符 6"/>
          <p:cNvSpPr>
            <a:spLocks noGrp="1"/>
          </p:cNvSpPr>
          <p:nvPr>
            <p:ph type="sldNum" sz="quarter" idx="12"/>
            <p:custDataLst>
              <p:tags r:id="rId8"/>
            </p:custDataLst>
          </p:nvPr>
        </p:nvSpPr>
        <p:spPr/>
        <p:txBody>
          <a:bodyPr/>
          <a:lstStyle/>
          <a:p>
            <a:fld id="{FABC47A4-756D-490B-A52F-7D9E2C9FC05F}" type="slidenum">
              <a:rPr lang="zh-CN" altLang="en-US" smtClean="0"/>
              <a:t>‹#›</a:t>
            </a:fld>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cap="none"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cap="none"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cap="none"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cap="none"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cap="none"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2021/10/7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pic>
        <p:nvPicPr>
          <p:cNvPr id="8" name="图片 7"/>
          <p:cNvPicPr>
            <a:picLocks noChangeAspect="1"/>
          </p:cNvPicPr>
          <p:nvPr>
            <p:custDataLst>
              <p:tags r:id="rId7"/>
            </p:custDataLst>
          </p:nvPr>
        </p:nvPicPr>
        <p:blipFill>
          <a:blip r:embed="rId6"/>
          <a:stretch>
            <a:fillRect/>
          </a:stretch>
        </p:blipFill>
        <p:spPr>
          <a:xfrm flipH="1">
            <a:off x="202473" y="5746376"/>
            <a:ext cx="934816" cy="118305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slideLayout" Target="../slideLayouts/slideLayout32.xml" /><Relationship Id="rId33" Type="http://schemas.openxmlformats.org/officeDocument/2006/relationships/slideLayout" Target="../slideLayouts/slideLayout33.xml" /><Relationship Id="rId34" Type="http://schemas.openxmlformats.org/officeDocument/2006/relationships/slideLayout" Target="../slideLayouts/slideLayout34.xml" /><Relationship Id="rId35" Type="http://schemas.openxmlformats.org/officeDocument/2006/relationships/slideLayout" Target="../slideLayouts/slideLayout35.xml" /><Relationship Id="rId36" Type="http://schemas.openxmlformats.org/officeDocument/2006/relationships/slideLayout" Target="../slideLayouts/slideLayout36.xml" /><Relationship Id="rId37" Type="http://schemas.openxmlformats.org/officeDocument/2006/relationships/slideLayout" Target="../slideLayouts/slideLayout37.xml" /><Relationship Id="rId38" Type="http://schemas.openxmlformats.org/officeDocument/2006/relationships/slideLayout" Target="../slideLayouts/slideLayout38.xml" /><Relationship Id="rId39" Type="http://schemas.openxmlformats.org/officeDocument/2006/relationships/slideLayout" Target="../slideLayouts/slideLayout39.xml" /><Relationship Id="rId4" Type="http://schemas.openxmlformats.org/officeDocument/2006/relationships/slideLayout" Target="../slideLayouts/slideLayout4.xml" /><Relationship Id="rId40" Type="http://schemas.openxmlformats.org/officeDocument/2006/relationships/slideLayout" Target="../slideLayouts/slideLayout40.xml" /><Relationship Id="rId41" Type="http://schemas.openxmlformats.org/officeDocument/2006/relationships/slideLayout" Target="../slideLayouts/slideLayout41.xml" /><Relationship Id="rId42" Type="http://schemas.openxmlformats.org/officeDocument/2006/relationships/slideLayout" Target="../slideLayouts/slideLayout42.xml" /><Relationship Id="rId43" Type="http://schemas.openxmlformats.org/officeDocument/2006/relationships/slideLayout" Target="../slideLayouts/slideLayout43.xml" /><Relationship Id="rId44" Type="http://schemas.openxmlformats.org/officeDocument/2006/relationships/slideLayout" Target="../slideLayouts/slideLayout44.xml" /><Relationship Id="rId45" Type="http://schemas.openxmlformats.org/officeDocument/2006/relationships/slideLayout" Target="../slideLayouts/slideLayout45.xml" /><Relationship Id="rId46" Type="http://schemas.openxmlformats.org/officeDocument/2006/relationships/slideLayout" Target="../slideLayouts/slideLayout46.xml" /><Relationship Id="rId47" Type="http://schemas.openxmlformats.org/officeDocument/2006/relationships/slideLayout" Target="../slideLayouts/slideLayout47.xml" /><Relationship Id="rId48" Type="http://schemas.openxmlformats.org/officeDocument/2006/relationships/slideLayout" Target="../slideLayouts/slideLayout48.xml" /><Relationship Id="rId49" Type="http://schemas.openxmlformats.org/officeDocument/2006/relationships/slideLayout" Target="../slideLayouts/slideLayout49.xml" /><Relationship Id="rId5" Type="http://schemas.openxmlformats.org/officeDocument/2006/relationships/slideLayout" Target="../slideLayouts/slideLayout5.xml" /><Relationship Id="rId50" Type="http://schemas.openxmlformats.org/officeDocument/2006/relationships/slideLayout" Target="../slideLayouts/slideLayout50.xml" /><Relationship Id="rId51" Type="http://schemas.openxmlformats.org/officeDocument/2006/relationships/slideLayout" Target="../slideLayouts/slideLayout51.xml" /><Relationship Id="rId52" Type="http://schemas.openxmlformats.org/officeDocument/2006/relationships/tags" Target="../tags/tag118.xml" /><Relationship Id="rId53" Type="http://schemas.openxmlformats.org/officeDocument/2006/relationships/tags" Target="../tags/tag119.xml" /><Relationship Id="rId54" Type="http://schemas.openxmlformats.org/officeDocument/2006/relationships/tags" Target="../tags/tag120.xml" /><Relationship Id="rId55" Type="http://schemas.openxmlformats.org/officeDocument/2006/relationships/tags" Target="../tags/tag121.xml" /><Relationship Id="rId56" Type="http://schemas.openxmlformats.org/officeDocument/2006/relationships/tags" Target="../tags/tag122.xml" /><Relationship Id="rId57" Type="http://schemas.openxmlformats.org/officeDocument/2006/relationships/tags" Target="../tags/tag123.xml" /><Relationship Id="rId58" Type="http://schemas.openxmlformats.org/officeDocument/2006/relationships/image" Target="file:///D:\qq&#25991;&#20214;\712321467\Image\C2C\Image2\%7b75232B38-A165-1FB7-499C-2E1C792CACB5%7d.png" TargetMode="External" /><Relationship Id="rId59" Type="http://schemas.openxmlformats.org/officeDocument/2006/relationships/image" Target="../media/image7.png" /><Relationship Id="rId6" Type="http://schemas.openxmlformats.org/officeDocument/2006/relationships/slideLayout" Target="../slideLayouts/slideLayout6.xml" /><Relationship Id="rId60" Type="http://schemas.openxmlformats.org/officeDocument/2006/relationships/theme" Target="../theme/theme1.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52"/>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53"/>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5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2021/10/7</a:t>
            </a:fld>
            <a:endParaRPr lang="zh-CN" altLang="en-US"/>
          </a:p>
        </p:txBody>
      </p:sp>
      <p:sp>
        <p:nvSpPr>
          <p:cNvPr id="5" name="页脚占位符 4"/>
          <p:cNvSpPr>
            <a:spLocks noGrp="1"/>
          </p:cNvSpPr>
          <p:nvPr>
            <p:ph type="ftr" sz="quarter" idx="3"/>
            <p:custDataLst>
              <p:tags r:id="rId5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5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5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1073743875" descr="学科网 zxxk.com" title=""/>
          <p:cNvPicPr>
            <a:picLocks noChangeAspect="1"/>
          </p:cNvPicPr>
          <p:nvPr/>
        </p:nvPicPr>
        <p:blipFill>
          <a:blip r:embed="rId59" r:link="rId58"/>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2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notesSlide" Target="../notesSlides/notesSlide1.xml" /><Relationship Id="rId3" Type="http://schemas.openxmlformats.org/officeDocument/2006/relationships/tags" Target="../tags/tag129.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notesSlide" Target="../notesSlides/notesSlide2.xml" /><Relationship Id="rId3" Type="http://schemas.openxmlformats.org/officeDocument/2006/relationships/tags" Target="../tags/tag13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tags" Target="../tags/tag12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10.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tags" Target="../tags/tag13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tags" Target="../tags/tag13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tags" Target="../tags/tag13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 Id="rId3" Type="http://schemas.openxmlformats.org/officeDocument/2006/relationships/tags" Target="../tags/tag126.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tags" Target="../tags/tag134.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tags" Target="../tags/tag12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073" name="灯片编号占位符 3" title=""/>
          <p:cNvSpPr txBox="1">
            <a:spLocks noGrp="1"/>
          </p:cNvSpPr>
          <p:nvPr/>
        </p:nvSpPr>
        <p:spPr>
          <a:xfrm>
            <a:off x="10056813" y="6492875"/>
            <a:ext cx="611187" cy="365125"/>
          </a:xfrm>
          <a:prstGeom prst="rect">
            <a:avLst/>
          </a:prstGeom>
          <a:noFill/>
          <a:ln w="9525">
            <a:noFill/>
          </a:ln>
        </p:spPr>
        <p:txBody>
          <a:bodyPr anchor="ctr"/>
          <a:lstStyle/>
          <a:p>
            <a:pPr algn="ctr" eaLnBrk="0" hangingPunct="0">
              <a:spcBef>
                <a:spcPct val="0"/>
              </a:spcBef>
            </a:pPr>
            <a:fld id="{9A0DB2DC-4C9A-4742-B13C-FB6460FD3503}" type="slidenum">
              <a:rPr lang="zh-CN" altLang="en-US" sz="1400">
                <a:solidFill>
                  <a:srgbClr val="898989"/>
                </a:solidFill>
                <a:latin typeface="Times New Roman" panose="02020603050405020304" pitchFamily="18" charset="0"/>
                <a:ea typeface="宋体" panose="02010600030101010101" pitchFamily="2" charset="-122"/>
              </a:rPr>
              <a:t>1</a:t>
            </a:fld>
            <a:endParaRPr lang="zh-CN" altLang="en-US" sz="1400">
              <a:solidFill>
                <a:srgbClr val="898989"/>
              </a:solidFill>
              <a:latin typeface="Times New Roman" panose="02020603050405020304" pitchFamily="18" charset="0"/>
              <a:ea typeface="宋体" panose="02010600030101010101" pitchFamily="2" charset="-122"/>
            </a:endParaRPr>
          </a:p>
        </p:txBody>
      </p:sp>
      <p:sp>
        <p:nvSpPr>
          <p:cNvPr id="3080" name="Text Box 3" title=""/>
          <p:cNvSpPr txBox="1"/>
          <p:nvPr/>
        </p:nvSpPr>
        <p:spPr>
          <a:xfrm>
            <a:off x="3315335" y="1856105"/>
            <a:ext cx="5832475" cy="1445260"/>
          </a:xfrm>
          <a:prstGeom prst="rect">
            <a:avLst/>
          </a:prstGeom>
          <a:solidFill>
            <a:srgbClr val="EDECE7"/>
          </a:solidFill>
          <a:ln w="38100" cmpd="sng">
            <a:solidFill>
              <a:schemeClr val="tx1"/>
            </a:solidFill>
            <a:prstDash val="solid"/>
          </a:ln>
        </p:spPr>
        <p:txBody>
          <a:bodyPr anchor="t">
            <a:spAutoFit/>
          </a:bodyPr>
          <a:lstStyle/>
          <a:p>
            <a:r>
              <a:rPr lang="zh-CN" altLang="en-US" sz="8800">
                <a:solidFill>
                  <a:srgbClr val="990000"/>
                </a:solidFill>
                <a:latin typeface="黑体" panose="02010609060101010101" charset="-122"/>
                <a:ea typeface="黑体" panose="02010609060101010101" charset="-122"/>
                <a:cs typeface="黑体" panose="02010609060101010101" charset="-122"/>
              </a:rPr>
              <a:t>哦，香 雪</a:t>
            </a:r>
          </a:p>
        </p:txBody>
      </p:sp>
      <p:sp>
        <p:nvSpPr>
          <p:cNvPr id="3082" name="文本框 3081" title=""/>
          <p:cNvSpPr txBox="1"/>
          <p:nvPr/>
        </p:nvSpPr>
        <p:spPr>
          <a:xfrm>
            <a:off x="8855075" y="4175125"/>
            <a:ext cx="1631950" cy="922020"/>
          </a:xfrm>
          <a:prstGeom prst="rect">
            <a:avLst/>
          </a:prstGeom>
          <a:noFill/>
          <a:ln w="31750">
            <a:solidFill>
              <a:schemeClr val="tx1"/>
            </a:solidFill>
          </a:ln>
        </p:spPr>
        <p:txBody>
          <a:bodyPr wrap="square" anchor="t">
            <a:spAutoFit/>
          </a:bodyPr>
          <a:lstStyle/>
          <a:p>
            <a:r>
              <a:rPr lang="zh-CN" altLang="en-US" sz="5400">
                <a:solidFill>
                  <a:srgbClr val="000099"/>
                </a:solidFill>
                <a:latin typeface="Times New Roman" panose="02020603050405020304" pitchFamily="18" charset="0"/>
                <a:ea typeface="华文行楷" panose="02010800040101010101" pitchFamily="2" charset="-122"/>
              </a:rPr>
              <a:t>铁凝</a:t>
            </a:r>
          </a:p>
        </p:txBody>
      </p:sp>
    </p:spTree>
    <p:custDataLst>
      <p:tags r:id="rId2"/>
    </p:custDataLst>
  </p:cSld>
  <p:clrMapOvr>
    <a:masterClrMapping/>
  </p:clrMapOvr>
  <p:transition>
    <p:cut/>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矩形 1" title=""/>
          <p:cNvSpPr/>
          <p:nvPr/>
        </p:nvSpPr>
        <p:spPr>
          <a:xfrm>
            <a:off x="205048" y="699715"/>
            <a:ext cx="11657214" cy="1200329"/>
          </a:xfrm>
          <a:prstGeom prst="rect">
            <a:avLst/>
          </a:prstGeom>
        </p:spPr>
        <p:txBody>
          <a:bodyPr wrap="square">
            <a:spAutoFit/>
          </a:bodyPr>
          <a:lstStyle/>
          <a:p>
            <a:r>
              <a:rPr kumimoji="1" lang="zh-CN" altLang="en-US" sz="2400" b="1" smtClean="0">
                <a:latin typeface="黑体" panose="02010609060101010101" pitchFamily="49" charset="-122"/>
                <a:ea typeface="黑体" panose="02010609060101010101" pitchFamily="49" charset="-122"/>
              </a:rPr>
              <a:t>（</a:t>
            </a:r>
            <a:r>
              <a:rPr kumimoji="1" lang="en-US" altLang="zh-CN" sz="2400" b="1" smtClean="0">
                <a:latin typeface="黑体" panose="02010609060101010101" pitchFamily="49" charset="-122"/>
                <a:ea typeface="黑体" panose="02010609060101010101" pitchFamily="49" charset="-122"/>
              </a:rPr>
              <a:t>4</a:t>
            </a:r>
            <a:r>
              <a:rPr kumimoji="1" lang="zh-CN" altLang="en-US" sz="2400" b="1" smtClean="0">
                <a:latin typeface="黑体" panose="02010609060101010101" pitchFamily="49" charset="-122"/>
                <a:ea typeface="黑体" panose="02010609060101010101" pitchFamily="49" charset="-122"/>
              </a:rPr>
              <a:t>）</a:t>
            </a:r>
            <a:r>
              <a:rPr kumimoji="1" lang="zh-CN" altLang="zh-CN" sz="2400" b="1" smtClean="0">
                <a:latin typeface="黑体" panose="02010609060101010101" pitchFamily="49" charset="-122"/>
                <a:ea typeface="黑体" panose="02010609060101010101" pitchFamily="49" charset="-122"/>
              </a:rPr>
              <a:t>有时</a:t>
            </a:r>
            <a:r>
              <a:rPr kumimoji="1" lang="zh-CN" altLang="zh-CN" sz="2400" b="1">
                <a:latin typeface="黑体" panose="02010609060101010101" pitchFamily="49" charset="-122"/>
                <a:ea typeface="黑体" panose="02010609060101010101" pitchFamily="49" charset="-122"/>
              </a:rPr>
              <a:t>她也抓空儿向他们打听外面的事，打听北京的大学要不要台儿沟人，打听什么叫“配乐诗朗诵”</a:t>
            </a:r>
            <a:r>
              <a:rPr kumimoji="1" lang="en-US" altLang="zh-CN" sz="2400" b="1">
                <a:latin typeface="黑体" panose="02010609060101010101" pitchFamily="49" charset="-122"/>
                <a:ea typeface="黑体" panose="02010609060101010101" pitchFamily="49" charset="-122"/>
              </a:rPr>
              <a:t>(</a:t>
            </a:r>
            <a:r>
              <a:rPr kumimoji="1" lang="zh-CN" altLang="zh-CN" sz="2400" b="1">
                <a:latin typeface="黑体" panose="02010609060101010101" pitchFamily="49" charset="-122"/>
                <a:ea typeface="黑体" panose="02010609060101010101" pitchFamily="49" charset="-122"/>
              </a:rPr>
              <a:t>那是她偶然在同桌的一本书上看到的</a:t>
            </a:r>
            <a:r>
              <a:rPr kumimoji="1" lang="en-US" altLang="zh-CN" sz="2400" b="1">
                <a:latin typeface="黑体" panose="02010609060101010101" pitchFamily="49" charset="-122"/>
                <a:ea typeface="黑体" panose="02010609060101010101" pitchFamily="49" charset="-122"/>
              </a:rPr>
              <a:t>)</a:t>
            </a:r>
            <a:r>
              <a:rPr kumimoji="1" lang="zh-CN" altLang="zh-CN" sz="2400" b="1">
                <a:latin typeface="黑体" panose="02010609060101010101" pitchFamily="49" charset="-122"/>
                <a:ea typeface="黑体" panose="02010609060101010101" pitchFamily="49" charset="-122"/>
              </a:rPr>
              <a:t>。有一回她向一位戴眼镜的中年妇女打听能自动开关的铅笔盒，还问到它的价钱</a:t>
            </a:r>
            <a:r>
              <a:rPr kumimoji="1" lang="zh-CN" altLang="zh-CN" sz="2400" b="1" smtClean="0">
                <a:latin typeface="黑体" panose="02010609060101010101" pitchFamily="49" charset="-122"/>
                <a:ea typeface="黑体" panose="02010609060101010101" pitchFamily="49" charset="-122"/>
              </a:rPr>
              <a:t>。</a:t>
            </a:r>
            <a:r>
              <a:rPr kumimoji="1" lang="zh-CN" altLang="zh-CN" sz="2400" b="1" smtClean="0">
                <a:solidFill>
                  <a:srgbClr val="FF0000"/>
                </a:solidFill>
                <a:latin typeface="黑体" panose="02010609060101010101" pitchFamily="49" charset="-122"/>
                <a:ea typeface="黑体" panose="02010609060101010101" pitchFamily="49" charset="-122"/>
              </a:rPr>
              <a:t>（</a:t>
            </a:r>
            <a:r>
              <a:rPr kumimoji="1" lang="zh-CN" altLang="zh-CN" sz="2400" b="1">
                <a:solidFill>
                  <a:srgbClr val="FF0000"/>
                </a:solidFill>
                <a:latin typeface="黑体" panose="02010609060101010101" pitchFamily="49" charset="-122"/>
                <a:ea typeface="黑体" panose="02010609060101010101" pitchFamily="49" charset="-122"/>
              </a:rPr>
              <a:t>第</a:t>
            </a:r>
            <a:r>
              <a:rPr kumimoji="1" lang="en-US" altLang="zh-CN" sz="2400" b="1" smtClean="0">
                <a:solidFill>
                  <a:srgbClr val="FF0000"/>
                </a:solidFill>
                <a:latin typeface="黑体" panose="02010609060101010101" pitchFamily="49" charset="-122"/>
                <a:ea typeface="黑体" panose="02010609060101010101" pitchFamily="49" charset="-122"/>
              </a:rPr>
              <a:t>49</a:t>
            </a:r>
            <a:r>
              <a:rPr kumimoji="1" lang="zh-CN" altLang="zh-CN" sz="2400" b="1" smtClean="0">
                <a:solidFill>
                  <a:srgbClr val="FF0000"/>
                </a:solidFill>
                <a:latin typeface="黑体" panose="02010609060101010101" pitchFamily="49" charset="-122"/>
                <a:ea typeface="黑体" panose="02010609060101010101" pitchFamily="49" charset="-122"/>
              </a:rPr>
              <a:t>段）</a:t>
            </a:r>
            <a:r>
              <a:rPr kumimoji="1" lang="en-US" altLang="zh-CN" sz="2400" b="1" smtClean="0">
                <a:solidFill>
                  <a:srgbClr val="FF0000"/>
                </a:solidFill>
                <a:latin typeface="黑体" panose="02010609060101010101" pitchFamily="49" charset="-122"/>
                <a:ea typeface="黑体" panose="02010609060101010101" pitchFamily="49" charset="-122"/>
              </a:rPr>
              <a:t>   </a:t>
            </a:r>
          </a:p>
        </p:txBody>
      </p:sp>
      <p:sp>
        <p:nvSpPr>
          <p:cNvPr id="3" name="文本框 2" title=""/>
          <p:cNvSpPr txBox="1"/>
          <p:nvPr/>
        </p:nvSpPr>
        <p:spPr>
          <a:xfrm>
            <a:off x="548639" y="53310"/>
            <a:ext cx="6533804" cy="646331"/>
          </a:xfrm>
          <a:prstGeom prst="rect">
            <a:avLst/>
          </a:prstGeom>
          <a:noFill/>
        </p:spPr>
        <p:txBody>
          <a:bodyPr wrap="square" rtlCol="0">
            <a:spAutoFit/>
          </a:bodyPr>
          <a:lstStyle/>
          <a:p>
            <a:r>
              <a:rPr lang="zh-CN" altLang="en-US" sz="3600" smtClean="0">
                <a:latin typeface="黑体" panose="02010609060101010101" pitchFamily="49" charset="-122"/>
                <a:ea typeface="黑体" panose="02010609060101010101" pitchFamily="49" charset="-122"/>
              </a:rPr>
              <a:t>（</a:t>
            </a:r>
            <a:r>
              <a:rPr lang="en-US" altLang="zh-CN" sz="3600">
                <a:latin typeface="黑体" panose="02010609060101010101" pitchFamily="49" charset="-122"/>
                <a:ea typeface="黑体" panose="02010609060101010101" pitchFamily="49" charset="-122"/>
              </a:rPr>
              <a:t>1</a:t>
            </a:r>
            <a:r>
              <a:rPr lang="zh-CN" altLang="en-US" sz="3600" smtClean="0">
                <a:latin typeface="黑体" panose="02010609060101010101" pitchFamily="49" charset="-122"/>
                <a:ea typeface="黑体" panose="02010609060101010101" pitchFamily="49" charset="-122"/>
              </a:rPr>
              <a:t>）香雪的人物形象</a:t>
            </a:r>
            <a:endParaRPr lang="zh-CN" altLang="en-US" sz="3600">
              <a:latin typeface="黑体" panose="02010609060101010101" pitchFamily="49" charset="-122"/>
              <a:ea typeface="黑体" panose="02010609060101010101" pitchFamily="49" charset="-122"/>
            </a:endParaRPr>
          </a:p>
        </p:txBody>
      </p:sp>
      <p:sp>
        <p:nvSpPr>
          <p:cNvPr id="4" name="文本框 3" title=""/>
          <p:cNvSpPr txBox="1"/>
          <p:nvPr/>
        </p:nvSpPr>
        <p:spPr>
          <a:xfrm>
            <a:off x="205048" y="2269375"/>
            <a:ext cx="11515897" cy="4154984"/>
          </a:xfrm>
          <a:prstGeom prst="rect">
            <a:avLst/>
          </a:prstGeom>
          <a:noFill/>
        </p:spPr>
        <p:txBody>
          <a:bodyPr wrap="square" rtlCol="0">
            <a:spAutoFit/>
          </a:bodyPr>
          <a:lstStyle/>
          <a:p>
            <a:r>
              <a:rPr kumimoji="1" lang="zh-CN" altLang="en-US" sz="2400" b="1">
                <a:latin typeface="黑体" panose="02010609060101010101" pitchFamily="49" charset="-122"/>
                <a:ea typeface="黑体" panose="02010609060101010101" pitchFamily="49" charset="-122"/>
              </a:rPr>
              <a:t>（</a:t>
            </a:r>
            <a:r>
              <a:rPr kumimoji="1" lang="en-US" altLang="zh-CN" sz="2400" b="1">
                <a:latin typeface="黑体" panose="02010609060101010101" pitchFamily="49" charset="-122"/>
                <a:ea typeface="黑体" panose="02010609060101010101" pitchFamily="49" charset="-122"/>
              </a:rPr>
              <a:t>5</a:t>
            </a:r>
            <a:r>
              <a:rPr kumimoji="1" lang="zh-CN" altLang="en-US" sz="2400" b="1">
                <a:latin typeface="黑体" panose="02010609060101010101" pitchFamily="49" charset="-122"/>
                <a:ea typeface="黑体" panose="02010609060101010101" pitchFamily="49" charset="-122"/>
              </a:rPr>
              <a:t>）车上一直没有人发现她，她却在一张堆满食品的小桌上，发现了渴望已久的东西。它的出现，使她再也不想往前走了，她</a:t>
            </a:r>
            <a:r>
              <a:rPr kumimoji="1" lang="zh-CN" altLang="en-US" sz="2400" b="1">
                <a:solidFill>
                  <a:srgbClr val="FF0000"/>
                </a:solidFill>
                <a:latin typeface="黑体" panose="02010609060101010101" pitchFamily="49" charset="-122"/>
                <a:ea typeface="黑体" panose="02010609060101010101" pitchFamily="49" charset="-122"/>
              </a:rPr>
              <a:t>放下篮子</a:t>
            </a:r>
            <a:r>
              <a:rPr kumimoji="1" lang="zh-CN" altLang="en-US" sz="2400" b="1">
                <a:latin typeface="黑体" panose="02010609060101010101" pitchFamily="49" charset="-122"/>
                <a:ea typeface="黑体" panose="02010609060101010101" pitchFamily="49" charset="-122"/>
              </a:rPr>
              <a:t>，心跳着，</a:t>
            </a:r>
            <a:r>
              <a:rPr kumimoji="1" lang="zh-CN" altLang="en-US" sz="2400" b="1">
                <a:solidFill>
                  <a:srgbClr val="FF0000"/>
                </a:solidFill>
                <a:latin typeface="黑体" panose="02010609060101010101" pitchFamily="49" charset="-122"/>
                <a:ea typeface="黑体" panose="02010609060101010101" pitchFamily="49" charset="-122"/>
              </a:rPr>
              <a:t>双手紧紧扒住窗框</a:t>
            </a:r>
            <a:r>
              <a:rPr kumimoji="1" lang="zh-CN" altLang="en-US" sz="2400" b="1">
                <a:latin typeface="黑体" panose="02010609060101010101" pitchFamily="49" charset="-122"/>
                <a:ea typeface="黑体" panose="02010609060101010101" pitchFamily="49" charset="-122"/>
              </a:rPr>
              <a:t>，认清了那真是一只铅笔盒，一只装有吸铁石的自动铅笔盒。它和她离得那样近，她一伸手就可以摸到。                </a:t>
            </a:r>
          </a:p>
          <a:p>
            <a:r>
              <a:rPr kumimoji="1" lang="zh-CN" altLang="en-US" sz="2400" b="1" smtClean="0">
                <a:latin typeface="黑体" panose="02010609060101010101" pitchFamily="49" charset="-122"/>
                <a:ea typeface="黑体" panose="02010609060101010101" pitchFamily="49" charset="-122"/>
              </a:rPr>
              <a:t>    一</a:t>
            </a:r>
            <a:r>
              <a:rPr kumimoji="1" lang="zh-CN" altLang="en-US" sz="2400" b="1">
                <a:latin typeface="黑体" panose="02010609060101010101" pitchFamily="49" charset="-122"/>
                <a:ea typeface="黑体" panose="02010609060101010101" pitchFamily="49" charset="-122"/>
              </a:rPr>
              <a:t>位中年女乘务员走过来拉开了香雪。香雪跨起篮子站在远处继续观察。当她断定它属于靠窗的那位女学生模样的姑娘时，就果断地跑过去</a:t>
            </a:r>
            <a:r>
              <a:rPr kumimoji="1" lang="zh-CN" altLang="en-US" sz="2400" b="1">
                <a:solidFill>
                  <a:srgbClr val="FF0000"/>
                </a:solidFill>
                <a:latin typeface="黑体" panose="02010609060101010101" pitchFamily="49" charset="-122"/>
                <a:ea typeface="黑体" panose="02010609060101010101" pitchFamily="49" charset="-122"/>
              </a:rPr>
              <a:t>敲起了玻璃</a:t>
            </a:r>
            <a:r>
              <a:rPr kumimoji="1" lang="zh-CN" altLang="en-US" sz="2400" b="1">
                <a:latin typeface="黑体" panose="02010609060101010101" pitchFamily="49" charset="-122"/>
                <a:ea typeface="黑体" panose="02010609060101010101" pitchFamily="49" charset="-122"/>
              </a:rPr>
              <a:t>。女学生转过脸来，看见香雪臂弯里的篮子，抱歉地冲她摆了摆手，并没有打开车窗的意思，不知怎么的她就</a:t>
            </a:r>
            <a:r>
              <a:rPr kumimoji="1" lang="zh-CN" altLang="en-US" sz="2400" b="1">
                <a:solidFill>
                  <a:srgbClr val="FF0000"/>
                </a:solidFill>
                <a:latin typeface="黑体" panose="02010609060101010101" pitchFamily="49" charset="-122"/>
                <a:ea typeface="黑体" panose="02010609060101010101" pitchFamily="49" charset="-122"/>
              </a:rPr>
              <a:t>朝车门跑去</a:t>
            </a:r>
            <a:r>
              <a:rPr kumimoji="1" lang="zh-CN" altLang="en-US" sz="2400" b="1">
                <a:latin typeface="黑体" panose="02010609060101010101" pitchFamily="49" charset="-122"/>
                <a:ea typeface="黑体" panose="02010609060101010101" pitchFamily="49" charset="-122"/>
              </a:rPr>
              <a:t>，当她在门口站定时，还一把</a:t>
            </a:r>
            <a:r>
              <a:rPr kumimoji="1" lang="zh-CN" altLang="en-US" sz="2400" b="1">
                <a:solidFill>
                  <a:srgbClr val="FF0000"/>
                </a:solidFill>
                <a:latin typeface="黑体" panose="02010609060101010101" pitchFamily="49" charset="-122"/>
                <a:ea typeface="黑体" panose="02010609060101010101" pitchFamily="49" charset="-122"/>
              </a:rPr>
              <a:t>扒住了扶手</a:t>
            </a:r>
            <a:r>
              <a:rPr kumimoji="1" lang="zh-CN" altLang="en-US" sz="2400" b="1">
                <a:latin typeface="黑体" panose="02010609060101010101" pitchFamily="49" charset="-122"/>
                <a:ea typeface="黑体" panose="02010609060101010101" pitchFamily="49" charset="-122"/>
              </a:rPr>
              <a:t>。如果说跑的时候她还有点犹豫，那么从车厢里送出来的</a:t>
            </a:r>
            <a:r>
              <a:rPr kumimoji="1" lang="zh-CN" altLang="en-US" sz="2400" b="1">
                <a:solidFill>
                  <a:srgbClr val="FF0000"/>
                </a:solidFill>
                <a:latin typeface="黑体" panose="02010609060101010101" pitchFamily="49" charset="-122"/>
                <a:ea typeface="黑体" panose="02010609060101010101" pitchFamily="49" charset="-122"/>
              </a:rPr>
              <a:t>轻巧地跃上了踏板</a:t>
            </a:r>
            <a:r>
              <a:rPr kumimoji="1" lang="zh-CN" altLang="en-US" sz="2400" b="1">
                <a:latin typeface="黑体" panose="02010609060101010101" pitchFamily="49" charset="-122"/>
                <a:ea typeface="黑体" panose="02010609060101010101" pitchFamily="49" charset="-122"/>
              </a:rPr>
              <a:t>。一阵阵温馨的、火车特有的气息却坚定了她的信心，她学着“北京话”的样子</a:t>
            </a:r>
            <a:r>
              <a:rPr kumimoji="1" lang="zh-CN" altLang="en-US" sz="2400" b="1" smtClean="0">
                <a:latin typeface="黑体" panose="02010609060101010101" pitchFamily="49" charset="-122"/>
                <a:ea typeface="黑体" panose="02010609060101010101" pitchFamily="49" charset="-122"/>
              </a:rPr>
              <a:t>，她</a:t>
            </a:r>
            <a:r>
              <a:rPr kumimoji="1" lang="zh-CN" altLang="en-US" sz="2400" b="1">
                <a:latin typeface="黑体" panose="02010609060101010101" pitchFamily="49" charset="-122"/>
                <a:ea typeface="黑体" panose="02010609060101010101" pitchFamily="49" charset="-122"/>
              </a:rPr>
              <a:t>打算以最快的速度跑进车厢，以最快的速度用鸡蛋换回铅笔盒。”</a:t>
            </a:r>
            <a:r>
              <a:rPr kumimoji="1" lang="zh-CN" altLang="en-US" sz="2400" b="1">
                <a:solidFill>
                  <a:srgbClr val="FF0000"/>
                </a:solidFill>
                <a:latin typeface="黑体" panose="02010609060101010101" pitchFamily="49" charset="-122"/>
                <a:ea typeface="黑体" panose="02010609060101010101" pitchFamily="49" charset="-122"/>
              </a:rPr>
              <a:t>（第</a:t>
            </a:r>
            <a:r>
              <a:rPr kumimoji="1" lang="en-US" altLang="zh-CN" sz="2400" b="1">
                <a:solidFill>
                  <a:srgbClr val="FF0000"/>
                </a:solidFill>
                <a:latin typeface="黑体" panose="02010609060101010101" pitchFamily="49" charset="-122"/>
                <a:ea typeface="黑体" panose="02010609060101010101" pitchFamily="49" charset="-122"/>
              </a:rPr>
              <a:t>66</a:t>
            </a:r>
            <a:r>
              <a:rPr kumimoji="1" lang="zh-CN" altLang="en-US" sz="2400" b="1">
                <a:solidFill>
                  <a:srgbClr val="FF0000"/>
                </a:solidFill>
                <a:latin typeface="黑体" panose="02010609060101010101" pitchFamily="49" charset="-122"/>
                <a:ea typeface="黑体" panose="02010609060101010101" pitchFamily="49" charset="-122"/>
              </a:rPr>
              <a:t>段，第</a:t>
            </a:r>
            <a:r>
              <a:rPr kumimoji="1" lang="en-US" altLang="zh-CN" sz="2400" b="1">
                <a:solidFill>
                  <a:srgbClr val="FF0000"/>
                </a:solidFill>
                <a:latin typeface="黑体" panose="02010609060101010101" pitchFamily="49" charset="-122"/>
                <a:ea typeface="黑体" panose="02010609060101010101" pitchFamily="49" charset="-122"/>
              </a:rPr>
              <a:t>67</a:t>
            </a:r>
            <a:r>
              <a:rPr kumimoji="1" lang="zh-CN" altLang="en-US" sz="2400" b="1">
                <a:solidFill>
                  <a:srgbClr val="FF0000"/>
                </a:solidFill>
                <a:latin typeface="黑体" panose="02010609060101010101" pitchFamily="49" charset="-122"/>
                <a:ea typeface="黑体" panose="02010609060101010101" pitchFamily="49" charset="-122"/>
              </a:rPr>
              <a:t>段） </a:t>
            </a:r>
          </a:p>
        </p:txBody>
      </p:sp>
      <p:sp>
        <p:nvSpPr>
          <p:cNvPr id="5" name="文本框 4" title=""/>
          <p:cNvSpPr txBox="1"/>
          <p:nvPr/>
        </p:nvSpPr>
        <p:spPr>
          <a:xfrm>
            <a:off x="6284423" y="6226233"/>
            <a:ext cx="5112327" cy="523220"/>
          </a:xfrm>
          <a:prstGeom prst="rect">
            <a:avLst/>
          </a:prstGeom>
          <a:noFill/>
        </p:spPr>
        <p:txBody>
          <a:bodyPr wrap="square" rtlCol="0">
            <a:spAutoFit/>
          </a:bodyPr>
          <a:lstStyle/>
          <a:p>
            <a:pPr lvl="0"/>
            <a:r>
              <a:rPr kumimoji="1" lang="zh-CN" altLang="en-US" sz="2800" b="1">
                <a:solidFill>
                  <a:srgbClr val="FF0000"/>
                </a:solidFill>
                <a:latin typeface="黑体" panose="02010609060101010101" pitchFamily="49" charset="-122"/>
                <a:ea typeface="黑体" panose="02010609060101010101" pitchFamily="49" charset="-122"/>
              </a:rPr>
              <a:t>动作描写（执着 、勇敢、向往）</a:t>
            </a:r>
          </a:p>
        </p:txBody>
      </p:sp>
      <p:sp>
        <p:nvSpPr>
          <p:cNvPr id="7" name="矩形 6" title=""/>
          <p:cNvSpPr/>
          <p:nvPr/>
        </p:nvSpPr>
        <p:spPr>
          <a:xfrm>
            <a:off x="6210893" y="1800981"/>
            <a:ext cx="5389617" cy="523220"/>
          </a:xfrm>
          <a:prstGeom prst="rect">
            <a:avLst/>
          </a:prstGeom>
        </p:spPr>
        <p:txBody>
          <a:bodyPr wrap="none">
            <a:spAutoFit/>
          </a:bodyPr>
          <a:lstStyle/>
          <a:p>
            <a:r>
              <a:rPr kumimoji="1" lang="en-US" altLang="zh-CN" sz="2400" b="1">
                <a:solidFill>
                  <a:srgbClr val="000000"/>
                </a:solidFill>
                <a:latin typeface="黑体" panose="02010609060101010101" pitchFamily="49" charset="-122"/>
                <a:ea typeface="黑体" panose="02010609060101010101" pitchFamily="49" charset="-122"/>
              </a:rPr>
              <a:t> </a:t>
            </a:r>
            <a:r>
              <a:rPr kumimoji="1" lang="zh-CN" altLang="en-US" sz="2800" b="1">
                <a:solidFill>
                  <a:srgbClr val="FF0000"/>
                </a:solidFill>
                <a:latin typeface="黑体" panose="02010609060101010101" pitchFamily="49" charset="-122"/>
                <a:ea typeface="黑体" panose="02010609060101010101" pitchFamily="49" charset="-122"/>
              </a:rPr>
              <a:t>侧面描写（渴求科学文化知识）</a:t>
            </a:r>
            <a:endParaRPr lang="zh-CN" altLang="en-US"/>
          </a:p>
        </p:txBody>
      </p:sp>
    </p:spTree>
    <p:extLst>
      <p:ext uri="{BB962C8B-B14F-4D97-AF65-F5344CB8AC3E}">
        <p14:creationId xmlns:p14="http://schemas.microsoft.com/office/powerpoint/2010/main" val="12725515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7"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矩形 1" title=""/>
          <p:cNvSpPr/>
          <p:nvPr/>
        </p:nvSpPr>
        <p:spPr>
          <a:xfrm>
            <a:off x="141317" y="1218991"/>
            <a:ext cx="11945389" cy="1569660"/>
          </a:xfrm>
          <a:prstGeom prst="rect">
            <a:avLst/>
          </a:prstGeom>
        </p:spPr>
        <p:txBody>
          <a:bodyPr wrap="square">
            <a:spAutoFit/>
          </a:bodyPr>
          <a:lstStyle/>
          <a:p>
            <a:r>
              <a:rPr kumimoji="1" lang="zh-CN" altLang="en-US" sz="3200" b="1" smtClean="0">
                <a:latin typeface="黑体" panose="02010609060101010101" pitchFamily="49" charset="-122"/>
                <a:ea typeface="黑体" panose="02010609060101010101" pitchFamily="49" charset="-122"/>
              </a:rPr>
              <a:t>（</a:t>
            </a:r>
            <a:r>
              <a:rPr kumimoji="1" lang="en-US" altLang="zh-CN" sz="3200" b="1" smtClean="0">
                <a:latin typeface="黑体" panose="02010609060101010101" pitchFamily="49" charset="-122"/>
                <a:ea typeface="黑体" panose="02010609060101010101" pitchFamily="49" charset="-122"/>
              </a:rPr>
              <a:t>6</a:t>
            </a:r>
            <a:r>
              <a:rPr kumimoji="1" lang="zh-CN" altLang="en-US" sz="3200" b="1" smtClean="0">
                <a:latin typeface="黑体" panose="02010609060101010101" pitchFamily="49" charset="-122"/>
                <a:ea typeface="黑体" panose="02010609060101010101" pitchFamily="49" charset="-122"/>
              </a:rPr>
              <a:t>）台</a:t>
            </a:r>
            <a:r>
              <a:rPr kumimoji="1" lang="zh-CN" altLang="en-US" sz="3200" b="1">
                <a:latin typeface="黑体" panose="02010609060101010101" pitchFamily="49" charset="-122"/>
                <a:ea typeface="黑体" panose="02010609060101010101" pitchFamily="49" charset="-122"/>
              </a:rPr>
              <a:t>儿沟再穷，她也从没白拿过别人的东西</a:t>
            </a:r>
            <a:r>
              <a:rPr kumimoji="1" lang="zh-CN" altLang="en-US" sz="3200" b="1" smtClean="0">
                <a:latin typeface="黑体" panose="02010609060101010101" pitchFamily="49" charset="-122"/>
                <a:ea typeface="黑体" panose="02010609060101010101" pitchFamily="49" charset="-122"/>
              </a:rPr>
              <a:t>。就在火车停顿前发出的几秒钟的震颤里，香雪还是猛然把篮子塞到女学生的座位下面，迅速离开了。</a:t>
            </a:r>
            <a:r>
              <a:rPr kumimoji="1" lang="zh-CN" altLang="en-US" sz="3200" b="1" smtClean="0">
                <a:solidFill>
                  <a:srgbClr val="FF0000"/>
                </a:solidFill>
                <a:latin typeface="黑体" panose="02010609060101010101" pitchFamily="49" charset="-122"/>
                <a:ea typeface="黑体" panose="02010609060101010101" pitchFamily="49" charset="-122"/>
              </a:rPr>
              <a:t>（第</a:t>
            </a:r>
            <a:r>
              <a:rPr kumimoji="1" lang="en-US" altLang="zh-CN" sz="3200" b="1" smtClean="0">
                <a:solidFill>
                  <a:srgbClr val="FF0000"/>
                </a:solidFill>
                <a:latin typeface="黑体" panose="02010609060101010101" pitchFamily="49" charset="-122"/>
                <a:ea typeface="黑体" panose="02010609060101010101" pitchFamily="49" charset="-122"/>
              </a:rPr>
              <a:t>71</a:t>
            </a:r>
            <a:r>
              <a:rPr kumimoji="1" lang="zh-CN" altLang="en-US" sz="3200" b="1" smtClean="0">
                <a:solidFill>
                  <a:srgbClr val="FF0000"/>
                </a:solidFill>
                <a:latin typeface="黑体" panose="02010609060101010101" pitchFamily="49" charset="-122"/>
                <a:ea typeface="黑体" panose="02010609060101010101" pitchFamily="49" charset="-122"/>
              </a:rPr>
              <a:t>段）</a:t>
            </a:r>
            <a:endParaRPr kumimoji="1" lang="en-US" altLang="zh-CN" sz="3200" b="1" smtClean="0">
              <a:solidFill>
                <a:srgbClr val="FF0000"/>
              </a:solidFill>
              <a:latin typeface="黑体" panose="02010609060101010101" pitchFamily="49" charset="-122"/>
              <a:ea typeface="黑体" panose="02010609060101010101" pitchFamily="49" charset="-122"/>
            </a:endParaRPr>
          </a:p>
        </p:txBody>
      </p:sp>
      <p:sp>
        <p:nvSpPr>
          <p:cNvPr id="3" name="文本框 2" title=""/>
          <p:cNvSpPr txBox="1"/>
          <p:nvPr/>
        </p:nvSpPr>
        <p:spPr>
          <a:xfrm>
            <a:off x="834967" y="451658"/>
            <a:ext cx="6533804" cy="646331"/>
          </a:xfrm>
          <a:prstGeom prst="rect">
            <a:avLst/>
          </a:prstGeom>
          <a:noFill/>
        </p:spPr>
        <p:txBody>
          <a:bodyPr wrap="square" rtlCol="0">
            <a:spAutoFit/>
          </a:bodyPr>
          <a:lstStyle/>
          <a:p>
            <a:r>
              <a:rPr lang="zh-CN" altLang="en-US" sz="3600" smtClean="0">
                <a:latin typeface="黑体" panose="02010609060101010101" pitchFamily="49" charset="-122"/>
                <a:ea typeface="黑体" panose="02010609060101010101" pitchFamily="49" charset="-122"/>
              </a:rPr>
              <a:t>（</a:t>
            </a:r>
            <a:r>
              <a:rPr lang="en-US" altLang="zh-CN" sz="3600" smtClean="0">
                <a:latin typeface="黑体" panose="02010609060101010101" pitchFamily="49" charset="-122"/>
                <a:ea typeface="黑体" panose="02010609060101010101" pitchFamily="49" charset="-122"/>
              </a:rPr>
              <a:t>1</a:t>
            </a:r>
            <a:r>
              <a:rPr lang="zh-CN" altLang="en-US" sz="3600" smtClean="0">
                <a:latin typeface="黑体" panose="02010609060101010101" pitchFamily="49" charset="-122"/>
                <a:ea typeface="黑体" panose="02010609060101010101" pitchFamily="49" charset="-122"/>
              </a:rPr>
              <a:t>）香雪的人物形象</a:t>
            </a:r>
            <a:endParaRPr lang="zh-CN" altLang="en-US" sz="3600">
              <a:latin typeface="黑体" panose="02010609060101010101" pitchFamily="49" charset="-122"/>
              <a:ea typeface="黑体" panose="02010609060101010101" pitchFamily="49" charset="-122"/>
            </a:endParaRPr>
          </a:p>
        </p:txBody>
      </p:sp>
      <p:sp>
        <p:nvSpPr>
          <p:cNvPr id="4" name="文本框 3" title=""/>
          <p:cNvSpPr txBox="1"/>
          <p:nvPr/>
        </p:nvSpPr>
        <p:spPr>
          <a:xfrm>
            <a:off x="249381" y="3458095"/>
            <a:ext cx="11720945" cy="1077218"/>
          </a:xfrm>
          <a:prstGeom prst="rect">
            <a:avLst/>
          </a:prstGeom>
          <a:noFill/>
        </p:spPr>
        <p:txBody>
          <a:bodyPr wrap="square" rtlCol="0">
            <a:spAutoFit/>
          </a:bodyPr>
          <a:lstStyle/>
          <a:p>
            <a:r>
              <a:rPr kumimoji="1" lang="zh-CN" altLang="en-US" sz="3200" b="1">
                <a:latin typeface="黑体" panose="02010609060101010101" pitchFamily="49" charset="-122"/>
                <a:ea typeface="黑体" panose="02010609060101010101" pitchFamily="49" charset="-122"/>
              </a:rPr>
              <a:t>（</a:t>
            </a:r>
            <a:r>
              <a:rPr kumimoji="1" lang="en-US" altLang="zh-CN" sz="3200" b="1">
                <a:latin typeface="黑体" panose="02010609060101010101" pitchFamily="49" charset="-122"/>
                <a:ea typeface="黑体" panose="02010609060101010101" pitchFamily="49" charset="-122"/>
              </a:rPr>
              <a:t>7</a:t>
            </a:r>
            <a:r>
              <a:rPr kumimoji="1" lang="zh-CN" altLang="en-US" sz="3200" b="1">
                <a:latin typeface="黑体" panose="02010609060101010101" pitchFamily="49" charset="-122"/>
                <a:ea typeface="黑体" panose="02010609060101010101" pitchFamily="49" charset="-122"/>
              </a:rPr>
              <a:t>）她不明白她们的用意，每次都认真的回答：“两顿。”</a:t>
            </a:r>
            <a:r>
              <a:rPr kumimoji="1" lang="zh-CN" altLang="en-US" sz="3200" b="1">
                <a:solidFill>
                  <a:srgbClr val="FF0000"/>
                </a:solidFill>
                <a:latin typeface="黑体" panose="02010609060101010101" pitchFamily="49" charset="-122"/>
                <a:ea typeface="黑体" panose="02010609060101010101" pitchFamily="49" charset="-122"/>
              </a:rPr>
              <a:t>（第</a:t>
            </a:r>
            <a:r>
              <a:rPr kumimoji="1" lang="en-US" altLang="zh-CN" sz="3200" b="1">
                <a:solidFill>
                  <a:srgbClr val="FF0000"/>
                </a:solidFill>
                <a:latin typeface="黑体" panose="02010609060101010101" pitchFamily="49" charset="-122"/>
                <a:ea typeface="黑体" panose="02010609060101010101" pitchFamily="49" charset="-122"/>
              </a:rPr>
              <a:t>58</a:t>
            </a:r>
            <a:r>
              <a:rPr kumimoji="1" lang="zh-CN" altLang="en-US" sz="3200" b="1">
                <a:solidFill>
                  <a:srgbClr val="FF0000"/>
                </a:solidFill>
                <a:latin typeface="黑体" panose="02010609060101010101" pitchFamily="49" charset="-122"/>
                <a:ea typeface="黑体" panose="02010609060101010101" pitchFamily="49" charset="-122"/>
              </a:rPr>
              <a:t>段）</a:t>
            </a:r>
          </a:p>
        </p:txBody>
      </p:sp>
      <p:sp>
        <p:nvSpPr>
          <p:cNvPr id="5" name="文本框 4" title=""/>
          <p:cNvSpPr txBox="1"/>
          <p:nvPr/>
        </p:nvSpPr>
        <p:spPr>
          <a:xfrm>
            <a:off x="5846619" y="4743092"/>
            <a:ext cx="4911898" cy="584775"/>
          </a:xfrm>
          <a:prstGeom prst="rect">
            <a:avLst/>
          </a:prstGeom>
          <a:noFill/>
        </p:spPr>
        <p:txBody>
          <a:bodyPr wrap="square" rtlCol="0">
            <a:spAutoFit/>
          </a:bodyPr>
          <a:lstStyle/>
          <a:p>
            <a:r>
              <a:rPr kumimoji="1" lang="zh-CN" altLang="en-US" sz="3200" b="1">
                <a:solidFill>
                  <a:srgbClr val="FF0000"/>
                </a:solidFill>
                <a:latin typeface="黑体" panose="02010609060101010101" pitchFamily="49" charset="-122"/>
                <a:ea typeface="黑体" panose="02010609060101010101" pitchFamily="49" charset="-122"/>
              </a:rPr>
              <a:t>语言描写（单纯、善良）</a:t>
            </a:r>
          </a:p>
        </p:txBody>
      </p:sp>
      <p:sp>
        <p:nvSpPr>
          <p:cNvPr id="6" name="文本框 5" title=""/>
          <p:cNvSpPr txBox="1"/>
          <p:nvPr/>
        </p:nvSpPr>
        <p:spPr>
          <a:xfrm>
            <a:off x="4461164" y="2734821"/>
            <a:ext cx="7443585" cy="584775"/>
          </a:xfrm>
          <a:prstGeom prst="rect">
            <a:avLst/>
          </a:prstGeom>
          <a:noFill/>
        </p:spPr>
        <p:txBody>
          <a:bodyPr wrap="square" rtlCol="0">
            <a:spAutoFit/>
          </a:bodyPr>
          <a:lstStyle/>
          <a:p>
            <a:r>
              <a:rPr lang="zh-CN" altLang="en-US"/>
              <a:t> </a:t>
            </a:r>
            <a:r>
              <a:rPr kumimoji="1" lang="zh-CN" altLang="en-US" sz="3200" b="1">
                <a:solidFill>
                  <a:srgbClr val="FF0000"/>
                </a:solidFill>
                <a:latin typeface="黑体" panose="02010609060101010101" pitchFamily="49" charset="-122"/>
                <a:ea typeface="黑体" panose="02010609060101010101" pitchFamily="49" charset="-122"/>
              </a:rPr>
              <a:t>动作描写、心理描写（自尊自爱、诚信）</a:t>
            </a:r>
          </a:p>
        </p:txBody>
      </p:sp>
    </p:spTree>
    <p:extLst>
      <p:ext uri="{BB962C8B-B14F-4D97-AF65-F5344CB8AC3E}">
        <p14:creationId xmlns:p14="http://schemas.microsoft.com/office/powerpoint/2010/main" val="16259846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内容占位符 2" title=""/>
          <p:cNvSpPr>
            <a:spLocks noGrp="1"/>
          </p:cNvSpPr>
          <p:nvPr>
            <p:ph idx="1"/>
          </p:nvPr>
        </p:nvSpPr>
        <p:spPr>
          <a:xfrm>
            <a:off x="473826" y="1124373"/>
            <a:ext cx="10396528" cy="4608883"/>
          </a:xfrm>
          <a:solidFill>
            <a:schemeClr val="accent1">
              <a:lumMod val="20000"/>
              <a:lumOff val="80000"/>
            </a:schemeClr>
          </a:solidFill>
          <a:ln>
            <a:solidFill>
              <a:schemeClr val="accent1"/>
            </a:solidFill>
          </a:ln>
        </p:spPr>
        <p:txBody>
          <a:bodyPr>
            <a:normAutofit/>
          </a:bodyPr>
          <a:lstStyle/>
          <a:p>
            <a:pPr marL="0" indent="0">
              <a:buNone/>
            </a:pPr>
            <a:r>
              <a:rPr lang="en-US" altLang="zh-CN" sz="2667">
                <a:solidFill>
                  <a:srgbClr val="FF0000"/>
                </a:solidFill>
                <a:latin typeface="Calibri"/>
                <a:ea typeface="华文中宋" panose="02010600040101010101" charset="-122"/>
              </a:rPr>
              <a:t>        </a:t>
            </a:r>
            <a:r>
              <a:rPr lang="zh-CN" altLang="en-US" sz="3733">
                <a:solidFill>
                  <a:srgbClr val="FF0000"/>
                </a:solidFill>
                <a:latin typeface="Calibri"/>
                <a:ea typeface="华文中宋" panose="02010600040101010101" charset="-122"/>
              </a:rPr>
              <a:t>①胆小、乖巧、懂事、单纯、善良、</a:t>
            </a:r>
            <a:r>
              <a:rPr lang="zh-CN" altLang="en-US" sz="3733" smtClean="0">
                <a:solidFill>
                  <a:srgbClr val="FF0000"/>
                </a:solidFill>
                <a:latin typeface="Calibri"/>
                <a:ea typeface="华文中宋" panose="02010600040101010101" charset="-122"/>
              </a:rPr>
              <a:t>真诚</a:t>
            </a:r>
            <a:endParaRPr lang="en-US" altLang="zh-CN" sz="3733" smtClean="0">
              <a:solidFill>
                <a:srgbClr val="FF0000"/>
              </a:solidFill>
              <a:latin typeface="Calibri"/>
              <a:ea typeface="华文中宋" panose="02010600040101010101" charset="-122"/>
            </a:endParaRPr>
          </a:p>
          <a:p>
            <a:pPr marL="0" indent="0">
              <a:buNone/>
            </a:pPr>
            <a:r>
              <a:rPr lang="en-US" altLang="zh-CN" sz="3733">
                <a:solidFill>
                  <a:srgbClr val="FF0000"/>
                </a:solidFill>
                <a:latin typeface="Calibri"/>
                <a:ea typeface="华文中宋" panose="02010600040101010101" charset="-122"/>
              </a:rPr>
              <a:t> </a:t>
            </a:r>
            <a:r>
              <a:rPr lang="en-US" altLang="zh-CN" sz="3733" smtClean="0">
                <a:solidFill>
                  <a:srgbClr val="FF0000"/>
                </a:solidFill>
                <a:latin typeface="Calibri"/>
                <a:ea typeface="华文中宋" panose="02010600040101010101" charset="-122"/>
              </a:rPr>
              <a:t>     </a:t>
            </a:r>
            <a:r>
              <a:rPr lang="zh-CN" altLang="en-US" sz="3733" smtClean="0">
                <a:solidFill>
                  <a:srgbClr val="FF0000"/>
                </a:solidFill>
                <a:latin typeface="Calibri"/>
                <a:ea typeface="华文中宋" panose="02010600040101010101" charset="-122"/>
              </a:rPr>
              <a:t>②美丽</a:t>
            </a:r>
            <a:endParaRPr lang="en-US" altLang="zh-CN" sz="3733" smtClean="0">
              <a:solidFill>
                <a:srgbClr val="FF0000"/>
              </a:solidFill>
              <a:latin typeface="Calibri"/>
              <a:ea typeface="华文中宋" panose="02010600040101010101" charset="-122"/>
            </a:endParaRPr>
          </a:p>
          <a:p>
            <a:pPr marL="0" indent="0">
              <a:buNone/>
            </a:pPr>
            <a:r>
              <a:rPr lang="en-US" altLang="zh-CN" sz="3733">
                <a:solidFill>
                  <a:srgbClr val="FF0000"/>
                </a:solidFill>
                <a:latin typeface="Calibri"/>
                <a:ea typeface="华文中宋" panose="02010600040101010101" charset="-122"/>
              </a:rPr>
              <a:t> </a:t>
            </a:r>
            <a:r>
              <a:rPr lang="en-US" altLang="zh-CN" sz="3733" smtClean="0">
                <a:solidFill>
                  <a:srgbClr val="FF0000"/>
                </a:solidFill>
                <a:latin typeface="Calibri"/>
                <a:ea typeface="华文中宋" panose="02010600040101010101" charset="-122"/>
              </a:rPr>
              <a:t>     </a:t>
            </a:r>
            <a:r>
              <a:rPr lang="zh-CN" altLang="en-US" sz="3733" smtClean="0">
                <a:solidFill>
                  <a:srgbClr val="FF0000"/>
                </a:solidFill>
                <a:latin typeface="Calibri"/>
                <a:ea typeface="华文中宋" panose="02010600040101010101" charset="-122"/>
              </a:rPr>
              <a:t>③</a:t>
            </a:r>
            <a:r>
              <a:rPr lang="zh-CN" altLang="en-US" sz="3733">
                <a:solidFill>
                  <a:srgbClr val="FF0000"/>
                </a:solidFill>
                <a:latin typeface="Calibri"/>
                <a:ea typeface="华文中宋" panose="02010600040101010101" charset="-122"/>
              </a:rPr>
              <a:t>诚实、朴素、自尊心强、追求进步</a:t>
            </a:r>
          </a:p>
          <a:p>
            <a:pPr marL="0" indent="0">
              <a:buNone/>
            </a:pPr>
            <a:r>
              <a:rPr lang="en-US" altLang="zh-CN" sz="3733" smtClean="0">
                <a:solidFill>
                  <a:srgbClr val="FF0000"/>
                </a:solidFill>
                <a:latin typeface="Calibri"/>
                <a:ea typeface="华文中宋" panose="02010600040101010101" charset="-122"/>
              </a:rPr>
              <a:t>      ④</a:t>
            </a:r>
            <a:r>
              <a:rPr lang="zh-CN" altLang="en-US" sz="3733">
                <a:solidFill>
                  <a:srgbClr val="FF0000"/>
                </a:solidFill>
                <a:latin typeface="Calibri"/>
                <a:ea typeface="华文中宋" panose="02010600040101010101" charset="-122"/>
              </a:rPr>
              <a:t>勇敢、坚强</a:t>
            </a:r>
          </a:p>
          <a:p>
            <a:pPr marL="0" indent="0">
              <a:buNone/>
            </a:pPr>
            <a:r>
              <a:rPr lang="zh-CN" altLang="en-US" sz="3733" smtClean="0">
                <a:latin typeface="楷体" panose="02010609060101010101" pitchFamily="49" charset="-122"/>
                <a:ea typeface="楷体" panose="02010609060101010101" pitchFamily="49" charset="-122"/>
              </a:rPr>
              <a:t>  </a:t>
            </a:r>
            <a:endParaRPr lang="zh-CN" altLang="en-US" sz="2667">
              <a:solidFill>
                <a:srgbClr val="FF0000"/>
              </a:solidFill>
              <a:latin typeface="Calibri"/>
              <a:ea typeface="华文中宋" panose="02010600040101010101" charset="-122"/>
            </a:endParaRPr>
          </a:p>
        </p:txBody>
      </p:sp>
      <p:sp>
        <p:nvSpPr>
          <p:cNvPr id="4" name="矩形 3" title=""/>
          <p:cNvSpPr/>
          <p:nvPr/>
        </p:nvSpPr>
        <p:spPr>
          <a:xfrm>
            <a:off x="3091443" y="331721"/>
            <a:ext cx="4288353" cy="584775"/>
          </a:xfrm>
          <a:prstGeom prst="rect">
            <a:avLst/>
          </a:prstGeom>
        </p:spPr>
        <p:txBody>
          <a:bodyPr wrap="none">
            <a:spAutoFit/>
          </a:bodyPr>
          <a:lstStyle/>
          <a:p>
            <a:r>
              <a:rPr lang="zh-CN" altLang="en-US" sz="3200">
                <a:solidFill>
                  <a:srgbClr val="FF0000"/>
                </a:solidFill>
              </a:rPr>
              <a:t>明确</a:t>
            </a:r>
            <a:r>
              <a:rPr lang="zh-CN" altLang="en-US" sz="3200" smtClean="0">
                <a:solidFill>
                  <a:srgbClr val="FF0000"/>
                </a:solidFill>
              </a:rPr>
              <a:t>：香雪的人物形象</a:t>
            </a:r>
            <a:endParaRPr lang="zh-CN" altLang="en-US" sz="3200">
              <a:solidFill>
                <a:srgbClr val="FF0000"/>
              </a:solidFill>
            </a:endParaRPr>
          </a:p>
        </p:txBody>
      </p:sp>
    </p:spTree>
    <p:custDataLst>
      <p:tags r:id="rId2"/>
    </p:custDataLst>
    <p:extLst>
      <p:ext uri="{BB962C8B-B14F-4D97-AF65-F5344CB8AC3E}">
        <p14:creationId xmlns:p14="http://schemas.microsoft.com/office/powerpoint/2010/main" val="1011325223"/>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down)">
                                      <p:cBhvr>
                                        <p:cTn id="7" dur="500"/>
                                        <p:tgtEl>
                                          <p:spTgt spid="3">
                                            <p:bg/>
                                          </p:spTgt>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down)">
                                      <p:cBhvr>
                                        <p:cTn id="27" dur="500"/>
                                        <p:tgtEl>
                                          <p:spTgt spid="3">
                                            <p:txEl>
                                              <p:pRg st="3" end="3"/>
                                            </p:txEl>
                                          </p:spTgt>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ipe(down)">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a:xfrm>
            <a:off x="697591" y="424756"/>
            <a:ext cx="10852237" cy="600479"/>
          </a:xfrm>
        </p:spPr>
        <p:txBody>
          <a:bodyPr/>
          <a:lstStyle/>
          <a:p>
            <a:r>
              <a:rPr lang="zh-CN" altLang="en-US" sz="3200" smtClean="0">
                <a:latin typeface="黑体" panose="02010609060101010101" pitchFamily="49" charset="-122"/>
                <a:ea typeface="黑体" panose="02010609060101010101" pitchFamily="49" charset="-122"/>
              </a:rPr>
              <a:t>凤娇的人物形象</a:t>
            </a:r>
            <a:endParaRPr lang="zh-CN" altLang="en-US" sz="3200">
              <a:latin typeface="黑体" panose="02010609060101010101" pitchFamily="49" charset="-122"/>
              <a:ea typeface="黑体" panose="02010609060101010101" pitchFamily="49" charset="-122"/>
            </a:endParaRPr>
          </a:p>
        </p:txBody>
      </p:sp>
      <p:sp>
        <p:nvSpPr>
          <p:cNvPr id="3" name="文本框 2" title=""/>
          <p:cNvSpPr txBox="1"/>
          <p:nvPr/>
        </p:nvSpPr>
        <p:spPr>
          <a:xfrm>
            <a:off x="485154" y="1440874"/>
            <a:ext cx="10621818" cy="954107"/>
          </a:xfrm>
          <a:prstGeom prst="rect">
            <a:avLst/>
          </a:prstGeom>
          <a:noFill/>
        </p:spPr>
        <p:txBody>
          <a:bodyPr wrap="square" rtlCol="0">
            <a:spAutoFit/>
          </a:bodyPr>
          <a:lstStyle/>
          <a:p>
            <a:r>
              <a:rPr lang="zh-CN" altLang="en-US" sz="2800" smtClean="0">
                <a:latin typeface="黑体" panose="02010609060101010101" pitchFamily="49" charset="-122"/>
                <a:ea typeface="黑体" panose="02010609060101010101" pitchFamily="49" charset="-122"/>
              </a:rPr>
              <a:t>从第</a:t>
            </a:r>
            <a:r>
              <a:rPr lang="en-US" altLang="zh-CN" sz="2800" smtClean="0">
                <a:latin typeface="黑体" panose="02010609060101010101" pitchFamily="49" charset="-122"/>
                <a:ea typeface="黑体" panose="02010609060101010101" pitchFamily="49" charset="-122"/>
              </a:rPr>
              <a:t>12</a:t>
            </a:r>
            <a:r>
              <a:rPr lang="zh-CN" altLang="en-US" sz="2800" smtClean="0">
                <a:latin typeface="黑体" panose="02010609060101010101" pitchFamily="49" charset="-122"/>
                <a:ea typeface="黑体" panose="02010609060101010101" pitchFamily="49" charset="-122"/>
              </a:rPr>
              <a:t>段“呦，我的妈呀！你踩到我脚啦！”凤娇一声尖叫到第</a:t>
            </a:r>
            <a:r>
              <a:rPr lang="en-US" altLang="zh-CN" sz="2800" smtClean="0">
                <a:latin typeface="黑体" panose="02010609060101010101" pitchFamily="49" charset="-122"/>
                <a:ea typeface="黑体" panose="02010609060101010101" pitchFamily="49" charset="-122"/>
              </a:rPr>
              <a:t>43</a:t>
            </a:r>
            <a:r>
              <a:rPr lang="zh-CN" altLang="en-US" sz="2800" smtClean="0">
                <a:latin typeface="黑体" panose="02010609060101010101" pitchFamily="49" charset="-122"/>
                <a:ea typeface="黑体" panose="02010609060101010101" pitchFamily="49" charset="-122"/>
              </a:rPr>
              <a:t>段这一部分的对话</a:t>
            </a:r>
            <a:endParaRPr lang="zh-CN" altLang="en-US" sz="2800">
              <a:latin typeface="黑体" panose="02010609060101010101" pitchFamily="49" charset="-122"/>
              <a:ea typeface="黑体" panose="02010609060101010101" pitchFamily="49" charset="-122"/>
            </a:endParaRPr>
          </a:p>
        </p:txBody>
      </p:sp>
      <p:sp>
        <p:nvSpPr>
          <p:cNvPr id="5" name="文本框 4" title=""/>
          <p:cNvSpPr txBox="1"/>
          <p:nvPr/>
        </p:nvSpPr>
        <p:spPr>
          <a:xfrm>
            <a:off x="1163783" y="3158837"/>
            <a:ext cx="10665228" cy="523220"/>
          </a:xfrm>
          <a:prstGeom prst="rect">
            <a:avLst/>
          </a:prstGeom>
          <a:noFill/>
        </p:spPr>
        <p:txBody>
          <a:bodyPr wrap="square" rtlCol="0">
            <a:spAutoFit/>
          </a:bodyPr>
          <a:lstStyle/>
          <a:p>
            <a:r>
              <a:rPr lang="zh-CN" altLang="en-US" sz="2800" smtClean="0">
                <a:solidFill>
                  <a:srgbClr val="FF0000"/>
                </a:solidFill>
                <a:latin typeface="黑体" panose="02010609060101010101" pitchFamily="49" charset="-122"/>
                <a:ea typeface="黑体" panose="02010609060101010101" pitchFamily="49" charset="-122"/>
              </a:rPr>
              <a:t>语言描写（开朗、大胆率直、直言不讳、泼辣、向往外面的世界）</a:t>
            </a:r>
            <a:endParaRPr lang="zh-CN" altLang="en-US" sz="2800">
              <a:solidFill>
                <a:srgbClr val="FF00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6298499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矩形 5" title=""/>
          <p:cNvSpPr/>
          <p:nvPr/>
        </p:nvSpPr>
        <p:spPr>
          <a:xfrm>
            <a:off x="640223" y="1532051"/>
            <a:ext cx="10507144" cy="1815882"/>
          </a:xfrm>
          <a:prstGeom prst="rect">
            <a:avLst/>
          </a:prstGeom>
        </p:spPr>
        <p:txBody>
          <a:bodyPr wrap="square">
            <a:spAutoFit/>
          </a:bodyPr>
          <a:lstStyle/>
          <a:p>
            <a:r>
              <a:rPr lang="zh-CN" altLang="en-US" sz="2800" smtClean="0">
                <a:latin typeface="黑体" panose="02010609060101010101" pitchFamily="49" charset="-122"/>
                <a:ea typeface="黑体" panose="02010609060101010101" pitchFamily="49" charset="-122"/>
              </a:rPr>
              <a:t>（</a:t>
            </a:r>
            <a:r>
              <a:rPr lang="en-US" altLang="zh-CN" sz="2800" smtClean="0">
                <a:latin typeface="黑体" panose="02010609060101010101" pitchFamily="49" charset="-122"/>
                <a:ea typeface="黑体" panose="02010609060101010101" pitchFamily="49" charset="-122"/>
              </a:rPr>
              <a:t>1</a:t>
            </a:r>
            <a:r>
              <a:rPr lang="zh-CN" altLang="en-US" sz="2800" smtClean="0">
                <a:latin typeface="黑体" panose="02010609060101010101" pitchFamily="49" charset="-122"/>
                <a:ea typeface="黑体" panose="02010609060101010101" pitchFamily="49" charset="-122"/>
              </a:rPr>
              <a:t>）如果</a:t>
            </a:r>
            <a:r>
              <a:rPr lang="zh-CN" altLang="en-US" sz="2800">
                <a:latin typeface="黑体" panose="02010609060101010101" pitchFamily="49" charset="-122"/>
                <a:ea typeface="黑体" panose="02010609060101010101" pitchFamily="49" charset="-122"/>
              </a:rPr>
              <a:t>不是有人发明了火车，如果不是有人把铁轨铺进深山，你怎么也不会发现台儿沟这个小村。它和它的十几户乡亲，一心一意掩藏在大山那深深的皱褶里，从春到夏，从秋到冬，默默的接受着大山任意给予的温存和粗暴</a:t>
            </a:r>
            <a:r>
              <a:rPr lang="zh-CN" altLang="en-US" sz="2800" smtClean="0">
                <a:latin typeface="黑体" panose="02010609060101010101" pitchFamily="49" charset="-122"/>
                <a:ea typeface="黑体" panose="02010609060101010101" pitchFamily="49" charset="-122"/>
              </a:rPr>
              <a:t>。</a:t>
            </a:r>
            <a:r>
              <a:rPr lang="zh-CN" altLang="en-US" sz="2800" smtClean="0">
                <a:solidFill>
                  <a:srgbClr val="FF0000"/>
                </a:solidFill>
                <a:latin typeface="黑体" panose="02010609060101010101" pitchFamily="49" charset="-122"/>
                <a:ea typeface="黑体" panose="02010609060101010101" pitchFamily="49" charset="-122"/>
              </a:rPr>
              <a:t>（第</a:t>
            </a:r>
            <a:r>
              <a:rPr lang="en-US" altLang="zh-CN" sz="2800" smtClean="0">
                <a:solidFill>
                  <a:srgbClr val="FF0000"/>
                </a:solidFill>
                <a:latin typeface="黑体" panose="02010609060101010101" pitchFamily="49" charset="-122"/>
                <a:ea typeface="黑体" panose="02010609060101010101" pitchFamily="49" charset="-122"/>
              </a:rPr>
              <a:t>1</a:t>
            </a:r>
            <a:r>
              <a:rPr lang="zh-CN" altLang="en-US" sz="2800" smtClean="0">
                <a:solidFill>
                  <a:srgbClr val="FF0000"/>
                </a:solidFill>
                <a:latin typeface="黑体" panose="02010609060101010101" pitchFamily="49" charset="-122"/>
                <a:ea typeface="黑体" panose="02010609060101010101" pitchFamily="49" charset="-122"/>
              </a:rPr>
              <a:t>段）</a:t>
            </a:r>
            <a:endParaRPr lang="zh-CN" altLang="en-US" sz="2800">
              <a:solidFill>
                <a:srgbClr val="FF0000"/>
              </a:solidFill>
              <a:latin typeface="黑体" panose="02010609060101010101" pitchFamily="49" charset="-122"/>
              <a:ea typeface="黑体" panose="02010609060101010101" pitchFamily="49" charset="-122"/>
            </a:endParaRPr>
          </a:p>
        </p:txBody>
      </p:sp>
      <p:sp>
        <p:nvSpPr>
          <p:cNvPr id="8" name="文本框 7" title=""/>
          <p:cNvSpPr txBox="1"/>
          <p:nvPr/>
        </p:nvSpPr>
        <p:spPr>
          <a:xfrm>
            <a:off x="390699" y="487769"/>
            <a:ext cx="8395853" cy="646331"/>
          </a:xfrm>
          <a:prstGeom prst="rect">
            <a:avLst/>
          </a:prstGeom>
          <a:noFill/>
        </p:spPr>
        <p:txBody>
          <a:bodyPr wrap="square" rtlCol="0">
            <a:spAutoFit/>
          </a:bodyPr>
          <a:lstStyle/>
          <a:p>
            <a:r>
              <a:rPr lang="zh-CN" altLang="en-US" sz="3600" smtClean="0">
                <a:latin typeface="黑体" panose="02010609060101010101" pitchFamily="49" charset="-122"/>
                <a:ea typeface="黑体" panose="02010609060101010101" pitchFamily="49" charset="-122"/>
              </a:rPr>
              <a:t>（</a:t>
            </a:r>
            <a:r>
              <a:rPr lang="en-US" altLang="zh-CN" sz="3600" smtClean="0">
                <a:latin typeface="黑体" panose="02010609060101010101" pitchFamily="49" charset="-122"/>
                <a:ea typeface="黑体" panose="02010609060101010101" pitchFamily="49" charset="-122"/>
              </a:rPr>
              <a:t>2</a:t>
            </a:r>
            <a:r>
              <a:rPr lang="zh-CN" altLang="en-US" sz="3600" smtClean="0">
                <a:latin typeface="黑体" panose="02010609060101010101" pitchFamily="49" charset="-122"/>
                <a:ea typeface="黑体" panose="02010609060101010101" pitchFamily="49" charset="-122"/>
              </a:rPr>
              <a:t>）分析</a:t>
            </a:r>
            <a:r>
              <a:rPr lang="zh-CN" altLang="en-US" sz="3600">
                <a:latin typeface="黑体" panose="02010609060101010101" pitchFamily="49" charset="-122"/>
                <a:ea typeface="黑体" panose="02010609060101010101" pitchFamily="49" charset="-122"/>
              </a:rPr>
              <a:t>小说中环境描写的</a:t>
            </a:r>
            <a:r>
              <a:rPr lang="zh-CN" altLang="en-US" sz="3600" smtClean="0">
                <a:latin typeface="黑体" panose="02010609060101010101" pitchFamily="49" charset="-122"/>
                <a:ea typeface="黑体" panose="02010609060101010101" pitchFamily="49" charset="-122"/>
              </a:rPr>
              <a:t>作用</a:t>
            </a:r>
            <a:endParaRPr lang="zh-CN" altLang="en-US" sz="3600">
              <a:latin typeface="黑体" panose="02010609060101010101" pitchFamily="49" charset="-122"/>
              <a:ea typeface="黑体" panose="02010609060101010101" pitchFamily="49" charset="-122"/>
            </a:endParaRPr>
          </a:p>
        </p:txBody>
      </p:sp>
      <p:sp>
        <p:nvSpPr>
          <p:cNvPr id="2" name="矩形 1" title=""/>
          <p:cNvSpPr/>
          <p:nvPr/>
        </p:nvSpPr>
        <p:spPr>
          <a:xfrm>
            <a:off x="640223" y="3890187"/>
            <a:ext cx="10507144" cy="2246769"/>
          </a:xfrm>
          <a:prstGeom prst="rect">
            <a:avLst/>
          </a:prstGeom>
        </p:spPr>
        <p:txBody>
          <a:bodyPr wrap="square">
            <a:spAutoFit/>
          </a:bodyPr>
          <a:lstStyle/>
          <a:p>
            <a:r>
              <a:rPr lang="zh-CN" altLang="en-US" sz="2800">
                <a:solidFill>
                  <a:srgbClr val="FF0000"/>
                </a:solidFill>
                <a:latin typeface="黑体" panose="02010609060101010101" pitchFamily="49" charset="-122"/>
                <a:ea typeface="黑体" panose="02010609060101010101" pitchFamily="49" charset="-122"/>
              </a:rPr>
              <a:t>①表面看是自然环境的描写，其实写出了故事发生的社会环境，发生在台儿沟这样一个地处偏僻、贫穷落后、封闭保守的小山村。这里的人们安于现状，封闭保守。</a:t>
            </a:r>
          </a:p>
          <a:p>
            <a:r>
              <a:rPr lang="zh-CN" altLang="en-US" sz="2800">
                <a:solidFill>
                  <a:srgbClr val="FF0000"/>
                </a:solidFill>
                <a:latin typeface="黑体" panose="02010609060101010101" pitchFamily="49" charset="-122"/>
                <a:ea typeface="黑体" panose="02010609060101010101" pitchFamily="49" charset="-122"/>
              </a:rPr>
              <a:t>②正是因为它的封闭，所以才有了后面这些山里的姑娘对火车的惊喜，才显得香雪对外界文明的追求的可贵，推动了情节的发展。</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矩形 1" title=""/>
          <p:cNvSpPr/>
          <p:nvPr/>
        </p:nvSpPr>
        <p:spPr>
          <a:xfrm>
            <a:off x="133003" y="965397"/>
            <a:ext cx="11945389" cy="1384995"/>
          </a:xfrm>
          <a:prstGeom prst="rect">
            <a:avLst/>
          </a:prstGeom>
        </p:spPr>
        <p:txBody>
          <a:bodyPr wrap="square">
            <a:spAutoFit/>
          </a:bodyPr>
          <a:lstStyle/>
          <a:p>
            <a:r>
              <a:rPr kumimoji="1" lang="zh-CN" altLang="en-US" sz="2800" b="1" smtClean="0">
                <a:latin typeface="黑体" panose="02010609060101010101" pitchFamily="49" charset="-122"/>
                <a:ea typeface="黑体" panose="02010609060101010101" pitchFamily="49" charset="-122"/>
              </a:rPr>
              <a:t>（</a:t>
            </a:r>
            <a:r>
              <a:rPr kumimoji="1" lang="en-US" altLang="zh-CN" sz="2800" b="1">
                <a:latin typeface="黑体" panose="02010609060101010101" pitchFamily="49" charset="-122"/>
                <a:ea typeface="黑体" panose="02010609060101010101" pitchFamily="49" charset="-122"/>
              </a:rPr>
              <a:t>2</a:t>
            </a:r>
            <a:r>
              <a:rPr kumimoji="1" lang="zh-CN" altLang="en-US" sz="2800" b="1" smtClean="0">
                <a:latin typeface="黑体" panose="02010609060101010101" pitchFamily="49" charset="-122"/>
                <a:ea typeface="黑体" panose="02010609060101010101" pitchFamily="49" charset="-122"/>
              </a:rPr>
              <a:t>）然而</a:t>
            </a:r>
            <a:r>
              <a:rPr kumimoji="1" lang="zh-CN" altLang="en-US" sz="2800" b="1">
                <a:latin typeface="黑体" panose="02010609060101010101" pitchFamily="49" charset="-122"/>
                <a:ea typeface="黑体" panose="02010609060101010101" pitchFamily="49" charset="-122"/>
              </a:rPr>
              <a:t>，两根纤细、闪亮地铁轨延伸过来了。它勇敢地盘旋在山腰，又悄悄的试探着前进，弯弯曲曲，曲曲弯弯，终于绕到台儿沟脚下，然后钻进幽暗的隧道，冲向又一道山粱，朝着神秘的远方奔去</a:t>
            </a:r>
            <a:r>
              <a:rPr kumimoji="1" lang="zh-CN" altLang="en-US" sz="2800" b="1" smtClean="0">
                <a:latin typeface="黑体" panose="02010609060101010101" pitchFamily="49" charset="-122"/>
                <a:ea typeface="黑体" panose="02010609060101010101" pitchFamily="49" charset="-122"/>
              </a:rPr>
              <a:t>。</a:t>
            </a:r>
            <a:r>
              <a:rPr kumimoji="1" lang="zh-CN" altLang="en-US" sz="2800" b="1" smtClean="0">
                <a:solidFill>
                  <a:srgbClr val="FF0000"/>
                </a:solidFill>
                <a:latin typeface="黑体" panose="02010609060101010101" pitchFamily="49" charset="-122"/>
                <a:ea typeface="黑体" panose="02010609060101010101" pitchFamily="49" charset="-122"/>
              </a:rPr>
              <a:t>（第</a:t>
            </a:r>
            <a:r>
              <a:rPr kumimoji="1" lang="en-US" altLang="zh-CN" sz="2800" b="1" smtClean="0">
                <a:solidFill>
                  <a:srgbClr val="FF0000"/>
                </a:solidFill>
                <a:latin typeface="黑体" panose="02010609060101010101" pitchFamily="49" charset="-122"/>
                <a:ea typeface="黑体" panose="02010609060101010101" pitchFamily="49" charset="-122"/>
              </a:rPr>
              <a:t>2</a:t>
            </a:r>
            <a:r>
              <a:rPr kumimoji="1" lang="zh-CN" altLang="en-US" sz="2800" b="1" smtClean="0">
                <a:solidFill>
                  <a:srgbClr val="FF0000"/>
                </a:solidFill>
                <a:latin typeface="黑体" panose="02010609060101010101" pitchFamily="49" charset="-122"/>
                <a:ea typeface="黑体" panose="02010609060101010101" pitchFamily="49" charset="-122"/>
              </a:rPr>
              <a:t>段）</a:t>
            </a:r>
            <a:endParaRPr kumimoji="1" lang="zh-CN" altLang="en-US" sz="2800" b="1">
              <a:solidFill>
                <a:srgbClr val="FF0000"/>
              </a:solidFill>
              <a:latin typeface="黑体" panose="02010609060101010101" pitchFamily="49" charset="-122"/>
              <a:ea typeface="黑体" panose="02010609060101010101" pitchFamily="49" charset="-122"/>
            </a:endParaRPr>
          </a:p>
        </p:txBody>
      </p:sp>
      <p:sp>
        <p:nvSpPr>
          <p:cNvPr id="4" name="文本框 3" title=""/>
          <p:cNvSpPr txBox="1"/>
          <p:nvPr/>
        </p:nvSpPr>
        <p:spPr>
          <a:xfrm>
            <a:off x="290946" y="203328"/>
            <a:ext cx="8395853" cy="646331"/>
          </a:xfrm>
          <a:prstGeom prst="rect">
            <a:avLst/>
          </a:prstGeom>
          <a:noFill/>
        </p:spPr>
        <p:txBody>
          <a:bodyPr wrap="square" rtlCol="0">
            <a:spAutoFit/>
          </a:bodyPr>
          <a:lstStyle/>
          <a:p>
            <a:r>
              <a:rPr lang="zh-CN" altLang="en-US" sz="3600" smtClean="0">
                <a:latin typeface="黑体" panose="02010609060101010101" pitchFamily="49" charset="-122"/>
                <a:ea typeface="黑体" panose="02010609060101010101" pitchFamily="49" charset="-122"/>
              </a:rPr>
              <a:t>（</a:t>
            </a:r>
            <a:r>
              <a:rPr lang="en-US" altLang="zh-CN" sz="3600" smtClean="0">
                <a:latin typeface="黑体" panose="02010609060101010101" pitchFamily="49" charset="-122"/>
                <a:ea typeface="黑体" panose="02010609060101010101" pitchFamily="49" charset="-122"/>
              </a:rPr>
              <a:t>2</a:t>
            </a:r>
            <a:r>
              <a:rPr lang="zh-CN" altLang="en-US" sz="3600" smtClean="0">
                <a:latin typeface="黑体" panose="02010609060101010101" pitchFamily="49" charset="-122"/>
                <a:ea typeface="黑体" panose="02010609060101010101" pitchFamily="49" charset="-122"/>
              </a:rPr>
              <a:t>）分析</a:t>
            </a:r>
            <a:r>
              <a:rPr lang="zh-CN" altLang="en-US" sz="3600">
                <a:latin typeface="黑体" panose="02010609060101010101" pitchFamily="49" charset="-122"/>
                <a:ea typeface="黑体" panose="02010609060101010101" pitchFamily="49" charset="-122"/>
              </a:rPr>
              <a:t>小说中环境描写的</a:t>
            </a:r>
            <a:r>
              <a:rPr lang="zh-CN" altLang="en-US" sz="3600" smtClean="0">
                <a:latin typeface="黑体" panose="02010609060101010101" pitchFamily="49" charset="-122"/>
                <a:ea typeface="黑体" panose="02010609060101010101" pitchFamily="49" charset="-122"/>
              </a:rPr>
              <a:t>作用</a:t>
            </a:r>
            <a:endParaRPr lang="zh-CN" altLang="en-US" sz="3600">
              <a:latin typeface="黑体" panose="02010609060101010101" pitchFamily="49" charset="-122"/>
              <a:ea typeface="黑体" panose="02010609060101010101" pitchFamily="49" charset="-122"/>
            </a:endParaRPr>
          </a:p>
        </p:txBody>
      </p:sp>
      <p:sp>
        <p:nvSpPr>
          <p:cNvPr id="3" name="矩形 2" title=""/>
          <p:cNvSpPr/>
          <p:nvPr/>
        </p:nvSpPr>
        <p:spPr>
          <a:xfrm>
            <a:off x="133003" y="3250873"/>
            <a:ext cx="11396748" cy="1384995"/>
          </a:xfrm>
          <a:prstGeom prst="rect">
            <a:avLst/>
          </a:prstGeom>
        </p:spPr>
        <p:txBody>
          <a:bodyPr wrap="square">
            <a:spAutoFit/>
          </a:bodyPr>
          <a:lstStyle/>
          <a:p>
            <a:r>
              <a:rPr kumimoji="1" lang="zh-CN" altLang="en-US" sz="2800" b="1">
                <a:latin typeface="黑体" panose="02010609060101010101" pitchFamily="49" charset="-122"/>
                <a:ea typeface="黑体" panose="02010609060101010101" pitchFamily="49" charset="-122"/>
              </a:rPr>
              <a:t>（</a:t>
            </a:r>
            <a:r>
              <a:rPr kumimoji="1" lang="en-US" altLang="zh-CN" sz="2800" b="1">
                <a:latin typeface="黑体" panose="02010609060101010101" pitchFamily="49" charset="-122"/>
                <a:ea typeface="黑体" panose="02010609060101010101" pitchFamily="49" charset="-122"/>
              </a:rPr>
              <a:t>3</a:t>
            </a:r>
            <a:r>
              <a:rPr kumimoji="1" lang="zh-CN" altLang="en-US" sz="2800" b="1">
                <a:latin typeface="黑体" panose="02010609060101010101" pitchFamily="49" charset="-122"/>
                <a:ea typeface="黑体" panose="02010609060101010101" pitchFamily="49" charset="-122"/>
              </a:rPr>
              <a:t>）一轮满月升起来了，</a:t>
            </a:r>
            <a:r>
              <a:rPr kumimoji="1" lang="zh-CN" altLang="en-US" sz="2800" b="1">
                <a:solidFill>
                  <a:srgbClr val="FF0000"/>
                </a:solidFill>
                <a:latin typeface="黑体" panose="02010609060101010101" pitchFamily="49" charset="-122"/>
                <a:ea typeface="黑体" panose="02010609060101010101" pitchFamily="49" charset="-122"/>
              </a:rPr>
              <a:t>照亮了</a:t>
            </a:r>
            <a:r>
              <a:rPr kumimoji="1" lang="zh-CN" altLang="en-US" sz="2800" b="1">
                <a:latin typeface="黑体" panose="02010609060101010101" pitchFamily="49" charset="-122"/>
                <a:ea typeface="黑体" panose="02010609060101010101" pitchFamily="49" charset="-122"/>
              </a:rPr>
              <a:t>寂静的山谷，灰白的小路，</a:t>
            </a:r>
            <a:r>
              <a:rPr kumimoji="1" lang="zh-CN" altLang="en-US" sz="2800" b="1">
                <a:solidFill>
                  <a:srgbClr val="FF0000"/>
                </a:solidFill>
                <a:latin typeface="黑体" panose="02010609060101010101" pitchFamily="49" charset="-122"/>
                <a:ea typeface="黑体" panose="02010609060101010101" pitchFamily="49" charset="-122"/>
              </a:rPr>
              <a:t>照亮了</a:t>
            </a:r>
            <a:r>
              <a:rPr kumimoji="1" lang="zh-CN" altLang="en-US" sz="2800" b="1">
                <a:latin typeface="黑体" panose="02010609060101010101" pitchFamily="49" charset="-122"/>
                <a:ea typeface="黑体" panose="02010609060101010101" pitchFamily="49" charset="-122"/>
              </a:rPr>
              <a:t>秋日的败草，粗糙的树干，还有一丛丛荆棘、怪石，还有满山遍野那树的队伍，还有香雪手中那只闪闪发光的小盒子</a:t>
            </a:r>
            <a:r>
              <a:rPr kumimoji="1" lang="zh-CN" altLang="en-US" sz="2800" b="1" smtClean="0">
                <a:latin typeface="黑体" panose="02010609060101010101" pitchFamily="49" charset="-122"/>
                <a:ea typeface="黑体" panose="02010609060101010101" pitchFamily="49" charset="-122"/>
              </a:rPr>
              <a:t>。</a:t>
            </a:r>
            <a:r>
              <a:rPr kumimoji="1" lang="zh-CN" altLang="en-US" sz="2800" b="1" smtClean="0">
                <a:solidFill>
                  <a:srgbClr val="FF0000"/>
                </a:solidFill>
                <a:latin typeface="黑体" panose="02010609060101010101" pitchFamily="49" charset="-122"/>
                <a:ea typeface="黑体" panose="02010609060101010101" pitchFamily="49" charset="-122"/>
              </a:rPr>
              <a:t>（第</a:t>
            </a:r>
            <a:r>
              <a:rPr kumimoji="1" lang="en-US" altLang="zh-CN" sz="2800" b="1" smtClean="0">
                <a:solidFill>
                  <a:srgbClr val="FF0000"/>
                </a:solidFill>
                <a:latin typeface="黑体" panose="02010609060101010101" pitchFamily="49" charset="-122"/>
                <a:ea typeface="黑体" panose="02010609060101010101" pitchFamily="49" charset="-122"/>
              </a:rPr>
              <a:t>74</a:t>
            </a:r>
            <a:r>
              <a:rPr kumimoji="1" lang="zh-CN" altLang="en-US" sz="2800" b="1" smtClean="0">
                <a:solidFill>
                  <a:srgbClr val="FF0000"/>
                </a:solidFill>
                <a:latin typeface="黑体" panose="02010609060101010101" pitchFamily="49" charset="-122"/>
                <a:ea typeface="黑体" panose="02010609060101010101" pitchFamily="49" charset="-122"/>
              </a:rPr>
              <a:t>段）</a:t>
            </a:r>
            <a:endParaRPr kumimoji="1" lang="zh-CN" altLang="en-US" sz="2800" b="1">
              <a:solidFill>
                <a:srgbClr val="FF0000"/>
              </a:solidFill>
              <a:latin typeface="黑体" panose="02010609060101010101" pitchFamily="49" charset="-122"/>
              <a:ea typeface="黑体" panose="02010609060101010101" pitchFamily="49" charset="-122"/>
            </a:endParaRPr>
          </a:p>
        </p:txBody>
      </p:sp>
      <p:sp>
        <p:nvSpPr>
          <p:cNvPr id="5" name="文本框 4" title=""/>
          <p:cNvSpPr txBox="1"/>
          <p:nvPr/>
        </p:nvSpPr>
        <p:spPr>
          <a:xfrm>
            <a:off x="290946" y="2350392"/>
            <a:ext cx="11629505" cy="954107"/>
          </a:xfrm>
          <a:prstGeom prst="rect">
            <a:avLst/>
          </a:prstGeom>
          <a:noFill/>
        </p:spPr>
        <p:txBody>
          <a:bodyPr wrap="square" rtlCol="0">
            <a:spAutoFit/>
          </a:bodyPr>
          <a:lstStyle/>
          <a:p>
            <a:r>
              <a:rPr kumimoji="1" lang="zh-CN" altLang="en-US" sz="2800" b="1">
                <a:solidFill>
                  <a:srgbClr val="FF0000"/>
                </a:solidFill>
                <a:latin typeface="黑体" panose="02010609060101010101" pitchFamily="49" charset="-122"/>
                <a:ea typeface="黑体" panose="02010609060101010101" pitchFamily="49" charset="-122"/>
              </a:rPr>
              <a:t>①</a:t>
            </a:r>
            <a:r>
              <a:rPr kumimoji="1" lang="zh-CN" altLang="en-US" sz="2800" b="1" smtClean="0">
                <a:solidFill>
                  <a:srgbClr val="FF0000"/>
                </a:solidFill>
                <a:latin typeface="黑体" panose="02010609060101010101" pitchFamily="49" charset="-122"/>
                <a:ea typeface="黑体" panose="02010609060101010101" pitchFamily="49" charset="-122"/>
              </a:rPr>
              <a:t>写出</a:t>
            </a:r>
            <a:r>
              <a:rPr kumimoji="1" lang="zh-CN" altLang="en-US" sz="2800" b="1">
                <a:solidFill>
                  <a:srgbClr val="FF0000"/>
                </a:solidFill>
                <a:latin typeface="黑体" panose="02010609060101010101" pitchFamily="49" charset="-122"/>
                <a:ea typeface="黑体" panose="02010609060101010101" pitchFamily="49" charset="-122"/>
              </a:rPr>
              <a:t>了火车来到台儿沟的不容易</a:t>
            </a:r>
            <a:r>
              <a:rPr kumimoji="1" lang="zh-CN" altLang="en-US" sz="2800" b="1" smtClean="0">
                <a:solidFill>
                  <a:srgbClr val="FF0000"/>
                </a:solidFill>
                <a:latin typeface="黑体" panose="02010609060101010101" pitchFamily="49" charset="-122"/>
                <a:ea typeface="黑体" panose="02010609060101010101" pitchFamily="49" charset="-122"/>
              </a:rPr>
              <a:t>，</a:t>
            </a:r>
            <a:r>
              <a:rPr kumimoji="1" lang="zh-CN" altLang="en-US" sz="2800" b="1">
                <a:solidFill>
                  <a:srgbClr val="FF0000"/>
                </a:solidFill>
                <a:latin typeface="黑体" panose="02010609060101010101" pitchFamily="49" charset="-122"/>
                <a:ea typeface="黑体" panose="02010609060101010101" pitchFamily="49" charset="-122"/>
              </a:rPr>
              <a:t>②</a:t>
            </a:r>
            <a:r>
              <a:rPr kumimoji="1" lang="zh-CN" altLang="en-US" sz="2800" b="1" smtClean="0">
                <a:solidFill>
                  <a:srgbClr val="FF0000"/>
                </a:solidFill>
                <a:latin typeface="黑体" panose="02010609060101010101" pitchFamily="49" charset="-122"/>
                <a:ea typeface="黑体" panose="02010609060101010101" pitchFamily="49" charset="-122"/>
              </a:rPr>
              <a:t>写出</a:t>
            </a:r>
            <a:r>
              <a:rPr kumimoji="1" lang="zh-CN" altLang="en-US" sz="2800" b="1">
                <a:solidFill>
                  <a:srgbClr val="FF0000"/>
                </a:solidFill>
                <a:latin typeface="黑体" panose="02010609060101010101" pitchFamily="49" charset="-122"/>
                <a:ea typeface="黑体" panose="02010609060101010101" pitchFamily="49" charset="-122"/>
              </a:rPr>
              <a:t>了台儿沟地理位置的偏僻、交通的不便</a:t>
            </a:r>
            <a:r>
              <a:rPr kumimoji="1" lang="zh-CN" altLang="en-US" sz="2800" b="1" smtClean="0">
                <a:solidFill>
                  <a:srgbClr val="FF0000"/>
                </a:solidFill>
                <a:latin typeface="黑体" panose="02010609060101010101" pitchFamily="49" charset="-122"/>
                <a:ea typeface="黑体" panose="02010609060101010101" pitchFamily="49" charset="-122"/>
              </a:rPr>
              <a:t>，</a:t>
            </a:r>
            <a:r>
              <a:rPr kumimoji="1" lang="zh-CN" altLang="en-US" sz="2800" b="1" smtClean="0">
                <a:solidFill>
                  <a:srgbClr val="FF0000"/>
                </a:solidFill>
                <a:latin typeface="楷体" panose="02010609060101010101" pitchFamily="49" charset="-122"/>
                <a:ea typeface="楷体" panose="02010609060101010101" pitchFamily="49" charset="-122"/>
              </a:rPr>
              <a:t>③</a:t>
            </a:r>
            <a:r>
              <a:rPr kumimoji="1" lang="zh-CN" altLang="en-US" sz="2800" b="1" smtClean="0">
                <a:solidFill>
                  <a:srgbClr val="FF0000"/>
                </a:solidFill>
                <a:latin typeface="黑体" panose="02010609060101010101" pitchFamily="49" charset="-122"/>
                <a:ea typeface="黑体" panose="02010609060101010101" pitchFamily="49" charset="-122"/>
              </a:rPr>
              <a:t>为</a:t>
            </a:r>
            <a:r>
              <a:rPr kumimoji="1" lang="zh-CN" altLang="en-US" sz="2800" b="1">
                <a:solidFill>
                  <a:srgbClr val="FF0000"/>
                </a:solidFill>
                <a:latin typeface="黑体" panose="02010609060101010101" pitchFamily="49" charset="-122"/>
                <a:ea typeface="黑体" panose="02010609060101010101" pitchFamily="49" charset="-122"/>
              </a:rPr>
              <a:t>下文火车进入台儿沟后这里发生的变化做铺垫。</a:t>
            </a:r>
          </a:p>
        </p:txBody>
      </p:sp>
      <p:sp>
        <p:nvSpPr>
          <p:cNvPr id="6" name="矩形 5" title=""/>
          <p:cNvSpPr/>
          <p:nvPr/>
        </p:nvSpPr>
        <p:spPr>
          <a:xfrm>
            <a:off x="133003" y="4587107"/>
            <a:ext cx="11920451" cy="2308324"/>
          </a:xfrm>
          <a:prstGeom prst="rect">
            <a:avLst/>
          </a:prstGeom>
        </p:spPr>
        <p:txBody>
          <a:bodyPr wrap="square">
            <a:spAutoFit/>
          </a:bodyPr>
          <a:lstStyle/>
          <a:p>
            <a:r>
              <a:rPr kumimoji="1" lang="zh-CN" altLang="en-US" sz="2400" b="1" smtClean="0">
                <a:solidFill>
                  <a:srgbClr val="FF0000"/>
                </a:solidFill>
                <a:latin typeface="楷体" panose="02010609060101010101" pitchFamily="49" charset="-122"/>
                <a:ea typeface="楷体" panose="02010609060101010101" pitchFamily="49" charset="-122"/>
              </a:rPr>
              <a:t>①</a:t>
            </a:r>
            <a:r>
              <a:rPr kumimoji="1" lang="zh-CN" altLang="en-US" sz="2400" b="1" smtClean="0">
                <a:solidFill>
                  <a:srgbClr val="FF0000"/>
                </a:solidFill>
                <a:latin typeface="黑体" panose="02010609060101010101" pitchFamily="49" charset="-122"/>
                <a:ea typeface="黑体" panose="02010609060101010101" pitchFamily="49" charset="-122"/>
              </a:rPr>
              <a:t>这一段之前的环境描写是晦暗、寂静的，香雪的内心是害怕的。此时满月升起，环境变得明亮，氛围发生了变化，暗示了情节即将有变化。</a:t>
            </a:r>
            <a:endParaRPr kumimoji="1" lang="en-US" altLang="zh-CN" sz="2400" b="1" smtClean="0">
              <a:solidFill>
                <a:srgbClr val="FF0000"/>
              </a:solidFill>
              <a:latin typeface="黑体" panose="02010609060101010101" pitchFamily="49" charset="-122"/>
              <a:ea typeface="黑体" panose="02010609060101010101" pitchFamily="49" charset="-122"/>
            </a:endParaRPr>
          </a:p>
          <a:p>
            <a:r>
              <a:rPr kumimoji="1" lang="zh-CN" altLang="en-US" sz="2400" b="1" smtClean="0">
                <a:solidFill>
                  <a:srgbClr val="FF0000"/>
                </a:solidFill>
                <a:latin typeface="楷体" panose="02010609060101010101" pitchFamily="49" charset="-122"/>
                <a:ea typeface="楷体" panose="02010609060101010101" pitchFamily="49" charset="-122"/>
              </a:rPr>
              <a:t>②</a:t>
            </a:r>
            <a:r>
              <a:rPr kumimoji="1" lang="zh-CN" altLang="en-US" sz="2400" b="1" smtClean="0">
                <a:solidFill>
                  <a:srgbClr val="FF0000"/>
                </a:solidFill>
                <a:latin typeface="黑体" panose="02010609060101010101" pitchFamily="49" charset="-122"/>
                <a:ea typeface="黑体" panose="02010609060101010101" pitchFamily="49" charset="-122"/>
              </a:rPr>
              <a:t>满月照亮了山谷，照亮了周围的一切，也照亮了香雪手中闪闪发光的小盒子，为下文写铅笔盒做铺垫，推动了情节的发展。</a:t>
            </a:r>
            <a:endParaRPr kumimoji="1" lang="en-US" altLang="zh-CN" sz="2400" b="1" smtClean="0">
              <a:solidFill>
                <a:srgbClr val="FF0000"/>
              </a:solidFill>
              <a:latin typeface="黑体" panose="02010609060101010101" pitchFamily="49" charset="-122"/>
              <a:ea typeface="黑体" panose="02010609060101010101" pitchFamily="49" charset="-122"/>
            </a:endParaRPr>
          </a:p>
          <a:p>
            <a:r>
              <a:rPr kumimoji="1" lang="zh-CN" altLang="en-US" sz="2400" b="1" smtClean="0">
                <a:solidFill>
                  <a:srgbClr val="FF0000"/>
                </a:solidFill>
                <a:latin typeface="楷体" panose="02010609060101010101" pitchFamily="49" charset="-122"/>
                <a:ea typeface="楷体" panose="02010609060101010101" pitchFamily="49" charset="-122"/>
              </a:rPr>
              <a:t>③</a:t>
            </a:r>
            <a:r>
              <a:rPr kumimoji="1" lang="zh-CN" altLang="en-US" sz="2400" b="1" smtClean="0">
                <a:solidFill>
                  <a:srgbClr val="FF0000"/>
                </a:solidFill>
                <a:latin typeface="黑体" panose="02010609060101010101" pitchFamily="49" charset="-122"/>
                <a:ea typeface="黑体" panose="02010609060101010101" pitchFamily="49" charset="-122"/>
              </a:rPr>
              <a:t>明亮的环境也烘托出了人物此刻想到自己已经拥有铅笔盒时的心愿满足，强化了人物自尊的形象。</a:t>
            </a:r>
            <a:endParaRPr kumimoji="1" lang="zh-CN" altLang="en-US" sz="2400" b="1">
              <a:solidFill>
                <a:srgbClr val="FF00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3482518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3" name="文本框 12" title=""/>
          <p:cNvSpPr txBox="1"/>
          <p:nvPr/>
        </p:nvSpPr>
        <p:spPr>
          <a:xfrm>
            <a:off x="440575" y="238387"/>
            <a:ext cx="8395853" cy="646331"/>
          </a:xfrm>
          <a:prstGeom prst="rect">
            <a:avLst/>
          </a:prstGeom>
          <a:noFill/>
        </p:spPr>
        <p:txBody>
          <a:bodyPr wrap="square" rtlCol="0">
            <a:spAutoFit/>
          </a:bodyPr>
          <a:lstStyle/>
          <a:p>
            <a:r>
              <a:rPr lang="zh-CN" altLang="en-US" sz="3600" smtClean="0">
                <a:latin typeface="黑体" panose="02010609060101010101" pitchFamily="49" charset="-122"/>
                <a:ea typeface="黑体" panose="02010609060101010101" pitchFamily="49" charset="-122"/>
              </a:rPr>
              <a:t>（</a:t>
            </a:r>
            <a:r>
              <a:rPr lang="en-US" altLang="zh-CN" sz="3600" smtClean="0">
                <a:latin typeface="黑体" panose="02010609060101010101" pitchFamily="49" charset="-122"/>
                <a:ea typeface="黑体" panose="02010609060101010101" pitchFamily="49" charset="-122"/>
              </a:rPr>
              <a:t>2</a:t>
            </a:r>
            <a:r>
              <a:rPr lang="zh-CN" altLang="en-US" sz="3600" smtClean="0">
                <a:latin typeface="黑体" panose="02010609060101010101" pitchFamily="49" charset="-122"/>
                <a:ea typeface="黑体" panose="02010609060101010101" pitchFamily="49" charset="-122"/>
              </a:rPr>
              <a:t>）分析</a:t>
            </a:r>
            <a:r>
              <a:rPr lang="zh-CN" altLang="en-US" sz="3600">
                <a:latin typeface="黑体" panose="02010609060101010101" pitchFamily="49" charset="-122"/>
                <a:ea typeface="黑体" panose="02010609060101010101" pitchFamily="49" charset="-122"/>
              </a:rPr>
              <a:t>小说中环境描写的</a:t>
            </a:r>
            <a:r>
              <a:rPr lang="zh-CN" altLang="en-US" sz="3600" smtClean="0">
                <a:latin typeface="黑体" panose="02010609060101010101" pitchFamily="49" charset="-122"/>
                <a:ea typeface="黑体" panose="02010609060101010101" pitchFamily="49" charset="-122"/>
              </a:rPr>
              <a:t>作用</a:t>
            </a:r>
            <a:endParaRPr lang="zh-CN" altLang="en-US" sz="3600">
              <a:latin typeface="黑体" panose="02010609060101010101" pitchFamily="49" charset="-122"/>
              <a:ea typeface="黑体" panose="02010609060101010101" pitchFamily="49" charset="-122"/>
            </a:endParaRPr>
          </a:p>
        </p:txBody>
      </p:sp>
      <p:sp>
        <p:nvSpPr>
          <p:cNvPr id="3" name="矩形 2" title=""/>
          <p:cNvSpPr/>
          <p:nvPr/>
        </p:nvSpPr>
        <p:spPr>
          <a:xfrm>
            <a:off x="315885" y="1715715"/>
            <a:ext cx="11296996" cy="4893647"/>
          </a:xfrm>
          <a:prstGeom prst="rect">
            <a:avLst/>
          </a:prstGeom>
        </p:spPr>
        <p:txBody>
          <a:bodyPr wrap="square">
            <a:spAutoFit/>
          </a:bodyPr>
          <a:lstStyle/>
          <a:p>
            <a:r>
              <a:rPr lang="zh-CN" altLang="en-US" sz="2400" smtClean="0">
                <a:latin typeface="黑体" panose="02010609060101010101" pitchFamily="49" charset="-122"/>
                <a:ea typeface="黑体" panose="02010609060101010101" pitchFamily="49" charset="-122"/>
              </a:rPr>
              <a:t>她</a:t>
            </a:r>
            <a:r>
              <a:rPr lang="zh-CN" altLang="en-US" sz="2400">
                <a:latin typeface="黑体" panose="02010609060101010101" pitchFamily="49" charset="-122"/>
                <a:ea typeface="黑体" panose="02010609060101010101" pitchFamily="49" charset="-122"/>
              </a:rPr>
              <a:t>的内心变化是</a:t>
            </a:r>
            <a:r>
              <a:rPr lang="zh-CN" altLang="en-US" sz="2400">
                <a:solidFill>
                  <a:srgbClr val="FF0000"/>
                </a:solidFill>
                <a:latin typeface="黑体" panose="02010609060101010101" pitchFamily="49" charset="-122"/>
                <a:ea typeface="黑体" panose="02010609060101010101" pitchFamily="49" charset="-122"/>
              </a:rPr>
              <a:t>怕</a:t>
            </a:r>
            <a:r>
              <a:rPr lang="en-US" altLang="zh-CN" sz="2400">
                <a:solidFill>
                  <a:srgbClr val="FF0000"/>
                </a:solidFill>
                <a:latin typeface="黑体" panose="02010609060101010101" pitchFamily="49" charset="-122"/>
                <a:ea typeface="黑体" panose="02010609060101010101" pitchFamily="49" charset="-122"/>
              </a:rPr>
              <a:t>——</a:t>
            </a:r>
            <a:r>
              <a:rPr lang="zh-CN" altLang="en-US" sz="2400">
                <a:solidFill>
                  <a:srgbClr val="FF0000"/>
                </a:solidFill>
                <a:latin typeface="黑体" panose="02010609060101010101" pitchFamily="49" charset="-122"/>
                <a:ea typeface="黑体" panose="02010609060101010101" pitchFamily="49" charset="-122"/>
              </a:rPr>
              <a:t>不怕</a:t>
            </a:r>
            <a:r>
              <a:rPr lang="en-US" altLang="zh-CN" sz="2400">
                <a:solidFill>
                  <a:srgbClr val="FF0000"/>
                </a:solidFill>
                <a:latin typeface="黑体" panose="02010609060101010101" pitchFamily="49" charset="-122"/>
                <a:ea typeface="黑体" panose="02010609060101010101" pitchFamily="49" charset="-122"/>
              </a:rPr>
              <a:t>——</a:t>
            </a:r>
            <a:r>
              <a:rPr lang="zh-CN" altLang="en-US" sz="2400">
                <a:solidFill>
                  <a:srgbClr val="FF0000"/>
                </a:solidFill>
                <a:latin typeface="黑体" panose="02010609060101010101" pitchFamily="49" charset="-122"/>
                <a:ea typeface="黑体" panose="02010609060101010101" pitchFamily="49" charset="-122"/>
              </a:rPr>
              <a:t>犹豫</a:t>
            </a:r>
            <a:r>
              <a:rPr lang="en-US" altLang="zh-CN" sz="2400">
                <a:solidFill>
                  <a:srgbClr val="FF0000"/>
                </a:solidFill>
                <a:latin typeface="黑体" panose="02010609060101010101" pitchFamily="49" charset="-122"/>
                <a:ea typeface="黑体" panose="02010609060101010101" pitchFamily="49" charset="-122"/>
              </a:rPr>
              <a:t>——</a:t>
            </a:r>
            <a:r>
              <a:rPr lang="zh-CN" altLang="en-US" sz="2400">
                <a:solidFill>
                  <a:srgbClr val="FF0000"/>
                </a:solidFill>
                <a:latin typeface="黑体" panose="02010609060101010101" pitchFamily="49" charset="-122"/>
                <a:ea typeface="黑体" panose="02010609060101010101" pitchFamily="49" charset="-122"/>
              </a:rPr>
              <a:t>坚定</a:t>
            </a:r>
            <a:r>
              <a:rPr lang="zh-CN" altLang="en-US" sz="2400">
                <a:latin typeface="黑体" panose="02010609060101010101" pitchFamily="49" charset="-122"/>
                <a:ea typeface="黑体" panose="02010609060101010101" pitchFamily="49" charset="-122"/>
              </a:rPr>
              <a:t>，这一心理过程是用景物烘托出来的。 </a:t>
            </a:r>
          </a:p>
          <a:p>
            <a:r>
              <a:rPr lang="zh-CN" altLang="en-US" sz="2400">
                <a:latin typeface="黑体" panose="02010609060101010101" pitchFamily="49" charset="-122"/>
                <a:ea typeface="黑体" panose="02010609060101010101" pitchFamily="49" charset="-122"/>
              </a:rPr>
              <a:t>①怕</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现在她害怕这陌生的西山口，害怕四周黑幽幽的大山，害怕叫人心跳的寂静，当风吹响近处的小树林时，她又害怕小树林发出的窸窸父的声音。</a:t>
            </a:r>
            <a:r>
              <a:rPr lang="zh-CN" altLang="en-US" sz="2400" smtClean="0">
                <a:latin typeface="黑体" panose="02010609060101010101" pitchFamily="49" charset="-122"/>
                <a:ea typeface="黑体" panose="02010609060101010101" pitchFamily="49" charset="-122"/>
              </a:rPr>
              <a:t>”</a:t>
            </a:r>
            <a:r>
              <a:rPr lang="en-US" altLang="zh-CN" sz="2400" smtClean="0">
                <a:solidFill>
                  <a:srgbClr val="FF0000"/>
                </a:solidFill>
                <a:latin typeface="黑体" panose="02010609060101010101" pitchFamily="49" charset="-122"/>
                <a:ea typeface="黑体" panose="02010609060101010101" pitchFamily="49" charset="-122"/>
              </a:rPr>
              <a:t>(</a:t>
            </a:r>
            <a:r>
              <a:rPr lang="zh-CN" altLang="en-US" sz="2400" smtClean="0">
                <a:solidFill>
                  <a:srgbClr val="FF0000"/>
                </a:solidFill>
                <a:latin typeface="黑体" panose="02010609060101010101" pitchFamily="49" charset="-122"/>
                <a:ea typeface="黑体" panose="02010609060101010101" pitchFamily="49" charset="-122"/>
              </a:rPr>
              <a:t>香</a:t>
            </a:r>
            <a:r>
              <a:rPr lang="zh-CN" altLang="en-US" sz="2400">
                <a:solidFill>
                  <a:srgbClr val="FF0000"/>
                </a:solidFill>
                <a:latin typeface="黑体" panose="02010609060101010101" pitchFamily="49" charset="-122"/>
                <a:ea typeface="黑体" panose="02010609060101010101" pitchFamily="49" charset="-122"/>
              </a:rPr>
              <a:t>雪独自一人在西山口车站的惊恐与</a:t>
            </a:r>
            <a:r>
              <a:rPr lang="zh-CN" altLang="en-US" sz="2400" smtClean="0">
                <a:solidFill>
                  <a:srgbClr val="FF0000"/>
                </a:solidFill>
                <a:latin typeface="黑体" panose="02010609060101010101" pitchFamily="49" charset="-122"/>
                <a:ea typeface="黑体" panose="02010609060101010101" pitchFamily="49" charset="-122"/>
              </a:rPr>
              <a:t>害怕</a:t>
            </a:r>
            <a:r>
              <a:rPr lang="en-US" altLang="zh-CN" sz="2400" smtClean="0">
                <a:solidFill>
                  <a:srgbClr val="FF0000"/>
                </a:solidFill>
                <a:latin typeface="黑体" panose="02010609060101010101" pitchFamily="49" charset="-122"/>
                <a:ea typeface="黑体" panose="02010609060101010101" pitchFamily="49" charset="-122"/>
              </a:rPr>
              <a:t>)</a:t>
            </a:r>
            <a:endParaRPr lang="zh-CN" altLang="en-US" sz="2400">
              <a:solidFill>
                <a:srgbClr val="FF0000"/>
              </a:solidFill>
              <a:latin typeface="黑体" panose="02010609060101010101" pitchFamily="49" charset="-122"/>
              <a:ea typeface="黑体" panose="02010609060101010101" pitchFamily="49" charset="-122"/>
            </a:endParaRPr>
          </a:p>
          <a:p>
            <a:r>
              <a:rPr lang="zh-CN" altLang="en-US" sz="2400">
                <a:latin typeface="黑体" panose="02010609060101010101" pitchFamily="49" charset="-122"/>
                <a:ea typeface="黑体" panose="02010609060101010101" pitchFamily="49" charset="-122"/>
              </a:rPr>
              <a:t>②不怕</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她站了起来，忽然感到心里很满意，风也柔合了许多。她发现月亮是这样明净。群山被月光笼罩着，像母亲庄严、神圣的胸脯；那秋风吹干的一树树核桃叶，卷起来像一树树金铃铛，她第一次听清它们在夜晚，在风的怂恿下“豁啷啷”地歌唱。</a:t>
            </a:r>
            <a:r>
              <a:rPr lang="zh-CN" altLang="en-US" sz="2400" smtClean="0">
                <a:latin typeface="黑体" panose="02010609060101010101" pitchFamily="49" charset="-122"/>
                <a:ea typeface="黑体" panose="02010609060101010101" pitchFamily="49" charset="-122"/>
              </a:rPr>
              <a:t>”</a:t>
            </a:r>
            <a:r>
              <a:rPr lang="en-US" altLang="zh-CN" sz="2400">
                <a:solidFill>
                  <a:srgbClr val="FF0000"/>
                </a:solidFill>
                <a:latin typeface="黑体" panose="02010609060101010101" pitchFamily="49" charset="-122"/>
                <a:ea typeface="黑体" panose="02010609060101010101" pitchFamily="49" charset="-122"/>
              </a:rPr>
              <a:t>(</a:t>
            </a:r>
            <a:r>
              <a:rPr lang="zh-CN" altLang="en-US" sz="2400">
                <a:solidFill>
                  <a:srgbClr val="FF0000"/>
                </a:solidFill>
                <a:latin typeface="黑体" panose="02010609060101010101" pitchFamily="49" charset="-122"/>
                <a:ea typeface="黑体" panose="02010609060101010101" pitchFamily="49" charset="-122"/>
              </a:rPr>
              <a:t>香雪拥有铅笔盒后的满足心情）</a:t>
            </a:r>
          </a:p>
          <a:p>
            <a:r>
              <a:rPr lang="zh-CN" altLang="en-US" sz="2400">
                <a:latin typeface="黑体" panose="02010609060101010101" pitchFamily="49" charset="-122"/>
                <a:ea typeface="黑体" panose="02010609060101010101" pitchFamily="49" charset="-122"/>
              </a:rPr>
              <a:t>③犹豫</a:t>
            </a:r>
            <a:r>
              <a:rPr lang="en-US" altLang="zh-CN" sz="2400" smtClean="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回去怎么说？她环视群山，群山沉默着；她又朝着近处的杨树林张望，杨树</a:t>
            </a:r>
            <a:r>
              <a:rPr lang="zh-CN" altLang="en-US" sz="2400" smtClean="0">
                <a:latin typeface="黑体" panose="02010609060101010101" pitchFamily="49" charset="-122"/>
                <a:ea typeface="黑体" panose="02010609060101010101" pitchFamily="49" charset="-122"/>
              </a:rPr>
              <a:t>林</a:t>
            </a:r>
            <a:r>
              <a:rPr lang="zh-TW" altLang="en-US" sz="2400" smtClean="0">
                <a:latin typeface="黑体" panose="02010609060101010101" pitchFamily="49" charset="-122"/>
                <a:ea typeface="黑体" panose="02010609060101010101" pitchFamily="49" charset="-122"/>
              </a:rPr>
              <a:t>窸</a:t>
            </a:r>
            <a:r>
              <a:rPr lang="zh-TW" altLang="en-US" sz="2400">
                <a:latin typeface="黑体" panose="02010609060101010101" pitchFamily="49" charset="-122"/>
                <a:ea typeface="黑体" panose="02010609060101010101" pitchFamily="49" charset="-122"/>
              </a:rPr>
              <a:t>窸窣窣</a:t>
            </a:r>
            <a:r>
              <a:rPr lang="zh-CN" altLang="en-US" sz="2400" smtClean="0">
                <a:latin typeface="黑体" panose="02010609060101010101" pitchFamily="49" charset="-122"/>
                <a:ea typeface="黑体" panose="02010609060101010101" pitchFamily="49" charset="-122"/>
              </a:rPr>
              <a:t>地</a:t>
            </a:r>
            <a:r>
              <a:rPr lang="zh-CN" altLang="en-US" sz="2400">
                <a:latin typeface="黑体" panose="02010609060101010101" pitchFamily="49" charset="-122"/>
                <a:ea typeface="黑体" panose="02010609060101010101" pitchFamily="49" charset="-122"/>
              </a:rPr>
              <a:t>响着，并不真心告诉她应该怎么做。”</a:t>
            </a:r>
            <a:r>
              <a:rPr lang="zh-CN" altLang="en-US" sz="2400">
                <a:solidFill>
                  <a:srgbClr val="FF0000"/>
                </a:solidFill>
                <a:latin typeface="黑体" panose="02010609060101010101" pitchFamily="49" charset="-122"/>
                <a:ea typeface="黑体" panose="02010609060101010101" pitchFamily="49" charset="-122"/>
              </a:rPr>
              <a:t>（香雪心里担忧不知如何向娘解释铅笔盒一事）</a:t>
            </a:r>
          </a:p>
          <a:p>
            <a:r>
              <a:rPr lang="zh-CN" altLang="en-US" sz="2400">
                <a:latin typeface="黑体" panose="02010609060101010101" pitchFamily="49" charset="-122"/>
                <a:ea typeface="黑体" panose="02010609060101010101" pitchFamily="49" charset="-122"/>
              </a:rPr>
              <a:t>④坚定</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小溪的歌唱高昂起来了，它欢腾着向前奔跑，撞击着水中的石块，不时溅起一朵小小的浪花。”</a:t>
            </a:r>
            <a:r>
              <a:rPr lang="zh-CN" altLang="en-US" sz="2400">
                <a:solidFill>
                  <a:srgbClr val="FF0000"/>
                </a:solidFill>
                <a:latin typeface="黑体" panose="02010609060101010101" pitchFamily="49" charset="-122"/>
                <a:ea typeface="黑体" panose="02010609060101010101" pitchFamily="49" charset="-122"/>
              </a:rPr>
              <a:t>（香雪想出向娘解释铅笔盒一事的方法后的愉快心情）</a:t>
            </a:r>
          </a:p>
        </p:txBody>
      </p:sp>
      <p:sp>
        <p:nvSpPr>
          <p:cNvPr id="15" name="文本框 14" title=""/>
          <p:cNvSpPr txBox="1"/>
          <p:nvPr/>
        </p:nvSpPr>
        <p:spPr>
          <a:xfrm>
            <a:off x="315885" y="884718"/>
            <a:ext cx="10922922" cy="830997"/>
          </a:xfrm>
          <a:prstGeom prst="rect">
            <a:avLst/>
          </a:prstGeom>
          <a:noFill/>
        </p:spPr>
        <p:txBody>
          <a:bodyPr wrap="square" rtlCol="0">
            <a:spAutoFit/>
          </a:bodyPr>
          <a:lstStyle/>
          <a:p>
            <a:r>
              <a:rPr lang="zh-CN" altLang="en-US" sz="2400" smtClean="0">
                <a:solidFill>
                  <a:srgbClr val="0070C0"/>
                </a:solidFill>
              </a:rPr>
              <a:t>当</a:t>
            </a:r>
            <a:r>
              <a:rPr lang="zh-CN" altLang="en-US" sz="2400">
                <a:solidFill>
                  <a:srgbClr val="0070C0"/>
                </a:solidFill>
              </a:rPr>
              <a:t>香雪</a:t>
            </a:r>
            <a:r>
              <a:rPr lang="zh-CN" altLang="en-US" sz="2400" smtClean="0">
                <a:solidFill>
                  <a:srgbClr val="0070C0"/>
                </a:solidFill>
              </a:rPr>
              <a:t>一个人</a:t>
            </a:r>
            <a:r>
              <a:rPr lang="zh-CN" altLang="en-US" sz="2400">
                <a:solidFill>
                  <a:srgbClr val="0070C0"/>
                </a:solidFill>
              </a:rPr>
              <a:t>站在陌生的西山口时，她的内心经历了一系列的</a:t>
            </a:r>
            <a:r>
              <a:rPr lang="zh-CN" altLang="en-US" sz="2400" smtClean="0">
                <a:solidFill>
                  <a:srgbClr val="0070C0"/>
                </a:solidFill>
              </a:rPr>
              <a:t>变化。请</a:t>
            </a:r>
            <a:r>
              <a:rPr lang="zh-CN" altLang="en-US" sz="2400">
                <a:solidFill>
                  <a:srgbClr val="0070C0"/>
                </a:solidFill>
              </a:rPr>
              <a:t>找出对应</a:t>
            </a:r>
            <a:r>
              <a:rPr lang="zh-CN" altLang="en-US" sz="2400" smtClean="0">
                <a:solidFill>
                  <a:srgbClr val="0070C0"/>
                </a:solidFill>
              </a:rPr>
              <a:t>的</a:t>
            </a:r>
            <a:r>
              <a:rPr lang="zh-CN" altLang="en-US" sz="2400">
                <a:solidFill>
                  <a:srgbClr val="0070C0"/>
                </a:solidFill>
              </a:rPr>
              <a:t>环境</a:t>
            </a:r>
            <a:r>
              <a:rPr lang="zh-CN" altLang="en-US" sz="2400" smtClean="0">
                <a:solidFill>
                  <a:srgbClr val="0070C0"/>
                </a:solidFill>
              </a:rPr>
              <a:t>描写</a:t>
            </a:r>
            <a:r>
              <a:rPr lang="zh-CN" altLang="en-US" sz="2400">
                <a:solidFill>
                  <a:srgbClr val="0070C0"/>
                </a:solidFill>
              </a:rPr>
              <a:t>，简要</a:t>
            </a:r>
            <a:r>
              <a:rPr lang="zh-CN" altLang="en-US" sz="2400" smtClean="0">
                <a:solidFill>
                  <a:srgbClr val="0070C0"/>
                </a:solidFill>
              </a:rPr>
              <a:t>分析它与人物心理之间的关系。 </a:t>
            </a:r>
            <a:endParaRPr lang="zh-CN" altLang="en-US" sz="2400">
              <a:solidFill>
                <a:srgbClr val="0070C0"/>
              </a:solidFill>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标题 3" title=""/>
          <p:cNvSpPr>
            <a:spLocks noGrp="1"/>
          </p:cNvSpPr>
          <p:nvPr>
            <p:ph type="title"/>
          </p:nvPr>
        </p:nvSpPr>
        <p:spPr>
          <a:xfrm>
            <a:off x="538061" y="625985"/>
            <a:ext cx="10969200" cy="705600"/>
          </a:xfrm>
        </p:spPr>
        <p:txBody>
          <a:bodyPr/>
          <a:lstStyle/>
          <a:p>
            <a:r>
              <a:rPr lang="zh-CN" altLang="en-US" sz="3600" smtClean="0"/>
              <a:t>象征手法</a:t>
            </a:r>
            <a:endParaRPr lang="zh-CN" altLang="en-US" sz="3600"/>
          </a:p>
        </p:txBody>
      </p:sp>
      <p:sp>
        <p:nvSpPr>
          <p:cNvPr id="5" name="图片占位符 1" title=""/>
          <p:cNvSpPr>
            <a:spLocks noGrp="1"/>
          </p:cNvSpPr>
          <p:nvPr>
            <p:ph type="body" sz="half" idx="2"/>
          </p:nvPr>
        </p:nvSpPr>
        <p:spPr>
          <a:xfrm>
            <a:off x="440574" y="1512916"/>
            <a:ext cx="11137063" cy="4649759"/>
          </a:xfrm>
        </p:spPr>
        <p:txBody>
          <a:bodyPr>
            <a:normAutofit/>
          </a:bodyPr>
          <a:lstStyle/>
          <a:p>
            <a:r>
              <a:rPr lang="zh-CN" altLang="en-US" sz="3200" smtClean="0">
                <a:solidFill>
                  <a:srgbClr val="FF0000"/>
                </a:solidFill>
              </a:rPr>
              <a:t> 象征</a:t>
            </a:r>
            <a:r>
              <a:rPr lang="zh-CN" altLang="en-US" sz="3200">
                <a:solidFill>
                  <a:srgbClr val="FF0000"/>
                </a:solidFill>
              </a:rPr>
              <a:t>手法</a:t>
            </a:r>
            <a:r>
              <a:rPr lang="zh-CN" altLang="en-US" sz="3200">
                <a:solidFill>
                  <a:schemeClr val="tx1"/>
                </a:solidFill>
              </a:rPr>
              <a:t>是根据事物之间的某种联系，借助某人某物的具体形象（象征体），以表现某种抽象的概念、思想和情感。它可以使文章立意高远，含蓄深刻</a:t>
            </a:r>
            <a:r>
              <a:rPr lang="zh-CN" altLang="en-US" sz="3200" smtClean="0">
                <a:solidFill>
                  <a:schemeClr val="tx1"/>
                </a:solidFill>
              </a:rPr>
              <a:t>。</a:t>
            </a:r>
            <a:endParaRPr lang="en-US" altLang="zh-CN" sz="3200" smtClean="0">
              <a:solidFill>
                <a:schemeClr val="tx1"/>
              </a:solidFill>
            </a:endParaRPr>
          </a:p>
          <a:p>
            <a:r>
              <a:rPr lang="en-US" altLang="zh-CN" sz="3200">
                <a:solidFill>
                  <a:srgbClr val="FF0000"/>
                </a:solidFill>
              </a:rPr>
              <a:t> </a:t>
            </a:r>
            <a:r>
              <a:rPr lang="zh-CN" altLang="en-US" sz="3200" smtClean="0">
                <a:solidFill>
                  <a:schemeClr val="tx1"/>
                </a:solidFill>
              </a:rPr>
              <a:t>恰当</a:t>
            </a:r>
            <a:r>
              <a:rPr lang="zh-CN" altLang="en-US" sz="3200">
                <a:solidFill>
                  <a:schemeClr val="tx1"/>
                </a:solidFill>
              </a:rPr>
              <a:t>地运用象征手法，可以</a:t>
            </a:r>
            <a:r>
              <a:rPr lang="zh-CN" altLang="en-US" sz="3200">
                <a:solidFill>
                  <a:srgbClr val="FF0000"/>
                </a:solidFill>
              </a:rPr>
              <a:t>将某些比较抽象的精神品质</a:t>
            </a:r>
            <a:r>
              <a:rPr lang="zh-CN" altLang="en-US" sz="3200">
                <a:solidFill>
                  <a:schemeClr val="tx1"/>
                </a:solidFill>
              </a:rPr>
              <a:t>化为</a:t>
            </a:r>
            <a:r>
              <a:rPr lang="zh-CN" altLang="en-US" sz="3200">
                <a:solidFill>
                  <a:srgbClr val="FF0000"/>
                </a:solidFill>
              </a:rPr>
              <a:t>具体的可以感知的形象</a:t>
            </a:r>
            <a:r>
              <a:rPr lang="zh-CN" altLang="en-US" sz="3200">
                <a:solidFill>
                  <a:schemeClr val="tx1"/>
                </a:solidFill>
              </a:rPr>
              <a:t>，从而给读者留下深刻的印象，赋予文章以深意，从而给读者留下咀嚼回味的余地。</a:t>
            </a:r>
          </a:p>
        </p:txBody>
      </p:sp>
    </p:spTree>
    <p:extLst>
      <p:ext uri="{BB962C8B-B14F-4D97-AF65-F5344CB8AC3E}">
        <p14:creationId xmlns:p14="http://schemas.microsoft.com/office/powerpoint/2010/main" val="621103761"/>
      </p:ext>
    </p:ext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标题 3" title=""/>
          <p:cNvSpPr>
            <a:spLocks noGrp="1"/>
          </p:cNvSpPr>
          <p:nvPr>
            <p:ph type="title"/>
          </p:nvPr>
        </p:nvSpPr>
        <p:spPr>
          <a:xfrm>
            <a:off x="485308" y="485308"/>
            <a:ext cx="10969200" cy="705600"/>
          </a:xfrm>
        </p:spPr>
        <p:txBody>
          <a:bodyPr>
            <a:normAutofit/>
          </a:bodyPr>
          <a:lstStyle/>
          <a:p>
            <a:r>
              <a:rPr lang="zh-CN" altLang="en-US" sz="3600" smtClean="0">
                <a:solidFill>
                  <a:schemeClr val="tx1"/>
                </a:solidFill>
                <a:latin typeface="黑体" panose="02010609060101010101" pitchFamily="49" charset="-122"/>
                <a:ea typeface="黑体" panose="02010609060101010101" pitchFamily="49" charset="-122"/>
                <a:cs typeface="+mn-cs"/>
              </a:rPr>
              <a:t>（</a:t>
            </a:r>
            <a:r>
              <a:rPr lang="en-US" altLang="zh-CN" sz="3600" smtClean="0">
                <a:solidFill>
                  <a:schemeClr val="tx1"/>
                </a:solidFill>
                <a:latin typeface="黑体" panose="02010609060101010101" pitchFamily="49" charset="-122"/>
                <a:ea typeface="黑体" panose="02010609060101010101" pitchFamily="49" charset="-122"/>
                <a:cs typeface="+mn-cs"/>
              </a:rPr>
              <a:t>3</a:t>
            </a:r>
            <a:r>
              <a:rPr lang="zh-CN" altLang="en-US" sz="3600" smtClean="0">
                <a:solidFill>
                  <a:schemeClr val="tx1"/>
                </a:solidFill>
                <a:latin typeface="黑体" panose="02010609060101010101" pitchFamily="49" charset="-122"/>
                <a:ea typeface="黑体" panose="02010609060101010101" pitchFamily="49" charset="-122"/>
                <a:cs typeface="+mn-cs"/>
              </a:rPr>
              <a:t>）分析</a:t>
            </a:r>
            <a:r>
              <a:rPr lang="zh-CN" altLang="en-US" sz="3600">
                <a:solidFill>
                  <a:schemeClr val="tx1"/>
                </a:solidFill>
                <a:latin typeface="黑体" panose="02010609060101010101" pitchFamily="49" charset="-122"/>
                <a:ea typeface="黑体" panose="02010609060101010101" pitchFamily="49" charset="-122"/>
                <a:cs typeface="+mn-cs"/>
              </a:rPr>
              <a:t>小说象征手法的运用</a:t>
            </a:r>
          </a:p>
        </p:txBody>
      </p:sp>
      <p:sp>
        <p:nvSpPr>
          <p:cNvPr id="8" name="文本框 7" title=""/>
          <p:cNvSpPr txBox="1"/>
          <p:nvPr/>
        </p:nvSpPr>
        <p:spPr>
          <a:xfrm>
            <a:off x="806446" y="1281888"/>
            <a:ext cx="10399110" cy="1200329"/>
          </a:xfrm>
          <a:prstGeom prst="rect">
            <a:avLst/>
          </a:prstGeom>
          <a:noFill/>
          <a:ln w="31750">
            <a:solidFill>
              <a:srgbClr val="92D050"/>
            </a:solidFill>
          </a:ln>
        </p:spPr>
        <p:txBody>
          <a:bodyPr wrap="square" rtlCol="0">
            <a:spAutoFit/>
          </a:bodyPr>
          <a:lstStyle/>
          <a:p>
            <a:pPr>
              <a:lnSpc>
                <a:spcPct val="150000"/>
              </a:lnSpc>
            </a:pPr>
            <a:r>
              <a:rPr lang="zh-CN" altLang="en-US" sz="2400" b="1">
                <a:latin typeface="黑体" panose="02010609060101010101" charset="-122"/>
                <a:ea typeface="黑体" panose="02010609060101010101" charset="-122"/>
                <a:cs typeface="黑体" panose="02010609060101010101" charset="-122"/>
                <a:sym typeface="Arial" panose="020b0604020202020204" pitchFamily="34" charset="0"/>
              </a:rPr>
              <a:t>“大山”、“火车”并不仅仅是实物，请根据它们的特点思考一下它们象征了什么？</a:t>
            </a:r>
          </a:p>
        </p:txBody>
      </p:sp>
      <p:sp>
        <p:nvSpPr>
          <p:cNvPr id="11" name="文本占位符 10" title=""/>
          <p:cNvSpPr>
            <a:spLocks noGrp="1"/>
          </p:cNvSpPr>
          <p:nvPr>
            <p:ph type="body" sz="half" idx="2"/>
          </p:nvPr>
        </p:nvSpPr>
        <p:spPr>
          <a:xfrm>
            <a:off x="626626" y="2792871"/>
            <a:ext cx="10931758" cy="2634415"/>
          </a:xfrm>
        </p:spPr>
        <p:txBody>
          <a:bodyPr>
            <a:normAutofit/>
          </a:bodyPr>
          <a:lstStyle/>
          <a:p>
            <a:pPr>
              <a:lnSpc>
                <a:spcPct val="150000"/>
              </a:lnSpc>
            </a:pPr>
            <a:r>
              <a:rPr lang="zh-CN" altLang="en-US" sz="2600" b="1" smtClean="0">
                <a:solidFill>
                  <a:srgbClr val="FF0000"/>
                </a:solidFill>
                <a:ea typeface="微软雅黑"/>
                <a:sym typeface="Arial" panose="020b0604020202020204" pitchFamily="34" charset="0"/>
              </a:rPr>
              <a:t>“大山”：</a:t>
            </a:r>
            <a:r>
              <a:rPr lang="zh-CN" altLang="en-US" sz="2600" b="1" smtClean="0">
                <a:solidFill>
                  <a:schemeClr val="tx1"/>
                </a:solidFill>
                <a:ea typeface="微软雅黑"/>
                <a:sym typeface="Arial" panose="020b0604020202020204" pitchFamily="34" charset="0"/>
              </a:rPr>
              <a:t>台儿沟的山民们生活在深山中，与外面世界隔绝，</a:t>
            </a:r>
            <a:r>
              <a:rPr lang="zh-CN" altLang="en-US" sz="2600" b="1" smtClean="0">
                <a:solidFill>
                  <a:srgbClr val="FF0000"/>
                </a:solidFill>
                <a:ea typeface="微软雅黑"/>
                <a:sym typeface="Arial" panose="020b0604020202020204" pitchFamily="34" charset="0"/>
              </a:rPr>
              <a:t>象征</a:t>
            </a:r>
            <a:r>
              <a:rPr lang="zh-CN" altLang="en-US" sz="2600" b="1">
                <a:solidFill>
                  <a:srgbClr val="FF0000"/>
                </a:solidFill>
                <a:ea typeface="微软雅黑"/>
                <a:sym typeface="Arial" panose="020b0604020202020204" pitchFamily="34" charset="0"/>
              </a:rPr>
              <a:t>着封闭、传统；</a:t>
            </a:r>
          </a:p>
          <a:p>
            <a:pPr>
              <a:lnSpc>
                <a:spcPct val="150000"/>
              </a:lnSpc>
            </a:pPr>
            <a:r>
              <a:rPr lang="zh-CN" altLang="en-US" sz="2600" b="1" smtClean="0">
                <a:solidFill>
                  <a:srgbClr val="FF0000"/>
                </a:solidFill>
                <a:ea typeface="微软雅黑"/>
                <a:sym typeface="Arial" panose="020b0604020202020204" pitchFamily="34" charset="0"/>
              </a:rPr>
              <a:t>“火车”：</a:t>
            </a:r>
            <a:r>
              <a:rPr lang="zh-CN" altLang="en-US" sz="2600" b="1" smtClean="0">
                <a:solidFill>
                  <a:schemeClr val="tx1"/>
                </a:solidFill>
                <a:ea typeface="微软雅黑"/>
                <a:sym typeface="Arial" panose="020b0604020202020204" pitchFamily="34" charset="0"/>
              </a:rPr>
              <a:t>小说中的那个“钢筋铁骨的巨龙”，震醒了沉睡的台儿沟和那里的山民们</a:t>
            </a:r>
            <a:r>
              <a:rPr lang="zh-CN" altLang="en-US" sz="2600" b="1" smtClean="0">
                <a:solidFill>
                  <a:srgbClr val="FF0000"/>
                </a:solidFill>
                <a:ea typeface="微软雅黑"/>
                <a:sym typeface="Arial" panose="020b0604020202020204" pitchFamily="34" charset="0"/>
              </a:rPr>
              <a:t>，火车象征着开放、现代。</a:t>
            </a:r>
            <a:endParaRPr lang="zh-CN" altLang="en-US" sz="2600" b="1">
              <a:solidFill>
                <a:srgbClr val="FF0000"/>
              </a:solidFill>
              <a:ea typeface="微软雅黑"/>
              <a:sym typeface="Arial" panose="020b0604020202020204" pitchFamily="34" charset="0"/>
            </a:endParaRPr>
          </a:p>
          <a:p>
            <a:endParaRPr lang="zh-CN" altLang="en-US"/>
          </a:p>
        </p:txBody>
      </p:sp>
    </p:spTree>
    <p:extLst>
      <p:ext uri="{BB962C8B-B14F-4D97-AF65-F5344CB8AC3E}">
        <p14:creationId xmlns:p14="http://schemas.microsoft.com/office/powerpoint/2010/main" val="213514020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 calcmode="lin" valueType="num">
                                      <p:cBhvr additive="base">
                                        <p:cTn id="12"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1">
                                            <p:txEl>
                                              <p:pRg st="1" end="1"/>
                                            </p:txEl>
                                          </p:spTgt>
                                        </p:tgtEl>
                                        <p:attrNameLst>
                                          <p:attrName>style.visibility</p:attrName>
                                        </p:attrNameLst>
                                      </p:cBhvr>
                                      <p:to>
                                        <p:strVal val="visible"/>
                                      </p:to>
                                    </p:set>
                                    <p:anim calcmode="lin" valueType="num">
                                      <p:cBhvr additive="base">
                                        <p:cTn id="18"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uiExpand="1" build="p"/>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8" name="文本框 7" title=""/>
          <p:cNvSpPr txBox="1"/>
          <p:nvPr/>
        </p:nvSpPr>
        <p:spPr>
          <a:xfrm>
            <a:off x="496111" y="887160"/>
            <a:ext cx="11332899" cy="1384995"/>
          </a:xfrm>
          <a:prstGeom prst="rect">
            <a:avLst/>
          </a:prstGeom>
          <a:noFill/>
          <a:ln w="31750">
            <a:solidFill>
              <a:srgbClr val="92D050"/>
            </a:solidFill>
          </a:ln>
        </p:spPr>
        <p:txBody>
          <a:bodyPr wrap="square" rtlCol="0">
            <a:spAutoFit/>
          </a:bodyPr>
          <a:lstStyle/>
          <a:p>
            <a:r>
              <a:rPr lang="zh-CN" altLang="en-US" sz="2800" smtClean="0"/>
              <a:t>香</a:t>
            </a:r>
            <a:r>
              <a:rPr lang="zh-CN" altLang="en-US" sz="2800"/>
              <a:t>雪的</a:t>
            </a:r>
            <a:r>
              <a:rPr lang="zh-CN" altLang="en-US" sz="2800">
                <a:solidFill>
                  <a:srgbClr val="FF0000"/>
                </a:solidFill>
              </a:rPr>
              <a:t>小木盒</a:t>
            </a:r>
            <a:r>
              <a:rPr lang="zh-CN" altLang="en-US" sz="2800"/>
              <a:t>，尽管那是当木匠的父亲为她考上中学特意制作的，它在台儿沟还是独一无二的呢。可在这儿，和同桌的铅笔盒一比，为什么显得那样笨拙、陈旧</a:t>
            </a:r>
            <a:r>
              <a:rPr lang="zh-CN" altLang="en-US" sz="2800" smtClean="0"/>
              <a:t>？</a:t>
            </a:r>
            <a:r>
              <a:rPr lang="zh-CN" altLang="en-US" sz="2800" smtClean="0">
                <a:solidFill>
                  <a:srgbClr val="FF0000"/>
                </a:solidFill>
              </a:rPr>
              <a:t>（</a:t>
            </a:r>
            <a:r>
              <a:rPr lang="en-US" altLang="zh-CN" sz="2800" smtClean="0">
                <a:solidFill>
                  <a:srgbClr val="FF0000"/>
                </a:solidFill>
              </a:rPr>
              <a:t>62</a:t>
            </a:r>
            <a:r>
              <a:rPr lang="zh-CN" altLang="en-US" sz="2800" smtClean="0">
                <a:solidFill>
                  <a:srgbClr val="FF0000"/>
                </a:solidFill>
              </a:rPr>
              <a:t>）</a:t>
            </a:r>
            <a:endParaRPr lang="zh-CN" altLang="en-US" sz="2800">
              <a:solidFill>
                <a:srgbClr val="FF0000"/>
              </a:solidFill>
            </a:endParaRPr>
          </a:p>
        </p:txBody>
      </p:sp>
      <p:sp>
        <p:nvSpPr>
          <p:cNvPr id="9" name="文本占位符 3" title=""/>
          <p:cNvSpPr>
            <a:spLocks noGrp="1"/>
          </p:cNvSpPr>
          <p:nvPr>
            <p:ph type="body" sz="half" idx="2"/>
          </p:nvPr>
        </p:nvSpPr>
        <p:spPr>
          <a:xfrm>
            <a:off x="435431" y="3320569"/>
            <a:ext cx="9372600" cy="673162"/>
          </a:xfrm>
        </p:spPr>
        <p:txBody>
          <a:bodyPr>
            <a:normAutofit/>
          </a:bodyPr>
          <a:lstStyle/>
          <a:p>
            <a:pPr marL="0" indent="0">
              <a:buNone/>
            </a:pPr>
            <a:r>
              <a:rPr lang="en-US" altLang="zh-CN" sz="2800">
                <a:solidFill>
                  <a:schemeClr val="tx1"/>
                </a:solidFill>
              </a:rPr>
              <a:t>“</a:t>
            </a:r>
            <a:r>
              <a:rPr sz="2800">
                <a:solidFill>
                  <a:schemeClr val="tx1"/>
                </a:solidFill>
              </a:rPr>
              <a:t>小木盒</a:t>
            </a:r>
            <a:r>
              <a:rPr lang="en-US" altLang="zh-CN" sz="2800">
                <a:solidFill>
                  <a:schemeClr val="tx1"/>
                </a:solidFill>
              </a:rPr>
              <a:t>”</a:t>
            </a:r>
            <a:r>
              <a:rPr sz="2800">
                <a:solidFill>
                  <a:schemeClr val="tx1"/>
                </a:solidFill>
              </a:rPr>
              <a:t>是笨拙、陈旧的，是贫穷的象征</a:t>
            </a:r>
            <a:r>
              <a:rPr sz="2800" smtClean="0">
                <a:solidFill>
                  <a:schemeClr val="tx1"/>
                </a:solidFill>
              </a:rPr>
              <a:t>。</a:t>
            </a:r>
            <a:endParaRPr sz="2800">
              <a:solidFill>
                <a:schemeClr val="tx1"/>
              </a:solidFill>
            </a:endParaRPr>
          </a:p>
        </p:txBody>
      </p:sp>
      <p:sp>
        <p:nvSpPr>
          <p:cNvPr id="10" name="文本框 9" title=""/>
          <p:cNvSpPr txBox="1"/>
          <p:nvPr/>
        </p:nvSpPr>
        <p:spPr>
          <a:xfrm>
            <a:off x="496110" y="2366462"/>
            <a:ext cx="11332899" cy="954107"/>
          </a:xfrm>
          <a:prstGeom prst="rect">
            <a:avLst/>
          </a:prstGeom>
          <a:noFill/>
          <a:ln w="31750">
            <a:solidFill>
              <a:srgbClr val="92D050"/>
            </a:solidFill>
          </a:ln>
        </p:spPr>
        <p:txBody>
          <a:bodyPr wrap="square" rtlCol="0">
            <a:spAutoFit/>
          </a:bodyPr>
          <a:lstStyle/>
          <a:p>
            <a:r>
              <a:rPr lang="zh-CN" altLang="en-US" sz="2800" smtClean="0"/>
              <a:t>她</a:t>
            </a:r>
            <a:r>
              <a:rPr lang="zh-CN" altLang="en-US" sz="2800"/>
              <a:t>要告诉</a:t>
            </a:r>
            <a:r>
              <a:rPr lang="zh-CN" altLang="en-US" sz="2800" smtClean="0"/>
              <a:t>娘，这是一个宝盒子，谁用上它，就能一切顺心如意，就能上大学、坐上火车到处跑，就会要什么有什么</a:t>
            </a:r>
            <a:r>
              <a:rPr lang="en-US" altLang="zh-CN" sz="2800" smtClean="0"/>
              <a:t>……</a:t>
            </a:r>
            <a:r>
              <a:rPr lang="zh-CN" altLang="en-US" sz="2800" smtClean="0">
                <a:solidFill>
                  <a:srgbClr val="FF0000"/>
                </a:solidFill>
              </a:rPr>
              <a:t>（</a:t>
            </a:r>
            <a:r>
              <a:rPr lang="en-US" altLang="zh-CN" sz="2800" smtClean="0">
                <a:solidFill>
                  <a:srgbClr val="FF0000"/>
                </a:solidFill>
              </a:rPr>
              <a:t>77</a:t>
            </a:r>
            <a:r>
              <a:rPr lang="zh-CN" altLang="en-US" sz="2800" smtClean="0">
                <a:solidFill>
                  <a:srgbClr val="FF0000"/>
                </a:solidFill>
              </a:rPr>
              <a:t>）</a:t>
            </a:r>
            <a:endParaRPr lang="zh-CN" altLang="en-US" sz="2800">
              <a:solidFill>
                <a:srgbClr val="FF0000"/>
              </a:solidFill>
            </a:endParaRPr>
          </a:p>
        </p:txBody>
      </p:sp>
      <p:sp>
        <p:nvSpPr>
          <p:cNvPr id="2" name="矩形 1" title=""/>
          <p:cNvSpPr/>
          <p:nvPr/>
        </p:nvSpPr>
        <p:spPr>
          <a:xfrm>
            <a:off x="282632" y="3923863"/>
            <a:ext cx="11346873" cy="2503249"/>
          </a:xfrm>
          <a:prstGeom prst="rect">
            <a:avLst/>
          </a:prstGeom>
        </p:spPr>
        <p:txBody>
          <a:bodyPr wrap="square">
            <a:spAutoFit/>
          </a:bodyPr>
          <a:lstStyle/>
          <a:p>
            <a:pPr marL="228600" lvl="0" indent="-228600">
              <a:spcBef>
                <a:spcPct val="0"/>
              </a:spcBef>
              <a:spcAft>
                <a:spcPts val="1000"/>
              </a:spcAft>
              <a:buFont typeface="Arial" panose="020b0604020202020204" pitchFamily="34" charset="0"/>
              <a:buChar char="•"/>
            </a:pPr>
            <a:r>
              <a:rPr lang="en-US" altLang="zh-CN" sz="2800" spc="150" noProof="1" smtClean="0">
                <a:solidFill>
                  <a:srgbClr val="000000"/>
                </a:solidFill>
                <a:latin typeface="微软雅黑" panose="020b0503020204020204" pitchFamily="34" charset="-122"/>
                <a:ea typeface="隶书" panose="02010509060101010101" pitchFamily="49" charset="-122"/>
                <a:sym typeface="+mn-ea"/>
              </a:rPr>
              <a:t>1</a:t>
            </a:r>
            <a:r>
              <a:rPr lang="en-US" altLang="zh-CN" sz="2800" spc="150" noProof="1">
                <a:solidFill>
                  <a:srgbClr val="000000"/>
                </a:solidFill>
                <a:latin typeface="微软雅黑" panose="020b0503020204020204" pitchFamily="34" charset="-122"/>
                <a:ea typeface="隶书" panose="02010509060101010101" pitchFamily="49" charset="-122"/>
                <a:sym typeface="+mn-ea"/>
              </a:rPr>
              <a:t>.</a:t>
            </a:r>
            <a:r>
              <a:rPr lang="en-US" altLang="zh-CN" sz="2800" spc="150" noProof="1">
                <a:solidFill>
                  <a:srgbClr val="000000"/>
                </a:solidFill>
                <a:latin typeface="Arial" panose="020b0604020202020204" pitchFamily="34" charset="0"/>
                <a:ea typeface="隶书" panose="02010509060101010101" pitchFamily="49" charset="-122"/>
                <a:sym typeface="+mn-ea"/>
              </a:rPr>
              <a:t>“</a:t>
            </a:r>
            <a:r>
              <a:rPr lang="zh-CN" altLang="en-US" sz="2800" spc="150" noProof="1">
                <a:solidFill>
                  <a:srgbClr val="000000"/>
                </a:solidFill>
                <a:latin typeface="Arial" panose="020b0604020202020204" pitchFamily="34" charset="0"/>
                <a:ea typeface="隶书" panose="02010509060101010101" pitchFamily="49" charset="-122"/>
                <a:sym typeface="+mn-ea"/>
              </a:rPr>
              <a:t>自动铅笔盒</a:t>
            </a:r>
            <a:r>
              <a:rPr lang="en-US" altLang="zh-CN" sz="2800" spc="150" noProof="1">
                <a:solidFill>
                  <a:srgbClr val="000000"/>
                </a:solidFill>
                <a:latin typeface="Arial" panose="020b0604020202020204" pitchFamily="34" charset="0"/>
                <a:ea typeface="隶书" panose="02010509060101010101" pitchFamily="49" charset="-122"/>
                <a:sym typeface="+mn-ea"/>
              </a:rPr>
              <a:t>”</a:t>
            </a:r>
            <a:r>
              <a:rPr lang="zh-CN" altLang="en-US" sz="2800" spc="150" noProof="1">
                <a:solidFill>
                  <a:srgbClr val="000000"/>
                </a:solidFill>
                <a:latin typeface="Arial" panose="020b0604020202020204" pitchFamily="34" charset="0"/>
                <a:ea typeface="隶书" panose="02010509060101010101" pitchFamily="49" charset="-122"/>
                <a:sym typeface="+mn-ea"/>
              </a:rPr>
              <a:t>是文化知识和现代文明的象征，是自尊的象征</a:t>
            </a:r>
            <a:r>
              <a:rPr lang="zh-CN" altLang="en-US" sz="2800" spc="150" noProof="1" smtClean="0">
                <a:solidFill>
                  <a:srgbClr val="000000"/>
                </a:solidFill>
                <a:latin typeface="Arial" panose="020b0604020202020204" pitchFamily="34" charset="0"/>
                <a:ea typeface="隶书" panose="02010509060101010101" pitchFamily="49" charset="-122"/>
                <a:sym typeface="+mn-ea"/>
              </a:rPr>
              <a:t>。</a:t>
            </a:r>
            <a:endParaRPr lang="en-US" altLang="en-US" sz="2800" spc="150" noProof="1">
              <a:solidFill>
                <a:srgbClr val="000000"/>
              </a:solidFill>
              <a:latin typeface="Arial" panose="020b0604020202020204" pitchFamily="34" charset="0"/>
              <a:ea typeface="隶书" panose="02010509060101010101" pitchFamily="49" charset="-122"/>
              <a:sym typeface="+mn-ea"/>
            </a:endParaRPr>
          </a:p>
          <a:p>
            <a:pPr marL="228600" lvl="0" indent="-228600">
              <a:spcBef>
                <a:spcPct val="0"/>
              </a:spcBef>
              <a:spcAft>
                <a:spcPts val="1000"/>
              </a:spcAft>
              <a:buFont typeface="Arial" panose="020b0604020202020204" pitchFamily="34" charset="0"/>
              <a:buChar char="•"/>
            </a:pPr>
            <a:r>
              <a:rPr lang="en-US" altLang="zh-CN" sz="2800" spc="150" noProof="1" smtClean="0">
                <a:solidFill>
                  <a:srgbClr val="000000"/>
                </a:solidFill>
                <a:latin typeface="Arial" panose="020b0604020202020204" pitchFamily="34" charset="0"/>
                <a:ea typeface="隶书" panose="02010509060101010101" pitchFamily="49" charset="-122"/>
                <a:sym typeface="+mn-ea"/>
              </a:rPr>
              <a:t>2</a:t>
            </a:r>
            <a:r>
              <a:rPr lang="en-US" altLang="zh-CN" sz="2800" spc="150" noProof="1">
                <a:solidFill>
                  <a:srgbClr val="000000"/>
                </a:solidFill>
                <a:latin typeface="Arial" panose="020b0604020202020204" pitchFamily="34" charset="0"/>
                <a:ea typeface="隶书" panose="02010509060101010101" pitchFamily="49" charset="-122"/>
                <a:sym typeface="+mn-ea"/>
              </a:rPr>
              <a:t>.</a:t>
            </a:r>
            <a:r>
              <a:rPr lang="zh-CN" altLang="en-US" sz="2800" spc="150" noProof="1">
                <a:solidFill>
                  <a:srgbClr val="000000"/>
                </a:solidFill>
                <a:latin typeface="Arial" panose="020b0604020202020204" pitchFamily="34" charset="0"/>
                <a:ea typeface="隶书" panose="02010509060101010101" pitchFamily="49" charset="-122"/>
                <a:sym typeface="+mn-ea"/>
              </a:rPr>
              <a:t>当它远离香雪时，香雪是迷惘的、懵懂的；当它为香雪所有时，香雪感到精神充实、前途光明。</a:t>
            </a:r>
            <a:endParaRPr lang="en-US" altLang="zh-CN" sz="2800" spc="150" noProof="1">
              <a:solidFill>
                <a:srgbClr val="000000"/>
              </a:solidFill>
              <a:latin typeface="Arial" panose="020b0604020202020204" pitchFamily="34" charset="0"/>
              <a:ea typeface="隶书" panose="02010509060101010101" pitchFamily="49" charset="-122"/>
              <a:sym typeface="+mn-ea"/>
            </a:endParaRPr>
          </a:p>
          <a:p>
            <a:pPr marL="228600" lvl="0" indent="-228600">
              <a:spcBef>
                <a:spcPct val="0"/>
              </a:spcBef>
              <a:spcAft>
                <a:spcPts val="1000"/>
              </a:spcAft>
              <a:buFont typeface="Arial" panose="020b0604020202020204" pitchFamily="34" charset="0"/>
              <a:buChar char="•"/>
            </a:pPr>
            <a:r>
              <a:rPr lang="en-US" altLang="zh-CN" sz="2800" spc="150" noProof="1" smtClean="0">
                <a:solidFill>
                  <a:srgbClr val="000000"/>
                </a:solidFill>
                <a:latin typeface="Arial" panose="020b0604020202020204" pitchFamily="34" charset="0"/>
                <a:ea typeface="隶书" panose="02010509060101010101" pitchFamily="49" charset="-122"/>
                <a:sym typeface="+mn-ea"/>
              </a:rPr>
              <a:t>3</a:t>
            </a:r>
            <a:r>
              <a:rPr lang="en-US" altLang="zh-CN" sz="2800" spc="150" noProof="1">
                <a:solidFill>
                  <a:srgbClr val="000000"/>
                </a:solidFill>
                <a:latin typeface="Arial" panose="020b0604020202020204" pitchFamily="34" charset="0"/>
                <a:ea typeface="隶书" panose="02010509060101010101" pitchFamily="49" charset="-122"/>
                <a:sym typeface="+mn-ea"/>
              </a:rPr>
              <a:t>.</a:t>
            </a:r>
            <a:r>
              <a:rPr lang="zh-CN" altLang="en-US" sz="2800" spc="150" noProof="1">
                <a:solidFill>
                  <a:srgbClr val="000000"/>
                </a:solidFill>
                <a:latin typeface="Arial" panose="020b0604020202020204" pitchFamily="34" charset="0"/>
                <a:ea typeface="隶书" panose="02010509060101010101" pitchFamily="49" charset="-122"/>
                <a:sym typeface="+mn-ea"/>
              </a:rPr>
              <a:t>这个铅笔盒是香雪要求摆脱小山村封闭落后生活的一种期望，是对现代文明的一种渴求。</a:t>
            </a:r>
            <a:endParaRPr lang="en-US" altLang="zh-CN" sz="2800" spc="150" noProof="1">
              <a:solidFill>
                <a:srgbClr val="000000"/>
              </a:solidFill>
              <a:latin typeface="Arial" panose="020b0604020202020204" pitchFamily="34" charset="0"/>
              <a:ea typeface="隶书" panose="02010509060101010101" pitchFamily="49" charset="-122"/>
              <a:sym typeface="+mn-ea"/>
            </a:endParaRPr>
          </a:p>
        </p:txBody>
      </p:sp>
      <p:sp>
        <p:nvSpPr>
          <p:cNvPr id="6" name="标题 3" title=""/>
          <p:cNvSpPr>
            <a:spLocks noGrp="1"/>
          </p:cNvSpPr>
          <p:nvPr>
            <p:ph type="title"/>
          </p:nvPr>
        </p:nvSpPr>
        <p:spPr>
          <a:xfrm>
            <a:off x="435431" y="181560"/>
            <a:ext cx="10969200" cy="705600"/>
          </a:xfrm>
        </p:spPr>
        <p:txBody>
          <a:bodyPr>
            <a:normAutofit/>
          </a:bodyPr>
          <a:lstStyle/>
          <a:p>
            <a:r>
              <a:rPr lang="zh-CN" altLang="en-US" sz="3600" smtClean="0">
                <a:solidFill>
                  <a:schemeClr val="tx1"/>
                </a:solidFill>
                <a:latin typeface="黑体" panose="02010609060101010101" pitchFamily="49" charset="-122"/>
                <a:ea typeface="黑体" panose="02010609060101010101" pitchFamily="49" charset="-122"/>
                <a:cs typeface="+mn-cs"/>
              </a:rPr>
              <a:t>（</a:t>
            </a:r>
            <a:r>
              <a:rPr lang="en-US" altLang="zh-CN" sz="3600" smtClean="0">
                <a:solidFill>
                  <a:schemeClr val="tx1"/>
                </a:solidFill>
                <a:latin typeface="黑体" panose="02010609060101010101" pitchFamily="49" charset="-122"/>
                <a:ea typeface="黑体" panose="02010609060101010101" pitchFamily="49" charset="-122"/>
                <a:cs typeface="+mn-cs"/>
              </a:rPr>
              <a:t>3</a:t>
            </a:r>
            <a:r>
              <a:rPr lang="zh-CN" altLang="en-US" sz="3600" smtClean="0">
                <a:solidFill>
                  <a:schemeClr val="tx1"/>
                </a:solidFill>
                <a:latin typeface="黑体" panose="02010609060101010101" pitchFamily="49" charset="-122"/>
                <a:ea typeface="黑体" panose="02010609060101010101" pitchFamily="49" charset="-122"/>
                <a:cs typeface="+mn-cs"/>
              </a:rPr>
              <a:t>）分析</a:t>
            </a:r>
            <a:r>
              <a:rPr lang="zh-CN" altLang="en-US" sz="3600">
                <a:solidFill>
                  <a:schemeClr val="tx1"/>
                </a:solidFill>
                <a:latin typeface="黑体" panose="02010609060101010101" pitchFamily="49" charset="-122"/>
                <a:ea typeface="黑体" panose="02010609060101010101" pitchFamily="49" charset="-122"/>
                <a:cs typeface="+mn-cs"/>
              </a:rPr>
              <a:t>小说象征手法的运用</a:t>
            </a:r>
          </a:p>
        </p:txBody>
      </p:sp>
    </p:spTree>
    <p:extLst>
      <p:ext uri="{BB962C8B-B14F-4D97-AF65-F5344CB8AC3E}">
        <p14:creationId xmlns:p14="http://schemas.microsoft.com/office/powerpoint/2010/main" val="370366528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 calcmode="lin" valueType="num">
                                      <p:cBhvr additive="base">
                                        <p:cTn id="1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标题 3" title=""/>
          <p:cNvSpPr>
            <a:spLocks noGrp="1"/>
          </p:cNvSpPr>
          <p:nvPr>
            <p:ph type="title"/>
          </p:nvPr>
        </p:nvSpPr>
        <p:spPr>
          <a:xfrm>
            <a:off x="420548" y="318543"/>
            <a:ext cx="10852237" cy="755646"/>
          </a:xfrm>
        </p:spPr>
        <p:txBody>
          <a:bodyPr/>
          <a:lstStyle/>
          <a:p>
            <a:r>
              <a:rPr lang="zh-CN" altLang="en-US" sz="4000" smtClean="0"/>
              <a:t>学习目标</a:t>
            </a:r>
            <a:endParaRPr lang="zh-CN" altLang="en-US" sz="4000"/>
          </a:p>
        </p:txBody>
      </p:sp>
      <p:sp>
        <p:nvSpPr>
          <p:cNvPr id="5" name="文本框 4" title=""/>
          <p:cNvSpPr txBox="1"/>
          <p:nvPr/>
        </p:nvSpPr>
        <p:spPr>
          <a:xfrm>
            <a:off x="420549" y="1622829"/>
            <a:ext cx="10959576" cy="3108543"/>
          </a:xfrm>
          <a:prstGeom prst="rect">
            <a:avLst/>
          </a:prstGeom>
          <a:noFill/>
        </p:spPr>
        <p:txBody>
          <a:bodyPr wrap="square" rtlCol="0">
            <a:spAutoFit/>
          </a:bodyPr>
          <a:lstStyle/>
          <a:p>
            <a:pPr>
              <a:lnSpc>
                <a:spcPct val="150000"/>
              </a:lnSpc>
            </a:pPr>
            <a:r>
              <a:rPr lang="en-US" altLang="zh-CN" sz="2800" b="1"/>
              <a:t>1</a:t>
            </a:r>
            <a:r>
              <a:rPr lang="en-US" altLang="zh-CN" sz="2800" b="1" smtClean="0"/>
              <a:t>.</a:t>
            </a:r>
            <a:r>
              <a:rPr lang="zh-CN" altLang="en-US" sz="2800" b="1" smtClean="0"/>
              <a:t>把握小说的</a:t>
            </a:r>
            <a:r>
              <a:rPr lang="zh-CN" altLang="en-US" sz="2800" b="1" smtClean="0">
                <a:solidFill>
                  <a:srgbClr val="FF0000"/>
                </a:solidFill>
              </a:rPr>
              <a:t>故事情节</a:t>
            </a:r>
            <a:r>
              <a:rPr lang="zh-CN" altLang="en-US" sz="2800" b="1" smtClean="0"/>
              <a:t>，分析</a:t>
            </a:r>
            <a:r>
              <a:rPr lang="zh-CN" altLang="en-US" sz="2800" b="1" smtClean="0">
                <a:solidFill>
                  <a:srgbClr val="FF0000"/>
                </a:solidFill>
              </a:rPr>
              <a:t>人物形象</a:t>
            </a:r>
            <a:r>
              <a:rPr lang="zh-CN" altLang="en-US" sz="2800" b="1" smtClean="0"/>
              <a:t>，理解小说的</a:t>
            </a:r>
            <a:r>
              <a:rPr lang="zh-CN" altLang="en-US" sz="2800" b="1" smtClean="0">
                <a:solidFill>
                  <a:srgbClr val="FF0000"/>
                </a:solidFill>
              </a:rPr>
              <a:t>主题</a:t>
            </a:r>
            <a:r>
              <a:rPr lang="zh-CN" altLang="en-US" sz="2800" b="1" smtClean="0"/>
              <a:t>。</a:t>
            </a:r>
            <a:endParaRPr lang="en-US" altLang="zh-CN" sz="2800" b="1" smtClean="0"/>
          </a:p>
          <a:p>
            <a:pPr>
              <a:lnSpc>
                <a:spcPct val="150000"/>
              </a:lnSpc>
            </a:pPr>
            <a:r>
              <a:rPr lang="en-US" altLang="zh-CN" sz="2800" b="1" smtClean="0"/>
              <a:t>2.</a:t>
            </a:r>
            <a:r>
              <a:rPr lang="zh-CN" altLang="en-US" sz="2800" b="1" smtClean="0"/>
              <a:t>分析</a:t>
            </a:r>
            <a:r>
              <a:rPr lang="zh-CN" altLang="en-US" sz="2800" b="1" smtClean="0">
                <a:solidFill>
                  <a:srgbClr val="FF0000"/>
                </a:solidFill>
              </a:rPr>
              <a:t>语言描写</a:t>
            </a:r>
            <a:r>
              <a:rPr lang="zh-CN" altLang="en-US" sz="2800" b="1" smtClean="0"/>
              <a:t>、</a:t>
            </a:r>
            <a:r>
              <a:rPr lang="zh-CN" altLang="en-US" sz="2800" b="1" smtClean="0">
                <a:solidFill>
                  <a:srgbClr val="FF0000"/>
                </a:solidFill>
              </a:rPr>
              <a:t>心理描写</a:t>
            </a:r>
            <a:r>
              <a:rPr lang="zh-CN" altLang="en-US" sz="2800" b="1" smtClean="0"/>
              <a:t>、</a:t>
            </a:r>
            <a:r>
              <a:rPr lang="zh-CN" altLang="en-US" sz="2800" b="1" smtClean="0">
                <a:solidFill>
                  <a:srgbClr val="FF0000"/>
                </a:solidFill>
              </a:rPr>
              <a:t>环境描写</a:t>
            </a:r>
            <a:r>
              <a:rPr lang="zh-CN" altLang="en-US" sz="2800" b="1" smtClean="0"/>
              <a:t>对刻画人物形象的作用 。</a:t>
            </a:r>
            <a:endParaRPr lang="zh-CN" altLang="en-US" sz="2800" b="1"/>
          </a:p>
          <a:p>
            <a:pPr>
              <a:lnSpc>
                <a:spcPct val="150000"/>
              </a:lnSpc>
            </a:pPr>
            <a:r>
              <a:rPr lang="en-US" altLang="zh-CN" sz="2800" b="1" smtClean="0"/>
              <a:t>3.</a:t>
            </a:r>
            <a:r>
              <a:rPr lang="zh-CN" altLang="en-US" sz="2800" b="1" smtClean="0"/>
              <a:t>理解“火车”“铅笔盒” 等的</a:t>
            </a:r>
            <a:r>
              <a:rPr lang="zh-CN" altLang="en-US" sz="2800" b="1" smtClean="0">
                <a:solidFill>
                  <a:srgbClr val="FF0000"/>
                </a:solidFill>
              </a:rPr>
              <a:t>象征</a:t>
            </a:r>
            <a:r>
              <a:rPr lang="zh-CN" altLang="en-US" sz="2800" b="1" smtClean="0"/>
              <a:t>意义，理解小说中人物对美好理想的憧憬和对现代文明的追求。</a:t>
            </a:r>
            <a:endParaRPr lang="en-US" altLang="zh-CN" sz="2800" b="1" smtClean="0"/>
          </a:p>
          <a:p>
            <a:endParaRPr lang="zh-CN" altLang="en-US" sz="2800" b="1"/>
          </a:p>
        </p:txBody>
      </p:sp>
    </p:spTree>
    <p:custDataLst>
      <p:tags r:id="rId2"/>
    </p:custDataLst>
    <p:extLst>
      <p:ext uri="{BB962C8B-B14F-4D97-AF65-F5344CB8AC3E}">
        <p14:creationId xmlns:p14="http://schemas.microsoft.com/office/powerpoint/2010/main" val="3673290740"/>
      </p:ext>
    </p:ext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标题 4" title=""/>
          <p:cNvSpPr txBox="1">
            <a:spLocks noGrp="1"/>
          </p:cNvSpPr>
          <p:nvPr>
            <p:ph type="title"/>
          </p:nvPr>
        </p:nvSpPr>
        <p:spPr>
          <a:xfrm>
            <a:off x="545321" y="1216468"/>
            <a:ext cx="10969200" cy="525785"/>
          </a:xfrm>
          <a:prstGeom prst="rect">
            <a:avLst/>
          </a:prstGeom>
          <a:noFill/>
          <a:ln w="31750">
            <a:solidFill>
              <a:srgbClr val="92D050"/>
            </a:solidFill>
          </a:ln>
        </p:spPr>
        <p:txBody>
          <a:bodyPr wrap="square" rtlCol="0">
            <a:spAutoFit/>
          </a:bodyPr>
          <a:lstStyle/>
          <a:p>
            <a:r>
              <a:rPr lang="zh-CN" altLang="en-US" sz="2800"/>
              <a:t>然后她就朝</a:t>
            </a:r>
            <a:r>
              <a:rPr lang="zh-CN" altLang="en-US" sz="2800">
                <a:solidFill>
                  <a:srgbClr val="FF0000"/>
                </a:solidFill>
              </a:rPr>
              <a:t>隧道</a:t>
            </a:r>
            <a:r>
              <a:rPr lang="zh-CN" altLang="en-US" sz="2800"/>
              <a:t>跑去。确切地说，是冲去</a:t>
            </a:r>
            <a:r>
              <a:rPr lang="zh-CN" altLang="en-US" sz="2800" smtClean="0"/>
              <a:t>。</a:t>
            </a:r>
            <a:r>
              <a:rPr lang="zh-CN" altLang="en-US" sz="2800" smtClean="0">
                <a:solidFill>
                  <a:srgbClr val="FF0000"/>
                </a:solidFill>
              </a:rPr>
              <a:t>（</a:t>
            </a:r>
            <a:r>
              <a:rPr lang="en-US" altLang="zh-CN" sz="2800" smtClean="0">
                <a:solidFill>
                  <a:srgbClr val="FF0000"/>
                </a:solidFill>
              </a:rPr>
              <a:t>79</a:t>
            </a:r>
            <a:r>
              <a:rPr lang="zh-CN" altLang="en-US" sz="2800" smtClean="0">
                <a:solidFill>
                  <a:srgbClr val="FF0000"/>
                </a:solidFill>
              </a:rPr>
              <a:t>）</a:t>
            </a:r>
            <a:endParaRPr lang="en-US" altLang="zh-CN" sz="2800">
              <a:solidFill>
                <a:srgbClr val="FF0000"/>
              </a:solidFill>
            </a:endParaRPr>
          </a:p>
        </p:txBody>
      </p:sp>
      <p:sp>
        <p:nvSpPr>
          <p:cNvPr id="6" name="文本占位符 3" title=""/>
          <p:cNvSpPr>
            <a:spLocks noGrp="1"/>
          </p:cNvSpPr>
          <p:nvPr>
            <p:ph type="body" sz="half" idx="2"/>
          </p:nvPr>
        </p:nvSpPr>
        <p:spPr>
          <a:xfrm>
            <a:off x="703263" y="1713692"/>
            <a:ext cx="10874375" cy="3232381"/>
          </a:xfrm>
        </p:spPr>
        <p:txBody>
          <a:bodyPr/>
          <a:lstStyle/>
          <a:p>
            <a:r>
              <a:rPr lang="en-US" altLang="zh-CN" sz="2800" smtClean="0">
                <a:solidFill>
                  <a:schemeClr val="tx1"/>
                </a:solidFill>
              </a:rPr>
              <a:t>1.“</a:t>
            </a:r>
            <a:r>
              <a:rPr sz="2800">
                <a:solidFill>
                  <a:schemeClr val="tx1"/>
                </a:solidFill>
              </a:rPr>
              <a:t>隧道</a:t>
            </a:r>
            <a:r>
              <a:rPr lang="en-US" altLang="zh-CN" sz="2800">
                <a:solidFill>
                  <a:schemeClr val="tx1"/>
                </a:solidFill>
              </a:rPr>
              <a:t>”</a:t>
            </a:r>
            <a:r>
              <a:rPr sz="2800" smtClean="0">
                <a:solidFill>
                  <a:schemeClr val="tx1"/>
                </a:solidFill>
              </a:rPr>
              <a:t>在这里象征困难</a:t>
            </a:r>
            <a:r>
              <a:rPr lang="zh-CN" altLang="en-US" sz="2800" smtClean="0">
                <a:solidFill>
                  <a:schemeClr val="tx1"/>
                </a:solidFill>
              </a:rPr>
              <a:t>，</a:t>
            </a:r>
            <a:r>
              <a:rPr sz="2800" err="1" smtClean="0">
                <a:solidFill>
                  <a:schemeClr val="tx1"/>
                </a:solidFill>
              </a:rPr>
              <a:t>暗示走向现代文明的路上必然会遇到重重困难。</a:t>
            </a:r>
            <a:r>
              <a:rPr lang="zh-CN" altLang="en-US" sz="2800" smtClean="0">
                <a:solidFill>
                  <a:schemeClr val="tx1"/>
                </a:solidFill>
              </a:rPr>
              <a:t>（手法）</a:t>
            </a:r>
            <a:endParaRPr lang="en-US" sz="2800" smtClean="0">
              <a:solidFill>
                <a:schemeClr val="tx1"/>
              </a:solidFill>
            </a:endParaRPr>
          </a:p>
          <a:p>
            <a:r>
              <a:rPr lang="en-US" sz="2800" smtClean="0">
                <a:solidFill>
                  <a:schemeClr val="tx1"/>
                </a:solidFill>
              </a:rPr>
              <a:t>2.</a:t>
            </a:r>
            <a:r>
              <a:rPr sz="2800" smtClean="0">
                <a:solidFill>
                  <a:schemeClr val="tx1"/>
                </a:solidFill>
              </a:rPr>
              <a:t>面对困难</a:t>
            </a:r>
            <a:r>
              <a:rPr sz="2800">
                <a:solidFill>
                  <a:schemeClr val="tx1"/>
                </a:solidFill>
              </a:rPr>
              <a:t>，香雪没有犹豫，</a:t>
            </a:r>
            <a:r>
              <a:rPr sz="2800" smtClean="0">
                <a:solidFill>
                  <a:schemeClr val="tx1"/>
                </a:solidFill>
              </a:rPr>
              <a:t>没有停步</a:t>
            </a:r>
            <a:r>
              <a:rPr lang="zh-CN" altLang="en-US" sz="2800" smtClean="0">
                <a:solidFill>
                  <a:schemeClr val="tx1"/>
                </a:solidFill>
              </a:rPr>
              <a:t>，“怀里的铅笔盒”“同学们惊羡的目光”，激励她奋勇向前冲去。（具体内容）</a:t>
            </a:r>
            <a:endParaRPr lang="en-US" altLang="zh-CN" sz="2800" smtClean="0">
              <a:solidFill>
                <a:schemeClr val="tx1"/>
              </a:solidFill>
            </a:endParaRPr>
          </a:p>
          <a:p>
            <a:r>
              <a:rPr lang="en-US" sz="2800" smtClean="0">
                <a:solidFill>
                  <a:schemeClr val="tx1"/>
                </a:solidFill>
              </a:rPr>
              <a:t>3.</a:t>
            </a:r>
            <a:r>
              <a:rPr lang="zh-CN" altLang="en-US" sz="2800" smtClean="0">
                <a:solidFill>
                  <a:schemeClr val="tx1"/>
                </a:solidFill>
              </a:rPr>
              <a:t>表现了香雪不畏艰辛、挑战自我、敢于追求的品质。（作用）</a:t>
            </a:r>
            <a:endParaRPr sz="2800">
              <a:solidFill>
                <a:schemeClr val="tx1"/>
              </a:solidFill>
            </a:endParaRPr>
          </a:p>
        </p:txBody>
      </p:sp>
      <p:sp>
        <p:nvSpPr>
          <p:cNvPr id="4" name="标题 3" title=""/>
          <p:cNvSpPr txBox="1"/>
          <p:nvPr/>
        </p:nvSpPr>
        <p:spPr>
          <a:xfrm>
            <a:off x="393868" y="327367"/>
            <a:ext cx="10969200" cy="705600"/>
          </a:xfrm>
          <a:prstGeom prst="rect">
            <a:avLst/>
          </a:prstGeom>
        </p:spPr>
        <p:txBody>
          <a:bodyPr vert="horz" lIns="101600" tIns="38100" rIns="76200" bIns="38100" rtlCol="0" anchor="t" anchorCtr="0">
            <a:norm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r>
              <a:rPr lang="zh-CN" altLang="en-US" sz="3600" smtClean="0">
                <a:solidFill>
                  <a:schemeClr val="tx1"/>
                </a:solidFill>
                <a:latin typeface="黑体" panose="02010609060101010101" pitchFamily="49" charset="-122"/>
                <a:ea typeface="黑体" panose="02010609060101010101" pitchFamily="49" charset="-122"/>
                <a:cs typeface="+mn-cs"/>
              </a:rPr>
              <a:t>（</a:t>
            </a:r>
            <a:r>
              <a:rPr lang="en-US" altLang="zh-CN" sz="3600" smtClean="0">
                <a:solidFill>
                  <a:schemeClr val="tx1"/>
                </a:solidFill>
                <a:latin typeface="黑体" panose="02010609060101010101" pitchFamily="49" charset="-122"/>
                <a:ea typeface="黑体" panose="02010609060101010101" pitchFamily="49" charset="-122"/>
                <a:cs typeface="+mn-cs"/>
              </a:rPr>
              <a:t>3</a:t>
            </a:r>
            <a:r>
              <a:rPr lang="zh-CN" altLang="en-US" sz="3600" smtClean="0">
                <a:solidFill>
                  <a:schemeClr val="tx1"/>
                </a:solidFill>
                <a:latin typeface="黑体" panose="02010609060101010101" pitchFamily="49" charset="-122"/>
                <a:ea typeface="黑体" panose="02010609060101010101" pitchFamily="49" charset="-122"/>
                <a:cs typeface="+mn-cs"/>
              </a:rPr>
              <a:t>）分析小说象征手法的运用</a:t>
            </a:r>
            <a:endParaRPr lang="zh-CN" altLang="en-US" sz="3600">
              <a:solidFill>
                <a:schemeClr val="tx1"/>
              </a:solidFill>
              <a:latin typeface="黑体" panose="02010609060101010101" pitchFamily="49" charset="-122"/>
              <a:ea typeface="黑体" panose="02010609060101010101" pitchFamily="49" charset="-122"/>
              <a:cs typeface="+mn-cs"/>
            </a:endParaRPr>
          </a:p>
        </p:txBody>
      </p:sp>
      <p:pic>
        <p:nvPicPr>
          <p:cNvPr id="2" name="Picture 2"/>
          <p:cNvPicPr>
            <a:picLocks noChangeAspect="1"/>
          </p:cNvPicPr>
          <p:nvPr/>
        </p:nvPicPr>
        <p:blipFill>
          <a:blip r:embed="rId2"/>
          <a:stretch>
            <a:fillRect/>
          </a:stretch>
        </p:blipFill>
        <p:spPr>
          <a:xfrm flipH="1">
            <a:off x="11823700" y="10947400"/>
            <a:ext cx="0" cy="0"/>
          </a:xfrm>
          <a:prstGeom prst="rect">
            <a:avLst/>
          </a:prstGeom>
          <a:ln>
            <a:noFill/>
          </a:ln>
        </p:spPr>
      </p:pic>
    </p:spTree>
    <p:extLst>
      <p:ext uri="{BB962C8B-B14F-4D97-AF65-F5344CB8AC3E}">
        <p14:creationId xmlns:p14="http://schemas.microsoft.com/office/powerpoint/2010/main" val="268076124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additive="base">
                                        <p:cTn id="12"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6">
                                            <p:txEl>
                                              <p:pRg st="1" end="1"/>
                                            </p:txEl>
                                          </p:spTgt>
                                        </p:tgtEl>
                                        <p:attrNameLst>
                                          <p:attrName>style.visibility</p:attrName>
                                        </p:attrNameLst>
                                      </p:cBhvr>
                                      <p:to>
                                        <p:strVal val="visible"/>
                                      </p:to>
                                    </p:set>
                                    <p:anim calcmode="lin" valueType="num">
                                      <p:cBhvr additive="base">
                                        <p:cTn id="18"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 calcmode="lin" valueType="num">
                                      <p:cBhvr additive="base">
                                        <p:cTn id="24"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占位符 3" title=""/>
          <p:cNvSpPr>
            <a:spLocks noGrp="1"/>
          </p:cNvSpPr>
          <p:nvPr>
            <p:ph type="body" sz="half" idx="2"/>
          </p:nvPr>
        </p:nvSpPr>
        <p:spPr>
          <a:xfrm>
            <a:off x="578139" y="1149292"/>
            <a:ext cx="7268845" cy="653415"/>
          </a:xfrm>
          <a:ln w="25400">
            <a:solidFill>
              <a:srgbClr val="FF0000"/>
            </a:solidFill>
          </a:ln>
        </p:spPr>
        <p:txBody>
          <a:bodyPr/>
          <a:lstStyle/>
          <a:p>
            <a:pPr marL="0" indent="0">
              <a:buNone/>
            </a:pPr>
            <a:r>
              <a:rPr lang="zh-CN" altLang="en-US" sz="2800">
                <a:latin typeface="微软雅黑" panose="020b0503020204020204" charset="-122"/>
                <a:ea typeface="微软雅黑"/>
              </a:rPr>
              <a:t>台儿沟在火车开进深山前后的</a:t>
            </a:r>
            <a:r>
              <a:rPr lang="zh-CN" altLang="en-US" sz="2800" smtClean="0">
                <a:latin typeface="微软雅黑" panose="020b0503020204020204" charset="-122"/>
                <a:ea typeface="微软雅黑"/>
              </a:rPr>
              <a:t>对比</a:t>
            </a:r>
            <a:endParaRPr lang="zh-CN" altLang="en-US" sz="2800">
              <a:latin typeface="微软雅黑" panose="020b0503020204020204" charset="-122"/>
              <a:ea typeface="微软雅黑"/>
            </a:endParaRPr>
          </a:p>
        </p:txBody>
      </p:sp>
      <p:sp>
        <p:nvSpPr>
          <p:cNvPr id="7" name="文本框 6" title=""/>
          <p:cNvSpPr txBox="1"/>
          <p:nvPr/>
        </p:nvSpPr>
        <p:spPr>
          <a:xfrm>
            <a:off x="4924193" y="2073896"/>
            <a:ext cx="579120" cy="460375"/>
          </a:xfrm>
          <a:prstGeom prst="rect">
            <a:avLst/>
          </a:prstGeom>
          <a:solidFill>
            <a:srgbClr val="92D050"/>
          </a:solidFill>
        </p:spPr>
        <p:txBody>
          <a:bodyPr wrap="square" rtlCol="0">
            <a:spAutoFit/>
          </a:bodyPr>
          <a:lstStyle/>
          <a:p>
            <a:r>
              <a:rPr lang="zh-CN" altLang="en-US" sz="2400" b="1"/>
              <a:t>前</a:t>
            </a:r>
          </a:p>
        </p:txBody>
      </p:sp>
      <p:sp>
        <p:nvSpPr>
          <p:cNvPr id="2" name="文本框 1" title=""/>
          <p:cNvSpPr txBox="1"/>
          <p:nvPr/>
        </p:nvSpPr>
        <p:spPr>
          <a:xfrm>
            <a:off x="1127756" y="2941234"/>
            <a:ext cx="9438643" cy="954107"/>
          </a:xfrm>
          <a:prstGeom prst="rect">
            <a:avLst/>
          </a:prstGeom>
          <a:noFill/>
        </p:spPr>
        <p:txBody>
          <a:bodyPr wrap="square" rtlCol="0">
            <a:spAutoFit/>
          </a:bodyPr>
          <a:lstStyle/>
          <a:p>
            <a:r>
              <a:rPr lang="zh-CN" altLang="en-US" sz="2800" b="1">
                <a:solidFill>
                  <a:schemeClr val="tx1">
                    <a:lumMod val="85000"/>
                    <a:lumOff val="15000"/>
                  </a:schemeClr>
                </a:solidFill>
                <a:latin typeface="黑体" panose="02010609060101010101" charset="-122"/>
                <a:ea typeface="黑体" panose="02010609060101010101" charset="-122"/>
                <a:cs typeface="微软雅黑" panose="020b0503020204020204" charset="-122"/>
              </a:rPr>
              <a:t>台儿沟人历来是吃过晚饭就钻</a:t>
            </a:r>
            <a:r>
              <a:rPr lang="zh-CN" altLang="en-US" sz="2800" b="1" smtClean="0">
                <a:solidFill>
                  <a:schemeClr val="tx1">
                    <a:lumMod val="85000"/>
                    <a:lumOff val="15000"/>
                  </a:schemeClr>
                </a:solidFill>
                <a:latin typeface="黑体" panose="02010609060101010101" charset="-122"/>
                <a:ea typeface="黑体" panose="02010609060101010101" charset="-122"/>
                <a:cs typeface="微软雅黑" panose="020b0503020204020204" charset="-122"/>
              </a:rPr>
              <a:t>被窝</a:t>
            </a:r>
            <a:r>
              <a:rPr lang="en-US" altLang="zh-CN" sz="2800" b="1" smtClean="0">
                <a:solidFill>
                  <a:schemeClr val="tx1">
                    <a:lumMod val="85000"/>
                    <a:lumOff val="15000"/>
                  </a:schemeClr>
                </a:solidFill>
                <a:latin typeface="黑体" panose="02010609060101010101" charset="-122"/>
                <a:ea typeface="黑体" panose="02010609060101010101" charset="-122"/>
                <a:cs typeface="微软雅黑" panose="020b0503020204020204" charset="-122"/>
              </a:rPr>
              <a:t>……</a:t>
            </a:r>
            <a:r>
              <a:rPr lang="zh-CN" altLang="en-US" sz="2800" b="1" smtClean="0">
                <a:solidFill>
                  <a:schemeClr val="tx1">
                    <a:lumMod val="85000"/>
                    <a:lumOff val="15000"/>
                  </a:schemeClr>
                </a:solidFill>
                <a:latin typeface="黑体" panose="02010609060101010101" charset="-122"/>
                <a:ea typeface="黑体" panose="02010609060101010101" charset="-122"/>
                <a:cs typeface="微软雅黑" panose="020b0503020204020204" charset="-122"/>
              </a:rPr>
              <a:t>静</a:t>
            </a:r>
            <a:r>
              <a:rPr lang="zh-CN" altLang="en-US" sz="2800" b="1">
                <a:solidFill>
                  <a:schemeClr val="tx1">
                    <a:lumMod val="85000"/>
                    <a:lumOff val="15000"/>
                  </a:schemeClr>
                </a:solidFill>
                <a:latin typeface="黑体" panose="02010609060101010101" charset="-122"/>
                <a:ea typeface="黑体" panose="02010609060101010101" charset="-122"/>
                <a:cs typeface="微软雅黑" panose="020b0503020204020204" charset="-122"/>
              </a:rPr>
              <a:t>得那样深沉、真切，好像在默默地向大山诉说着自己的虔诚</a:t>
            </a:r>
            <a:r>
              <a:rPr lang="zh-CN" altLang="en-US" sz="2800" b="1" smtClean="0">
                <a:solidFill>
                  <a:schemeClr val="tx1">
                    <a:lumMod val="85000"/>
                    <a:lumOff val="15000"/>
                  </a:schemeClr>
                </a:solidFill>
                <a:latin typeface="黑体" panose="02010609060101010101" charset="-122"/>
                <a:ea typeface="黑体" panose="02010609060101010101" charset="-122"/>
                <a:cs typeface="微软雅黑" panose="020b0503020204020204" charset="-122"/>
              </a:rPr>
              <a:t>。（</a:t>
            </a:r>
            <a:r>
              <a:rPr lang="en-US" altLang="zh-CN" sz="2800" b="1" smtClean="0">
                <a:solidFill>
                  <a:schemeClr val="tx1">
                    <a:lumMod val="85000"/>
                    <a:lumOff val="15000"/>
                  </a:schemeClr>
                </a:solidFill>
                <a:latin typeface="黑体" panose="02010609060101010101" charset="-122"/>
                <a:ea typeface="黑体" panose="02010609060101010101" charset="-122"/>
                <a:cs typeface="微软雅黑" panose="020b0503020204020204" charset="-122"/>
              </a:rPr>
              <a:t>5</a:t>
            </a:r>
            <a:r>
              <a:rPr lang="zh-CN" altLang="en-US" sz="2800" b="1" smtClean="0">
                <a:solidFill>
                  <a:schemeClr val="tx1">
                    <a:lumMod val="85000"/>
                    <a:lumOff val="15000"/>
                  </a:schemeClr>
                </a:solidFill>
                <a:latin typeface="黑体" panose="02010609060101010101" charset="-122"/>
                <a:ea typeface="黑体" panose="02010609060101010101" charset="-122"/>
                <a:cs typeface="微软雅黑" panose="020b0503020204020204" charset="-122"/>
              </a:rPr>
              <a:t>）</a:t>
            </a:r>
            <a:endParaRPr lang="zh-CN" altLang="en-US" sz="2800"/>
          </a:p>
        </p:txBody>
      </p:sp>
      <p:sp>
        <p:nvSpPr>
          <p:cNvPr id="11" name="文本框 10" title=""/>
          <p:cNvSpPr txBox="1"/>
          <p:nvPr/>
        </p:nvSpPr>
        <p:spPr>
          <a:xfrm>
            <a:off x="1220121" y="4140615"/>
            <a:ext cx="9438642" cy="1384995"/>
          </a:xfrm>
          <a:prstGeom prst="rect">
            <a:avLst/>
          </a:prstGeom>
          <a:noFill/>
        </p:spPr>
        <p:txBody>
          <a:bodyPr wrap="square" rtlCol="0">
            <a:spAutoFit/>
          </a:bodyPr>
          <a:lstStyle/>
          <a:p>
            <a:r>
              <a:rPr lang="zh-CN" altLang="en-US" sz="2800" b="1" smtClean="0">
                <a:solidFill>
                  <a:schemeClr val="tx1">
                    <a:lumMod val="85000"/>
                    <a:lumOff val="15000"/>
                  </a:schemeClr>
                </a:solidFill>
                <a:latin typeface="黑体" panose="02010609060101010101" charset="-122"/>
                <a:ea typeface="黑体" panose="02010609060101010101" charset="-122"/>
                <a:cs typeface="微软雅黑" panose="020b0503020204020204" charset="-122"/>
              </a:rPr>
              <a:t>这里的人们质朴纯洁，生活</a:t>
            </a:r>
            <a:r>
              <a:rPr lang="zh-CN" altLang="en-US" sz="2800" b="1">
                <a:solidFill>
                  <a:schemeClr val="tx1">
                    <a:lumMod val="85000"/>
                    <a:lumOff val="15000"/>
                  </a:schemeClr>
                </a:solidFill>
                <a:latin typeface="黑体" panose="02010609060101010101" charset="-122"/>
                <a:ea typeface="黑体" panose="02010609060101010101" charset="-122"/>
                <a:cs typeface="微软雅黑" panose="020b0503020204020204" charset="-122"/>
              </a:rPr>
              <a:t>贫穷落后，被大山挡着，封闭保守，就像世外桃源一样，与世隔绝，不知道外边的世界是个什么样</a:t>
            </a:r>
            <a:r>
              <a:rPr lang="zh-CN" altLang="en-US" sz="2800" b="1" smtClean="0">
                <a:solidFill>
                  <a:schemeClr val="tx1">
                    <a:lumMod val="85000"/>
                    <a:lumOff val="15000"/>
                  </a:schemeClr>
                </a:solidFill>
                <a:latin typeface="黑体" panose="02010609060101010101" charset="-122"/>
                <a:ea typeface="黑体" panose="02010609060101010101" charset="-122"/>
                <a:cs typeface="微软雅黑" panose="020b0503020204020204" charset="-122"/>
              </a:rPr>
              <a:t>。</a:t>
            </a:r>
            <a:endParaRPr lang="zh-CN" altLang="en-US" sz="2800" b="1">
              <a:solidFill>
                <a:schemeClr val="tx1">
                  <a:lumMod val="85000"/>
                  <a:lumOff val="15000"/>
                </a:schemeClr>
              </a:solidFill>
              <a:latin typeface="黑体" panose="02010609060101010101" charset="-122"/>
              <a:ea typeface="黑体" panose="02010609060101010101" charset="-122"/>
              <a:cs typeface="微软雅黑" panose="020b0503020204020204" charset="-122"/>
            </a:endParaRPr>
          </a:p>
        </p:txBody>
      </p:sp>
      <p:sp>
        <p:nvSpPr>
          <p:cNvPr id="12" name="标题 3" title=""/>
          <p:cNvSpPr>
            <a:spLocks noGrp="1"/>
          </p:cNvSpPr>
          <p:nvPr>
            <p:ph type="title"/>
          </p:nvPr>
        </p:nvSpPr>
        <p:spPr>
          <a:xfrm>
            <a:off x="229013" y="225993"/>
            <a:ext cx="10969200" cy="705600"/>
          </a:xfrm>
        </p:spPr>
        <p:txBody>
          <a:bodyPr>
            <a:noAutofit/>
          </a:bodyPr>
          <a:lstStyle/>
          <a:p>
            <a:r>
              <a:rPr lang="zh-CN" altLang="en-US" sz="3600" smtClean="0">
                <a:solidFill>
                  <a:schemeClr val="tx1"/>
                </a:solidFill>
                <a:latin typeface="黑体" panose="02010609060101010101" pitchFamily="49" charset="-122"/>
                <a:ea typeface="黑体" panose="02010609060101010101" pitchFamily="49" charset="-122"/>
                <a:cs typeface="+mn-cs"/>
              </a:rPr>
              <a:t>（</a:t>
            </a:r>
            <a:r>
              <a:rPr lang="en-US" altLang="zh-CN" sz="3600" smtClean="0">
                <a:solidFill>
                  <a:schemeClr val="tx1"/>
                </a:solidFill>
                <a:latin typeface="黑体" panose="02010609060101010101" pitchFamily="49" charset="-122"/>
                <a:ea typeface="黑体" panose="02010609060101010101" pitchFamily="49" charset="-122"/>
                <a:cs typeface="+mn-cs"/>
              </a:rPr>
              <a:t>4</a:t>
            </a:r>
            <a:r>
              <a:rPr lang="zh-CN" altLang="en-US" sz="3600" smtClean="0">
                <a:solidFill>
                  <a:schemeClr val="tx1"/>
                </a:solidFill>
                <a:latin typeface="黑体" panose="02010609060101010101" pitchFamily="49" charset="-122"/>
                <a:ea typeface="黑体" panose="02010609060101010101" pitchFamily="49" charset="-122"/>
                <a:cs typeface="+mn-cs"/>
              </a:rPr>
              <a:t>）分析</a:t>
            </a:r>
            <a:r>
              <a:rPr lang="zh-CN" altLang="en-US" sz="3600">
                <a:solidFill>
                  <a:schemeClr val="tx1"/>
                </a:solidFill>
                <a:latin typeface="黑体" panose="02010609060101010101" pitchFamily="49" charset="-122"/>
                <a:ea typeface="黑体" panose="02010609060101010101" pitchFamily="49" charset="-122"/>
                <a:cs typeface="+mn-cs"/>
              </a:rPr>
              <a:t>小说中对比、衬托手法的运用</a:t>
            </a:r>
          </a:p>
        </p:txBody>
      </p:sp>
    </p:spTree>
    <p:custDataLst>
      <p:tags r:id="rId2"/>
    </p:custDataLst>
    <p:extLst>
      <p:ext uri="{BB962C8B-B14F-4D97-AF65-F5344CB8AC3E}">
        <p14:creationId xmlns:p14="http://schemas.microsoft.com/office/powerpoint/2010/main" val="18854489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P spid="7" grpId="0" animBg="1"/>
      <p:bldP spid="2" grpId="0"/>
      <p:bldP spid="11"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文本框 4" title=""/>
          <p:cNvSpPr txBox="1"/>
          <p:nvPr/>
        </p:nvSpPr>
        <p:spPr>
          <a:xfrm>
            <a:off x="665019" y="1452830"/>
            <a:ext cx="11231417" cy="5539978"/>
          </a:xfrm>
          <a:prstGeom prst="rect">
            <a:avLst/>
          </a:prstGeom>
          <a:noFill/>
        </p:spPr>
        <p:txBody>
          <a:bodyPr wrap="square" rtlCol="0">
            <a:spAutoFit/>
          </a:bodyPr>
          <a:lstStyle/>
          <a:p>
            <a:pPr>
              <a:lnSpc>
                <a:spcPct val="150000"/>
              </a:lnSpc>
              <a:defRPr/>
            </a:pPr>
            <a:r>
              <a:rPr lang="zh-CN" altLang="en-US" sz="2800" b="1">
                <a:solidFill>
                  <a:schemeClr val="tx1">
                    <a:lumMod val="85000"/>
                    <a:lumOff val="15000"/>
                  </a:schemeClr>
                </a:solidFill>
                <a:latin typeface="黑体" panose="02010609060101010101" charset="-122"/>
                <a:ea typeface="黑体" panose="02010609060101010101" charset="-122"/>
                <a:cs typeface="微软雅黑" panose="020b0503020204020204" charset="-122"/>
              </a:rPr>
              <a:t>火车开来了，也带来了现代文明的风尚，自然影响到台儿沟的人。台儿沟以往的宁静被搅乱了。姑娘们为迎接火车，开始梳妆打扮，</a:t>
            </a:r>
            <a:r>
              <a:rPr lang="zh-CN" altLang="en-US" sz="2800" b="1">
                <a:solidFill>
                  <a:srgbClr val="FF0000"/>
                </a:solidFill>
                <a:latin typeface="黑体" panose="02010609060101010101" charset="-122"/>
                <a:ea typeface="黑体" panose="02010609060101010101" charset="-122"/>
                <a:cs typeface="微软雅黑" panose="020b0503020204020204" charset="-122"/>
              </a:rPr>
              <a:t>注重“服饰和容貌”</a:t>
            </a:r>
            <a:r>
              <a:rPr lang="zh-CN" altLang="en-US" sz="2800" b="1">
                <a:solidFill>
                  <a:schemeClr val="tx1">
                    <a:lumMod val="85000"/>
                    <a:lumOff val="15000"/>
                  </a:schemeClr>
                </a:solidFill>
                <a:latin typeface="黑体" panose="02010609060101010101" charset="-122"/>
                <a:ea typeface="黑体" panose="02010609060101010101" charset="-122"/>
                <a:cs typeface="微软雅黑" panose="020b0503020204020204" charset="-122"/>
              </a:rPr>
              <a:t>了；起初是观望议论</a:t>
            </a:r>
            <a:r>
              <a:rPr lang="zh-CN" altLang="en-US" sz="2800" b="1" smtClean="0">
                <a:solidFill>
                  <a:schemeClr val="tx1">
                    <a:lumMod val="85000"/>
                    <a:lumOff val="15000"/>
                  </a:schemeClr>
                </a:solidFill>
                <a:latin typeface="黑体" panose="02010609060101010101" charset="-122"/>
                <a:ea typeface="黑体" panose="02010609060101010101" charset="-122"/>
                <a:cs typeface="微软雅黑" panose="020b0503020204020204" charset="-122"/>
              </a:rPr>
              <a:t>，日久天长“</a:t>
            </a:r>
            <a:r>
              <a:rPr lang="zh-CN" altLang="en-US" sz="2800" b="1">
                <a:solidFill>
                  <a:schemeClr val="tx1">
                    <a:lumMod val="85000"/>
                    <a:lumOff val="15000"/>
                  </a:schemeClr>
                </a:solidFill>
                <a:latin typeface="黑体" panose="02010609060101010101" charset="-122"/>
                <a:ea typeface="黑体" panose="02010609060101010101" charset="-122"/>
                <a:cs typeface="微软雅黑" panose="020b0503020204020204" charset="-122"/>
              </a:rPr>
              <a:t>她们开始挎上装满核桃、鸡蛋、大枣的长方形柳条篮子，站在车窗下，抓紧时间</a:t>
            </a:r>
            <a:r>
              <a:rPr lang="zh-CN" altLang="en-US" sz="2800" b="1">
                <a:solidFill>
                  <a:srgbClr val="FF0000"/>
                </a:solidFill>
                <a:latin typeface="黑体" panose="02010609060101010101" charset="-122"/>
                <a:ea typeface="黑体" panose="02010609060101010101" charset="-122"/>
                <a:cs typeface="微软雅黑" panose="020b0503020204020204" charset="-122"/>
              </a:rPr>
              <a:t>跟旅客和和气气地做买卖</a:t>
            </a:r>
            <a:r>
              <a:rPr lang="zh-CN" altLang="en-US" sz="2800" b="1">
                <a:solidFill>
                  <a:schemeClr val="tx1">
                    <a:lumMod val="85000"/>
                    <a:lumOff val="15000"/>
                  </a:schemeClr>
                </a:solidFill>
                <a:latin typeface="黑体" panose="02010609060101010101" charset="-122"/>
                <a:ea typeface="黑体" panose="02010609060101010101" charset="-122"/>
                <a:cs typeface="微软雅黑" panose="020b0503020204020204" charset="-122"/>
              </a:rPr>
              <a:t>”，商品经济之风吹进了深山；香雪最后为换一个铅笔盒还登上火车走出了三十里路，希望“上大学、坐上火车到处跑”，“再也不会让人瞧不起”，更是</a:t>
            </a:r>
            <a:r>
              <a:rPr lang="zh-CN" altLang="en-US" sz="2800" b="1">
                <a:solidFill>
                  <a:srgbClr val="FF0000"/>
                </a:solidFill>
                <a:latin typeface="黑体" panose="02010609060101010101" charset="-122"/>
                <a:ea typeface="黑体" panose="02010609060101010101" charset="-122"/>
                <a:cs typeface="微软雅黑" panose="020b0503020204020204" charset="-122"/>
              </a:rPr>
              <a:t>超出了物质层次要求，有了精神追求。</a:t>
            </a:r>
          </a:p>
          <a:p>
            <a:endParaRPr lang="zh-CN" altLang="en-US"/>
          </a:p>
        </p:txBody>
      </p:sp>
      <p:sp>
        <p:nvSpPr>
          <p:cNvPr id="6" name="文本框 5" title=""/>
          <p:cNvSpPr txBox="1"/>
          <p:nvPr/>
        </p:nvSpPr>
        <p:spPr>
          <a:xfrm>
            <a:off x="5312178" y="641473"/>
            <a:ext cx="700696" cy="584775"/>
          </a:xfrm>
          <a:prstGeom prst="rect">
            <a:avLst/>
          </a:prstGeom>
          <a:solidFill>
            <a:srgbClr val="92D050"/>
          </a:solidFill>
        </p:spPr>
        <p:txBody>
          <a:bodyPr wrap="square" rtlCol="0">
            <a:spAutoFit/>
          </a:bodyPr>
          <a:lstStyle/>
          <a:p>
            <a:r>
              <a:rPr lang="zh-CN" altLang="en-US" sz="3200" b="1"/>
              <a:t>后</a:t>
            </a:r>
          </a:p>
        </p:txBody>
      </p:sp>
    </p:spTree>
    <p:extLst>
      <p:ext uri="{BB962C8B-B14F-4D97-AF65-F5344CB8AC3E}">
        <p14:creationId xmlns:p14="http://schemas.microsoft.com/office/powerpoint/2010/main" val="40029292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标题 3" title=""/>
          <p:cNvSpPr>
            <a:spLocks noGrp="1"/>
          </p:cNvSpPr>
          <p:nvPr>
            <p:ph type="title"/>
          </p:nvPr>
        </p:nvSpPr>
        <p:spPr>
          <a:xfrm>
            <a:off x="249574" y="134477"/>
            <a:ext cx="10969200" cy="705600"/>
          </a:xfrm>
        </p:spPr>
        <p:txBody>
          <a:bodyPr>
            <a:noAutofit/>
          </a:bodyPr>
          <a:lstStyle/>
          <a:p>
            <a:r>
              <a:rPr lang="zh-CN" altLang="en-US" sz="3600" smtClean="0">
                <a:solidFill>
                  <a:schemeClr val="tx1"/>
                </a:solidFill>
                <a:latin typeface="黑体" panose="02010609060101010101" pitchFamily="49" charset="-122"/>
                <a:ea typeface="黑体" panose="02010609060101010101" pitchFamily="49" charset="-122"/>
                <a:cs typeface="+mn-cs"/>
              </a:rPr>
              <a:t>（</a:t>
            </a:r>
            <a:r>
              <a:rPr lang="en-US" altLang="zh-CN" sz="3600" smtClean="0">
                <a:solidFill>
                  <a:schemeClr val="tx1"/>
                </a:solidFill>
                <a:latin typeface="黑体" panose="02010609060101010101" pitchFamily="49" charset="-122"/>
                <a:ea typeface="黑体" panose="02010609060101010101" pitchFamily="49" charset="-122"/>
                <a:cs typeface="+mn-cs"/>
              </a:rPr>
              <a:t>4</a:t>
            </a:r>
            <a:r>
              <a:rPr lang="zh-CN" altLang="en-US" sz="3600" smtClean="0">
                <a:solidFill>
                  <a:schemeClr val="tx1"/>
                </a:solidFill>
                <a:latin typeface="黑体" panose="02010609060101010101" pitchFamily="49" charset="-122"/>
                <a:ea typeface="黑体" panose="02010609060101010101" pitchFamily="49" charset="-122"/>
                <a:cs typeface="+mn-cs"/>
              </a:rPr>
              <a:t>）分析</a:t>
            </a:r>
            <a:r>
              <a:rPr lang="zh-CN" altLang="en-US" sz="3600">
                <a:solidFill>
                  <a:schemeClr val="tx1"/>
                </a:solidFill>
                <a:latin typeface="黑体" panose="02010609060101010101" pitchFamily="49" charset="-122"/>
                <a:ea typeface="黑体" panose="02010609060101010101" pitchFamily="49" charset="-122"/>
                <a:cs typeface="+mn-cs"/>
              </a:rPr>
              <a:t>小说中对比、衬托手法的运用</a:t>
            </a:r>
          </a:p>
        </p:txBody>
      </p:sp>
      <p:sp>
        <p:nvSpPr>
          <p:cNvPr id="6" name="文本占位符 3" title=""/>
          <p:cNvSpPr txBox="1"/>
          <p:nvPr/>
        </p:nvSpPr>
        <p:spPr>
          <a:xfrm>
            <a:off x="271976" y="947521"/>
            <a:ext cx="5251370" cy="653415"/>
          </a:xfrm>
          <a:prstGeom prst="rect">
            <a:avLst/>
          </a:prstGeom>
          <a:ln w="25400">
            <a:solidFill>
              <a:srgbClr val="FF0000"/>
            </a:solidFill>
          </a:ln>
        </p:spPr>
        <p:txBody>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sz="2800" smtClean="0">
                <a:latin typeface="微软雅黑" panose="020b0503020204020204" charset="-122"/>
                <a:ea typeface="微软雅黑"/>
              </a:rPr>
              <a:t>凤娇和香雪的对比</a:t>
            </a:r>
            <a:endParaRPr lang="zh-CN" altLang="en-US" sz="2800">
              <a:latin typeface="微软雅黑" panose="020b0503020204020204" charset="-122"/>
              <a:ea typeface="微软雅黑"/>
            </a:endParaRPr>
          </a:p>
        </p:txBody>
      </p:sp>
      <p:sp>
        <p:nvSpPr>
          <p:cNvPr id="7" name="矩形 6" title=""/>
          <p:cNvSpPr/>
          <p:nvPr/>
        </p:nvSpPr>
        <p:spPr>
          <a:xfrm>
            <a:off x="147782" y="1493472"/>
            <a:ext cx="6599948" cy="2739211"/>
          </a:xfrm>
          <a:prstGeom prst="rect">
            <a:avLst/>
          </a:prstGeom>
        </p:spPr>
        <p:txBody>
          <a:bodyPr wrap="square">
            <a:spAutoFit/>
          </a:bodyPr>
          <a:lstStyle/>
          <a:p>
            <a:pPr lvl="0"/>
            <a:r>
              <a:rPr lang="zh-CN" altLang="en-US" sz="3200" b="1">
                <a:solidFill>
                  <a:srgbClr val="FF0000"/>
                </a:solidFill>
                <a:latin typeface="微软雅黑" panose="020b0503020204020204" charset="-122"/>
                <a:ea typeface="微软雅黑"/>
              </a:rPr>
              <a:t>凤娇：</a:t>
            </a:r>
            <a:r>
              <a:rPr lang="zh-CN" altLang="en-US" sz="2800" b="1">
                <a:solidFill>
                  <a:srgbClr val="FFFFFF">
                    <a:lumMod val="10000"/>
                  </a:srgbClr>
                </a:solidFill>
                <a:latin typeface="黑体" panose="02010609060101010101" pitchFamily="49" charset="-122"/>
                <a:ea typeface="黑体" panose="02010609060101010101" pitchFamily="49" charset="-122"/>
                <a:cs typeface="幼圆" panose="02010509060101010101" charset="-122"/>
              </a:rPr>
              <a:t>忙着看头饰、手表，和“北京话”做买卖。她注意到的不是妇女头上的金圈子，就是比指甲盖还小的手表。总是用鸡蛋、红枣等土特产换回自己喜爱的发卡、香皂，甚至花色繁多的纱巾和能松能紧的尼龙袜。</a:t>
            </a:r>
          </a:p>
        </p:txBody>
      </p:sp>
      <p:sp>
        <p:nvSpPr>
          <p:cNvPr id="8" name="矩形 7" title=""/>
          <p:cNvSpPr/>
          <p:nvPr/>
        </p:nvSpPr>
        <p:spPr>
          <a:xfrm>
            <a:off x="6825672" y="1835218"/>
            <a:ext cx="5205257" cy="2208297"/>
          </a:xfrm>
          <a:prstGeom prst="rect">
            <a:avLst/>
          </a:prstGeom>
        </p:spPr>
        <p:txBody>
          <a:bodyPr wrap="square">
            <a:spAutoFit/>
          </a:bodyPr>
          <a:lstStyle/>
          <a:p>
            <a:pPr lvl="0">
              <a:lnSpc>
                <a:spcPts val="3300"/>
              </a:lnSpc>
            </a:pPr>
            <a:r>
              <a:rPr lang="zh-CN" altLang="en-US" sz="2800" b="1">
                <a:solidFill>
                  <a:srgbClr val="FF0000"/>
                </a:solidFill>
                <a:latin typeface="微软雅黑" panose="020b0503020204020204" charset="-122"/>
                <a:ea typeface="微软雅黑"/>
              </a:rPr>
              <a:t>香雪：</a:t>
            </a:r>
            <a:r>
              <a:rPr lang="zh-CN" altLang="en-US" sz="2800" b="1">
                <a:solidFill>
                  <a:srgbClr val="FFFFFF">
                    <a:lumMod val="10000"/>
                  </a:srgbClr>
                </a:solidFill>
                <a:latin typeface="黑体" panose="02010609060101010101" pitchFamily="49" charset="-122"/>
                <a:ea typeface="黑体" panose="02010609060101010101" pitchFamily="49" charset="-122"/>
                <a:cs typeface="幼圆" panose="02010509060101010101" charset="-122"/>
              </a:rPr>
              <a:t>注意的是车厢里的学生书包；打听北京的大学、配乐诗朗诵、铅笔盒。渴望用一篮子鸡蛋换一个班上其他同学都有的自动铅笔盒。</a:t>
            </a:r>
          </a:p>
        </p:txBody>
      </p:sp>
      <p:sp>
        <p:nvSpPr>
          <p:cNvPr id="9" name="文本框 8" title=""/>
          <p:cNvSpPr txBox="1"/>
          <p:nvPr/>
        </p:nvSpPr>
        <p:spPr>
          <a:xfrm>
            <a:off x="3308637" y="3943242"/>
            <a:ext cx="2338474" cy="578882"/>
          </a:xfrm>
          <a:prstGeom prst="roundRect">
            <a:avLst/>
          </a:prstGeom>
          <a:noFill/>
          <a:ln w="12700">
            <a:solidFill>
              <a:schemeClr val="tx1"/>
            </a:solidFill>
          </a:ln>
        </p:spPr>
        <p:txBody>
          <a:bodyPr wrap="square">
            <a:spAutoFit/>
          </a:bodyPr>
          <a:lstStyle/>
          <a:p>
            <a:pPr indent="0" algn="ctr"/>
            <a:r>
              <a:rPr lang="zh-CN" altLang="en-US" sz="2800" b="1">
                <a:solidFill>
                  <a:srgbClr val="FF0000"/>
                </a:solidFill>
                <a:latin typeface="微软雅黑" panose="020b0503020204020204" charset="-122"/>
                <a:ea typeface="微软雅黑"/>
              </a:rPr>
              <a:t>物质</a:t>
            </a:r>
            <a:r>
              <a:rPr lang="zh-CN" sz="2800" b="1" smtClean="0">
                <a:solidFill>
                  <a:srgbClr val="FF0000"/>
                </a:solidFill>
                <a:latin typeface="微软雅黑" panose="020b0503020204020204" charset="-122"/>
                <a:ea typeface="微软雅黑"/>
              </a:rPr>
              <a:t>方面</a:t>
            </a:r>
            <a:r>
              <a:rPr lang="zh-CN" sz="2800" b="1">
                <a:solidFill>
                  <a:srgbClr val="FF0000"/>
                </a:solidFill>
                <a:latin typeface="微软雅黑" panose="020b0503020204020204" charset="-122"/>
                <a:ea typeface="微软雅黑"/>
              </a:rPr>
              <a:t>的</a:t>
            </a:r>
            <a:endParaRPr lang="zh-CN" altLang="en-US" sz="2800" b="1">
              <a:solidFill>
                <a:srgbClr val="FF0000"/>
              </a:solidFill>
              <a:latin typeface="微软雅黑" panose="020b0503020204020204" charset="-122"/>
              <a:ea typeface="微软雅黑"/>
            </a:endParaRPr>
          </a:p>
        </p:txBody>
      </p:sp>
      <p:sp>
        <p:nvSpPr>
          <p:cNvPr id="10" name="文本框 9" title=""/>
          <p:cNvSpPr txBox="1"/>
          <p:nvPr/>
        </p:nvSpPr>
        <p:spPr>
          <a:xfrm>
            <a:off x="8995410" y="3943242"/>
            <a:ext cx="2268335" cy="578882"/>
          </a:xfrm>
          <a:prstGeom prst="roundRect">
            <a:avLst/>
          </a:prstGeom>
          <a:noFill/>
          <a:ln w="12700">
            <a:solidFill>
              <a:schemeClr val="tx1"/>
            </a:solidFill>
          </a:ln>
        </p:spPr>
        <p:txBody>
          <a:bodyPr wrap="square">
            <a:spAutoFit/>
          </a:bodyPr>
          <a:lstStyle/>
          <a:p>
            <a:pPr indent="0" algn="ctr"/>
            <a:r>
              <a:rPr lang="zh-CN" sz="2800" b="1">
                <a:solidFill>
                  <a:srgbClr val="FF0000"/>
                </a:solidFill>
                <a:latin typeface="微软雅黑" panose="020b0503020204020204" charset="-122"/>
                <a:ea typeface="微软雅黑"/>
              </a:rPr>
              <a:t>学习方面的</a:t>
            </a:r>
            <a:endParaRPr lang="zh-CN" altLang="en-US" sz="2800" b="1">
              <a:solidFill>
                <a:srgbClr val="FF0000"/>
              </a:solidFill>
              <a:latin typeface="微软雅黑" panose="020b0503020204020204" charset="-122"/>
              <a:ea typeface="微软雅黑"/>
            </a:endParaRPr>
          </a:p>
        </p:txBody>
      </p:sp>
      <p:sp>
        <p:nvSpPr>
          <p:cNvPr id="11" name="文本框 10" title=""/>
          <p:cNvSpPr txBox="1"/>
          <p:nvPr/>
        </p:nvSpPr>
        <p:spPr>
          <a:xfrm>
            <a:off x="864523" y="4522124"/>
            <a:ext cx="10399222" cy="2246769"/>
          </a:xfrm>
          <a:prstGeom prst="rect">
            <a:avLst/>
          </a:prstGeom>
          <a:noFill/>
        </p:spPr>
        <p:txBody>
          <a:bodyPr wrap="square" rtlCol="0">
            <a:spAutoFit/>
          </a:bodyPr>
          <a:lstStyle/>
          <a:p>
            <a:r>
              <a:rPr lang="en-US" altLang="zh-CN" sz="2800" smtClean="0"/>
              <a:t>1.</a:t>
            </a:r>
            <a:r>
              <a:rPr lang="zh-CN" altLang="en-US" sz="2800" smtClean="0"/>
              <a:t>运用衬托手法。</a:t>
            </a:r>
            <a:endParaRPr lang="en-US" altLang="zh-CN" sz="2800" smtClean="0"/>
          </a:p>
          <a:p>
            <a:r>
              <a:rPr lang="en-US" altLang="zh-CN" sz="2800" smtClean="0"/>
              <a:t>2.</a:t>
            </a:r>
            <a:r>
              <a:rPr lang="zh-CN" altLang="en-US" sz="2800" smtClean="0"/>
              <a:t>加上具体内容分析。</a:t>
            </a:r>
            <a:endParaRPr lang="en-US" altLang="zh-CN" sz="2800" smtClean="0"/>
          </a:p>
          <a:p>
            <a:r>
              <a:rPr lang="en-US" altLang="zh-CN" sz="2800" smtClean="0"/>
              <a:t>3.</a:t>
            </a:r>
            <a:r>
              <a:rPr lang="zh-CN" altLang="en-US" sz="2800" smtClean="0"/>
              <a:t>凤娇衬托了香雪清纯、朴实的形象。凤娇勇敢、泼辣、对未来的憧憬偏于物质生活方面，她有力地衬托了香雪清纯、朴实、执着追求现代精神文明的形象。</a:t>
            </a:r>
            <a:endParaRPr lang="zh-CN" altLang="en-US" sz="2800"/>
          </a:p>
        </p:txBody>
      </p:sp>
    </p:spTree>
    <p:extLst>
      <p:ext uri="{BB962C8B-B14F-4D97-AF65-F5344CB8AC3E}">
        <p14:creationId xmlns:p14="http://schemas.microsoft.com/office/powerpoint/2010/main" val="221273970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4" fill="hold" nodeType="clickPar">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animBg="1"/>
      <p:bldP spid="10" grpId="0" animBg="1"/>
      <p:bldP spid="11"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标题 3" title=""/>
          <p:cNvSpPr txBox="1"/>
          <p:nvPr/>
        </p:nvSpPr>
        <p:spPr>
          <a:xfrm>
            <a:off x="249574" y="134477"/>
            <a:ext cx="10969200" cy="705600"/>
          </a:xfrm>
          <a:prstGeom prst="rect">
            <a:avLst/>
          </a:prstGeom>
        </p:spPr>
        <p:txBody>
          <a:bodyPr vert="horz" lIns="101600" tIns="38100" rIns="76200" bIns="38100"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a:lstStyle>
          <a:p>
            <a:r>
              <a:rPr lang="zh-CN" altLang="en-US" sz="3600" smtClean="0">
                <a:solidFill>
                  <a:schemeClr val="tx1"/>
                </a:solidFill>
                <a:latin typeface="黑体" panose="02010609060101010101" pitchFamily="49" charset="-122"/>
                <a:ea typeface="黑体" panose="02010609060101010101" pitchFamily="49" charset="-122"/>
                <a:cs typeface="+mn-cs"/>
              </a:rPr>
              <a:t>（</a:t>
            </a:r>
            <a:r>
              <a:rPr lang="en-US" altLang="zh-CN" sz="3600" smtClean="0">
                <a:solidFill>
                  <a:schemeClr val="tx1"/>
                </a:solidFill>
                <a:latin typeface="黑体" panose="02010609060101010101" pitchFamily="49" charset="-122"/>
                <a:ea typeface="黑体" panose="02010609060101010101" pitchFamily="49" charset="-122"/>
                <a:cs typeface="+mn-cs"/>
              </a:rPr>
              <a:t>4</a:t>
            </a:r>
            <a:r>
              <a:rPr lang="zh-CN" altLang="en-US" sz="3600" smtClean="0">
                <a:solidFill>
                  <a:schemeClr val="tx1"/>
                </a:solidFill>
                <a:latin typeface="黑体" panose="02010609060101010101" pitchFamily="49" charset="-122"/>
                <a:ea typeface="黑体" panose="02010609060101010101" pitchFamily="49" charset="-122"/>
                <a:cs typeface="+mn-cs"/>
              </a:rPr>
              <a:t>）分析小说中对比、衬托手法的运用</a:t>
            </a:r>
            <a:endParaRPr lang="zh-CN" altLang="en-US" sz="3600">
              <a:solidFill>
                <a:schemeClr val="tx1"/>
              </a:solidFill>
              <a:latin typeface="黑体" panose="02010609060101010101" pitchFamily="49" charset="-122"/>
              <a:ea typeface="黑体" panose="02010609060101010101" pitchFamily="49" charset="-122"/>
              <a:cs typeface="+mn-cs"/>
            </a:endParaRPr>
          </a:p>
        </p:txBody>
      </p:sp>
      <p:sp>
        <p:nvSpPr>
          <p:cNvPr id="4" name="文本占位符 3" title=""/>
          <p:cNvSpPr txBox="1"/>
          <p:nvPr/>
        </p:nvSpPr>
        <p:spPr>
          <a:xfrm>
            <a:off x="271976" y="947521"/>
            <a:ext cx="5251370" cy="653415"/>
          </a:xfrm>
          <a:prstGeom prst="rect">
            <a:avLst/>
          </a:prstGeom>
          <a:ln w="25400">
            <a:solidFill>
              <a:srgbClr val="FF0000"/>
            </a:solidFill>
          </a:ln>
        </p:spPr>
        <p:txBody>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sz="2800" smtClean="0">
                <a:latin typeface="微软雅黑" panose="020b0503020204020204" charset="-122"/>
                <a:ea typeface="微软雅黑"/>
              </a:rPr>
              <a:t>香雪和她公社同学的对比</a:t>
            </a:r>
            <a:endParaRPr lang="zh-CN" altLang="en-US" sz="2800">
              <a:latin typeface="微软雅黑" panose="020b0503020204020204" charset="-122"/>
              <a:ea typeface="微软雅黑"/>
            </a:endParaRPr>
          </a:p>
        </p:txBody>
      </p:sp>
      <p:sp>
        <p:nvSpPr>
          <p:cNvPr id="5" name="文本框 4" title=""/>
          <p:cNvSpPr txBox="1"/>
          <p:nvPr/>
        </p:nvSpPr>
        <p:spPr>
          <a:xfrm>
            <a:off x="480291" y="2401455"/>
            <a:ext cx="5301673" cy="2554545"/>
          </a:xfrm>
          <a:prstGeom prst="rect">
            <a:avLst/>
          </a:prstGeom>
          <a:noFill/>
        </p:spPr>
        <p:txBody>
          <a:bodyPr wrap="square" rtlCol="0">
            <a:spAutoFit/>
          </a:bodyPr>
          <a:lstStyle/>
          <a:p>
            <a:r>
              <a:rPr lang="zh-CN" altLang="en-US" sz="3200">
                <a:latin typeface="黑体" panose="02010609060101010101" pitchFamily="49" charset="-122"/>
                <a:ea typeface="黑体" panose="02010609060101010101" pitchFamily="49" charset="-122"/>
              </a:rPr>
              <a:t>香雪：她不明白她们的用意，每次都认真的回答：</a:t>
            </a:r>
            <a:r>
              <a:rPr lang="zh-CN" altLang="en-US" sz="3200" smtClean="0">
                <a:latin typeface="黑体" panose="02010609060101010101" pitchFamily="49" charset="-122"/>
                <a:ea typeface="黑体" panose="02010609060101010101" pitchFamily="49" charset="-122"/>
              </a:rPr>
              <a:t>“两顿。”</a:t>
            </a:r>
            <a:endParaRPr lang="en-US" altLang="zh-CN" sz="3200" smtClean="0">
              <a:latin typeface="黑体" panose="02010609060101010101" pitchFamily="49" charset="-122"/>
              <a:ea typeface="黑体" panose="02010609060101010101" pitchFamily="49" charset="-122"/>
            </a:endParaRPr>
          </a:p>
          <a:p>
            <a:endParaRPr lang="en-US" altLang="zh-CN" sz="3200">
              <a:latin typeface="黑体" panose="02010609060101010101" pitchFamily="49" charset="-122"/>
              <a:ea typeface="黑体" panose="02010609060101010101" pitchFamily="49" charset="-122"/>
            </a:endParaRPr>
          </a:p>
          <a:p>
            <a:r>
              <a:rPr lang="en-US" altLang="zh-CN" sz="3200" smtClean="0">
                <a:latin typeface="黑体" panose="02010609060101010101" pitchFamily="49" charset="-122"/>
                <a:ea typeface="黑体" panose="02010609060101010101" pitchFamily="49" charset="-122"/>
              </a:rPr>
              <a:t>           </a:t>
            </a:r>
            <a:r>
              <a:rPr lang="zh-CN" altLang="en-US" sz="3200" smtClean="0">
                <a:solidFill>
                  <a:srgbClr val="FF0000"/>
                </a:solidFill>
                <a:latin typeface="黑体" panose="02010609060101010101" pitchFamily="49" charset="-122"/>
                <a:ea typeface="黑体" panose="02010609060101010101" pitchFamily="49" charset="-122"/>
              </a:rPr>
              <a:t>单纯</a:t>
            </a:r>
            <a:endParaRPr lang="zh-CN" altLang="en-US" sz="3200">
              <a:solidFill>
                <a:srgbClr val="FF0000"/>
              </a:solidFill>
              <a:latin typeface="黑体" panose="02010609060101010101" pitchFamily="49" charset="-122"/>
              <a:ea typeface="黑体" panose="02010609060101010101" pitchFamily="49" charset="-122"/>
            </a:endParaRPr>
          </a:p>
        </p:txBody>
      </p:sp>
      <p:sp>
        <p:nvSpPr>
          <p:cNvPr id="6" name="文本框 5" title=""/>
          <p:cNvSpPr txBox="1"/>
          <p:nvPr/>
        </p:nvSpPr>
        <p:spPr>
          <a:xfrm>
            <a:off x="6456217" y="2244436"/>
            <a:ext cx="5551055" cy="4524315"/>
          </a:xfrm>
          <a:prstGeom prst="rect">
            <a:avLst/>
          </a:prstGeom>
          <a:noFill/>
        </p:spPr>
        <p:txBody>
          <a:bodyPr wrap="square" rtlCol="0">
            <a:spAutoFit/>
          </a:bodyPr>
          <a:lstStyle/>
          <a:p>
            <a:r>
              <a:rPr lang="zh-CN" altLang="en-US" sz="3200" smtClean="0">
                <a:latin typeface="黑体" panose="02010609060101010101" pitchFamily="49" charset="-122"/>
                <a:ea typeface="黑体" panose="02010609060101010101" pitchFamily="49" charset="-122"/>
              </a:rPr>
              <a:t>公社同学：明知道小木盒是香雪的铅笔盒，但是她们还是做出吃惊的样子，香雪的同桌还把她的泡沫塑料铅笔盒弄得嗒嗒乱响</a:t>
            </a:r>
            <a:endParaRPr lang="en-US" altLang="zh-CN" sz="3200" smtClean="0">
              <a:latin typeface="黑体" panose="02010609060101010101" pitchFamily="49" charset="-122"/>
              <a:ea typeface="黑体" panose="02010609060101010101" pitchFamily="49" charset="-122"/>
            </a:endParaRPr>
          </a:p>
          <a:p>
            <a:r>
              <a:rPr lang="en-US" altLang="zh-CN" sz="3200">
                <a:latin typeface="黑体" panose="02010609060101010101" pitchFamily="49" charset="-122"/>
                <a:ea typeface="黑体" panose="02010609060101010101" pitchFamily="49" charset="-122"/>
              </a:rPr>
              <a:t> </a:t>
            </a:r>
            <a:r>
              <a:rPr lang="en-US" altLang="zh-CN" sz="3200" smtClean="0">
                <a:latin typeface="黑体" panose="02010609060101010101" pitchFamily="49" charset="-122"/>
                <a:ea typeface="黑体" panose="02010609060101010101" pitchFamily="49" charset="-122"/>
              </a:rPr>
              <a:t>  </a:t>
            </a:r>
          </a:p>
          <a:p>
            <a:r>
              <a:rPr lang="en-US" altLang="zh-CN" sz="3200">
                <a:latin typeface="黑体" panose="02010609060101010101" pitchFamily="49" charset="-122"/>
                <a:ea typeface="黑体" panose="02010609060101010101" pitchFamily="49" charset="-122"/>
              </a:rPr>
              <a:t> </a:t>
            </a:r>
            <a:r>
              <a:rPr lang="en-US" altLang="zh-CN" sz="3200" smtClean="0">
                <a:latin typeface="黑体" panose="02010609060101010101" pitchFamily="49" charset="-122"/>
                <a:ea typeface="黑体" panose="02010609060101010101" pitchFamily="49" charset="-122"/>
              </a:rPr>
              <a:t>  </a:t>
            </a:r>
            <a:r>
              <a:rPr lang="zh-CN" altLang="en-US" sz="3200" smtClean="0">
                <a:solidFill>
                  <a:srgbClr val="FF0000"/>
                </a:solidFill>
                <a:latin typeface="黑体" panose="02010609060101010101" pitchFamily="49" charset="-122"/>
                <a:ea typeface="黑体" panose="02010609060101010101" pitchFamily="49" charset="-122"/>
              </a:rPr>
              <a:t>轻视、看不起香雪，因为她是村子里来的而不能平等的对待她</a:t>
            </a:r>
            <a:endParaRPr lang="zh-CN" altLang="en-US" sz="3200">
              <a:solidFill>
                <a:srgbClr val="FF00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3623030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P spid="5" grpId="0"/>
      <p:bldP spid="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文本框 6" title=""/>
          <p:cNvSpPr txBox="1"/>
          <p:nvPr/>
        </p:nvSpPr>
        <p:spPr>
          <a:xfrm>
            <a:off x="792940" y="257196"/>
            <a:ext cx="10220325" cy="830997"/>
          </a:xfrm>
          <a:prstGeom prst="rect">
            <a:avLst/>
          </a:prstGeom>
          <a:noFill/>
        </p:spPr>
        <p:txBody>
          <a:bodyPr wrap="square">
            <a:spAutoFit/>
          </a:bodyPr>
          <a:lstStyle/>
          <a:p>
            <a:r>
              <a:rPr lang="zh-CN" altLang="en-US" sz="2400" smtClean="0">
                <a:solidFill>
                  <a:srgbClr val="0070C0"/>
                </a:solidFill>
                <a:latin typeface="+mn-ea"/>
              </a:rPr>
              <a:t>（</a:t>
            </a:r>
            <a:r>
              <a:rPr lang="en-US" altLang="zh-CN" sz="2400">
                <a:solidFill>
                  <a:srgbClr val="0070C0"/>
                </a:solidFill>
                <a:latin typeface="+mn-ea"/>
              </a:rPr>
              <a:t>5</a:t>
            </a:r>
            <a:r>
              <a:rPr lang="zh-CN" altLang="en-US" sz="2400" smtClean="0">
                <a:solidFill>
                  <a:srgbClr val="0070C0"/>
                </a:solidFill>
                <a:latin typeface="+mn-ea"/>
              </a:rPr>
              <a:t>）小说</a:t>
            </a:r>
            <a:r>
              <a:rPr lang="zh-CN" altLang="en-US" sz="2400">
                <a:solidFill>
                  <a:srgbClr val="0070C0"/>
                </a:solidFill>
                <a:latin typeface="+mn-ea"/>
              </a:rPr>
              <a:t>题目中“哦，香雪”的“哦”读第几声？“哦，香雪”能否换成“啊，香雪”“嘿，香雪”“唉，香雪”</a:t>
            </a:r>
            <a:r>
              <a:rPr lang="zh-CN" altLang="en-US" sz="2400" smtClean="0">
                <a:solidFill>
                  <a:srgbClr val="0070C0"/>
                </a:solidFill>
                <a:latin typeface="+mn-ea"/>
              </a:rPr>
              <a:t>？</a:t>
            </a:r>
            <a:endParaRPr lang="zh-CN" altLang="en-US" sz="2400">
              <a:solidFill>
                <a:srgbClr val="0070C0"/>
              </a:solidFill>
              <a:latin typeface="+mn-ea"/>
            </a:endParaRPr>
          </a:p>
        </p:txBody>
      </p:sp>
      <p:sp>
        <p:nvSpPr>
          <p:cNvPr id="6" name="文本框 5" title=""/>
          <p:cNvSpPr txBox="1"/>
          <p:nvPr/>
        </p:nvSpPr>
        <p:spPr>
          <a:xfrm>
            <a:off x="811183" y="1088193"/>
            <a:ext cx="10743508" cy="2640723"/>
          </a:xfrm>
          <a:prstGeom prst="rect">
            <a:avLst/>
          </a:prstGeom>
          <a:noFill/>
        </p:spPr>
        <p:txBody>
          <a:bodyPr wrap="square" rtlCol="0">
            <a:spAutoFit/>
          </a:bodyPr>
          <a:lstStyle/>
          <a:p>
            <a:pPr algn="just">
              <a:lnSpc>
                <a:spcPct val="130000"/>
              </a:lnSpc>
              <a:spcBef>
                <a:spcPct val="0"/>
              </a:spcBef>
            </a:pPr>
            <a:r>
              <a:rPr lang="zh-CN" altLang="en-US" sz="2400">
                <a:latin typeface="+mn-ea"/>
                <a:sym typeface="+mn-ea"/>
              </a:rPr>
              <a:t>“哦”字，一般情况下都作叹词，常见的读音有两种：</a:t>
            </a:r>
          </a:p>
          <a:p>
            <a:pPr algn="just">
              <a:lnSpc>
                <a:spcPct val="130000"/>
              </a:lnSpc>
              <a:spcBef>
                <a:spcPct val="0"/>
              </a:spcBef>
            </a:pPr>
            <a:r>
              <a:rPr lang="zh-CN" altLang="en-US" sz="2400" smtClean="0">
                <a:latin typeface="+mn-ea"/>
                <a:sym typeface="+mn-ea"/>
              </a:rPr>
              <a:t>一</a:t>
            </a:r>
            <a:r>
              <a:rPr lang="zh-CN" altLang="en-US" sz="2400">
                <a:latin typeface="+mn-ea"/>
                <a:sym typeface="+mn-ea"/>
              </a:rPr>
              <a:t>是读“</a:t>
            </a:r>
            <a:r>
              <a:rPr lang="en-US" altLang="zh-CN" sz="2400">
                <a:latin typeface="+mn-ea"/>
                <a:sym typeface="+mn-ea"/>
              </a:rPr>
              <a:t>ó</a:t>
            </a:r>
            <a:r>
              <a:rPr lang="en-US" altLang="zh-CN" sz="2400" smtClean="0">
                <a:latin typeface="+mn-ea"/>
                <a:sym typeface="+mn-ea"/>
              </a:rPr>
              <a:t>”①</a:t>
            </a:r>
            <a:r>
              <a:rPr lang="zh-CN" altLang="en-US" sz="2400">
                <a:latin typeface="+mn-ea"/>
                <a:sym typeface="+mn-ea"/>
              </a:rPr>
              <a:t>表示</a:t>
            </a:r>
            <a:r>
              <a:rPr lang="zh-CN" altLang="en-US" sz="2400" smtClean="0">
                <a:latin typeface="+mn-ea"/>
                <a:sym typeface="+mn-ea"/>
              </a:rPr>
              <a:t>将信将疑②</a:t>
            </a:r>
            <a:r>
              <a:rPr lang="zh-CN" altLang="en-US" sz="2400">
                <a:latin typeface="+mn-ea"/>
                <a:sym typeface="+mn-ea"/>
              </a:rPr>
              <a:t>表示疑问、惊奇</a:t>
            </a:r>
            <a:r>
              <a:rPr lang="zh-CN" altLang="en-US" sz="2400" smtClean="0">
                <a:latin typeface="+mn-ea"/>
                <a:sym typeface="+mn-ea"/>
              </a:rPr>
              <a:t>。</a:t>
            </a:r>
            <a:endParaRPr lang="en-US" altLang="zh-CN" sz="2400" smtClean="0">
              <a:latin typeface="+mn-ea"/>
              <a:sym typeface="+mn-ea"/>
            </a:endParaRPr>
          </a:p>
          <a:p>
            <a:pPr algn="just">
              <a:lnSpc>
                <a:spcPct val="130000"/>
              </a:lnSpc>
              <a:spcBef>
                <a:spcPct val="0"/>
              </a:spcBef>
            </a:pPr>
            <a:r>
              <a:rPr lang="zh-CN" altLang="en-US" sz="2400">
                <a:latin typeface="+mn-ea"/>
              </a:rPr>
              <a:t>第二声：哦，香雪到底是一个什么样的人呢？</a:t>
            </a:r>
          </a:p>
          <a:p>
            <a:endParaRPr lang="en-US" altLang="zh-CN" sz="2400" smtClean="0"/>
          </a:p>
          <a:p>
            <a:r>
              <a:rPr lang="zh-CN" altLang="en-US" sz="2400" smtClean="0"/>
              <a:t>一</a:t>
            </a:r>
            <a:r>
              <a:rPr lang="zh-CN" altLang="en-US" sz="2400"/>
              <a:t>是读“</a:t>
            </a:r>
            <a:r>
              <a:rPr lang="en-US" altLang="zh-CN" sz="2400"/>
              <a:t>ò</a:t>
            </a:r>
            <a:r>
              <a:rPr lang="en-US" altLang="zh-CN" sz="2400" smtClean="0"/>
              <a:t>”①</a:t>
            </a:r>
            <a:r>
              <a:rPr lang="zh-CN" altLang="en-US" sz="2400"/>
              <a:t>表示领会、</a:t>
            </a:r>
            <a:r>
              <a:rPr lang="zh-CN" altLang="en-US" sz="2400" smtClean="0"/>
              <a:t>醒悟②</a:t>
            </a:r>
            <a:r>
              <a:rPr lang="zh-CN" altLang="en-US" sz="2400"/>
              <a:t>表示惊喜、</a:t>
            </a:r>
            <a:r>
              <a:rPr lang="zh-CN" altLang="en-US" sz="2400" smtClean="0"/>
              <a:t>赞叹</a:t>
            </a:r>
            <a:endParaRPr lang="en-US" altLang="zh-CN" sz="2400" smtClean="0"/>
          </a:p>
          <a:p>
            <a:r>
              <a:rPr lang="zh-CN" altLang="en-US" sz="2400"/>
              <a:t>第四声：哦，原来香雪是这样的人</a:t>
            </a:r>
            <a:r>
              <a:rPr lang="zh-CN" altLang="en-US" sz="2400" smtClean="0"/>
              <a:t>啊！</a:t>
            </a:r>
            <a:endParaRPr lang="zh-CN" altLang="en-US" sz="2400"/>
          </a:p>
        </p:txBody>
      </p:sp>
      <p:sp>
        <p:nvSpPr>
          <p:cNvPr id="8" name="Rectangle 13" title=""/>
          <p:cNvSpPr/>
          <p:nvPr/>
        </p:nvSpPr>
        <p:spPr bwMode="auto">
          <a:xfrm>
            <a:off x="249382" y="3707868"/>
            <a:ext cx="11776363" cy="3059811"/>
          </a:xfrm>
          <a:prstGeom prst="rect">
            <a:avLst/>
          </a:prstGeom>
          <a:solidFill>
            <a:schemeClr val="tx2"/>
          </a:solidFill>
          <a:ln w="28575">
            <a:solidFill>
              <a:schemeClr val="accent1"/>
            </a:solidFill>
          </a:ln>
        </p:spPr>
        <p:txBody>
          <a:bodyPr lIns="182896" tIns="182896" rIns="182896" bIns="182896"/>
          <a:lstStyle/>
          <a:p>
            <a:pPr indent="266700" fontAlgn="auto">
              <a:lnSpc>
                <a:spcPts val="3200"/>
              </a:lnSpc>
            </a:pPr>
            <a:r>
              <a:rPr lang="en-US" altLang="zh-CN" sz="2400" b="1">
                <a:solidFill>
                  <a:srgbClr val="0070C0"/>
                </a:solidFill>
                <a:latin typeface="楷体" panose="02010609060101010101" pitchFamily="49" charset="-122"/>
                <a:ea typeface="楷体" panose="02010609060101010101" pitchFamily="49" charset="-122"/>
                <a:sym typeface="+mn-ea"/>
              </a:rPr>
              <a:t>①</a:t>
            </a:r>
            <a:r>
              <a:rPr lang="zh-CN" altLang="en-US" sz="2400" b="1">
                <a:solidFill>
                  <a:srgbClr val="0070C0"/>
                </a:solidFill>
                <a:latin typeface="楷体" panose="02010609060101010101" pitchFamily="49" charset="-122"/>
                <a:ea typeface="楷体" panose="02010609060101010101" pitchFamily="49" charset="-122"/>
                <a:sym typeface="+mn-ea"/>
              </a:rPr>
              <a:t>不能</a:t>
            </a:r>
            <a:endParaRPr lang="en-US" altLang="zh-CN" sz="2400" b="1">
              <a:solidFill>
                <a:srgbClr val="0070C0"/>
              </a:solidFill>
              <a:latin typeface="楷体" panose="02010609060101010101" pitchFamily="49" charset="-122"/>
              <a:ea typeface="楷体" panose="02010609060101010101" pitchFamily="49" charset="-122"/>
              <a:sym typeface="+mn-ea"/>
            </a:endParaRPr>
          </a:p>
          <a:p>
            <a:pPr indent="266700" fontAlgn="auto">
              <a:lnSpc>
                <a:spcPts val="3200"/>
              </a:lnSpc>
            </a:pPr>
            <a:r>
              <a:rPr lang="en-US" altLang="zh-CN" sz="2400" b="1">
                <a:solidFill>
                  <a:srgbClr val="0070C0"/>
                </a:solidFill>
                <a:latin typeface="楷体" panose="02010609060101010101" pitchFamily="49" charset="-122"/>
                <a:ea typeface="楷体" panose="02010609060101010101" pitchFamily="49" charset="-122"/>
                <a:sym typeface="+mn-ea"/>
              </a:rPr>
              <a:t>②</a:t>
            </a:r>
            <a:r>
              <a:rPr lang="zh-CN" altLang="en-US" sz="2400" b="1">
                <a:solidFill>
                  <a:srgbClr val="FF0000"/>
                </a:solidFill>
                <a:latin typeface="楷体" panose="02010609060101010101" pitchFamily="49" charset="-122"/>
                <a:ea typeface="楷体" panose="02010609060101010101" pitchFamily="49" charset="-122"/>
                <a:sym typeface="+mn-ea"/>
              </a:rPr>
              <a:t>哦</a:t>
            </a:r>
            <a:r>
              <a:rPr lang="zh-CN" altLang="en-US" sz="2400" b="1" smtClean="0">
                <a:solidFill>
                  <a:srgbClr val="FF0000"/>
                </a:solidFill>
                <a:latin typeface="楷体" panose="02010609060101010101" pitchFamily="49" charset="-122"/>
                <a:ea typeface="楷体" panose="02010609060101010101" pitchFamily="49" charset="-122"/>
                <a:sym typeface="+mn-ea"/>
              </a:rPr>
              <a:t>，</a:t>
            </a:r>
            <a:r>
              <a:rPr lang="zh-CN" altLang="en-US" sz="2400" b="1">
                <a:solidFill>
                  <a:srgbClr val="0070C0"/>
                </a:solidFill>
                <a:latin typeface="楷体" panose="02010609060101010101" pitchFamily="49" charset="-122"/>
                <a:ea typeface="楷体" panose="02010609060101010101" pitchFamily="49" charset="-122"/>
                <a:sym typeface="+mn-ea"/>
              </a:rPr>
              <a:t>表示领会、醒悟，也包含赞叹、喜爱之情；香雪是小说的主人公，香雪是一个天真烂漫、自尊自爱的少女。从标题中体会到作者对香雪这个人物形象倾注了赞叹、喜爱之情。</a:t>
            </a:r>
            <a:endParaRPr lang="en-US" altLang="zh-CN" sz="2400" b="1">
              <a:solidFill>
                <a:srgbClr val="0070C0"/>
              </a:solidFill>
              <a:latin typeface="楷体" panose="02010609060101010101" pitchFamily="49" charset="-122"/>
              <a:ea typeface="楷体" panose="02010609060101010101" pitchFamily="49" charset="-122"/>
              <a:sym typeface="+mn-ea"/>
            </a:endParaRPr>
          </a:p>
          <a:p>
            <a:pPr indent="266700" fontAlgn="auto">
              <a:lnSpc>
                <a:spcPts val="3200"/>
              </a:lnSpc>
            </a:pPr>
            <a:r>
              <a:rPr lang="en-US" altLang="zh-CN" sz="2400" b="1">
                <a:solidFill>
                  <a:srgbClr val="0070C0"/>
                </a:solidFill>
                <a:latin typeface="楷体" panose="02010609060101010101" pitchFamily="49" charset="-122"/>
                <a:ea typeface="楷体" panose="02010609060101010101" pitchFamily="49" charset="-122"/>
                <a:sym typeface="+mn-ea"/>
              </a:rPr>
              <a:t>③</a:t>
            </a:r>
            <a:r>
              <a:rPr lang="zh-CN" sz="2400" b="1" smtClean="0">
                <a:solidFill>
                  <a:srgbClr val="FF0000"/>
                </a:solidFill>
                <a:latin typeface="楷体" panose="02010609060101010101" pitchFamily="49" charset="-122"/>
                <a:ea typeface="楷体" panose="02010609060101010101" pitchFamily="49" charset="-122"/>
                <a:sym typeface="+mn-ea"/>
              </a:rPr>
              <a:t>“啊”</a:t>
            </a:r>
            <a:r>
              <a:rPr lang="zh-CN" sz="2400" b="1">
                <a:solidFill>
                  <a:srgbClr val="0070C0"/>
                </a:solidFill>
                <a:latin typeface="楷体" panose="02010609060101010101" pitchFamily="49" charset="-122"/>
                <a:ea typeface="楷体" panose="02010609060101010101" pitchFamily="49" charset="-122"/>
                <a:sym typeface="+mn-ea"/>
              </a:rPr>
              <a:t>过分大气，小山村、小姑娘、小火车站、小事情，用“啊”来感叹不妥</a:t>
            </a:r>
            <a:r>
              <a:rPr lang="zh-CN" sz="2400" b="1" smtClean="0">
                <a:solidFill>
                  <a:srgbClr val="0070C0"/>
                </a:solidFill>
                <a:latin typeface="楷体" panose="02010609060101010101" pitchFamily="49" charset="-122"/>
                <a:ea typeface="楷体" panose="02010609060101010101" pitchFamily="49" charset="-122"/>
                <a:sym typeface="+mn-ea"/>
              </a:rPr>
              <a:t>；</a:t>
            </a:r>
            <a:endParaRPr lang="en-US" altLang="zh-CN" sz="2400" b="1" smtClean="0">
              <a:solidFill>
                <a:srgbClr val="0070C0"/>
              </a:solidFill>
              <a:latin typeface="楷体" panose="02010609060101010101" pitchFamily="49" charset="-122"/>
              <a:ea typeface="楷体" panose="02010609060101010101" pitchFamily="49" charset="-122"/>
              <a:sym typeface="+mn-ea"/>
            </a:endParaRPr>
          </a:p>
          <a:p>
            <a:pPr indent="266700" fontAlgn="auto">
              <a:lnSpc>
                <a:spcPts val="3200"/>
              </a:lnSpc>
            </a:pPr>
            <a:r>
              <a:rPr lang="zh-CN" sz="2400" b="1" smtClean="0">
                <a:solidFill>
                  <a:srgbClr val="FF0000"/>
                </a:solidFill>
                <a:latin typeface="楷体" panose="02010609060101010101" pitchFamily="49" charset="-122"/>
                <a:ea typeface="楷体" panose="02010609060101010101" pitchFamily="49" charset="-122"/>
                <a:sym typeface="+mn-ea"/>
              </a:rPr>
              <a:t>“嘿”</a:t>
            </a:r>
            <a:r>
              <a:rPr lang="zh-CN" sz="2400" b="1">
                <a:solidFill>
                  <a:srgbClr val="0070C0"/>
                </a:solidFill>
                <a:latin typeface="楷体" panose="02010609060101010101" pitchFamily="49" charset="-122"/>
                <a:ea typeface="楷体" panose="02010609060101010101" pitchFamily="49" charset="-122"/>
                <a:sym typeface="+mn-ea"/>
              </a:rPr>
              <a:t>，太随意轻松；</a:t>
            </a:r>
            <a:r>
              <a:rPr lang="zh-CN" sz="2400" b="1">
                <a:solidFill>
                  <a:srgbClr val="FF0000"/>
                </a:solidFill>
                <a:latin typeface="楷体" panose="02010609060101010101" pitchFamily="49" charset="-122"/>
                <a:ea typeface="楷体" panose="02010609060101010101" pitchFamily="49" charset="-122"/>
                <a:sym typeface="+mn-ea"/>
              </a:rPr>
              <a:t>“唉”</a:t>
            </a:r>
            <a:r>
              <a:rPr lang="zh-CN" sz="2400" b="1">
                <a:solidFill>
                  <a:srgbClr val="0070C0"/>
                </a:solidFill>
                <a:latin typeface="楷体" panose="02010609060101010101" pitchFamily="49" charset="-122"/>
                <a:ea typeface="楷体" panose="02010609060101010101" pitchFamily="49" charset="-122"/>
                <a:sym typeface="+mn-ea"/>
              </a:rPr>
              <a:t>变成了叹息</a:t>
            </a:r>
            <a:r>
              <a:rPr lang="zh-CN" sz="2400" b="1" smtClean="0">
                <a:solidFill>
                  <a:srgbClr val="0070C0"/>
                </a:solidFill>
                <a:latin typeface="楷体" panose="02010609060101010101" pitchFamily="49" charset="-122"/>
                <a:ea typeface="楷体" panose="02010609060101010101" pitchFamily="49" charset="-122"/>
                <a:sym typeface="+mn-ea"/>
              </a:rPr>
              <a:t>；只有</a:t>
            </a:r>
            <a:r>
              <a:rPr lang="zh-CN" sz="2400" b="1">
                <a:solidFill>
                  <a:srgbClr val="FF0000"/>
                </a:solidFill>
                <a:latin typeface="楷体" panose="02010609060101010101" pitchFamily="49" charset="-122"/>
                <a:ea typeface="楷体" panose="02010609060101010101" pitchFamily="49" charset="-122"/>
                <a:sym typeface="+mn-ea"/>
              </a:rPr>
              <a:t>“哦”</a:t>
            </a:r>
            <a:r>
              <a:rPr lang="zh-CN" sz="2400" b="1">
                <a:solidFill>
                  <a:srgbClr val="0070C0"/>
                </a:solidFill>
                <a:latin typeface="楷体" panose="02010609060101010101" pitchFamily="49" charset="-122"/>
                <a:ea typeface="楷体" panose="02010609060101010101" pitchFamily="49" charset="-122"/>
                <a:sym typeface="+mn-ea"/>
              </a:rPr>
              <a:t>才含蓄、凝重，充满觉悟，意蕴丰富，既有同情和</a:t>
            </a:r>
            <a:r>
              <a:rPr lang="zh-CN" sz="2400" b="1" smtClean="0">
                <a:solidFill>
                  <a:srgbClr val="0070C0"/>
                </a:solidFill>
                <a:latin typeface="楷体" panose="02010609060101010101" pitchFamily="49" charset="-122"/>
                <a:ea typeface="楷体" panose="02010609060101010101" pitchFamily="49" charset="-122"/>
                <a:sym typeface="+mn-ea"/>
              </a:rPr>
              <a:t>赞叹</a:t>
            </a:r>
            <a:r>
              <a:rPr lang="zh-CN" altLang="en-US" sz="2400" b="1" smtClean="0">
                <a:solidFill>
                  <a:srgbClr val="0070C0"/>
                </a:solidFill>
                <a:latin typeface="楷体" panose="02010609060101010101" pitchFamily="49" charset="-122"/>
                <a:ea typeface="楷体" panose="02010609060101010101" pitchFamily="49" charset="-122"/>
                <a:sym typeface="+mn-ea"/>
              </a:rPr>
              <a:t>。 所以不能</a:t>
            </a:r>
            <a:endParaRPr lang="zh-CN" sz="2400" b="1">
              <a:solidFill>
                <a:srgbClr val="0070C0"/>
              </a:solidFill>
              <a:latin typeface="楷体" panose="02010609060101010101" pitchFamily="49" charset="-122"/>
              <a:ea typeface="楷体" panose="02010609060101010101" pitchFamily="49" charset="-122"/>
              <a:sym typeface="+mn-ea"/>
            </a:endParaRPr>
          </a:p>
        </p:txBody>
      </p:sp>
    </p:spTree>
    <p:extLst>
      <p:ext uri="{BB962C8B-B14F-4D97-AF65-F5344CB8AC3E}">
        <p14:creationId xmlns:p14="http://schemas.microsoft.com/office/powerpoint/2010/main" val="497348097"/>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8" grpId="0" animBg="1"/>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a:xfrm>
            <a:off x="553504" y="335168"/>
            <a:ext cx="10852237" cy="678984"/>
          </a:xfrm>
        </p:spPr>
        <p:txBody>
          <a:bodyPr/>
          <a:lstStyle/>
          <a:p>
            <a:r>
              <a:rPr lang="zh-CN" altLang="en-US" sz="3600" smtClean="0">
                <a:solidFill>
                  <a:srgbClr val="0070C0"/>
                </a:solidFill>
                <a:latin typeface="黑体" panose="02010609060101010101" pitchFamily="49" charset="-122"/>
                <a:ea typeface="黑体" panose="02010609060101010101" pitchFamily="49" charset="-122"/>
              </a:rPr>
              <a:t>讨论：香</a:t>
            </a:r>
            <a:r>
              <a:rPr lang="zh-CN" altLang="en-US" sz="3600">
                <a:solidFill>
                  <a:srgbClr val="0070C0"/>
                </a:solidFill>
                <a:latin typeface="黑体" panose="02010609060101010101" pitchFamily="49" charset="-122"/>
                <a:ea typeface="黑体" panose="02010609060101010101" pitchFamily="49" charset="-122"/>
              </a:rPr>
              <a:t>雪想得到自动铅笔盒</a:t>
            </a:r>
            <a:r>
              <a:rPr lang="zh-CN" altLang="en-US" sz="3600" smtClean="0">
                <a:solidFill>
                  <a:srgbClr val="0070C0"/>
                </a:solidFill>
                <a:latin typeface="黑体" panose="02010609060101010101" pitchFamily="49" charset="-122"/>
                <a:ea typeface="黑体" panose="02010609060101010101" pitchFamily="49" charset="-122"/>
              </a:rPr>
              <a:t>是不是虚荣</a:t>
            </a:r>
            <a:r>
              <a:rPr lang="zh-CN" altLang="en-US" sz="3600">
                <a:solidFill>
                  <a:srgbClr val="0070C0"/>
                </a:solidFill>
                <a:latin typeface="黑体" panose="02010609060101010101" pitchFamily="49" charset="-122"/>
                <a:ea typeface="黑体" panose="02010609060101010101" pitchFamily="49" charset="-122"/>
              </a:rPr>
              <a:t>的</a:t>
            </a:r>
            <a:r>
              <a:rPr lang="zh-CN" altLang="en-US" sz="3600" smtClean="0">
                <a:solidFill>
                  <a:srgbClr val="0070C0"/>
                </a:solidFill>
                <a:latin typeface="黑体" panose="02010609060101010101" pitchFamily="49" charset="-122"/>
                <a:ea typeface="黑体" panose="02010609060101010101" pitchFamily="49" charset="-122"/>
              </a:rPr>
              <a:t>表现</a:t>
            </a:r>
            <a:br>
              <a:rPr lang="zh-CN" altLang="en-US" sz="3600" smtClean="0">
                <a:solidFill>
                  <a:srgbClr val="0070C0"/>
                </a:solidFill>
                <a:latin typeface="黑体" panose="02010609060101010101" pitchFamily="49" charset="-122"/>
                <a:ea typeface="黑体" panose="02010609060101010101" pitchFamily="49" charset="-122"/>
              </a:rPr>
            </a:br>
            <a:endParaRPr lang="zh-CN" altLang="en-US" sz="3600">
              <a:solidFill>
                <a:srgbClr val="0070C0"/>
              </a:solidFill>
              <a:latin typeface="黑体" panose="02010609060101010101" pitchFamily="49" charset="-122"/>
              <a:ea typeface="黑体" panose="02010609060101010101" pitchFamily="49" charset="-122"/>
            </a:endParaRPr>
          </a:p>
        </p:txBody>
      </p:sp>
      <p:sp>
        <p:nvSpPr>
          <p:cNvPr id="3" name="内容占位符 2" title=""/>
          <p:cNvSpPr>
            <a:spLocks noGrp="1"/>
          </p:cNvSpPr>
          <p:nvPr>
            <p:ph idx="1"/>
          </p:nvPr>
        </p:nvSpPr>
        <p:spPr>
          <a:xfrm>
            <a:off x="487003" y="1122218"/>
            <a:ext cx="10852237" cy="5735782"/>
          </a:xfrm>
        </p:spPr>
        <p:txBody>
          <a:bodyPr/>
          <a:lstStyle/>
          <a:p>
            <a:pPr marL="0" indent="0">
              <a:lnSpc>
                <a:spcPct val="100000"/>
              </a:lnSpc>
              <a:buNone/>
            </a:pPr>
            <a:r>
              <a:rPr lang="zh-CN" altLang="en-US" sz="2400" smtClean="0">
                <a:latin typeface="黑体" panose="02010609060101010101" pitchFamily="49" charset="-122"/>
                <a:ea typeface="黑体" panose="02010609060101010101" pitchFamily="49" charset="-122"/>
              </a:rPr>
              <a:t>是虚荣的表现</a:t>
            </a:r>
            <a:endParaRPr lang="en-US" altLang="zh-CN" sz="2400" smtClean="0">
              <a:latin typeface="黑体" panose="02010609060101010101" pitchFamily="49" charset="-122"/>
              <a:ea typeface="黑体" panose="02010609060101010101" pitchFamily="49" charset="-122"/>
            </a:endParaRPr>
          </a:p>
          <a:p>
            <a:pPr>
              <a:lnSpc>
                <a:spcPct val="100000"/>
              </a:lnSpc>
            </a:pPr>
            <a:r>
              <a:rPr lang="zh-CN" altLang="en-US" sz="2400" smtClean="0">
                <a:latin typeface="黑体" panose="02010609060101010101" pitchFamily="49" charset="-122"/>
                <a:ea typeface="黑体" panose="02010609060101010101" pitchFamily="49" charset="-122"/>
              </a:rPr>
              <a:t>香</a:t>
            </a:r>
            <a:r>
              <a:rPr lang="zh-CN" altLang="en-US" sz="2400">
                <a:latin typeface="黑体" panose="02010609060101010101" pitchFamily="49" charset="-122"/>
                <a:ea typeface="黑体" panose="02010609060101010101" pitchFamily="49" charset="-122"/>
              </a:rPr>
              <a:t>雪在被同学奚落之后居然觉得父亲特意制作的那个小木盒是那样“笨拙、陈旧”，并为此感到“几分羞涩”，不惜用母亲好不容易积攒的四十个鸡蛋拿去换自动铅笔盒。拥有了铅笔盒后迫不及待地想看到“同学们惊羡的目光”。这种心态实质就是爱慕虚荣。</a:t>
            </a:r>
          </a:p>
          <a:p>
            <a:pPr>
              <a:lnSpc>
                <a:spcPct val="100000"/>
              </a:lnSpc>
            </a:pPr>
            <a:r>
              <a:rPr lang="zh-CN" altLang="en-US" sz="2400" smtClean="0">
                <a:latin typeface="黑体" panose="02010609060101010101" pitchFamily="49" charset="-122"/>
                <a:ea typeface="黑体" panose="02010609060101010101" pitchFamily="49" charset="-122"/>
              </a:rPr>
              <a:t>虽然</a:t>
            </a:r>
            <a:r>
              <a:rPr lang="zh-CN" altLang="en-US" sz="2400">
                <a:latin typeface="黑体" panose="02010609060101010101" pitchFamily="49" charset="-122"/>
                <a:ea typeface="黑体" panose="02010609060101010101" pitchFamily="49" charset="-122"/>
              </a:rPr>
              <a:t>铅笔盒象征着知识，但是使用小木盒和使用自动铅笔盒却并不会对学习带来差异，甚至可以说，哪怕没有铅笔盒也不会对一个人的学习有影响。</a:t>
            </a:r>
          </a:p>
          <a:p>
            <a:pPr>
              <a:lnSpc>
                <a:spcPct val="100000"/>
              </a:lnSpc>
            </a:pPr>
            <a:r>
              <a:rPr lang="zh-CN" altLang="en-US" sz="2400" smtClean="0">
                <a:latin typeface="黑体" panose="02010609060101010101" pitchFamily="49" charset="-122"/>
                <a:ea typeface="黑体" panose="02010609060101010101" pitchFamily="49" charset="-122"/>
              </a:rPr>
              <a:t>自动铅笔</a:t>
            </a:r>
            <a:r>
              <a:rPr lang="zh-CN" altLang="en-US" sz="2400">
                <a:latin typeface="黑体" panose="02010609060101010101" pitchFamily="49" charset="-122"/>
                <a:ea typeface="黑体" panose="02010609060101010101" pitchFamily="49" charset="-122"/>
              </a:rPr>
              <a:t>盒与父亲做的木质铅笔盒并没有本质的区别，都可以作为学习用品承载象征文明、知识、进步的涵义，所不同的是自动铅笔盒更为时尚、华丽，可以抬高自己的身价，满足自己的虚荣心，以此得到公社同学的认可。</a:t>
            </a:r>
          </a:p>
          <a:p>
            <a:pPr>
              <a:lnSpc>
                <a:spcPct val="100000"/>
              </a:lnSpc>
            </a:pPr>
            <a:r>
              <a:rPr lang="zh-CN" altLang="en-US" sz="2400" smtClean="0">
                <a:latin typeface="黑体" panose="02010609060101010101" pitchFamily="49" charset="-122"/>
                <a:ea typeface="黑体" panose="02010609060101010101" pitchFamily="49" charset="-122"/>
              </a:rPr>
              <a:t>父亲</a:t>
            </a:r>
            <a:r>
              <a:rPr lang="zh-CN" altLang="en-US" sz="2400">
                <a:latin typeface="黑体" panose="02010609060101010101" pitchFamily="49" charset="-122"/>
                <a:ea typeface="黑体" panose="02010609060101010101" pitchFamily="49" charset="-122"/>
              </a:rPr>
              <a:t>为女儿特制的小木盒凝聚着亲情和期望，它的价值不是自动的铅笔盒可以比拟的。可香雪本来应该感到自豪才是，可是香雪却觉得羞涩，甚至还有几分可怜，这样会让父亲心寒的。</a:t>
            </a:r>
          </a:p>
          <a:p>
            <a:pPr marL="0" indent="0">
              <a:buNone/>
            </a:pPr>
            <a:endParaRPr lang="zh-CN" altLang="en-US"/>
          </a:p>
        </p:txBody>
      </p:sp>
    </p:spTree>
    <p:extLst>
      <p:ext uri="{BB962C8B-B14F-4D97-AF65-F5344CB8AC3E}">
        <p14:creationId xmlns:p14="http://schemas.microsoft.com/office/powerpoint/2010/main" val="369672598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内容占位符 2" title=""/>
          <p:cNvSpPr>
            <a:spLocks noGrp="1"/>
          </p:cNvSpPr>
          <p:nvPr>
            <p:ph idx="1"/>
          </p:nvPr>
        </p:nvSpPr>
        <p:spPr>
          <a:xfrm>
            <a:off x="322349" y="490690"/>
            <a:ext cx="11413374" cy="5388907"/>
          </a:xfrm>
        </p:spPr>
        <p:txBody>
          <a:bodyPr/>
          <a:lstStyle/>
          <a:p>
            <a:pPr marL="0" indent="0">
              <a:lnSpc>
                <a:spcPct val="100000"/>
              </a:lnSpc>
              <a:buNone/>
            </a:pPr>
            <a:r>
              <a:rPr lang="zh-CN" altLang="en-US" sz="2400" smtClean="0">
                <a:solidFill>
                  <a:srgbClr val="FF0000"/>
                </a:solidFill>
                <a:latin typeface="黑体" panose="02010609060101010101" pitchFamily="49" charset="-122"/>
                <a:ea typeface="黑体" panose="02010609060101010101" pitchFamily="49" charset="-122"/>
              </a:rPr>
              <a:t>不是虚荣得表现</a:t>
            </a:r>
            <a:endParaRPr lang="en-US" altLang="zh-CN" sz="2400" smtClean="0">
              <a:solidFill>
                <a:srgbClr val="FF0000"/>
              </a:solidFill>
              <a:latin typeface="黑体" panose="02010609060101010101" pitchFamily="49" charset="-122"/>
              <a:ea typeface="黑体" panose="02010609060101010101" pitchFamily="49" charset="-122"/>
            </a:endParaRPr>
          </a:p>
          <a:p>
            <a:pPr>
              <a:lnSpc>
                <a:spcPct val="100000"/>
              </a:lnSpc>
            </a:pPr>
            <a:r>
              <a:rPr lang="zh-CN" altLang="en-US" sz="2400" smtClean="0">
                <a:latin typeface="黑体" panose="02010609060101010101" pitchFamily="49" charset="-122"/>
                <a:ea typeface="黑体" panose="02010609060101010101" pitchFamily="49" charset="-122"/>
              </a:rPr>
              <a:t>香</a:t>
            </a:r>
            <a:r>
              <a:rPr lang="zh-CN" altLang="en-US" sz="2400">
                <a:latin typeface="黑体" panose="02010609060101010101" pitchFamily="49" charset="-122"/>
                <a:ea typeface="黑体" panose="02010609060101010101" pitchFamily="49" charset="-122"/>
              </a:rPr>
              <a:t>雪在公社中学意识到贫穷是不光彩的，为了“不会叫人瞧不起”就必须摆脱贫穷，为了摆脱贫穷就必须上大学，为了上大学她才追求一切与知识有关之物。拥有铅笔盒绝不是香雪人生追求的终点，而是她实现更高人生追求过程中的一小部分</a:t>
            </a:r>
            <a:r>
              <a:rPr lang="zh-CN" altLang="en-US" sz="2400" smtClean="0">
                <a:latin typeface="黑体" panose="02010609060101010101" pitchFamily="49" charset="-122"/>
                <a:ea typeface="黑体" panose="02010609060101010101" pitchFamily="49" charset="-122"/>
              </a:rPr>
              <a:t>。</a:t>
            </a:r>
            <a:endParaRPr lang="en-US" altLang="zh-CN" sz="2400" smtClean="0">
              <a:latin typeface="黑体" panose="02010609060101010101" pitchFamily="49" charset="-122"/>
              <a:ea typeface="黑体" panose="02010609060101010101" pitchFamily="49" charset="-122"/>
            </a:endParaRPr>
          </a:p>
          <a:p>
            <a:pPr>
              <a:lnSpc>
                <a:spcPct val="100000"/>
              </a:lnSpc>
            </a:pPr>
            <a:r>
              <a:rPr lang="zh-CN" altLang="en-US" sz="2400" smtClean="0">
                <a:latin typeface="黑体" panose="02010609060101010101" pitchFamily="49" charset="-122"/>
                <a:ea typeface="黑体" panose="02010609060101010101" pitchFamily="49" charset="-122"/>
              </a:rPr>
              <a:t>同</a:t>
            </a:r>
            <a:r>
              <a:rPr lang="zh-CN" altLang="en-US" sz="2400">
                <a:latin typeface="黑体" panose="02010609060101010101" pitchFamily="49" charset="-122"/>
                <a:ea typeface="黑体" panose="02010609060101010101" pitchFamily="49" charset="-122"/>
              </a:rPr>
              <a:t>为十七八岁的女孩，香雪不在乎挂面，不关注发卡纱巾手表，不迷恋“北京话”</a:t>
            </a:r>
            <a:r>
              <a:rPr lang="zh-CN" altLang="en-US" sz="2400" smtClean="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在看火车的一分钟里，香雪关注的事物除了皮书包、自动铅笔盒还有一个一闪而过的东西</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打听北京的大学要不要台儿沟人”！“上大学”才是香雪最大的梦想，才是香雪与凤娇等台儿沟姑娘最根本的区别，才是香雪一定要得到自动铅笔盒的原因</a:t>
            </a:r>
            <a:r>
              <a:rPr lang="zh-CN" altLang="en-US" sz="2400" smtClean="0">
                <a:latin typeface="黑体" panose="02010609060101010101" pitchFamily="49" charset="-122"/>
                <a:ea typeface="黑体" panose="02010609060101010101" pitchFamily="49" charset="-122"/>
              </a:rPr>
              <a:t>。</a:t>
            </a:r>
            <a:endParaRPr lang="en-US" altLang="zh-CN" sz="2400" smtClean="0">
              <a:latin typeface="黑体" panose="02010609060101010101" pitchFamily="49" charset="-122"/>
              <a:ea typeface="黑体" panose="02010609060101010101" pitchFamily="49" charset="-122"/>
            </a:endParaRPr>
          </a:p>
          <a:p>
            <a:pPr>
              <a:lnSpc>
                <a:spcPct val="100000"/>
              </a:lnSpc>
            </a:pPr>
            <a:r>
              <a:rPr lang="zh-CN" altLang="en-US" sz="2400" smtClean="0">
                <a:latin typeface="黑体" panose="02010609060101010101" pitchFamily="49" charset="-122"/>
                <a:ea typeface="黑体" panose="02010609060101010101" pitchFamily="49" charset="-122"/>
              </a:rPr>
              <a:t>当</a:t>
            </a:r>
            <a:r>
              <a:rPr lang="zh-CN" altLang="en-US" sz="2400">
                <a:latin typeface="黑体" panose="02010609060101010101" pitchFamily="49" charset="-122"/>
                <a:ea typeface="黑体" panose="02010609060101010101" pitchFamily="49" charset="-122"/>
              </a:rPr>
              <a:t>她走在黑暗的山路上时，脑子里想的除了“同学们惊羡的目光”，还有台儿沟的未来。她想象“那时台儿沟的姑娘不再央求别人，也用不着回答人家的再三盘问。火车上的漂亮小伙子都会求上门来，火车也会停得久一些，也许三分、四分，也许十分、八分。它会向台儿沟打开所有的门窗，要是再碰上今晚这种情况，谁都能从从容容地下车</a:t>
            </a:r>
            <a:r>
              <a:rPr lang="zh-CN" altLang="en-US" sz="2400" smtClean="0">
                <a:latin typeface="黑体" panose="02010609060101010101" pitchFamily="49" charset="-122"/>
                <a:ea typeface="黑体" panose="02010609060101010101" pitchFamily="49" charset="-122"/>
              </a:rPr>
              <a:t>。</a:t>
            </a:r>
            <a:endParaRPr lang="zh-CN" altLang="en-US" sz="240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658265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标题 3" title=""/>
          <p:cNvSpPr>
            <a:spLocks noGrp="1"/>
          </p:cNvSpPr>
          <p:nvPr>
            <p:ph type="title"/>
          </p:nvPr>
        </p:nvSpPr>
        <p:spPr>
          <a:xfrm>
            <a:off x="420548" y="318543"/>
            <a:ext cx="10852237" cy="755646"/>
          </a:xfrm>
        </p:spPr>
        <p:txBody>
          <a:bodyPr/>
          <a:lstStyle/>
          <a:p>
            <a:r>
              <a:rPr lang="zh-CN" altLang="en-US" sz="4000"/>
              <a:t>预习课文，完成以下任务</a:t>
            </a:r>
          </a:p>
        </p:txBody>
      </p:sp>
      <p:sp>
        <p:nvSpPr>
          <p:cNvPr id="5" name="文本框 4" title=""/>
          <p:cNvSpPr txBox="1"/>
          <p:nvPr/>
        </p:nvSpPr>
        <p:spPr>
          <a:xfrm>
            <a:off x="225829" y="1223818"/>
            <a:ext cx="11482705" cy="5262979"/>
          </a:xfrm>
          <a:prstGeom prst="rect">
            <a:avLst/>
          </a:prstGeom>
          <a:noFill/>
        </p:spPr>
        <p:txBody>
          <a:bodyPr wrap="square" rtlCol="0">
            <a:spAutoFit/>
          </a:bodyPr>
          <a:lstStyle/>
          <a:p>
            <a:r>
              <a:rPr lang="en-US" altLang="zh-CN" sz="2800" b="1"/>
              <a:t>1.</a:t>
            </a:r>
            <a:r>
              <a:rPr lang="zh-CN" altLang="en-US" sz="2800" b="1"/>
              <a:t>标出段落序号</a:t>
            </a:r>
            <a:endParaRPr lang="en-US" altLang="zh-CN" sz="2800" b="1"/>
          </a:p>
          <a:p>
            <a:r>
              <a:rPr lang="en-US" altLang="zh-CN" sz="2800" b="1"/>
              <a:t>2.</a:t>
            </a:r>
            <a:r>
              <a:rPr lang="zh-CN" altLang="en-US" sz="2800" b="1"/>
              <a:t>圈划关于情节、环境、人物描写的语句</a:t>
            </a:r>
          </a:p>
          <a:p>
            <a:r>
              <a:rPr lang="en-US" altLang="zh-CN" sz="2800" b="1"/>
              <a:t>3.</a:t>
            </a:r>
            <a:r>
              <a:rPr lang="zh-CN" altLang="en-US" sz="2800" b="1"/>
              <a:t>简要概述情节内容</a:t>
            </a:r>
          </a:p>
          <a:p>
            <a:r>
              <a:rPr lang="en-US" altLang="zh-CN" sz="2800" b="1"/>
              <a:t>4.</a:t>
            </a:r>
            <a:r>
              <a:rPr lang="zh-CN" altLang="en-US" sz="2800" b="1"/>
              <a:t>尝试探究以下</a:t>
            </a:r>
            <a:r>
              <a:rPr lang="zh-CN" altLang="en-US" sz="2800" b="1" smtClean="0"/>
              <a:t>问题</a:t>
            </a:r>
            <a:endParaRPr lang="en-US" altLang="zh-CN" sz="2800" b="1" smtClean="0"/>
          </a:p>
          <a:p>
            <a:r>
              <a:rPr lang="zh-CN" altLang="en-US" sz="2800" b="1" smtClean="0"/>
              <a:t>（</a:t>
            </a:r>
            <a:r>
              <a:rPr lang="en-US" altLang="zh-CN" sz="2800" b="1"/>
              <a:t>1</a:t>
            </a:r>
            <a:r>
              <a:rPr lang="zh-CN" altLang="en-US" sz="2800" b="1" smtClean="0"/>
              <a:t>）</a:t>
            </a:r>
            <a:r>
              <a:rPr lang="zh-CN" altLang="en-US" sz="2800" b="1"/>
              <a:t>结合语句分析香雪和凤娇的</a:t>
            </a:r>
            <a:r>
              <a:rPr lang="zh-CN" altLang="en-US" sz="2800" b="1">
                <a:solidFill>
                  <a:srgbClr val="FF0000"/>
                </a:solidFill>
              </a:rPr>
              <a:t>人物形象</a:t>
            </a:r>
          </a:p>
          <a:p>
            <a:r>
              <a:rPr lang="zh-CN" altLang="en-US" sz="2800" b="1" smtClean="0"/>
              <a:t>（</a:t>
            </a:r>
            <a:r>
              <a:rPr lang="en-US" altLang="zh-CN" sz="2800" b="1"/>
              <a:t>2</a:t>
            </a:r>
            <a:r>
              <a:rPr lang="zh-CN" altLang="en-US" sz="2800" b="1" smtClean="0"/>
              <a:t>）</a:t>
            </a:r>
            <a:r>
              <a:rPr lang="zh-CN" altLang="en-US" sz="2800" b="1"/>
              <a:t>分析小说中</a:t>
            </a:r>
            <a:r>
              <a:rPr lang="zh-CN" altLang="en-US" sz="2800" b="1">
                <a:solidFill>
                  <a:srgbClr val="FF0000"/>
                </a:solidFill>
              </a:rPr>
              <a:t>环境描写</a:t>
            </a:r>
            <a:r>
              <a:rPr lang="zh-CN" altLang="en-US" sz="2800" b="1"/>
              <a:t>的作用</a:t>
            </a:r>
          </a:p>
          <a:p>
            <a:r>
              <a:rPr lang="zh-CN" altLang="en-US" sz="2800" b="1" smtClean="0"/>
              <a:t>（</a:t>
            </a:r>
            <a:r>
              <a:rPr lang="en-US" altLang="zh-CN" sz="2800" b="1"/>
              <a:t>3</a:t>
            </a:r>
            <a:r>
              <a:rPr lang="zh-CN" altLang="en-US" sz="2800" b="1" smtClean="0"/>
              <a:t>）</a:t>
            </a:r>
            <a:r>
              <a:rPr lang="zh-CN" altLang="en-US" sz="2800" b="1"/>
              <a:t>分析小说</a:t>
            </a:r>
            <a:r>
              <a:rPr lang="zh-CN" altLang="en-US" sz="2800" b="1">
                <a:solidFill>
                  <a:srgbClr val="FF0000"/>
                </a:solidFill>
              </a:rPr>
              <a:t>象征手法</a:t>
            </a:r>
            <a:r>
              <a:rPr lang="zh-CN" altLang="en-US" sz="2800" b="1"/>
              <a:t>的运用</a:t>
            </a:r>
          </a:p>
          <a:p>
            <a:r>
              <a:rPr lang="zh-CN" altLang="en-US" sz="2800" b="1" smtClean="0"/>
              <a:t>（</a:t>
            </a:r>
            <a:r>
              <a:rPr lang="en-US" altLang="zh-CN" sz="2800" b="1"/>
              <a:t>4</a:t>
            </a:r>
            <a:r>
              <a:rPr lang="zh-CN" altLang="en-US" sz="2800" b="1" smtClean="0"/>
              <a:t>）</a:t>
            </a:r>
            <a:r>
              <a:rPr lang="zh-CN" altLang="en-US" sz="2800" b="1"/>
              <a:t>分析小说中</a:t>
            </a:r>
            <a:r>
              <a:rPr lang="zh-CN" altLang="en-US" sz="2800" b="1">
                <a:solidFill>
                  <a:srgbClr val="FF0000"/>
                </a:solidFill>
              </a:rPr>
              <a:t>对比、衬托</a:t>
            </a:r>
            <a:r>
              <a:rPr lang="zh-CN" altLang="en-US" sz="2800" b="1"/>
              <a:t>手法的运用</a:t>
            </a:r>
          </a:p>
          <a:p>
            <a:r>
              <a:rPr lang="zh-CN" altLang="en-US" sz="2800" b="1" smtClean="0">
                <a:solidFill>
                  <a:srgbClr val="FF0000"/>
                </a:solidFill>
              </a:rPr>
              <a:t>（</a:t>
            </a:r>
            <a:r>
              <a:rPr lang="en-US" altLang="zh-CN" sz="2800" b="1">
                <a:solidFill>
                  <a:srgbClr val="FF0000"/>
                </a:solidFill>
              </a:rPr>
              <a:t>5</a:t>
            </a:r>
            <a:r>
              <a:rPr lang="zh-CN" altLang="en-US" sz="2800" b="1" smtClean="0">
                <a:solidFill>
                  <a:srgbClr val="FF0000"/>
                </a:solidFill>
              </a:rPr>
              <a:t>）</a:t>
            </a:r>
            <a:r>
              <a:rPr lang="zh-CN" altLang="en-US" sz="2800" b="1"/>
              <a:t>分析小说中表现的</a:t>
            </a:r>
            <a:r>
              <a:rPr lang="en-US" altLang="zh-CN" sz="2800" b="1"/>
              <a:t>“</a:t>
            </a:r>
            <a:r>
              <a:rPr lang="zh-CN" altLang="en-US" sz="2800" b="1">
                <a:solidFill>
                  <a:srgbClr val="FF0000"/>
                </a:solidFill>
              </a:rPr>
              <a:t>人物美</a:t>
            </a:r>
            <a:r>
              <a:rPr lang="en-US" altLang="zh-CN" sz="2800" b="1"/>
              <a:t>”</a:t>
            </a:r>
          </a:p>
          <a:p>
            <a:r>
              <a:rPr lang="zh-CN" altLang="en-US" sz="2800" b="1" smtClean="0">
                <a:solidFill>
                  <a:srgbClr val="FF0000"/>
                </a:solidFill>
              </a:rPr>
              <a:t>（</a:t>
            </a:r>
            <a:r>
              <a:rPr lang="en-US" altLang="zh-CN" sz="2800" b="1">
                <a:solidFill>
                  <a:srgbClr val="FF0000"/>
                </a:solidFill>
              </a:rPr>
              <a:t>6</a:t>
            </a:r>
            <a:r>
              <a:rPr lang="zh-CN" altLang="en-US" sz="2800" b="1" smtClean="0">
                <a:solidFill>
                  <a:srgbClr val="FF0000"/>
                </a:solidFill>
              </a:rPr>
              <a:t>）</a:t>
            </a:r>
            <a:r>
              <a:rPr lang="zh-CN" altLang="en-US" sz="2800" b="1"/>
              <a:t>分析小说</a:t>
            </a:r>
            <a:r>
              <a:rPr lang="zh-CN" altLang="en-US" sz="2800" b="1">
                <a:solidFill>
                  <a:srgbClr val="FF0000"/>
                </a:solidFill>
              </a:rPr>
              <a:t>语言</a:t>
            </a:r>
            <a:r>
              <a:rPr lang="zh-CN" altLang="en-US" sz="2800" b="1"/>
              <a:t>的</a:t>
            </a:r>
            <a:r>
              <a:rPr lang="zh-CN" altLang="en-US" sz="2800" b="1" smtClean="0"/>
              <a:t>表现力</a:t>
            </a:r>
            <a:endParaRPr lang="en-US" altLang="zh-CN" sz="2800" b="1" smtClean="0"/>
          </a:p>
          <a:p>
            <a:r>
              <a:rPr lang="zh-CN" altLang="en-US" sz="2800" b="1" smtClean="0"/>
              <a:t>（</a:t>
            </a:r>
            <a:r>
              <a:rPr lang="en-US" altLang="zh-CN" sz="2800" b="1" smtClean="0"/>
              <a:t>7</a:t>
            </a:r>
            <a:r>
              <a:rPr lang="zh-CN" altLang="en-US" sz="2800" b="1" smtClean="0"/>
              <a:t>）</a:t>
            </a:r>
            <a:r>
              <a:rPr lang="zh-CN" altLang="en-US" sz="2800" b="1"/>
              <a:t>“哦，香雪”能否换成“啊，香雪”“嘿，香雪”“唉，香雪”？</a:t>
            </a:r>
          </a:p>
          <a:p>
            <a:endParaRPr lang="zh-CN" altLang="en-US" sz="2800" b="1"/>
          </a:p>
        </p:txBody>
      </p:sp>
    </p:spTree>
    <p:custDataLst>
      <p:tags r:id="rId2"/>
    </p:custDataLst>
    <p:extLst>
      <p:ext uri="{BB962C8B-B14F-4D97-AF65-F5344CB8AC3E}">
        <p14:creationId xmlns:p14="http://schemas.microsoft.com/office/powerpoint/2010/main" val="1392422380"/>
      </p:ext>
    </p:ext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文本框 4" title=""/>
          <p:cNvSpPr txBox="1"/>
          <p:nvPr/>
        </p:nvSpPr>
        <p:spPr>
          <a:xfrm>
            <a:off x="584200" y="160020"/>
            <a:ext cx="9603105" cy="706755"/>
          </a:xfrm>
          <a:prstGeom prst="rect">
            <a:avLst/>
          </a:prstGeom>
          <a:noFill/>
        </p:spPr>
        <p:txBody>
          <a:bodyPr wrap="square" rtlCol="0">
            <a:spAutoFit/>
          </a:bodyPr>
          <a:lstStyle/>
          <a:p>
            <a:r>
              <a:rPr lang="zh-CN" altLang="en-US" sz="4000" b="1" smtClean="0">
                <a:sym typeface="+mn-ea"/>
              </a:rPr>
              <a:t>（</a:t>
            </a:r>
            <a:r>
              <a:rPr lang="en-US" altLang="zh-CN" sz="4000" b="1" smtClean="0">
                <a:sym typeface="+mn-ea"/>
              </a:rPr>
              <a:t>5</a:t>
            </a:r>
            <a:r>
              <a:rPr lang="zh-CN" altLang="en-US" sz="4000" b="1" smtClean="0">
                <a:sym typeface="+mn-ea"/>
              </a:rPr>
              <a:t>）分析</a:t>
            </a:r>
            <a:r>
              <a:rPr lang="zh-CN" altLang="en-US" sz="4000" b="1">
                <a:sym typeface="+mn-ea"/>
              </a:rPr>
              <a:t>小说中表现的</a:t>
            </a:r>
            <a:r>
              <a:rPr lang="en-US" altLang="zh-CN" sz="4000" b="1">
                <a:solidFill>
                  <a:srgbClr val="FF0000"/>
                </a:solidFill>
                <a:sym typeface="+mn-ea"/>
              </a:rPr>
              <a:t>“</a:t>
            </a:r>
            <a:r>
              <a:rPr lang="zh-CN" altLang="en-US" sz="4000" b="1">
                <a:solidFill>
                  <a:srgbClr val="FF0000"/>
                </a:solidFill>
                <a:sym typeface="+mn-ea"/>
              </a:rPr>
              <a:t>人物美</a:t>
            </a:r>
            <a:r>
              <a:rPr lang="en-US" altLang="zh-CN" sz="4000" b="1">
                <a:solidFill>
                  <a:srgbClr val="FF0000"/>
                </a:solidFill>
                <a:sym typeface="+mn-ea"/>
              </a:rPr>
              <a:t>”</a:t>
            </a:r>
          </a:p>
        </p:txBody>
      </p:sp>
      <p:sp>
        <p:nvSpPr>
          <p:cNvPr id="6" name="文本框 5" title=""/>
          <p:cNvSpPr txBox="1"/>
          <p:nvPr/>
        </p:nvSpPr>
        <p:spPr>
          <a:xfrm>
            <a:off x="431165" y="952500"/>
            <a:ext cx="11481435" cy="6677660"/>
          </a:xfrm>
          <a:prstGeom prst="rect">
            <a:avLst/>
          </a:prstGeom>
          <a:noFill/>
        </p:spPr>
        <p:txBody>
          <a:bodyPr wrap="square" rtlCol="0">
            <a:spAutoFit/>
          </a:bodyPr>
          <a:lstStyle/>
          <a:p>
            <a:r>
              <a:rPr lang="zh-CN" altLang="en-US" sz="3200" b="1"/>
              <a:t>香雪：</a:t>
            </a:r>
            <a:r>
              <a:rPr lang="en-US" altLang="zh-CN" sz="3200" b="1"/>
              <a:t>1.</a:t>
            </a:r>
            <a:r>
              <a:rPr lang="zh-CN" altLang="en-US" sz="3200" b="1"/>
              <a:t>外表美。</a:t>
            </a:r>
            <a:endParaRPr lang="zh-CN" altLang="en-US" sz="2800" b="1"/>
          </a:p>
          <a:p>
            <a:r>
              <a:rPr lang="zh-CN" altLang="en-US" sz="2800" b="1"/>
              <a:t> </a:t>
            </a:r>
            <a:r>
              <a:rPr lang="en-US" altLang="zh-CN" sz="2800" b="1"/>
              <a:t>       </a:t>
            </a:r>
            <a:r>
              <a:rPr lang="zh-CN" altLang="en-US" sz="2800" b="1"/>
              <a:t>（</a:t>
            </a:r>
            <a:r>
              <a:rPr lang="en-US" altLang="zh-CN" sz="2800" b="1"/>
              <a:t>1</a:t>
            </a:r>
            <a:r>
              <a:rPr lang="zh-CN" altLang="en-US" sz="2800" b="1"/>
              <a:t>）</a:t>
            </a:r>
            <a:r>
              <a:rPr lang="en-US" altLang="zh-CN" sz="2800" b="1"/>
              <a:t>p21</a:t>
            </a:r>
            <a:r>
              <a:rPr lang="zh-CN" altLang="en-US" sz="2800" b="1"/>
              <a:t>，通过凤娇的话，表现了香雪的容貌美。</a:t>
            </a:r>
          </a:p>
          <a:p>
            <a:r>
              <a:rPr lang="en-US" altLang="zh-CN" sz="2800" b="1"/>
              <a:t>        </a:t>
            </a:r>
            <a:r>
              <a:rPr lang="zh-CN" altLang="en-US" sz="2800" b="1"/>
              <a:t>（</a:t>
            </a:r>
            <a:r>
              <a:rPr lang="en-US" altLang="zh-CN" sz="2800" b="1"/>
              <a:t>2</a:t>
            </a:r>
            <a:r>
              <a:rPr lang="zh-CN" altLang="en-US" sz="2800" b="1"/>
              <a:t>）</a:t>
            </a:r>
            <a:r>
              <a:rPr lang="en-US" altLang="zh-CN" sz="2800" b="1"/>
              <a:t>p48</a:t>
            </a:r>
            <a:r>
              <a:rPr lang="zh-CN" altLang="en-US" sz="2800" b="1"/>
              <a:t>，从旅客的角度，展现出香雪美好的外表。</a:t>
            </a:r>
          </a:p>
          <a:p>
            <a:r>
              <a:rPr lang="en-US" altLang="zh-CN" sz="3200" b="1"/>
              <a:t>2.</a:t>
            </a:r>
            <a:r>
              <a:rPr lang="zh-CN" altLang="en-US" sz="3200" b="1"/>
              <a:t>内在美。</a:t>
            </a:r>
          </a:p>
          <a:p>
            <a:r>
              <a:rPr lang="zh-CN" altLang="en-US" sz="2800" b="1"/>
              <a:t>（</a:t>
            </a:r>
            <a:r>
              <a:rPr lang="en-US" altLang="zh-CN" sz="2800" b="1"/>
              <a:t>1</a:t>
            </a:r>
            <a:r>
              <a:rPr lang="zh-CN" altLang="en-US" sz="2800" b="1"/>
              <a:t>）</a:t>
            </a:r>
            <a:r>
              <a:rPr lang="en-US" altLang="zh-CN" sz="2800" b="1"/>
              <a:t>p10</a:t>
            </a:r>
            <a:r>
              <a:rPr lang="zh-CN" altLang="en-US" sz="2800" b="1"/>
              <a:t>、</a:t>
            </a:r>
            <a:r>
              <a:rPr lang="en-US" altLang="zh-CN" sz="2800" b="1"/>
              <a:t>p49</a:t>
            </a:r>
            <a:r>
              <a:rPr lang="zh-CN" altLang="en-US" sz="2800" b="1"/>
              <a:t>，凤娇和其他姑娘感兴趣的是生活方面的物品以及饰品之类，而香雪关注的却是知识方面的，如学生书包、北京的大学、配乐诗朗诵、铅笔盒的价钱，可以看出香雪追求上进的性格。</a:t>
            </a:r>
          </a:p>
          <a:p>
            <a:r>
              <a:rPr lang="zh-CN" altLang="en-US" sz="2800" b="1"/>
              <a:t>（</a:t>
            </a:r>
            <a:r>
              <a:rPr lang="en-US" altLang="zh-CN" sz="2800" b="1"/>
              <a:t>2</a:t>
            </a:r>
            <a:r>
              <a:rPr lang="zh-CN" altLang="en-US" sz="2800" b="1"/>
              <a:t>）</a:t>
            </a:r>
            <a:r>
              <a:rPr lang="en-US" altLang="zh-CN" sz="2800" b="1"/>
              <a:t>p48</a:t>
            </a:r>
            <a:r>
              <a:rPr lang="zh-CN" altLang="en-US" sz="2800" b="1"/>
              <a:t>，表面写香雪做生意比别人顺利，实际上是从侧面描写香雪的纯真、善良。</a:t>
            </a:r>
          </a:p>
          <a:p>
            <a:r>
              <a:rPr lang="zh-CN" altLang="en-US" sz="2800" b="1"/>
              <a:t>（</a:t>
            </a:r>
            <a:r>
              <a:rPr lang="en-US" altLang="zh-CN" sz="2800" b="1"/>
              <a:t>3</a:t>
            </a:r>
            <a:r>
              <a:rPr lang="zh-CN" altLang="en-US" sz="2800" b="1"/>
              <a:t>）</a:t>
            </a:r>
            <a:r>
              <a:rPr lang="en-US" altLang="zh-CN" sz="2800" b="1"/>
              <a:t>p58</a:t>
            </a:r>
            <a:r>
              <a:rPr lang="zh-CN" altLang="en-US" sz="2800" b="1"/>
              <a:t>，香雪每天上学都要到十五里外的公社，可以看出她对知识的追求，以及执着坚持的性格；而香雪不明白同学们一遍一遍询问香雪一天吃几顿饭的用意，每一次都认真回答，可见香雪是一个非常纯真、有自尊心的姑娘。</a:t>
            </a:r>
          </a:p>
          <a:p>
            <a:endParaRPr lang="zh-CN" altLang="en-US" sz="2800"/>
          </a:p>
          <a:p>
            <a:endParaRPr lang="zh-CN" altLang="en-US" sz="2800"/>
          </a:p>
        </p:txBody>
      </p:sp>
    </p:spTree>
    <p:custDataLst>
      <p:tags r:id="rId2"/>
    </p:custDataLst>
    <p:extLst>
      <p:ext uri="{BB962C8B-B14F-4D97-AF65-F5344CB8AC3E}">
        <p14:creationId xmlns:p14="http://schemas.microsoft.com/office/powerpoint/2010/main" val="18542438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4493433" y="788151"/>
            <a:ext cx="7231380" cy="2768600"/>
          </a:xfrm>
          <a:prstGeom prst="rect">
            <a:avLst/>
          </a:prstGeom>
          <a:noFill/>
        </p:spPr>
        <p:txBody>
          <a:bodyPr wrap="square" rtlCol="0">
            <a:spAutoFit/>
          </a:bodyPr>
          <a:lstStyle/>
          <a:p>
            <a:pPr fontAlgn="auto">
              <a:lnSpc>
                <a:spcPts val="3480"/>
              </a:lnSpc>
            </a:pPr>
            <a:r>
              <a:rPr lang="en-US" altLang="zh-CN" sz="2000">
                <a:solidFill>
                  <a:schemeClr val="tx1">
                    <a:lumMod val="85000"/>
                    <a:lumOff val="15000"/>
                  </a:schemeClr>
                </a:solidFill>
                <a:latin typeface="黑体" panose="02010609060101010101" charset="-122"/>
                <a:ea typeface="黑体" panose="02010609060101010101" charset="-122"/>
                <a:cs typeface="黑体" panose="02010609060101010101" charset="-122"/>
              </a:rPr>
              <a:t>    </a:t>
            </a:r>
            <a:r>
              <a:rPr lang="zh-CN" altLang="en-US" sz="2800">
                <a:solidFill>
                  <a:schemeClr val="tx1">
                    <a:lumMod val="85000"/>
                    <a:lumOff val="15000"/>
                  </a:schemeClr>
                </a:solidFill>
                <a:latin typeface="黑体" panose="02010609060101010101" charset="-122"/>
                <a:ea typeface="黑体" panose="02010609060101010101" charset="-122"/>
                <a:cs typeface="黑体" panose="02010609060101010101" charset="-122"/>
              </a:rPr>
              <a:t>铁凝，1957年生，当代著名作家，河北赵县人，现任中共第十八届中央委员，中国作家协会主席。她以一个女作家的</a:t>
            </a:r>
            <a:r>
              <a:rPr lang="zh-CN" altLang="en-US" sz="2800">
                <a:solidFill>
                  <a:srgbClr val="FF0000"/>
                </a:solidFill>
                <a:latin typeface="黑体" panose="02010609060101010101" charset="-122"/>
                <a:ea typeface="黑体" panose="02010609060101010101" charset="-122"/>
                <a:cs typeface="黑体" panose="02010609060101010101" charset="-122"/>
              </a:rPr>
              <a:t>敏锐、细腻</a:t>
            </a:r>
            <a:r>
              <a:rPr lang="zh-CN" altLang="en-US" sz="2800">
                <a:solidFill>
                  <a:schemeClr val="tx1">
                    <a:lumMod val="85000"/>
                    <a:lumOff val="15000"/>
                  </a:schemeClr>
                </a:solidFill>
                <a:latin typeface="黑体" panose="02010609060101010101" charset="-122"/>
                <a:ea typeface="黑体" panose="02010609060101010101" charset="-122"/>
                <a:cs typeface="黑体" panose="02010609060101010101" charset="-122"/>
              </a:rPr>
              <a:t>的艺术感受力，真挚美好的情致，对生活素材独到的发掘和精巧提取，</a:t>
            </a:r>
            <a:r>
              <a:rPr lang="zh-CN" altLang="en-US" sz="2800">
                <a:solidFill>
                  <a:srgbClr val="FF0000"/>
                </a:solidFill>
                <a:latin typeface="黑体" panose="02010609060101010101" charset="-122"/>
                <a:ea typeface="黑体" panose="02010609060101010101" charset="-122"/>
                <a:cs typeface="黑体" panose="02010609060101010101" charset="-122"/>
              </a:rPr>
              <a:t>语言清朗睿智</a:t>
            </a:r>
            <a:r>
              <a:rPr lang="zh-CN" altLang="en-US" sz="2800">
                <a:solidFill>
                  <a:schemeClr val="tx1">
                    <a:lumMod val="85000"/>
                    <a:lumOff val="15000"/>
                  </a:schemeClr>
                </a:solidFill>
                <a:latin typeface="黑体" panose="02010609060101010101" charset="-122"/>
                <a:ea typeface="黑体" panose="02010609060101010101" charset="-122"/>
                <a:cs typeface="黑体" panose="02010609060101010101" charset="-122"/>
              </a:rPr>
              <a:t>，作品</a:t>
            </a:r>
            <a:r>
              <a:rPr lang="zh-CN" altLang="en-US" sz="2800">
                <a:solidFill>
                  <a:srgbClr val="FF0000"/>
                </a:solidFill>
                <a:latin typeface="黑体" panose="02010609060101010101" charset="-122"/>
                <a:ea typeface="黑体" panose="02010609060101010101" charset="-122"/>
                <a:cs typeface="黑体" panose="02010609060101010101" charset="-122"/>
              </a:rPr>
              <a:t>蕴涵深挚</a:t>
            </a:r>
            <a:r>
              <a:rPr lang="zh-CN" altLang="en-US" sz="2800">
                <a:solidFill>
                  <a:schemeClr val="tx1">
                    <a:lumMod val="85000"/>
                    <a:lumOff val="15000"/>
                  </a:schemeClr>
                </a:solidFill>
                <a:latin typeface="黑体" panose="02010609060101010101" charset="-122"/>
                <a:ea typeface="黑体" panose="02010609060101010101" charset="-122"/>
                <a:cs typeface="黑体" panose="02010609060101010101" charset="-122"/>
              </a:rPr>
              <a:t>，</a:t>
            </a:r>
            <a:r>
              <a:rPr lang="zh-CN" altLang="en-US" sz="2800">
                <a:solidFill>
                  <a:srgbClr val="FF0000"/>
                </a:solidFill>
                <a:latin typeface="黑体" panose="02010609060101010101" charset="-122"/>
                <a:ea typeface="黑体" panose="02010609060101010101" charset="-122"/>
                <a:cs typeface="黑体" panose="02010609060101010101" charset="-122"/>
              </a:rPr>
              <a:t>质朴优美</a:t>
            </a:r>
            <a:r>
              <a:rPr lang="zh-CN" altLang="en-US" sz="2800">
                <a:solidFill>
                  <a:schemeClr val="tx1">
                    <a:lumMod val="85000"/>
                    <a:lumOff val="15000"/>
                  </a:schemeClr>
                </a:solidFill>
                <a:latin typeface="黑体" panose="02010609060101010101" charset="-122"/>
                <a:ea typeface="黑体" panose="02010609060101010101" charset="-122"/>
                <a:cs typeface="黑体" panose="02010609060101010101" charset="-122"/>
              </a:rPr>
              <a:t>。</a:t>
            </a:r>
          </a:p>
        </p:txBody>
      </p:sp>
      <p:sp>
        <p:nvSpPr>
          <p:cNvPr id="5" name="文本框 4" title=""/>
          <p:cNvSpPr txBox="1"/>
          <p:nvPr/>
        </p:nvSpPr>
        <p:spPr>
          <a:xfrm>
            <a:off x="4685203" y="3665450"/>
            <a:ext cx="7039610" cy="1876425"/>
          </a:xfrm>
          <a:prstGeom prst="rect">
            <a:avLst/>
          </a:prstGeom>
          <a:noFill/>
        </p:spPr>
        <p:txBody>
          <a:bodyPr wrap="square" rtlCol="0">
            <a:spAutoFit/>
          </a:bodyPr>
          <a:lstStyle/>
          <a:p>
            <a:pPr fontAlgn="auto">
              <a:lnSpc>
                <a:spcPts val="3480"/>
              </a:lnSpc>
            </a:pPr>
            <a:r>
              <a:rPr lang="zh-CN" altLang="en-US" sz="2400">
                <a:solidFill>
                  <a:srgbClr val="FF0000"/>
                </a:solidFill>
                <a:latin typeface="黑体" panose="02010609060101010101" charset="-122"/>
                <a:ea typeface="黑体" panose="02010609060101010101" charset="-122"/>
                <a:cs typeface="黑体" panose="02010609060101010101" charset="-122"/>
              </a:rPr>
              <a:t>长篇</a:t>
            </a:r>
            <a:r>
              <a:rPr lang="zh-CN" altLang="en-US" sz="2400">
                <a:solidFill>
                  <a:schemeClr val="tx1">
                    <a:lumMod val="85000"/>
                    <a:lumOff val="15000"/>
                  </a:schemeClr>
                </a:solidFill>
                <a:latin typeface="黑体" panose="02010609060101010101" charset="-122"/>
                <a:ea typeface="黑体" panose="02010609060101010101" charset="-122"/>
                <a:cs typeface="黑体" panose="02010609060101010101" charset="-122"/>
              </a:rPr>
              <a:t>《玫瑰门》《无雨之城》《大浴女》《笨花》；</a:t>
            </a:r>
          </a:p>
          <a:p>
            <a:pPr fontAlgn="auto">
              <a:lnSpc>
                <a:spcPts val="3480"/>
              </a:lnSpc>
            </a:pPr>
            <a:r>
              <a:rPr lang="zh-CN" altLang="en-US" sz="2400">
                <a:solidFill>
                  <a:srgbClr val="FF0000"/>
                </a:solidFill>
                <a:latin typeface="黑体" panose="02010609060101010101" charset="-122"/>
                <a:ea typeface="黑体" panose="02010609060101010101" charset="-122"/>
                <a:cs typeface="黑体" panose="02010609060101010101" charset="-122"/>
              </a:rPr>
              <a:t>中篇</a:t>
            </a:r>
            <a:r>
              <a:rPr lang="zh-CN" altLang="en-US" sz="2400">
                <a:solidFill>
                  <a:schemeClr val="tx1">
                    <a:lumMod val="85000"/>
                    <a:lumOff val="15000"/>
                  </a:schemeClr>
                </a:solidFill>
                <a:latin typeface="黑体" panose="02010609060101010101" charset="-122"/>
                <a:ea typeface="黑体" panose="02010609060101010101" charset="-122"/>
                <a:cs typeface="黑体" panose="02010609060101010101" charset="-122"/>
              </a:rPr>
              <a:t>《麦秸垛》《对面》《午后悬崖》《永远有多远》《没有纽扣的红衬衫》；</a:t>
            </a:r>
          </a:p>
          <a:p>
            <a:pPr fontAlgn="auto">
              <a:lnSpc>
                <a:spcPts val="3480"/>
              </a:lnSpc>
            </a:pPr>
            <a:r>
              <a:rPr lang="zh-CN" altLang="en-US" sz="2400">
                <a:solidFill>
                  <a:srgbClr val="FF0000"/>
                </a:solidFill>
                <a:latin typeface="黑体" panose="02010609060101010101" charset="-122"/>
                <a:ea typeface="黑体" panose="02010609060101010101" charset="-122"/>
                <a:cs typeface="黑体" panose="02010609060101010101" charset="-122"/>
              </a:rPr>
              <a:t>短篇</a:t>
            </a:r>
            <a:r>
              <a:rPr lang="zh-CN" altLang="en-US" sz="2400">
                <a:solidFill>
                  <a:schemeClr val="tx1">
                    <a:lumMod val="85000"/>
                    <a:lumOff val="15000"/>
                  </a:schemeClr>
                </a:solidFill>
                <a:latin typeface="黑体" panose="02010609060101010101" charset="-122"/>
                <a:ea typeface="黑体" panose="02010609060101010101" charset="-122"/>
                <a:cs typeface="黑体" panose="02010609060101010101" charset="-122"/>
              </a:rPr>
              <a:t>《哦，香雪》《马路动作》《安德烈的晚上》。</a:t>
            </a:r>
          </a:p>
        </p:txBody>
      </p:sp>
      <p:pic>
        <p:nvPicPr>
          <p:cNvPr id="6" name="图片 5" title=""/>
          <p:cNvPicPr>
            <a:picLocks noChangeAspect="1"/>
          </p:cNvPicPr>
          <p:nvPr>
            <p:custDataLst>
              <p:tags r:id="rId3"/>
            </p:custDataLst>
          </p:nvPr>
        </p:nvPicPr>
        <p:blipFill>
          <a:blip r:embed="rId2"/>
          <a:stretch>
            <a:fillRect/>
          </a:stretch>
        </p:blipFill>
        <p:spPr>
          <a:xfrm>
            <a:off x="999172" y="1728759"/>
            <a:ext cx="2860675" cy="3566795"/>
          </a:xfrm>
          <a:prstGeom prst="rect">
            <a:avLst/>
          </a:prstGeom>
        </p:spPr>
      </p:pic>
      <p:sp>
        <p:nvSpPr>
          <p:cNvPr id="7" name="圆角矩形 6" title=""/>
          <p:cNvSpPr/>
          <p:nvPr/>
        </p:nvSpPr>
        <p:spPr>
          <a:xfrm>
            <a:off x="718185" y="318770"/>
            <a:ext cx="3422650" cy="658495"/>
          </a:xfrm>
          <a:prstGeom prst="roundRect">
            <a:avLst>
              <a:gd name="adj" fmla="val 41676"/>
            </a:avLst>
          </a:prstGeom>
          <a:solidFill>
            <a:srgbClr val="EDEC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solidFill>
                  <a:schemeClr val="tx1"/>
                </a:solidFill>
                <a:latin typeface="微软雅黑" panose="020b0503020204020204" charset="-122"/>
                <a:ea typeface="微软雅黑"/>
              </a:rPr>
              <a:t>作 家 简</a:t>
            </a:r>
            <a:r>
              <a:rPr lang="en-US" altLang="zh-CN" sz="4400" b="1">
                <a:solidFill>
                  <a:schemeClr val="tx1"/>
                </a:solidFill>
                <a:latin typeface="微软雅黑" panose="020b0503020204020204" charset="-122"/>
                <a:ea typeface="微软雅黑"/>
              </a:rPr>
              <a:t> </a:t>
            </a:r>
            <a:r>
              <a:rPr lang="zh-CN" altLang="en-US" sz="4400" b="1">
                <a:solidFill>
                  <a:schemeClr val="tx1"/>
                </a:solidFill>
                <a:latin typeface="微软雅黑" panose="020b0503020204020204" charset="-122"/>
                <a:ea typeface="微软雅黑"/>
              </a:rPr>
              <a:t>介</a:t>
            </a:r>
          </a:p>
        </p:txBody>
      </p:sp>
    </p:spTree>
    <p:extLst>
      <p:ext uri="{BB962C8B-B14F-4D97-AF65-F5344CB8AC3E}">
        <p14:creationId xmlns:p14="http://schemas.microsoft.com/office/powerpoint/2010/main" val="607005730"/>
      </p:ext>
    </p:ext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文本框 4" title=""/>
          <p:cNvSpPr txBox="1"/>
          <p:nvPr/>
        </p:nvSpPr>
        <p:spPr>
          <a:xfrm>
            <a:off x="679450" y="687070"/>
            <a:ext cx="11185525" cy="4399915"/>
          </a:xfrm>
          <a:prstGeom prst="rect">
            <a:avLst/>
          </a:prstGeom>
          <a:noFill/>
        </p:spPr>
        <p:txBody>
          <a:bodyPr wrap="square" rtlCol="0">
            <a:spAutoFit/>
          </a:bodyPr>
          <a:lstStyle/>
          <a:p>
            <a:r>
              <a:rPr lang="zh-CN" altLang="en-US" sz="2800" b="1"/>
              <a:t>（</a:t>
            </a:r>
            <a:r>
              <a:rPr lang="en-US" altLang="zh-CN" sz="2800" b="1"/>
              <a:t>4</a:t>
            </a:r>
            <a:r>
              <a:rPr lang="zh-CN" altLang="en-US" sz="2800" b="1"/>
              <a:t>）</a:t>
            </a:r>
            <a:r>
              <a:rPr lang="en-US" altLang="zh-CN" sz="2800" b="1">
                <a:sym typeface="+mn-ea"/>
              </a:rPr>
              <a:t>p67</a:t>
            </a:r>
            <a:r>
              <a:rPr lang="zh-CN" altLang="en-US" sz="2800" b="1">
                <a:sym typeface="+mn-ea"/>
              </a:rPr>
              <a:t>，香雪一个人登上了火车，从</a:t>
            </a:r>
            <a:r>
              <a:rPr lang="en-US" altLang="zh-CN" sz="2800" b="1">
                <a:sym typeface="+mn-ea"/>
              </a:rPr>
              <a:t>“</a:t>
            </a:r>
            <a:r>
              <a:rPr lang="zh-CN" altLang="en-US" sz="2800" b="1">
                <a:sym typeface="+mn-ea"/>
              </a:rPr>
              <a:t>有点儿犹豫</a:t>
            </a:r>
            <a:r>
              <a:rPr lang="en-US" altLang="zh-CN" sz="2800" b="1">
                <a:sym typeface="+mn-ea"/>
              </a:rPr>
              <a:t>”</a:t>
            </a:r>
            <a:r>
              <a:rPr lang="zh-CN" altLang="en-US" sz="2800" b="1">
                <a:sym typeface="+mn-ea"/>
              </a:rPr>
              <a:t>到坚定信心，香雪的目的就是换回铅笔盒，这个目的使香雪勇敢地第一次踏上火车，香雪是一个勇敢、有追求的姑娘。</a:t>
            </a:r>
            <a:endParaRPr lang="zh-CN" altLang="en-US" sz="2800" b="1"/>
          </a:p>
          <a:p>
            <a:r>
              <a:rPr lang="zh-CN" altLang="en-US" sz="2800" b="1"/>
              <a:t>（</a:t>
            </a:r>
            <a:r>
              <a:rPr lang="en-US" altLang="zh-CN" sz="2800" b="1"/>
              <a:t>5</a:t>
            </a:r>
            <a:r>
              <a:rPr lang="zh-CN" altLang="en-US" sz="2800" b="1"/>
              <a:t>）</a:t>
            </a:r>
            <a:r>
              <a:rPr lang="en-US" altLang="zh-CN" sz="2800" b="1">
                <a:sym typeface="+mn-ea"/>
              </a:rPr>
              <a:t>p71</a:t>
            </a:r>
            <a:r>
              <a:rPr lang="zh-CN" altLang="en-US" sz="2800" b="1">
                <a:sym typeface="+mn-ea"/>
              </a:rPr>
              <a:t>，女学生要送香雪铅笔盒，但是香雪还是将鸡蛋塞给了她，通过对香雪的心理、动作描写，可见香雪是一个很有原则的人，表现出香雪的自尊自爱和纯真朴实，并且</a:t>
            </a:r>
            <a:r>
              <a:rPr lang="en-US" altLang="zh-CN" sz="2800" b="1">
                <a:sym typeface="+mn-ea"/>
              </a:rPr>
              <a:t>“</a:t>
            </a:r>
            <a:r>
              <a:rPr lang="zh-CN" altLang="en-US" sz="2800" b="1">
                <a:sym typeface="+mn-ea"/>
              </a:rPr>
              <a:t>猛然</a:t>
            </a:r>
            <a:r>
              <a:rPr lang="en-US" altLang="zh-CN" sz="2800" b="1">
                <a:sym typeface="+mn-ea"/>
              </a:rPr>
              <a:t>”</a:t>
            </a:r>
            <a:r>
              <a:rPr lang="zh-CN" altLang="en-US" sz="2800" b="1">
                <a:sym typeface="+mn-ea"/>
              </a:rPr>
              <a:t>、</a:t>
            </a:r>
            <a:r>
              <a:rPr lang="en-US" altLang="zh-CN" sz="2800" b="1">
                <a:sym typeface="+mn-ea"/>
              </a:rPr>
              <a:t>“</a:t>
            </a:r>
            <a:r>
              <a:rPr lang="zh-CN" altLang="en-US" sz="2800" b="1">
                <a:sym typeface="+mn-ea"/>
              </a:rPr>
              <a:t>塞</a:t>
            </a:r>
            <a:r>
              <a:rPr lang="en-US" altLang="zh-CN" sz="2800" b="1">
                <a:sym typeface="+mn-ea"/>
              </a:rPr>
              <a:t>”</a:t>
            </a:r>
            <a:r>
              <a:rPr lang="zh-CN" altLang="en-US" sz="2800" b="1">
                <a:sym typeface="+mn-ea"/>
              </a:rPr>
              <a:t>、</a:t>
            </a:r>
            <a:r>
              <a:rPr lang="en-US" altLang="zh-CN" sz="2800" b="1">
                <a:sym typeface="+mn-ea"/>
              </a:rPr>
              <a:t>“</a:t>
            </a:r>
            <a:r>
              <a:rPr lang="zh-CN" altLang="en-US" sz="2800" b="1">
                <a:sym typeface="+mn-ea"/>
              </a:rPr>
              <a:t>迅速离开</a:t>
            </a:r>
            <a:r>
              <a:rPr lang="en-US" altLang="zh-CN" sz="2800" b="1">
                <a:sym typeface="+mn-ea"/>
              </a:rPr>
              <a:t>”</a:t>
            </a:r>
            <a:r>
              <a:rPr lang="zh-CN" altLang="en-US" sz="2800" b="1">
                <a:sym typeface="+mn-ea"/>
              </a:rPr>
              <a:t>突出了香雪为了让对方能手下鸡蛋坚决、机智、灵活的一面。</a:t>
            </a:r>
            <a:endParaRPr lang="zh-CN" altLang="en-US" sz="2800" b="1"/>
          </a:p>
          <a:p>
            <a:r>
              <a:rPr lang="zh-CN" altLang="en-US" sz="2800" b="1"/>
              <a:t>（</a:t>
            </a:r>
            <a:r>
              <a:rPr lang="en-US" altLang="zh-CN" sz="2800" b="1"/>
              <a:t>6</a:t>
            </a:r>
            <a:r>
              <a:rPr lang="zh-CN" altLang="en-US" sz="2800" b="1"/>
              <a:t>）</a:t>
            </a:r>
            <a:r>
              <a:rPr lang="en-US" altLang="zh-CN" sz="2800" b="1"/>
              <a:t>p72—p80</a:t>
            </a:r>
            <a:r>
              <a:rPr lang="zh-CN" altLang="en-US" sz="2800" b="1"/>
              <a:t>，香雪下火车，一个人在夜间走</a:t>
            </a:r>
            <a:r>
              <a:rPr lang="en-US" altLang="zh-CN" sz="2800" b="1"/>
              <a:t>30</a:t>
            </a:r>
            <a:r>
              <a:rPr lang="zh-CN" altLang="en-US" sz="2800" b="1"/>
              <a:t>里路回家，可以看出香雪的勇敢执着。</a:t>
            </a:r>
          </a:p>
          <a:p>
            <a:r>
              <a:rPr lang="zh-CN" altLang="en-US" sz="2800" b="1"/>
              <a:t>（</a:t>
            </a:r>
            <a:r>
              <a:rPr lang="en-US" altLang="zh-CN" sz="2800" b="1"/>
              <a:t>7</a:t>
            </a:r>
            <a:r>
              <a:rPr lang="zh-CN" altLang="en-US" sz="2800" b="1"/>
              <a:t>）</a:t>
            </a:r>
            <a:r>
              <a:rPr lang="en-US" altLang="zh-CN" sz="2800" b="1"/>
              <a:t>p77</a:t>
            </a:r>
            <a:r>
              <a:rPr lang="zh-CN" altLang="en-US" sz="2800" b="1"/>
              <a:t>，通过描述香雪小时候的事情，表现出香雪的诚实善良。</a:t>
            </a:r>
          </a:p>
        </p:txBody>
      </p:sp>
    </p:spTree>
    <p:custDataLst>
      <p:tags r:id="rId2"/>
    </p:custDataLst>
    <p:extLst>
      <p:ext uri="{BB962C8B-B14F-4D97-AF65-F5344CB8AC3E}">
        <p14:creationId xmlns:p14="http://schemas.microsoft.com/office/powerpoint/2010/main" val="28270453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584200" y="160020"/>
            <a:ext cx="9603105" cy="706755"/>
          </a:xfrm>
          <a:prstGeom prst="rect">
            <a:avLst/>
          </a:prstGeom>
          <a:noFill/>
        </p:spPr>
        <p:txBody>
          <a:bodyPr wrap="square" rtlCol="0">
            <a:spAutoFit/>
          </a:bodyPr>
          <a:lstStyle/>
          <a:p>
            <a:r>
              <a:rPr lang="zh-CN" altLang="en-US" sz="4000" b="1" smtClean="0">
                <a:sym typeface="+mn-ea"/>
              </a:rPr>
              <a:t>（</a:t>
            </a:r>
            <a:r>
              <a:rPr lang="en-US" altLang="zh-CN" sz="4000" b="1" smtClean="0">
                <a:sym typeface="+mn-ea"/>
              </a:rPr>
              <a:t>5</a:t>
            </a:r>
            <a:r>
              <a:rPr lang="zh-CN" altLang="en-US" sz="4000" b="1" smtClean="0">
                <a:sym typeface="+mn-ea"/>
              </a:rPr>
              <a:t>）分析</a:t>
            </a:r>
            <a:r>
              <a:rPr lang="zh-CN" altLang="en-US" sz="4000" b="1">
                <a:sym typeface="+mn-ea"/>
              </a:rPr>
              <a:t>小说中表现的</a:t>
            </a:r>
            <a:r>
              <a:rPr lang="en-US" altLang="zh-CN" sz="4000" b="1">
                <a:solidFill>
                  <a:srgbClr val="FF0000"/>
                </a:solidFill>
                <a:sym typeface="+mn-ea"/>
              </a:rPr>
              <a:t>“</a:t>
            </a:r>
            <a:r>
              <a:rPr lang="zh-CN" altLang="en-US" sz="4000" b="1">
                <a:solidFill>
                  <a:srgbClr val="FF0000"/>
                </a:solidFill>
                <a:sym typeface="+mn-ea"/>
              </a:rPr>
              <a:t>人物美</a:t>
            </a:r>
            <a:r>
              <a:rPr lang="en-US" altLang="zh-CN" sz="4000" b="1">
                <a:solidFill>
                  <a:srgbClr val="FF0000"/>
                </a:solidFill>
                <a:sym typeface="+mn-ea"/>
              </a:rPr>
              <a:t>”</a:t>
            </a:r>
          </a:p>
        </p:txBody>
      </p:sp>
      <p:sp>
        <p:nvSpPr>
          <p:cNvPr id="5" name="文本框 4" title=""/>
          <p:cNvSpPr txBox="1"/>
          <p:nvPr/>
        </p:nvSpPr>
        <p:spPr>
          <a:xfrm>
            <a:off x="584201" y="1135957"/>
            <a:ext cx="1402542" cy="523220"/>
          </a:xfrm>
          <a:prstGeom prst="rect">
            <a:avLst/>
          </a:prstGeom>
          <a:noFill/>
        </p:spPr>
        <p:txBody>
          <a:bodyPr wrap="square" rtlCol="0">
            <a:spAutoFit/>
          </a:bodyPr>
          <a:lstStyle/>
          <a:p>
            <a:r>
              <a:rPr lang="zh-CN" altLang="en-US" sz="2800" b="1" smtClean="0"/>
              <a:t>北京话</a:t>
            </a:r>
            <a:endParaRPr lang="zh-CN" altLang="en-US" sz="2800" b="1"/>
          </a:p>
        </p:txBody>
      </p:sp>
      <p:sp>
        <p:nvSpPr>
          <p:cNvPr id="6" name="文本框 5" title=""/>
          <p:cNvSpPr txBox="1"/>
          <p:nvPr/>
        </p:nvSpPr>
        <p:spPr>
          <a:xfrm>
            <a:off x="584200" y="2143240"/>
            <a:ext cx="1626985" cy="523220"/>
          </a:xfrm>
          <a:prstGeom prst="rect">
            <a:avLst/>
          </a:prstGeom>
          <a:noFill/>
        </p:spPr>
        <p:txBody>
          <a:bodyPr wrap="square" rtlCol="0">
            <a:spAutoFit/>
          </a:bodyPr>
          <a:lstStyle/>
          <a:p>
            <a:r>
              <a:rPr lang="zh-CN" altLang="en-US" sz="2800" b="1"/>
              <a:t>凤娇</a:t>
            </a:r>
          </a:p>
        </p:txBody>
      </p:sp>
      <p:sp>
        <p:nvSpPr>
          <p:cNvPr id="7" name="文本框 6" title=""/>
          <p:cNvSpPr txBox="1"/>
          <p:nvPr/>
        </p:nvSpPr>
        <p:spPr>
          <a:xfrm>
            <a:off x="623455" y="3150524"/>
            <a:ext cx="1487978" cy="523220"/>
          </a:xfrm>
          <a:prstGeom prst="rect">
            <a:avLst/>
          </a:prstGeom>
          <a:noFill/>
        </p:spPr>
        <p:txBody>
          <a:bodyPr wrap="square" rtlCol="0">
            <a:spAutoFit/>
          </a:bodyPr>
          <a:lstStyle/>
          <a:p>
            <a:r>
              <a:rPr lang="zh-CN" altLang="en-US" sz="2800" b="1"/>
              <a:t>女学生</a:t>
            </a:r>
          </a:p>
        </p:txBody>
      </p:sp>
      <p:sp>
        <p:nvSpPr>
          <p:cNvPr id="8" name="文本框 7" title=""/>
          <p:cNvSpPr txBox="1"/>
          <p:nvPr/>
        </p:nvSpPr>
        <p:spPr>
          <a:xfrm>
            <a:off x="2867891" y="1212901"/>
            <a:ext cx="9052560" cy="523220"/>
          </a:xfrm>
          <a:prstGeom prst="rect">
            <a:avLst/>
          </a:prstGeom>
          <a:noFill/>
        </p:spPr>
        <p:txBody>
          <a:bodyPr wrap="square" rtlCol="0">
            <a:spAutoFit/>
          </a:bodyPr>
          <a:lstStyle/>
          <a:p>
            <a:r>
              <a:rPr lang="zh-CN" altLang="en-US" sz="2800" b="1"/>
              <a:t>善良、宽容、面对姑娘们的问题没有不耐烦和自视清高</a:t>
            </a:r>
          </a:p>
        </p:txBody>
      </p:sp>
      <p:sp>
        <p:nvSpPr>
          <p:cNvPr id="9" name="文本框 8" title=""/>
          <p:cNvSpPr txBox="1"/>
          <p:nvPr/>
        </p:nvSpPr>
        <p:spPr>
          <a:xfrm>
            <a:off x="2867891" y="2082247"/>
            <a:ext cx="9052560" cy="523220"/>
          </a:xfrm>
          <a:prstGeom prst="rect">
            <a:avLst/>
          </a:prstGeom>
          <a:noFill/>
        </p:spPr>
        <p:txBody>
          <a:bodyPr wrap="square" rtlCol="0">
            <a:spAutoFit/>
          </a:bodyPr>
          <a:lstStyle/>
          <a:p>
            <a:r>
              <a:rPr lang="zh-CN" altLang="en-US" sz="2800" b="1" smtClean="0"/>
              <a:t>单纯、善良、大胆、泼辣、直率</a:t>
            </a:r>
            <a:endParaRPr lang="zh-CN" altLang="en-US" sz="2800" b="1"/>
          </a:p>
        </p:txBody>
      </p:sp>
      <p:sp>
        <p:nvSpPr>
          <p:cNvPr id="10" name="文本框 9" title=""/>
          <p:cNvSpPr txBox="1"/>
          <p:nvPr/>
        </p:nvSpPr>
        <p:spPr>
          <a:xfrm>
            <a:off x="2867891" y="3150524"/>
            <a:ext cx="9052560" cy="523220"/>
          </a:xfrm>
          <a:prstGeom prst="rect">
            <a:avLst/>
          </a:prstGeom>
          <a:noFill/>
        </p:spPr>
        <p:txBody>
          <a:bodyPr wrap="square" rtlCol="0">
            <a:spAutoFit/>
          </a:bodyPr>
          <a:lstStyle/>
          <a:p>
            <a:r>
              <a:rPr lang="zh-CN" altLang="en-US" sz="2800" b="1" smtClean="0"/>
              <a:t>害羞、善良、大方</a:t>
            </a:r>
            <a:endParaRPr lang="zh-CN" altLang="en-US" sz="2800" b="1"/>
          </a:p>
        </p:txBody>
      </p:sp>
    </p:spTree>
    <p:extLst>
      <p:ext uri="{BB962C8B-B14F-4D97-AF65-F5344CB8AC3E}">
        <p14:creationId xmlns:p14="http://schemas.microsoft.com/office/powerpoint/2010/main" val="40732817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 name="标题 9" title=""/>
          <p:cNvSpPr>
            <a:spLocks noGrp="1"/>
          </p:cNvSpPr>
          <p:nvPr>
            <p:ph type="title"/>
          </p:nvPr>
        </p:nvSpPr>
        <p:spPr>
          <a:xfrm>
            <a:off x="505691" y="492472"/>
            <a:ext cx="10515600" cy="820940"/>
          </a:xfrm>
        </p:spPr>
        <p:txBody>
          <a:bodyPr>
            <a:noAutofit/>
          </a:bodyPr>
          <a:lstStyle/>
          <a:p>
            <a:r>
              <a:rPr lang="zh-CN" altLang="en-US" sz="3600" smtClean="0">
                <a:solidFill>
                  <a:schemeClr val="tx1"/>
                </a:solidFill>
                <a:latin typeface="黑体" panose="02010609060101010101" pitchFamily="49" charset="-122"/>
                <a:ea typeface="黑体" panose="02010609060101010101" pitchFamily="49" charset="-122"/>
                <a:cs typeface="+mn-cs"/>
              </a:rPr>
              <a:t>（</a:t>
            </a:r>
            <a:r>
              <a:rPr lang="en-US" altLang="zh-CN" sz="3600">
                <a:solidFill>
                  <a:schemeClr val="tx1"/>
                </a:solidFill>
                <a:latin typeface="黑体" panose="02010609060101010101" pitchFamily="49" charset="-122"/>
                <a:ea typeface="黑体" panose="02010609060101010101" pitchFamily="49" charset="-122"/>
                <a:cs typeface="+mn-cs"/>
              </a:rPr>
              <a:t>6</a:t>
            </a:r>
            <a:r>
              <a:rPr lang="zh-CN" altLang="en-US" sz="3600" smtClean="0">
                <a:solidFill>
                  <a:schemeClr val="tx1"/>
                </a:solidFill>
                <a:latin typeface="黑体" panose="02010609060101010101" pitchFamily="49" charset="-122"/>
                <a:ea typeface="黑体" panose="02010609060101010101" pitchFamily="49" charset="-122"/>
                <a:cs typeface="+mn-cs"/>
              </a:rPr>
              <a:t>）</a:t>
            </a:r>
            <a:r>
              <a:rPr lang="zh-CN" altLang="en-US" sz="3600">
                <a:solidFill>
                  <a:schemeClr val="tx1"/>
                </a:solidFill>
                <a:latin typeface="黑体" panose="02010609060101010101" pitchFamily="49" charset="-122"/>
                <a:ea typeface="黑体" panose="02010609060101010101" pitchFamily="49" charset="-122"/>
                <a:cs typeface="+mn-cs"/>
              </a:rPr>
              <a:t>分析小说语言的</a:t>
            </a:r>
            <a:r>
              <a:rPr lang="zh-CN" altLang="en-US" sz="3600" smtClean="0">
                <a:solidFill>
                  <a:schemeClr val="tx1"/>
                </a:solidFill>
                <a:latin typeface="黑体" panose="02010609060101010101" pitchFamily="49" charset="-122"/>
                <a:ea typeface="黑体" panose="02010609060101010101" pitchFamily="49" charset="-122"/>
                <a:cs typeface="+mn-cs"/>
              </a:rPr>
              <a:t>表现力</a:t>
            </a:r>
            <a:endParaRPr lang="zh-CN" altLang="en-US" sz="3600">
              <a:solidFill>
                <a:schemeClr val="tx1"/>
              </a:solidFill>
              <a:latin typeface="黑体" panose="02010609060101010101" pitchFamily="49" charset="-122"/>
              <a:ea typeface="黑体" panose="02010609060101010101" pitchFamily="49" charset="-122"/>
              <a:cs typeface="+mn-cs"/>
            </a:endParaRPr>
          </a:p>
        </p:txBody>
      </p:sp>
      <p:grpSp>
        <p:nvGrpSpPr>
          <p:cNvPr id="5" name="组合 4" title=""/>
          <p:cNvGrpSpPr/>
          <p:nvPr/>
        </p:nvGrpSpPr>
        <p:grpSpPr>
          <a:xfrm>
            <a:off x="1483995" y="1853738"/>
            <a:ext cx="9139670" cy="1039957"/>
            <a:chOff x="2337" y="3257"/>
            <a:chExt cx="14576" cy="3722"/>
          </a:xfrm>
        </p:grpSpPr>
        <p:sp>
          <p:nvSpPr>
            <p:cNvPr id="9" name="矩形 8"/>
            <p:cNvSpPr/>
            <p:nvPr/>
          </p:nvSpPr>
          <p:spPr>
            <a:xfrm>
              <a:off x="2337" y="3257"/>
              <a:ext cx="14576" cy="37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568" y="3704"/>
              <a:ext cx="13756" cy="2076"/>
            </a:xfrm>
            <a:prstGeom prst="rect">
              <a:avLst/>
            </a:prstGeom>
            <a:noFill/>
          </p:spPr>
          <p:txBody>
            <a:bodyPr wrap="square" rtlCol="0">
              <a:spAutoFit/>
            </a:bodyPr>
            <a:lstStyle/>
            <a:p>
              <a:pPr algn="l"/>
              <a:r>
                <a:rPr lang="zh-CN" altLang="en-US" sz="2400"/>
                <a:t>哦，五彩缤纷的一分钟，你饱含着台儿沟姑娘们多少喜怒哀乐!</a:t>
              </a:r>
            </a:p>
          </p:txBody>
        </p:sp>
      </p:grpSp>
      <p:grpSp>
        <p:nvGrpSpPr>
          <p:cNvPr id="4" name="组合 3" title=""/>
          <p:cNvGrpSpPr/>
          <p:nvPr/>
        </p:nvGrpSpPr>
        <p:grpSpPr>
          <a:xfrm>
            <a:off x="1483995" y="2893695"/>
            <a:ext cx="9255760" cy="2363470"/>
            <a:chOff x="2337" y="4557"/>
            <a:chExt cx="14576" cy="3722"/>
          </a:xfrm>
        </p:grpSpPr>
        <p:sp>
          <p:nvSpPr>
            <p:cNvPr id="11" name="矩形 10"/>
            <p:cNvSpPr/>
            <p:nvPr/>
          </p:nvSpPr>
          <p:spPr>
            <a:xfrm>
              <a:off x="2337" y="4557"/>
              <a:ext cx="14576" cy="3722"/>
            </a:xfrm>
            <a:prstGeom prst="rect">
              <a:avLst/>
            </a:prstGeom>
            <a:solidFill>
              <a:srgbClr val="367D19"/>
            </a:solidFill>
            <a:ln>
              <a:solidFill>
                <a:srgbClr val="367D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3045" y="4699"/>
              <a:ext cx="13212" cy="3278"/>
            </a:xfrm>
            <a:prstGeom prst="rect">
              <a:avLst/>
            </a:prstGeom>
            <a:noFill/>
          </p:spPr>
          <p:txBody>
            <a:bodyPr wrap="square" rtlCol="0">
              <a:spAutoFit/>
            </a:bodyPr>
            <a:lstStyle/>
            <a:p>
              <a:pPr algn="l" fontAlgn="auto">
                <a:lnSpc>
                  <a:spcPts val="3880"/>
                </a:lnSpc>
              </a:pPr>
              <a:r>
                <a:rPr lang="zh-CN" sz="2400">
                  <a:solidFill>
                    <a:schemeClr val="bg1"/>
                  </a:solidFill>
                </a:rPr>
                <a:t>“五彩缤纷”表明姑娘们对这一分钟的期盼</a:t>
              </a:r>
              <a:r>
                <a:rPr lang="zh-CN" sz="2400" smtClean="0">
                  <a:solidFill>
                    <a:schemeClr val="bg1"/>
                  </a:solidFill>
                </a:rPr>
                <a:t>， “喜怒哀乐” 表明</a:t>
              </a:r>
              <a:r>
                <a:rPr lang="zh-CN" sz="2400">
                  <a:solidFill>
                    <a:schemeClr val="bg1"/>
                  </a:solidFill>
                </a:rPr>
                <a:t>她们对这一分钟内发生的故事，心情是复杂的，既高兴，又伤心，高兴可以每天接触大山以外的现代文明，伤心是不能走出大山，融入现代文明的世界中去。</a:t>
              </a:r>
            </a:p>
          </p:txBody>
        </p:sp>
      </p:grpSp>
    </p:spTree>
    <p:extLst>
      <p:ext uri="{BB962C8B-B14F-4D97-AF65-F5344CB8AC3E}">
        <p14:creationId xmlns:p14="http://schemas.microsoft.com/office/powerpoint/2010/main" val="794985020"/>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0" name="组合 19" title=""/>
          <p:cNvGrpSpPr/>
          <p:nvPr/>
        </p:nvGrpSpPr>
        <p:grpSpPr>
          <a:xfrm>
            <a:off x="1468120" y="1980565"/>
            <a:ext cx="9255760" cy="1233805"/>
            <a:chOff x="2312" y="3119"/>
            <a:chExt cx="14576" cy="1943"/>
          </a:xfrm>
        </p:grpSpPr>
        <p:sp>
          <p:nvSpPr>
            <p:cNvPr id="9" name="矩形 8"/>
            <p:cNvSpPr/>
            <p:nvPr/>
          </p:nvSpPr>
          <p:spPr>
            <a:xfrm>
              <a:off x="2312" y="3119"/>
              <a:ext cx="14576" cy="19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811" y="3249"/>
              <a:ext cx="13638" cy="1721"/>
            </a:xfrm>
            <a:prstGeom prst="rect">
              <a:avLst/>
            </a:prstGeom>
            <a:noFill/>
          </p:spPr>
          <p:txBody>
            <a:bodyPr wrap="square" rtlCol="0">
              <a:spAutoFit/>
            </a:bodyPr>
            <a:lstStyle/>
            <a:p>
              <a:pPr algn="l" fontAlgn="auto">
                <a:lnSpc>
                  <a:spcPts val="3880"/>
                </a:lnSpc>
              </a:pPr>
              <a:r>
                <a:rPr lang="zh-CN" altLang="en-US" sz="2400"/>
                <a:t>她和他做买卖</a:t>
              </a:r>
              <a:r>
                <a:rPr lang="zh-CN" altLang="en-US" sz="2400">
                  <a:solidFill>
                    <a:srgbClr val="FF0000"/>
                  </a:solidFill>
                </a:rPr>
                <a:t>故意磨磨蹭蹭</a:t>
              </a:r>
              <a:r>
                <a:rPr lang="zh-CN" altLang="en-US" sz="2400"/>
                <a:t>，车</a:t>
              </a:r>
              <a:r>
                <a:rPr lang="zh-CN" altLang="en-US" sz="2400">
                  <a:solidFill>
                    <a:srgbClr val="FF0000"/>
                  </a:solidFill>
                </a:rPr>
                <a:t>快开时</a:t>
              </a:r>
              <a:r>
                <a:rPr lang="zh-CN" altLang="en-US" sz="2400"/>
                <a:t>才把整篮的鸡蛋塞给他。要是他先把鸡蛋拿走，下次见面时再付钱，那就更够意思了。</a:t>
              </a:r>
            </a:p>
          </p:txBody>
        </p:sp>
      </p:grpSp>
      <p:grpSp>
        <p:nvGrpSpPr>
          <p:cNvPr id="21" name="组合 20" title=""/>
          <p:cNvGrpSpPr/>
          <p:nvPr/>
        </p:nvGrpSpPr>
        <p:grpSpPr>
          <a:xfrm>
            <a:off x="1468120" y="3215005"/>
            <a:ext cx="9255760" cy="2151380"/>
            <a:chOff x="2312" y="5063"/>
            <a:chExt cx="14576" cy="3388"/>
          </a:xfrm>
        </p:grpSpPr>
        <p:sp>
          <p:nvSpPr>
            <p:cNvPr id="11" name="矩形 10"/>
            <p:cNvSpPr/>
            <p:nvPr/>
          </p:nvSpPr>
          <p:spPr>
            <a:xfrm>
              <a:off x="2312" y="5063"/>
              <a:ext cx="14576" cy="3388"/>
            </a:xfrm>
            <a:prstGeom prst="rect">
              <a:avLst/>
            </a:prstGeom>
            <a:solidFill>
              <a:srgbClr val="367D19"/>
            </a:solidFill>
            <a:ln>
              <a:solidFill>
                <a:srgbClr val="367D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2757" y="5173"/>
              <a:ext cx="13500" cy="3278"/>
            </a:xfrm>
            <a:prstGeom prst="rect">
              <a:avLst/>
            </a:prstGeom>
            <a:noFill/>
          </p:spPr>
          <p:txBody>
            <a:bodyPr wrap="square" rtlCol="0">
              <a:spAutoFit/>
            </a:bodyPr>
            <a:lstStyle/>
            <a:p>
              <a:pPr algn="l" fontAlgn="auto">
                <a:lnSpc>
                  <a:spcPts val="3880"/>
                </a:lnSpc>
              </a:pPr>
              <a:r>
                <a:rPr lang="zh-CN" sz="2400">
                  <a:solidFill>
                    <a:schemeClr val="bg1"/>
                  </a:solidFill>
                </a:rPr>
                <a:t>“故意磨磨蹭蹭”是因为喜欢，想多待一会，特别是开她玩笑后更有那一点意思了;“更够意思”是</a:t>
              </a:r>
              <a:r>
                <a:rPr lang="zh-CN" sz="2400" smtClean="0">
                  <a:solidFill>
                    <a:schemeClr val="bg1"/>
                  </a:solidFill>
                </a:rPr>
                <a:t>说</a:t>
              </a:r>
              <a:r>
                <a:rPr lang="zh-CN" altLang="en-US" sz="2400" smtClean="0">
                  <a:solidFill>
                    <a:schemeClr val="bg1"/>
                  </a:solidFill>
                </a:rPr>
                <a:t>有更多接触的机会</a:t>
              </a:r>
              <a:r>
                <a:rPr lang="zh-CN" sz="2400" smtClean="0">
                  <a:solidFill>
                    <a:schemeClr val="bg1"/>
                  </a:solidFill>
                </a:rPr>
                <a:t>。</a:t>
              </a:r>
              <a:r>
                <a:rPr lang="zh-CN" sz="2400">
                  <a:solidFill>
                    <a:schemeClr val="bg1"/>
                  </a:solidFill>
                </a:rPr>
                <a:t>这里她对北京话”好，实质上表明她爱“北京话”所代表的现代都市文明。北京话”可以理解为一种象征。</a:t>
              </a:r>
            </a:p>
          </p:txBody>
        </p:sp>
      </p:grpSp>
      <p:sp>
        <p:nvSpPr>
          <p:cNvPr id="12" name="标题 9" title=""/>
          <p:cNvSpPr txBox="1"/>
          <p:nvPr/>
        </p:nvSpPr>
        <p:spPr>
          <a:xfrm>
            <a:off x="547254" y="967748"/>
            <a:ext cx="10515600" cy="820940"/>
          </a:xfrm>
          <a:prstGeom prst="rect">
            <a:avLst/>
          </a:prstGeo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r>
              <a:rPr lang="zh-CN" altLang="en-US" sz="3600" smtClean="0">
                <a:solidFill>
                  <a:schemeClr val="tx1"/>
                </a:solidFill>
                <a:latin typeface="黑体" panose="02010609060101010101" pitchFamily="49" charset="-122"/>
                <a:ea typeface="黑体" panose="02010609060101010101" pitchFamily="49" charset="-122"/>
                <a:cs typeface="+mn-cs"/>
              </a:rPr>
              <a:t>（</a:t>
            </a:r>
            <a:r>
              <a:rPr lang="en-US" altLang="zh-CN" sz="3600">
                <a:solidFill>
                  <a:schemeClr val="tx1"/>
                </a:solidFill>
                <a:latin typeface="黑体" panose="02010609060101010101" pitchFamily="49" charset="-122"/>
                <a:ea typeface="黑体" panose="02010609060101010101" pitchFamily="49" charset="-122"/>
                <a:cs typeface="+mn-cs"/>
              </a:rPr>
              <a:t>6</a:t>
            </a:r>
            <a:r>
              <a:rPr lang="zh-CN" altLang="en-US" sz="3600" smtClean="0">
                <a:solidFill>
                  <a:schemeClr val="tx1"/>
                </a:solidFill>
                <a:latin typeface="黑体" panose="02010609060101010101" pitchFamily="49" charset="-122"/>
                <a:ea typeface="黑体" panose="02010609060101010101" pitchFamily="49" charset="-122"/>
                <a:cs typeface="+mn-cs"/>
              </a:rPr>
              <a:t>）分析小说语言的表现力</a:t>
            </a:r>
            <a:endParaRPr lang="zh-CN" altLang="en-US" sz="3600">
              <a:solidFill>
                <a:schemeClr val="tx1"/>
              </a:solidFill>
              <a:latin typeface="黑体" panose="02010609060101010101" pitchFamily="49" charset="-122"/>
              <a:ea typeface="黑体" panose="02010609060101010101" pitchFamily="49" charset="-122"/>
              <a:cs typeface="+mn-cs"/>
            </a:endParaRPr>
          </a:p>
        </p:txBody>
      </p:sp>
    </p:spTree>
    <p:extLst>
      <p:ext uri="{BB962C8B-B14F-4D97-AF65-F5344CB8AC3E}">
        <p14:creationId xmlns:p14="http://schemas.microsoft.com/office/powerpoint/2010/main" val="570953375"/>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
                                          </p:val>
                                        </p:tav>
                                        <p:tav tm="100000">
                                          <p:val>
                                            <p:strVal val="#ppt_x"/>
                                          </p:val>
                                        </p:tav>
                                      </p:tavLst>
                                    </p:anim>
                                    <p:anim calcmode="lin" valueType="num">
                                      <p:cBhvr additive="base">
                                        <p:cTn id="1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0" name="组合 19" title=""/>
          <p:cNvGrpSpPr/>
          <p:nvPr/>
        </p:nvGrpSpPr>
        <p:grpSpPr>
          <a:xfrm>
            <a:off x="1409065" y="1836074"/>
            <a:ext cx="9255760" cy="1344006"/>
            <a:chOff x="2312" y="3119"/>
            <a:chExt cx="14576" cy="1943"/>
          </a:xfrm>
        </p:grpSpPr>
        <p:sp>
          <p:nvSpPr>
            <p:cNvPr id="9" name="矩形 8"/>
            <p:cNvSpPr/>
            <p:nvPr/>
          </p:nvSpPr>
          <p:spPr>
            <a:xfrm>
              <a:off x="2312" y="3119"/>
              <a:ext cx="14576" cy="19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566" y="3249"/>
              <a:ext cx="13197" cy="1711"/>
            </a:xfrm>
            <a:prstGeom prst="rect">
              <a:avLst/>
            </a:prstGeom>
            <a:noFill/>
          </p:spPr>
          <p:txBody>
            <a:bodyPr wrap="square" rtlCol="0">
              <a:spAutoFit/>
            </a:bodyPr>
            <a:lstStyle/>
            <a:p>
              <a:pPr algn="l" fontAlgn="auto">
                <a:lnSpc>
                  <a:spcPts val="3880"/>
                </a:lnSpc>
              </a:pPr>
              <a:r>
                <a:rPr lang="zh-CN" altLang="en-US" sz="2400"/>
                <a:t>望着她那洁净得仿佛一分钟前才诞生的面孔，望着她那柔软得宛若红缎子似的嘴唇，心中会生起一种美好的感情。</a:t>
              </a:r>
            </a:p>
          </p:txBody>
        </p:sp>
      </p:grpSp>
      <p:grpSp>
        <p:nvGrpSpPr>
          <p:cNvPr id="21" name="组合 20" title=""/>
          <p:cNvGrpSpPr/>
          <p:nvPr/>
        </p:nvGrpSpPr>
        <p:grpSpPr>
          <a:xfrm>
            <a:off x="1468120" y="3215005"/>
            <a:ext cx="9255760" cy="2151380"/>
            <a:chOff x="2312" y="5063"/>
            <a:chExt cx="14576" cy="3388"/>
          </a:xfrm>
        </p:grpSpPr>
        <p:sp>
          <p:nvSpPr>
            <p:cNvPr id="11" name="矩形 10"/>
            <p:cNvSpPr/>
            <p:nvPr/>
          </p:nvSpPr>
          <p:spPr>
            <a:xfrm>
              <a:off x="2312" y="5063"/>
              <a:ext cx="14576" cy="3388"/>
            </a:xfrm>
            <a:prstGeom prst="rect">
              <a:avLst/>
            </a:prstGeom>
            <a:solidFill>
              <a:srgbClr val="367D19"/>
            </a:solidFill>
            <a:ln>
              <a:solidFill>
                <a:srgbClr val="367D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2757" y="5173"/>
              <a:ext cx="13500" cy="3278"/>
            </a:xfrm>
            <a:prstGeom prst="rect">
              <a:avLst/>
            </a:prstGeom>
            <a:noFill/>
          </p:spPr>
          <p:txBody>
            <a:bodyPr wrap="square" rtlCol="0">
              <a:spAutoFit/>
            </a:bodyPr>
            <a:lstStyle/>
            <a:p>
              <a:pPr algn="l" fontAlgn="auto">
                <a:lnSpc>
                  <a:spcPts val="3880"/>
                </a:lnSpc>
              </a:pPr>
              <a:r>
                <a:rPr lang="zh-CN" sz="2400">
                  <a:solidFill>
                    <a:schemeClr val="bg1"/>
                  </a:solidFill>
                </a:rPr>
                <a:t>“仿佛一分钟前才诞生的面孔”着意刻画香雪的清纯;“美好的感情”是一种非常健康非常纯洁的感情，不会有其他杂质，说明香雪的纯净的美，可以感化别人，使别人的心灵也变得更美好。这是对人物的侧面</a:t>
              </a:r>
              <a:r>
                <a:rPr lang="zh-CN" sz="2400" smtClean="0">
                  <a:solidFill>
                    <a:schemeClr val="bg1"/>
                  </a:solidFill>
                </a:rPr>
                <a:t>描写</a:t>
              </a:r>
              <a:r>
                <a:rPr lang="zh-CN" altLang="en-US" sz="2400" smtClean="0">
                  <a:solidFill>
                    <a:schemeClr val="bg1"/>
                  </a:solidFill>
                </a:rPr>
                <a:t>。</a:t>
              </a:r>
              <a:endParaRPr lang="zh-CN" sz="2400">
                <a:solidFill>
                  <a:schemeClr val="bg1"/>
                </a:solidFill>
              </a:endParaRPr>
            </a:p>
          </p:txBody>
        </p:sp>
      </p:grpSp>
      <p:sp>
        <p:nvSpPr>
          <p:cNvPr id="12" name="标题 9" title=""/>
          <p:cNvSpPr>
            <a:spLocks noGrp="1"/>
          </p:cNvSpPr>
          <p:nvPr>
            <p:ph type="title"/>
          </p:nvPr>
        </p:nvSpPr>
        <p:spPr>
          <a:xfrm>
            <a:off x="505691" y="492472"/>
            <a:ext cx="10515600" cy="820940"/>
          </a:xfrm>
        </p:spPr>
        <p:txBody>
          <a:bodyPr>
            <a:noAutofit/>
          </a:bodyPr>
          <a:lstStyle/>
          <a:p>
            <a:r>
              <a:rPr lang="zh-CN" altLang="en-US" sz="3600" smtClean="0">
                <a:solidFill>
                  <a:schemeClr val="tx1"/>
                </a:solidFill>
                <a:latin typeface="黑体" panose="02010609060101010101" pitchFamily="49" charset="-122"/>
                <a:ea typeface="黑体" panose="02010609060101010101" pitchFamily="49" charset="-122"/>
                <a:cs typeface="+mn-cs"/>
              </a:rPr>
              <a:t>（</a:t>
            </a:r>
            <a:r>
              <a:rPr lang="en-US" altLang="zh-CN" sz="3600">
                <a:solidFill>
                  <a:schemeClr val="tx1"/>
                </a:solidFill>
                <a:latin typeface="黑体" panose="02010609060101010101" pitchFamily="49" charset="-122"/>
                <a:ea typeface="黑体" panose="02010609060101010101" pitchFamily="49" charset="-122"/>
                <a:cs typeface="+mn-cs"/>
              </a:rPr>
              <a:t>6</a:t>
            </a:r>
            <a:r>
              <a:rPr lang="zh-CN" altLang="en-US" sz="3600" smtClean="0">
                <a:solidFill>
                  <a:schemeClr val="tx1"/>
                </a:solidFill>
                <a:latin typeface="黑体" panose="02010609060101010101" pitchFamily="49" charset="-122"/>
                <a:ea typeface="黑体" panose="02010609060101010101" pitchFamily="49" charset="-122"/>
                <a:cs typeface="+mn-cs"/>
              </a:rPr>
              <a:t>）</a:t>
            </a:r>
            <a:r>
              <a:rPr lang="zh-CN" altLang="en-US" sz="3600">
                <a:solidFill>
                  <a:schemeClr val="tx1"/>
                </a:solidFill>
                <a:latin typeface="黑体" panose="02010609060101010101" pitchFamily="49" charset="-122"/>
                <a:ea typeface="黑体" panose="02010609060101010101" pitchFamily="49" charset="-122"/>
                <a:cs typeface="+mn-cs"/>
              </a:rPr>
              <a:t>分析小说语言的</a:t>
            </a:r>
            <a:r>
              <a:rPr lang="zh-CN" altLang="en-US" sz="3600" smtClean="0">
                <a:solidFill>
                  <a:schemeClr val="tx1"/>
                </a:solidFill>
                <a:latin typeface="黑体" panose="02010609060101010101" pitchFamily="49" charset="-122"/>
                <a:ea typeface="黑体" panose="02010609060101010101" pitchFamily="49" charset="-122"/>
                <a:cs typeface="+mn-cs"/>
              </a:rPr>
              <a:t>表现力</a:t>
            </a:r>
            <a:endParaRPr lang="zh-CN" altLang="en-US" sz="3600">
              <a:solidFill>
                <a:schemeClr val="tx1"/>
              </a:solidFill>
              <a:latin typeface="黑体" panose="02010609060101010101" pitchFamily="49" charset="-122"/>
              <a:ea typeface="黑体" panose="02010609060101010101" pitchFamily="49" charset="-122"/>
              <a:cs typeface="+mn-cs"/>
            </a:endParaRPr>
          </a:p>
        </p:txBody>
      </p:sp>
    </p:spTree>
    <p:extLst>
      <p:ext uri="{BB962C8B-B14F-4D97-AF65-F5344CB8AC3E}">
        <p14:creationId xmlns:p14="http://schemas.microsoft.com/office/powerpoint/2010/main" val="2661180188"/>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
                                          </p:val>
                                        </p:tav>
                                        <p:tav tm="100000">
                                          <p:val>
                                            <p:strVal val="#ppt_x"/>
                                          </p:val>
                                        </p:tav>
                                      </p:tavLst>
                                    </p:anim>
                                    <p:anim calcmode="lin" valueType="num">
                                      <p:cBhvr additive="base">
                                        <p:cTn id="1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 name="组合 2" title=""/>
          <p:cNvGrpSpPr/>
          <p:nvPr/>
        </p:nvGrpSpPr>
        <p:grpSpPr>
          <a:xfrm>
            <a:off x="1483995" y="2366645"/>
            <a:ext cx="9255760" cy="1086485"/>
            <a:chOff x="2337" y="3727"/>
            <a:chExt cx="14576" cy="1711"/>
          </a:xfrm>
        </p:grpSpPr>
        <p:sp>
          <p:nvSpPr>
            <p:cNvPr id="9" name="矩形 8"/>
            <p:cNvSpPr/>
            <p:nvPr/>
          </p:nvSpPr>
          <p:spPr>
            <a:xfrm>
              <a:off x="2337" y="3728"/>
              <a:ext cx="14576" cy="17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448" y="3727"/>
              <a:ext cx="14465" cy="1711"/>
            </a:xfrm>
            <a:prstGeom prst="rect">
              <a:avLst/>
            </a:prstGeom>
            <a:noFill/>
          </p:spPr>
          <p:txBody>
            <a:bodyPr wrap="square" rtlCol="0">
              <a:spAutoFit/>
            </a:bodyPr>
            <a:lstStyle/>
            <a:p>
              <a:pPr algn="l" fontAlgn="auto">
                <a:lnSpc>
                  <a:spcPts val="3880"/>
                </a:lnSpc>
              </a:pPr>
              <a:r>
                <a:rPr lang="zh-CN" altLang="en-US" sz="2400"/>
                <a:t>古老的群山终于被感动得战栗了，它发出洪亮低沉的回音，</a:t>
              </a:r>
            </a:p>
            <a:p>
              <a:pPr algn="l" fontAlgn="auto">
                <a:lnSpc>
                  <a:spcPts val="3880"/>
                </a:lnSpc>
              </a:pPr>
              <a:r>
                <a:rPr lang="zh-CN" altLang="en-US" sz="2400"/>
                <a:t>和她们共同欢呼着。</a:t>
              </a:r>
            </a:p>
          </p:txBody>
        </p:sp>
      </p:grpSp>
      <p:grpSp>
        <p:nvGrpSpPr>
          <p:cNvPr id="4" name="组合 3" title=""/>
          <p:cNvGrpSpPr/>
          <p:nvPr/>
        </p:nvGrpSpPr>
        <p:grpSpPr>
          <a:xfrm>
            <a:off x="1483995" y="3438525"/>
            <a:ext cx="9255760" cy="1605280"/>
            <a:chOff x="2337" y="5899"/>
            <a:chExt cx="14576" cy="2528"/>
          </a:xfrm>
        </p:grpSpPr>
        <p:sp>
          <p:nvSpPr>
            <p:cNvPr id="11" name="矩形 10"/>
            <p:cNvSpPr/>
            <p:nvPr/>
          </p:nvSpPr>
          <p:spPr>
            <a:xfrm>
              <a:off x="2337" y="5899"/>
              <a:ext cx="14576" cy="2528"/>
            </a:xfrm>
            <a:prstGeom prst="rect">
              <a:avLst/>
            </a:prstGeom>
            <a:solidFill>
              <a:srgbClr val="367D19"/>
            </a:solidFill>
            <a:ln>
              <a:solidFill>
                <a:srgbClr val="367D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2337" y="5906"/>
              <a:ext cx="14576" cy="2494"/>
            </a:xfrm>
            <a:prstGeom prst="rect">
              <a:avLst/>
            </a:prstGeom>
            <a:noFill/>
          </p:spPr>
          <p:txBody>
            <a:bodyPr wrap="square" rtlCol="0">
              <a:spAutoFit/>
            </a:bodyPr>
            <a:lstStyle/>
            <a:p>
              <a:pPr algn="l" fontAlgn="auto">
                <a:lnSpc>
                  <a:spcPts val="3880"/>
                </a:lnSpc>
              </a:pPr>
              <a:r>
                <a:rPr lang="zh-CN" sz="2400">
                  <a:solidFill>
                    <a:schemeClr val="bg1"/>
                  </a:solidFill>
                </a:rPr>
                <a:t>“被感动得颤栗”它拟人又双关，一方面指姑娘们的声音在群山间回荡:另一方面暗指古老的大山终于慢慢被这现代文明唤醒，共同欢呼文明时代的到来</a:t>
              </a:r>
              <a:r>
                <a:rPr lang="zh-CN" sz="2400" smtClean="0">
                  <a:solidFill>
                    <a:schemeClr val="bg1"/>
                  </a:solidFill>
                </a:rPr>
                <a:t>。</a:t>
              </a:r>
              <a:endParaRPr lang="zh-CN" sz="2400">
                <a:solidFill>
                  <a:schemeClr val="bg1"/>
                </a:solidFill>
              </a:endParaRPr>
            </a:p>
          </p:txBody>
        </p:sp>
      </p:grpSp>
      <p:sp>
        <p:nvSpPr>
          <p:cNvPr id="12" name="标题 9" title=""/>
          <p:cNvSpPr>
            <a:spLocks noGrp="1"/>
          </p:cNvSpPr>
          <p:nvPr>
            <p:ph type="title"/>
          </p:nvPr>
        </p:nvSpPr>
        <p:spPr>
          <a:xfrm>
            <a:off x="505691" y="492472"/>
            <a:ext cx="10515600" cy="820940"/>
          </a:xfrm>
        </p:spPr>
        <p:txBody>
          <a:bodyPr>
            <a:noAutofit/>
          </a:bodyPr>
          <a:lstStyle/>
          <a:p>
            <a:r>
              <a:rPr lang="zh-CN" altLang="en-US" sz="3600" smtClean="0">
                <a:solidFill>
                  <a:schemeClr val="tx1"/>
                </a:solidFill>
                <a:latin typeface="黑体" panose="02010609060101010101" pitchFamily="49" charset="-122"/>
                <a:ea typeface="黑体" panose="02010609060101010101" pitchFamily="49" charset="-122"/>
                <a:cs typeface="+mn-cs"/>
              </a:rPr>
              <a:t>（</a:t>
            </a:r>
            <a:r>
              <a:rPr lang="en-US" altLang="zh-CN" sz="3600">
                <a:solidFill>
                  <a:schemeClr val="tx1"/>
                </a:solidFill>
                <a:latin typeface="黑体" panose="02010609060101010101" pitchFamily="49" charset="-122"/>
                <a:ea typeface="黑体" panose="02010609060101010101" pitchFamily="49" charset="-122"/>
                <a:cs typeface="+mn-cs"/>
              </a:rPr>
              <a:t>6</a:t>
            </a:r>
            <a:r>
              <a:rPr lang="zh-CN" altLang="en-US" sz="3600" smtClean="0">
                <a:solidFill>
                  <a:schemeClr val="tx1"/>
                </a:solidFill>
                <a:latin typeface="黑体" panose="02010609060101010101" pitchFamily="49" charset="-122"/>
                <a:ea typeface="黑体" panose="02010609060101010101" pitchFamily="49" charset="-122"/>
                <a:cs typeface="+mn-cs"/>
              </a:rPr>
              <a:t>）</a:t>
            </a:r>
            <a:r>
              <a:rPr lang="zh-CN" altLang="en-US" sz="3600">
                <a:solidFill>
                  <a:schemeClr val="tx1"/>
                </a:solidFill>
                <a:latin typeface="黑体" panose="02010609060101010101" pitchFamily="49" charset="-122"/>
                <a:ea typeface="黑体" panose="02010609060101010101" pitchFamily="49" charset="-122"/>
                <a:cs typeface="+mn-cs"/>
              </a:rPr>
              <a:t>分析小说语言的</a:t>
            </a:r>
            <a:r>
              <a:rPr lang="zh-CN" altLang="en-US" sz="3600" smtClean="0">
                <a:solidFill>
                  <a:schemeClr val="tx1"/>
                </a:solidFill>
                <a:latin typeface="黑体" panose="02010609060101010101" pitchFamily="49" charset="-122"/>
                <a:ea typeface="黑体" panose="02010609060101010101" pitchFamily="49" charset="-122"/>
                <a:cs typeface="+mn-cs"/>
              </a:rPr>
              <a:t>表现力</a:t>
            </a:r>
            <a:endParaRPr lang="zh-CN" altLang="en-US" sz="3600">
              <a:solidFill>
                <a:schemeClr val="tx1"/>
              </a:solidFill>
              <a:latin typeface="黑体" panose="02010609060101010101" pitchFamily="49" charset="-122"/>
              <a:ea typeface="黑体" panose="02010609060101010101" pitchFamily="49" charset="-122"/>
              <a:cs typeface="+mn-cs"/>
            </a:endParaRPr>
          </a:p>
        </p:txBody>
      </p:sp>
    </p:spTree>
    <p:extLst>
      <p:ext uri="{BB962C8B-B14F-4D97-AF65-F5344CB8AC3E}">
        <p14:creationId xmlns:p14="http://schemas.microsoft.com/office/powerpoint/2010/main" val="1427958471"/>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6" title=""/>
          <p:cNvSpPr txBox="1">
            <a:spLocks noChangeArrowheads="1"/>
          </p:cNvSpPr>
          <p:nvPr/>
        </p:nvSpPr>
        <p:spPr bwMode="auto">
          <a:xfrm>
            <a:off x="480060" y="1197610"/>
            <a:ext cx="11174384" cy="464741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21906" tIns="60952" rIns="121906" bIns="60952">
            <a:spAutoFit/>
          </a:bodyPr>
          <a:lstStyle>
            <a:lvl1pPr>
              <a:defRPr sz="1300">
                <a:solidFill>
                  <a:schemeClr val="tx1"/>
                </a:solidFill>
                <a:latin typeface="Calibri Light"/>
                <a:ea typeface="方正宋刻本秀楷简体" panose="02000000000000000000" pitchFamily="2" charset="-122"/>
              </a:defRPr>
            </a:lvl1pPr>
            <a:lvl2pPr marL="742950" indent="-285750">
              <a:defRPr sz="1300">
                <a:solidFill>
                  <a:schemeClr val="tx1"/>
                </a:solidFill>
                <a:latin typeface="Calibri Light"/>
                <a:ea typeface="方正宋刻本秀楷简体" panose="02000000000000000000" pitchFamily="2" charset="-122"/>
              </a:defRPr>
            </a:lvl2pPr>
            <a:lvl3pPr marL="1143000" indent="-228600">
              <a:defRPr sz="1300">
                <a:solidFill>
                  <a:schemeClr val="tx1"/>
                </a:solidFill>
                <a:latin typeface="Calibri Light"/>
                <a:ea typeface="方正宋刻本秀楷简体" panose="02000000000000000000" pitchFamily="2" charset="-122"/>
              </a:defRPr>
            </a:lvl3pPr>
            <a:lvl4pPr marL="1600200" indent="-228600">
              <a:defRPr sz="1300">
                <a:solidFill>
                  <a:schemeClr val="tx1"/>
                </a:solidFill>
                <a:latin typeface="Calibri Light"/>
                <a:ea typeface="方正宋刻本秀楷简体" panose="02000000000000000000" pitchFamily="2" charset="-122"/>
              </a:defRPr>
            </a:lvl4pPr>
            <a:lvl5pPr marL="2057400" indent="-228600">
              <a:defRPr sz="1300">
                <a:solidFill>
                  <a:schemeClr val="tx1"/>
                </a:solidFill>
                <a:latin typeface="Calibri Light"/>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a:ea typeface="方正宋刻本秀楷简体" panose="02000000000000000000" pitchFamily="2" charset="-122"/>
              </a:defRPr>
            </a:lvl9pPr>
          </a:lstStyle>
          <a:p>
            <a:pPr fontAlgn="base">
              <a:lnSpc>
                <a:spcPct val="150000"/>
              </a:lnSpc>
              <a:spcBef>
                <a:spcPct val="0"/>
              </a:spcBef>
              <a:spcAft>
                <a:spcPct val="0"/>
              </a:spcAft>
              <a:defRPr/>
            </a:pP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en-US" altLang="zh-CN" sz="2800" b="1">
                <a:solidFill>
                  <a:schemeClr val="bg1"/>
                </a:solidFill>
                <a:latin typeface="黑体" panose="02010609060101010101" charset="-122"/>
                <a:ea typeface="黑体" panose="02010609060101010101" charset="-122"/>
                <a:cs typeface="黑体" panose="02010609060101010101" charset="-122"/>
              </a:rPr>
              <a:t>《哦，香雪》以北方小山村台儿沟为背景，通过对香雪等一群乡村少女的心理活动的生动描摹，叙写了每天只停留一分钟的火车给一向宁静的山村生活带来的波澜。表达了姑娘们对山外文明的向往，对改变山村封闭落后，摆脱贫穷的迫切心情，同时表现了山里姑娘的自爱自尊和她们纯美的心灵。小说更深刻的意义在于借台儿沟的一角，写出了改革开放后中国从历史的阴影下走出，摆脱封闭、愚昧和落后，走向开放、文明与进步的痛苦与喜悦。</a:t>
            </a:r>
          </a:p>
        </p:txBody>
      </p:sp>
      <p:sp>
        <p:nvSpPr>
          <p:cNvPr id="5" name="文本框 5" title=""/>
          <p:cNvSpPr txBox="1">
            <a:spLocks noChangeArrowheads="1"/>
          </p:cNvSpPr>
          <p:nvPr/>
        </p:nvSpPr>
        <p:spPr bwMode="auto">
          <a:xfrm>
            <a:off x="480060" y="260350"/>
            <a:ext cx="2047240" cy="612775"/>
          </a:xfrm>
          <a:prstGeom prst="rect">
            <a:avLst/>
          </a:prstGeom>
          <a:solidFill>
            <a:srgbClr val="92D050"/>
          </a:solidFill>
          <a:ln w="9525">
            <a:solidFill>
              <a:srgbClr val="00B050"/>
            </a:solidFill>
            <a:miter lim="800000"/>
          </a:ln>
        </p:spPr>
        <p:txBody>
          <a:bodyPr wrap="square" lIns="121906" tIns="60952" rIns="121906" bIns="60952">
            <a:spAutoFit/>
          </a:bodyPr>
          <a:lstStyle>
            <a:lvl1pPr>
              <a:defRPr sz="1300">
                <a:solidFill>
                  <a:schemeClr val="tx1"/>
                </a:solidFill>
                <a:latin typeface="Calibri Light"/>
                <a:ea typeface="方正宋刻本秀楷简体" panose="02000000000000000000" pitchFamily="2" charset="-122"/>
              </a:defRPr>
            </a:lvl1pPr>
            <a:lvl2pPr marL="742950" indent="-285750">
              <a:defRPr sz="1300">
                <a:solidFill>
                  <a:schemeClr val="tx1"/>
                </a:solidFill>
                <a:latin typeface="Calibri Light"/>
                <a:ea typeface="方正宋刻本秀楷简体" panose="02000000000000000000" pitchFamily="2" charset="-122"/>
              </a:defRPr>
            </a:lvl2pPr>
            <a:lvl3pPr marL="1143000" indent="-228600">
              <a:defRPr sz="1300">
                <a:solidFill>
                  <a:schemeClr val="tx1"/>
                </a:solidFill>
                <a:latin typeface="Calibri Light"/>
                <a:ea typeface="方正宋刻本秀楷简体" panose="02000000000000000000" pitchFamily="2" charset="-122"/>
              </a:defRPr>
            </a:lvl3pPr>
            <a:lvl4pPr marL="1600200" indent="-228600">
              <a:defRPr sz="1300">
                <a:solidFill>
                  <a:schemeClr val="tx1"/>
                </a:solidFill>
                <a:latin typeface="Calibri Light"/>
                <a:ea typeface="方正宋刻本秀楷简体" panose="02000000000000000000" pitchFamily="2" charset="-122"/>
              </a:defRPr>
            </a:lvl4pPr>
            <a:lvl5pPr marL="2057400" indent="-228600">
              <a:defRPr sz="1300">
                <a:solidFill>
                  <a:schemeClr val="tx1"/>
                </a:solidFill>
                <a:latin typeface="Calibri Light"/>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a:ea typeface="方正宋刻本秀楷简体" panose="02000000000000000000" pitchFamily="2" charset="-122"/>
              </a:defRPr>
            </a:lvl9pPr>
          </a:lstStyle>
          <a:p>
            <a:pPr algn="ctr" fontAlgn="base">
              <a:spcBef>
                <a:spcPct val="0"/>
              </a:spcBef>
              <a:spcAft>
                <a:spcPct val="0"/>
              </a:spcAft>
              <a:defRPr/>
            </a:pPr>
            <a:r>
              <a:rPr lang="zh-CN" altLang="en-US" sz="3200" b="1">
                <a:solidFill>
                  <a:schemeClr val="bg1"/>
                </a:solidFill>
                <a:latin typeface="微软雅黑" panose="020b0503020204020204" charset="-122"/>
                <a:ea typeface="微软雅黑"/>
              </a:rPr>
              <a:t>课文总结</a:t>
            </a:r>
          </a:p>
        </p:txBody>
      </p:sp>
    </p:spTree>
    <p:extLst>
      <p:ext uri="{BB962C8B-B14F-4D97-AF65-F5344CB8AC3E}">
        <p14:creationId xmlns:p14="http://schemas.microsoft.com/office/powerpoint/2010/main" val="42648141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4679084" y="1266363"/>
            <a:ext cx="6948805" cy="4799965"/>
          </a:xfrm>
          <a:prstGeom prst="rect">
            <a:avLst/>
          </a:prstGeom>
          <a:noFill/>
        </p:spPr>
        <p:txBody>
          <a:bodyPr wrap="square" rtlCol="0">
            <a:spAutoFit/>
          </a:bodyPr>
          <a:lstStyle/>
          <a:p>
            <a:pPr fontAlgn="auto">
              <a:lnSpc>
                <a:spcPts val="4080"/>
              </a:lnSpc>
            </a:pPr>
            <a:r>
              <a:rPr lang="en-US" altLang="zh-CN" sz="2000">
                <a:solidFill>
                  <a:schemeClr val="tx1">
                    <a:lumMod val="75000"/>
                    <a:lumOff val="25000"/>
                  </a:schemeClr>
                </a:solidFill>
                <a:latin typeface="楷体" panose="02010609060101010101" charset="-122"/>
                <a:ea typeface="楷体" panose="02010609060101010101" charset="-122"/>
                <a:cs typeface="楷体" panose="02010609060101010101" charset="-122"/>
                <a:sym typeface="+mn-ea"/>
              </a:rPr>
              <a:t>   </a:t>
            </a:r>
            <a:r>
              <a:rPr lang="en-US" altLang="zh-CN" sz="2800">
                <a:solidFill>
                  <a:schemeClr val="tx1">
                    <a:lumMod val="75000"/>
                    <a:lumOff val="25000"/>
                  </a:schemeClr>
                </a:solidFill>
                <a:latin typeface="楷体" panose="02010609060101010101" charset="-122"/>
                <a:ea typeface="楷体" panose="02010609060101010101" charset="-122"/>
                <a:cs typeface="楷体" panose="02010609060101010101" charset="-122"/>
                <a:sym typeface="+mn-ea"/>
              </a:rPr>
              <a:t> </a:t>
            </a:r>
            <a:r>
              <a:rPr lang="zh-CN" altLang="en-US" sz="2800">
                <a:solidFill>
                  <a:schemeClr val="tx1">
                    <a:lumMod val="75000"/>
                    <a:lumOff val="25000"/>
                  </a:schemeClr>
                </a:solidFill>
                <a:latin typeface="黑体" panose="02010609060101010101" charset="-122"/>
                <a:ea typeface="黑体" panose="02010609060101010101" charset="-122"/>
                <a:cs typeface="楷体" panose="02010609060101010101" charset="-122"/>
                <a:sym typeface="+mn-ea"/>
              </a:rPr>
              <a:t>文化大革命时期，政治性、阶级性成了人唯一属性和文艺批评的唯一标准，人道主义完全被驱逐出文艺创作的领域。文化大革命结束后，人道主义才又在中国兴盛起来。铁凝的小说《哦，香雪》正是产生于这个时候，小说借台儿沟的一角，写出了</a:t>
            </a:r>
            <a:r>
              <a:rPr lang="zh-CN" altLang="en-US" sz="2800">
                <a:solidFill>
                  <a:srgbClr val="FF0000"/>
                </a:solidFill>
                <a:latin typeface="黑体" panose="02010609060101010101" charset="-122"/>
                <a:ea typeface="黑体" panose="02010609060101010101" charset="-122"/>
                <a:cs typeface="楷体" panose="02010609060101010101" charset="-122"/>
                <a:sym typeface="+mn-ea"/>
              </a:rPr>
              <a:t>改革开放后</a:t>
            </a:r>
            <a:r>
              <a:rPr lang="zh-CN" altLang="en-US" sz="2800">
                <a:solidFill>
                  <a:schemeClr val="tx1">
                    <a:lumMod val="75000"/>
                    <a:lumOff val="25000"/>
                  </a:schemeClr>
                </a:solidFill>
                <a:latin typeface="黑体" panose="02010609060101010101" charset="-122"/>
                <a:ea typeface="黑体" panose="02010609060101010101" charset="-122"/>
                <a:cs typeface="楷体" panose="02010609060101010101" charset="-122"/>
                <a:sym typeface="+mn-ea"/>
              </a:rPr>
              <a:t>中国从历史阴影下走出，摆脱封闭、愚昧和落后，走向开放、文明与进步的痛苦和喜悦。</a:t>
            </a:r>
          </a:p>
        </p:txBody>
      </p:sp>
      <p:pic>
        <p:nvPicPr>
          <p:cNvPr id="5" name="图片 4" title=""/>
          <p:cNvPicPr>
            <a:picLocks noChangeAspect="1"/>
          </p:cNvPicPr>
          <p:nvPr/>
        </p:nvPicPr>
        <p:blipFill>
          <a:blip r:embed="rId2"/>
          <a:stretch>
            <a:fillRect/>
          </a:stretch>
        </p:blipFill>
        <p:spPr>
          <a:xfrm>
            <a:off x="767080" y="1484630"/>
            <a:ext cx="3060700" cy="4626610"/>
          </a:xfrm>
          <a:prstGeom prst="rect">
            <a:avLst/>
          </a:prstGeom>
        </p:spPr>
      </p:pic>
      <p:sp>
        <p:nvSpPr>
          <p:cNvPr id="6" name="圆角矩形 5" title=""/>
          <p:cNvSpPr/>
          <p:nvPr/>
        </p:nvSpPr>
        <p:spPr>
          <a:xfrm>
            <a:off x="777240" y="365125"/>
            <a:ext cx="3422650" cy="658495"/>
          </a:xfrm>
          <a:prstGeom prst="roundRect">
            <a:avLst>
              <a:gd name="adj" fmla="val 41676"/>
            </a:avLst>
          </a:prstGeom>
          <a:solidFill>
            <a:srgbClr val="EDEC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solidFill>
                  <a:schemeClr val="tx1"/>
                </a:solidFill>
                <a:latin typeface="微软雅黑" panose="020b0503020204020204" charset="-122"/>
                <a:ea typeface="微软雅黑"/>
              </a:rPr>
              <a:t>背景了解</a:t>
            </a:r>
          </a:p>
        </p:txBody>
      </p:sp>
    </p:spTree>
    <p:extLst>
      <p:ext uri="{BB962C8B-B14F-4D97-AF65-F5344CB8AC3E}">
        <p14:creationId xmlns:p14="http://schemas.microsoft.com/office/powerpoint/2010/main" val="1625074222"/>
      </p:ext>
    </p:ext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标题 3" title=""/>
          <p:cNvSpPr>
            <a:spLocks noGrp="1"/>
          </p:cNvSpPr>
          <p:nvPr>
            <p:ph type="title"/>
          </p:nvPr>
        </p:nvSpPr>
        <p:spPr>
          <a:xfrm>
            <a:off x="420548" y="318543"/>
            <a:ext cx="10852237" cy="755646"/>
          </a:xfrm>
        </p:spPr>
        <p:txBody>
          <a:bodyPr/>
          <a:lstStyle/>
          <a:p>
            <a:r>
              <a:rPr lang="zh-CN" altLang="en-US" sz="4000"/>
              <a:t>预习课文，完成以下任务</a:t>
            </a:r>
          </a:p>
        </p:txBody>
      </p:sp>
      <p:sp>
        <p:nvSpPr>
          <p:cNvPr id="5" name="文本框 4" title=""/>
          <p:cNvSpPr txBox="1"/>
          <p:nvPr/>
        </p:nvSpPr>
        <p:spPr>
          <a:xfrm>
            <a:off x="225829" y="1223818"/>
            <a:ext cx="11482705" cy="4401205"/>
          </a:xfrm>
          <a:prstGeom prst="rect">
            <a:avLst/>
          </a:prstGeom>
          <a:noFill/>
        </p:spPr>
        <p:txBody>
          <a:bodyPr wrap="square" rtlCol="0">
            <a:spAutoFit/>
          </a:bodyPr>
          <a:lstStyle/>
          <a:p>
            <a:r>
              <a:rPr lang="en-US" altLang="zh-CN" sz="2800" b="1"/>
              <a:t>1.</a:t>
            </a:r>
            <a:r>
              <a:rPr lang="zh-CN" altLang="en-US" sz="2800" b="1"/>
              <a:t>标出段落序号</a:t>
            </a:r>
            <a:endParaRPr lang="en-US" altLang="zh-CN" sz="2800" b="1"/>
          </a:p>
          <a:p>
            <a:r>
              <a:rPr lang="en-US" altLang="zh-CN" sz="2800" b="1"/>
              <a:t>2.</a:t>
            </a:r>
            <a:r>
              <a:rPr lang="zh-CN" altLang="en-US" sz="2800" b="1"/>
              <a:t>圈划关于情节、环境、人物描写的语句</a:t>
            </a:r>
          </a:p>
          <a:p>
            <a:r>
              <a:rPr lang="en-US" altLang="zh-CN" sz="2800" b="1"/>
              <a:t>3.</a:t>
            </a:r>
            <a:r>
              <a:rPr lang="zh-CN" altLang="en-US" sz="2800" b="1"/>
              <a:t>简要概述情节内容</a:t>
            </a:r>
          </a:p>
          <a:p>
            <a:r>
              <a:rPr lang="en-US" altLang="zh-CN" sz="2800" b="1"/>
              <a:t>4.</a:t>
            </a:r>
            <a:r>
              <a:rPr lang="zh-CN" altLang="en-US" sz="2800" b="1"/>
              <a:t>尝试探究以下</a:t>
            </a:r>
            <a:r>
              <a:rPr lang="zh-CN" altLang="en-US" sz="2800" b="1" smtClean="0"/>
              <a:t>问题</a:t>
            </a:r>
            <a:endParaRPr lang="en-US" altLang="zh-CN" sz="2800" b="1" smtClean="0"/>
          </a:p>
          <a:p>
            <a:r>
              <a:rPr lang="zh-CN" altLang="en-US" sz="2800" b="1" smtClean="0"/>
              <a:t>（</a:t>
            </a:r>
            <a:r>
              <a:rPr lang="en-US" altLang="zh-CN" sz="2800" b="1"/>
              <a:t>1</a:t>
            </a:r>
            <a:r>
              <a:rPr lang="zh-CN" altLang="en-US" sz="2800" b="1" smtClean="0"/>
              <a:t>）</a:t>
            </a:r>
            <a:r>
              <a:rPr lang="zh-CN" altLang="en-US" sz="2800" b="1"/>
              <a:t>结合语句分析香雪和凤娇的</a:t>
            </a:r>
            <a:r>
              <a:rPr lang="zh-CN" altLang="en-US" sz="2800" b="1">
                <a:solidFill>
                  <a:srgbClr val="FF0000"/>
                </a:solidFill>
              </a:rPr>
              <a:t>人物形象</a:t>
            </a:r>
          </a:p>
          <a:p>
            <a:r>
              <a:rPr lang="zh-CN" altLang="en-US" sz="2800" b="1" smtClean="0"/>
              <a:t>（</a:t>
            </a:r>
            <a:r>
              <a:rPr lang="en-US" altLang="zh-CN" sz="2800" b="1"/>
              <a:t>2</a:t>
            </a:r>
            <a:r>
              <a:rPr lang="zh-CN" altLang="en-US" sz="2800" b="1" smtClean="0"/>
              <a:t>）</a:t>
            </a:r>
            <a:r>
              <a:rPr lang="zh-CN" altLang="en-US" sz="2800" b="1"/>
              <a:t>分析小说中</a:t>
            </a:r>
            <a:r>
              <a:rPr lang="zh-CN" altLang="en-US" sz="2800" b="1">
                <a:solidFill>
                  <a:srgbClr val="FF0000"/>
                </a:solidFill>
              </a:rPr>
              <a:t>环境描写</a:t>
            </a:r>
            <a:r>
              <a:rPr lang="zh-CN" altLang="en-US" sz="2800" b="1"/>
              <a:t>的作用</a:t>
            </a:r>
          </a:p>
          <a:p>
            <a:r>
              <a:rPr lang="zh-CN" altLang="en-US" sz="2800" b="1" smtClean="0"/>
              <a:t>（</a:t>
            </a:r>
            <a:r>
              <a:rPr lang="en-US" altLang="zh-CN" sz="2800" b="1"/>
              <a:t>3</a:t>
            </a:r>
            <a:r>
              <a:rPr lang="zh-CN" altLang="en-US" sz="2800" b="1" smtClean="0"/>
              <a:t>）</a:t>
            </a:r>
            <a:r>
              <a:rPr lang="zh-CN" altLang="en-US" sz="2800" b="1"/>
              <a:t>分析小说</a:t>
            </a:r>
            <a:r>
              <a:rPr lang="zh-CN" altLang="en-US" sz="2800" b="1">
                <a:solidFill>
                  <a:srgbClr val="FF0000"/>
                </a:solidFill>
              </a:rPr>
              <a:t>象征手法</a:t>
            </a:r>
            <a:r>
              <a:rPr lang="zh-CN" altLang="en-US" sz="2800" b="1"/>
              <a:t>的运用</a:t>
            </a:r>
          </a:p>
          <a:p>
            <a:r>
              <a:rPr lang="zh-CN" altLang="en-US" sz="2800" b="1" smtClean="0"/>
              <a:t>（</a:t>
            </a:r>
            <a:r>
              <a:rPr lang="en-US" altLang="zh-CN" sz="2800" b="1"/>
              <a:t>4</a:t>
            </a:r>
            <a:r>
              <a:rPr lang="zh-CN" altLang="en-US" sz="2800" b="1" smtClean="0"/>
              <a:t>）</a:t>
            </a:r>
            <a:r>
              <a:rPr lang="zh-CN" altLang="en-US" sz="2800" b="1"/>
              <a:t>分析小说中</a:t>
            </a:r>
            <a:r>
              <a:rPr lang="zh-CN" altLang="en-US" sz="2800" b="1">
                <a:solidFill>
                  <a:srgbClr val="FF0000"/>
                </a:solidFill>
              </a:rPr>
              <a:t>对比、衬托</a:t>
            </a:r>
            <a:r>
              <a:rPr lang="zh-CN" altLang="en-US" sz="2800" b="1"/>
              <a:t>手法的运用</a:t>
            </a:r>
          </a:p>
          <a:p>
            <a:r>
              <a:rPr lang="zh-CN" altLang="en-US" sz="2800" b="1" smtClean="0"/>
              <a:t>（</a:t>
            </a:r>
            <a:r>
              <a:rPr lang="en-US" altLang="zh-CN" sz="2800" b="1"/>
              <a:t>5</a:t>
            </a:r>
            <a:r>
              <a:rPr lang="zh-CN" altLang="en-US" sz="2800" b="1" smtClean="0"/>
              <a:t>）</a:t>
            </a:r>
            <a:r>
              <a:rPr lang="zh-CN" altLang="en-US" sz="2800" b="1"/>
              <a:t>“哦，香雪”能否换成“啊，香雪”“嘿，香雪”“唉，香雪”？</a:t>
            </a:r>
          </a:p>
          <a:p>
            <a:endParaRPr lang="zh-CN" altLang="en-US" sz="2800" b="1"/>
          </a:p>
        </p:txBody>
      </p:sp>
    </p:spTree>
    <p:custDataLst>
      <p:tags r:id="rId2"/>
    </p:custDataLst>
    <p:extLst>
      <p:ext uri="{BB962C8B-B14F-4D97-AF65-F5344CB8AC3E}">
        <p14:creationId xmlns:p14="http://schemas.microsoft.com/office/powerpoint/2010/main" val="1837906230"/>
      </p:ext>
    </p:ext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a:xfrm>
            <a:off x="669882" y="443234"/>
            <a:ext cx="10852237" cy="916598"/>
          </a:xfrm>
        </p:spPr>
        <p:txBody>
          <a:bodyPr/>
          <a:lstStyle/>
          <a:p>
            <a:r>
              <a:rPr lang="zh-CN" altLang="en-US" sz="3600"/>
              <a:t>快速浏览课文，</a:t>
            </a:r>
            <a:r>
              <a:rPr lang="zh-CN" altLang="en-US" sz="3600" smtClean="0"/>
              <a:t>简单</a:t>
            </a:r>
            <a:r>
              <a:rPr lang="zh-CN" altLang="en-US" sz="3600"/>
              <a:t>概述</a:t>
            </a:r>
            <a:r>
              <a:rPr lang="zh-CN" altLang="en-US" sz="3600" smtClean="0"/>
              <a:t>故事</a:t>
            </a:r>
            <a:r>
              <a:rPr lang="zh-CN" altLang="en-US" sz="3600"/>
              <a:t>情节</a:t>
            </a:r>
            <a:r>
              <a:rPr lang="zh-CN" altLang="en-US" sz="3600" smtClean="0"/>
              <a:t>。</a:t>
            </a:r>
            <a:endParaRPr lang="zh-CN" altLang="en-US" sz="3600"/>
          </a:p>
        </p:txBody>
      </p:sp>
      <p:sp>
        <p:nvSpPr>
          <p:cNvPr id="3" name="内容占位符 2" title=""/>
          <p:cNvSpPr>
            <a:spLocks noGrp="1"/>
          </p:cNvSpPr>
          <p:nvPr>
            <p:ph idx="1"/>
          </p:nvPr>
        </p:nvSpPr>
        <p:spPr>
          <a:xfrm>
            <a:off x="736384" y="1359832"/>
            <a:ext cx="10852237" cy="4949528"/>
          </a:xfrm>
        </p:spPr>
        <p:txBody>
          <a:bodyPr/>
          <a:lstStyle/>
          <a:p>
            <a:pPr indent="0" algn="just">
              <a:lnSpc>
                <a:spcPct val="100000"/>
              </a:lnSpc>
              <a:buNone/>
            </a:pPr>
            <a:r>
              <a:rPr lang="zh-CN" altLang="zh-CN" sz="3200" kern="100" smtClean="0">
                <a:latin typeface="黑体" panose="02010609060101010101" pitchFamily="49" charset="-122"/>
                <a:ea typeface="黑体" panose="02010609060101010101" pitchFamily="49" charset="-122"/>
                <a:cs typeface="宋体" panose="02010600030101010101" pitchFamily="2" charset="-122"/>
              </a:rPr>
              <a:t>明确：</a:t>
            </a:r>
            <a:endParaRPr lang="en-US" altLang="zh-CN" sz="3200" kern="100" smtClean="0">
              <a:latin typeface="黑体" panose="02010609060101010101" pitchFamily="49" charset="-122"/>
              <a:ea typeface="黑体" panose="02010609060101010101" pitchFamily="49" charset="-122"/>
              <a:cs typeface="宋体" panose="02010600030101010101" pitchFamily="2" charset="-122"/>
            </a:endParaRPr>
          </a:p>
          <a:p>
            <a:pPr indent="0" algn="just">
              <a:lnSpc>
                <a:spcPct val="100000"/>
              </a:lnSpc>
              <a:buNone/>
            </a:pPr>
            <a:r>
              <a:rPr lang="zh-CN" altLang="zh-CN" sz="3200" kern="100" smtClean="0">
                <a:latin typeface="黑体" panose="02010609060101010101" pitchFamily="49" charset="-122"/>
                <a:ea typeface="黑体" panose="02010609060101010101" pitchFamily="49" charset="-122"/>
                <a:cs typeface="宋体" panose="02010600030101010101" pitchFamily="2" charset="-122"/>
              </a:rPr>
              <a:t>火车</a:t>
            </a:r>
            <a:r>
              <a:rPr lang="zh-CN" altLang="zh-CN" sz="3200" kern="100">
                <a:latin typeface="黑体" panose="02010609060101010101" pitchFamily="49" charset="-122"/>
                <a:ea typeface="黑体" panose="02010609060101010101" pitchFamily="49" charset="-122"/>
                <a:cs typeface="宋体" panose="02010600030101010101" pitchFamily="2" charset="-122"/>
              </a:rPr>
              <a:t>进村——姑娘们打扮</a:t>
            </a:r>
            <a:r>
              <a:rPr lang="zh-CN" altLang="zh-CN" sz="3200" kern="100" smtClean="0">
                <a:latin typeface="黑体" panose="02010609060101010101" pitchFamily="49" charset="-122"/>
                <a:ea typeface="黑体" panose="02010609060101010101" pitchFamily="49" charset="-122"/>
                <a:cs typeface="宋体" panose="02010600030101010101" pitchFamily="2" charset="-122"/>
              </a:rPr>
              <a:t>——姑娘们互开玩笑；</a:t>
            </a:r>
            <a:endParaRPr lang="zh-CN" altLang="zh-CN" sz="3200" kern="100">
              <a:latin typeface="黑体" panose="02010609060101010101" pitchFamily="49" charset="-122"/>
              <a:ea typeface="黑体" panose="02010609060101010101" pitchFamily="49" charset="-122"/>
              <a:cs typeface="Times New Roman" panose="02020603050405020304" pitchFamily="18" charset="0"/>
            </a:endParaRPr>
          </a:p>
          <a:p>
            <a:pPr indent="0" algn="just">
              <a:lnSpc>
                <a:spcPct val="100000"/>
              </a:lnSpc>
              <a:buNone/>
            </a:pPr>
            <a:r>
              <a:rPr lang="zh-CN" altLang="zh-CN" sz="3200" kern="100" smtClean="0">
                <a:latin typeface="黑体" panose="02010609060101010101" pitchFamily="49" charset="-122"/>
                <a:ea typeface="黑体" panose="02010609060101010101" pitchFamily="49" charset="-122"/>
                <a:cs typeface="宋体" panose="02010600030101010101" pitchFamily="2" charset="-122"/>
              </a:rPr>
              <a:t>停靠一分钟——</a:t>
            </a:r>
            <a:r>
              <a:rPr lang="zh-CN" altLang="zh-CN" sz="3200" kern="100">
                <a:latin typeface="黑体" panose="02010609060101010101" pitchFamily="49" charset="-122"/>
                <a:ea typeface="黑体" panose="02010609060101010101" pitchFamily="49" charset="-122"/>
                <a:cs typeface="宋体" panose="02010600030101010101" pitchFamily="2" charset="-122"/>
              </a:rPr>
              <a:t>看</a:t>
            </a:r>
            <a:r>
              <a:rPr lang="zh-CN" altLang="zh-CN" sz="3200" kern="100" smtClean="0">
                <a:latin typeface="黑体" panose="02010609060101010101" pitchFamily="49" charset="-122"/>
                <a:ea typeface="黑体" panose="02010609060101010101" pitchFamily="49" charset="-122"/>
                <a:cs typeface="宋体" panose="02010600030101010101" pitchFamily="2" charset="-122"/>
              </a:rPr>
              <a:t>乘客</a:t>
            </a:r>
            <a:r>
              <a:rPr lang="zh-CN" altLang="en-US" sz="3200" kern="100" smtClean="0">
                <a:latin typeface="黑体" panose="02010609060101010101" pitchFamily="49" charset="-122"/>
                <a:ea typeface="黑体" panose="02010609060101010101" pitchFamily="49" charset="-122"/>
                <a:cs typeface="宋体" panose="02010600030101010101" pitchFamily="2" charset="-122"/>
              </a:rPr>
              <a:t>以及</a:t>
            </a:r>
            <a:r>
              <a:rPr lang="zh-CN" altLang="zh-CN" sz="3200" kern="100" smtClean="0">
                <a:latin typeface="黑体" panose="02010609060101010101" pitchFamily="49" charset="-122"/>
                <a:ea typeface="黑体" panose="02010609060101010101" pitchFamily="49" charset="-122"/>
                <a:cs typeface="宋体" panose="02010600030101010101" pitchFamily="2" charset="-122"/>
              </a:rPr>
              <a:t>列车</a:t>
            </a:r>
            <a:r>
              <a:rPr lang="zh-CN" altLang="zh-CN" sz="3200" kern="100">
                <a:latin typeface="黑体" panose="02010609060101010101" pitchFamily="49" charset="-122"/>
                <a:ea typeface="黑体" panose="02010609060101010101" pitchFamily="49" charset="-122"/>
                <a:cs typeface="宋体" panose="02010600030101010101" pitchFamily="2" charset="-122"/>
              </a:rPr>
              <a:t>工作人员搭讪，凤娇与“北京话”聊天，做生意——火车开走；</a:t>
            </a:r>
            <a:endParaRPr lang="zh-CN" altLang="zh-CN" sz="3200" kern="100">
              <a:latin typeface="黑体" panose="02010609060101010101" pitchFamily="49" charset="-122"/>
              <a:ea typeface="黑体" panose="02010609060101010101" pitchFamily="49" charset="-122"/>
              <a:cs typeface="Times New Roman" panose="02020603050405020304" pitchFamily="18" charset="0"/>
            </a:endParaRPr>
          </a:p>
          <a:p>
            <a:pPr indent="0" algn="just">
              <a:lnSpc>
                <a:spcPct val="100000"/>
              </a:lnSpc>
              <a:buNone/>
            </a:pPr>
            <a:r>
              <a:rPr lang="zh-CN" altLang="zh-CN" sz="3200" kern="100">
                <a:latin typeface="黑体" panose="02010609060101010101" pitchFamily="49" charset="-122"/>
                <a:ea typeface="黑体" panose="02010609060101010101" pitchFamily="49" charset="-122"/>
                <a:cs typeface="宋体" panose="02010600030101010101" pitchFamily="2" charset="-122"/>
              </a:rPr>
              <a:t>上学被人嘲笑——香雪看到铅笔盒，用鸡蛋换铅笔盒——香雪独自返回。</a:t>
            </a:r>
            <a:endParaRPr lang="zh-CN" altLang="zh-CN" sz="3200" kern="100">
              <a:latin typeface="黑体" panose="02010609060101010101" pitchFamily="49" charset="-122"/>
              <a:ea typeface="黑体" panose="02010609060101010101" pitchFamily="49" charset="-122"/>
              <a:cs typeface="Times New Roman" panose="02020603050405020304" pitchFamily="18" charset="0"/>
            </a:endParaRPr>
          </a:p>
          <a:p>
            <a:endParaRPr lang="zh-CN" altLang="en-US"/>
          </a:p>
        </p:txBody>
      </p:sp>
    </p:spTree>
    <p:extLst>
      <p:ext uri="{BB962C8B-B14F-4D97-AF65-F5344CB8AC3E}">
        <p14:creationId xmlns:p14="http://schemas.microsoft.com/office/powerpoint/2010/main" val="738315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barn(inVertical)">
                                      <p:cBhvr>
                                        <p:cTn id="20" dur="500"/>
                                        <p:tgtEl>
                                          <p:spTgt spid="3">
                                            <p:txEl>
                                              <p:pRg st="2" end="2"/>
                                            </p:txEl>
                                          </p:spTgt>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arn(inVertical)">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title=""/>
          <p:cNvSpPr txBox="1"/>
          <p:nvPr/>
        </p:nvSpPr>
        <p:spPr>
          <a:xfrm>
            <a:off x="1038283" y="932715"/>
            <a:ext cx="10001250" cy="475615"/>
          </a:xfrm>
          <a:prstGeom prst="rect">
            <a:avLst/>
          </a:prstGeom>
          <a:noFill/>
        </p:spPr>
        <p:txBody>
          <a:bodyPr wrap="square" rtlCol="0">
            <a:spAutoFit/>
          </a:bodyPr>
          <a:lstStyle/>
          <a:p>
            <a:pPr fontAlgn="auto">
              <a:lnSpc>
                <a:spcPts val="3000"/>
              </a:lnSpc>
            </a:pPr>
            <a:r>
              <a:rPr lang="zh-CN" altLang="en-US" sz="2800">
                <a:latin typeface="+mn-ea"/>
                <a:sym typeface="+mn-ea"/>
              </a:rPr>
              <a:t>根据小说结构划分文章层次，梳理文章脉络</a:t>
            </a:r>
          </a:p>
        </p:txBody>
      </p:sp>
      <p:sp>
        <p:nvSpPr>
          <p:cNvPr id="3" name="矩形 2" title=""/>
          <p:cNvSpPr/>
          <p:nvPr/>
        </p:nvSpPr>
        <p:spPr>
          <a:xfrm>
            <a:off x="768408" y="762692"/>
            <a:ext cx="76200" cy="826135"/>
          </a:xfrm>
          <a:prstGeom prst="rect">
            <a:avLst/>
          </a:prstGeom>
          <a:solidFill>
            <a:srgbClr val="367D19"/>
          </a:solidFill>
          <a:ln>
            <a:solidFill>
              <a:srgbClr val="367D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title=""/>
          <p:cNvSpPr txBox="1"/>
          <p:nvPr/>
        </p:nvSpPr>
        <p:spPr>
          <a:xfrm>
            <a:off x="124692" y="3952875"/>
            <a:ext cx="2090824" cy="566822"/>
          </a:xfrm>
          <a:prstGeom prst="rect">
            <a:avLst/>
          </a:prstGeom>
          <a:noFill/>
        </p:spPr>
        <p:txBody>
          <a:bodyPr wrap="square" rtlCol="0">
            <a:spAutoFit/>
          </a:bodyPr>
          <a:lstStyle/>
          <a:p>
            <a:pPr algn="l" fontAlgn="auto">
              <a:lnSpc>
                <a:spcPts val="3680"/>
              </a:lnSpc>
            </a:pPr>
            <a:r>
              <a:rPr lang="zh-CN" altLang="en-US" sz="2800" b="1">
                <a:latin typeface="黑体" panose="02010609060101010101" pitchFamily="49" charset="-122"/>
                <a:ea typeface="黑体" panose="02010609060101010101" pitchFamily="49" charset="-122"/>
              </a:rPr>
              <a:t>《哦，香雪》</a:t>
            </a:r>
          </a:p>
        </p:txBody>
      </p:sp>
      <p:sp>
        <p:nvSpPr>
          <p:cNvPr id="6" name="文本框 5" title=""/>
          <p:cNvSpPr txBox="1"/>
          <p:nvPr/>
        </p:nvSpPr>
        <p:spPr>
          <a:xfrm>
            <a:off x="2761441" y="2051090"/>
            <a:ext cx="6769100" cy="508729"/>
          </a:xfrm>
          <a:prstGeom prst="rect">
            <a:avLst/>
          </a:prstGeom>
          <a:noFill/>
        </p:spPr>
        <p:txBody>
          <a:bodyPr wrap="square" rtlCol="0">
            <a:spAutoFit/>
          </a:bodyPr>
          <a:lstStyle/>
          <a:p>
            <a:pPr fontAlgn="auto">
              <a:lnSpc>
                <a:spcPts val="3680"/>
              </a:lnSpc>
              <a:buClrTx/>
              <a:buSzTx/>
              <a:buNone/>
            </a:pPr>
            <a:r>
              <a:rPr lang="zh-CN" altLang="en-US" sz="2400" b="1">
                <a:latin typeface="黑体" panose="02010609060101010101" pitchFamily="49" charset="-122"/>
                <a:ea typeface="黑体" panose="02010609060101010101" pitchFamily="49" charset="-122"/>
              </a:rPr>
              <a:t>开端（1-</a:t>
            </a:r>
            <a:r>
              <a:rPr lang="en-US" altLang="zh-CN" sz="2400" b="1">
                <a:latin typeface="黑体" panose="02010609060101010101" pitchFamily="49" charset="-122"/>
                <a:ea typeface="黑体" panose="02010609060101010101" pitchFamily="49" charset="-122"/>
              </a:rPr>
              <a:t>3</a:t>
            </a:r>
            <a:r>
              <a:rPr lang="zh-CN" altLang="en-US" sz="2400" b="1">
                <a:latin typeface="黑体" panose="02010609060101010101" pitchFamily="49" charset="-122"/>
                <a:ea typeface="黑体" panose="02010609060101010101" pitchFamily="49" charset="-122"/>
              </a:rPr>
              <a:t>）火车来到台儿沟</a:t>
            </a:r>
          </a:p>
        </p:txBody>
      </p:sp>
      <p:sp>
        <p:nvSpPr>
          <p:cNvPr id="9" name="左大括号 8" title=""/>
          <p:cNvSpPr/>
          <p:nvPr/>
        </p:nvSpPr>
        <p:spPr>
          <a:xfrm>
            <a:off x="2215515" y="2238375"/>
            <a:ext cx="452120" cy="3992880"/>
          </a:xfrm>
          <a:prstGeom prst="leftBrace">
            <a:avLst/>
          </a:prstGeom>
          <a:ln>
            <a:solidFill>
              <a:srgbClr val="367D1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文本框 9" title=""/>
          <p:cNvSpPr txBox="1"/>
          <p:nvPr/>
        </p:nvSpPr>
        <p:spPr>
          <a:xfrm>
            <a:off x="2679065" y="3143885"/>
            <a:ext cx="5427980" cy="566822"/>
          </a:xfrm>
          <a:prstGeom prst="rect">
            <a:avLst/>
          </a:prstGeom>
          <a:noFill/>
        </p:spPr>
        <p:txBody>
          <a:bodyPr wrap="square" rtlCol="0">
            <a:spAutoFit/>
          </a:bodyPr>
          <a:lstStyle/>
          <a:p>
            <a:pPr>
              <a:lnSpc>
                <a:spcPts val="3680"/>
              </a:lnSpc>
            </a:pPr>
            <a:r>
              <a:rPr lang="zh-CN" altLang="en-US" sz="2400" b="1" smtClean="0">
                <a:latin typeface="黑体" panose="02010609060101010101" pitchFamily="49" charset="-122"/>
                <a:ea typeface="黑体" panose="02010609060101010101" pitchFamily="49" charset="-122"/>
              </a:rPr>
              <a:t>发展（</a:t>
            </a:r>
            <a:r>
              <a:rPr lang="en-US" altLang="zh-CN" sz="2400" b="1" smtClean="0">
                <a:latin typeface="黑体" panose="02010609060101010101" pitchFamily="49" charset="-122"/>
                <a:ea typeface="黑体" panose="02010609060101010101" pitchFamily="49" charset="-122"/>
              </a:rPr>
              <a:t>4</a:t>
            </a:r>
            <a:r>
              <a:rPr lang="zh-CN" altLang="en-US" sz="2400" b="1" smtClean="0">
                <a:latin typeface="黑体" panose="02010609060101010101" pitchFamily="49" charset="-122"/>
                <a:ea typeface="黑体" panose="02010609060101010101" pitchFamily="49" charset="-122"/>
              </a:rPr>
              <a:t>-</a:t>
            </a:r>
            <a:r>
              <a:rPr lang="zh-CN" altLang="en-US" sz="2400" b="1">
                <a:latin typeface="黑体" panose="02010609060101010101" pitchFamily="49" charset="-122"/>
                <a:ea typeface="黑体" panose="02010609060101010101" pitchFamily="49" charset="-122"/>
              </a:rPr>
              <a:t>56）台儿沟的姑娘们迎接火车</a:t>
            </a:r>
          </a:p>
        </p:txBody>
      </p:sp>
      <p:sp>
        <p:nvSpPr>
          <p:cNvPr id="11" name="文本框 10" title=""/>
          <p:cNvSpPr txBox="1"/>
          <p:nvPr/>
        </p:nvSpPr>
        <p:spPr>
          <a:xfrm>
            <a:off x="2834640" y="5857240"/>
            <a:ext cx="4737735" cy="500137"/>
          </a:xfrm>
          <a:prstGeom prst="rect">
            <a:avLst/>
          </a:prstGeom>
          <a:noFill/>
        </p:spPr>
        <p:txBody>
          <a:bodyPr wrap="square" rtlCol="0">
            <a:spAutoFit/>
          </a:bodyPr>
          <a:lstStyle/>
          <a:p>
            <a:pPr>
              <a:lnSpc>
                <a:spcPts val="3680"/>
              </a:lnSpc>
            </a:pPr>
            <a:r>
              <a:rPr lang="zh-CN" altLang="en-US" sz="2400" b="1">
                <a:latin typeface="黑体" panose="02010609060101010101" pitchFamily="49" charset="-122"/>
                <a:ea typeface="黑体" panose="02010609060101010101" pitchFamily="49" charset="-122"/>
              </a:rPr>
              <a:t>结局（73-83）香雪徒步30里夜归</a:t>
            </a:r>
          </a:p>
        </p:txBody>
      </p:sp>
      <p:sp>
        <p:nvSpPr>
          <p:cNvPr id="12" name="文本框 11" title=""/>
          <p:cNvSpPr txBox="1"/>
          <p:nvPr/>
        </p:nvSpPr>
        <p:spPr>
          <a:xfrm>
            <a:off x="2809875" y="4547197"/>
            <a:ext cx="5272405" cy="500137"/>
          </a:xfrm>
          <a:prstGeom prst="rect">
            <a:avLst/>
          </a:prstGeom>
          <a:noFill/>
        </p:spPr>
        <p:txBody>
          <a:bodyPr wrap="square" rtlCol="0">
            <a:spAutoFit/>
          </a:bodyPr>
          <a:lstStyle/>
          <a:p>
            <a:pPr>
              <a:lnSpc>
                <a:spcPts val="3680"/>
              </a:lnSpc>
            </a:pPr>
            <a:r>
              <a:rPr lang="zh-CN" altLang="en-US" sz="2400" b="1">
                <a:latin typeface="黑体" panose="02010609060101010101" pitchFamily="49" charset="-122"/>
                <a:ea typeface="黑体" panose="02010609060101010101" pitchFamily="49" charset="-122"/>
              </a:rPr>
              <a:t>高潮（57-72）香雪用鸡蛋换铅笔盒</a:t>
            </a:r>
          </a:p>
        </p:txBody>
      </p:sp>
      <p:sp>
        <p:nvSpPr>
          <p:cNvPr id="22" name="左大括号 21" title=""/>
          <p:cNvSpPr/>
          <p:nvPr/>
        </p:nvSpPr>
        <p:spPr>
          <a:xfrm>
            <a:off x="8101213" y="2630631"/>
            <a:ext cx="286328" cy="1231606"/>
          </a:xfrm>
          <a:prstGeom prst="leftBrace">
            <a:avLst/>
          </a:prstGeom>
          <a:ln>
            <a:solidFill>
              <a:srgbClr val="367D1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左大括号 22" title=""/>
          <p:cNvSpPr/>
          <p:nvPr/>
        </p:nvSpPr>
        <p:spPr>
          <a:xfrm>
            <a:off x="8096308" y="4417922"/>
            <a:ext cx="291233" cy="1011094"/>
          </a:xfrm>
          <a:prstGeom prst="leftBrace">
            <a:avLst/>
          </a:prstGeom>
          <a:ln>
            <a:solidFill>
              <a:srgbClr val="367D1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文本框 23" title=""/>
          <p:cNvSpPr txBox="1"/>
          <p:nvPr/>
        </p:nvSpPr>
        <p:spPr>
          <a:xfrm>
            <a:off x="8287211" y="2454979"/>
            <a:ext cx="3284105" cy="566822"/>
          </a:xfrm>
          <a:prstGeom prst="rect">
            <a:avLst/>
          </a:prstGeom>
          <a:noFill/>
        </p:spPr>
        <p:txBody>
          <a:bodyPr wrap="square" rtlCol="0">
            <a:spAutoFit/>
          </a:bodyPr>
          <a:lstStyle/>
          <a:p>
            <a:pPr fontAlgn="auto">
              <a:lnSpc>
                <a:spcPts val="3680"/>
              </a:lnSpc>
              <a:buClrTx/>
              <a:buSzTx/>
              <a:buNone/>
            </a:pPr>
            <a:r>
              <a:rPr lang="zh-CN" altLang="en-US" sz="2400" b="1">
                <a:latin typeface="黑体" panose="02010609060101010101" pitchFamily="49" charset="-122"/>
                <a:ea typeface="黑体" panose="02010609060101010101" pitchFamily="49" charset="-122"/>
              </a:rPr>
              <a:t>（</a:t>
            </a:r>
            <a:r>
              <a:rPr lang="en-US" altLang="zh-CN" sz="2400" b="1">
                <a:latin typeface="黑体" panose="02010609060101010101" pitchFamily="49" charset="-122"/>
                <a:ea typeface="黑体" panose="02010609060101010101" pitchFamily="49" charset="-122"/>
              </a:rPr>
              <a:t>5-45</a:t>
            </a:r>
            <a:r>
              <a:rPr lang="zh-CN" altLang="en-US" sz="2400" b="1">
                <a:latin typeface="黑体" panose="02010609060101010101" pitchFamily="49" charset="-122"/>
                <a:ea typeface="黑体" panose="02010609060101010101" pitchFamily="49" charset="-122"/>
              </a:rPr>
              <a:t>）姑娘们看火车</a:t>
            </a:r>
          </a:p>
        </p:txBody>
      </p:sp>
      <p:sp>
        <p:nvSpPr>
          <p:cNvPr id="25" name="文本框 24" title=""/>
          <p:cNvSpPr txBox="1"/>
          <p:nvPr/>
        </p:nvSpPr>
        <p:spPr>
          <a:xfrm>
            <a:off x="8224520" y="3257624"/>
            <a:ext cx="3967480" cy="977191"/>
          </a:xfrm>
          <a:prstGeom prst="rect">
            <a:avLst/>
          </a:prstGeom>
          <a:noFill/>
        </p:spPr>
        <p:txBody>
          <a:bodyPr wrap="square" rtlCol="0">
            <a:spAutoFit/>
          </a:bodyPr>
          <a:lstStyle/>
          <a:p>
            <a:pPr fontAlgn="auto">
              <a:lnSpc>
                <a:spcPts val="3680"/>
              </a:lnSpc>
              <a:buClrTx/>
              <a:buSzTx/>
              <a:buNone/>
            </a:pPr>
            <a:r>
              <a:rPr lang="zh-CN" altLang="en-US" sz="2400" b="1">
                <a:latin typeface="黑体" panose="02010609060101010101" pitchFamily="49" charset="-122"/>
                <a:ea typeface="黑体" panose="02010609060101010101" pitchFamily="49" charset="-122"/>
              </a:rPr>
              <a:t>（</a:t>
            </a:r>
            <a:r>
              <a:rPr lang="en-US" altLang="zh-CN" sz="2400" b="1">
                <a:latin typeface="黑体" panose="02010609060101010101" pitchFamily="49" charset="-122"/>
                <a:ea typeface="黑体" panose="02010609060101010101" pitchFamily="49" charset="-122"/>
              </a:rPr>
              <a:t>46-56</a:t>
            </a:r>
            <a:r>
              <a:rPr lang="zh-CN" altLang="en-US" sz="2400" b="1">
                <a:latin typeface="黑体" panose="02010609060101010101" pitchFamily="49" charset="-122"/>
                <a:ea typeface="黑体" panose="02010609060101010101" pitchFamily="49" charset="-122"/>
              </a:rPr>
              <a:t>）姑娘们与火车上的人做生意</a:t>
            </a:r>
          </a:p>
        </p:txBody>
      </p:sp>
      <p:sp>
        <p:nvSpPr>
          <p:cNvPr id="26" name="文本框 25" title=""/>
          <p:cNvSpPr txBox="1"/>
          <p:nvPr/>
        </p:nvSpPr>
        <p:spPr>
          <a:xfrm>
            <a:off x="8387541" y="4305627"/>
            <a:ext cx="3712267" cy="566822"/>
          </a:xfrm>
          <a:prstGeom prst="rect">
            <a:avLst/>
          </a:prstGeom>
          <a:noFill/>
        </p:spPr>
        <p:txBody>
          <a:bodyPr wrap="square" rtlCol="0">
            <a:spAutoFit/>
          </a:bodyPr>
          <a:lstStyle/>
          <a:p>
            <a:pPr algn="l" fontAlgn="auto">
              <a:lnSpc>
                <a:spcPts val="3680"/>
              </a:lnSpc>
              <a:buClrTx/>
              <a:buSzTx/>
              <a:buNone/>
            </a:pPr>
            <a:r>
              <a:rPr lang="zh-CN" altLang="en-US" sz="2400" b="1">
                <a:latin typeface="黑体" panose="02010609060101010101" pitchFamily="49" charset="-122"/>
                <a:ea typeface="黑体" panose="02010609060101010101" pitchFamily="49" charset="-122"/>
              </a:rPr>
              <a:t>（</a:t>
            </a:r>
            <a:r>
              <a:rPr lang="en-US" altLang="zh-CN" sz="2400" b="1">
                <a:latin typeface="黑体" panose="02010609060101010101" pitchFamily="49" charset="-122"/>
                <a:ea typeface="黑体" panose="02010609060101010101" pitchFamily="49" charset="-122"/>
              </a:rPr>
              <a:t>57-63</a:t>
            </a:r>
            <a:r>
              <a:rPr lang="zh-CN" altLang="en-US" sz="2400" b="1">
                <a:latin typeface="黑体" panose="02010609060101010101" pitchFamily="49" charset="-122"/>
                <a:ea typeface="黑体" panose="02010609060101010101" pitchFamily="49" charset="-122"/>
              </a:rPr>
              <a:t>）香雪渴望铅笔盒</a:t>
            </a:r>
          </a:p>
        </p:txBody>
      </p:sp>
      <p:sp>
        <p:nvSpPr>
          <p:cNvPr id="27" name="文本框 26" title=""/>
          <p:cNvSpPr txBox="1"/>
          <p:nvPr/>
        </p:nvSpPr>
        <p:spPr>
          <a:xfrm>
            <a:off x="8387541" y="5038609"/>
            <a:ext cx="3780155" cy="502702"/>
          </a:xfrm>
          <a:prstGeom prst="rect">
            <a:avLst/>
          </a:prstGeom>
          <a:noFill/>
        </p:spPr>
        <p:txBody>
          <a:bodyPr wrap="square" rtlCol="0">
            <a:spAutoFit/>
          </a:bodyPr>
          <a:lstStyle/>
          <a:p>
            <a:pPr fontAlgn="auto">
              <a:lnSpc>
                <a:spcPts val="3680"/>
              </a:lnSpc>
              <a:buClrTx/>
              <a:buSzTx/>
              <a:buNone/>
            </a:pPr>
            <a:r>
              <a:rPr lang="zh-CN" altLang="en-US" sz="2400" b="1">
                <a:latin typeface="黑体" panose="02010609060101010101" pitchFamily="49" charset="-122"/>
                <a:ea typeface="黑体" panose="02010609060101010101" pitchFamily="49" charset="-122"/>
              </a:rPr>
              <a:t>（</a:t>
            </a:r>
            <a:r>
              <a:rPr lang="en-US" altLang="zh-CN" sz="2400" b="1">
                <a:latin typeface="黑体" panose="02010609060101010101" pitchFamily="49" charset="-122"/>
                <a:ea typeface="黑体" panose="02010609060101010101" pitchFamily="49" charset="-122"/>
              </a:rPr>
              <a:t>64-72</a:t>
            </a:r>
            <a:r>
              <a:rPr lang="zh-CN" altLang="en-US" sz="2400" b="1">
                <a:latin typeface="黑体" panose="02010609060101010101" pitchFamily="49" charset="-122"/>
                <a:ea typeface="黑体" panose="02010609060101010101" pitchFamily="49" charset="-122"/>
              </a:rPr>
              <a:t>）香雪换回铅笔盒</a:t>
            </a:r>
          </a:p>
        </p:txBody>
      </p:sp>
    </p:spTree>
    <p:extLst>
      <p:ext uri="{BB962C8B-B14F-4D97-AF65-F5344CB8AC3E}">
        <p14:creationId xmlns:p14="http://schemas.microsoft.com/office/powerpoint/2010/main" val="21551451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1000"/>
                                        <p:tgtEl>
                                          <p:spTgt spid="25"/>
                                        </p:tgtEl>
                                      </p:cBhvr>
                                    </p:animEffect>
                                    <p:anim calcmode="lin" valueType="num">
                                      <p:cBhvr>
                                        <p:cTn id="38" dur="1000" fill="hold"/>
                                        <p:tgtEl>
                                          <p:spTgt spid="25"/>
                                        </p:tgtEl>
                                        <p:attrNameLst>
                                          <p:attrName>ppt_x</p:attrName>
                                        </p:attrNameLst>
                                      </p:cBhvr>
                                      <p:tavLst>
                                        <p:tav tm="0">
                                          <p:val>
                                            <p:strVal val="#ppt_x"/>
                                          </p:val>
                                        </p:tav>
                                        <p:tav tm="100000">
                                          <p:val>
                                            <p:strVal val="#ppt_x"/>
                                          </p:val>
                                        </p:tav>
                                      </p:tavLst>
                                    </p:anim>
                                    <p:anim calcmode="lin" valueType="num">
                                      <p:cBhvr>
                                        <p:cTn id="39" dur="1000" fill="hold"/>
                                        <p:tgtEl>
                                          <p:spTgt spid="2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1000"/>
                                        <p:tgtEl>
                                          <p:spTgt spid="22"/>
                                        </p:tgtEl>
                                      </p:cBhvr>
                                    </p:animEffect>
                                    <p:anim calcmode="lin" valueType="num">
                                      <p:cBhvr>
                                        <p:cTn id="43" dur="1000" fill="hold"/>
                                        <p:tgtEl>
                                          <p:spTgt spid="22"/>
                                        </p:tgtEl>
                                        <p:attrNameLst>
                                          <p:attrName>ppt_x</p:attrName>
                                        </p:attrNameLst>
                                      </p:cBhvr>
                                      <p:tavLst>
                                        <p:tav tm="0">
                                          <p:val>
                                            <p:strVal val="#ppt_x"/>
                                          </p:val>
                                        </p:tav>
                                        <p:tav tm="100000">
                                          <p:val>
                                            <p:strVal val="#ppt_x"/>
                                          </p:val>
                                        </p:tav>
                                      </p:tavLst>
                                    </p:anim>
                                    <p:anim calcmode="lin" valueType="num">
                                      <p:cBhvr>
                                        <p:cTn id="44" dur="1000" fill="hold"/>
                                        <p:tgtEl>
                                          <p:spTgt spid="2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1000"/>
                                        <p:tgtEl>
                                          <p:spTgt spid="26"/>
                                        </p:tgtEl>
                                      </p:cBhvr>
                                    </p:animEffect>
                                    <p:anim calcmode="lin" valueType="num">
                                      <p:cBhvr>
                                        <p:cTn id="58" dur="1000" fill="hold"/>
                                        <p:tgtEl>
                                          <p:spTgt spid="26"/>
                                        </p:tgtEl>
                                        <p:attrNameLst>
                                          <p:attrName>ppt_x</p:attrName>
                                        </p:attrNameLst>
                                      </p:cBhvr>
                                      <p:tavLst>
                                        <p:tav tm="0">
                                          <p:val>
                                            <p:strVal val="#ppt_x"/>
                                          </p:val>
                                        </p:tav>
                                        <p:tav tm="100000">
                                          <p:val>
                                            <p:strVal val="#ppt_x"/>
                                          </p:val>
                                        </p:tav>
                                      </p:tavLst>
                                    </p:anim>
                                    <p:anim calcmode="lin" valueType="num">
                                      <p:cBhvr>
                                        <p:cTn id="59" dur="1000" fill="hold"/>
                                        <p:tgtEl>
                                          <p:spTgt spid="2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1000"/>
                                        <p:tgtEl>
                                          <p:spTgt spid="27"/>
                                        </p:tgtEl>
                                      </p:cBhvr>
                                    </p:animEffect>
                                    <p:anim calcmode="lin" valueType="num">
                                      <p:cBhvr>
                                        <p:cTn id="63" dur="1000" fill="hold"/>
                                        <p:tgtEl>
                                          <p:spTgt spid="27"/>
                                        </p:tgtEl>
                                        <p:attrNameLst>
                                          <p:attrName>ppt_x</p:attrName>
                                        </p:attrNameLst>
                                      </p:cBhvr>
                                      <p:tavLst>
                                        <p:tav tm="0">
                                          <p:val>
                                            <p:strVal val="#ppt_x"/>
                                          </p:val>
                                        </p:tav>
                                        <p:tav tm="100000">
                                          <p:val>
                                            <p:strVal val="#ppt_x"/>
                                          </p:val>
                                        </p:tav>
                                      </p:tavLst>
                                    </p:anim>
                                    <p:anim calcmode="lin" valueType="num">
                                      <p:cBhvr>
                                        <p:cTn id="6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animBg="1"/>
      <p:bldP spid="10" grpId="0"/>
      <p:bldP spid="11" grpId="0"/>
      <p:bldP spid="12" grpId="0"/>
      <p:bldP spid="22" grpId="0" animBg="1"/>
      <p:bldP spid="23" grpId="0" animBg="1"/>
      <p:bldP spid="24" grpId="0"/>
      <p:bldP spid="25" grpId="0"/>
      <p:bldP spid="26" grpId="0"/>
      <p:bldP spid="27"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矩形 1" title=""/>
          <p:cNvSpPr/>
          <p:nvPr/>
        </p:nvSpPr>
        <p:spPr>
          <a:xfrm>
            <a:off x="798021" y="1584751"/>
            <a:ext cx="11107651" cy="3046988"/>
          </a:xfrm>
          <a:prstGeom prst="rect">
            <a:avLst/>
          </a:prstGeom>
        </p:spPr>
        <p:txBody>
          <a:bodyPr wrap="square">
            <a:spAutoFit/>
          </a:bodyPr>
          <a:lstStyle/>
          <a:p>
            <a:r>
              <a:rPr kumimoji="1" lang="en-US" altLang="zh-CN" sz="3200" b="1">
                <a:latin typeface="黑体" panose="02010609060101010101" pitchFamily="49" charset="-122"/>
                <a:ea typeface="黑体" panose="02010609060101010101" pitchFamily="49" charset="-122"/>
              </a:rPr>
              <a:t>①</a:t>
            </a:r>
            <a:r>
              <a:rPr kumimoji="1" lang="zh-CN" altLang="en-US" sz="3200" b="1" smtClean="0">
                <a:latin typeface="黑体" panose="02010609060101010101" pitchFamily="49" charset="-122"/>
                <a:ea typeface="黑体" panose="02010609060101010101" pitchFamily="49" charset="-122"/>
              </a:rPr>
              <a:t>语言</a:t>
            </a:r>
            <a:r>
              <a:rPr kumimoji="1" lang="zh-CN" altLang="en-US" sz="3200" b="1">
                <a:latin typeface="黑体" panose="02010609060101010101" pitchFamily="49" charset="-122"/>
                <a:ea typeface="黑体" panose="02010609060101010101" pitchFamily="49" charset="-122"/>
              </a:rPr>
              <a:t>描写、动作描写</a:t>
            </a:r>
            <a:r>
              <a:rPr kumimoji="1" lang="zh-CN" altLang="en-US" sz="3200" b="1" smtClean="0">
                <a:latin typeface="黑体" panose="02010609060101010101" pitchFamily="49" charset="-122"/>
                <a:ea typeface="黑体" panose="02010609060101010101" pitchFamily="49" charset="-122"/>
              </a:rPr>
              <a:t>、</a:t>
            </a:r>
            <a:r>
              <a:rPr kumimoji="1" lang="zh-CN" altLang="en-US" sz="3200" b="1">
                <a:latin typeface="黑体" panose="02010609060101010101" pitchFamily="49" charset="-122"/>
                <a:ea typeface="黑体" panose="02010609060101010101" pitchFamily="49" charset="-122"/>
              </a:rPr>
              <a:t>外貌</a:t>
            </a:r>
            <a:r>
              <a:rPr kumimoji="1" lang="zh-CN" altLang="en-US" sz="3200" b="1" smtClean="0">
                <a:latin typeface="黑体" panose="02010609060101010101" pitchFamily="49" charset="-122"/>
                <a:ea typeface="黑体" panose="02010609060101010101" pitchFamily="49" charset="-122"/>
              </a:rPr>
              <a:t>描写</a:t>
            </a:r>
            <a:r>
              <a:rPr kumimoji="1" lang="zh-CN" altLang="en-US" sz="3200" b="1">
                <a:latin typeface="黑体" panose="02010609060101010101" pitchFamily="49" charset="-122"/>
                <a:ea typeface="黑体" panose="02010609060101010101" pitchFamily="49" charset="-122"/>
              </a:rPr>
              <a:t>、心理描写、细节</a:t>
            </a:r>
            <a:r>
              <a:rPr kumimoji="1" lang="zh-CN" altLang="en-US" sz="3200" b="1" smtClean="0">
                <a:latin typeface="黑体" panose="02010609060101010101" pitchFamily="49" charset="-122"/>
                <a:ea typeface="黑体" panose="02010609060101010101" pitchFamily="49" charset="-122"/>
              </a:rPr>
              <a:t>刻画</a:t>
            </a:r>
            <a:endParaRPr kumimoji="1" lang="en-US" altLang="zh-CN" sz="3200" b="1" smtClean="0">
              <a:latin typeface="黑体" panose="02010609060101010101" pitchFamily="49" charset="-122"/>
              <a:ea typeface="黑体" panose="02010609060101010101" pitchFamily="49" charset="-122"/>
            </a:endParaRPr>
          </a:p>
          <a:p>
            <a:r>
              <a:rPr kumimoji="1" lang="en-US" altLang="zh-CN" sz="3200" b="1">
                <a:latin typeface="黑体" panose="02010609060101010101" pitchFamily="49" charset="-122"/>
                <a:ea typeface="黑体" panose="02010609060101010101" pitchFamily="49" charset="-122"/>
              </a:rPr>
              <a:t> </a:t>
            </a:r>
            <a:r>
              <a:rPr kumimoji="1" lang="en-US" altLang="zh-CN" sz="3200" b="1" smtClean="0">
                <a:latin typeface="黑体" panose="02010609060101010101" pitchFamily="49" charset="-122"/>
                <a:ea typeface="黑体" panose="02010609060101010101" pitchFamily="49" charset="-122"/>
              </a:rPr>
              <a:t>                                  ——</a:t>
            </a:r>
            <a:r>
              <a:rPr kumimoji="1" lang="zh-CN" altLang="en-US" sz="3200" b="1">
                <a:latin typeface="黑体" panose="02010609060101010101" pitchFamily="49" charset="-122"/>
                <a:ea typeface="黑体" panose="02010609060101010101" pitchFamily="49" charset="-122"/>
              </a:rPr>
              <a:t>正面描写</a:t>
            </a:r>
          </a:p>
          <a:p>
            <a:r>
              <a:rPr kumimoji="1" lang="en-US" altLang="zh-CN" sz="3200" b="1">
                <a:latin typeface="黑体" panose="02010609060101010101" pitchFamily="49" charset="-122"/>
                <a:ea typeface="黑体" panose="02010609060101010101" pitchFamily="49" charset="-122"/>
              </a:rPr>
              <a:t>②</a:t>
            </a:r>
            <a:r>
              <a:rPr kumimoji="1" lang="zh-CN" altLang="en-US" sz="3200" b="1" smtClean="0">
                <a:latin typeface="黑体" panose="02010609060101010101" pitchFamily="49" charset="-122"/>
                <a:ea typeface="黑体" panose="02010609060101010101" pitchFamily="49" charset="-122"/>
              </a:rPr>
              <a:t>姑娘们</a:t>
            </a:r>
            <a:r>
              <a:rPr kumimoji="1" lang="zh-CN" altLang="en-US" sz="3200" b="1">
                <a:latin typeface="黑体" panose="02010609060101010101" pitchFamily="49" charset="-122"/>
                <a:ea typeface="黑体" panose="02010609060101010101" pitchFamily="49" charset="-122"/>
              </a:rPr>
              <a:t>口中的香雪，乘客眼中的香</a:t>
            </a:r>
            <a:r>
              <a:rPr kumimoji="1" lang="zh-CN" altLang="en-US" sz="3200" b="1" smtClean="0">
                <a:latin typeface="黑体" panose="02010609060101010101" pitchFamily="49" charset="-122"/>
                <a:ea typeface="黑体" panose="02010609060101010101" pitchFamily="49" charset="-122"/>
              </a:rPr>
              <a:t>雪</a:t>
            </a:r>
            <a:endParaRPr kumimoji="1" lang="en-US" altLang="zh-CN" sz="3200" b="1" smtClean="0">
              <a:latin typeface="黑体" panose="02010609060101010101" pitchFamily="49" charset="-122"/>
              <a:ea typeface="黑体" panose="02010609060101010101" pitchFamily="49" charset="-122"/>
            </a:endParaRPr>
          </a:p>
          <a:p>
            <a:r>
              <a:rPr kumimoji="1" lang="en-US" altLang="zh-CN" sz="3200" b="1">
                <a:latin typeface="黑体" panose="02010609060101010101" pitchFamily="49" charset="-122"/>
                <a:ea typeface="黑体" panose="02010609060101010101" pitchFamily="49" charset="-122"/>
              </a:rPr>
              <a:t>③</a:t>
            </a:r>
            <a:r>
              <a:rPr kumimoji="1" lang="zh-CN" altLang="en-US" sz="3200" b="1" smtClean="0">
                <a:latin typeface="黑体" panose="02010609060101010101" pitchFamily="49" charset="-122"/>
                <a:ea typeface="黑体" panose="02010609060101010101" pitchFamily="49" charset="-122"/>
              </a:rPr>
              <a:t>对比</a:t>
            </a:r>
            <a:r>
              <a:rPr kumimoji="1" lang="zh-CN" altLang="en-US" sz="3200" b="1">
                <a:latin typeface="黑体" panose="02010609060101010101" pitchFamily="49" charset="-122"/>
                <a:ea typeface="黑体" panose="02010609060101010101" pitchFamily="49" charset="-122"/>
              </a:rPr>
              <a:t>手法，香雪和凤娇和众姐妹的比较</a:t>
            </a:r>
          </a:p>
          <a:p>
            <a:r>
              <a:rPr kumimoji="1" lang="en-US" altLang="zh-CN" sz="3200" b="1">
                <a:latin typeface="黑体" panose="02010609060101010101" pitchFamily="49" charset="-122"/>
                <a:ea typeface="黑体" panose="02010609060101010101" pitchFamily="49" charset="-122"/>
              </a:rPr>
              <a:t>④</a:t>
            </a:r>
            <a:r>
              <a:rPr kumimoji="1" lang="zh-CN" altLang="en-US" sz="3200" b="1" smtClean="0">
                <a:latin typeface="黑体" panose="02010609060101010101" pitchFamily="49" charset="-122"/>
                <a:ea typeface="黑体" panose="02010609060101010101" pitchFamily="49" charset="-122"/>
              </a:rPr>
              <a:t>以</a:t>
            </a:r>
            <a:r>
              <a:rPr kumimoji="1" lang="zh-CN" altLang="en-US" sz="3200" b="1">
                <a:latin typeface="黑体" panose="02010609060101010101" pitchFamily="49" charset="-122"/>
                <a:ea typeface="黑体" panose="02010609060101010101" pitchFamily="49" charset="-122"/>
              </a:rPr>
              <a:t>环境描写来烘托她的</a:t>
            </a:r>
            <a:r>
              <a:rPr kumimoji="1" lang="zh-CN" altLang="en-US" sz="3200" b="1" smtClean="0">
                <a:latin typeface="黑体" panose="02010609060101010101" pitchFamily="49" charset="-122"/>
                <a:ea typeface="黑体" panose="02010609060101010101" pitchFamily="49" charset="-122"/>
              </a:rPr>
              <a:t>形象</a:t>
            </a:r>
            <a:endParaRPr kumimoji="1" lang="en-US" altLang="zh-CN" sz="3200" b="1" smtClean="0">
              <a:latin typeface="黑体" panose="02010609060101010101" pitchFamily="49" charset="-122"/>
              <a:ea typeface="黑体" panose="02010609060101010101" pitchFamily="49" charset="-122"/>
            </a:endParaRPr>
          </a:p>
          <a:p>
            <a:r>
              <a:rPr kumimoji="1" lang="en-US" altLang="zh-CN" sz="3200" b="1">
                <a:latin typeface="黑体" panose="02010609060101010101" pitchFamily="49" charset="-122"/>
                <a:ea typeface="黑体" panose="02010609060101010101" pitchFamily="49" charset="-122"/>
              </a:rPr>
              <a:t> </a:t>
            </a:r>
            <a:r>
              <a:rPr kumimoji="1" lang="en-US" altLang="zh-CN" sz="3200" b="1" smtClean="0">
                <a:latin typeface="黑体" panose="02010609060101010101" pitchFamily="49" charset="-122"/>
                <a:ea typeface="黑体" panose="02010609060101010101" pitchFamily="49" charset="-122"/>
              </a:rPr>
              <a:t>                                  ——</a:t>
            </a:r>
            <a:r>
              <a:rPr kumimoji="1" lang="zh-CN" altLang="en-US" sz="3200" b="1">
                <a:latin typeface="黑体" panose="02010609060101010101" pitchFamily="49" charset="-122"/>
                <a:ea typeface="黑体" panose="02010609060101010101" pitchFamily="49" charset="-122"/>
              </a:rPr>
              <a:t>侧面</a:t>
            </a:r>
            <a:r>
              <a:rPr kumimoji="1" lang="zh-CN" altLang="en-US" sz="3200" b="1" smtClean="0">
                <a:latin typeface="黑体" panose="02010609060101010101" pitchFamily="49" charset="-122"/>
                <a:ea typeface="黑体" panose="02010609060101010101" pitchFamily="49" charset="-122"/>
              </a:rPr>
              <a:t>描写</a:t>
            </a:r>
            <a:endParaRPr kumimoji="1" lang="zh-CN" altLang="en-US" sz="3200" b="1">
              <a:latin typeface="黑体" panose="02010609060101010101" pitchFamily="49" charset="-122"/>
              <a:ea typeface="黑体" panose="02010609060101010101" pitchFamily="49" charset="-122"/>
            </a:endParaRPr>
          </a:p>
        </p:txBody>
      </p:sp>
      <p:sp>
        <p:nvSpPr>
          <p:cNvPr id="3" name="文本框 2" title=""/>
          <p:cNvSpPr txBox="1"/>
          <p:nvPr/>
        </p:nvSpPr>
        <p:spPr>
          <a:xfrm>
            <a:off x="872836" y="390698"/>
            <a:ext cx="6533804" cy="646331"/>
          </a:xfrm>
          <a:prstGeom prst="rect">
            <a:avLst/>
          </a:prstGeom>
          <a:noFill/>
        </p:spPr>
        <p:txBody>
          <a:bodyPr wrap="square" rtlCol="0">
            <a:spAutoFit/>
          </a:bodyPr>
          <a:lstStyle/>
          <a:p>
            <a:r>
              <a:rPr lang="zh-CN" altLang="en-US" sz="3600" smtClean="0">
                <a:latin typeface="黑体" panose="02010609060101010101" pitchFamily="49" charset="-122"/>
                <a:ea typeface="黑体" panose="02010609060101010101" pitchFamily="49" charset="-122"/>
              </a:rPr>
              <a:t>（</a:t>
            </a:r>
            <a:r>
              <a:rPr lang="en-US" altLang="zh-CN" sz="3600" smtClean="0">
                <a:latin typeface="黑体" panose="02010609060101010101" pitchFamily="49" charset="-122"/>
                <a:ea typeface="黑体" panose="02010609060101010101" pitchFamily="49" charset="-122"/>
              </a:rPr>
              <a:t>1</a:t>
            </a:r>
            <a:r>
              <a:rPr lang="zh-CN" altLang="en-US" sz="3600" smtClean="0">
                <a:latin typeface="黑体" panose="02010609060101010101" pitchFamily="49" charset="-122"/>
                <a:ea typeface="黑体" panose="02010609060101010101" pitchFamily="49" charset="-122"/>
              </a:rPr>
              <a:t>）香雪的人物形象</a:t>
            </a:r>
            <a:endParaRPr lang="zh-CN" altLang="en-US" sz="360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9331249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anim calcmode="lin" valueType="num">
                                      <p:cBhvr>
                                        <p:cTn id="1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1000"/>
                                        <p:tgtEl>
                                          <p:spTgt spid="2">
                                            <p:txEl>
                                              <p:pRg st="3" end="3"/>
                                            </p:txEl>
                                          </p:spTgt>
                                        </p:tgtEl>
                                      </p:cBhvr>
                                    </p:animEffect>
                                    <p:anim calcmode="lin" valueType="num">
                                      <p:cBhvr>
                                        <p:cTn id="23"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2">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1000"/>
                                        <p:tgtEl>
                                          <p:spTgt spid="2">
                                            <p:txEl>
                                              <p:pRg st="4" end="4"/>
                                            </p:txEl>
                                          </p:spTgt>
                                        </p:tgtEl>
                                      </p:cBhvr>
                                    </p:animEffect>
                                    <p:anim calcmode="lin" valueType="num">
                                      <p:cBhvr>
                                        <p:cTn id="28"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2">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fade">
                                      <p:cBhvr>
                                        <p:cTn id="32" dur="1000"/>
                                        <p:tgtEl>
                                          <p:spTgt spid="2">
                                            <p:txEl>
                                              <p:pRg st="5" end="5"/>
                                            </p:txEl>
                                          </p:spTgt>
                                        </p:tgtEl>
                                      </p:cBhvr>
                                    </p:animEffect>
                                    <p:anim calcmode="lin" valueType="num">
                                      <p:cBhvr>
                                        <p:cTn id="3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矩形 1" title=""/>
          <p:cNvSpPr/>
          <p:nvPr/>
        </p:nvSpPr>
        <p:spPr>
          <a:xfrm>
            <a:off x="141317" y="1218991"/>
            <a:ext cx="11945389" cy="1569660"/>
          </a:xfrm>
          <a:prstGeom prst="rect">
            <a:avLst/>
          </a:prstGeom>
        </p:spPr>
        <p:txBody>
          <a:bodyPr wrap="square">
            <a:spAutoFit/>
          </a:bodyPr>
          <a:lstStyle/>
          <a:p>
            <a:r>
              <a:rPr kumimoji="1" lang="zh-CN" altLang="en-US" sz="2400" b="1">
                <a:latin typeface="黑体" panose="02010609060101010101" pitchFamily="49" charset="-122"/>
                <a:ea typeface="黑体" panose="02010609060101010101" pitchFamily="49" charset="-122"/>
              </a:rPr>
              <a:t>（</a:t>
            </a:r>
            <a:r>
              <a:rPr kumimoji="1" lang="en-US" altLang="zh-CN" sz="2400" b="1">
                <a:latin typeface="黑体" panose="02010609060101010101" pitchFamily="49" charset="-122"/>
                <a:ea typeface="黑体" panose="02010609060101010101" pitchFamily="49" charset="-122"/>
              </a:rPr>
              <a:t>1</a:t>
            </a:r>
            <a:r>
              <a:rPr kumimoji="1" lang="zh-CN" altLang="en-US" sz="2400" b="1" smtClean="0">
                <a:latin typeface="黑体" panose="02010609060101010101" pitchFamily="49" charset="-122"/>
                <a:ea typeface="黑体" panose="02010609060101010101" pitchFamily="49" charset="-122"/>
              </a:rPr>
              <a:t>）</a:t>
            </a:r>
            <a:r>
              <a:rPr kumimoji="1" lang="en-US" altLang="zh-CN" sz="2400" b="1" smtClean="0">
                <a:latin typeface="黑体" panose="02010609060101010101" pitchFamily="49" charset="-122"/>
                <a:ea typeface="黑体" panose="02010609060101010101" pitchFamily="49" charset="-122"/>
              </a:rPr>
              <a:t>“</a:t>
            </a:r>
            <a:r>
              <a:rPr kumimoji="1" lang="zh-CN" altLang="en-US" sz="2400" b="1">
                <a:latin typeface="黑体" panose="02010609060101010101" pitchFamily="49" charset="-122"/>
                <a:ea typeface="黑体" panose="02010609060101010101" pitchFamily="49" charset="-122"/>
              </a:rPr>
              <a:t>只有香雪躲在后面，双手紧紧捂着耳朵。看火车，她跑在最前边，火车来了，她却缩到最后去了。她有点害怕它那巨大的车头，车头那么雄壮地吐着白雾，仿佛一口气就能把台儿沟吸进肚里。它那撼天动地的轰鸣也叫她感到恐惧。在它跟前，她简直像一叶没根的小草。</a:t>
            </a:r>
            <a:r>
              <a:rPr kumimoji="1" lang="zh-CN" altLang="en-US" sz="2400" b="1" smtClean="0">
                <a:latin typeface="黑体" panose="02010609060101010101" pitchFamily="49" charset="-122"/>
                <a:ea typeface="黑体" panose="02010609060101010101" pitchFamily="49" charset="-122"/>
              </a:rPr>
              <a:t>”</a:t>
            </a:r>
            <a:r>
              <a:rPr kumimoji="1" lang="zh-CN" altLang="en-US" sz="2400" b="1" smtClean="0">
                <a:solidFill>
                  <a:srgbClr val="FF0000"/>
                </a:solidFill>
                <a:latin typeface="黑体" panose="02010609060101010101" pitchFamily="49" charset="-122"/>
                <a:ea typeface="黑体" panose="02010609060101010101" pitchFamily="49" charset="-122"/>
              </a:rPr>
              <a:t>（第</a:t>
            </a:r>
            <a:r>
              <a:rPr kumimoji="1" lang="en-US" altLang="zh-CN" sz="2400" b="1" smtClean="0">
                <a:solidFill>
                  <a:srgbClr val="FF0000"/>
                </a:solidFill>
                <a:latin typeface="黑体" panose="02010609060101010101" pitchFamily="49" charset="-122"/>
                <a:ea typeface="黑体" panose="02010609060101010101" pitchFamily="49" charset="-122"/>
              </a:rPr>
              <a:t>6</a:t>
            </a:r>
            <a:r>
              <a:rPr kumimoji="1" lang="zh-CN" altLang="en-US" sz="2400" b="1" smtClean="0">
                <a:solidFill>
                  <a:srgbClr val="FF0000"/>
                </a:solidFill>
                <a:latin typeface="黑体" panose="02010609060101010101" pitchFamily="49" charset="-122"/>
                <a:ea typeface="黑体" panose="02010609060101010101" pitchFamily="49" charset="-122"/>
              </a:rPr>
              <a:t>段）</a:t>
            </a:r>
            <a:endParaRPr lang="en-US" altLang="zh-CN" sz="2400" b="1">
              <a:solidFill>
                <a:srgbClr val="FF0000"/>
              </a:solidFill>
            </a:endParaRPr>
          </a:p>
        </p:txBody>
      </p:sp>
      <p:sp>
        <p:nvSpPr>
          <p:cNvPr id="3" name="文本框 2" title=""/>
          <p:cNvSpPr txBox="1"/>
          <p:nvPr/>
        </p:nvSpPr>
        <p:spPr>
          <a:xfrm>
            <a:off x="872836" y="390698"/>
            <a:ext cx="6533804" cy="646331"/>
          </a:xfrm>
          <a:prstGeom prst="rect">
            <a:avLst/>
          </a:prstGeom>
          <a:noFill/>
        </p:spPr>
        <p:txBody>
          <a:bodyPr wrap="square" rtlCol="0">
            <a:spAutoFit/>
          </a:bodyPr>
          <a:lstStyle/>
          <a:p>
            <a:r>
              <a:rPr lang="zh-CN" altLang="en-US" sz="3600" smtClean="0">
                <a:latin typeface="黑体" panose="02010609060101010101" pitchFamily="49" charset="-122"/>
                <a:ea typeface="黑体" panose="02010609060101010101" pitchFamily="49" charset="-122"/>
              </a:rPr>
              <a:t>（</a:t>
            </a:r>
            <a:r>
              <a:rPr lang="en-US" altLang="zh-CN" sz="3600" smtClean="0">
                <a:latin typeface="黑体" panose="02010609060101010101" pitchFamily="49" charset="-122"/>
                <a:ea typeface="黑体" panose="02010609060101010101" pitchFamily="49" charset="-122"/>
              </a:rPr>
              <a:t>1</a:t>
            </a:r>
            <a:r>
              <a:rPr lang="zh-CN" altLang="en-US" sz="3600" smtClean="0">
                <a:latin typeface="黑体" panose="02010609060101010101" pitchFamily="49" charset="-122"/>
                <a:ea typeface="黑体" panose="02010609060101010101" pitchFamily="49" charset="-122"/>
              </a:rPr>
              <a:t>）香雪的人物形象</a:t>
            </a:r>
            <a:endParaRPr lang="zh-CN" altLang="en-US" sz="3600">
              <a:latin typeface="黑体" panose="02010609060101010101" pitchFamily="49" charset="-122"/>
              <a:ea typeface="黑体" panose="02010609060101010101" pitchFamily="49" charset="-122"/>
            </a:endParaRPr>
          </a:p>
        </p:txBody>
      </p:sp>
      <p:sp>
        <p:nvSpPr>
          <p:cNvPr id="4" name="文本框 3" title=""/>
          <p:cNvSpPr txBox="1"/>
          <p:nvPr/>
        </p:nvSpPr>
        <p:spPr>
          <a:xfrm>
            <a:off x="241067" y="3047475"/>
            <a:ext cx="11346873" cy="830997"/>
          </a:xfrm>
          <a:prstGeom prst="rect">
            <a:avLst/>
          </a:prstGeom>
          <a:noFill/>
        </p:spPr>
        <p:txBody>
          <a:bodyPr wrap="square" rtlCol="0">
            <a:spAutoFit/>
          </a:bodyPr>
          <a:lstStyle/>
          <a:p>
            <a:r>
              <a:rPr kumimoji="1" lang="zh-CN" altLang="en-US" sz="2400" b="1">
                <a:latin typeface="黑体" panose="02010609060101010101" pitchFamily="49" charset="-122"/>
                <a:ea typeface="黑体" panose="02010609060101010101" pitchFamily="49" charset="-122"/>
              </a:rPr>
              <a:t>（</a:t>
            </a:r>
            <a:r>
              <a:rPr kumimoji="1" lang="en-US" altLang="zh-CN" sz="2400" b="1">
                <a:latin typeface="黑体" panose="02010609060101010101" pitchFamily="49" charset="-122"/>
                <a:ea typeface="黑体" panose="02010609060101010101" pitchFamily="49" charset="-122"/>
              </a:rPr>
              <a:t>2</a:t>
            </a:r>
            <a:r>
              <a:rPr kumimoji="1" lang="zh-CN" altLang="en-US" sz="2400" b="1">
                <a:latin typeface="黑体" panose="02010609060101010101" pitchFamily="49" charset="-122"/>
                <a:ea typeface="黑体" panose="02010609060101010101" pitchFamily="49" charset="-122"/>
              </a:rPr>
              <a:t>）香雪又悄悄把手送到凤娇手心里，她示意凤娇握住她的手，仿佛请求凤娇的宽恕，仿佛是她使凤娇受了委屈。”</a:t>
            </a:r>
            <a:r>
              <a:rPr kumimoji="1" lang="zh-CN" altLang="en-US" sz="2400" b="1">
                <a:solidFill>
                  <a:srgbClr val="FF0000"/>
                </a:solidFill>
                <a:latin typeface="黑体" panose="02010609060101010101" pitchFamily="49" charset="-122"/>
                <a:ea typeface="黑体" panose="02010609060101010101" pitchFamily="49" charset="-122"/>
              </a:rPr>
              <a:t>（第</a:t>
            </a:r>
            <a:r>
              <a:rPr kumimoji="1" lang="en-US" altLang="zh-CN" sz="2400" b="1" smtClean="0">
                <a:solidFill>
                  <a:srgbClr val="FF0000"/>
                </a:solidFill>
                <a:latin typeface="黑体" panose="02010609060101010101" pitchFamily="49" charset="-122"/>
                <a:ea typeface="黑体" panose="02010609060101010101" pitchFamily="49" charset="-122"/>
              </a:rPr>
              <a:t>38</a:t>
            </a:r>
            <a:r>
              <a:rPr kumimoji="1" lang="zh-CN" altLang="en-US" sz="2400" b="1" smtClean="0">
                <a:solidFill>
                  <a:srgbClr val="FF0000"/>
                </a:solidFill>
                <a:latin typeface="黑体" panose="02010609060101010101" pitchFamily="49" charset="-122"/>
                <a:ea typeface="黑体" panose="02010609060101010101" pitchFamily="49" charset="-122"/>
              </a:rPr>
              <a:t>段</a:t>
            </a:r>
            <a:r>
              <a:rPr kumimoji="1" lang="zh-CN" altLang="en-US" sz="2400" b="1">
                <a:solidFill>
                  <a:srgbClr val="FF0000"/>
                </a:solidFill>
                <a:latin typeface="黑体" panose="02010609060101010101" pitchFamily="49" charset="-122"/>
                <a:ea typeface="黑体" panose="02010609060101010101" pitchFamily="49" charset="-122"/>
              </a:rPr>
              <a:t>） </a:t>
            </a:r>
          </a:p>
        </p:txBody>
      </p:sp>
      <p:sp>
        <p:nvSpPr>
          <p:cNvPr id="5" name="文本框 4" title=""/>
          <p:cNvSpPr txBox="1"/>
          <p:nvPr/>
        </p:nvSpPr>
        <p:spPr>
          <a:xfrm>
            <a:off x="241068" y="4247803"/>
            <a:ext cx="11346873" cy="2308324"/>
          </a:xfrm>
          <a:prstGeom prst="rect">
            <a:avLst/>
          </a:prstGeom>
          <a:noFill/>
        </p:spPr>
        <p:txBody>
          <a:bodyPr wrap="square" rtlCol="0">
            <a:spAutoFit/>
          </a:bodyPr>
          <a:lstStyle/>
          <a:p>
            <a:r>
              <a:rPr kumimoji="1" lang="zh-CN" altLang="en-US" sz="2400" b="1">
                <a:latin typeface="黑体" panose="02010609060101010101" pitchFamily="49" charset="-122"/>
                <a:ea typeface="黑体" panose="02010609060101010101" pitchFamily="49" charset="-122"/>
              </a:rPr>
              <a:t>（</a:t>
            </a:r>
            <a:r>
              <a:rPr kumimoji="1" lang="en-US" altLang="zh-CN" sz="2400" b="1">
                <a:latin typeface="黑体" panose="02010609060101010101" pitchFamily="49" charset="-122"/>
                <a:ea typeface="黑体" panose="02010609060101010101" pitchFamily="49" charset="-122"/>
              </a:rPr>
              <a:t>3</a:t>
            </a:r>
            <a:r>
              <a:rPr kumimoji="1" lang="zh-CN" altLang="en-US" sz="2400" b="1">
                <a:latin typeface="黑体" panose="02010609060101010101" pitchFamily="49" charset="-122"/>
                <a:ea typeface="黑体" panose="02010609060101010101" pitchFamily="49" charset="-122"/>
              </a:rPr>
              <a:t>）“香雪平时话不多，胆子又小，但做起买卖却是姑娘中最顺利的一个。旅客们爱买她的货，因为她是那么信任地瞧着你，那洁如水晶的眼睛告诉你，站在车窗下的这个女孩子还不知道什么叫受骗。她还不知道怎么讲价钱，只说：‘你看着给吧。’你望着她那洁净得仿佛一分钟前才诞生的面孔，望着她那柔软得宛若红缎子似的嘴唇，心中会升起一种美好的感情。你不忍心跟这样的小姑娘耍滑头，在她面前，再爱计较的人也会变得慷慨大度。”</a:t>
            </a:r>
            <a:r>
              <a:rPr kumimoji="1" lang="zh-CN" altLang="en-US" sz="2400" b="1">
                <a:solidFill>
                  <a:srgbClr val="FF0000"/>
                </a:solidFill>
                <a:latin typeface="黑体" panose="02010609060101010101" pitchFamily="49" charset="-122"/>
                <a:ea typeface="黑体" panose="02010609060101010101" pitchFamily="49" charset="-122"/>
              </a:rPr>
              <a:t>（第</a:t>
            </a:r>
            <a:r>
              <a:rPr kumimoji="1" lang="en-US" altLang="zh-CN" sz="2400" b="1" smtClean="0">
                <a:solidFill>
                  <a:srgbClr val="FF0000"/>
                </a:solidFill>
                <a:latin typeface="黑体" panose="02010609060101010101" pitchFamily="49" charset="-122"/>
                <a:ea typeface="黑体" panose="02010609060101010101" pitchFamily="49" charset="-122"/>
              </a:rPr>
              <a:t>48</a:t>
            </a:r>
            <a:r>
              <a:rPr kumimoji="1" lang="zh-CN" altLang="en-US" sz="2400" b="1" smtClean="0">
                <a:solidFill>
                  <a:srgbClr val="FF0000"/>
                </a:solidFill>
                <a:latin typeface="黑体" panose="02010609060101010101" pitchFamily="49" charset="-122"/>
                <a:ea typeface="黑体" panose="02010609060101010101" pitchFamily="49" charset="-122"/>
              </a:rPr>
              <a:t>段</a:t>
            </a:r>
            <a:r>
              <a:rPr kumimoji="1" lang="zh-CN" altLang="en-US" sz="2400" b="1">
                <a:solidFill>
                  <a:srgbClr val="FF0000"/>
                </a:solidFill>
                <a:latin typeface="黑体" panose="02010609060101010101" pitchFamily="49" charset="-122"/>
                <a:ea typeface="黑体" panose="02010609060101010101" pitchFamily="49" charset="-122"/>
              </a:rPr>
              <a:t>） </a:t>
            </a:r>
          </a:p>
        </p:txBody>
      </p:sp>
      <p:sp>
        <p:nvSpPr>
          <p:cNvPr id="6" name="文本框 5" title=""/>
          <p:cNvSpPr txBox="1"/>
          <p:nvPr/>
        </p:nvSpPr>
        <p:spPr>
          <a:xfrm>
            <a:off x="7739149" y="3675295"/>
            <a:ext cx="3570208" cy="461665"/>
          </a:xfrm>
          <a:prstGeom prst="rect">
            <a:avLst/>
          </a:prstGeom>
          <a:noFill/>
        </p:spPr>
        <p:txBody>
          <a:bodyPr wrap="none" rtlCol="0">
            <a:spAutoFit/>
          </a:bodyPr>
          <a:lstStyle/>
          <a:p>
            <a:r>
              <a:rPr lang="zh-CN" altLang="en-US" sz="2400" b="1">
                <a:solidFill>
                  <a:srgbClr val="FF0000"/>
                </a:solidFill>
              </a:rPr>
              <a:t>动作描写（细心、善良）</a:t>
            </a:r>
          </a:p>
        </p:txBody>
      </p:sp>
      <p:sp>
        <p:nvSpPr>
          <p:cNvPr id="7" name="文本框 6" title=""/>
          <p:cNvSpPr txBox="1"/>
          <p:nvPr/>
        </p:nvSpPr>
        <p:spPr>
          <a:xfrm>
            <a:off x="7739149" y="6186795"/>
            <a:ext cx="4493538" cy="461665"/>
          </a:xfrm>
          <a:prstGeom prst="rect">
            <a:avLst/>
          </a:prstGeom>
          <a:noFill/>
        </p:spPr>
        <p:txBody>
          <a:bodyPr wrap="none" rtlCol="0">
            <a:spAutoFit/>
          </a:bodyPr>
          <a:lstStyle/>
          <a:p>
            <a:r>
              <a:rPr lang="zh-CN" altLang="en-US" sz="2400" b="1">
                <a:solidFill>
                  <a:srgbClr val="FF0000"/>
                </a:solidFill>
              </a:rPr>
              <a:t>侧面描写（纯真、善良、真诚）</a:t>
            </a:r>
          </a:p>
        </p:txBody>
      </p:sp>
      <p:sp>
        <p:nvSpPr>
          <p:cNvPr id="8" name="文本框 7" title=""/>
          <p:cNvSpPr txBox="1"/>
          <p:nvPr/>
        </p:nvSpPr>
        <p:spPr>
          <a:xfrm>
            <a:off x="7552058" y="2474967"/>
            <a:ext cx="3944389" cy="461665"/>
          </a:xfrm>
          <a:prstGeom prst="rect">
            <a:avLst/>
          </a:prstGeom>
          <a:noFill/>
        </p:spPr>
        <p:txBody>
          <a:bodyPr wrap="square" rtlCol="0">
            <a:spAutoFit/>
          </a:bodyPr>
          <a:lstStyle/>
          <a:p>
            <a:r>
              <a:rPr lang="zh-CN" altLang="en-US" sz="2400" b="1">
                <a:solidFill>
                  <a:srgbClr val="FF0000"/>
                </a:solidFill>
              </a:rPr>
              <a:t>动作描写、心理描写（胆小）</a:t>
            </a:r>
          </a:p>
        </p:txBody>
      </p:sp>
    </p:spTree>
    <p:extLst>
      <p:ext uri="{BB962C8B-B14F-4D97-AF65-F5344CB8AC3E}">
        <p14:creationId xmlns:p14="http://schemas.microsoft.com/office/powerpoint/2010/main" val="206217454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arn(inVertical)">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Lst>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0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1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8.xml><?xml version="1.0" encoding="utf-8"?>
<p:tagLst xmlns:p="http://schemas.openxmlformats.org/presentationml/2006/main">
  <p:tag name="KSO_WM_BEAUTIFY_FLAG" val="#wm#"/>
  <p:tag name="KSO_WM_TAG_VERSION" val="1.0"/>
  <p:tag name="KSO_WM_TEMPLATE_CATEGORY" val="custom"/>
  <p:tag name="KSO_WM_TEMPLATE_INDEX" val="20202805"/>
  <p:tag name="KSO_WM_UNIT_COMPATIBLE" val="0"/>
  <p:tag name="KSO_WM_UNIT_DIAGRAM_ISNUMVISUAL" val="0"/>
  <p:tag name="KSO_WM_UNIT_DIAGRAM_ISREFERUNIT" val="0"/>
  <p:tag name="KSO_WM_UNIT_HIGHLIGHT" val="0"/>
  <p:tag name="KSO_WM_UNIT_ID" val="_0**"/>
  <p:tag name="KSO_WM_UNIT_LAYERLEVEL" val="1"/>
</p:tagLst>
</file>

<file path=ppt/tags/tag119.xml><?xml version="1.0" encoding="utf-8"?>
<p:tagLst xmlns:p="http://schemas.openxmlformats.org/presentationml/2006/main">
  <p:tag name="KSO_WM_BEAUTIFY_FLAG" val="#wm#"/>
  <p:tag name="KSO_WM_TAG_VERSION" val="1.0"/>
  <p:tag name="KSO_WM_TEMPLATE_CATEGORY" val="custom"/>
  <p:tag name="KSO_WM_TEMPLATE_INDEX" val="20202805"/>
  <p:tag name="KSO_WM_UNIT_COMPATIBLE" val="0"/>
  <p:tag name="KSO_WM_UNIT_DIAGRAM_ISNUMVISUAL" val="0"/>
  <p:tag name="KSO_WM_UNIT_DIAGRAM_ISREFERUNIT" val="0"/>
  <p:tag name="KSO_WM_UNIT_HIGHLIGHT" val="0"/>
  <p:tag name="KSO_WM_UNIT_ID" val="_0**"/>
  <p:tag name="KSO_WM_UNIT_LAYERLEVEL" val="1"/>
</p:tagLst>
</file>

<file path=ppt/tags/tag1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3.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805"/>
  <p:tag name="KSO_WM_TEMPLATE_MASTER_THUMB_INDEX" val="12"/>
  <p:tag name="KSO_WM_TEMPLATE_MASTER_TYPE" val="1"/>
  <p:tag name="KSO_WM_TEMPLATE_SUBCATEGORY" val="0"/>
  <p:tag name="KSO_WM_TEMPLATE_THUMBS_INDEX" val="1、4、7、8、9、10、11、12、13、14、15"/>
</p:tagLst>
</file>

<file path=ppt/tags/tag124.xml><?xml version="1.0" encoding="utf-8"?>
<p:tagLst xmlns:p="http://schemas.openxmlformats.org/presentationml/2006/main">
  <p:tag name="KSO_WM_TEMPLATE_CATEGORY" val="custom"/>
  <p:tag name="KSO_WM_TEMPLATE_INDEX" val="20202805"/>
</p:tagLst>
</file>

<file path=ppt/tags/tag125.xml><?xml version="1.0" encoding="utf-8"?>
<p:tagLst xmlns:p="http://schemas.openxmlformats.org/presentationml/2006/main">
  <p:tag name="KSO_WM_BEAUTIFY_FLAG" val="#wm#"/>
  <p:tag name="KSO_WM_TEMPLATE_CATEGORY" val="custom"/>
  <p:tag name="KSO_WM_TEMPLATE_INDEX" val="20202805"/>
</p:tagLst>
</file>

<file path=ppt/tags/tag126.xml><?xml version="1.0" encoding="utf-8"?>
<p:tagLst xmlns:p="http://schemas.openxmlformats.org/presentationml/2006/main">
  <p:tag name="KSO_WM_UNIT_PLACING_PICTURE_USER_VIEWPORT" val="{&quot;height&quot;:7480,&quot;width&quot;:6000}"/>
</p:tagLst>
</file>

<file path=ppt/tags/tag127.xml><?xml version="1.0" encoding="utf-8"?>
<p:tagLst xmlns:p="http://schemas.openxmlformats.org/presentationml/2006/main">
  <p:tag name="KSO_WM_BEAUTIFY_FLAG" val="#wm#"/>
  <p:tag name="KSO_WM_TEMPLATE_CATEGORY" val="custom"/>
  <p:tag name="KSO_WM_TEMPLATE_INDEX" val="20202805"/>
</p:tagLst>
</file>

<file path=ppt/tags/tag128.xml><?xml version="1.0" encoding="utf-8"?>
<p:tagLst xmlns:p="http://schemas.openxmlformats.org/presentationml/2006/main">
  <p:tag name="KSO_WM_BEAUTIFY_FLAG" val="#wm#"/>
  <p:tag name="KSO_WM_TEMPLATE_CATEGORY" val="custom"/>
  <p:tag name="KSO_WM_TEMPLATE_INDEX" val="20205444"/>
</p:tagLst>
</file>

<file path=ppt/tags/tag129.xml><?xml version="1.0" encoding="utf-8"?>
<p:tagLst xmlns:p="http://schemas.openxmlformats.org/presentationml/2006/main">
  <p:tag name="KSO_WM_TEMPLATE_CATEGORY" val="custom"/>
  <p:tag name="KSO_WM_TEMPLATE_INDEX" val="20202805"/>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TEMPLATE_CATEGORY" val="custom"/>
  <p:tag name="KSO_WM_TEMPLATE_INDEX" val="20202805"/>
</p:tagLst>
</file>

<file path=ppt/tags/tag131.xml><?xml version="1.0" encoding="utf-8"?>
<p:tagLst xmlns:p="http://schemas.openxmlformats.org/presentationml/2006/main">
  <p:tag name="KSO_WM_BEAUTIFY_FLAG" val="#wm#"/>
  <p:tag name="KSO_WM_TEMPLATE_CATEGORY" val="custom"/>
  <p:tag name="KSO_WM_TEMPLATE_INDEX" val="20202805"/>
</p:tagLst>
</file>

<file path=ppt/tags/tag132.xml><?xml version="1.0" encoding="utf-8"?>
<p:tagLst xmlns:p="http://schemas.openxmlformats.org/presentationml/2006/main">
  <p:tag name="KSO_WM_BEAUTIFY_FLAG" val="#wm#"/>
  <p:tag name="KSO_WM_TEMPLATE_CATEGORY" val="custom"/>
  <p:tag name="KSO_WM_TEMPLATE_INDEX" val="20202805"/>
</p:tagLst>
</file>

<file path=ppt/tags/tag133.xml><?xml version="1.0" encoding="utf-8"?>
<p:tagLst xmlns:p="http://schemas.openxmlformats.org/presentationml/2006/main">
  <p:tag name="KSO_WM_BEAUTIFY_FLAG" val="#wm#"/>
  <p:tag name="KSO_WM_TEMPLATE_CATEGORY" val="custom"/>
  <p:tag name="KSO_WM_TEMPLATE_INDEX" val="20202805"/>
</p:tagLst>
</file>

<file path=ppt/tags/tag134.xml><?xml version="1.0" encoding="utf-8"?>
<p:tagLst xmlns:p="http://schemas.openxmlformats.org/presentationml/2006/main">
  <p:tag name="KSO_WM_BEAUTIFY_FLAG" val="#wm#"/>
  <p:tag name="KSO_WM_TEMPLATE_CATEGORY" val="custom"/>
  <p:tag name="KSO_WM_TEMPLATE_INDEX" val="20202805"/>
</p:tagLst>
</file>

<file path=ppt/tags/tag135.xml><?xml version="1.0" encoding="utf-8"?>
<p:tagLst xmlns:p="http://schemas.openxmlformats.org/presentationml/2006/main">
  <p:tag name="AS_OS" val="Unix 3.10 unknown"/>
  <p:tag name="AS_RELEASE_DATE" val="2023.03.31"/>
  <p:tag name="AS_TITLE" val="Aspose.Slides for Java"/>
  <p:tag name="AS_VERSION" val="23.3"/>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9.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6.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7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5.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8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2.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9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heme/theme1.xml><?xml version="1.0" encoding="utf-8"?>
<a:theme xmlns:r="http://schemas.openxmlformats.org/officeDocument/2006/relationships" xmlns:a="http://schemas.openxmlformats.org/drawingml/2006/main" name="Office 主题​​">
  <a:themeElements>
    <a:clrScheme name="自定义 404">
      <a:dk1>
        <a:srgbClr val="000000"/>
      </a:dk1>
      <a:lt1>
        <a:srgbClr val="FFFFFF"/>
      </a:lt1>
      <a:dk2>
        <a:srgbClr val="E5EBEA"/>
      </a:dk2>
      <a:lt2>
        <a:srgbClr val="FFFFFF"/>
      </a:lt2>
      <a:accent1>
        <a:srgbClr val="93ABAA"/>
      </a:accent1>
      <a:accent2>
        <a:srgbClr val="92AAA6"/>
      </a:accent2>
      <a:accent3>
        <a:srgbClr val="93ABA0"/>
      </a:accent3>
      <a:accent4>
        <a:srgbClr val="94A99B"/>
      </a:accent4>
      <a:accent5>
        <a:srgbClr val="9CAD9A"/>
      </a:accent5>
      <a:accent6>
        <a:srgbClr val="A0AB93"/>
      </a:accent6>
      <a:hlink>
        <a:srgbClr val="658BD5"/>
      </a:hlink>
      <a:folHlink>
        <a:srgbClr val="9F67A3"/>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199</Paragraphs>
  <Slides>36</Slides>
  <Notes>2</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36</vt:i4>
      </vt:variant>
    </vt:vector>
  </HeadingPairs>
  <TitlesOfParts>
    <vt:vector baseType="lpstr" size="51">
      <vt:lpstr>Arial</vt:lpstr>
      <vt:lpstr>微软雅黑</vt:lpstr>
      <vt:lpstr>隶书</vt:lpstr>
      <vt:lpstr>汉仪尚巍手书W</vt:lpstr>
      <vt:lpstr>Calibri Light</vt:lpstr>
      <vt:lpstr>Calibri</vt:lpstr>
      <vt:lpstr>Times New Roman</vt:lpstr>
      <vt:lpstr>宋体</vt:lpstr>
      <vt:lpstr>黑体</vt:lpstr>
      <vt:lpstr>华文行楷</vt:lpstr>
      <vt:lpstr>楷体</vt:lpstr>
      <vt:lpstr>华文中宋</vt:lpstr>
      <vt:lpstr>幼圆</vt:lpstr>
      <vt:lpstr>方正宋刻本秀楷简体</vt:lpstr>
      <vt:lpstr>Office 主题​​</vt:lpstr>
      <vt:lpstr>PowerPoint Presentation</vt:lpstr>
      <vt:lpstr>学习目标</vt:lpstr>
      <vt:lpstr>PowerPoint Presentation</vt:lpstr>
      <vt:lpstr>PowerPoint Presentation</vt:lpstr>
      <vt:lpstr>预习课文，完成以下任务</vt:lpstr>
      <vt:lpstr>快速浏览课文，简单概述故事情节。</vt:lpstr>
      <vt:lpstr>PowerPoint Presentation</vt:lpstr>
      <vt:lpstr>PowerPoint Presentation</vt:lpstr>
      <vt:lpstr>PowerPoint Presentation</vt:lpstr>
      <vt:lpstr>PowerPoint Presentation</vt:lpstr>
      <vt:lpstr>PowerPoint Presentation</vt:lpstr>
      <vt:lpstr>PowerPoint Presentation</vt:lpstr>
      <vt:lpstr>凤娇的人物形象</vt:lpstr>
      <vt:lpstr>PowerPoint Presentation</vt:lpstr>
      <vt:lpstr>PowerPoint Presentation</vt:lpstr>
      <vt:lpstr>PowerPoint Presentation</vt:lpstr>
      <vt:lpstr>象征手法</vt:lpstr>
      <vt:lpstr>（3）分析小说象征手法的运用</vt:lpstr>
      <vt:lpstr>（3）分析小说象征手法的运用</vt:lpstr>
      <vt:lpstr>然后她就朝隧道跑去。确切地说，是冲去。（79）</vt:lpstr>
      <vt:lpstr>（4）分析小说中对比、衬托手法的运用</vt:lpstr>
      <vt:lpstr>PowerPoint Presentation</vt:lpstr>
      <vt:lpstr>（4）分析小说中对比、衬托手法的运用</vt:lpstr>
      <vt:lpstr>PowerPoint Presentation</vt:lpstr>
      <vt:lpstr>PowerPoint Presentation</vt:lpstr>
      <vt:lpstr>讨论：香雪想得到自动铅笔盒是不是虚荣的表现</vt:lpstr>
      <vt:lpstr>PowerPoint Presentation</vt:lpstr>
      <vt:lpstr>预习课文，完成以下任务</vt:lpstr>
      <vt:lpstr>PowerPoint Presentation</vt:lpstr>
      <vt:lpstr>PowerPoint Presentation</vt:lpstr>
      <vt:lpstr>PowerPoint Presentation</vt:lpstr>
      <vt:lpstr>（6）分析小说语言的表现力</vt:lpstr>
      <vt:lpstr>PowerPoint Presentation</vt:lpstr>
      <vt:lpstr>（6）分析小说语言的表现力</vt:lpstr>
      <vt:lpstr>（6）分析小说语言的表现力</vt:lpstr>
      <vt:lpstr>PowerPoint Presentation</vt:lpstr>
    </vt:vector>
  </TitlesOfParts>
  <LinksUpToDate>0</LinksUpToDate>
  <SharedDoc>0</SharedDoc>
  <HyperlinksChanged>0</HyperlinksChanged>
  <Application>Aspose.Slides for Java</Application>
  <AppVersion>23.0300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2023-09-07T16:08:58.048</cp:lastPrinted>
  <dcterms:created xsi:type="dcterms:W3CDTF">2023-09-07T16:08:58Z</dcterms:created>
  <dcterms:modified xsi:type="dcterms:W3CDTF">2023-09-07T08:08:58Z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