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sldIdLst>
    <p:sldId id="369" r:id="rId2"/>
    <p:sldId id="288" r:id="rId3"/>
    <p:sldId id="349" r:id="rId4"/>
    <p:sldId id="393" r:id="rId5"/>
    <p:sldId id="394" r:id="rId6"/>
    <p:sldId id="395" r:id="rId7"/>
    <p:sldId id="332" r:id="rId8"/>
    <p:sldId id="396" r:id="rId9"/>
    <p:sldId id="397" r:id="rId10"/>
    <p:sldId id="398"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5" r:id="rId28"/>
    <p:sldId id="416" r:id="rId29"/>
    <p:sldId id="417" r:id="rId30"/>
    <p:sldId id="418" r:id="rId31"/>
    <p:sldId id="419" r:id="rId32"/>
    <p:sldId id="420" r:id="rId33"/>
    <p:sldId id="421" r:id="rId34"/>
    <p:sldId id="422" r:id="rId35"/>
    <p:sldId id="423" r:id="rId36"/>
    <p:sldId id="392" r:id="rId37"/>
    <p:sldId id="424" r:id="rId38"/>
    <p:sldId id="425" r:id="rId39"/>
    <p:sldId id="426" r:id="rId40"/>
    <p:sldId id="427" r:id="rId41"/>
    <p:sldId id="428" r:id="rId42"/>
    <p:sldId id="429" r:id="rId43"/>
    <p:sldId id="430" r:id="rId44"/>
    <p:sldId id="431" r:id="rId45"/>
    <p:sldId id="432" r:id="rId46"/>
    <p:sldId id="433" r:id="rId47"/>
    <p:sldId id="434" r:id="rId48"/>
    <p:sldId id="435" r:id="rId49"/>
    <p:sldId id="436" r:id="rId50"/>
    <p:sldId id="437" r:id="rId51"/>
    <p:sldId id="438" r:id="rId52"/>
    <p:sldId id="439" r:id="rId53"/>
    <p:sldId id="440" r:id="rId54"/>
    <p:sldId id="441" r:id="rId55"/>
    <p:sldId id="442" r:id="rId56"/>
    <p:sldId id="443" r:id="rId57"/>
    <p:sldId id="444" r:id="rId58"/>
    <p:sldId id="445" r:id="rId59"/>
    <p:sldId id="446" r:id="rId60"/>
    <p:sldId id="447" r:id="rId61"/>
    <p:sldId id="448" r:id="rId62"/>
    <p:sldId id="449" r:id="rId63"/>
    <p:sldId id="450" r:id="rId64"/>
    <p:sldId id="451" r:id="rId65"/>
    <p:sldId id="452" r:id="rId66"/>
    <p:sldId id="453" r:id="rId67"/>
    <p:sldId id="454" r:id="rId68"/>
    <p:sldId id="457" r:id="rId69"/>
    <p:sldId id="458" r:id="rId70"/>
    <p:sldId id="459" r:id="rId71"/>
    <p:sldId id="460" r:id="rId72"/>
    <p:sldId id="461" r:id="rId73"/>
    <p:sldId id="462" r:id="rId74"/>
    <p:sldId id="463" r:id="rId7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425080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909509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386523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考前突破</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第一模块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smtClean="0"/>
              <a:t>第</a:t>
            </a:r>
            <a:r>
              <a:rPr lang="en-US" altLang="zh-CN" sz="1600" smtClean="0"/>
              <a:t>5</a:t>
            </a:r>
            <a:r>
              <a:rPr lang="zh-CN" altLang="zh-CN" sz="1600" b="1" smtClean="0"/>
              <a:t>部分</a:t>
            </a:r>
            <a:r>
              <a:rPr lang="zh-CN" altLang="zh-CN" sz="1600" smtClean="0"/>
              <a:t>　</a:t>
            </a:r>
            <a:r>
              <a:rPr lang="zh-CN" altLang="zh-CN" sz="1600" b="1" smtClean="0"/>
              <a:t>仿写句子</a:t>
            </a:r>
            <a:r>
              <a:rPr lang="en-US" altLang="zh-CN" sz="1600" smtClean="0"/>
              <a:t>,</a:t>
            </a:r>
            <a:r>
              <a:rPr lang="zh-CN" altLang="zh-CN" sz="1600" b="1" smtClean="0"/>
              <a:t>压缩语段</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16"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7"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8"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9"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考前突破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dirty="0"/>
              <a:t>5</a:t>
            </a:r>
            <a:r>
              <a:rPr lang="zh-CN" altLang="zh-CN" b="1" dirty="0"/>
              <a:t>部分</a:t>
            </a:r>
            <a:r>
              <a:rPr lang="zh-CN" altLang="zh-CN" dirty="0"/>
              <a:t>　</a:t>
            </a:r>
            <a:r>
              <a:rPr lang="zh-CN" altLang="zh-CN" b="1" dirty="0"/>
              <a:t>仿写句子</a:t>
            </a:r>
            <a:r>
              <a:rPr lang="en-US" altLang="zh-CN" dirty="0"/>
              <a:t>,</a:t>
            </a:r>
            <a:r>
              <a:rPr lang="zh-CN" altLang="zh-CN" b="1" dirty="0"/>
              <a:t>压缩语段</a:t>
            </a:r>
            <a:endParaRPr lang="zh-CN" altLang="zh-CN" dirty="0"/>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年的考查题型又回归到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压缩语段。今年考查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小题是概况内容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年考查的题型一致。第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小题与以往的考查题型相比有新的变化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运用修辞手法来描述材料中的对象。</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cs typeface="Times New Roman" panose="02020603050405020304" pitchFamily="18" charset="0"/>
              </a:rPr>
              <a:t>年的中考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在语言运用方面应该和</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题大体保持一致。但是具体到小题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考查的方向具有不确定性。比如说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概括内容、提取信息回答问题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运用修辞来描述对象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读新闻写标题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读新闻写导语等等。在复习备考的过程中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可以多方面把握。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96761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三、备考策略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压缩语段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考点介绍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压缩语段是通过对一个句群或几个自然段的信息作筛选、提炼、整合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以达到概括信息的目的。压缩语段的题目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特别体现思维的灵活度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主要考查学生三个方面的能力。</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理解材料的能力</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筛选信息的能力</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整合信息的能力。</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年广东新考纲试题示例中出现了给语段中的概念下定义、拟写新闻标题并简述理由、一句话概括语段内容并做对联宣传三种考查形式。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06287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技法点拨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给语段中的概念下定义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给语段中的概念下定义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既是对相关内容的高度概括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又要符合格式上的要求。在内容上要抓住事物的本质特征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在形式上要注意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要把被定义的概念放在一个大的概念中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再加上对其本质特征进行描述的限制。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答题格式为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筛选本质特征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删除无用信息。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将重要信息按照答题要求连词成句。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8046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4" name="矩形 3"/>
          <p:cNvSpPr>
            <a:spLocks noChangeAspect="1"/>
          </p:cNvSpPr>
          <p:nvPr/>
        </p:nvSpPr>
        <p:spPr>
          <a:xfrm>
            <a:off x="508000" y="107757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新闻考点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拟写新闻标题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新闻标题是新闻的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旨在揭示消息的主题或重要新闻事实。一般来说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新闻标题较一句话新闻更简洁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只求人物和事件两个要素即可。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确定标题要素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一般此类题目的新闻材料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往往由导语和正文构成。从导语中可找到主体和主要新闻事件。如果主要新闻事件无法确定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就看正文主要讲的是什么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因为正文是对主要事件的具体叙述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从而确定主要事件。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明确表述形式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主要事件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82222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补写导语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导语是新闻的纲领和中心所在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读者可以从导语中得到新闻的总印象。根据主体部分拟写导语要求简明扼要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概括性强。常用叙述式。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6122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压缩语段及组合对联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语段压缩题解题思路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看清要求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确定压缩方向。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对阅读的语段共几段几句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段、句间的关系怎样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可以切分为几个层次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哪些是主要信息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哪些是背景信息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这些问题都要搞清楚。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辨明类型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确定主要信息。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记叙性语段陈述对象、事件经过及事件结果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是主要信息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说明性语段说明的对象及其特征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说明的目的或事物自身价值为主要信息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议论性语段议论的话题及作者的看法和看法的价值为主要信息。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43144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理清思路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组织语言表达。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抓内核。每个语段都有一个中心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即内核。压缩语段首先要确认语段的内核。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抓信息。分层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将原段根据意思要点划出若干小层次。概括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在勾画的基础上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概括出每层大意。整合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将各层大意归纳整合。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组句子。懂得留、删、简、改。留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保留或摘录能标明中心内容的词句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以保留主要的信息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删除冗余信息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简化句子或句意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改换简洁说法。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组句子原则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体现原文中心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内容连贯完整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符合题目要求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限制性信息</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常用主谓句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主语是语段信息的主体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谓语是直接传达语段信息的。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10611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组合对联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对联俗称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。它言简意赅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对仗工整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平仄协调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是一字一音的汉语语言独特的艺术形式。组合对联要明确对联的基本要求。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字数相等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断句一致。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除有意空出某字的位置以达到某种效果外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上下联字数无论长短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必须相同。例如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处处春光好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家家气象新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上下联各是</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冬去春来千条杨柳迎风绿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民安国泰万里河山映山红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上下联分别是</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个字。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73275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平仄相合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音调和谐。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所谓平仄是指作者依照汉语声调的特点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安排一种高低长短互相交替的节奏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。就普通话而言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阴平、阳平是平声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上声、去声是仄声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古入声字也归到仄声中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。一副对联要求上下联同位置的字平仄恰好相对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即平对仄或仄对平。基本要求是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一三五不论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二四六分明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即每句第一、三、五个字平仄可不论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第二、四、六个字的平仄上下联同一位置定要相对。传统习惯是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仄起平落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即上联末句尾字一般用仄声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下联末句尾字一般用平声。例如五言联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草色和云暖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梅花带月寒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词性相对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原则上虚词对虚词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实词对实词。具体说就是名词对名词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动词对动词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形容词对形容词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副词对副词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数量词对数量词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而且相同词性的词必须在相同的位置上。例如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满园春色好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神州面貌新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44884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186361"/>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句法整齐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结构相称。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即上下联句法、结构相对称。同一位置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主谓结构对主谓结构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动宾结构对动宾结构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偏正结构对偏正结构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复句对复句。何如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东风送暖大江南北春光好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神舟载人举国上下喜事多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东风送暖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大江南北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举国上下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春光好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71162"/>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内容相关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上下衔接。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上下联的含意必须相互衔接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但又不能重复。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仿写句子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考点介绍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仿写句子是指在一定的语言环境中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根据语言表达的需要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参照题干所提供的句式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另写一个或多个句式相同、内容与上下文衔接的句子。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80864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1906149246"/>
              </p:ext>
            </p:extLst>
          </p:nvPr>
        </p:nvGraphicFramePr>
        <p:xfrm>
          <a:off x="508000" y="1167686"/>
          <a:ext cx="8128000" cy="4776628"/>
        </p:xfrm>
        <a:graphic>
          <a:graphicData uri="http://schemas.openxmlformats.org/presentationml/2006/ole">
            <mc:AlternateContent xmlns:mc="http://schemas.openxmlformats.org/markup-compatibility/2006">
              <mc:Choice xmlns:v="urn:schemas-microsoft-com:vml" Requires="v">
                <p:oleObj spid="_x0000_s1037" name="文档" r:id="rId4" imgW="3838246" imgH="2255481" progId="Word.Document.12">
                  <p:embed/>
                </p:oleObj>
              </mc:Choice>
              <mc:Fallback>
                <p:oleObj name="文档" r:id="rId4" imgW="3838246" imgH="2255481" progId="Word.Document.12">
                  <p:embed/>
                  <p:pic>
                    <p:nvPicPr>
                      <p:cNvPr id="0" name=""/>
                      <p:cNvPicPr/>
                      <p:nvPr/>
                    </p:nvPicPr>
                    <p:blipFill>
                      <a:blip r:embed="rId5"/>
                      <a:stretch>
                        <a:fillRect/>
                      </a:stretch>
                    </p:blipFill>
                    <p:spPr>
                      <a:xfrm>
                        <a:off x="508000" y="1167686"/>
                        <a:ext cx="8128000" cy="4776628"/>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技法点拨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解题要领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看清题干</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明确要求</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品味语言材料</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把握思想内容</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辨明语言风格</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注意语句色彩</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依据具体语境</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结合语意脉络和句式特点以及表现手法</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灵活选用修辞格加以仿造。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81180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操作程序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分析语言材料的句子结构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明确仿写句的类属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把字句、被动句、转折句、并列句、提示句、总结句等。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依据修辞格的特点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把握其相关要求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如比喻句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其本体和喻体要有相似点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比喻要贴切、通俗、形象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排比则讲究结构相似、意思连贯、语气一致。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分析句子含义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把握意义指向。由于仿写的句子大多要求富于哲理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或意蕴含蓄深长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因此先要领悟其中蕴含的哲理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把握上下文的意蕴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然后紧承意蕴续补仿写。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分析例句的组合关系及与仿句的衔接照应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力求自然流畅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色彩、风格、句式趋于一致。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83402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229103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考场四忌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忌话题脱离。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一指题目中规定的陈述对象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在仿写时必须以给定的陈述对象为主语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否则便会不合要求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失之一词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谬以千里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。话题还指文段所给定的中心主旨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仿写时应在弄懂文意的基础上把握主旨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循旨联想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遵旨选材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按旨索句</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591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4" name="矩形 3"/>
          <p:cNvSpPr>
            <a:spLocks noChangeAspect="1"/>
          </p:cNvSpPr>
          <p:nvPr/>
        </p:nvSpPr>
        <p:spPr>
          <a:xfrm>
            <a:off x="508000" y="108724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仿照下面排比句的句式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写两个句式相同的句子。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什么样的年龄最理想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什么样的心灵最明亮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什么样的人生最美好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什么样的青春最辉煌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枝头斗妍的年龄最理想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燃烧的青春最辉煌。</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误例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我放射的光芒最皎洁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我雄健的舞姿最美好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在给定的例句中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前四个问句已明示了下文回答时的陈述对象应该分别是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并在回答的例句中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应分别和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仿写时应以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作为陈述对象。而误例中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这样就和题目中规定的陈述对象不合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这就是脱离话题。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坦荡的心灵最明亮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搏击风雨的人生最美好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47628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忌结构不一。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仿写句子比较重要的一点是形式上的约束性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这就要求我们弄清例句的句式和语气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仿写时要注意句子结构形式的高度一致。或常式或变式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或陈述或疑问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或祈使或感叹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还要弄清楚句子内部的语意关系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或转折或递进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或因果或假设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或总分或并列等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都必须符合规范。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仿照例句的格式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任写一种事物。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教师的周围飘着粉笔屑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那不是粉笔屑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那是教师撒出的智慧的花朵。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误例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父亲额头上淌着汗水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那是辛勤的汗水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那难道不是父亲辛苦劳作的见证吗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55490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首先分析给定的结构形式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然后确定内容。例句的结构格式是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并且最后一个分句用了比喻的形式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有其象征意义。而误例中首先没有用否定形式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并且后一分句没有用比喻方法。后一分句用反问句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也不符合例句中的陈述语气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因而仿写不符合要求。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教室前方有一块黑板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那不是黑板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那是播种知识的沃土。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农民的脚下泛着黄泥巴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那不是黄泥巴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那是农民播下的希望的种子。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学生的面前堆着厚厚的一摞书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那不是一摞书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那是学生砌下的通向成功的阶梯。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88840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忌修辞不符。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修辞作为一种表达手段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仅仅限于能够识别某些修辞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显然是不够的。而仿写句子着重在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上考查修辞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对促进学生语言表达水平的提高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有很好的导向作用。仿写前应分析给定例句所运用的修辞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或比喻或比拟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或借代或夸张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或对偶或排比等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必须严格遵守。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依照下面两个比喻句的句式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写两个句式相同的比喻句。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人生犹如一个爱出谜语的顽童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总是出一些难题让你解答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人生犹如一次漫长的旅行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理解就是前进的火把。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误例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犹如一颗渺小的尘土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它带领着我们漫游天际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如同一道溪流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激情就是溪流中的鹅卵石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95694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喻体必须恰当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从给定的两个句子来看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两个比喻句是并列关系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在每一个比喻句的内部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前后的语意又必须衔接。如将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爱出谜语的顽童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下面紧接着就写出其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爱出难题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理解是前进的火把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说出了理解在人生道路上的重要性。而误例中第一分句比喻不成立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忽略了比喻的可比性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第二分句比喻成立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但解释语不搭配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因而不符合要求。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就像开满枝头的花朵</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总是能结出友谊的果实</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好像一条清澈的小溪</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心灵就是小溪的源头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10336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忌色调不合。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即色彩和格调。仿写的句子同例句要色彩和谐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不论语体色彩还是感情色彩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仿写的句子立意境界要高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要有一定的神韵趣味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要求内容具有哲理性和启发性。相对于前三个要求而言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这个要求比较高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不仅要求学生正确运用基本的语言知识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掌握基本的语言操作技能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而且要求学生具有一定的审美情趣。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依照例句的格式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根据提供的开头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仿写句子。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人生就像一艘无舵的航船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飘飘荡荡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误例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一只无头的苍蝇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哼哼嗡嗡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到处乱撞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仿写的句子结构形式一致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属于假设关系的复句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并且也运用了比喻修辞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点明了理想对人生的指导作用。但是整个句子缺乏美感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格调不高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因而不合适。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一根没点燃的蜡烛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昏昏暗暗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没有光亮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02061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掌握修辞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句子仿写既要做到形似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又要神似。形一般指句子的句式、修辞、结构等方面。这里就详细讲解有关修辞方面的内容。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表示两种不同程度的事物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彼此有相似点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使用一事物来比方另一事物的修辞方法。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比喻一般由三个部分组成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即本体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被比喻的事物或情景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、喻体和比喻词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比喻关系的标志性词语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65251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地方乐调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《风》诗是民歌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反映劳动人民的生活和感想情感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周王朝中所在地的乐调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《雅》诗是宫廷诗歌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祭祀时用的歌舞曲。《颂》诗是庙堂诗歌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《雅》诗和《颂》诗大多反映统治阶级的生活。国风和部分小雅是劳动人民的口头创作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开创了古代诗歌的光荣传统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对后世诗歌产生了深远的影响。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种类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明喻。本体、喻体都出现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中间用比喻词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等连接。常见形式是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甲像乙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叶子出水很高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像亭亭的舞女的裙。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暗喻。本体、喻体都不出现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中间用比喻词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等连接。典型形式是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甲是乙。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广场上是雪白的花圈的海洋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纪念碑已堆成雪白的山冈。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借喻。不出现本体和比喻词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直接叙述喻体。借喻的典型形式是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甲代乙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最可恨那些毒蛇猛兽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吃尽了我们的血肉。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08518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991466"/>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把物当成人来写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或把人当成物来写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或把甲物当成乙物来写。生动形象地写出某事物某特征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表达作者某种情感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能启发读者想象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使文章更生动。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种类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把物当作人写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赋予物以人的动作、行为、思想、语言、感情、活动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用描写人的词来描写物。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把禽兽、鸟虫、花草、树木和其他无生命的事物当成人来写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使具体事物人格化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633377"/>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桃树、杏树、梨树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你不让我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我不让你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都开满了花赶趟儿。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朱自清《春》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感时花溅泪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恨别鸟惊心。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杜甫《春望》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太阳的脸红起来了。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朱自清《春》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1307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借物喻人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一是把人比作物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或把此物当作彼物来写。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人群不顾一切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涌了上来。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在群众的呼喝声中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那个恶霸夹着尾巴逃跑了。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二是把甲事物当成乙事物来写。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火山发出一声咆哮。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她们看见不远的地方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那宽厚肥大的荷叶下面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下半截身子长在水里。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孙犁《荷花淀》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58004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夸张。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为了达到某种表达效果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对事物的形象、特征、作用、程度等方面着意扩大或缩小的方法。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扩大夸张。故意把事物说得大、多、高、深、强等的夸张形式。例如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蜀道之难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难于上青天。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缩小夸张。故意把客观事实说得小、少、低、浅、弱等的夸张手法。例如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乌蒙磅礴走泥丸。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98016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排比。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把三个或以上结构和长度均类似、语气一致、意义相关或相同的句子排列起来。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加强语势、语言气氛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使文章的节奏感加强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条理性更好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更利于表达强烈的感情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他们的品质是那样的纯洁和高尚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他们的意志是那样的坚韧和刚强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他们的气质是那样的淳朴和谦逊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他们的胸怀是那样的美丽和宽广。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增强语势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突出某事物某特征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表达作者某种情感。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85819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字数相等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结构形式相同或基本相同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意义对称的一对短语或句子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表达两个相对或相近的意思。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整齐匀称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节奏感强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有音乐美感。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种类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正对。上下句意思上相似、相近、相补、相衬的对偶形式。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墙上芦苇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头重脚轻根底浅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山间竹笋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嘴尖皮厚腹中空。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反对。上下句意思上相反或相对的对偶形式。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横眉冷对千夫指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俯首甘为孺子牛。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串对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流水对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。上下句意思上具有承接、递进、因果、假设、条件等关系的对偶形式。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才饮长沙水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又食武昌鱼。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01575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第一组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提取下列材料的要点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为新贫族下定义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新贫族是近年来在城市里出现的一个新兴的人群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又被戏称为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拿高薪的穷人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是指他们挣得不少花得更多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有钱时挥金如土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没钱时便一贫如洗。他们消费的热情最强劲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消费的理念最前卫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消费的方式最酷。这些人大多在</a:t>
            </a:r>
            <a:r>
              <a:rPr lang="en-US" altLang="zh-CN" sz="2200" dirty="0">
                <a:solidFill>
                  <a:srgbClr val="000000"/>
                </a:solidFill>
                <a:latin typeface="Times New Roman" panose="02020603050405020304" pitchFamily="18" charset="0"/>
                <a:cs typeface="Times New Roman" panose="02020603050405020304" pitchFamily="18" charset="0"/>
              </a:rPr>
              <a:t>26—35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大多生活在写字楼里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他们领导着市场的新潮流。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新贫族是由在写字楼工作的年轻人构成的拥有最强劲消费热情、最前卫消费理念和最酷消费方式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挣得多花得更多的领导市场新潮流的城市新兴人群。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990343"/>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给下面新闻拟写标题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并简述理由。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本报北京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日电</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日北京出现了两次沙尘天气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沙尘暴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项目组专家透露</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日的沙尘天气过程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每平方米降尘量为</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按北京地区面积约为</a:t>
            </a:r>
            <a:r>
              <a:rPr lang="en-US" altLang="zh-CN" sz="2200" dirty="0">
                <a:solidFill>
                  <a:srgbClr val="000000"/>
                </a:solidFill>
                <a:latin typeface="Times New Roman" panose="02020603050405020304" pitchFamily="18" charset="0"/>
                <a:cs typeface="Times New Roman" panose="02020603050405020304" pitchFamily="18" charset="0"/>
              </a:rPr>
              <a:t>1040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平方公里计算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北京总降尘量为</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日的沙尘暴过程每平方米降尘量达到</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该次沙尘暴北京总降尘量高达</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万吨。两次沙尘天气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北京总降尘</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相当于每个北京人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分得</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斤尘土。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北京两次沙尘天气人均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分得</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斤尘土。示例二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北京出现两次严重沙尘天气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降尘量</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cs typeface="Times New Roman" panose="02020603050405020304" pitchFamily="18" charset="0"/>
              </a:rPr>
              <a:t>万吨。示例三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北京出现了严重的沙尘天气。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新闻在筛选信息的时候一是要注意它的导语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二是还要注意它最有新闻价值的内容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所以要将导语和后面最有新闻价值的地方加以整合。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93800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阅读下列材料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陈慈黉故居位于汕头市澄海区隆都镇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是清末民初侨居泰国的富商陈慈黉家族在家乡前美村建造的。它始建于清朝宣统二年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耗时近</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占地</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万多平方米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一共有厅房</a:t>
            </a:r>
            <a:r>
              <a:rPr lang="en-US" altLang="zh-CN" sz="2200" dirty="0">
                <a:solidFill>
                  <a:srgbClr val="000000"/>
                </a:solidFill>
                <a:latin typeface="Times New Roman" panose="02020603050405020304" pitchFamily="18" charset="0"/>
                <a:cs typeface="Times New Roman" panose="02020603050405020304" pitchFamily="18" charset="0"/>
              </a:rPr>
              <a:t>506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是岭南最具规模的大宅建筑群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岭南第一侨宅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黉院惠风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是汕头新八景之一。故居总体上以潮汕民居传统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驷马拖车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的格局进行建造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保留了潮汕民居典型的建筑风貌。在此基础上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又糅合古典宫廷建筑之美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亭台楼阁、雕梁画栋、通廊天桥古朴典雅而又富丽堂皇。更兼容西洋建筑特点和材质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西式阳台、拱门、圆窗随处可见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玻璃、瓷砖等进口装饰材料百年如新。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21152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请用一句话概括以上内容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根据对联常识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将下面的短语合成一副对联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陈慈黉故居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景点做宣传。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黉院惠风　潮汕文化　中西精髓　岭南侨宅　凝聚　彰显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陈慈黉故居在岭南地区的地位及建筑特色。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黉院惠风彰显潮汕文化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岭南侨宅凝聚中西精髓。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8658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wipe(down)">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请用一句话概括以上内容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《诗经》包括风、雅、颂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国风和部分小雅最有价值。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《诗经》分为风、雅、颂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国风和部分小雅对后世诗歌影响深远。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为描述对象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用上一种修辞方法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写一句话。</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国风表达了劳动人民的思想情感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反映了时代的社会生活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开创了古代诗歌的光辉传统。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国风是民间文学苑中的幽兰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香泽后世。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90844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wipe(down)">
                                      <p:cBhvr>
                                        <p:cTn id="1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阅读新闻完成后面题目。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南方网讯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全媒体记者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值中国改革开放</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广东侨界青年联合会于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日下午在广州召开了广东侨青联纪念中国改革开放</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周年座谈会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广东省侨联副主席、广东侨青联主席戴文威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广东侨青联执行主席、副主席、秘书长等主要成员及新闻媒体代表逾</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人出席了座谈会。中国侨联副秘书长兼海外联谊部部长、中国侨联青委会常务副会长兼秘书长陈权出席座谈会并讲话</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座谈会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与会人员纷纷发言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畅谈自身对改革开放</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以及党的十八大召开以来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党的系列方针政策对自身工作和生活的积极影响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并对如何贯彻落实十九大精神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更好地推动广东侨青联的工作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踊跃发言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展示出当代青年的风采。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26090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给新闻拟一个标题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字数不超过</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广东侨青联召开纪念中国改革开放</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周年座谈会。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仿照画波浪线的句子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在横线上续写两句话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使之构成排比。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历史雄辩地证明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创新是改革开放的生命源泉。创新是石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擦出星星之火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创新是火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点燃希望之灯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创新是灯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照亮前进之路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创新是路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引导我们前行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88799" y="3963500"/>
            <a:ext cx="13617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00192" y="3963500"/>
            <a:ext cx="199372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356148"/>
            <a:ext cx="13617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55463" y="4356148"/>
            <a:ext cx="181248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17939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072243"/>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根据下列材料介绍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镉大米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人们总是在食品安全中学习化学知识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两年前</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大米镉超标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的新闻让人们空前关注起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广州超过四成大米镉超标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谈食色变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更让公众群情激愤</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究竟为何物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镉是一种重金属元素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在冶金、塑料、电子等行业非常重要。它通常通过废水排入沟渠河流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再通过灌溉污染农作物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水稻是典型的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受害作物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不同的摄取方式来衡量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镉对人体健康有不同的影响。通过大米等食物摄取的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长期小剂量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。这种情况主要危害肾脏和骨骼。目前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国际卫生组织对镉的安全标准就是基于它对肾脏的危害程度建立的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上限是每周每公斤体重</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微克。这相当于一个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公斤的人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每天不超过</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36661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回答这道题要求通读全文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镉大米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的各种有关信息并综合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确定下定义的内容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最后套入格式答题。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镉大米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就是指用受到了含有重金属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的废水灌溉而污染的水稻加工的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且镉含量超过了安全标准线的有毒大米。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63880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根据下列材料的内容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请你说说什么是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科学家就已研发出一项新的加工技术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这就是高压水射流切割技术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人们形象地称之为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可以说是锋利无比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甚至削铁如泥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其卓越的性能远远高于金属刀具。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其实就是一束很细的高压水射流。当人们通过一定的方法迫使水以超过声速的速度通过极小的喷嘴时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聚集成的高压水射流就具有了切割不同材料的能力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这种高压水射流的出口直径还不到</a:t>
            </a:r>
            <a:r>
              <a:rPr lang="en-US" altLang="zh-CN" sz="2200" dirty="0">
                <a:solidFill>
                  <a:srgbClr val="000000"/>
                </a:solidFill>
                <a:latin typeface="Times New Roman" panose="02020603050405020304" pitchFamily="18" charset="0"/>
                <a:cs typeface="Times New Roman" panose="02020603050405020304" pitchFamily="18" charset="0"/>
              </a:rPr>
              <a:t>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比细自动铅笔芯还要细一些。水喷流出口时的压强在</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兆帕以上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这就相当于在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平方毫米的面积上放上</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千克的物体所产生的压力。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8496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文章第二、三两段介绍的是水刀研发的时间、性能和工作原理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所以应在这部分提取信息。之后介绍的是水刀的应用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与定义无关。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水刀就是高压水射流切割技术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这是科学家研发出的一项新的加工技术。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4160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用一句话概括下面一则新闻的主要内容。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本报综合消息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近期《汉字英雄》和《中国汉字听写大会》这两档汉字听写节目火了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它们不仅将汉字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听写课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开到了电视上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还让告别校园多年的成年人也甘当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老老实实地学起了写字。有关数据显示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节目播出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小时内在微博话题电视节目中排名第一位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甚至超越了《中国好声音》等多档节目。两档汉字听写类节目的走红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让不少国人惊呼自己已经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也再次引起人们对汉字文化传承的忧虑。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汉字听写大赛节目引起人们对汉字的忧虑。示例二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两档汉字听写类节目走红让国人惊呼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不会写字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12714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98478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用一句话概括下面这则新闻的主要内容。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包括标点。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韩国《中央日报》</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中国国家主席习近平提出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实现中华民族伟大复兴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就是中华民族近代以来最伟大梦想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习近平在访问哈萨克斯坦和印度尼西亚时提出了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的构想。激活</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多年前的古代物流网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这一丝绸之路构想称得上是中国梦</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放低姿态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行事低调。习近平主席在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日开幕的博鳌论坛演讲中表示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中国近代以后遭遇了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多年的动荡和战火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中国人民绝不会将自己曾经遭受过的悲惨经历强加给其他国家和民族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。这是在否认中国会称霸。但他的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通过一带一路完成强汉盛唐复兴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的梦并不会因此就消失。因为这正是贯通中国梦和一带一路哲学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而向西部快速前行的中国高铁就是一个象征。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强汉盛唐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的中国梦。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88344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阅读下列材料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国内一所大学的影视传媒学院成立。被聘为该学院的某明星在微博上透露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自己没有上过大学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对做教授很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惶恐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网友们也有话说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明星们还是先教好自己的孩子吧。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我一定要努力考进去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做偶像的学生。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美国明星有当总统的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但没有做教授的。基辛格曾想去某大学当教授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被该校的校长一口回绝。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59994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矩形 2"/>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请用一句话概括以上材料的内容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某</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明星被聘为大学教授</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网友对此说法不一。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就国内这所大学的做法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请跟帖评论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表明你的观点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并简述理由。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跟</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帖</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明星不等于艺术家</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不要把学校当成一个追星舞台。明星去学校任客座教授</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会带来负面影响。明星都有很多自己的粉丝</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这些粉丝大多数都是不设防的年轻人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粉丝会被明星吸引而慕名报考学校</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把校园变成追星的舞台</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倒过来明星会变得更加</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明星化</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这就变成了一个相互借光的恶性循环了。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77552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088498"/>
            <a:ext cx="8128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仿照画波浪线的句子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在横线上续写两句话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使之构成排比。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寒来暑往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秋收冬藏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一年四季景象不同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所代表的生命状态也不相同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惠风和畅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莺飞草长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是生命的萌发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夏天骄阳似火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蛙鸣虫唱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是生命的张扬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明月朗照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五谷飘香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是生命的纯熟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冬天落雪无声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闲云舒卷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是生命的恬静。</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仿照画波浪线的句子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在横线上续写一句话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使之构成排比。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思考是一种启迪心智的旅行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深入的思考能够</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活跃你的头脑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拓展你的思维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沉淀你的智慧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丰盈你的精神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阅读是一种照亮心路的对话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广泛的阅读能够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丰富你的知识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开阔你的眼界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陶冶你的性情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净化你的灵魂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082893" y="2338489"/>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79912" y="233848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13285" y="2338489"/>
            <a:ext cx="20410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08104" y="274262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308304" y="274262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3145565"/>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03648" y="3145371"/>
            <a:ext cx="188517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11058" y="5148236"/>
            <a:ext cx="188517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64088" y="5148236"/>
            <a:ext cx="188517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657953" y="5148236"/>
            <a:ext cx="90346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1520" y="5546832"/>
            <a:ext cx="1512168"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92435" y="5544305"/>
            <a:ext cx="188517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21164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22" presetClass="exit" presetSubtype="4" fill="hold" grpId="0" nodeType="with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请阅读下面几段文字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概括出你得到的信息。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复旦大学在自主招生中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不仅看重考生的学业成绩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还对考生进行了严格的面试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然后才决定是否录取。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今年举办的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隆力奇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杯第十二届</a:t>
            </a:r>
            <a:r>
              <a:rPr lang="en-US" altLang="zh-CN" sz="2200" dirty="0">
                <a:solidFill>
                  <a:srgbClr val="000000"/>
                </a:solidFill>
                <a:latin typeface="Times New Roman" panose="02020603050405020304" pitchFamily="18" charset="0"/>
                <a:cs typeface="Times New Roman" panose="02020603050405020304" pitchFamily="18" charset="0"/>
              </a:rPr>
              <a:t>CCTV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青年歌手大奖赛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除了评判选手的歌唱水平外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还有综合知识问答这一环节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虽然只占</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却往往成为影响选手排名的关键。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月中旬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法国敲定了进军德国世界杯的</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人大名单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在预选赛中表现突出的球星皮雷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因在赛场上与人有过争吵而未能入选。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首届中国科技大学少年班学生谢彦波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被人们称为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未来的诺贝尔奖获得者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因不能处理好与导师的关系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被迫中途结束了在美国的留学生涯。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现代社会更看重人的综合素质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德才兼备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31171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第二组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根据材料拟一条一句话新闻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公安机关在追逃专项斗争中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等高科技手段和对在逃人员的分级督捕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211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名在京作案后逃跑的犯罪嫌疑人缉拿归案。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按照中央政法委和公安部的部署。北京市公安局自</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月份开始对全市</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年以来的负案、批捕、扣留在逃犯罪嫌疑人和从监管等场所逃脱的犯罪嫌疑人和罪犯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进行全面调查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将查出的</a:t>
            </a:r>
            <a:r>
              <a:rPr lang="en-US" altLang="zh-CN" sz="2200" dirty="0">
                <a:solidFill>
                  <a:srgbClr val="000000"/>
                </a:solidFill>
                <a:latin typeface="Times New Roman" panose="02020603050405020304" pitchFamily="18" charset="0"/>
                <a:cs typeface="Times New Roman" panose="02020603050405020304" pitchFamily="18" charset="0"/>
              </a:rPr>
              <a:t>1000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余名在逃人员的情况全部输入计算机上网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并与公安部联网。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为加强迫逃专项斗争的力度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北京市公、检、法机关于</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日发出通告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限令在逃人员主动投案自首。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月份北京公安采取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网上作战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分级督捕等措施缉拿逃犯</a:t>
            </a:r>
            <a:r>
              <a:rPr lang="en-US" altLang="zh-CN" sz="2200" dirty="0">
                <a:solidFill>
                  <a:srgbClr val="000000"/>
                </a:solidFill>
                <a:latin typeface="Times New Roman" panose="02020603050405020304" pitchFamily="18" charset="0"/>
                <a:cs typeface="Times New Roman" panose="02020603050405020304" pitchFamily="18" charset="0"/>
              </a:rPr>
              <a:t>211</a:t>
            </a:r>
            <a:r>
              <a:rPr lang="zh-CN" altLang="zh-CN" sz="2200" dirty="0">
                <a:solidFill>
                  <a:srgbClr val="000000"/>
                </a:solidFill>
                <a:latin typeface="Times New Roman" panose="02020603050405020304" pitchFamily="18" charset="0"/>
                <a:cs typeface="Times New Roman" panose="02020603050405020304" pitchFamily="18" charset="0"/>
              </a:rPr>
              <a:t>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54165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概括下面一则消息的主要信息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《人民日报》巴厘岛</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日电</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东盟</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国与中日韩财长会议在印度尼西亚巴厘岛发表联合公报宣布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亚洲区域外汇储备库将在今年年底前正式成立并运行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以解决区域内的短期资金流动困难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并作为现有国际金融机构的补充。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根据公报提供的数据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在规模为</a:t>
            </a:r>
            <a:r>
              <a:rPr lang="en-US" altLang="zh-CN" sz="2200" dirty="0">
                <a:solidFill>
                  <a:srgbClr val="000000"/>
                </a:solidFill>
                <a:latin typeface="Times New Roman" panose="02020603050405020304" pitchFamily="18" charset="0"/>
                <a:cs typeface="Times New Roman" panose="02020603050405020304" pitchFamily="18" charset="0"/>
              </a:rPr>
              <a:t>1200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亿美元的亚洲区域外汇储备库中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中日韩</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国出资</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东盟</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国出资</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中国、日本各占</a:t>
            </a:r>
            <a:r>
              <a:rPr lang="en-US" altLang="zh-CN" sz="2200" dirty="0">
                <a:solidFill>
                  <a:srgbClr val="000000"/>
                </a:solidFill>
                <a:latin typeface="Times New Roman" panose="02020603050405020304" pitchFamily="18" charset="0"/>
                <a:cs typeface="Times New Roman" panose="02020603050405020304" pitchFamily="18" charset="0"/>
              </a:rPr>
              <a:t>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韩国占</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具体金额为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384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亿美元、日本</a:t>
            </a:r>
            <a:r>
              <a:rPr lang="en-US" altLang="zh-CN" sz="2200" dirty="0">
                <a:solidFill>
                  <a:srgbClr val="000000"/>
                </a:solidFill>
                <a:latin typeface="Times New Roman" panose="02020603050405020304" pitchFamily="18" charset="0"/>
                <a:cs typeface="Times New Roman" panose="02020603050405020304" pitchFamily="18" charset="0"/>
              </a:rPr>
              <a:t>384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亿美元、韩国</a:t>
            </a:r>
            <a:r>
              <a:rPr lang="en-US" altLang="zh-CN" sz="2200" dirty="0">
                <a:solidFill>
                  <a:srgbClr val="000000"/>
                </a:solidFill>
                <a:latin typeface="Times New Roman" panose="02020603050405020304" pitchFamily="18" charset="0"/>
                <a:cs typeface="Times New Roman" panose="02020603050405020304" pitchFamily="18" charset="0"/>
              </a:rPr>
              <a:t>192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亚洲区域外汇储备库将在年底前成立并运行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中日韩出资最多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中日韩出资比例最大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1050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矩形 2"/>
          <p:cNvSpPr>
            <a:spLocks noChangeAspect="1"/>
          </p:cNvSpPr>
          <p:nvPr/>
        </p:nvSpPr>
        <p:spPr>
          <a:xfrm>
            <a:off x="508000" y="106645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卫生部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日发出公告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决定撤销全国牙病防治指导组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同时将在疾病预防控制局成立口腔卫生处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负责全国牙病防治管理工作。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全国牙防组是</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年经卫生部批准成立的牙病防治组织。牙防组自成立以来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在改善大众口腔健康状况、提高群众自我口腔保健水平、监测口腔疾病发展等方面都发挥了积极作用。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公告指出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随着近年来政府公共服务职能的不断强化和行业民间组织的快速发展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牙防组已难以适应卫生事业发展的要求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卫生部决定予以撤销。牙防组撤销后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原承担的工作由卫生部统一安排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群众性牙病预防保健技术工作和有关事务性管理工作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将以委托形式交专业社团或机构承担。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给下面这则新闻拟写一个标题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卫生部撤销牙防组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成立口腔处。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37893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985078"/>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似水流年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静待花开。三月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踏春的时节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我们或远足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或近玩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欣赏着明媚的春光。二月杏花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四月蔷薇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在池塘生春草的这个浪漫季节里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我们将见证玉兰的绽放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我们将见到梨花白在枝头的日子。五月呢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正是赏牡丹、芍药的好时光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会有榴花红似火。对照下来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我们嗅闻着春夏花朵的芬芳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感受着它们各自绽放的日子。我想说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我将与花儿们一起迎接着春天或夏天里它们那灿烂而美好的每一个日子。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请用一句话概括以上内容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三四五月齐赏花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根据对联常识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将下面六个短语组合成一副对联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为春夏美景做宣传。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粉桃花　夏荷花　装点　扮靓　绿色世界　清凉时分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粉桃花装点绿色世界　夏荷花扮靓清凉世界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15782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阅读下列材料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番禺历史悠久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源远流长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始建于公元前</a:t>
            </a:r>
            <a:r>
              <a:rPr lang="en-US" altLang="zh-CN" sz="2200" dirty="0">
                <a:solidFill>
                  <a:srgbClr val="000000"/>
                </a:solidFill>
                <a:latin typeface="Times New Roman" panose="02020603050405020304" pitchFamily="18" charset="0"/>
                <a:cs typeface="Times New Roman" panose="02020603050405020304" pitchFamily="18" charset="0"/>
              </a:rPr>
              <a:t>214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至今已有</a:t>
            </a:r>
            <a:r>
              <a:rPr lang="en-US" altLang="zh-CN" sz="2200" dirty="0">
                <a:solidFill>
                  <a:srgbClr val="000000"/>
                </a:solidFill>
                <a:latin typeface="Times New Roman" panose="02020603050405020304" pitchFamily="18" charset="0"/>
                <a:cs typeface="Times New Roman" panose="02020603050405020304" pitchFamily="18" charset="0"/>
              </a:rPr>
              <a:t>2200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为历代通商口岸和著名的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鱼米之乡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也是岭南画派、广东音乐的发源地之一。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番禺的民间艺术多姿多彩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这里有风格独特的鳌鱼舞、飘色、乞巧等。此外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番禺凤舞、番禺龙狮、沙湾广东音乐、番禺粤曲私伙局、番禺龙舟、番禺咸水歌等民间艺术也广为流传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深受民众欢迎。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20197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106645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岭南一秀的莲花山景观、广东四大名园之一的余荫山房、古祠宇留耕堂等具有浓郁的岭南文化特色。莲花山上或悬崖峭壁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或奇岩异洞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或嵯峨幽邃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或雄伟挺拔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它上面的观音神像是目前箔金铜像的世界之最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余荫山房布局巧妙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园中亭台楼阁、堂殿轩榭、桥廊堤栏、山山水水尽纳于方圆三百步之中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留耕堂以柱多而出名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共有木、石柱</a:t>
            </a:r>
            <a:r>
              <a:rPr lang="en-US" altLang="zh-CN" sz="2200" dirty="0">
                <a:solidFill>
                  <a:srgbClr val="000000"/>
                </a:solidFill>
                <a:latin typeface="Times New Roman" panose="02020603050405020304" pitchFamily="18" charset="0"/>
                <a:cs typeface="Times New Roman" panose="02020603050405020304" pitchFamily="18" charset="0"/>
              </a:rPr>
              <a:t>112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香江野生动物世界、长隆旅游度假区、集古建筑艺术与岭南园林于一体的沙湾宝墨园等更是吸引了越来越多的中外游人。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根据以上三则材料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用一句话介绍番禺概况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番禺历史悠久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民间艺术多样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旅游资源</a:t>
            </a:r>
            <a:r>
              <a:rPr lang="zh-CN" altLang="zh-CN" sz="2200" dirty="0" smtClean="0">
                <a:solidFill>
                  <a:srgbClr val="000000"/>
                </a:solidFill>
                <a:latin typeface="Times New Roman" panose="02020603050405020304" pitchFamily="18" charset="0"/>
                <a:cs typeface="Times New Roman" panose="02020603050405020304" pitchFamily="18" charset="0"/>
              </a:rPr>
              <a:t>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请从材料三中选一个景点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留耕堂内赏石柱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为上联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续写下联。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莲花山下望观音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宝墨园里戏锦鳞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余荫山房观楼台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1165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矩形 2"/>
          <p:cNvSpPr>
            <a:spLocks noChangeAspect="1"/>
          </p:cNvSpPr>
          <p:nvPr/>
        </p:nvSpPr>
        <p:spPr>
          <a:xfrm>
            <a:off x="508000" y="98321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菏</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泽曹县交警协勤张某刑事自诉曹县农民李某犯诽谤罪一案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日前在菏泽市中级人民法院终审裁定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李某因网络发帖诽谤张某被以诽谤罪判处有期徒刑两年。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李某驾驶摩托车回家途中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遇到曹县交警大队民警和协勤人员流动查车执法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在执法过程中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李某右髋臼骨折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级伤残。自</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李某不断在网上发帖控诉曹县交警大队人员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。其所发布的网帖累计被浏览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万余次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转载</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曹县交警大队在网上发布了事发时的现场执法视频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证明李某没有被抓摔、殴打。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李某网帖所述的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暴力执法者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协勤张某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以个人身份向曹县人民法院提起刑事自诉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状告李某和帮助李某在网上发帖的赵某犯诽谤罪。</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山东菏泽曹县人民法院一审宣判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李某诽谤罪名成立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张某无罪。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12383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请用一句话概括以上材料内容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评分说明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发言方式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网络谣言</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判刑</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意近即可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李某网络谣言中伤他人被判刑。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依据以上内容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请拟写一条奉劝人们注意网络言论的宣传标语。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至少用一种修辞方法</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摒弃造谣诽谤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促进网络和谐。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诚信网络很重要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和谐共建靠大家</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99794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矩形 2"/>
          <p:cNvSpPr>
            <a:spLocks noChangeAspect="1"/>
          </p:cNvSpPr>
          <p:nvPr/>
        </p:nvSpPr>
        <p:spPr>
          <a:xfrm>
            <a:off x="508000" y="108717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瑞典卡罗琳医学院</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日在斯德哥尔摩宣布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年诺贝尔生理学或医学奖授予中国女药学家屠呦呦以及另外两名科学家威廉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坎贝尔和大村智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表彰他们在寄生虫疾病治疗研究方面取得的成就。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这是中国医学界迄今为止获得的最高奖项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也是中医药成果获得的最高奖项。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上世纪六七十年代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在极为艰苦的科研条件下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屠呦呦团队与中国其他机构合作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经过艰苦卓绝的努力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并从《肘后备急方》等中医药古典文献中获取灵感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先驱性地发现了青蒿素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开创了疟疾治疗新方法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全球数亿人因这种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中国神药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而受益。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以青蒿素为基础的复方药物已经成为疟疾的标准治疗药物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世界卫生组织将青蒿素和相关药剂列入其基本药品目录。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75840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2307292"/>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仿照画波浪线的句子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在横线上续写一句话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使之构成排比。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浩浩长江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巍巍长城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山川形胜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风俗人文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异彩纷呈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美在武术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刀枪剑戟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舞出雄健风姿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美在音乐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鼓瑟笙箫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演奏美妙旋律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美在戏曲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生旦净丑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演绎悲欢人生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美在文学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诗词曲赋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抒写灿烂文化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638175" y="3950676"/>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46843" y="3950676"/>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08917" y="3950676"/>
            <a:ext cx="197148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9552" y="4349761"/>
            <a:ext cx="122413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9752" y="4349761"/>
            <a:ext cx="122413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3213" y="4349761"/>
            <a:ext cx="197148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66813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请用简洁的语言概括以上文字。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屠呦呦获诺贝尔生理学或医学</a:t>
            </a:r>
            <a:r>
              <a:rPr lang="zh-CN" altLang="zh-CN" sz="2200" dirty="0" smtClean="0">
                <a:solidFill>
                  <a:srgbClr val="000000"/>
                </a:solidFill>
                <a:latin typeface="Times New Roman" panose="02020603050405020304" pitchFamily="18" charset="0"/>
                <a:cs typeface="Times New Roman" panose="02020603050405020304" pitchFamily="18" charset="0"/>
              </a:rPr>
              <a:t>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概括诺贝尔奖评选委员会为屠呦呦授奖的理由。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先驱性地发现了青蒿素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开创了疟疾治疗新方法。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68914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107406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根据下面新闻材料拟写一个不超过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字的新闻标题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并简述理由。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新华社广州</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记者黄浩苑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广东省教育厅</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日发布《广东省教育厅等五部门关于切实减轻中小学生课外负担开展校外培训机构专项治理方案》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涵盖学校源头到各类教育培训机构终端全链条。方案明确整治对象为两类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一是校外培训机构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包括由教育、民政、人社、工商等行政部门审批的以及无照无证面向中小学生举办教育类培训业务的培训机构、托管机构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二是公办和民办中小学校、教研机构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包括普通高中、义务教育学校及学校管理层、教职员工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以及各级教育行政部门的教学研究机构。方案要求坚决纠正校外培训机构开展语文、数学等学科类培训出现的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超纲教学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提前教学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强化应试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等不良行为。校外培训机构开展学科类培训的班次、内容、招生对象、上课时间、师资情况等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在培训期间全程要向社会公布并保留资料备查。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46264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拟写标题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拟写这个标题的理由。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参考示例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广东教育厅发文规范中小学课外辅导机构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标题简明扼要地概括了新闻内容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让读者对新闻事件一目了然。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参考示例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广东省教育厅重拳出击中小学课外辅导机构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标题简洁醒目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重拳出击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能吸引读者关注这条新闻。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评分标准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标题拟写超过字数、概括不准确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不给分。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16266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按要求完成下面的题目。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央视《中国诗词大会》开以来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收获众多好评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也带动了诗类图书销售。昨日记者从市新华书店获悉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近期市新华书店的诗词类图书销售量上涨了至少</a:t>
            </a:r>
            <a:r>
              <a:rPr lang="en-US" altLang="zh-CN" sz="2200" dirty="0">
                <a:solidFill>
                  <a:srgbClr val="000000"/>
                </a:solidFill>
                <a:latin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记者在市新华书店看到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前来买诗词类书的读者很多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诗词类图书受到了读者热捧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一些读者在书柜前翻阅选书。一位学生家长介绍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孩子看完《中国诗词大会》后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对唐诗宋词产生了浓厚的兴趣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主动在家背唐诗宋词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所以他就到书店来给孩子买几本相关方面的书籍。《中国诗词大会》播出后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我们书店的诗词类图书销量就开始上涨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比平时上涨了至少</a:t>
            </a:r>
            <a:r>
              <a:rPr lang="en-US" altLang="zh-CN" sz="2200" dirty="0">
                <a:solidFill>
                  <a:srgbClr val="000000"/>
                </a:solidFill>
                <a:latin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市新华书店工作人员介绍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每年寒假时都是诗词类图书的销售旺季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但今年寒假期同受《中国诗词大会》影响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诗词类图书销售要高于往年同期水平。</a:t>
            </a:r>
            <a:endParaRPr lang="zh-CN" altLang="en-US" sz="2200" dirty="0"/>
          </a:p>
        </p:txBody>
      </p:sp>
    </p:spTree>
    <p:extLst>
      <p:ext uri="{BB962C8B-B14F-4D97-AF65-F5344CB8AC3E}">
        <p14:creationId xmlns:p14="http://schemas.microsoft.com/office/powerpoint/2010/main" val="3764112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《唐诗三百首》、《诗词格律》等图书销量大涨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购买诗词类图书的都是初中、高中生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也有不少成年人购买。很多读者也询问与《中国诗词大会》有关的书籍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市新华书店也正在关注相关书籍的出版动向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及时引进。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用简练的语言概括新闻主要内容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《中国诗词大会》获好评并带动诗词类图书热销</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请你根据下面这首有关兰花的诗对出下联。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芳名誉四海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落户到万家。叶立含正气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芳妍不浮华。常绿斗严寒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含笑度盛夏。花中真君子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风姿寄高雅。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张学良《咏兰》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观翠竹仰慕谦逊品节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赏芳兰赞誉高雅风姿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331640" y="5362825"/>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86733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中国在平昌冬奥会闭幕式上接过了奥运会旗帜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就此正式开启了第</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届冬奥会的奥运周期。</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年之后的下届冬奥会将在中国的北京和张家口举行。在闭幕式上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中国献上了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的精彩表演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它将中国的传统元素和创新融合在一起。这场表演的主角是两只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熊猫信使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它们和多名艺术家一起在闭幕式上为世人奉献了美妙的演出。与此同时</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块移动屏幕展现了中国的美好形象、科技成果、传统舞蹈、知名企业以及</a:t>
            </a:r>
            <a:r>
              <a:rPr lang="en-US" altLang="zh-CN" sz="2200" dirty="0">
                <a:solidFill>
                  <a:srgbClr val="000000"/>
                </a:solidFill>
                <a:latin typeface="Times New Roman" panose="02020603050405020304" pitchFamily="18" charset="0"/>
                <a:cs typeface="Times New Roman" panose="02020603050405020304" pitchFamily="18" charset="0"/>
              </a:rPr>
              <a:t>2022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年冬奥会标志。中国利用最先进的科技成果向世界展示了现代而创新的形象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并为成功举办</a:t>
            </a:r>
            <a:r>
              <a:rPr lang="en-US" altLang="zh-CN" sz="2200" dirty="0">
                <a:solidFill>
                  <a:srgbClr val="000000"/>
                </a:solidFill>
                <a:latin typeface="Times New Roman" panose="02020603050405020304" pitchFamily="18" charset="0"/>
                <a:cs typeface="Times New Roman" panose="02020603050405020304" pitchFamily="18" charset="0"/>
              </a:rPr>
              <a:t>2022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年冬奥会助力。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92516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249417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请用一句话概括以上材料的内容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惊艳世界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开启冬奥会新周期。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根据对联常识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将下面六个短语组合成一副对联。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国泰民兴　四海　舞平昌　同圆梦想　冬奥　奔北京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冬奥舞平昌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国泰民兴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四海奔北京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同圆梦想。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847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第三组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模仿下面画线的句子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写一个句子。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通过初中三年课文的学习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我们获益匪浅。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方仲永由天生神童沦落为平庸常人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警示我们后天学习的重要性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花木兰从普通少女成长为巾帼英雄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启示我们忠孝双全的魅力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丑小鸭由可怜弃儿蜕变成高贵天鹅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启迪我们坚持信念的意义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闻一多从埋头学问转变为民主斗士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告诉我们民族大义的可贵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940152" y="2750484"/>
            <a:ext cx="27363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3155956"/>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50990" y="3150664"/>
            <a:ext cx="36420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93857" y="3150664"/>
            <a:ext cx="177447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3556831"/>
            <a:ext cx="30963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21476" y="3547682"/>
            <a:ext cx="33843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68344" y="3556831"/>
            <a:ext cx="99536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3957706"/>
            <a:ext cx="40324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88024" y="3950505"/>
            <a:ext cx="32403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9552" y="4350403"/>
            <a:ext cx="43509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14329" y="4346560"/>
            <a:ext cx="32403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3528" y="476018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69947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par>
                                <p:cTn id="52" presetID="22" presetClass="exit" presetSubtype="4" fill="hold" grpId="0" nodeType="withEffect">
                                  <p:stCondLst>
                                    <p:cond delay="0"/>
                                  </p:stCondLst>
                                  <p:childTnLst>
                                    <p:animEffect transition="out" filter="wipe(down)">
                                      <p:cBhvr>
                                        <p:cTn id="53" dur="500"/>
                                        <p:tgtEl>
                                          <p:spTgt spid="15"/>
                                        </p:tgtEl>
                                      </p:cBhvr>
                                    </p:animEffect>
                                    <p:set>
                                      <p:cBhvr>
                                        <p:cTn id="5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班级召开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亲近大自然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的主题班会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作为主持人的你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仿照画线句子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续写句子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构成语意连贯的一段话。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我们与大自然是如此亲近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它不仅是我们的生存环境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而且还是我们的精神家园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李白在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且放白鹿青崖间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须行即骑访名山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中抚慰了心灵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刘禹锡在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沉舟侧畔千帆过</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病树前头万木春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中获得鼓舞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文天祥在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人生自古谁无死</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留取丹心照汗青</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中赢得了美名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中觅得了闲适。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555776" y="3357132"/>
            <a:ext cx="59766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7544" y="3754705"/>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57353" y="3764368"/>
            <a:ext cx="64087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544" y="4159471"/>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07456" y="4168265"/>
            <a:ext cx="71130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7544" y="4558619"/>
            <a:ext cx="5760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35778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22" presetClass="exit" presetSubtype="4" fill="hold" grpId="0" nodeType="withEffect">
                                  <p:stCondLst>
                                    <p:cond delay="0"/>
                                  </p:stCondLst>
                                  <p:childTnLst>
                                    <p:animEffect transition="out" filter="wipe(down)">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仿照画线句子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续写两句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构成语意连贯的一段话。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在这个世界上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只要你有真实的付出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就会发现许多门都是虚掩着的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在商界中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你付出智慧</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你会发现财富的大门是虚掩着的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在学问上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你付出勤奋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你会发现知识的大门是虚掩着的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在感情上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你付出真诚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你会发现友谊的大门是虚掩着的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联系语境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仿照画线句子在横线上续写一个句子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表现某一名著的内容。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读初中后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我不再迷恋连环画、动画片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不再满足于童话带给我的欢乐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于是瞄上了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时而游览花果山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行走女儿国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看悟空斩妖除魔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时而上梁山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逛祝家庄</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看众好汉锄强扶弱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时而漂弋海上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独闯荒岛</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看鲁滨孙智救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星期五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名著成了我的良师益友。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15616" y="1924061"/>
            <a:ext cx="67687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7544" y="2334534"/>
            <a:ext cx="67687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09179" y="2334534"/>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979" y="2735668"/>
            <a:ext cx="655904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9992" y="4349987"/>
            <a:ext cx="39604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979" y="4745926"/>
            <a:ext cx="844202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4370" y="5142345"/>
            <a:ext cx="5026093"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38960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2883877" y="1268760"/>
            <a:ext cx="3376245"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一、近年考试情况汇总</a:t>
            </a:r>
            <a:r>
              <a:rPr lang="zh-CN" altLang="zh-CN" sz="2200" b="1" dirty="0" smtClean="0">
                <a:solidFill>
                  <a:srgbClr val="000000"/>
                </a:solidFill>
                <a:latin typeface="Times New Roman" panose="02020603050405020304" pitchFamily="18" charset="0"/>
                <a:cs typeface="Times New Roman" panose="02020603050405020304" pitchFamily="18" charset="0"/>
              </a:rPr>
              <a:t>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06176955"/>
              </p:ext>
            </p:extLst>
          </p:nvPr>
        </p:nvGraphicFramePr>
        <p:xfrm>
          <a:off x="508000" y="1789842"/>
          <a:ext cx="8128000" cy="4490905"/>
        </p:xfrm>
        <a:graphic>
          <a:graphicData uri="http://schemas.openxmlformats.org/presentationml/2006/ole">
            <mc:AlternateContent xmlns:mc="http://schemas.openxmlformats.org/markup-compatibility/2006">
              <mc:Choice xmlns:v="urn:schemas-microsoft-com:vml" Requires="v">
                <p:oleObj spid="_x0000_s2061" name="文档" r:id="rId3" imgW="3838246" imgH="2120476" progId="Word.Document.12">
                  <p:embed/>
                </p:oleObj>
              </mc:Choice>
              <mc:Fallback>
                <p:oleObj name="文档" r:id="rId3" imgW="3838246" imgH="2120476" progId="Word.Document.12">
                  <p:embed/>
                  <p:pic>
                    <p:nvPicPr>
                      <p:cNvPr id="0" name=""/>
                      <p:cNvPicPr/>
                      <p:nvPr/>
                    </p:nvPicPr>
                    <p:blipFill>
                      <a:blip r:embed="rId4"/>
                      <a:stretch>
                        <a:fillRect/>
                      </a:stretch>
                    </p:blipFill>
                    <p:spPr>
                      <a:xfrm>
                        <a:off x="508000" y="1789842"/>
                        <a:ext cx="8128000" cy="4490905"/>
                      </a:xfrm>
                      <a:prstGeom prst="rect">
                        <a:avLst/>
                      </a:prstGeom>
                    </p:spPr>
                  </p:pic>
                </p:oleObj>
              </mc:Fallback>
            </mc:AlternateContent>
          </a:graphicData>
        </a:graphic>
      </p:graphicFrame>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矩形 2"/>
          <p:cNvSpPr>
            <a:spLocks noChangeAspect="1"/>
          </p:cNvSpPr>
          <p:nvPr/>
        </p:nvSpPr>
        <p:spPr>
          <a:xfrm>
            <a:off x="508000" y="206084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仿照画线句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将下面的句子补充完整。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如果是小草</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就不要羡慕大树的伟岸参天</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你依然可以在花丛下透出凉意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句式大致相同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表意清楚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句意连贯即可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如果是麻雀</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就不要羡慕雄鹰的搏击飞翔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你依然可以在枝丫间寻找快乐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如果是小溪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就不要羡慕大海的惊涛拍岸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你依然可以在山涧自由流淌。生而为人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就不要羡慕别人的天赐良机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走自己的路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给自己一方天空。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1560" y="2497493"/>
            <a:ext cx="79208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9552" y="2899858"/>
            <a:ext cx="60486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64288" y="2893716"/>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3301495"/>
            <a:ext cx="76644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86614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班里准备出一期以推广文学名著阅读为主题的黑板报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下面的文字就是其中的一段。请仿照画波浪线的句子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在横线上续写几句话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使之构成排比。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古今中外文学名著中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一幕幕经典的情节常常令人浮想联翩</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英勇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无畏的孙悟空大闹天宫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多愁善感的林黛玉葬花伤神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粗中有细的鲁智深拳打郑屠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足智多谋的诸葛亮草船借箭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身残志坚的柯察金顽强创作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勇敢顽强的鲁滨孙荒岛求生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23636" y="3737814"/>
            <a:ext cx="34723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9992" y="3737814"/>
            <a:ext cx="34723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3636" y="4143286"/>
            <a:ext cx="34723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9992" y="4143286"/>
            <a:ext cx="34723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3636" y="4538367"/>
            <a:ext cx="34723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99992" y="4538367"/>
            <a:ext cx="34723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73866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矩形 2"/>
          <p:cNvSpPr>
            <a:spLocks noChangeAspect="1"/>
          </p:cNvSpPr>
          <p:nvPr/>
        </p:nvSpPr>
        <p:spPr>
          <a:xfrm>
            <a:off x="508000" y="983563"/>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仿写。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要求句式相同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字数一样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内容新颖独特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有创意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青春是多彩的朝霞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映照着广阔的大地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青春是智慧的火花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点缀着灿烂的星空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青春是美丽的鲜花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装扮着绚丽的人生。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辽阔的大海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蕴蓄着不尽的情思</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深邃的湖泊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孕育着无限的希望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广袤的星空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绽放着智慧与花朵</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请另选事物进行仿写。要求符合该物特征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并寄予一定的思想感情。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字数可略有增删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没有花朵的艳丽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没有身躯的伟岸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却以破土的力量昭示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什么是顽强。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没有大海的浩瀚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没有江河的奔腾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却以穿石的不懈告白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什么是执着。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垂柳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没有梅花的孤傲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没有松柏的挺拔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却以柔枝的依依告白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什么是多情</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267744" y="2230243"/>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21975" y="2230243"/>
            <a:ext cx="243536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56376" y="2230243"/>
            <a:ext cx="7362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1327" y="2636912"/>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93488" y="2634794"/>
            <a:ext cx="240174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09324" y="2634794"/>
            <a:ext cx="166202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56376" y="2634794"/>
            <a:ext cx="7362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1326" y="3037628"/>
            <a:ext cx="224846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11183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wipe(down)">
                                      <p:cBhvr>
                                        <p:cTn id="43" dur="500"/>
                                        <p:tgtEl>
                                          <p:spTgt spid="3">
                                            <p:txEl>
                                              <p:pRg st="5" end="5"/>
                                            </p:txEl>
                                          </p:spTgt>
                                        </p:tgtEl>
                                      </p:cBhvr>
                                    </p:animEffect>
                                  </p:childTnLst>
                                </p:cTn>
                              </p:par>
                              <p:par>
                                <p:cTn id="44" presetID="22" presetClass="entr" presetSubtype="4" fill="hold" nodeType="with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wipe(down)">
                                      <p:cBhvr>
                                        <p:cTn id="4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下面是某同学在综合性活动《成长的烦恼》课堂上写的一句关于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请仿照它的句式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再续写一句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构成排比句。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烦恼像遥挂庐山的瀑布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剪不断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劈不开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烦恼像熊熊燃烧的烈火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烧着心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灼着肝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烦恼像呼啸而来的狂风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来无影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去无踪</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烦恼像翻滚在头脑中的烈焰</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浇不息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灭不掉。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下面是端午节的一条短信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请仿照它的写法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运用排比句式自己拟写一条关于端午节或中秋节的祝福短信。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一份健康的绿豆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一份开心的花生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一份美丽的红豆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一份快乐的调料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包成一个开心的粽子送给你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祝你端午节快乐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一份长寿的面粉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一份健康的莲蓉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一份财富的蛋黄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一份友情的砂糖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包成一个幸福的月饼送给你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祝你中秋节快乐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01369" y="2544122"/>
            <a:ext cx="64087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1560" y="2945726"/>
            <a:ext cx="64087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29377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26013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采用下列句子中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我懂得了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造两个类似的句子。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书是我的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精神食粮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它重塑了我的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灵魂　</a:t>
            </a:r>
            <a:r>
              <a:rPr lang="zh-CN" altLang="zh-CN" sz="2200" dirty="0">
                <a:solidFill>
                  <a:srgbClr val="000000"/>
                </a:solidFill>
                <a:latin typeface="Times New Roman" panose="02020603050405020304" pitchFamily="18" charset="0"/>
                <a:cs typeface="Times New Roman" panose="02020603050405020304" pitchFamily="18" charset="0"/>
              </a:rPr>
              <a:t>。当简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我们是平等的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我不是无感情的机器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我懂得了作为女性的自尊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当裴多菲说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若为自由故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二者皆可抛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我懂得了作为人的价值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当鲁迅说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不在沉默中爆发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就在沉默中灭亡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我懂得了人应具有的反抗精神</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当白郎宁说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拿走爱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世界将变成一座坟墓</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我懂得了为他人奉献爱心是多么重要</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李白说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安能摧眉折腰事权贵</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使我不得开心颜</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我懂得了作为人的尊严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当阿基米德说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给我一个支点</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我将撬起地球</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我懂得了知识能给生命以无穷的力量。　</a:t>
            </a:r>
            <a:r>
              <a:rPr lang="zh-CN" altLang="zh-CN" sz="2200" dirty="0">
                <a:solidFill>
                  <a:srgbClr val="000000"/>
                </a:solidFill>
                <a:latin typeface="Times New Roman" panose="02020603050405020304" pitchFamily="18" charset="0"/>
                <a:cs typeface="Times New Roman" panose="02020603050405020304" pitchFamily="18" charset="0"/>
              </a:rPr>
              <a:t>每读完一本书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完成　</a:t>
            </a:r>
            <a:r>
              <a:rPr lang="zh-CN" altLang="zh-CN" sz="2200" dirty="0">
                <a:solidFill>
                  <a:srgbClr val="000000"/>
                </a:solidFill>
                <a:latin typeface="Times New Roman" panose="02020603050405020304" pitchFamily="18" charset="0"/>
                <a:cs typeface="Times New Roman" panose="02020603050405020304" pitchFamily="18" charset="0"/>
              </a:rPr>
              <a:t>了一次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生命的感悟</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飞舞在阳光下的每一只蝴蝶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那漂浮在蓝天里的每一朵白云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都是这幅画中美丽的色彩。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969321" y="2096666"/>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36096" y="21032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34063" y="2899082"/>
            <a:ext cx="122413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2031" y="3291715"/>
            <a:ext cx="8116167"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2031" y="3691105"/>
            <a:ext cx="8116167"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2031" y="4106235"/>
            <a:ext cx="8116167"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2031" y="4505459"/>
            <a:ext cx="811616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2031" y="4910264"/>
            <a:ext cx="611820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05731" y="5326310"/>
            <a:ext cx="77803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34871" y="5326310"/>
            <a:ext cx="488176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9552" y="5716440"/>
            <a:ext cx="80893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03837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22" presetClass="exit" presetSubtype="4" fill="hold" grpId="0" nodeType="withEffect">
                                  <p:stCondLst>
                                    <p:cond delay="0"/>
                                  </p:stCondLst>
                                  <p:childTnLst>
                                    <p:animEffect transition="out" filter="wipe(down)">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22" presetClass="exit" presetSubtype="4" fill="hold" grpId="0" nodeType="withEffect">
                                  <p:stCondLst>
                                    <p:cond delay="0"/>
                                  </p:stCondLst>
                                  <p:childTnLst>
                                    <p:animEffect transition="out" filter="wipe(down)">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22" presetClass="exit" presetSubtype="4" fill="hold" grpId="0" nodeType="with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2087906"/>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二、考查情况分析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广东省语文学科在语言的运用方面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从近</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年出题的情况来看</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年连续</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年考查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根据材料提取信息答题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连续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年考查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仿写句子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年最新考纲仿写部分有如下变化。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增加考查【压缩语段】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一句话概括内容并回答问题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拟写标题并写出理由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54475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年广州市中考语文真题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为了方便广大市民赏花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广州市有关部门透露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今年年底将完成</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个赏花点的建设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每月的主题花分别是一月樱花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二月桃花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三月木棉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四月紫荆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五月杜鹃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六月凤凰花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七月荷花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八月向日葵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九月小叶紫薇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十月玫瑰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十一月兰花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十二月白梅。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请用一句话概括以上内容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广州</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今年底将建成</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60</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个赏花点。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根据对联常识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将下面六个短语组合成一副对联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为主题花做宣传。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濯清涟　冬梅　出淤泥而不染　夏荷　远群芳以无争　傲霜雪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夏</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荷濯清涟</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出淤泥而不染</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冬梅傲霜雪</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远群芳以无争。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32318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wipe(down)">
                                      <p:cBhvr>
                                        <p:cTn id="1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229</TotalTime>
  <Words>9071</Words>
  <PresentationFormat>全屏显示(4:3)</PresentationFormat>
  <Paragraphs>404</Paragraphs>
  <Slides>74</Slides>
  <Notes>5</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74</vt:i4>
      </vt:variant>
    </vt:vector>
  </HeadingPairs>
  <TitlesOfParts>
    <vt:vector size="86" baseType="lpstr">
      <vt:lpstr>Adobe 黑体 Std R</vt:lpstr>
      <vt:lpstr>NEU-BZ-S92</vt:lpstr>
      <vt:lpstr>方正书宋_GBK</vt:lpstr>
      <vt:lpstr>黑体</vt:lpstr>
      <vt:lpstr>楷体</vt:lpstr>
      <vt:lpstr>宋体</vt:lpstr>
      <vt:lpstr>微软雅黑</vt:lpstr>
      <vt:lpstr>Arial</vt:lpstr>
      <vt:lpstr>Calibri</vt:lpstr>
      <vt:lpstr>Times New Roman</vt:lpstr>
      <vt:lpstr>2014高优二轮模板</vt:lpstr>
      <vt:lpstr>文档</vt:lpstr>
      <vt:lpstr>第5部分　仿写句子,压缩语段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2018-12-29T00:29:53Z</dcterms:modified>
</cp:coreProperties>
</file>