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1005" r:id="rId4"/>
    <p:sldId id="413" r:id="rId6"/>
    <p:sldId id="1151" r:id="rId7"/>
    <p:sldId id="1007" r:id="rId8"/>
    <p:sldId id="920" r:id="rId9"/>
    <p:sldId id="1009" r:id="rId10"/>
    <p:sldId id="1010" r:id="rId11"/>
    <p:sldId id="1011" r:id="rId12"/>
    <p:sldId id="1012" r:id="rId13"/>
    <p:sldId id="1013" r:id="rId14"/>
    <p:sldId id="1024" r:id="rId15"/>
    <p:sldId id="1019" r:id="rId16"/>
    <p:sldId id="1023" r:id="rId17"/>
    <p:sldId id="1016" r:id="rId18"/>
    <p:sldId id="1098" r:id="rId19"/>
    <p:sldId id="1017" r:id="rId20"/>
    <p:sldId id="1068" r:id="rId21"/>
    <p:sldId id="1069" r:id="rId22"/>
    <p:sldId id="1073" r:id="rId23"/>
    <p:sldId id="1101" r:id="rId24"/>
    <p:sldId id="1193" r:id="rId25"/>
    <p:sldId id="974" r:id="rId26"/>
    <p:sldId id="1075" r:id="rId27"/>
    <p:sldId id="1102" r:id="rId28"/>
    <p:sldId id="1127" r:id="rId29"/>
    <p:sldId id="1129" r:id="rId30"/>
    <p:sldId id="1152" r:id="rId31"/>
    <p:sldId id="1191" r:id="rId32"/>
    <p:sldId id="1189" r:id="rId33"/>
    <p:sldId id="1190" r:id="rId34"/>
    <p:sldId id="1194" r:id="rId35"/>
    <p:sldId id="998" r:id="rId36"/>
    <p:sldId id="1000" r:id="rId37"/>
    <p:sldId id="119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novo" initials="" lastIdx="0" clrIdx="0"/>
  <p:cmAuthor id="2" name="作者" initials="A" lastIdx="0" clrIdx="1"/>
  <p:cmAuthor id="3" name="Administrator" initials="A" lastIdx="1" clrIdx="2"/>
  <p:cmAuthor id="1" name="Sky123.Org" initials="S" lastIdx="0" clrIdx="0"/>
  <p:cmAuthor id="5" name="admin" initials="a" lastIdx="3" clrIdx="3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  <p:cmAuthor id="6" name="杨 柳" initials="杨" lastIdx="1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B11E9"/>
    <a:srgbClr val="4C2799"/>
    <a:srgbClr val="5407A3"/>
    <a:srgbClr val="530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690" y="-108"/>
      </p:cViewPr>
      <p:guideLst>
        <p:guide orient="horz" pos="2135"/>
        <p:guide pos="38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gs" Target="tags/tag229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584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tags" Target="../tags/tag12.xml"/><Relationship Id="rId2" Type="http://schemas.openxmlformats.org/officeDocument/2006/relationships/tags" Target="../tags/tag1.xml"/><Relationship Id="rId19" Type="http://schemas.openxmlformats.org/officeDocument/2006/relationships/tags" Target="../tags/tag11.xml"/><Relationship Id="rId18" Type="http://schemas.openxmlformats.org/officeDocument/2006/relationships/image" Target="../media/image7.png"/><Relationship Id="rId17" Type="http://schemas.openxmlformats.org/officeDocument/2006/relationships/tags" Target="../tags/tag10.xml"/><Relationship Id="rId16" Type="http://schemas.openxmlformats.org/officeDocument/2006/relationships/image" Target="../media/image6.png"/><Relationship Id="rId15" Type="http://schemas.openxmlformats.org/officeDocument/2006/relationships/tags" Target="../tags/tag9.xml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image" Target="../media/image9.png"/><Relationship Id="rId5" Type="http://schemas.openxmlformats.org/officeDocument/2006/relationships/tags" Target="../tags/tag86.xml"/><Relationship Id="rId4" Type="http://schemas.openxmlformats.org/officeDocument/2006/relationships/image" Target="../media/image8.pn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94.xml"/><Relationship Id="rId7" Type="http://schemas.openxmlformats.org/officeDocument/2006/relationships/image" Target="../media/image2.png"/><Relationship Id="rId6" Type="http://schemas.openxmlformats.org/officeDocument/2006/relationships/tags" Target="../tags/tag93.xml"/><Relationship Id="rId5" Type="http://schemas.openxmlformats.org/officeDocument/2006/relationships/image" Target="../media/image14.png"/><Relationship Id="rId4" Type="http://schemas.openxmlformats.org/officeDocument/2006/relationships/tags" Target="../tags/tag92.xml"/><Relationship Id="rId3" Type="http://schemas.openxmlformats.org/officeDocument/2006/relationships/image" Target="../media/image13.png"/><Relationship Id="rId24" Type="http://schemas.openxmlformats.org/officeDocument/2006/relationships/tags" Target="../tags/tag105.xml"/><Relationship Id="rId23" Type="http://schemas.openxmlformats.org/officeDocument/2006/relationships/tags" Target="../tags/tag104.xml"/><Relationship Id="rId22" Type="http://schemas.openxmlformats.org/officeDocument/2006/relationships/tags" Target="../tags/tag103.xml"/><Relationship Id="rId21" Type="http://schemas.openxmlformats.org/officeDocument/2006/relationships/tags" Target="../tags/tag102.xml"/><Relationship Id="rId20" Type="http://schemas.openxmlformats.org/officeDocument/2006/relationships/image" Target="../media/image7.png"/><Relationship Id="rId2" Type="http://schemas.openxmlformats.org/officeDocument/2006/relationships/tags" Target="../tags/tag91.xml"/><Relationship Id="rId19" Type="http://schemas.openxmlformats.org/officeDocument/2006/relationships/tags" Target="../tags/tag101.xml"/><Relationship Id="rId18" Type="http://schemas.openxmlformats.org/officeDocument/2006/relationships/image" Target="../media/image6.png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image" Target="../media/image5.png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image" Target="../media/image16.png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17.png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image" Target="../media/image18.png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image" Target="../media/image19.png"/><Relationship Id="rId6" Type="http://schemas.openxmlformats.org/officeDocument/2006/relationships/tags" Target="../tags/tag121.xml"/><Relationship Id="rId5" Type="http://schemas.openxmlformats.org/officeDocument/2006/relationships/image" Target="../media/image3.png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image" Target="../media/image21.png"/><Relationship Id="rId6" Type="http://schemas.openxmlformats.org/officeDocument/2006/relationships/tags" Target="../tags/tag131.xml"/><Relationship Id="rId5" Type="http://schemas.openxmlformats.org/officeDocument/2006/relationships/image" Target="../media/image20.png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image" Target="../media/image9.png"/><Relationship Id="rId6" Type="http://schemas.openxmlformats.org/officeDocument/2006/relationships/tags" Target="../tags/tag141.xml"/><Relationship Id="rId5" Type="http://schemas.openxmlformats.org/officeDocument/2006/relationships/image" Target="../media/image8.png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image" Target="../media/image9.png"/><Relationship Id="rId6" Type="http://schemas.openxmlformats.org/officeDocument/2006/relationships/tags" Target="../tags/tag151.xml"/><Relationship Id="rId5" Type="http://schemas.openxmlformats.org/officeDocument/2006/relationships/image" Target="../media/image8.png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5" Type="http://schemas.openxmlformats.org/officeDocument/2006/relationships/tags" Target="../tags/tag159.xml"/><Relationship Id="rId14" Type="http://schemas.openxmlformats.org/officeDocument/2006/relationships/tags" Target="../tags/tag158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164.xml"/><Relationship Id="rId7" Type="http://schemas.openxmlformats.org/officeDocument/2006/relationships/image" Target="../media/image23.png"/><Relationship Id="rId6" Type="http://schemas.openxmlformats.org/officeDocument/2006/relationships/tags" Target="../tags/tag163.xml"/><Relationship Id="rId5" Type="http://schemas.openxmlformats.org/officeDocument/2006/relationships/image" Target="../media/image22.png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image" Target="../media/image9.png"/><Relationship Id="rId5" Type="http://schemas.openxmlformats.org/officeDocument/2006/relationships/tags" Target="../tags/tag18.xml"/><Relationship Id="rId4" Type="http://schemas.openxmlformats.org/officeDocument/2006/relationships/image" Target="../media/image8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4.png"/><Relationship Id="rId6" Type="http://schemas.openxmlformats.org/officeDocument/2006/relationships/tags" Target="../tags/tag26.xml"/><Relationship Id="rId5" Type="http://schemas.openxmlformats.org/officeDocument/2006/relationships/image" Target="../media/image11.png"/><Relationship Id="rId4" Type="http://schemas.openxmlformats.org/officeDocument/2006/relationships/tags" Target="../tags/tag25.xml"/><Relationship Id="rId3" Type="http://schemas.openxmlformats.org/officeDocument/2006/relationships/image" Target="../media/image10.png"/><Relationship Id="rId2" Type="http://schemas.openxmlformats.org/officeDocument/2006/relationships/tags" Target="../tags/tag24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image" Target="../media/image12.png"/><Relationship Id="rId11" Type="http://schemas.openxmlformats.org/officeDocument/2006/relationships/tags" Target="../tags/tag29.xm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image" Target="../media/image9.png"/><Relationship Id="rId5" Type="http://schemas.openxmlformats.org/officeDocument/2006/relationships/tags" Target="../tags/tag37.xml"/><Relationship Id="rId4" Type="http://schemas.openxmlformats.org/officeDocument/2006/relationships/image" Target="../media/image8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image" Target="../media/image9.png"/><Relationship Id="rId5" Type="http://schemas.openxmlformats.org/officeDocument/2006/relationships/tags" Target="../tags/tag46.xml"/><Relationship Id="rId4" Type="http://schemas.openxmlformats.org/officeDocument/2006/relationships/image" Target="../media/image8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../media/image4.png"/><Relationship Id="rId6" Type="http://schemas.openxmlformats.org/officeDocument/2006/relationships/tags" Target="../tags/tag57.xml"/><Relationship Id="rId5" Type="http://schemas.openxmlformats.org/officeDocument/2006/relationships/image" Target="../media/image11.png"/><Relationship Id="rId4" Type="http://schemas.openxmlformats.org/officeDocument/2006/relationships/tags" Target="../tags/tag56.xml"/><Relationship Id="rId3" Type="http://schemas.openxmlformats.org/officeDocument/2006/relationships/image" Target="../media/image10.png"/><Relationship Id="rId2" Type="http://schemas.openxmlformats.org/officeDocument/2006/relationships/tags" Target="../tags/tag55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9.png"/><Relationship Id="rId5" Type="http://schemas.openxmlformats.org/officeDocument/2006/relationships/tags" Target="../tags/tag69.xml"/><Relationship Id="rId4" Type="http://schemas.openxmlformats.org/officeDocument/2006/relationships/image" Target="../media/image8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image" Target="../media/image9.png"/><Relationship Id="rId5" Type="http://schemas.openxmlformats.org/officeDocument/2006/relationships/tags" Target="../tags/tag78.xml"/><Relationship Id="rId4" Type="http://schemas.openxmlformats.org/officeDocument/2006/relationships/image" Target="../media/image8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 flipV="1">
            <a:off x="0" y="4118055"/>
            <a:ext cx="10645542" cy="2739945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 flipH="1">
            <a:off x="9892030" y="3573145"/>
            <a:ext cx="2299970" cy="3284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024065" y="4296223"/>
            <a:ext cx="1653644" cy="8322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 flipH="1">
            <a:off x="8173879" y="712267"/>
            <a:ext cx="1880472" cy="952903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4815879" y="4011425"/>
            <a:ext cx="461666" cy="709084"/>
            <a:chOff x="6567289" y="3187700"/>
            <a:chExt cx="461666" cy="709084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6567289" y="3187700"/>
              <a:ext cx="461666" cy="70908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13"/>
              </p:custDataLst>
            </p:nvPr>
          </p:nvSpPr>
          <p:spPr>
            <a:xfrm>
              <a:off x="6611997" y="3187727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aseline="0">
                  <a:solidFill>
                    <a:schemeClr val="bg1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马致远</a:t>
              </a:r>
              <a:endParaRPr lang="zh-CN" altLang="en-US" sz="12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539" y="2044846"/>
            <a:ext cx="3164098" cy="6950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93499" y="962553"/>
            <a:ext cx="2059006" cy="4523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9"/>
            </p:custDataLst>
          </p:nvPr>
        </p:nvSpPr>
        <p:spPr>
          <a:xfrm>
            <a:off x="6042659" y="587510"/>
            <a:ext cx="1204957" cy="3468310"/>
          </a:xfrm>
        </p:spPr>
        <p:txBody>
          <a:bodyPr vert="eaVert" lIns="90000" tIns="46800" rIns="90000" bIns="46800" anchor="b" anchorCtr="0">
            <a:normAutofit/>
          </a:bodyPr>
          <a:lstStyle>
            <a:lvl1pPr algn="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0"/>
            </p:custDataLst>
          </p:nvPr>
        </p:nvSpPr>
        <p:spPr>
          <a:xfrm>
            <a:off x="5299067" y="2382730"/>
            <a:ext cx="644956" cy="3284855"/>
          </a:xfrm>
        </p:spPr>
        <p:txBody>
          <a:bodyPr vert="eaVert"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0" y="3932809"/>
            <a:ext cx="12192000" cy="29251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" y="0"/>
            <a:ext cx="7498744" cy="2401814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0" y="3574717"/>
            <a:ext cx="2299970" cy="3284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452359" y="4674348"/>
            <a:ext cx="2926080" cy="14726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H="1">
            <a:off x="57936" y="2089045"/>
            <a:ext cx="2064780" cy="1046298"/>
          </a:xfrm>
          <a:prstGeom prst="rect">
            <a:avLst/>
          </a:prstGeom>
        </p:spPr>
      </p:pic>
      <p:sp>
        <p:nvSpPr>
          <p:cNvPr id="11" name="椭圆 10"/>
          <p:cNvSpPr/>
          <p:nvPr>
            <p:custDataLst>
              <p:tags r:id="rId12"/>
            </p:custDataLst>
          </p:nvPr>
        </p:nvSpPr>
        <p:spPr>
          <a:xfrm>
            <a:off x="11438787" y="1027652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13"/>
            </p:custDataLst>
          </p:nvPr>
        </p:nvGrpSpPr>
        <p:grpSpPr>
          <a:xfrm>
            <a:off x="6115089" y="4219070"/>
            <a:ext cx="461666" cy="709084"/>
            <a:chOff x="6567289" y="3187700"/>
            <a:chExt cx="461666" cy="709084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6567289" y="3187700"/>
              <a:ext cx="461666" cy="70908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6614299" y="3187727"/>
              <a:ext cx="36703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马致远</a:t>
              </a:r>
              <a:endParaRPr lang="zh-CN" altLang="en-US" sz="1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94454" y="1121980"/>
            <a:ext cx="3164098" cy="6950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13788" y="3041106"/>
            <a:ext cx="2059006" cy="4523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6692687" y="191367"/>
            <a:ext cx="1330085" cy="4721564"/>
          </a:xfrm>
        </p:spPr>
        <p:txBody>
          <a:bodyPr vert="eaVert" lIns="90000" tIns="46800" rIns="90000" bIns="46800" rtlCol="0" anchor="b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 flipH="1" flipV="1">
            <a:off x="9007812" y="5978385"/>
            <a:ext cx="3193077" cy="82182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20675" y="247015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 flipH="1">
            <a:off x="10601992" y="4367719"/>
            <a:ext cx="1609058" cy="2488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20125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-7338" y="5427484"/>
            <a:ext cx="4311637" cy="1441012"/>
            <a:chOff x="-7338" y="5427484"/>
            <a:chExt cx="4311637" cy="1441012"/>
          </a:xfrm>
        </p:grpSpPr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 flipH="1">
            <a:off x="9448799" y="84161"/>
            <a:ext cx="2751600" cy="919625"/>
            <a:chOff x="-7338" y="5427484"/>
            <a:chExt cx="4311637" cy="144101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6" name="组合 15"/>
          <p:cNvGrpSpPr/>
          <p:nvPr>
            <p:custDataLst>
              <p:tags r:id="rId3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flipH="1">
            <a:off x="-3810" y="104201"/>
            <a:ext cx="12199619" cy="6764294"/>
            <a:chOff x="-7338" y="1974459"/>
            <a:chExt cx="8826553" cy="489403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 flipH="1" flipV="1">
              <a:off x="5639568" y="1974459"/>
              <a:ext cx="3179647" cy="81837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185701" y="410583"/>
            <a:ext cx="22312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A1E6"/>
                </a:solidFill>
                <a:latin typeface="微软雅黑" panose="020B0503020204020204" charset="-122"/>
                <a:ea typeface="微软雅黑" panose="020B0503020204020204" charset="-122"/>
              </a:rPr>
              <a:t>自主学习</a:t>
            </a:r>
            <a:endParaRPr lang="zh-CN" altLang="en-US" sz="3200">
              <a:solidFill>
                <a:srgbClr val="00A1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58655" y="127810"/>
            <a:ext cx="11054417" cy="1300764"/>
            <a:chOff x="558800" y="127834"/>
            <a:chExt cx="11057296" cy="1301005"/>
          </a:xfrm>
        </p:grpSpPr>
        <p:cxnSp>
          <p:nvCxnSpPr>
            <p:cNvPr id="8" name="直接连接符 7"/>
            <p:cNvCxnSpPr/>
            <p:nvPr userDrawn="1"/>
          </p:nvCxnSpPr>
          <p:spPr>
            <a:xfrm>
              <a:off x="558800" y="1276113"/>
              <a:ext cx="11057296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5"/>
            <p:cNvGrpSpPr/>
            <p:nvPr userDrawn="1"/>
          </p:nvGrpSpPr>
          <p:grpSpPr>
            <a:xfrm>
              <a:off x="558800" y="430201"/>
              <a:ext cx="634640" cy="543546"/>
              <a:chOff x="1639410" y="2159094"/>
              <a:chExt cx="4906041" cy="3050911"/>
            </a:xfrm>
          </p:grpSpPr>
          <p:grpSp>
            <p:nvGrpSpPr>
              <p:cNvPr id="10" name="Group 43"/>
              <p:cNvGrpSpPr/>
              <p:nvPr/>
            </p:nvGrpSpPr>
            <p:grpSpPr>
              <a:xfrm>
                <a:off x="1639410" y="3166362"/>
                <a:ext cx="3921089" cy="2043643"/>
                <a:chOff x="596179" y="3246993"/>
                <a:chExt cx="3921089" cy="2043643"/>
              </a:xfrm>
            </p:grpSpPr>
            <p:sp>
              <p:nvSpPr>
                <p:cNvPr id="23" name="Freeform 24"/>
                <p:cNvSpPr/>
                <p:nvPr/>
              </p:nvSpPr>
              <p:spPr bwMode="auto">
                <a:xfrm>
                  <a:off x="596179" y="3622941"/>
                  <a:ext cx="3921089" cy="1667695"/>
                </a:xfrm>
                <a:custGeom>
                  <a:avLst/>
                  <a:gdLst>
                    <a:gd name="T0" fmla="*/ 0 w 3421"/>
                    <a:gd name="T1" fmla="*/ 2147483647 h 1455"/>
                    <a:gd name="T2" fmla="*/ 2147483647 w 3421"/>
                    <a:gd name="T3" fmla="*/ 2147483647 h 1455"/>
                    <a:gd name="T4" fmla="*/ 2147483647 w 3421"/>
                    <a:gd name="T5" fmla="*/ 2147483647 h 1455"/>
                    <a:gd name="T6" fmla="*/ 2147483647 w 3421"/>
                    <a:gd name="T7" fmla="*/ 0 h 1455"/>
                    <a:gd name="T8" fmla="*/ 0 w 3421"/>
                    <a:gd name="T9" fmla="*/ 2147483647 h 14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421" h="1455">
                      <a:moveTo>
                        <a:pt x="0" y="398"/>
                      </a:moveTo>
                      <a:lnTo>
                        <a:pt x="1644" y="1455"/>
                      </a:lnTo>
                      <a:lnTo>
                        <a:pt x="3421" y="986"/>
                      </a:lnTo>
                      <a:lnTo>
                        <a:pt x="1788" y="0"/>
                      </a:lnTo>
                      <a:lnTo>
                        <a:pt x="0" y="398"/>
                      </a:lnTo>
                      <a:close/>
                    </a:path>
                  </a:pathLst>
                </a:custGeom>
                <a:solidFill>
                  <a:srgbClr val="CFB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微软雅黑 Light" panose="020B0502040204020203" pitchFamily="34" charset="-122"/>
                  </a:endParaRPr>
                </a:p>
              </p:txBody>
            </p:sp>
            <p:grpSp>
              <p:nvGrpSpPr>
                <p:cNvPr id="24" name="Group 39"/>
                <p:cNvGrpSpPr/>
                <p:nvPr/>
              </p:nvGrpSpPr>
              <p:grpSpPr>
                <a:xfrm>
                  <a:off x="596179" y="3246993"/>
                  <a:ext cx="3921089" cy="2043643"/>
                  <a:chOff x="596179" y="3246993"/>
                  <a:chExt cx="3921089" cy="2043643"/>
                </a:xfrm>
              </p:grpSpPr>
              <p:sp>
                <p:nvSpPr>
                  <p:cNvPr id="25" name="Freeform 25"/>
                  <p:cNvSpPr/>
                  <p:nvPr/>
                </p:nvSpPr>
                <p:spPr bwMode="auto">
                  <a:xfrm>
                    <a:off x="596536" y="3703306"/>
                    <a:ext cx="1884482" cy="1587397"/>
                  </a:xfrm>
                  <a:custGeom>
                    <a:avLst/>
                    <a:gdLst>
                      <a:gd name="T0" fmla="*/ 0 w 1644"/>
                      <a:gd name="T1" fmla="*/ 0 h 1385"/>
                      <a:gd name="T2" fmla="*/ 0 w 1644"/>
                      <a:gd name="T3" fmla="*/ 328 h 1385"/>
                      <a:gd name="T4" fmla="*/ 1644 w 1644"/>
                      <a:gd name="T5" fmla="*/ 1385 h 1385"/>
                      <a:gd name="T6" fmla="*/ 1644 w 1644"/>
                      <a:gd name="T7" fmla="*/ 1057 h 1385"/>
                      <a:gd name="T8" fmla="*/ 0 w 1644"/>
                      <a:gd name="T9" fmla="*/ 0 h 13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4" h="1385">
                        <a:moveTo>
                          <a:pt x="0" y="0"/>
                        </a:moveTo>
                        <a:lnTo>
                          <a:pt x="0" y="328"/>
                        </a:lnTo>
                        <a:lnTo>
                          <a:pt x="1644" y="1385"/>
                        </a:lnTo>
                        <a:lnTo>
                          <a:pt x="1644" y="105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6" name="Freeform 26"/>
                  <p:cNvSpPr/>
                  <p:nvPr/>
                </p:nvSpPr>
                <p:spPr bwMode="auto">
                  <a:xfrm>
                    <a:off x="2480503" y="4398906"/>
                    <a:ext cx="1922147" cy="848175"/>
                  </a:xfrm>
                  <a:custGeom>
                    <a:avLst/>
                    <a:gdLst>
                      <a:gd name="T0" fmla="*/ 2147483647 w 1677"/>
                      <a:gd name="T1" fmla="*/ 2147483647 h 740"/>
                      <a:gd name="T2" fmla="*/ 2147483647 w 1677"/>
                      <a:gd name="T3" fmla="*/ 0 h 740"/>
                      <a:gd name="T4" fmla="*/ 0 w 1677"/>
                      <a:gd name="T5" fmla="*/ 2147483647 h 740"/>
                      <a:gd name="T6" fmla="*/ 0 w 1677"/>
                      <a:gd name="T7" fmla="*/ 2147483647 h 740"/>
                      <a:gd name="T8" fmla="*/ 2147483647 w 1677"/>
                      <a:gd name="T9" fmla="*/ 2147483647 h 7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76" h="740">
                        <a:moveTo>
                          <a:pt x="1677" y="287"/>
                        </a:moveTo>
                        <a:lnTo>
                          <a:pt x="1677" y="0"/>
                        </a:lnTo>
                        <a:lnTo>
                          <a:pt x="0" y="450"/>
                        </a:lnTo>
                        <a:lnTo>
                          <a:pt x="0" y="740"/>
                        </a:lnTo>
                        <a:lnTo>
                          <a:pt x="1677" y="287"/>
                        </a:lnTo>
                        <a:close/>
                      </a:path>
                    </a:pathLst>
                  </a:custGeom>
                  <a:solidFill>
                    <a:srgbClr val="EDE2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7" name="Freeform 27"/>
                  <p:cNvSpPr/>
                  <p:nvPr/>
                </p:nvSpPr>
                <p:spPr bwMode="auto">
                  <a:xfrm>
                    <a:off x="596179" y="3246993"/>
                    <a:ext cx="3921089" cy="1667695"/>
                  </a:xfrm>
                  <a:custGeom>
                    <a:avLst/>
                    <a:gdLst>
                      <a:gd name="T0" fmla="*/ 0 w 3421"/>
                      <a:gd name="T1" fmla="*/ 2147483647 h 1455"/>
                      <a:gd name="T2" fmla="*/ 2147483647 w 3421"/>
                      <a:gd name="T3" fmla="*/ 2147483647 h 1455"/>
                      <a:gd name="T4" fmla="*/ 2147483647 w 3421"/>
                      <a:gd name="T5" fmla="*/ 2147483647 h 1455"/>
                      <a:gd name="T6" fmla="*/ 2147483647 w 3421"/>
                      <a:gd name="T7" fmla="*/ 0 h 1455"/>
                      <a:gd name="T8" fmla="*/ 0 w 3421"/>
                      <a:gd name="T9" fmla="*/ 2147483647 h 145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421" h="1455">
                        <a:moveTo>
                          <a:pt x="0" y="398"/>
                        </a:moveTo>
                        <a:lnTo>
                          <a:pt x="1644" y="1455"/>
                        </a:lnTo>
                        <a:lnTo>
                          <a:pt x="3421" y="985"/>
                        </a:lnTo>
                        <a:lnTo>
                          <a:pt x="1788" y="0"/>
                        </a:lnTo>
                        <a:lnTo>
                          <a:pt x="0" y="39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ea typeface="微软雅黑 Light" panose="020B0502040204020203" pitchFamily="34" charset="-122"/>
                    </a:endParaRPr>
                  </a:p>
                </p:txBody>
              </p:sp>
            </p:grpSp>
          </p:grpSp>
          <p:grpSp>
            <p:nvGrpSpPr>
              <p:cNvPr id="11" name="Group 44"/>
              <p:cNvGrpSpPr/>
              <p:nvPr/>
            </p:nvGrpSpPr>
            <p:grpSpPr>
              <a:xfrm>
                <a:off x="2117163" y="2636564"/>
                <a:ext cx="3921089" cy="2045935"/>
                <a:chOff x="827708" y="2824052"/>
                <a:chExt cx="3921089" cy="2045935"/>
              </a:xfrm>
            </p:grpSpPr>
            <p:sp>
              <p:nvSpPr>
                <p:cNvPr id="18" name="Freeform 28"/>
                <p:cNvSpPr/>
                <p:nvPr/>
              </p:nvSpPr>
              <p:spPr bwMode="auto">
                <a:xfrm>
                  <a:off x="827708" y="3201146"/>
                  <a:ext cx="3921089" cy="1668841"/>
                </a:xfrm>
                <a:custGeom>
                  <a:avLst/>
                  <a:gdLst>
                    <a:gd name="T0" fmla="*/ 0 w 3421"/>
                    <a:gd name="T1" fmla="*/ 2147483647 h 1456"/>
                    <a:gd name="T2" fmla="*/ 2147483647 w 3421"/>
                    <a:gd name="T3" fmla="*/ 2147483647 h 1456"/>
                    <a:gd name="T4" fmla="*/ 2147483647 w 3421"/>
                    <a:gd name="T5" fmla="*/ 2147483647 h 1456"/>
                    <a:gd name="T6" fmla="*/ 2147483647 w 3421"/>
                    <a:gd name="T7" fmla="*/ 0 h 1456"/>
                    <a:gd name="T8" fmla="*/ 0 w 3421"/>
                    <a:gd name="T9" fmla="*/ 2147483647 h 14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421" h="1456">
                      <a:moveTo>
                        <a:pt x="0" y="398"/>
                      </a:moveTo>
                      <a:lnTo>
                        <a:pt x="1644" y="1456"/>
                      </a:lnTo>
                      <a:lnTo>
                        <a:pt x="3421" y="987"/>
                      </a:lnTo>
                      <a:lnTo>
                        <a:pt x="1789" y="0"/>
                      </a:lnTo>
                      <a:lnTo>
                        <a:pt x="0" y="398"/>
                      </a:lnTo>
                      <a:close/>
                    </a:path>
                  </a:pathLst>
                </a:custGeom>
                <a:solidFill>
                  <a:srgbClr val="CFB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微软雅黑 Light" panose="020B0502040204020203" pitchFamily="34" charset="-122"/>
                  </a:endParaRPr>
                </a:p>
              </p:txBody>
            </p:sp>
            <p:grpSp>
              <p:nvGrpSpPr>
                <p:cNvPr id="19" name="Group 40"/>
                <p:cNvGrpSpPr/>
                <p:nvPr/>
              </p:nvGrpSpPr>
              <p:grpSpPr>
                <a:xfrm>
                  <a:off x="827708" y="2824052"/>
                  <a:ext cx="3921089" cy="2045935"/>
                  <a:chOff x="827708" y="2824052"/>
                  <a:chExt cx="3921089" cy="2045935"/>
                </a:xfrm>
              </p:grpSpPr>
              <p:sp>
                <p:nvSpPr>
                  <p:cNvPr id="20" name="Freeform 29"/>
                  <p:cNvSpPr/>
                  <p:nvPr/>
                </p:nvSpPr>
                <p:spPr bwMode="auto">
                  <a:xfrm>
                    <a:off x="828180" y="3281559"/>
                    <a:ext cx="1884481" cy="1588984"/>
                  </a:xfrm>
                  <a:custGeom>
                    <a:avLst/>
                    <a:gdLst>
                      <a:gd name="T0" fmla="*/ 0 w 1644"/>
                      <a:gd name="T1" fmla="*/ 0 h 1386"/>
                      <a:gd name="T2" fmla="*/ 0 w 1644"/>
                      <a:gd name="T3" fmla="*/ 328 h 1386"/>
                      <a:gd name="T4" fmla="*/ 1644 w 1644"/>
                      <a:gd name="T5" fmla="*/ 1386 h 1386"/>
                      <a:gd name="T6" fmla="*/ 1644 w 1644"/>
                      <a:gd name="T7" fmla="*/ 1056 h 1386"/>
                      <a:gd name="T8" fmla="*/ 0 w 1644"/>
                      <a:gd name="T9" fmla="*/ 0 h 1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4" h="1386">
                        <a:moveTo>
                          <a:pt x="0" y="0"/>
                        </a:moveTo>
                        <a:lnTo>
                          <a:pt x="0" y="328"/>
                        </a:lnTo>
                        <a:lnTo>
                          <a:pt x="1644" y="1386"/>
                        </a:lnTo>
                        <a:lnTo>
                          <a:pt x="1644" y="105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1" name="Freeform 30"/>
                  <p:cNvSpPr/>
                  <p:nvPr/>
                </p:nvSpPr>
                <p:spPr bwMode="auto">
                  <a:xfrm>
                    <a:off x="2712031" y="3978258"/>
                    <a:ext cx="1923294" cy="848175"/>
                  </a:xfrm>
                  <a:custGeom>
                    <a:avLst/>
                    <a:gdLst>
                      <a:gd name="T0" fmla="*/ 2147483647 w 1678"/>
                      <a:gd name="T1" fmla="*/ 2147483647 h 740"/>
                      <a:gd name="T2" fmla="*/ 2147483647 w 1678"/>
                      <a:gd name="T3" fmla="*/ 0 h 740"/>
                      <a:gd name="T4" fmla="*/ 0 w 1678"/>
                      <a:gd name="T5" fmla="*/ 2147483647 h 740"/>
                      <a:gd name="T6" fmla="*/ 0 w 1678"/>
                      <a:gd name="T7" fmla="*/ 2147483647 h 740"/>
                      <a:gd name="T8" fmla="*/ 2147483647 w 1678"/>
                      <a:gd name="T9" fmla="*/ 2147483647 h 7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78" h="740">
                        <a:moveTo>
                          <a:pt x="1678" y="287"/>
                        </a:moveTo>
                        <a:lnTo>
                          <a:pt x="1678" y="0"/>
                        </a:lnTo>
                        <a:lnTo>
                          <a:pt x="0" y="448"/>
                        </a:lnTo>
                        <a:lnTo>
                          <a:pt x="0" y="740"/>
                        </a:lnTo>
                        <a:lnTo>
                          <a:pt x="1678" y="287"/>
                        </a:lnTo>
                        <a:close/>
                      </a:path>
                    </a:pathLst>
                  </a:custGeom>
                  <a:solidFill>
                    <a:srgbClr val="EDE2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2" name="Freeform 31"/>
                  <p:cNvSpPr/>
                  <p:nvPr/>
                </p:nvSpPr>
                <p:spPr bwMode="auto">
                  <a:xfrm>
                    <a:off x="827708" y="2824052"/>
                    <a:ext cx="3921089" cy="1667695"/>
                  </a:xfrm>
                  <a:custGeom>
                    <a:avLst/>
                    <a:gdLst>
                      <a:gd name="T0" fmla="*/ 0 w 3421"/>
                      <a:gd name="T1" fmla="*/ 2147483647 h 1455"/>
                      <a:gd name="T2" fmla="*/ 2147483647 w 3421"/>
                      <a:gd name="T3" fmla="*/ 2147483647 h 1455"/>
                      <a:gd name="T4" fmla="*/ 2147483647 w 3421"/>
                      <a:gd name="T5" fmla="*/ 2147483647 h 1455"/>
                      <a:gd name="T6" fmla="*/ 2147483647 w 3421"/>
                      <a:gd name="T7" fmla="*/ 0 h 1455"/>
                      <a:gd name="T8" fmla="*/ 0 w 3421"/>
                      <a:gd name="T9" fmla="*/ 2147483647 h 145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421" h="1455">
                        <a:moveTo>
                          <a:pt x="0" y="399"/>
                        </a:moveTo>
                        <a:lnTo>
                          <a:pt x="1644" y="1455"/>
                        </a:lnTo>
                        <a:lnTo>
                          <a:pt x="3421" y="987"/>
                        </a:lnTo>
                        <a:lnTo>
                          <a:pt x="1789" y="0"/>
                        </a:lnTo>
                        <a:lnTo>
                          <a:pt x="0" y="399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ea typeface="微软雅黑 Light" panose="020B0502040204020203" pitchFamily="34" charset="-122"/>
                    </a:endParaRPr>
                  </a:p>
                </p:txBody>
              </p:sp>
            </p:grpSp>
          </p:grpSp>
          <p:grpSp>
            <p:nvGrpSpPr>
              <p:cNvPr id="12" name="Group 45"/>
              <p:cNvGrpSpPr/>
              <p:nvPr/>
            </p:nvGrpSpPr>
            <p:grpSpPr>
              <a:xfrm>
                <a:off x="2626654" y="2159094"/>
                <a:ext cx="3918797" cy="2043643"/>
                <a:chOff x="1101645" y="2520314"/>
                <a:chExt cx="3918797" cy="2043643"/>
              </a:xfrm>
            </p:grpSpPr>
            <p:sp>
              <p:nvSpPr>
                <p:cNvPr id="13" name="Freeform 32"/>
                <p:cNvSpPr/>
                <p:nvPr/>
              </p:nvSpPr>
              <p:spPr bwMode="auto">
                <a:xfrm>
                  <a:off x="1101645" y="2896262"/>
                  <a:ext cx="3918797" cy="1667695"/>
                </a:xfrm>
                <a:custGeom>
                  <a:avLst/>
                  <a:gdLst>
                    <a:gd name="T0" fmla="*/ 0 w 3419"/>
                    <a:gd name="T1" fmla="*/ 2147483647 h 1455"/>
                    <a:gd name="T2" fmla="*/ 2147483647 w 3419"/>
                    <a:gd name="T3" fmla="*/ 2147483647 h 1455"/>
                    <a:gd name="T4" fmla="*/ 2147483647 w 3419"/>
                    <a:gd name="T5" fmla="*/ 2147483647 h 1455"/>
                    <a:gd name="T6" fmla="*/ 2147483647 w 3419"/>
                    <a:gd name="T7" fmla="*/ 0 h 1455"/>
                    <a:gd name="T8" fmla="*/ 0 w 3419"/>
                    <a:gd name="T9" fmla="*/ 2147483647 h 14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419" h="1455">
                      <a:moveTo>
                        <a:pt x="0" y="399"/>
                      </a:moveTo>
                      <a:lnTo>
                        <a:pt x="1643" y="1455"/>
                      </a:lnTo>
                      <a:lnTo>
                        <a:pt x="3419" y="988"/>
                      </a:lnTo>
                      <a:lnTo>
                        <a:pt x="1787" y="0"/>
                      </a:lnTo>
                      <a:lnTo>
                        <a:pt x="0" y="399"/>
                      </a:lnTo>
                      <a:close/>
                    </a:path>
                  </a:pathLst>
                </a:custGeom>
                <a:solidFill>
                  <a:srgbClr val="CFB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微软雅黑 Light" panose="020B0502040204020203" pitchFamily="34" charset="-122"/>
                  </a:endParaRPr>
                </a:p>
              </p:txBody>
            </p:sp>
            <p:grpSp>
              <p:nvGrpSpPr>
                <p:cNvPr id="14" name="Group 41"/>
                <p:cNvGrpSpPr/>
                <p:nvPr/>
              </p:nvGrpSpPr>
              <p:grpSpPr>
                <a:xfrm>
                  <a:off x="1101645" y="2520314"/>
                  <a:ext cx="3918797" cy="2043642"/>
                  <a:chOff x="1101645" y="2520314"/>
                  <a:chExt cx="3918797" cy="2043642"/>
                </a:xfrm>
              </p:grpSpPr>
              <p:sp>
                <p:nvSpPr>
                  <p:cNvPr id="15" name="Freeform 33"/>
                  <p:cNvSpPr/>
                  <p:nvPr/>
                </p:nvSpPr>
                <p:spPr bwMode="auto">
                  <a:xfrm>
                    <a:off x="1102245" y="2975898"/>
                    <a:ext cx="1882894" cy="1587397"/>
                  </a:xfrm>
                  <a:custGeom>
                    <a:avLst/>
                    <a:gdLst>
                      <a:gd name="T0" fmla="*/ 0 w 1643"/>
                      <a:gd name="T1" fmla="*/ 0 h 1385"/>
                      <a:gd name="T2" fmla="*/ 0 w 1643"/>
                      <a:gd name="T3" fmla="*/ 329 h 1385"/>
                      <a:gd name="T4" fmla="*/ 1643 w 1643"/>
                      <a:gd name="T5" fmla="*/ 1385 h 1385"/>
                      <a:gd name="T6" fmla="*/ 1643 w 1643"/>
                      <a:gd name="T7" fmla="*/ 1057 h 1385"/>
                      <a:gd name="T8" fmla="*/ 0 w 1643"/>
                      <a:gd name="T9" fmla="*/ 0 h 13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3" h="1385">
                        <a:moveTo>
                          <a:pt x="0" y="0"/>
                        </a:moveTo>
                        <a:lnTo>
                          <a:pt x="0" y="329"/>
                        </a:lnTo>
                        <a:lnTo>
                          <a:pt x="1643" y="1385"/>
                        </a:lnTo>
                        <a:lnTo>
                          <a:pt x="1643" y="105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6" name="Freeform 34"/>
                  <p:cNvSpPr/>
                  <p:nvPr/>
                </p:nvSpPr>
                <p:spPr bwMode="auto">
                  <a:xfrm>
                    <a:off x="2984823" y="3672227"/>
                    <a:ext cx="1923294" cy="848175"/>
                  </a:xfrm>
                  <a:custGeom>
                    <a:avLst/>
                    <a:gdLst>
                      <a:gd name="T0" fmla="*/ 2147483647 w 1678"/>
                      <a:gd name="T1" fmla="*/ 2147483647 h 740"/>
                      <a:gd name="T2" fmla="*/ 2147483647 w 1678"/>
                      <a:gd name="T3" fmla="*/ 0 h 740"/>
                      <a:gd name="T4" fmla="*/ 0 w 1678"/>
                      <a:gd name="T5" fmla="*/ 2147483647 h 740"/>
                      <a:gd name="T6" fmla="*/ 0 w 1678"/>
                      <a:gd name="T7" fmla="*/ 2147483647 h 740"/>
                      <a:gd name="T8" fmla="*/ 2147483647 w 1678"/>
                      <a:gd name="T9" fmla="*/ 2147483647 h 7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78" h="740">
                        <a:moveTo>
                          <a:pt x="1678" y="287"/>
                        </a:moveTo>
                        <a:lnTo>
                          <a:pt x="1678" y="0"/>
                        </a:lnTo>
                        <a:lnTo>
                          <a:pt x="0" y="450"/>
                        </a:lnTo>
                        <a:lnTo>
                          <a:pt x="0" y="740"/>
                        </a:lnTo>
                        <a:lnTo>
                          <a:pt x="1678" y="287"/>
                        </a:lnTo>
                        <a:close/>
                      </a:path>
                    </a:pathLst>
                  </a:custGeom>
                  <a:solidFill>
                    <a:srgbClr val="EDE2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17" name="Freeform 35"/>
                  <p:cNvSpPr/>
                  <p:nvPr/>
                </p:nvSpPr>
                <p:spPr bwMode="auto">
                  <a:xfrm>
                    <a:off x="1102245" y="2520314"/>
                    <a:ext cx="3918197" cy="1666767"/>
                  </a:xfrm>
                  <a:custGeom>
                    <a:avLst/>
                    <a:gdLst>
                      <a:gd name="T0" fmla="*/ 0 w 3419"/>
                      <a:gd name="T1" fmla="*/ 398 h 1455"/>
                      <a:gd name="T2" fmla="*/ 1643 w 3419"/>
                      <a:gd name="T3" fmla="*/ 1455 h 1455"/>
                      <a:gd name="T4" fmla="*/ 3419 w 3419"/>
                      <a:gd name="T5" fmla="*/ 987 h 1455"/>
                      <a:gd name="T6" fmla="*/ 1787 w 3419"/>
                      <a:gd name="T7" fmla="*/ 0 h 1455"/>
                      <a:gd name="T8" fmla="*/ 0 w 3419"/>
                      <a:gd name="T9" fmla="*/ 398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19" h="1455">
                        <a:moveTo>
                          <a:pt x="0" y="398"/>
                        </a:moveTo>
                        <a:lnTo>
                          <a:pt x="1643" y="1455"/>
                        </a:lnTo>
                        <a:lnTo>
                          <a:pt x="3419" y="987"/>
                        </a:lnTo>
                        <a:lnTo>
                          <a:pt x="1787" y="0"/>
                        </a:lnTo>
                        <a:lnTo>
                          <a:pt x="0" y="398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-846"/>
            <a:ext cx="12216553" cy="6858847"/>
            <a:chOff x="0" y="-1"/>
            <a:chExt cx="14429" cy="8101"/>
          </a:xfrm>
        </p:grpSpPr>
        <p:sp>
          <p:nvSpPr>
            <p:cNvPr id="6" name="矩形 5"/>
            <p:cNvSpPr/>
            <p:nvPr userDrawn="1"/>
          </p:nvSpPr>
          <p:spPr>
            <a:xfrm>
              <a:off x="0" y="0"/>
              <a:ext cx="14400" cy="8100"/>
            </a:xfrm>
            <a:prstGeom prst="rect">
              <a:avLst/>
            </a:prstGeom>
            <a:solidFill>
              <a:srgbClr val="A1C4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" y="6374"/>
              <a:ext cx="14399" cy="1726"/>
            </a:xfrm>
            <a:prstGeom prst="rect">
              <a:avLst/>
            </a:prstGeom>
            <a:gradFill>
              <a:gsLst>
                <a:gs pos="0">
                  <a:srgbClr val="A4D1CE">
                    <a:lumMod val="59000"/>
                    <a:lumOff val="41000"/>
                  </a:srgbClr>
                </a:gs>
                <a:gs pos="62000">
                  <a:srgbClr val="D0E1A7"/>
                </a:gs>
                <a:gs pos="23000">
                  <a:srgbClr val="BFD789"/>
                </a:gs>
                <a:gs pos="100000">
                  <a:srgbClr val="D0E1A7"/>
                </a:gs>
                <a:gs pos="0">
                  <a:srgbClr val="A1C450">
                    <a:alpha val="9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FFFF"/>
                </a:solidFill>
                <a:cs typeface="楷体" panose="02010609060101010101" pitchFamily="49" charset="-122"/>
              </a:endParaRPr>
            </a:p>
          </p:txBody>
        </p:sp>
        <p:pic>
          <p:nvPicPr>
            <p:cNvPr id="11" name="图片 10" descr="绿树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3031"/>
              <a:ext cx="2498" cy="864"/>
            </a:xfrm>
            <a:prstGeom prst="rect">
              <a:avLst/>
            </a:prstGeom>
          </p:spPr>
        </p:pic>
        <p:pic>
          <p:nvPicPr>
            <p:cNvPr id="13" name="图片 12" descr="222"/>
            <p:cNvPicPr>
              <a:picLocks noChangeAspect="1"/>
            </p:cNvPicPr>
            <p:nvPr userDrawn="1"/>
          </p:nvPicPr>
          <p:blipFill>
            <a:blip r:embed="rId3"/>
            <a:srcRect l="61316" t="90172" r="24872"/>
            <a:stretch>
              <a:fillRect/>
            </a:stretch>
          </p:blipFill>
          <p:spPr>
            <a:xfrm>
              <a:off x="10941" y="6020"/>
              <a:ext cx="1064" cy="587"/>
            </a:xfrm>
            <a:prstGeom prst="rect">
              <a:avLst/>
            </a:prstGeom>
          </p:spPr>
        </p:pic>
        <p:pic>
          <p:nvPicPr>
            <p:cNvPr id="3" name="图片 2" descr="222"/>
            <p:cNvPicPr>
              <a:picLocks noChangeAspect="1"/>
            </p:cNvPicPr>
            <p:nvPr userDrawn="1"/>
          </p:nvPicPr>
          <p:blipFill>
            <a:blip r:embed="rId3"/>
            <a:srcRect l="67636" t="69696" r="21767" b="19635"/>
            <a:stretch>
              <a:fillRect/>
            </a:stretch>
          </p:blipFill>
          <p:spPr>
            <a:xfrm>
              <a:off x="13022" y="1742"/>
              <a:ext cx="1014" cy="792"/>
            </a:xfrm>
            <a:prstGeom prst="rect">
              <a:avLst/>
            </a:prstGeom>
          </p:spPr>
        </p:pic>
        <p:pic>
          <p:nvPicPr>
            <p:cNvPr id="4" name="图片 3" descr="222"/>
            <p:cNvPicPr>
              <a:picLocks noChangeAspect="1"/>
            </p:cNvPicPr>
            <p:nvPr userDrawn="1"/>
          </p:nvPicPr>
          <p:blipFill>
            <a:blip r:embed="rId3"/>
            <a:srcRect l="86510" t="76207" r="6760" b="14655"/>
            <a:stretch>
              <a:fillRect/>
            </a:stretch>
          </p:blipFill>
          <p:spPr>
            <a:xfrm>
              <a:off x="1098" y="3558"/>
              <a:ext cx="628" cy="663"/>
            </a:xfrm>
            <a:prstGeom prst="rect">
              <a:avLst/>
            </a:prstGeom>
          </p:spPr>
        </p:pic>
        <p:pic>
          <p:nvPicPr>
            <p:cNvPr id="5" name="图片 4" descr="绿坐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40" y="5713"/>
              <a:ext cx="1150" cy="759"/>
            </a:xfrm>
            <a:prstGeom prst="rect">
              <a:avLst/>
            </a:prstGeom>
          </p:spPr>
        </p:pic>
        <p:pic>
          <p:nvPicPr>
            <p:cNvPr id="8" name="图片 7" descr="绿房子"/>
            <p:cNvPicPr>
              <a:picLocks noChangeAspect="1"/>
            </p:cNvPicPr>
            <p:nvPr userDrawn="1"/>
          </p:nvPicPr>
          <p:blipFill>
            <a:blip r:embed="rId5"/>
            <a:srcRect r="12648"/>
            <a:stretch>
              <a:fillRect/>
            </a:stretch>
          </p:blipFill>
          <p:spPr>
            <a:xfrm>
              <a:off x="12131" y="5208"/>
              <a:ext cx="2269" cy="1282"/>
            </a:xfrm>
            <a:prstGeom prst="rect">
              <a:avLst/>
            </a:prstGeom>
          </p:spPr>
        </p:pic>
        <p:pic>
          <p:nvPicPr>
            <p:cNvPr id="9" name="图片 8" descr="绿2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0" y="234"/>
              <a:ext cx="4943" cy="827"/>
            </a:xfrm>
            <a:prstGeom prst="rect">
              <a:avLst/>
            </a:prstGeom>
          </p:spPr>
        </p:pic>
        <p:pic>
          <p:nvPicPr>
            <p:cNvPr id="10" name="图片 9" descr="绿1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0298" y="896"/>
              <a:ext cx="4102" cy="84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29" y="-1"/>
              <a:ext cx="14400" cy="8101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 flipV="1">
            <a:off x="0" y="5081270"/>
            <a:ext cx="6903720" cy="177673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 flipH="1">
            <a:off x="8968105" y="2253615"/>
            <a:ext cx="3223895" cy="4604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 flipH="1">
            <a:off x="592614" y="1041197"/>
            <a:ext cx="1880472" cy="952903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3469" y="1439055"/>
            <a:ext cx="3164098" cy="6950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4368969" y="3026437"/>
            <a:ext cx="1712969" cy="11940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5223734" y="1949520"/>
            <a:ext cx="1049902" cy="2994521"/>
          </a:xfrm>
        </p:spPr>
        <p:txBody>
          <a:bodyPr vert="eaVert" lIns="90000" tIns="46800" rIns="90000" bIns="46800" anchor="t" anchorCtr="0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4"/>
            </p:custDataLst>
          </p:nvPr>
        </p:nvSpPr>
        <p:spPr>
          <a:xfrm>
            <a:off x="6318256" y="1949521"/>
            <a:ext cx="1636557" cy="2994520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 flipV="1">
            <a:off x="0" y="5081270"/>
            <a:ext cx="6903720" cy="177673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 flipH="1">
            <a:off x="8968105" y="2253615"/>
            <a:ext cx="3223895" cy="4604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 flipH="1">
            <a:off x="592614" y="1041197"/>
            <a:ext cx="1880472" cy="952903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8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3469" y="1439055"/>
            <a:ext cx="3164098" cy="6950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file:///D:\qq&#25991;&#20214;\712321467\Image\C2C\Image2\%7b75232B38-A165-1FB7-499C-2E1C792CACB5%7d.png" TargetMode="External"/><Relationship Id="rId32" Type="http://schemas.openxmlformats.org/officeDocument/2006/relationships/image" Target="../media/image31.png"/><Relationship Id="rId31" Type="http://schemas.openxmlformats.org/officeDocument/2006/relationships/tags" Target="../tags/tag175.xml"/><Relationship Id="rId30" Type="http://schemas.openxmlformats.org/officeDocument/2006/relationships/tags" Target="../tags/tag174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73.xml"/><Relationship Id="rId28" Type="http://schemas.openxmlformats.org/officeDocument/2006/relationships/tags" Target="../tags/tag172.xml"/><Relationship Id="rId27" Type="http://schemas.openxmlformats.org/officeDocument/2006/relationships/tags" Target="../tags/tag171.xml"/><Relationship Id="rId26" Type="http://schemas.openxmlformats.org/officeDocument/2006/relationships/tags" Target="../tags/tag170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6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7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32" r:link="rId33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6.xml"/><Relationship Id="rId1" Type="http://schemas.openxmlformats.org/officeDocument/2006/relationships/image" Target="../media/image3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1" Type="http://schemas.openxmlformats.org/officeDocument/2006/relationships/slideLayout" Target="../slideLayouts/slideLayout25.xml"/><Relationship Id="rId10" Type="http://schemas.openxmlformats.org/officeDocument/2006/relationships/tags" Target="../tags/tag194.xml"/><Relationship Id="rId1" Type="http://schemas.openxmlformats.org/officeDocument/2006/relationships/tags" Target="../tags/tag18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0" Type="http://schemas.openxmlformats.org/officeDocument/2006/relationships/slideLayout" Target="../slideLayouts/slideLayout25.xml"/><Relationship Id="rId1" Type="http://schemas.openxmlformats.org/officeDocument/2006/relationships/tags" Target="../tags/tag19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0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image" Target="../media/image35.jpeg"/><Relationship Id="rId11" Type="http://schemas.openxmlformats.org/officeDocument/2006/relationships/slideLayout" Target="../slideLayouts/slideLayout25.xml"/><Relationship Id="rId10" Type="http://schemas.openxmlformats.org/officeDocument/2006/relationships/tags" Target="../tags/tag213.xml"/><Relationship Id="rId1" Type="http://schemas.openxmlformats.org/officeDocument/2006/relationships/tags" Target="../tags/tag20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14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4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6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39.jpeg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0570" cy="6858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41090" y="2188845"/>
            <a:ext cx="550989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 dirty="0" smtClean="0">
                <a:solidFill>
                  <a:srgbClr val="FF0000"/>
                </a:solidFill>
              </a:rPr>
              <a:t>《庄子》二则</a:t>
            </a:r>
            <a:endParaRPr lang="zh-CN" altLang="zh-CN" sz="6600" dirty="0" smtClean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4365" y="921385"/>
            <a:ext cx="10981690" cy="442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《谐》之言曰：“鹏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徙于南冥也，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水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击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三千里，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抟</a:t>
            </a:r>
            <a:endParaRPr lang="zh-CN" altLang="zh-CN" sz="3200" b="1">
              <a:solidFill>
                <a:srgbClr val="FF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扶摇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上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者九万里，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去</a:t>
            </a:r>
            <a:r>
              <a:rPr lang="zh-CN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六月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息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者也。”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野马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也，尘埃也，生物之以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息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吹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也。天之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苍苍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正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色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邪？其远而无所至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极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邪？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视下也，亦若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已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矣。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" name="文本框 47"/>
          <p:cNvSpPr txBox="1"/>
          <p:nvPr/>
        </p:nvSpPr>
        <p:spPr>
          <a:xfrm>
            <a:off x="7343775" y="921385"/>
            <a:ext cx="1121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拍打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" name="文本框 47"/>
          <p:cNvSpPr txBox="1"/>
          <p:nvPr/>
        </p:nvSpPr>
        <p:spPr>
          <a:xfrm>
            <a:off x="9267190" y="1838325"/>
            <a:ext cx="3007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盘旋飞翔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47"/>
          <p:cNvSpPr txBox="1"/>
          <p:nvPr/>
        </p:nvSpPr>
        <p:spPr>
          <a:xfrm>
            <a:off x="634365" y="208534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47"/>
          <p:cNvSpPr txBox="1"/>
          <p:nvPr/>
        </p:nvSpPr>
        <p:spPr>
          <a:xfrm>
            <a:off x="1774190" y="298069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47"/>
          <p:cNvSpPr txBox="1"/>
          <p:nvPr/>
        </p:nvSpPr>
        <p:spPr>
          <a:xfrm>
            <a:off x="4009390" y="202692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47"/>
          <p:cNvSpPr txBox="1"/>
          <p:nvPr/>
        </p:nvSpPr>
        <p:spPr>
          <a:xfrm>
            <a:off x="5742305" y="2018030"/>
            <a:ext cx="2062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气息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文本框 47"/>
          <p:cNvSpPr txBox="1"/>
          <p:nvPr/>
        </p:nvSpPr>
        <p:spPr>
          <a:xfrm>
            <a:off x="4674235" y="298069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47"/>
          <p:cNvSpPr txBox="1"/>
          <p:nvPr/>
        </p:nvSpPr>
        <p:spPr>
          <a:xfrm>
            <a:off x="3041015" y="403733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7"/>
          <p:cNvSpPr txBox="1"/>
          <p:nvPr/>
        </p:nvSpPr>
        <p:spPr>
          <a:xfrm>
            <a:off x="6076315" y="4036695"/>
            <a:ext cx="2207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表示选择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7"/>
          <p:cNvSpPr txBox="1"/>
          <p:nvPr/>
        </p:nvSpPr>
        <p:spPr>
          <a:xfrm>
            <a:off x="7059295" y="313182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7"/>
          <p:cNvSpPr txBox="1"/>
          <p:nvPr/>
        </p:nvSpPr>
        <p:spPr>
          <a:xfrm>
            <a:off x="1240155" y="5121275"/>
            <a:ext cx="1567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代大鹏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7"/>
          <p:cNvSpPr txBox="1"/>
          <p:nvPr/>
        </p:nvSpPr>
        <p:spPr>
          <a:xfrm>
            <a:off x="3749040" y="5121275"/>
            <a:ext cx="1092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7"/>
          <p:cNvSpPr txBox="1"/>
          <p:nvPr/>
        </p:nvSpPr>
        <p:spPr>
          <a:xfrm>
            <a:off x="5019675" y="394335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湛蓝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7"/>
          <p:cNvSpPr txBox="1"/>
          <p:nvPr/>
        </p:nvSpPr>
        <p:spPr>
          <a:xfrm>
            <a:off x="10726420" y="4037330"/>
            <a:ext cx="113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尽头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7"/>
          <p:cNvSpPr txBox="1"/>
          <p:nvPr/>
        </p:nvSpPr>
        <p:spPr>
          <a:xfrm>
            <a:off x="5019675" y="5056505"/>
            <a:ext cx="1567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罢了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81835" y="4050665"/>
            <a:ext cx="1059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9" name="文本框 47"/>
          <p:cNvSpPr txBox="1"/>
          <p:nvPr/>
        </p:nvSpPr>
        <p:spPr>
          <a:xfrm>
            <a:off x="3820160" y="921385"/>
            <a:ext cx="1993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32435" y="675005"/>
            <a:ext cx="11028680" cy="57550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6F5EE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 lvl="0" indent="812800" algn="l">
              <a:lnSpc>
                <a:spcPct val="10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北海有一条鱼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它的名字叫鲲。鲲体积巨大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不知道有几千里；鲲变化为鸟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它的名字叫鹏。鹏的脊背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不知道长几千里；它用力鼓动翅膀而飞的时候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那展开的双翅就像悬挂在天空的云。这只鹏鸟啊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海水运动时将要飞到南海去。南海是个天然形成的水池。《齐谐》是一部专门记载怪异的事物的书。《齐谐》上记载说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鹏鸟迁徙到南海的时候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翅膀拍打水面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激起的波涛浪花有三千里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它乘着旋风盘旋飞至九万里的高空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凭借着六月的大风离开。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山野中的雾气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空气中的尘埃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都是生物用气息吹拂的结果。天色湛蓝，是它真正的颜色吗？还是因为天空高远而看不到尽头呢？大鹏从天空往下看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也不过像人在地面上看天一样罢了。</a:t>
            </a:r>
            <a:endParaRPr lang="zh-CN" altLang="zh-CN" sz="3200" b="1">
              <a:solidFill>
                <a:srgbClr val="1B11E9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6890" y="593090"/>
            <a:ext cx="2317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文言积累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3330" y="141097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3"/>
            </p:custDataLst>
          </p:nvPr>
        </p:nvSpPr>
        <p:spPr>
          <a:xfrm>
            <a:off x="371475" y="252539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)其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4"/>
            </p:custDataLst>
          </p:nvPr>
        </p:nvSpPr>
        <p:spPr>
          <a:xfrm>
            <a:off x="1641475" y="2244725"/>
            <a:ext cx="215265" cy="127063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2179955"/>
            <a:ext cx="2667635" cy="1522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名为鹏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正色邪？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视下也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5"/>
            </p:custDataLst>
          </p:nvPr>
        </p:nvSpPr>
        <p:spPr>
          <a:xfrm>
            <a:off x="6186805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6"/>
            </p:custDataLst>
          </p:nvPr>
        </p:nvSpPr>
        <p:spPr>
          <a:xfrm>
            <a:off x="7303770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1969135"/>
            <a:ext cx="3461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去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六月息者也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生物之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息相吹也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7"/>
            </p:custDataLst>
          </p:nvPr>
        </p:nvSpPr>
        <p:spPr>
          <a:xfrm>
            <a:off x="371475" y="441706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8"/>
            </p:custDataLst>
          </p:nvPr>
        </p:nvSpPr>
        <p:spPr>
          <a:xfrm>
            <a:off x="6186805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9"/>
            </p:custDataLst>
          </p:nvPr>
        </p:nvSpPr>
        <p:spPr>
          <a:xfrm>
            <a:off x="1559560" y="433578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7645" y="2172970"/>
            <a:ext cx="2329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代它的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17645" y="2672715"/>
            <a:ext cx="2446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表选择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24870" y="2845435"/>
            <a:ext cx="7035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41965" y="211772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凭借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6190" y="4218940"/>
            <a:ext cx="1192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大风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61280" y="4926965"/>
            <a:ext cx="1024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气息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10"/>
            </p:custDataLst>
          </p:nvPr>
        </p:nvSpPr>
        <p:spPr>
          <a:xfrm>
            <a:off x="7428230" y="42729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55230" y="3997325"/>
            <a:ext cx="30670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鹏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鹏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徙于南冥也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27665" y="4206875"/>
            <a:ext cx="1579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67265" y="5459730"/>
            <a:ext cx="207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取独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7645" y="3180715"/>
            <a:ext cx="19894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代指大鹏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99895" y="4011295"/>
            <a:ext cx="3461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去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六月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息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者也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生物之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息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相吹也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6" grpId="0"/>
      <p:bldP spid="2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64515" y="1487170"/>
            <a:ext cx="13728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707515" y="1075690"/>
            <a:ext cx="229870" cy="165036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853565" y="961390"/>
            <a:ext cx="386715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怒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飞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抟扶摇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上者九万里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　　　　　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877560" y="2241550"/>
            <a:ext cx="16592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表方式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320790" y="1281430"/>
            <a:ext cx="13728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693660" y="961390"/>
            <a:ext cx="201612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其名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鲲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　　　　　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34460" y="1075690"/>
            <a:ext cx="1484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表顺承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4770" y="1748790"/>
            <a:ext cx="1484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表修饰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7"/>
            </p:custDataLst>
          </p:nvPr>
        </p:nvSpPr>
        <p:spPr>
          <a:xfrm>
            <a:off x="7539990" y="1189355"/>
            <a:ext cx="229870" cy="10287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89135" y="1075690"/>
            <a:ext cx="1484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89135" y="1748790"/>
            <a:ext cx="1484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叫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178560" y="312039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9045" y="3827145"/>
            <a:ext cx="46285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《齐谐》者，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怪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者也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抟扶摇而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上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者九万里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78500" y="3827145"/>
            <a:ext cx="5397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形容词作名词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怪异的事物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78500" y="4319905"/>
            <a:ext cx="50698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名词作状语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向上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178560" y="513397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3785" y="5198110"/>
            <a:ext cx="2016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北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冥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有鱼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47"/>
          <p:cNvSpPr txBox="1"/>
          <p:nvPr/>
        </p:nvSpPr>
        <p:spPr>
          <a:xfrm>
            <a:off x="5778500" y="5198110"/>
            <a:ext cx="2062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9" grpId="0"/>
      <p:bldP spid="11" grpId="0"/>
      <p:bldP spid="12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22830" y="2105660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怒而飞，其翼若垂天之云。</a:t>
            </a:r>
            <a:endParaRPr sz="3200" b="1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南冥者，天池也。</a:t>
            </a:r>
            <a:endParaRPr sz="3200" b="1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去以六月息者也。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7230" y="2279650"/>
            <a:ext cx="1484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省略句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230" y="3025140"/>
            <a:ext cx="1485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230" y="3770630"/>
            <a:ext cx="1625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倒装句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2200" y="2205990"/>
            <a:ext cx="356997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5407A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</a:t>
            </a:r>
            <a:r>
              <a:rPr sz="3200" b="1">
                <a:solidFill>
                  <a:srgbClr val="5407A3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5407A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鹏</a:t>
            </a:r>
            <a:r>
              <a:rPr sz="3200" b="1">
                <a:solidFill>
                  <a:srgbClr val="5407A3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endParaRPr sz="3200" b="1">
              <a:solidFill>
                <a:srgbClr val="5407A3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2765" y="2877820"/>
            <a:ext cx="609600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……者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……也</a:t>
            </a: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表判断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88025" y="3770630"/>
            <a:ext cx="5224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状语后置，正常语序为</a:t>
            </a:r>
            <a:endParaRPr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以六月息者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去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也”</a:t>
            </a:r>
            <a:endParaRPr lang="zh-CN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43330" y="141097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7" grpId="0"/>
      <p:bldP spid="7" grpId="1"/>
      <p:bldP spid="10" grpId="0"/>
      <p:bldP spid="10" grpId="1"/>
      <p:bldP spid="8" grpId="0"/>
      <p:bldP spid="8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372110" y="57594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故事再现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564515" y="1415415"/>
            <a:ext cx="1134872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①北冥有鱼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化而为鸟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天之苍苍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⑴《尔雅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释鱼》中解释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鲲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鱼子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《注》：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鱼之子名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鲲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但是庄子的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鲲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却是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的。</a:t>
            </a:r>
            <a:endParaRPr lang="en-US" altLang="zh-CN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说说文中讲了哪几层意思？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2719070" y="1783080"/>
            <a:ext cx="306705" cy="635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5192395" y="1783715"/>
            <a:ext cx="306705" cy="635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383405" y="2617470"/>
            <a:ext cx="15341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非常大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48335" y="3889375"/>
            <a:ext cx="993330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9pPr>
          </a:lstStyle>
          <a:p>
            <a:pPr indent="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前三句：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鲲鹏形体庞大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en-US" alt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indent="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中间四句：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大鹏迁徙南冥气势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恢宏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en-US" alt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indent="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最后四句：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想象大鹏俯瞰大地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抒发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天地浑茫的感慨</a:t>
            </a:r>
            <a:r>
              <a:rPr lang="zh-CN" altLang="en-US" sz="3200" b="1" dirty="0">
                <a:solidFill>
                  <a:srgbClr val="C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rcRect t="18093"/>
          <a:stretch>
            <a:fillRect/>
          </a:stretch>
        </p:blipFill>
        <p:spPr>
          <a:xfrm>
            <a:off x="0" y="-635"/>
            <a:ext cx="1219200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62025" y="1576705"/>
            <a:ext cx="804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3200" b="1" dirty="0">
                <a:ln>
                  <a:noFill/>
                </a:ln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“鹏之背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ln>
                  <a:noFill/>
                </a:ln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不知其几千里也”“其翼若垂天之云”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548245" y="2160270"/>
            <a:ext cx="3928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遮天蔽日</a:t>
            </a:r>
            <a:r>
              <a:rPr lang="zh-CN" altLang="zh-CN" sz="3200" b="1" dirty="0">
                <a:solidFill>
                  <a:srgbClr val="5407A3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硕大无比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62025" y="2550795"/>
            <a:ext cx="6585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“水击三千里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抟扶摇而上者九万里”</a:t>
            </a:r>
            <a:endParaRPr lang="en-US" altLang="zh-CN"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548245" y="3022600"/>
            <a:ext cx="3780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气势磅礴</a:t>
            </a:r>
            <a:r>
              <a:rPr lang="zh-CN" altLang="zh-CN" sz="3200" b="1" dirty="0">
                <a:solidFill>
                  <a:srgbClr val="5407A3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力大无穷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63295" y="3620770"/>
            <a:ext cx="83508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“是鸟也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海运则将徙于南冥”“鹏之徙于南冥也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水击三千里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抟扶摇而上者九万里”</a:t>
            </a:r>
            <a:endParaRPr lang="en-US" altLang="zh-CN"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631430" y="4697095"/>
            <a:ext cx="361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志向远大</a:t>
            </a:r>
            <a:r>
              <a:rPr lang="zh-CN" altLang="zh-CN" sz="3200" b="1" dirty="0">
                <a:solidFill>
                  <a:srgbClr val="5407A3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志存高远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62025" y="5343525"/>
            <a:ext cx="3809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“去以六月息者也”</a:t>
            </a:r>
            <a:endParaRPr lang="en-US" altLang="zh-CN"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630160" y="5669915"/>
            <a:ext cx="3614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善借长风</a:t>
            </a:r>
            <a:r>
              <a:rPr lang="zh-CN" altLang="zh-CN" sz="3200" b="1" dirty="0">
                <a:solidFill>
                  <a:srgbClr val="5407A3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借力高飞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13105" y="894715"/>
            <a:ext cx="1134872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⑵根据庄子的描写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请概括出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鹏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的三个特点。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490855" y="92011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情理感悟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564515" y="2047240"/>
            <a:ext cx="11348720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读了《北冥有鱼》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我对庄子所说的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逍遥游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三个字产生了兴趣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这个选段怎么能突出原来的题目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逍遥游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的含义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关于这个问题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我是这样理解的：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   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所以鲲鹏是逍遥自由的。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850" y="2983230"/>
            <a:ext cx="11067415" cy="225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大鱼鲲变幻成为大鹏鸟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大鹏鸟非常巨大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可以击打起三千里波浪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也可以乘着旋风盘旋飞至九万里的高空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随自己的心意从北冥迁徙到南冥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可以称得上是逍遥自在的遨游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421640" y="1832610"/>
            <a:ext cx="11348720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你说的有道理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鲲鹏是一种自由的象征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但是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我觉得鲲鹏哪怕飞得再高也不算真正的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逍遥</a:t>
            </a:r>
            <a:r>
              <a:rPr 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自由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因为它是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有所依托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文中的一些句子也有这样的意思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比如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600" y="2893695"/>
            <a:ext cx="110769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                   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“抟扶摇而上”指的就是乘着旋风盘旋地飞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“去以六月息者”指的是凭借着六月的大风离开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因此它并不是真正的逍遥</a:t>
            </a:r>
            <a:endParaRPr lang="zh-CN" altLang="en-US" sz="3200" b="1" u="sng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1989138"/>
            <a:ext cx="8640233" cy="391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标题 8193"/>
          <p:cNvSpPr>
            <a:spLocks noGrp="1"/>
          </p:cNvSpPr>
          <p:nvPr/>
        </p:nvSpPr>
        <p:spPr>
          <a:xfrm>
            <a:off x="490855" y="92011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580390" y="1885315"/>
            <a:ext cx="10678160" cy="3569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457200">
              <a:spcBef>
                <a:spcPts val="600"/>
              </a:spcBef>
              <a:buClrTx/>
              <a:buFont typeface="Times New Roman" panose="02020603050405020304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了解庄子的作品及其思想主张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ea typeface="宋体" panose="02010600030101010101" pitchFamily="2" charset="-122"/>
                <a:sym typeface="宋体" panose="02010600030101010101" pitchFamily="2" charset="-122"/>
              </a:rPr>
              <a:t>积累常用文言词语和句式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,理解文章内容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把握文中的大鹏形象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600" b="1" dirty="0">
                <a:ea typeface="宋体" panose="02010600030101010101" pitchFamily="2" charset="-122"/>
                <a:sym typeface="宋体" panose="02010600030101010101" pitchFamily="2" charset="-122"/>
              </a:rPr>
              <a:t>欣赏《庄子》中雄奇瑰丽的想象和机智巧妙的论辩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理解两则寓言阐述的道理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,培养积极乐观面对生活的态度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3600" b="1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18" name="文本框 5"/>
          <p:cNvSpPr txBox="1"/>
          <p:nvPr>
            <p:custDataLst>
              <p:tags r:id="rId2"/>
            </p:custDataLst>
          </p:nvPr>
        </p:nvSpPr>
        <p:spPr>
          <a:xfrm>
            <a:off x="4019550" y="1137073"/>
            <a:ext cx="27982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FontTx/>
            </a:pPr>
            <a:r>
              <a:rPr lang="zh-CN" altLang="en-US" sz="42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学习目标</a:t>
            </a:r>
            <a:endParaRPr lang="zh-CN" altLang="en-US" sz="426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35" y="2279650"/>
            <a:ext cx="3063875" cy="229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1" name="标题 8193"/>
          <p:cNvSpPr>
            <a:spLocks noGrp="1"/>
          </p:cNvSpPr>
          <p:nvPr/>
        </p:nvSpPr>
        <p:spPr>
          <a:xfrm>
            <a:off x="760095" y="84772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理解寓意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2"/>
            </p:custDataLst>
          </p:nvPr>
        </p:nvSpPr>
        <p:spPr>
          <a:xfrm>
            <a:off x="3940175" y="2279650"/>
            <a:ext cx="7379335" cy="253428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72009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+mj-lt"/>
            </a:pP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本文通过对鲲变为鹏</a:t>
            </a:r>
            <a:r>
              <a:rPr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鹏展翅高飞去南海的神奇景象进行描写</a:t>
            </a:r>
            <a:r>
              <a:rPr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表达了任何事物的存在都要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依附于一定的条件</a:t>
            </a:r>
            <a:r>
              <a:rPr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都要有所凭借才能活动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的观点</a:t>
            </a:r>
            <a:r>
              <a:rPr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阐述了作者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追求精神自由</a:t>
            </a:r>
            <a:r>
              <a:rPr lang="zh-CN" altLang="en-US" sz="3200" b="1" spc="16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的思想。</a:t>
            </a:r>
            <a:endParaRPr lang="zh-CN" altLang="en-US" sz="3200" b="1" spc="160" dirty="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2325" y="2357755"/>
            <a:ext cx="108921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上李邕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yōng</a:t>
            </a:r>
            <a:endParaRPr lang="zh-CN" altLang="en-US" sz="3600"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大鹏一日和风而飞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凭借风力直上九天云外。如果风停了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大鹏飞下来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还能扬起江海里的水。世间人们见我老是唱高调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听到我的豪言壮语都冷笑。孔子还说后生可畏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大丈夫可不能轻视年轻人啊！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325" y="1158875"/>
            <a:ext cx="112356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探究在下面两首诗歌中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诗人李白借助大鹏的形象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,分别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表达了怎样的情感。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360" y="5219065"/>
            <a:ext cx="10892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9144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李白以大鹏自喻</a:t>
            </a:r>
            <a:r>
              <a:rPr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寄托自己宏伟的志向和豪迈之情</a:t>
            </a:r>
            <a:r>
              <a:rPr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希望得到名士的赏识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16560" y="26479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  <a:sym typeface="+mn-ea"/>
              </a:rPr>
              <a:t>课后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拓展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5515" y="1456055"/>
            <a:ext cx="1047686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临路歌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大鹏奋飞啊振过八方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中天摧折啊力量不济。所余之风啊可以激励万世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东游扶桑啊挂住了我的左袖。后人得此消息而相传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仲尼已亡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还有谁能为我之死伤心哭泣。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6150" y="4317365"/>
            <a:ext cx="104768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李白临终前借助于力不济的大鹏</a:t>
            </a:r>
            <a:r>
              <a:rPr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表达自己壮志未酬、世无知音的悲凉之情。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50975" y="2691130"/>
            <a:ext cx="9858375" cy="1004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  <a:buClrTx/>
              <a:buSzTx/>
              <a:buFontTx/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庄子与惠子游于壕梁之上</a:t>
            </a:r>
            <a:endParaRPr lang="zh-CN" altLang="en-US" sz="5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44195" y="2095181"/>
            <a:ext cx="1066800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     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庄子与惠子游于濠梁之上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选自外篇中的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秋水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。庄子和他的好朋友惠子都好辩论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很博学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对于探讨知识有浓厚的兴趣。对于惠子的批评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庄子是站在自己的哲学观点上进行反驳的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而他最大的用意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,则在于借惠子来抒发己意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。他们俩常在梧桐树下谈论学问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或往田野上散步。文中这个历史上最有名的辩论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charset="0"/>
              </a:rPr>
              <a:t>便是在他们散步时引起的。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5022" y="82677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写作背景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94995" y="1323975"/>
            <a:ext cx="10640060" cy="4965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algn="l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庄子与惠子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游于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濠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梁之上。庄子曰：“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鲦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出游从容，是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鱼之乐也。”惠子曰：“子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非鱼，安知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鱼之乐？”庄子曰：“子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非我，安知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鱼之乐？”惠子曰：“我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非子，固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不知子矣；子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非鱼也，子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之不知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鱼之乐，全矣！”庄子曰：“请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循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其本。子曰‘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汝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安知鱼乐’云者，既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已知吾知之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而问我，我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知之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濠上也。”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" name="《庄子》一则《庄子与惠子游于濠梁之上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60425" y="1554480"/>
            <a:ext cx="495300" cy="495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05655" y="1189990"/>
            <a:ext cx="840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11870" y="1189990"/>
            <a:ext cx="8172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ti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8620" y="42608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诵读课文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0" y="4370070"/>
            <a:ext cx="966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xún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410" y="4370070"/>
            <a:ext cx="61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rǔ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99"/>
          <p:cNvSpPr txBox="1"/>
          <p:nvPr>
            <p:custDataLst>
              <p:tags r:id="rId1"/>
            </p:custDataLst>
          </p:nvPr>
        </p:nvSpPr>
        <p:spPr>
          <a:xfrm>
            <a:off x="433070" y="827405"/>
            <a:ext cx="11343640" cy="5125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indent="8128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庄子与</a:t>
            </a:r>
            <a:r>
              <a:rPr lang="zh-CN" altLang="zh-CN" sz="3200" b="1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惠子</a:t>
            </a:r>
            <a:r>
              <a:rPr lang="zh-CN"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游于</a:t>
            </a:r>
            <a:r>
              <a:rPr lang="zh-CN" altLang="zh-CN" sz="3200" b="1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濠梁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之上。庄子曰：“</a:t>
            </a:r>
            <a:r>
              <a:rPr lang="zh-CN" altLang="zh-CN" sz="3200" b="1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鲦鱼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出游</a:t>
            </a:r>
            <a:r>
              <a:rPr lang="zh-CN"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从容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鱼之乐也。”惠子曰：“</a:t>
            </a:r>
            <a:r>
              <a:rPr lang="zh-CN"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子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非鱼，</a:t>
            </a:r>
            <a:r>
              <a:rPr lang="zh-CN"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安</a:t>
            </a: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知鱼之乐？”庄子曰：“子非我，安知我不知鱼之乐？”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惠子曰：“我非子，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不知子矣；子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非鱼也，子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不知鱼之乐，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全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矣！”庄子曰：“请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循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本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。子曰‘汝安知鱼乐’云者，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既已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知吾知之而问我，我知之濠上也。”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212090" y="20320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7"/>
          <p:cNvSpPr txBox="1"/>
          <p:nvPr/>
        </p:nvSpPr>
        <p:spPr>
          <a:xfrm>
            <a:off x="3166110" y="827405"/>
            <a:ext cx="1176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游玩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47"/>
          <p:cNvSpPr txBox="1"/>
          <p:nvPr/>
        </p:nvSpPr>
        <p:spPr>
          <a:xfrm>
            <a:off x="9458325" y="827405"/>
            <a:ext cx="1993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悠闲自得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47"/>
          <p:cNvSpPr txBox="1"/>
          <p:nvPr/>
        </p:nvSpPr>
        <p:spPr>
          <a:xfrm>
            <a:off x="11176635" y="1697355"/>
            <a:ext cx="600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5415" y="1796415"/>
            <a:ext cx="12274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怎么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47"/>
          <p:cNvSpPr txBox="1"/>
          <p:nvPr/>
        </p:nvSpPr>
        <p:spPr>
          <a:xfrm>
            <a:off x="4257040" y="3746500"/>
            <a:ext cx="1993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47"/>
          <p:cNvSpPr txBox="1"/>
          <p:nvPr/>
        </p:nvSpPr>
        <p:spPr>
          <a:xfrm>
            <a:off x="7077710" y="3782060"/>
            <a:ext cx="1993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完全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7"/>
          <p:cNvSpPr txBox="1"/>
          <p:nvPr/>
        </p:nvSpPr>
        <p:spPr>
          <a:xfrm>
            <a:off x="388620" y="4717415"/>
            <a:ext cx="1185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追溯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47"/>
          <p:cNvSpPr txBox="1"/>
          <p:nvPr/>
        </p:nvSpPr>
        <p:spPr>
          <a:xfrm>
            <a:off x="1259205" y="5560060"/>
            <a:ext cx="1185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本源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7"/>
          <p:cNvSpPr txBox="1"/>
          <p:nvPr/>
        </p:nvSpPr>
        <p:spPr>
          <a:xfrm>
            <a:off x="6887210" y="4717415"/>
            <a:ext cx="1185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47"/>
          <p:cNvSpPr txBox="1"/>
          <p:nvPr/>
        </p:nvSpPr>
        <p:spPr>
          <a:xfrm>
            <a:off x="3733165" y="1623060"/>
            <a:ext cx="684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42525" y="2778125"/>
            <a:ext cx="12274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固然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8655" y="3746500"/>
            <a:ext cx="12274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本来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47"/>
          <p:cNvSpPr txBox="1"/>
          <p:nvPr/>
        </p:nvSpPr>
        <p:spPr>
          <a:xfrm>
            <a:off x="4984115" y="1796415"/>
            <a:ext cx="684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7" grpId="0"/>
      <p:bldP spid="8" grpId="0"/>
      <p:bldP spid="2" grpId="0"/>
      <p:bldP spid="3" grpId="0"/>
      <p:bldP spid="4" grpId="0"/>
      <p:bldP spid="5" grpId="0"/>
      <p:bldP spid="6" grpId="0"/>
      <p:bldP spid="9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68985" y="1440815"/>
            <a:ext cx="10654030" cy="40112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6F5EE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 lvl="0" indent="812800" algn="l">
              <a:lnSpc>
                <a:spcPct val="10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庄子和惠子在濠水的桥上游玩。庄子说：“鲦鱼在河水中游得多么悠闲自得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这是鱼的快乐啊。”惠子说：“你不是鱼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怎么知道鱼的快乐？”庄子说：“你不是我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怎么知道我不知道鱼的快乐？”惠子说：“我不是你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固然不知道你</a:t>
            </a:r>
            <a:r>
              <a:rPr lang="en-US" altLang="zh-CN" sz="3200">
                <a:solidFill>
                  <a:srgbClr val="1B11E9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是否知道鱼的快乐</a:t>
            </a:r>
            <a:r>
              <a:rPr lang="en-US" altLang="zh-CN" sz="3200">
                <a:solidFill>
                  <a:srgbClr val="1B11E9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；你本来就不是鱼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你不知道鱼的快乐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完全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可以肯定的了！”庄子说：“请追溯话题本源。你说‘你在哪里知道鱼快乐’的话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说明你已经知道我知道鱼快乐而问我</a:t>
            </a:r>
            <a:r>
              <a:rPr lang="zh-CN" altLang="zh-CN" sz="3200" b="1" dirty="0">
                <a:solidFill>
                  <a:srgbClr val="1B11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1B11E9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我是在濠水的桥上知道的啊。”</a:t>
            </a:r>
            <a:endParaRPr lang="zh-CN" altLang="zh-CN" sz="3200" b="1">
              <a:solidFill>
                <a:srgbClr val="1B11E9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6890" y="593090"/>
            <a:ext cx="2317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文言积累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11275" y="1299845"/>
            <a:ext cx="2848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3"/>
            </p:custDataLst>
          </p:nvPr>
        </p:nvSpPr>
        <p:spPr>
          <a:xfrm>
            <a:off x="1243965" y="430339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4"/>
            </p:custDataLst>
          </p:nvPr>
        </p:nvSpPr>
        <p:spPr>
          <a:xfrm>
            <a:off x="2507615" y="3719830"/>
            <a:ext cx="141605" cy="196659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4925" y="3565525"/>
            <a:ext cx="4868545" cy="2303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是鱼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乐也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子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不知鱼之乐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我知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濠上也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5"/>
            </p:custDataLst>
          </p:nvPr>
        </p:nvSpPr>
        <p:spPr>
          <a:xfrm>
            <a:off x="1243330" y="233235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6"/>
            </p:custDataLst>
          </p:nvPr>
        </p:nvSpPr>
        <p:spPr>
          <a:xfrm>
            <a:off x="2434590" y="222885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4925" y="1860550"/>
            <a:ext cx="2262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子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非鱼也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不知子矣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12535" y="3811270"/>
            <a:ext cx="1781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12535" y="4548505"/>
            <a:ext cx="2446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取独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09515" y="2771140"/>
            <a:ext cx="1075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固然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9515" y="204343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本来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2535" y="5285740"/>
            <a:ext cx="2927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代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鱼之乐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22830" y="2105660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是鱼之乐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也。</a:t>
            </a:r>
            <a:endParaRPr sz="3200" b="1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庄子与惠子游于濠梁之上。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080" y="2294255"/>
            <a:ext cx="1485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080" y="3025140"/>
            <a:ext cx="1625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倒装句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2765" y="2294255"/>
            <a:ext cx="609600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……也</a:t>
            </a: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表判断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85790" y="3608705"/>
            <a:ext cx="5224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状语后置，正常语序为</a:t>
            </a:r>
            <a:endParaRPr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庄子与惠子于濠梁之上游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43330" y="141097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8" grpId="0"/>
      <p:bldP spid="8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50181"/>
          <p:cNvSpPr txBox="1"/>
          <p:nvPr/>
        </p:nvSpPr>
        <p:spPr>
          <a:xfrm>
            <a:off x="925830" y="2121535"/>
            <a:ext cx="10475595" cy="1602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indent="0" eaLnBrk="1"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约前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369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286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宋国蒙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今河南商丘东北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时期哲学家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学派的代表人物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其与后学的著作共33篇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eaLnBrk="1" fontAlgn="auto">
              <a:lnSpc>
                <a:spcPct val="10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92760" y="1014095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遇见庄子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50181"/>
          <p:cNvSpPr txBox="1"/>
          <p:nvPr/>
        </p:nvSpPr>
        <p:spPr>
          <a:xfrm>
            <a:off x="925830" y="3910965"/>
            <a:ext cx="10475595" cy="775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eaLnBrk="1"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的思想给我留下的印象是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eaLnBrk="1" fontAlgn="auto">
              <a:lnSpc>
                <a:spcPct val="10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4590" y="2121535"/>
            <a:ext cx="641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5110" y="2630805"/>
            <a:ext cx="1013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4725" y="2630805"/>
            <a:ext cx="1059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99935" y="3855720"/>
            <a:ext cx="4012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崇尚自由、顺应自然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4725" y="3052445"/>
            <a:ext cx="1022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50181"/>
          <p:cNvSpPr txBox="1"/>
          <p:nvPr/>
        </p:nvSpPr>
        <p:spPr>
          <a:xfrm>
            <a:off x="851535" y="4686300"/>
            <a:ext cx="10624820" cy="775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eaLnBrk="1"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我对庄子的评价是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eaLnBrk="1" fontAlgn="auto">
              <a:lnSpc>
                <a:spcPct val="10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51095" y="4686300"/>
            <a:ext cx="63106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庄子是个对于生死和名利都很淡泊的人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372110" y="32702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故事再现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648335" y="1090930"/>
            <a:ext cx="11348720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复述故事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并按要求完成下面的证明题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庄子说：哇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我感觉到鱼很快乐呦。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惠子说：因为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庄子说：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因为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          </a:t>
            </a:r>
            <a:r>
              <a:rPr lang="zh-CN" altLang="en-US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惠子说：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因为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因为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en-US" altLang="zh-CN" sz="3200" b="1" u="sng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庄子说：因为你问我在哪里知道鱼很快乐这件事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所以你是已经知道了我知道鱼快乐这件事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那我现在告诉你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我在濠水的桥上知道鱼快乐这件事。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4530" y="2362200"/>
            <a:ext cx="195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你不是鱼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635" y="2352040"/>
            <a:ext cx="3773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你不知道鱼快乐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4530" y="2955925"/>
            <a:ext cx="195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你不是我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635" y="2945765"/>
            <a:ext cx="5269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你不知道我是否知道鱼快乐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4530" y="3577590"/>
            <a:ext cx="195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我不是你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5535" y="3572510"/>
            <a:ext cx="27889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我不了解你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24530" y="4199255"/>
            <a:ext cx="195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你不是鱼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635" y="4199255"/>
            <a:ext cx="3110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B11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你不知道鱼快乐</a:t>
            </a:r>
            <a:endParaRPr lang="zh-CN" altLang="en-US" sz="3200" b="1">
              <a:solidFill>
                <a:srgbClr val="1B11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351155" y="65151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情理感悟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407670" y="1805940"/>
            <a:ext cx="1134872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读了《庄子与惠子游于濠梁之上》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我很好奇这场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濠梁之辩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到底谁才是最后的胜利者。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根据辩论中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后息制胜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的原则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我觉得是庄子胜利了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因为</a:t>
            </a:r>
            <a:endParaRPr lang="zh-CN" altLang="en-US" sz="3200" b="1" dirty="0" smtClean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我也觉得是庄子胜利了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我觉得庄子的论辩很巧妙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他用了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以子之矛攻子之盾</a:t>
            </a:r>
            <a:r>
              <a:rPr lang="en-US" altLang="zh-CN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的辩论方法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670" y="4317365"/>
            <a:ext cx="1120775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惠子说庄子不是鱼</a:t>
            </a:r>
            <a:r>
              <a:rPr lang="zh-CN" altLang="zh-CN" sz="3200" b="1" u="sng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不知道鱼快乐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庄子按照惠子的逻辑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反驳说惠子不是自己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也不知道自己的心思</a:t>
            </a:r>
            <a:endParaRPr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3328670"/>
            <a:ext cx="51873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在辩论中是庄子结束话题的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231775" y="1730375"/>
            <a:ext cx="1134872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庄子是如何摆脱惠子的追问的？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面对惠子的步步紧逼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偷换概念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转换命题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在既有“怎么”意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也有“哪里”意的“</a:t>
            </a:r>
            <a:r>
              <a:rPr kumimoji="1"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安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”字上做文章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将惠子所问的“</a:t>
            </a:r>
            <a:r>
              <a:rPr kumimoji="1"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怎么知道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”故意解释为“</a:t>
            </a:r>
            <a:r>
              <a:rPr kumimoji="1"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在哪里知道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避重就轻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轻易化解了难题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真的是机智敏捷。</a:t>
            </a:r>
            <a:endParaRPr kumimoji="1" lang="zh-CN" altLang="en-US" sz="3200" b="1" dirty="0">
              <a:solidFill>
                <a:prstClr val="black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kumimoji="1" lang="en-US" altLang="zh-CN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我更喜欢庄子</a:t>
            </a:r>
            <a:r>
              <a:rPr kumimoji="1" lang="en-US" altLang="zh-CN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知鱼之乐</a:t>
            </a:r>
            <a:r>
              <a:rPr kumimoji="1" lang="en-US" altLang="zh-CN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的言论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可以看出庄子</a:t>
            </a:r>
            <a:endParaRPr kumimoji="1" lang="zh-CN" altLang="en-US" sz="3200" b="1" dirty="0">
              <a:solidFill>
                <a:prstClr val="black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665" y="4325620"/>
            <a:ext cx="112128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                                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浪漫乐天、物我合一、崇尚自然</a:t>
            </a:r>
            <a:endParaRPr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29060" y="2569065"/>
            <a:ext cx="2225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楷体" panose="02010609060101010101" pitchFamily="49" charset="-122"/>
              <a:buNone/>
            </a:pPr>
            <a:r>
              <a:rPr lang="zh-CN" altLang="zh-CN" sz="3995" b="1" dirty="0">
                <a:solidFill>
                  <a:srgbClr val="C00000"/>
                </a:solidFill>
                <a:latin typeface="楷体" panose="02010609060101010101" pitchFamily="49" charset="-122"/>
                <a:ea typeface="黑体" panose="02010609060101010101" charset="-122"/>
                <a:cs typeface="楷体" panose="02010609060101010101" pitchFamily="49" charset="-122"/>
              </a:rPr>
              <a:t>【惠子】</a:t>
            </a:r>
            <a:endParaRPr lang="zh-CN" altLang="en-US" sz="3995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24271" y="2568752"/>
            <a:ext cx="2225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楷体" panose="02010609060101010101" pitchFamily="49" charset="-122"/>
              <a:buNone/>
            </a:pPr>
            <a:r>
              <a:rPr lang="zh-CN" altLang="zh-CN" sz="3995" b="1" dirty="0">
                <a:solidFill>
                  <a:srgbClr val="C00000"/>
                </a:solidFill>
                <a:latin typeface="楷体" panose="02010609060101010101" pitchFamily="49" charset="-122"/>
                <a:ea typeface="黑体" panose="02010609060101010101" charset="-122"/>
                <a:cs typeface="楷体" panose="02010609060101010101" pitchFamily="49" charset="-122"/>
              </a:rPr>
              <a:t>【庄子】</a:t>
            </a:r>
            <a:endParaRPr lang="zh-CN" altLang="en-US" sz="3995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13530" y="3176799"/>
            <a:ext cx="134926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力辩</a:t>
            </a:r>
            <a:endParaRPr lang="en-US" altLang="zh-CN" sz="399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求真</a:t>
            </a:r>
            <a:endParaRPr lang="zh-CN" altLang="en-US" sz="399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拘泥</a:t>
            </a:r>
            <a:endParaRPr lang="zh-CN" altLang="en-US" sz="399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38737" y="3125744"/>
            <a:ext cx="120396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巧辩</a:t>
            </a:r>
            <a:endParaRPr lang="en-US" altLang="zh-CN" sz="399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尚美</a:t>
            </a:r>
            <a:endParaRPr lang="zh-CN" altLang="en-US" sz="3995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楷体" panose="02010609060101010101" pitchFamily="49" charset="-122"/>
              <a:buNone/>
            </a:pPr>
            <a:r>
              <a:rPr lang="zh-CN" altLang="en-US" sz="3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超然</a:t>
            </a:r>
            <a:endParaRPr lang="zh-CN" altLang="en-US" sz="399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右中括号 14"/>
          <p:cNvSpPr/>
          <p:nvPr/>
        </p:nvSpPr>
        <p:spPr>
          <a:xfrm rot="5400000">
            <a:off x="5905866" y="3798352"/>
            <a:ext cx="379167" cy="3704673"/>
          </a:xfrm>
          <a:prstGeom prst="rightBracket">
            <a:avLst>
              <a:gd name="adj" fmla="val 405150"/>
            </a:avLst>
          </a:prstGeom>
          <a:noFill/>
          <a:ln w="254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楷体" panose="02010609060101010101" pitchFamily="49" charset="-122"/>
              <a:buNone/>
              <a:defRPr/>
            </a:pP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13171" y="5840069"/>
            <a:ext cx="63093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楷体" panose="02010609060101010101" pitchFamily="49" charset="-122"/>
              <a:buNone/>
            </a:pPr>
            <a:r>
              <a:rPr lang="zh-CN" altLang="en-US" sz="399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氛围：轻松闲适，诗意盎然</a:t>
            </a:r>
            <a:endParaRPr lang="zh-CN" altLang="en-US" sz="3995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986" y="2453698"/>
            <a:ext cx="2647011" cy="3103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81635" y="1289685"/>
            <a:ext cx="11317605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buClr>
                <a:srgbClr val="954F72"/>
              </a:buClr>
              <a:buSzPct val="60000"/>
              <a:buFont typeface="楷体" panose="02010609060101010101" pitchFamily="49" charset="-122"/>
              <a:buNone/>
            </a:pP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这场“鱼之乐”的辩论体现了庄子和惠子二人各自怎样的论辩特点和思想？整个论辩的氛围怎样？</a:t>
            </a:r>
            <a:endParaRPr lang="zh-CN" altLang="en-US" sz="3600" b="1" dirty="0">
              <a:solidFill>
                <a:prstClr val="black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 bldLvl="0" animBg="1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左大括号 6"/>
          <p:cNvSpPr/>
          <p:nvPr/>
        </p:nvSpPr>
        <p:spPr>
          <a:xfrm>
            <a:off x="1555864" y="1636885"/>
            <a:ext cx="284234" cy="4423397"/>
          </a:xfrm>
          <a:prstGeom prst="leftBrace">
            <a:avLst>
              <a:gd name="adj1" fmla="val 3840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楷体" panose="02010609060101010101" pitchFamily="49" charset="-122"/>
              <a:buNone/>
              <a:defRPr/>
            </a:pPr>
            <a:endParaRPr lang="zh-CN" altLang="en-US" sz="3730">
              <a:cs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9562082" y="1712026"/>
            <a:ext cx="219943" cy="4422551"/>
          </a:xfrm>
          <a:prstGeom prst="leftBrace">
            <a:avLst>
              <a:gd name="adj1" fmla="val 3840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楷体" panose="02010609060101010101" pitchFamily="49" charset="-122"/>
              <a:buNone/>
              <a:defRPr/>
            </a:pPr>
            <a:endParaRPr lang="zh-CN" altLang="en-US" sz="3730">
              <a:cs typeface="楷体" panose="02010609060101010101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782434" y="1394102"/>
            <a:ext cx="773430" cy="502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195" b="1" dirty="0">
                <a:solidFill>
                  <a:schemeClr val="tx1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庄子与惠子游于濠梁之上</a:t>
            </a:r>
            <a:endParaRPr lang="zh-CN" altLang="en-US" sz="3195" b="1" dirty="0">
              <a:solidFill>
                <a:schemeClr val="tx1"/>
              </a:solidFill>
              <a:latin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1783080" y="1637030"/>
            <a:ext cx="5767705" cy="427482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buFont typeface="楷体" panose="02010609060101010101" pitchFamily="49" charset="-122"/>
              <a:buNone/>
            </a:pPr>
            <a:r>
              <a:rPr lang="zh-CN" altLang="en-US" sz="3195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庄子：鲦鱼出游从容，鱼之乐</a:t>
            </a:r>
            <a:endParaRPr lang="en-US" altLang="zh-CN" sz="3195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195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惠子：子非鱼，安知鱼之乐</a:t>
            </a:r>
            <a:endParaRPr lang="zh-CN" altLang="en-US" sz="3195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  <a:buFont typeface="楷体" panose="02010609060101010101" pitchFamily="49" charset="-122"/>
              <a:buNone/>
            </a:pPr>
            <a:r>
              <a:rPr lang="zh-CN" altLang="en-US" sz="3195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庄子：子非我，安知我不知</a:t>
            </a:r>
            <a:endParaRPr lang="zh-CN" altLang="en-US" sz="3195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  <a:buFont typeface="楷体" panose="02010609060101010101" pitchFamily="49" charset="-122"/>
              <a:buNone/>
            </a:pPr>
            <a:r>
              <a:rPr lang="zh-CN" altLang="en-US" sz="3195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惠子：我不知子，子不知鱼</a:t>
            </a:r>
            <a:endParaRPr lang="en-US" altLang="zh-CN" sz="3195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  <a:buFont typeface="楷体" panose="02010609060101010101" pitchFamily="49" charset="-122"/>
              <a:buNone/>
            </a:pPr>
            <a:r>
              <a:rPr lang="zh-CN" altLang="en-US" sz="3195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庄子：循其本，知之濠上</a:t>
            </a:r>
            <a:endParaRPr lang="zh-CN" altLang="en-US" sz="3195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452424" y="1711754"/>
            <a:ext cx="1816100" cy="4274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发出感叹</a:t>
            </a:r>
            <a:endParaRPr lang="en-US" altLang="zh-CN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首先发难</a:t>
            </a:r>
            <a:endParaRPr lang="zh-CN" altLang="en-US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反唇相讥</a:t>
            </a:r>
            <a:endParaRPr lang="zh-CN" altLang="en-US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逻辑推断</a:t>
            </a:r>
            <a:endParaRPr lang="zh-CN" altLang="en-US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偷换概念</a:t>
            </a:r>
            <a:endParaRPr lang="zh-CN" altLang="en-US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9986877" y="2620767"/>
            <a:ext cx="675005" cy="2455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楷体" panose="02010609060101010101" pitchFamily="49" charset="-122"/>
              <a:buNone/>
            </a:pPr>
            <a:r>
              <a:rPr kumimoji="1" lang="zh-CN" altLang="en-US" sz="319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机智巧辩</a:t>
            </a:r>
            <a:endParaRPr kumimoji="1" lang="zh-CN" altLang="en-US" sz="319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90855" y="76263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4885" y="2053590"/>
            <a:ext cx="1009332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-12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kumimoji="1"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通过庄子与惠子围绕“鱼之乐”而展开辩论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  </a:t>
            </a:r>
            <a:r>
              <a:rPr kumimoji="1"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展现了庄子机智、巧妙的辩论风格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也表现了庄子“万物与我为一”的思想。</a:t>
            </a:r>
            <a:endParaRPr kumimoji="1" lang="zh-CN" altLang="en-US" sz="36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760095" y="84772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理解寓意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19667" y="1484314"/>
            <a:ext cx="10847917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搜集一些与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鹏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有关的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诗词名句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或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成语典故。</a:t>
            </a:r>
            <a:endParaRPr lang="zh-CN" altLang="en-US" sz="3600" b="1" dirty="0">
              <a:solidFill>
                <a:srgbClr val="00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1028489" y="2487613"/>
            <a:ext cx="950594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鹏程万里、鹏霄万里、鹏游蝶梦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1178" y="3428683"/>
            <a:ext cx="1056005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九万里风鹏正举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李清照《渔家傲》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602" y="4369754"/>
            <a:ext cx="1064895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图南未可料</a:t>
            </a:r>
            <a:r>
              <a:rPr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变化有鲲鹏。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杜甫《泊岳阳城下》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90855" y="72072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  <a:sym typeface="+mn-ea"/>
              </a:rPr>
              <a:t>导入新课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5022" y="1133476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读准字音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384810" y="2259330"/>
            <a:ext cx="11583670" cy="1753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北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冥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鲲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徙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扶摇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濠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梁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鲦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鱼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汝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326515" y="2259330"/>
            <a:ext cx="103035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altLang="zh-CN" sz="3600">
                <a:solidFill>
                  <a:srgbClr val="FF0000"/>
                </a:solidFill>
                <a:ea typeface="宋体" panose="02010600030101010101" pitchFamily="2" charset="-122"/>
              </a:rPr>
              <a:t>mínɡ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kūn               xǐ                      tu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   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ti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o                     xún              rǔ         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17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60474" y="1753815"/>
            <a:ext cx="467106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sz="8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北冥有鱼</a:t>
            </a:r>
            <a:endParaRPr lang="zh-CN" sz="8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8365" y="1699895"/>
            <a:ext cx="10612755" cy="4030980"/>
          </a:xfrm>
          <a:prstGeom prst="rect">
            <a:avLst/>
          </a:prstGeom>
        </p:spPr>
        <p:txBody>
          <a:bodyPr wrap="square">
            <a:spAutoFit/>
          </a:bodyPr>
          <a:p>
            <a:pPr indent="720090" fontAlgn="auto">
              <a:lnSpc>
                <a:spcPct val="100000"/>
              </a:lnSpc>
            </a:pP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《北冥有鱼》选自内篇中的《</a:t>
            </a:r>
            <a:r>
              <a:rPr lang="zh-CN" sz="3200" b="1" u="sng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逍遥游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》。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庄子天才卓绝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聪明勤奋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并非生来就无用世之心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但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他虽有志向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,却不得伸展。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一方面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“窃钩者诛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窃国者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为诸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侯”的腐败社会使他不屑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同流合污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；另一方面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“王公大人不能器之”的现实处境又使他无法一展抱负。</a:t>
            </a:r>
            <a:endParaRPr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 indent="720090" fontAlgn="auto">
              <a:lnSpc>
                <a:spcPct val="100000"/>
              </a:lnSpc>
            </a:pP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人世间既然如此污秽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他追求自由的心灵只好在幻想的天地里翱翔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在绝对自由的境界里寻求解脱。正是在这种情况下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他写出了苦闷心灵的追求之歌《逍遥游》。</a:t>
            </a:r>
            <a:endParaRPr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5022" y="65913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写作背景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15925" y="1189990"/>
            <a:ext cx="1133983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128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有鱼，其名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鲲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。鲲之大，不知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其几千里也；化而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为鸟，其名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为鹏。鹏之背，不知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其几千里也；怒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而飞，其翼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若垂天之云。是鸟也，海运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则将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徙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于南冥。南冥者，天池也。《齐谐》者，志怪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者也。《谐》之言曰：“鹏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徙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于南冥也，水击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三千里，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抟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扶摇而上者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九万里，去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以六月息者也。”野马也，尘埃也，生物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之以息相吹也。天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之苍苍，其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正色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邪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？其远而无所至极邪？其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视下也，亦若是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则已矣。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7721" y="3910757"/>
            <a:ext cx="9531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tu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6916" y="1016328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kūn</a:t>
            </a:r>
            <a:endParaRPr lang="zh-CN" altLang="zh-CN" sz="3200" b="1" dirty="0" err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1761" y="5320457"/>
            <a:ext cx="6121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yé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75651" y="2465497"/>
            <a:ext cx="4762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xǐ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22" name="《庄子》一则《北冥有鱼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93115" y="1271905"/>
            <a:ext cx="495300" cy="495300"/>
          </a:xfrm>
          <a:prstGeom prst="rect">
            <a:avLst/>
          </a:prstGeom>
        </p:spPr>
      </p:pic>
      <p:sp>
        <p:nvSpPr>
          <p:cNvPr id="37891" name="标题 8193"/>
          <p:cNvSpPr>
            <a:spLocks noGrp="1"/>
          </p:cNvSpPr>
          <p:nvPr/>
        </p:nvSpPr>
        <p:spPr>
          <a:xfrm>
            <a:off x="388620" y="42608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诵读课文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7175" y="1016635"/>
            <a:ext cx="1208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mínɡ</a:t>
            </a:r>
            <a:endParaRPr lang="zh-CN" altLang="zh-CN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8350" y="1265555"/>
            <a:ext cx="10980420" cy="442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北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冥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有鱼，其名为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鲲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。鲲之大，不知其几千里也；化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为鸟，其名为鹏。鹏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背，不知其几千里也；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怒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飞，其翼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垂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天之云。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鸟也，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海运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则将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徙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于南冥。南冥者，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天池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也。《齐谐》者，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怪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者也。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47"/>
          <p:cNvSpPr txBox="1"/>
          <p:nvPr/>
        </p:nvSpPr>
        <p:spPr>
          <a:xfrm>
            <a:off x="993775" y="1265555"/>
            <a:ext cx="2062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8620" y="47371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47"/>
          <p:cNvSpPr txBox="1"/>
          <p:nvPr/>
        </p:nvSpPr>
        <p:spPr>
          <a:xfrm>
            <a:off x="6306820" y="2364105"/>
            <a:ext cx="4142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振奋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用力鼓动翅膀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47"/>
          <p:cNvSpPr txBox="1"/>
          <p:nvPr>
            <p:custDataLst>
              <p:tags r:id="rId1"/>
            </p:custDataLst>
          </p:nvPr>
        </p:nvSpPr>
        <p:spPr>
          <a:xfrm>
            <a:off x="10858500" y="3239770"/>
            <a:ext cx="1113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悬挂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7"/>
          <p:cNvSpPr txBox="1"/>
          <p:nvPr/>
        </p:nvSpPr>
        <p:spPr>
          <a:xfrm>
            <a:off x="9540240" y="1294130"/>
            <a:ext cx="144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表顺承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47"/>
          <p:cNvSpPr txBox="1"/>
          <p:nvPr/>
        </p:nvSpPr>
        <p:spPr>
          <a:xfrm>
            <a:off x="2021840" y="3489960"/>
            <a:ext cx="713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文本框 47"/>
          <p:cNvSpPr txBox="1"/>
          <p:nvPr/>
        </p:nvSpPr>
        <p:spPr>
          <a:xfrm>
            <a:off x="5212715" y="3489960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迁移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47"/>
          <p:cNvSpPr txBox="1"/>
          <p:nvPr/>
        </p:nvSpPr>
        <p:spPr>
          <a:xfrm>
            <a:off x="2282825" y="4566285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记载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文本框 47"/>
          <p:cNvSpPr txBox="1"/>
          <p:nvPr/>
        </p:nvSpPr>
        <p:spPr>
          <a:xfrm>
            <a:off x="2919730" y="5409565"/>
            <a:ext cx="229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怪异的事物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文本框 47"/>
          <p:cNvSpPr txBox="1"/>
          <p:nvPr/>
        </p:nvSpPr>
        <p:spPr>
          <a:xfrm>
            <a:off x="2818130" y="2429510"/>
            <a:ext cx="1672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文本框 47"/>
          <p:cNvSpPr txBox="1"/>
          <p:nvPr/>
        </p:nvSpPr>
        <p:spPr>
          <a:xfrm>
            <a:off x="10237470" y="2364105"/>
            <a:ext cx="621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47"/>
          <p:cNvSpPr txBox="1"/>
          <p:nvPr/>
        </p:nvSpPr>
        <p:spPr>
          <a:xfrm>
            <a:off x="8218170" y="3239770"/>
            <a:ext cx="144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表修饰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2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176.xml><?xml version="1.0" encoding="utf-8"?>
<p:tagLst xmlns:p="http://schemas.openxmlformats.org/presentationml/2006/main">
  <p:tag name="KSO_WM_TEMPLATE_CATEGORY" val="custom"/>
  <p:tag name="KSO_WM_TEMPLATE_INDEX" val="20202802"/>
</p:tagLst>
</file>

<file path=ppt/tags/tag17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2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6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07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08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09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11.xml><?xml version="1.0" encoding="utf-8"?>
<p:tagLst xmlns:p="http://schemas.openxmlformats.org/presentationml/2006/main">
  <p:tag name="KSO_WM_BEAUTIFY_FLAG" val=""/>
  <p:tag name="KSO_WM_DIAGRAM_VIRTUALLY_FRAME" val="{&quot;height&quot;:292.8,&quot;left&quot;:75.75,&quot;top&quot;:124.15,&quot;width&quot;:827.95}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3;为了演示发布的良好效果，请言简意赅的阐述您的观点。&#13;您的正文已经经简明扼要。字字珠玑，但信息却千丝万缕、错综复杂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33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fb74891f-1048-4e8a-93ec-5499bad4507f}"/>
  <p:tag name="KSO_WM_UNIT_TEXTBOXSTYLE_TEMPLATEID" val="3135323"/>
  <p:tag name="KSO_WM_UNIT_TEXTBOXSTYLE_TYPE" val="8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1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4.xml><?xml version="1.0" encoding="utf-8"?>
<p:tagLst xmlns:p="http://schemas.openxmlformats.org/presentationml/2006/main">
  <p:tag name="KSO_WM_DIAGRAM_VIRTUALLY_FRAME" val="{&quot;height&quot;:244.39352013279085,&quot;left&quot;:175.51657214674975,&quot;top&quot;:193.20458163403066,&quot;width&quot;:584.2716781162193}"/>
</p:tagLst>
</file>

<file path=ppt/tags/tag225.xml><?xml version="1.0" encoding="utf-8"?>
<p:tagLst xmlns:p="http://schemas.openxmlformats.org/presentationml/2006/main">
  <p:tag name="KSO_WM_DIAGRAM_VIRTUALLY_FRAME" val="{&quot;height&quot;:244.39352013279085,&quot;left&quot;:175.51657214674975,&quot;top&quot;:193.20458163403066,&quot;width&quot;:584.2716781162193}"/>
</p:tagLst>
</file>

<file path=ppt/tags/tag226.xml><?xml version="1.0" encoding="utf-8"?>
<p:tagLst xmlns:p="http://schemas.openxmlformats.org/presentationml/2006/main">
  <p:tag name="KSO_WM_DIAGRAM_VIRTUALLY_FRAME" val="{&quot;height&quot;:244.39352013279085,&quot;left&quot;:175.51657214674975,&quot;top&quot;:193.20458163403066,&quot;width&quot;:584.2716781162193}"/>
</p:tagLst>
</file>

<file path=ppt/tags/tag227.xml><?xml version="1.0" encoding="utf-8"?>
<p:tagLst xmlns:p="http://schemas.openxmlformats.org/presentationml/2006/main">
  <p:tag name="KSO_WM_DIAGRAM_VIRTUALLY_FRAME" val="{&quot;height&quot;:244.39352013279085,&quot;left&quot;:175.51657214674975,&quot;top&quot;:193.20458163403066,&quot;width&quot;:584.2716781162193}"/>
</p:tagLst>
</file>

<file path=ppt/tags/tag228.xml><?xml version="1.0" encoding="utf-8"?>
<p:tagLst xmlns:p="http://schemas.openxmlformats.org/presentationml/2006/main">
  <p:tag name="KSO_WM_DIAGRAM_VIRTUALLY_FRAME" val="{&quot;height&quot;:244.39352013279085,&quot;left&quot;:175.51657214674975,&quot;top&quot;:193.20458163403066,&quot;width&quot;:584.2716781162193}"/>
</p:tagLst>
</file>

<file path=ppt/tags/tag22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M1MDU3MjRkMGIzNjliNDRhNmZhZDFlNDFkYmY5MmUifQ==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20202802">
      <a:dk1>
        <a:srgbClr val="000000"/>
      </a:dk1>
      <a:lt1>
        <a:srgbClr val="FFFFFF"/>
      </a:lt1>
      <a:dk2>
        <a:srgbClr val="EDEDEA"/>
      </a:dk2>
      <a:lt2>
        <a:srgbClr val="FFFFFF"/>
      </a:lt2>
      <a:accent1>
        <a:srgbClr val="D84353"/>
      </a:accent1>
      <a:accent2>
        <a:srgbClr val="DF8150"/>
      </a:accent2>
      <a:accent3>
        <a:srgbClr val="DAB265"/>
      </a:accent3>
      <a:accent4>
        <a:srgbClr val="CCCF78"/>
      </a:accent4>
      <a:accent5>
        <a:srgbClr val="B2D77B"/>
      </a:accent5>
      <a:accent6>
        <a:srgbClr val="92DE86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5061</Words>
  <Application>WPS 演示</Application>
  <PresentationFormat>自定义</PresentationFormat>
  <Paragraphs>474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6" baseType="lpstr">
      <vt:lpstr>Arial</vt:lpstr>
      <vt:lpstr>宋体</vt:lpstr>
      <vt:lpstr>Wingdings</vt:lpstr>
      <vt:lpstr>Rage Italic</vt:lpstr>
      <vt:lpstr>隶书</vt:lpstr>
      <vt:lpstr>汉仪尚巍手书W</vt:lpstr>
      <vt:lpstr>微软雅黑</vt:lpstr>
      <vt:lpstr>微软雅黑 Light</vt:lpstr>
      <vt:lpstr>楷体</vt:lpstr>
      <vt:lpstr>Calibri</vt:lpstr>
      <vt:lpstr>Times New Roman</vt:lpstr>
      <vt:lpstr>方正楷体_GBK</vt:lpstr>
      <vt:lpstr>黑体</vt:lpstr>
      <vt:lpstr>SimSun-ExtB</vt:lpstr>
      <vt:lpstr>幼圆</vt:lpstr>
      <vt:lpstr>Arial Unicode MS</vt:lpstr>
      <vt:lpstr>Segoe UI</vt:lpstr>
      <vt:lpstr>楷体_GB2312</vt:lpstr>
      <vt:lpstr>新宋体</vt:lpstr>
      <vt:lpstr>迷你简华隶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回延安</dc:title>
  <dc:creator>rbm.xkw.com</dc:creator>
  <cp:lastModifiedBy>黄红政</cp:lastModifiedBy>
  <cp:revision>86</cp:revision>
  <cp:lastPrinted>2023-08-14T15:17:00Z</cp:lastPrinted>
  <dcterms:created xsi:type="dcterms:W3CDTF">2023-08-14T15:17:00Z</dcterms:created>
  <dcterms:modified xsi:type="dcterms:W3CDTF">2024-04-09T08:10:27Z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B9BDF8485248453CB24DFBE0C0635EAC_12</vt:lpwstr>
  </property>
  <property fmtid="{D5CDD505-2E9C-101B-9397-08002B2CF9AE}" pid="7" name="KSOProductBuildVer">
    <vt:lpwstr>2052-12.1.0.16417</vt:lpwstr>
  </property>
</Properties>
</file>