
<file path=[Content_Types].xml><?xml version="1.0" encoding="utf-8"?>
<Types xmlns="http://schemas.openxmlformats.org/package/2006/content-types">
  <Default Extension="emf" ContentType="image/x-emf"/>
  <Default Extension="jpg" ContentType="application/octet-stream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98" r:id="rId9"/>
    <p:sldId id="299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300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301" r:id="rId44"/>
    <p:sldId id="296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66" d="100"/>
          <a:sy n="66" d="100"/>
        </p:scale>
        <p:origin x="632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5"/>
          <p:cNvSpPr txBox="1"/>
          <p:nvPr/>
        </p:nvSpPr>
        <p:spPr>
          <a:xfrm>
            <a:off x="3200400" y="2243481"/>
            <a:ext cx="876300" cy="109888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8653"/>
              </a:lnSpc>
            </a:pPr>
            <a:r>
              <a:rPr lang="en-US" altLang="zh-CN" sz="6600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知</a:t>
            </a:r>
            <a:endParaRPr lang="en-US" altLang="zh-CN" sz="6600" dirty="0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6" name="Text Box6"/>
          <p:cNvSpPr txBox="1"/>
          <p:nvPr/>
        </p:nvSpPr>
        <p:spPr>
          <a:xfrm>
            <a:off x="7631303" y="1851537"/>
            <a:ext cx="1246989" cy="186407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70105" algn="l" rtl="0">
              <a:lnSpc>
                <a:spcPts val="5777"/>
              </a:lnSpc>
            </a:pPr>
            <a:r>
              <a:rPr lang="en-US" altLang="zh-CN" sz="44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4406" spc="-11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44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点</a:t>
            </a:r>
            <a:endParaRPr lang="en-US" altLang="zh-CN" sz="4406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5777"/>
              </a:lnSpc>
              <a:spcBef>
                <a:spcPts val="3124"/>
              </a:spcBef>
            </a:pPr>
            <a:r>
              <a:rPr lang="en-US" altLang="zh-CN" sz="44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难</a:t>
            </a:r>
            <a:r>
              <a:rPr lang="en-US" altLang="zh-CN" sz="4406" spc="-115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44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点</a:t>
            </a:r>
            <a:endParaRPr lang="en-US" altLang="zh-CN" sz="4406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7" name="Text Box7"/>
          <p:cNvSpPr txBox="1"/>
          <p:nvPr/>
        </p:nvSpPr>
        <p:spPr>
          <a:xfrm>
            <a:off x="11129772" y="6403239"/>
            <a:ext cx="127406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2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3694E62-C496-4287-9F8F-FDA4107440AF}"/>
              </a:ext>
            </a:extLst>
          </p:cNvPr>
          <p:cNvGrpSpPr/>
          <p:nvPr/>
        </p:nvGrpSpPr>
        <p:grpSpPr>
          <a:xfrm>
            <a:off x="4223792" y="2025842"/>
            <a:ext cx="2847830" cy="1368152"/>
            <a:chOff x="4616322" y="2060848"/>
            <a:chExt cx="2847830" cy="1368152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C95D09D4-2450-48B0-82D8-1BAEC5F9FDA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16322" y="2060848"/>
              <a:ext cx="2847830" cy="7133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B84BB3D9-473F-4854-9763-8C39B60B865A}"/>
                </a:ext>
              </a:extLst>
            </p:cNvPr>
            <p:cNvCxnSpPr>
              <a:cxnSpLocks/>
            </p:cNvCxnSpPr>
            <p:nvPr/>
          </p:nvCxnSpPr>
          <p:spPr>
            <a:xfrm>
              <a:off x="4652327" y="2774215"/>
              <a:ext cx="2667809" cy="6547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68D6BB46-8FBE-4970-8DF6-820963D2AE66}"/>
              </a:ext>
            </a:extLst>
          </p:cNvPr>
          <p:cNvSpPr/>
          <p:nvPr/>
        </p:nvSpPr>
        <p:spPr>
          <a:xfrm>
            <a:off x="4212657" y="5579807"/>
            <a:ext cx="5032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实用类文本阅读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Box35"/>
          <p:cNvSpPr txBox="1"/>
          <p:nvPr/>
        </p:nvSpPr>
        <p:spPr>
          <a:xfrm>
            <a:off x="966216" y="385605"/>
            <a:ext cx="10235128" cy="205754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50"/>
              </a:lnSpc>
            </a:pPr>
            <a:r>
              <a:rPr lang="en-US" altLang="zh-CN" sz="2402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2" spc="293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【案</a:t>
            </a:r>
            <a:r>
              <a:rPr lang="en-US" altLang="zh-CN" sz="2402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例</a:t>
            </a:r>
            <a:r>
              <a:rPr lang="en-US" altLang="zh-CN" sz="24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】</a:t>
            </a:r>
            <a:r>
              <a:rPr lang="en-US" altLang="zh-CN" sz="2402" spc="-3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2018</a:t>
            </a:r>
            <a:r>
              <a:rPr lang="en-US" altLang="zh-CN" sz="24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年全国Ⅰ卷</a:t>
            </a:r>
            <a:endParaRPr lang="en-US" altLang="zh-CN" sz="2402">
              <a:latin typeface="微软雅黑"/>
              <a:ea typeface="微软雅黑"/>
              <a:cs typeface="微软雅黑"/>
            </a:endParaRPr>
          </a:p>
          <a:p>
            <a:pPr marL="228600" indent="-228600" algn="just" rtl="0">
              <a:lnSpc>
                <a:spcPts val="4033"/>
              </a:lnSpc>
              <a:spcBef>
                <a:spcPts val="954"/>
              </a:spcBef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-51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7.D.</a:t>
            </a:r>
            <a:r>
              <a:rPr lang="en-US" altLang="zh-CN" sz="2796" spc="13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基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础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研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究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领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域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比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如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使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用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造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卫星开展科</a:t>
            </a:r>
            <a:r>
              <a:rPr lang="en-US" altLang="zh-CN" sz="279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实验，需</a:t>
            </a:r>
            <a:r>
              <a:rPr lang="en-US" altLang="zh-CN" sz="27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耗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费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巨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额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资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金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欧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洲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日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都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还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犹豫不决，</a:t>
            </a:r>
            <a:r>
              <a:rPr lang="en-US" altLang="zh-CN" sz="279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因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而</a:t>
            </a:r>
            <a:r>
              <a:rPr lang="en-US" altLang="zh-CN" sz="2796" spc="-804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尚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未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涉足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这</a:t>
            </a:r>
            <a:r>
              <a:rPr lang="en-US" altLang="zh-CN" sz="27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些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领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域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796" spc="1981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句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子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理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解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，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36" name="Text Box36"/>
          <p:cNvSpPr txBox="1"/>
          <p:nvPr/>
        </p:nvSpPr>
        <p:spPr>
          <a:xfrm>
            <a:off x="966216" y="2672032"/>
            <a:ext cx="162382" cy="39592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18"/>
              </a:lnSpc>
            </a:pPr>
            <a:r>
              <a:rPr lang="en-US" altLang="zh-CN" sz="2796" spc="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796">
              <a:latin typeface="Arial"/>
              <a:ea typeface="Arial"/>
              <a:cs typeface="Arial"/>
            </a:endParaRPr>
          </a:p>
        </p:txBody>
      </p:sp>
      <p:sp>
        <p:nvSpPr>
          <p:cNvPr id="37" name="Text Box37"/>
          <p:cNvSpPr txBox="1"/>
          <p:nvPr/>
        </p:nvSpPr>
        <p:spPr>
          <a:xfrm>
            <a:off x="5072507" y="2617703"/>
            <a:ext cx="5720209" cy="46552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正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踏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入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他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难以</a:t>
            </a:r>
            <a:r>
              <a:rPr lang="en-US" altLang="zh-CN" sz="2796" spc="-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涉</a:t>
            </a:r>
            <a:r>
              <a:rPr lang="en-US" altLang="zh-CN" sz="2796" spc="-1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足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领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域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）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38" name="Text Box38"/>
          <p:cNvSpPr txBox="1"/>
          <p:nvPr/>
        </p:nvSpPr>
        <p:spPr>
          <a:xfrm>
            <a:off x="966216" y="3256640"/>
            <a:ext cx="10225984" cy="148973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28600" indent="-228600" algn="just" rtl="0">
              <a:lnSpc>
                <a:spcPts val="3910"/>
              </a:lnSpc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-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8.C.</a:t>
            </a:r>
            <a:r>
              <a:rPr lang="en-US" altLang="zh-CN" sz="279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虑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到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千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百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们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于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通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信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安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全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追求从未停</a:t>
            </a:r>
            <a:r>
              <a:rPr lang="en-US" altLang="zh-CN" sz="279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止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，市场潜</a:t>
            </a:r>
            <a:r>
              <a:rPr lang="en-US" altLang="zh-CN" sz="27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力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巨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大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欧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洲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都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投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入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巨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额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资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金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1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首</a:t>
            </a:r>
            <a:r>
              <a:rPr lang="en-US" altLang="zh-CN" sz="2796" spc="-1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目的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796" spc="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抢</a:t>
            </a:r>
            <a:r>
              <a:rPr lang="en-US" altLang="zh-CN" sz="2796" spc="-11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占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近可能</a:t>
            </a:r>
            <a:r>
              <a:rPr lang="en-US" altLang="zh-CN" sz="279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多</a:t>
            </a:r>
            <a:r>
              <a:rPr lang="en-US" altLang="zh-CN" sz="27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市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场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份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额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798">
              <a:latin typeface="微软雅黑"/>
              <a:ea typeface="微软雅黑"/>
              <a:cs typeface="微软雅黑"/>
            </a:endParaRPr>
          </a:p>
        </p:txBody>
      </p:sp>
      <p:sp>
        <p:nvSpPr>
          <p:cNvPr id="39" name="Text Box39"/>
          <p:cNvSpPr txBox="1"/>
          <p:nvPr/>
        </p:nvSpPr>
        <p:spPr>
          <a:xfrm>
            <a:off x="966216" y="4973907"/>
            <a:ext cx="162382" cy="39592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18"/>
              </a:lnSpc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796">
              <a:latin typeface="Arial"/>
              <a:ea typeface="Arial"/>
              <a:cs typeface="Arial"/>
            </a:endParaRPr>
          </a:p>
        </p:txBody>
      </p:sp>
      <p:sp>
        <p:nvSpPr>
          <p:cNvPr id="40" name="Text Box40"/>
          <p:cNvSpPr txBox="1"/>
          <p:nvPr/>
        </p:nvSpPr>
        <p:spPr>
          <a:xfrm>
            <a:off x="2976626" y="4919578"/>
            <a:ext cx="7852254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推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断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偏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离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主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抢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占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技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制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点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提高竞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争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力）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41" name="Text Box41"/>
          <p:cNvSpPr txBox="1"/>
          <p:nvPr/>
        </p:nvSpPr>
        <p:spPr>
          <a:xfrm>
            <a:off x="11129772" y="6403239"/>
            <a:ext cx="127406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9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ath42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EAF7FA">
              <a:alpha val="65535"/>
            </a:srgbClr>
          </a:solidFill>
          <a:ln w="0" cap="sq">
            <a:solidFill>
              <a:srgbClr val="EAF7FA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3" name="Text Box43"/>
          <p:cNvSpPr txBox="1"/>
          <p:nvPr/>
        </p:nvSpPr>
        <p:spPr>
          <a:xfrm>
            <a:off x="964997" y="388726"/>
            <a:ext cx="10214121" cy="212859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2018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年全</a:t>
            </a:r>
            <a:r>
              <a:rPr lang="en-US" altLang="zh-CN" sz="27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Ⅱ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卷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228600" indent="-228600" algn="just" rtl="0">
              <a:lnSpc>
                <a:spcPts val="4035"/>
              </a:lnSpc>
              <a:spcBef>
                <a:spcPts val="991"/>
              </a:spcBef>
            </a:pPr>
            <a:r>
              <a:rPr lang="en-US" altLang="zh-CN" sz="2798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8" spc="4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8" spc="-5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7.D.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专利侵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权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总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比例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下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降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，一</a:t>
            </a:r>
            <a:r>
              <a:rPr lang="en-US" altLang="zh-CN" sz="2798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定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程度</a:t>
            </a:r>
            <a:r>
              <a:rPr lang="en-US" altLang="zh-CN" sz="2798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上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体现</a:t>
            </a:r>
            <a:r>
              <a:rPr lang="en-US" altLang="zh-CN" sz="2798" spc="-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我国</a:t>
            </a:r>
            <a:r>
              <a:rPr lang="en-US" altLang="zh-CN" sz="2798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知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识产权</a:t>
            </a:r>
            <a:r>
              <a:rPr lang="en-US" altLang="zh-CN" sz="279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保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护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工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作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所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取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得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成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效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当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然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我国专利</a:t>
            </a:r>
            <a:r>
              <a:rPr lang="en-US" altLang="zh-CN" sz="2796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数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量的快速增</a:t>
            </a:r>
            <a:r>
              <a:rPr lang="en-US" altLang="zh-CN" sz="2796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长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也可能</a:t>
            </a:r>
            <a:r>
              <a:rPr lang="en-US" altLang="zh-CN" sz="279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定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程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上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拉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低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专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利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侵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权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比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例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44" name="Text Box44"/>
          <p:cNvSpPr txBox="1"/>
          <p:nvPr/>
        </p:nvSpPr>
        <p:spPr>
          <a:xfrm>
            <a:off x="964997" y="2746454"/>
            <a:ext cx="162382" cy="39592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18"/>
              </a:lnSpc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796">
              <a:latin typeface="Arial"/>
              <a:ea typeface="Arial"/>
              <a:cs typeface="Arial"/>
            </a:endParaRPr>
          </a:p>
        </p:txBody>
      </p:sp>
      <p:sp>
        <p:nvSpPr>
          <p:cNvPr id="45" name="Text Box45"/>
          <p:cNvSpPr txBox="1"/>
          <p:nvPr/>
        </p:nvSpPr>
        <p:spPr>
          <a:xfrm>
            <a:off x="4232783" y="2692125"/>
            <a:ext cx="5364479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图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表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隐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含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信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息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析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推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断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）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46" name="Text Box46"/>
          <p:cNvSpPr txBox="1"/>
          <p:nvPr/>
        </p:nvSpPr>
        <p:spPr>
          <a:xfrm>
            <a:off x="964997" y="3330681"/>
            <a:ext cx="10574553" cy="97766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28600" indent="-228600" algn="l" rtl="0">
              <a:lnSpc>
                <a:spcPts val="3849"/>
              </a:lnSpc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-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8.A.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只</a:t>
            </a:r>
            <a:r>
              <a:rPr lang="en-US" altLang="zh-CN" sz="2796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有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大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力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倡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导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创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新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提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社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会的创新意</a:t>
            </a:r>
            <a:r>
              <a:rPr lang="en-US" altLang="zh-CN" sz="279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识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，增加知识</a:t>
            </a:r>
            <a:r>
              <a:rPr lang="en-US" altLang="zh-CN" sz="279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lang="en-US" altLang="zh-CN" sz="27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权的技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术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供给</a:t>
            </a:r>
            <a:r>
              <a:rPr lang="en-US" altLang="zh-CN" sz="2798" spc="-1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8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才能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够形成全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民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尊重知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识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，诚信守法的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社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会风尚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798">
              <a:latin typeface="微软雅黑"/>
              <a:ea typeface="微软雅黑"/>
              <a:cs typeface="微软雅黑"/>
            </a:endParaRPr>
          </a:p>
        </p:txBody>
      </p:sp>
      <p:sp>
        <p:nvSpPr>
          <p:cNvPr id="47" name="Text Box47"/>
          <p:cNvSpPr txBox="1"/>
          <p:nvPr/>
        </p:nvSpPr>
        <p:spPr>
          <a:xfrm>
            <a:off x="964997" y="4535884"/>
            <a:ext cx="162382" cy="39592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18"/>
              </a:lnSpc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796">
              <a:latin typeface="Arial"/>
              <a:ea typeface="Arial"/>
              <a:cs typeface="Arial"/>
            </a:endParaRPr>
          </a:p>
        </p:txBody>
      </p:sp>
      <p:sp>
        <p:nvSpPr>
          <p:cNvPr id="48" name="Text Box48"/>
          <p:cNvSpPr txBox="1"/>
          <p:nvPr/>
        </p:nvSpPr>
        <p:spPr>
          <a:xfrm>
            <a:off x="4651883" y="4481555"/>
            <a:ext cx="2051287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(关</a:t>
            </a:r>
            <a:r>
              <a:rPr lang="en-US" altLang="zh-CN" sz="2796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联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成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立)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49" name="Text Box49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10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Box51"/>
          <p:cNvSpPr txBox="1"/>
          <p:nvPr/>
        </p:nvSpPr>
        <p:spPr>
          <a:xfrm>
            <a:off x="960120" y="262720"/>
            <a:ext cx="10274554" cy="473655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723"/>
              </a:lnSpc>
            </a:pPr>
            <a:r>
              <a:rPr lang="en-US" altLang="zh-CN" sz="36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鉴赏</a:t>
            </a:r>
            <a:r>
              <a:rPr lang="en-US" altLang="zh-CN" sz="3602" b="1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评</a:t>
            </a:r>
            <a:r>
              <a:rPr lang="en-US" altLang="zh-CN" sz="36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3602" b="1" spc="9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6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D</a:t>
            </a:r>
            <a:endParaRPr lang="en-US" altLang="zh-CN" sz="3602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6"/>
              </a:lnSpc>
              <a:spcBef>
                <a:spcPts val="1708"/>
              </a:spcBef>
            </a:pPr>
            <a:r>
              <a:rPr lang="en-US" altLang="zh-CN" sz="2796" spc="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评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社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值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影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响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6"/>
              </a:lnSpc>
              <a:spcBef>
                <a:spcPts val="1364"/>
              </a:spcBef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案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例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】</a:t>
            </a:r>
            <a:r>
              <a:rPr lang="en-US" altLang="zh-CN" sz="2796" spc="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2017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年全</a:t>
            </a:r>
            <a:r>
              <a:rPr lang="en-US" altLang="zh-CN" sz="279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Ⅱ</a:t>
            </a:r>
            <a:r>
              <a:rPr lang="en-US" altLang="zh-CN" sz="279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卷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228600" marR="58275" indent="-228600" algn="just" rtl="0">
              <a:lnSpc>
                <a:spcPts val="4032"/>
              </a:lnSpc>
              <a:spcBef>
                <a:spcPts val="1011"/>
              </a:spcBef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-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8.E.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《</a:t>
            </a:r>
            <a:r>
              <a:rPr lang="en-US" altLang="zh-CN" sz="27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活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垃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圾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制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施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方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案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》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发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布，明确了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国推进垃</a:t>
            </a:r>
            <a:r>
              <a:rPr lang="en-US" altLang="zh-CN" sz="27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圾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工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作的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总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规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划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8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具有重</a:t>
            </a:r>
            <a:r>
              <a:rPr lang="en-US" altLang="zh-CN" sz="2798" spc="-22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2798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的新闻价值，</a:t>
            </a: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受</a:t>
            </a:r>
            <a:r>
              <a:rPr lang="en-US" altLang="zh-CN" sz="2798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到主流媒体的</a:t>
            </a:r>
            <a:r>
              <a:rPr lang="en-US" altLang="zh-CN" sz="279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关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注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228600" indent="-228600" algn="l" rtl="0">
              <a:lnSpc>
                <a:spcPts val="4036"/>
              </a:lnSpc>
              <a:spcBef>
                <a:spcPts val="991"/>
              </a:spcBef>
            </a:pPr>
            <a:r>
              <a:rPr lang="en-US" altLang="zh-CN" sz="2798" spc="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8" spc="42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”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具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有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要的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新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闻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值，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受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到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主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流</a:t>
            </a:r>
            <a:r>
              <a:rPr lang="en-US" altLang="zh-CN" sz="2798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媒体</a:t>
            </a:r>
            <a:r>
              <a:rPr lang="en-US" altLang="zh-CN" sz="2798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关注</a:t>
            </a:r>
            <a:r>
              <a:rPr lang="en-US" altLang="zh-CN" sz="2798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“</a:t>
            </a:r>
            <a:r>
              <a:rPr lang="en-US" altLang="zh-CN" sz="2798" spc="-1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2798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2798" spc="1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8" spc="-1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8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产生</a:t>
            </a:r>
            <a:r>
              <a:rPr lang="en-US" altLang="zh-CN" sz="2798" spc="-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社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值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影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响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评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价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52" name="Text Box52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11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 Box54"/>
          <p:cNvSpPr txBox="1"/>
          <p:nvPr/>
        </p:nvSpPr>
        <p:spPr>
          <a:xfrm>
            <a:off x="966521" y="842878"/>
            <a:ext cx="10574625" cy="576015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鉴</a:t>
            </a:r>
            <a:r>
              <a:rPr lang="en-US" altLang="zh-CN" sz="2796" b="1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赏</a:t>
            </a:r>
            <a:r>
              <a:rPr lang="en-US" altLang="zh-CN" sz="2796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评</a:t>
            </a:r>
            <a:r>
              <a:rPr lang="en-US" altLang="zh-CN" sz="2796" b="1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796" b="1" spc="2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D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228600" algn="l" rtl="0">
              <a:lnSpc>
                <a:spcPts val="3666"/>
              </a:lnSpc>
              <a:spcBef>
                <a:spcPts val="366"/>
              </a:spcBef>
            </a:pP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某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种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特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作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深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思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6" b="1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判</a:t>
            </a:r>
            <a:r>
              <a:rPr lang="en-US" altLang="zh-CN" sz="2796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断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6"/>
              </a:lnSpc>
              <a:spcBef>
                <a:spcPts val="1365"/>
              </a:spcBef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案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例</a:t>
            </a:r>
            <a:r>
              <a:rPr lang="en-US" altLang="zh-CN" sz="2796" spc="-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】</a:t>
            </a:r>
            <a:r>
              <a:rPr lang="en-US" altLang="zh-CN" sz="2796" spc="4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2017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全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Ⅱ</a:t>
            </a:r>
            <a:r>
              <a:rPr lang="en-US" altLang="zh-CN" sz="27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卷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228600" indent="-228600" algn="l" rtl="0">
              <a:lnSpc>
                <a:spcPts val="4033"/>
              </a:lnSpc>
              <a:spcBef>
                <a:spcPts val="1006"/>
              </a:spcBef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-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8.B.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居</a:t>
            </a:r>
            <a:r>
              <a:rPr lang="en-US" altLang="zh-CN" sz="27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民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垃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圾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认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知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与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践制约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着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垃圾分类的</a:t>
            </a:r>
            <a:r>
              <a:rPr lang="en-US" altLang="zh-CN" sz="279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施效果，</a:t>
            </a:r>
            <a:r>
              <a:rPr lang="en-US" altLang="zh-CN" sz="27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新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闻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媒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的宣传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报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道，有</a:t>
            </a:r>
            <a:r>
              <a:rPr lang="en-US" altLang="zh-CN" sz="2796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助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于形成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舆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论氛围</a:t>
            </a:r>
            <a:r>
              <a:rPr lang="en-US" altLang="zh-CN" sz="2796" spc="1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-11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增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强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居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民分类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投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放、</a:t>
            </a:r>
            <a:r>
              <a:rPr lang="en-US" altLang="zh-CN" sz="27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收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集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意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识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228600" marR="339781" indent="-228600" algn="l" rtl="0">
              <a:lnSpc>
                <a:spcPts val="4035"/>
              </a:lnSpc>
              <a:spcBef>
                <a:spcPts val="992"/>
              </a:spcBef>
            </a:pPr>
            <a:r>
              <a:rPr lang="en-US" altLang="zh-CN" sz="2798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8" spc="2513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新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闻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媒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的宣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传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报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道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，有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助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于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形</a:t>
            </a:r>
            <a:r>
              <a:rPr lang="en-US" altLang="zh-CN" sz="2798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成舆</a:t>
            </a:r>
            <a:r>
              <a:rPr lang="en-US" altLang="zh-CN" sz="2798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论</a:t>
            </a:r>
            <a:r>
              <a:rPr lang="en-US" altLang="zh-CN" sz="2798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氛围</a:t>
            </a:r>
            <a:r>
              <a:rPr lang="en-US" altLang="zh-CN" sz="2798" spc="14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2798" spc="-14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2798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对新</a:t>
            </a:r>
            <a:r>
              <a:rPr lang="en-US" altLang="zh-CN" sz="2798" spc="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闻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8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体的</a:t>
            </a:r>
            <a:r>
              <a:rPr lang="en-US" altLang="zh-CN" sz="279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深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思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与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判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断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10073335" algn="l" rtl="0">
              <a:lnSpc>
                <a:spcPts val="1573"/>
              </a:lnSpc>
              <a:spcBef>
                <a:spcPts val="8886"/>
              </a:spcBef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12</a:t>
            </a:r>
            <a:endParaRPr lang="en-US" altLang="zh-CN" sz="1200" dirty="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 Box56"/>
          <p:cNvSpPr txBox="1"/>
          <p:nvPr/>
        </p:nvSpPr>
        <p:spPr>
          <a:xfrm>
            <a:off x="956767" y="262720"/>
            <a:ext cx="10300413" cy="641784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3353" algn="l" rtl="0">
              <a:lnSpc>
                <a:spcPts val="4723"/>
              </a:lnSpc>
            </a:pPr>
            <a:r>
              <a:rPr lang="en-US" altLang="zh-CN" sz="36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鉴赏</a:t>
            </a:r>
            <a:r>
              <a:rPr lang="en-US" altLang="zh-CN" sz="3602" b="1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评</a:t>
            </a:r>
            <a:r>
              <a:rPr lang="en-US" altLang="zh-CN" sz="36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3602" b="1" spc="9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6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D</a:t>
            </a:r>
            <a:endParaRPr lang="en-US" altLang="zh-CN" sz="3602" dirty="0">
              <a:latin typeface="微软雅黑"/>
              <a:ea typeface="微软雅黑"/>
              <a:cs typeface="微软雅黑"/>
            </a:endParaRPr>
          </a:p>
          <a:p>
            <a:pPr marL="3353" algn="l" rtl="0">
              <a:lnSpc>
                <a:spcPts val="3889"/>
              </a:lnSpc>
            </a:pPr>
            <a:r>
              <a:rPr lang="en-US" altLang="zh-CN" sz="3600" b="1" spc="0" dirty="0" err="1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评价文本的主要观点和</a:t>
            </a:r>
            <a:r>
              <a:rPr lang="en-US" altLang="zh-CN" sz="3600" b="1" spc="0" dirty="0" err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基本</a:t>
            </a:r>
            <a:r>
              <a:rPr lang="en-US" altLang="zh-CN" sz="3600" b="1" spc="5" dirty="0" err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倾</a:t>
            </a:r>
            <a:r>
              <a:rPr lang="en-US" altLang="zh-CN" sz="3600" b="1" spc="0" dirty="0" err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向</a:t>
            </a:r>
            <a:endParaRPr lang="en-US" altLang="zh-CN" sz="3600" dirty="0">
              <a:latin typeface="微软雅黑"/>
              <a:ea typeface="微软雅黑"/>
              <a:cs typeface="微软雅黑"/>
            </a:endParaRPr>
          </a:p>
          <a:p>
            <a:pPr marL="3353" algn="l" rtl="0">
              <a:lnSpc>
                <a:spcPts val="4723"/>
              </a:lnSpc>
              <a:spcBef>
                <a:spcPts val="3054"/>
              </a:spcBef>
            </a:pPr>
            <a:r>
              <a:rPr lang="en-US" altLang="zh-CN" sz="3602" spc="3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2017</a:t>
            </a:r>
            <a:r>
              <a:rPr lang="en-US" altLang="zh-CN" sz="3602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sz="36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全国Ⅱ卷</a:t>
            </a:r>
            <a:endParaRPr lang="en-US" altLang="zh-CN" sz="3602" dirty="0">
              <a:latin typeface="微软雅黑"/>
              <a:ea typeface="微软雅黑"/>
              <a:cs typeface="微软雅黑"/>
            </a:endParaRPr>
          </a:p>
          <a:p>
            <a:pPr marL="228905" marR="85741" indent="-228905" algn="just" rtl="0">
              <a:lnSpc>
                <a:spcPts val="4034"/>
              </a:lnSpc>
              <a:spcBef>
                <a:spcPts val="1499"/>
              </a:spcBef>
            </a:pPr>
            <a:r>
              <a:rPr lang="en-US" altLang="zh-CN" sz="2798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8" spc="44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8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A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．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材料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揭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示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了垃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圾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必要性</a:t>
            </a:r>
            <a:r>
              <a:rPr lang="en-US" altLang="zh-CN" sz="2798" spc="-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8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紧</a:t>
            </a:r>
            <a:r>
              <a:rPr lang="en-US" altLang="zh-CN" sz="2798" spc="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迫</a:t>
            </a: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，并对民众的</a:t>
            </a:r>
            <a:r>
              <a:rPr lang="en-US" altLang="zh-CN" sz="2798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认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知</a:t>
            </a:r>
            <a:r>
              <a:rPr lang="en-US" altLang="zh-CN" sz="279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与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践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情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况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做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统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计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；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二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析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垃圾分类难</a:t>
            </a:r>
            <a:r>
              <a:rPr lang="en-US" altLang="zh-CN" sz="279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有效推进的</a:t>
            </a:r>
            <a:r>
              <a:rPr lang="en-US" altLang="zh-CN" sz="279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原</a:t>
            </a:r>
            <a:r>
              <a:rPr lang="en-US" altLang="zh-CN" sz="27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因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并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提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出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破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解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道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228905" marR="272735" indent="-228905" algn="l" rtl="0">
              <a:lnSpc>
                <a:spcPts val="4032"/>
              </a:lnSpc>
              <a:spcBef>
                <a:spcPts val="999"/>
              </a:spcBef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17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二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主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观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点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基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倾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向的评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，也揭示了</a:t>
            </a:r>
            <a:r>
              <a:rPr lang="en-US" altLang="zh-CN" sz="2796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两</a:t>
            </a:r>
            <a:r>
              <a:rPr lang="en-US" altLang="zh-CN" sz="279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段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间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内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联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系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非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连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续性文本阅</a:t>
            </a:r>
            <a:r>
              <a:rPr lang="en-US" altLang="zh-CN" sz="2796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的特点。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10083089" algn="l" rtl="0">
              <a:lnSpc>
                <a:spcPts val="1573"/>
              </a:lnSpc>
              <a:spcBef>
                <a:spcPts val="9298"/>
              </a:spcBef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13</a:t>
            </a:r>
            <a:endParaRPr lang="en-US" altLang="zh-CN" sz="1200" dirty="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Box58"/>
          <p:cNvSpPr txBox="1"/>
          <p:nvPr/>
        </p:nvSpPr>
        <p:spPr>
          <a:xfrm>
            <a:off x="966521" y="145757"/>
            <a:ext cx="10088413" cy="516409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242"/>
              </a:lnSpc>
            </a:pPr>
            <a:r>
              <a:rPr lang="en-US" altLang="zh-CN" sz="3998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en-US" altLang="zh-CN" sz="3998" spc="-7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案</a:t>
            </a:r>
            <a:r>
              <a:rPr lang="en-US" altLang="zh-CN" sz="3998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例</a:t>
            </a:r>
            <a:r>
              <a:rPr lang="en-US" altLang="zh-CN" sz="3998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】</a:t>
            </a:r>
            <a:r>
              <a:rPr lang="en-US" altLang="zh-CN" sz="3998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2018</a:t>
            </a:r>
            <a:r>
              <a:rPr lang="en-US" altLang="zh-CN" sz="39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年全</a:t>
            </a:r>
            <a:r>
              <a:rPr lang="en-US" altLang="zh-CN" sz="3998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39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Ⅰ卷</a:t>
            </a:r>
            <a:endParaRPr lang="en-US" altLang="zh-CN" sz="3998">
              <a:latin typeface="微软雅黑"/>
              <a:ea typeface="微软雅黑"/>
              <a:cs typeface="微软雅黑"/>
            </a:endParaRPr>
          </a:p>
          <a:p>
            <a:pPr marL="266700" indent="-228600" algn="just" rtl="0">
              <a:lnSpc>
                <a:spcPts val="4609"/>
              </a:lnSpc>
              <a:spcBef>
                <a:spcPts val="2063"/>
              </a:spcBef>
            </a:pPr>
            <a:r>
              <a:rPr lang="en-US" altLang="zh-CN" sz="3204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3204" spc="-21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3204" spc="-53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8.D.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二和材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三中，</a:t>
            </a:r>
            <a:r>
              <a:rPr lang="en-US" altLang="zh-CN" sz="3204" spc="-1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外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媒</a:t>
            </a:r>
            <a:r>
              <a:rPr lang="en-US" altLang="zh-CN" sz="3204" spc="-2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3204" spc="-3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量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子</a:t>
            </a:r>
            <a:r>
              <a:rPr lang="en-US" altLang="zh-CN" sz="3204" spc="-3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通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信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技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术</a:t>
            </a:r>
            <a:r>
              <a:rPr lang="en-US" altLang="zh-CN" sz="3204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研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究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的相关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情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况进行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3204" spc="-3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报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道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3204" spc="-2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认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3204" spc="-3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无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论</a:t>
            </a:r>
            <a:r>
              <a:rPr lang="en-US" altLang="zh-CN" sz="3204" spc="-3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投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资</a:t>
            </a:r>
            <a:r>
              <a:rPr lang="en-US" altLang="zh-CN" sz="3204" spc="-2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力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lang="en-US" altLang="zh-CN" sz="3204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还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研究水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平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都处于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世</a:t>
            </a:r>
            <a:r>
              <a:rPr lang="en-US" altLang="zh-CN" sz="3204" spc="-3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界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领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先</a:t>
            </a:r>
            <a:r>
              <a:rPr lang="en-US" altLang="zh-CN" sz="3204" spc="-2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地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位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3204">
              <a:latin typeface="微软雅黑"/>
              <a:ea typeface="微软雅黑"/>
              <a:cs typeface="微软雅黑"/>
            </a:endParaRPr>
          </a:p>
          <a:p>
            <a:pPr marL="266700" marR="25013" indent="-228600" algn="just" rtl="0">
              <a:lnSpc>
                <a:spcPts val="4608"/>
              </a:lnSpc>
              <a:spcBef>
                <a:spcPts val="999"/>
              </a:spcBef>
            </a:pPr>
            <a:r>
              <a:rPr lang="en-US" altLang="zh-CN" sz="3204" spc="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3204" spc="-21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料二、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三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主要观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点</a:t>
            </a:r>
            <a:r>
              <a:rPr lang="en-US" altLang="zh-CN" sz="3204" spc="-3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基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3204" spc="-29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倾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向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4" spc="-3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评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3204" spc="-3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揭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示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两</a:t>
            </a:r>
            <a:r>
              <a:rPr lang="en-US" altLang="zh-CN" sz="3204" spc="-29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段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3204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间的内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联系，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3204" spc="-3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非</a:t>
            </a:r>
            <a:r>
              <a:rPr lang="en-US" altLang="zh-CN" sz="3204" spc="-29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连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续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3204" spc="-3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阅</a:t>
            </a:r>
            <a:r>
              <a:rPr lang="en-US" altLang="zh-CN" sz="3204" spc="-3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特</a:t>
            </a:r>
            <a:r>
              <a:rPr lang="en-US" altLang="zh-CN" sz="3204" spc="-29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点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3204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是对文</a:t>
            </a:r>
            <a:r>
              <a:rPr lang="en-US" altLang="zh-CN" sz="3206" spc="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320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产生的社会价</a:t>
            </a:r>
            <a:r>
              <a:rPr lang="en-US" altLang="zh-CN" sz="3206" spc="-2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值</a:t>
            </a:r>
            <a:r>
              <a:rPr lang="en-US" altLang="zh-CN" sz="320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和影</a:t>
            </a:r>
            <a:r>
              <a:rPr lang="en-US" altLang="zh-CN" sz="3206" spc="-21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响</a:t>
            </a:r>
            <a:r>
              <a:rPr lang="en-US" altLang="zh-CN" sz="320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的评</a:t>
            </a:r>
            <a:r>
              <a:rPr lang="en-US" altLang="zh-CN" sz="3206" spc="-21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3206" spc="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3206">
              <a:latin typeface="微软雅黑"/>
              <a:ea typeface="微软雅黑"/>
              <a:cs typeface="微软雅黑"/>
            </a:endParaRPr>
          </a:p>
          <a:p>
            <a:pPr marL="38100" algn="l" rtl="0">
              <a:lnSpc>
                <a:spcPts val="2903"/>
              </a:lnSpc>
              <a:spcBef>
                <a:spcPts val="1802"/>
              </a:spcBef>
            </a:pPr>
            <a:r>
              <a:rPr lang="en-US" altLang="zh-CN" sz="2604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604">
              <a:latin typeface="Arial"/>
              <a:ea typeface="Arial"/>
              <a:cs typeface="Arial"/>
            </a:endParaRPr>
          </a:p>
        </p:txBody>
      </p:sp>
      <p:sp>
        <p:nvSpPr>
          <p:cNvPr id="59" name="Text Box59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14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 Box61"/>
          <p:cNvSpPr txBox="1"/>
          <p:nvPr/>
        </p:nvSpPr>
        <p:spPr>
          <a:xfrm>
            <a:off x="964997" y="542247"/>
            <a:ext cx="9052509" cy="435502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723"/>
              </a:lnSpc>
            </a:pPr>
            <a:r>
              <a:rPr lang="en-US" altLang="zh-CN" sz="36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理</a:t>
            </a:r>
            <a:r>
              <a:rPr lang="en-US" altLang="zh-CN" sz="3602" b="1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解</a:t>
            </a:r>
            <a:r>
              <a:rPr lang="en-US" altLang="zh-CN" sz="36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——</a:t>
            </a:r>
            <a:r>
              <a:rPr lang="en-US" altLang="zh-CN" sz="3602" b="1" spc="-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B</a:t>
            </a:r>
            <a:r>
              <a:rPr lang="en-US" altLang="zh-CN" sz="36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级</a:t>
            </a:r>
            <a:endParaRPr lang="en-US" altLang="zh-CN" sz="3602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889"/>
              </a:lnSpc>
            </a:pPr>
            <a:r>
              <a:rPr lang="en-US" altLang="zh-CN" sz="3600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理解文中重要概念的含义</a:t>
            </a:r>
            <a:endParaRPr lang="en-US" altLang="zh-CN" sz="360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146"/>
              </a:lnSpc>
              <a:spcBef>
                <a:spcPts val="244"/>
              </a:spcBef>
            </a:pPr>
            <a:r>
              <a:rPr lang="en-US" altLang="zh-CN" sz="2400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0" spc="293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【案例】</a:t>
            </a:r>
            <a:r>
              <a:rPr lang="en-US" altLang="zh-CN" sz="2400" spc="-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2018</a:t>
            </a:r>
            <a:r>
              <a:rPr lang="en-US" altLang="zh-CN" sz="2400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年北京卷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4459"/>
              </a:lnSpc>
            </a:pPr>
            <a:r>
              <a:rPr lang="en-US" altLang="zh-CN" sz="2400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0" spc="293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-4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1.</a:t>
            </a:r>
            <a:r>
              <a:rPr lang="en-US" altLang="zh-CN" sz="2400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下列对材料一第一段“人工智能”定义的理解，正确的一项是（</a:t>
            </a:r>
            <a:r>
              <a:rPr lang="en-US" altLang="zh-CN" sz="240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0" spc="293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A.</a:t>
            </a:r>
            <a:r>
              <a:rPr lang="en-US" altLang="zh-CN" sz="240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人工智能是对一种智能体的描述和构建。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146"/>
              </a:lnSpc>
              <a:spcBef>
                <a:spcPts val="1306"/>
              </a:spcBef>
            </a:pPr>
            <a:r>
              <a:rPr lang="en-US" altLang="zh-CN" sz="2400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0" spc="293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B.</a:t>
            </a:r>
            <a:r>
              <a:rPr lang="en-US" altLang="zh-CN" sz="2400" spc="-1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人工智能是能感知行动的智能体。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150"/>
              </a:lnSpc>
              <a:spcBef>
                <a:spcPts val="1303"/>
              </a:spcBef>
            </a:pPr>
            <a:r>
              <a:rPr lang="en-US" altLang="zh-CN" sz="2402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2" spc="293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C.</a:t>
            </a:r>
            <a:r>
              <a:rPr lang="en-US" altLang="zh-CN" sz="240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2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4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工</a:t>
            </a:r>
            <a:r>
              <a:rPr lang="en-US" altLang="zh-CN" sz="2402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智</a:t>
            </a:r>
            <a:r>
              <a:rPr lang="en-US" altLang="zh-CN" sz="24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能是</a:t>
            </a:r>
            <a:r>
              <a:rPr lang="en-US" altLang="zh-CN" sz="2402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计</a:t>
            </a:r>
            <a:r>
              <a:rPr lang="en-US" altLang="zh-CN" sz="24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算机</a:t>
            </a:r>
            <a:r>
              <a:rPr lang="en-US" altLang="zh-CN" sz="2402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4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环</a:t>
            </a:r>
            <a:r>
              <a:rPr lang="en-US" altLang="zh-CN" sz="2402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境</a:t>
            </a:r>
            <a:r>
              <a:rPr lang="en-US" altLang="zh-CN" sz="24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的描</a:t>
            </a:r>
            <a:r>
              <a:rPr lang="en-US" altLang="zh-CN" sz="2402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述</a:t>
            </a:r>
            <a:r>
              <a:rPr lang="en-US" altLang="zh-CN" sz="24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402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构</a:t>
            </a:r>
            <a:r>
              <a:rPr lang="en-US" altLang="zh-CN" sz="24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建。</a:t>
            </a:r>
            <a:endParaRPr lang="en-US" altLang="zh-CN" sz="2402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146"/>
              </a:lnSpc>
              <a:spcBef>
                <a:spcPts val="1320"/>
              </a:spcBef>
            </a:pPr>
            <a:r>
              <a:rPr lang="en-US" altLang="zh-CN" sz="2400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0" spc="293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-8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D.</a:t>
            </a:r>
            <a:r>
              <a:rPr lang="en-US" altLang="zh-CN" sz="2400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人工智能是对计算机思维的实现。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62" name="Text Box62"/>
          <p:cNvSpPr txBox="1"/>
          <p:nvPr/>
        </p:nvSpPr>
        <p:spPr>
          <a:xfrm>
            <a:off x="10343388" y="2232381"/>
            <a:ext cx="342900" cy="39959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46"/>
              </a:lnSpc>
            </a:pPr>
            <a:r>
              <a:rPr lang="en-US" altLang="zh-CN" sz="2400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）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63" name="Text Box63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15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Box65"/>
          <p:cNvSpPr txBox="1"/>
          <p:nvPr/>
        </p:nvSpPr>
        <p:spPr>
          <a:xfrm>
            <a:off x="1018642" y="159847"/>
            <a:ext cx="10693982" cy="683591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89001" algn="l" rtl="0">
              <a:lnSpc>
                <a:spcPts val="4204"/>
              </a:lnSpc>
            </a:pPr>
            <a:r>
              <a:rPr lang="en-US" altLang="zh-CN" sz="32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表述题</a:t>
            </a:r>
            <a:r>
              <a:rPr lang="en-US" altLang="zh-CN" sz="3206" b="1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常</a:t>
            </a:r>
            <a:r>
              <a:rPr lang="en-US" altLang="zh-CN" sz="32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见设题类型及</a:t>
            </a:r>
            <a:r>
              <a:rPr lang="en-US" altLang="zh-CN" sz="3206" b="1" spc="-2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思</a:t>
            </a:r>
            <a:r>
              <a:rPr lang="en-US" altLang="zh-CN" sz="3206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维路</a:t>
            </a:r>
            <a:r>
              <a:rPr lang="en-US" altLang="zh-CN" sz="3206" b="1" spc="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径</a:t>
            </a:r>
            <a:endParaRPr lang="en-US" altLang="zh-CN" sz="3206" dirty="0">
              <a:latin typeface="微软雅黑"/>
              <a:ea typeface="微软雅黑"/>
              <a:cs typeface="微软雅黑"/>
            </a:endParaRPr>
          </a:p>
          <a:p>
            <a:pPr marL="3710584" algn="l" rtl="0">
              <a:lnSpc>
                <a:spcPts val="3458"/>
              </a:lnSpc>
            </a:pPr>
            <a:r>
              <a:rPr lang="en-US" altLang="zh-CN" sz="32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3204" b="1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3204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筛</a:t>
            </a:r>
            <a:r>
              <a:rPr lang="en-US" altLang="zh-CN" sz="3204" b="1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选</a:t>
            </a:r>
            <a:r>
              <a:rPr lang="en-US" altLang="zh-CN" sz="3204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、提取</a:t>
            </a:r>
            <a:r>
              <a:rPr lang="en-US" altLang="zh-CN" sz="3204" b="1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3204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归纳、</a:t>
            </a:r>
            <a:r>
              <a:rPr lang="en-US" altLang="zh-CN" sz="3204" b="1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概</a:t>
            </a:r>
            <a:r>
              <a:rPr lang="en-US" altLang="zh-CN" sz="3204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括</a:t>
            </a:r>
            <a:endParaRPr lang="en-US" altLang="zh-CN" sz="3204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233"/>
              </a:lnSpc>
            </a:pPr>
            <a:r>
              <a:rPr lang="en-US" altLang="zh-CN" sz="2006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一、信</a:t>
            </a:r>
            <a:r>
              <a:rPr lang="en-US" altLang="zh-CN" sz="2006" b="1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息</a:t>
            </a:r>
            <a:r>
              <a:rPr lang="en-US" altLang="zh-CN" sz="2006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概括类</a:t>
            </a:r>
            <a:endParaRPr lang="en-US" altLang="zh-CN" sz="2006" dirty="0">
              <a:latin typeface="微软雅黑"/>
              <a:ea typeface="微软雅黑"/>
              <a:cs typeface="微软雅黑"/>
            </a:endParaRPr>
          </a:p>
          <a:p>
            <a:pPr marL="228600" marR="327374" indent="-228600" algn="l" rtl="0">
              <a:lnSpc>
                <a:spcPts val="2857"/>
              </a:lnSpc>
              <a:spcBef>
                <a:spcPts val="820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004" spc="544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004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1.</a:t>
            </a:r>
            <a:r>
              <a:rPr lang="en-US" altLang="zh-CN" sz="2004" b="1" spc="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sz="2004" b="1" spc="1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2017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004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新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课</a:t>
            </a:r>
            <a:r>
              <a:rPr lang="en-US" altLang="zh-CN" sz="2004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标</a:t>
            </a:r>
            <a:r>
              <a:rPr lang="en-US" altLang="zh-CN" sz="2004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全</a:t>
            </a:r>
            <a:r>
              <a:rPr lang="en-US" altLang="zh-CN" sz="2004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I</a:t>
            </a:r>
            <a:r>
              <a:rPr lang="en-US" altLang="zh-CN" sz="2004" b="1" spc="2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卷</a:t>
            </a:r>
            <a:r>
              <a:rPr lang="en-US" altLang="zh-CN" sz="2004" b="1" spc="-1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）</a:t>
            </a:r>
            <a:r>
              <a:rPr lang="en-US" altLang="zh-CN" sz="2004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根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据上</a:t>
            </a:r>
            <a:r>
              <a:rPr lang="en-US" altLang="zh-CN" sz="2004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述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材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料</a:t>
            </a:r>
            <a:r>
              <a:rPr lang="en-US" altLang="zh-CN" sz="2004" b="1" spc="-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004" b="1" spc="1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概</a:t>
            </a:r>
            <a:r>
              <a:rPr lang="en-US" altLang="zh-CN" sz="2004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括说</a:t>
            </a:r>
            <a:r>
              <a:rPr lang="en-US" altLang="zh-CN" sz="2004" b="1" spc="11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明</a:t>
            </a:r>
            <a:r>
              <a:rPr lang="en-US" altLang="zh-CN" sz="2004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中</a:t>
            </a:r>
            <a:r>
              <a:rPr lang="en-US" altLang="zh-CN" sz="2004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央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电</a:t>
            </a:r>
            <a:r>
              <a:rPr lang="en-US" altLang="zh-CN" sz="2004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视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台</a:t>
            </a:r>
            <a:r>
              <a:rPr lang="en-US" altLang="zh-CN" sz="2004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纪</a:t>
            </a:r>
            <a:r>
              <a:rPr lang="en-US" altLang="zh-CN" sz="2004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录</a:t>
            </a:r>
            <a:r>
              <a:rPr lang="en-US" altLang="zh-CN" sz="2004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频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道</a:t>
            </a:r>
            <a:r>
              <a:rPr lang="en-US" altLang="zh-CN" sz="2004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开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播</a:t>
            </a:r>
            <a:r>
              <a:rPr lang="en-US" altLang="zh-CN" sz="2004" b="1" spc="1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初</a:t>
            </a:r>
            <a:r>
              <a:rPr lang="en-US" altLang="zh-CN" sz="2004" b="1" spc="-13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期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与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美国</a:t>
            </a:r>
            <a:r>
              <a:rPr lang="en-US" altLang="zh-CN" sz="2004" b="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004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家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地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理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频</a:t>
            </a:r>
            <a:r>
              <a:rPr lang="en-US" altLang="zh-CN" sz="2004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道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在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制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播</a:t>
            </a:r>
            <a:r>
              <a:rPr lang="en-US" altLang="zh-CN" sz="2004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运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营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模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式方</a:t>
            </a:r>
            <a:r>
              <a:rPr lang="en-US" altLang="zh-CN" sz="2004" b="1" spc="1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面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的不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同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。</a:t>
            </a:r>
            <a:r>
              <a:rPr lang="en-US" altLang="zh-CN" sz="2004" b="1" spc="13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(4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分</a:t>
            </a:r>
            <a:r>
              <a:rPr lang="en-US" altLang="zh-CN" sz="2004" b="1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)</a:t>
            </a:r>
            <a:endParaRPr lang="en-US" altLang="zh-CN" sz="2004" dirty="0">
              <a:latin typeface="宋体"/>
              <a:ea typeface="宋体"/>
              <a:cs typeface="宋体"/>
            </a:endParaRPr>
          </a:p>
          <a:p>
            <a:pPr algn="l" rtl="0">
              <a:lnSpc>
                <a:spcPts val="2237"/>
              </a:lnSpc>
              <a:spcBef>
                <a:spcPts val="1790"/>
              </a:spcBef>
            </a:pPr>
            <a:r>
              <a:rPr lang="en-US" altLang="zh-CN" sz="200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006" spc="544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006" b="1" spc="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2.</a:t>
            </a:r>
            <a:r>
              <a:rPr lang="en-US" altLang="zh-CN" sz="2006" b="1" spc="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sz="2006" b="1" spc="1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2017</a:t>
            </a:r>
            <a:r>
              <a:rPr lang="en-US" altLang="zh-CN" sz="2006" b="1" spc="-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006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新</a:t>
            </a:r>
            <a:r>
              <a:rPr lang="en-US" altLang="zh-CN" sz="2006" b="1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课</a:t>
            </a:r>
            <a:r>
              <a:rPr lang="en-US" altLang="zh-CN" sz="2006" b="1" spc="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标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全</a:t>
            </a:r>
            <a:r>
              <a:rPr lang="en-US" altLang="zh-CN" sz="2006" b="1" spc="1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006" b="1" spc="-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I</a:t>
            </a:r>
            <a:r>
              <a:rPr lang="en-US" altLang="zh-CN" sz="2006" b="1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II</a:t>
            </a:r>
            <a:r>
              <a:rPr lang="en-US" altLang="zh-CN" sz="2006" b="1" spc="13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卷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）</a:t>
            </a:r>
            <a:r>
              <a:rPr lang="en-US" altLang="zh-CN" sz="2006" b="1" spc="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根</a:t>
            </a:r>
            <a:r>
              <a:rPr lang="en-US" altLang="zh-CN" sz="2006" b="1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据</a:t>
            </a:r>
            <a:r>
              <a:rPr lang="en-US" altLang="zh-CN" sz="2006" b="1" spc="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上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述</a:t>
            </a:r>
            <a:r>
              <a:rPr lang="en-US" altLang="zh-CN" sz="2006" b="1" spc="1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材</a:t>
            </a:r>
            <a:r>
              <a:rPr lang="en-US" altLang="zh-CN" sz="2006" b="1" spc="-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料</a:t>
            </a:r>
            <a:r>
              <a:rPr lang="en-US" altLang="zh-CN" sz="2006" b="1" spc="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006" b="1" spc="1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概</a:t>
            </a:r>
            <a:r>
              <a:rPr lang="en-US" altLang="zh-CN" sz="2006" b="1" spc="-11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括</a:t>
            </a:r>
            <a:r>
              <a:rPr lang="en-US" altLang="zh-CN" sz="2006" b="1" spc="1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说</a:t>
            </a:r>
            <a:r>
              <a:rPr lang="en-US" altLang="zh-CN" sz="200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明</a:t>
            </a:r>
            <a:r>
              <a:rPr lang="en-US" altLang="zh-CN" sz="2006" b="1" spc="2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博</a:t>
            </a:r>
            <a:r>
              <a:rPr lang="en-US" altLang="zh-CN" sz="2006" b="1" spc="-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物</a:t>
            </a:r>
            <a:r>
              <a:rPr lang="en-US" altLang="zh-CN" sz="2006" b="1" spc="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馆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在</a:t>
            </a:r>
            <a:r>
              <a:rPr lang="en-US" altLang="zh-CN" sz="2006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科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研</a:t>
            </a:r>
            <a:r>
              <a:rPr lang="en-US" altLang="zh-CN" sz="2006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方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面的</a:t>
            </a:r>
            <a:r>
              <a:rPr lang="en-US" altLang="zh-CN" sz="2006" b="1" spc="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作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用</a:t>
            </a:r>
            <a:r>
              <a:rPr lang="en-US" altLang="zh-CN" sz="200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。</a:t>
            </a:r>
            <a:endParaRPr lang="en-US" altLang="zh-CN" sz="2006" dirty="0">
              <a:latin typeface="宋体"/>
              <a:ea typeface="宋体"/>
              <a:cs typeface="宋体"/>
            </a:endParaRPr>
          </a:p>
          <a:p>
            <a:pPr marL="228600" marR="324476" indent="-228600" algn="l" rtl="0">
              <a:lnSpc>
                <a:spcPts val="2857"/>
              </a:lnSpc>
              <a:spcBef>
                <a:spcPts val="905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004" spc="544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004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3.</a:t>
            </a:r>
            <a:r>
              <a:rPr lang="en-US" altLang="zh-CN" sz="2004" b="1" spc="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sz="2004" b="1" spc="1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2018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004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新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课</a:t>
            </a:r>
            <a:r>
              <a:rPr lang="en-US" altLang="zh-CN" sz="2004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标</a:t>
            </a:r>
            <a:r>
              <a:rPr lang="en-US" altLang="zh-CN" sz="2004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全</a:t>
            </a:r>
            <a:r>
              <a:rPr lang="en-US" altLang="zh-CN" sz="2004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I</a:t>
            </a:r>
            <a:r>
              <a:rPr lang="en-US" altLang="zh-CN" sz="2004" b="1" spc="2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卷</a:t>
            </a:r>
            <a:r>
              <a:rPr lang="en-US" altLang="zh-CN" sz="2004" b="1" spc="-1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）</a:t>
            </a:r>
            <a:r>
              <a:rPr lang="en-US" altLang="zh-CN" sz="2004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以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上三</a:t>
            </a:r>
            <a:r>
              <a:rPr lang="en-US" altLang="zh-CN" sz="2004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则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材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料</a:t>
            </a:r>
            <a:r>
              <a:rPr lang="en-US" altLang="zh-CN" sz="2004" b="1" spc="-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中</a:t>
            </a:r>
            <a:r>
              <a:rPr lang="en-US" altLang="zh-CN" sz="2004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《人</a:t>
            </a:r>
            <a:r>
              <a:rPr lang="en-US" altLang="zh-CN" sz="2004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民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日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报</a:t>
            </a:r>
            <a:r>
              <a:rPr lang="en-US" altLang="zh-CN" sz="2004" b="1" spc="-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》</a:t>
            </a:r>
            <a:r>
              <a:rPr lang="en-US" altLang="zh-CN" sz="2004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《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自然</a:t>
            </a:r>
            <a:r>
              <a:rPr lang="en-US" altLang="zh-CN" sz="2004" b="1" spc="1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》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《读</a:t>
            </a:r>
            <a:r>
              <a:rPr lang="en-US" altLang="zh-CN" sz="2004" b="1" spc="1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卖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新</a:t>
            </a:r>
            <a:r>
              <a:rPr lang="en-US" altLang="zh-CN" sz="2004" b="1" spc="13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闻</a:t>
            </a:r>
            <a:r>
              <a:rPr lang="en-US" altLang="zh-CN" sz="2004" b="1" spc="-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》</a:t>
            </a:r>
            <a:r>
              <a:rPr lang="en-US" altLang="zh-CN" sz="2004" b="1" spc="9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报</a:t>
            </a:r>
            <a:r>
              <a:rPr lang="en-US" altLang="zh-CN" sz="2004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道</a:t>
            </a:r>
            <a:r>
              <a:rPr lang="en-US" altLang="zh-CN" sz="2004" b="1" spc="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004" b="1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004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侧</a:t>
            </a:r>
            <a:r>
              <a:rPr lang="en-US" altLang="zh-CN" sz="2004" b="1" spc="1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重</a:t>
            </a:r>
            <a:r>
              <a:rPr lang="en-US" altLang="zh-CN" sz="2004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点</a:t>
            </a:r>
            <a:r>
              <a:rPr lang="en-US" altLang="zh-CN" sz="2004" b="1" spc="12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有</a:t>
            </a:r>
            <a:r>
              <a:rPr lang="en-US" altLang="zh-CN" sz="2004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什</a:t>
            </a:r>
            <a:r>
              <a:rPr lang="en-US" altLang="zh-CN" sz="2004" b="1" spc="1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么</a:t>
            </a:r>
            <a:r>
              <a:rPr lang="en-US" altLang="zh-CN" sz="2004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不</a:t>
            </a:r>
            <a:r>
              <a:rPr lang="en-US" altLang="zh-CN" sz="2004" b="1" spc="12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同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？</a:t>
            </a:r>
            <a:r>
              <a:rPr lang="en-US" altLang="zh-CN" sz="2004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为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什</a:t>
            </a:r>
            <a:r>
              <a:rPr lang="en-US" altLang="zh-CN" sz="2004" b="1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么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？</a:t>
            </a:r>
            <a:r>
              <a:rPr lang="en-US" altLang="zh-CN" sz="2004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请结合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材</a:t>
            </a:r>
            <a:r>
              <a:rPr lang="en-US" altLang="zh-CN" sz="2004" b="1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料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简</a:t>
            </a:r>
            <a:r>
              <a:rPr lang="en-US" altLang="zh-CN" sz="2004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要分析。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sz="2004" b="1" spc="-96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6</a:t>
            </a:r>
            <a:r>
              <a:rPr lang="en-US" altLang="zh-CN" sz="2004" b="1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分</a:t>
            </a:r>
            <a:r>
              <a:rPr lang="en-US" altLang="zh-CN" sz="2004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）</a:t>
            </a:r>
            <a:endParaRPr lang="en-US" altLang="zh-CN" sz="2004" dirty="0">
              <a:latin typeface="宋体"/>
              <a:ea typeface="宋体"/>
              <a:cs typeface="宋体"/>
            </a:endParaRPr>
          </a:p>
          <a:p>
            <a:pPr marL="228600" marR="195310" indent="-228600" algn="l" rtl="0">
              <a:lnSpc>
                <a:spcPts val="2861"/>
              </a:lnSpc>
              <a:spcBef>
                <a:spcPts val="1037"/>
              </a:spcBef>
            </a:pPr>
            <a:r>
              <a:rPr lang="en-US" altLang="zh-CN" sz="200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006" spc="544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006" b="1" spc="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4.</a:t>
            </a:r>
            <a:r>
              <a:rPr lang="en-US" altLang="zh-CN" sz="2006" b="1" spc="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sz="2006" b="1" spc="1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2018</a:t>
            </a:r>
            <a:r>
              <a:rPr lang="en-US" altLang="zh-CN" sz="2006" b="1" spc="-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006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新</a:t>
            </a:r>
            <a:r>
              <a:rPr lang="en-US" altLang="zh-CN" sz="2006" b="1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课</a:t>
            </a:r>
            <a:r>
              <a:rPr lang="en-US" altLang="zh-CN" sz="2006" b="1" spc="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标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全</a:t>
            </a:r>
            <a:r>
              <a:rPr lang="en-US" altLang="zh-CN" sz="2006" b="1" spc="1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006" b="1" spc="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II</a:t>
            </a:r>
            <a:r>
              <a:rPr lang="en-US" altLang="zh-CN" sz="200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卷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）</a:t>
            </a:r>
            <a:r>
              <a:rPr lang="en-US" altLang="zh-CN" sz="2006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促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进</a:t>
            </a:r>
            <a:r>
              <a:rPr lang="en-US" altLang="zh-CN" sz="2006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高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校科</a:t>
            </a:r>
            <a:r>
              <a:rPr lang="en-US" altLang="zh-CN" sz="2006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技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成果</a:t>
            </a:r>
            <a:r>
              <a:rPr lang="en-US" altLang="zh-CN" sz="2006" b="1" spc="1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转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化需</a:t>
            </a:r>
            <a:r>
              <a:rPr lang="en-US" altLang="zh-CN" sz="2006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要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哪</a:t>
            </a:r>
            <a:r>
              <a:rPr lang="en-US" altLang="zh-CN" sz="2006" b="1" spc="13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些</a:t>
            </a:r>
            <a:r>
              <a:rPr lang="en-US" altLang="zh-CN" sz="2006" b="1" spc="-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相</a:t>
            </a:r>
            <a:r>
              <a:rPr lang="en-US" altLang="zh-CN" sz="2006" b="1" spc="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关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方</a:t>
            </a:r>
            <a:r>
              <a:rPr lang="en-US" altLang="zh-CN" sz="2006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协</a:t>
            </a:r>
            <a:r>
              <a:rPr lang="en-US" altLang="zh-CN" sz="200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作？</a:t>
            </a:r>
            <a:r>
              <a:rPr lang="en-US" altLang="zh-CN" sz="2006" b="1" spc="29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简</a:t>
            </a:r>
            <a:r>
              <a:rPr lang="en-US" altLang="zh-CN" sz="2006" b="1" spc="-2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述</a:t>
            </a:r>
            <a:r>
              <a:rPr lang="en-US" altLang="zh-CN" sz="2006" b="1" spc="1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各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方所</a:t>
            </a:r>
            <a:r>
              <a:rPr lang="en-US" altLang="zh-CN" sz="2006" b="1" spc="13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起</a:t>
            </a:r>
            <a:r>
              <a:rPr lang="en-US" altLang="zh-CN" sz="200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006" b="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作</a:t>
            </a:r>
            <a:r>
              <a:rPr lang="en-US" altLang="zh-CN" sz="2004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用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。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6</a:t>
            </a:r>
            <a:r>
              <a:rPr lang="en-US" altLang="zh-CN" sz="2004" b="1" spc="2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分</a:t>
            </a:r>
            <a:r>
              <a:rPr lang="en-US" altLang="zh-CN" sz="2004" b="1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）</a:t>
            </a:r>
            <a:endParaRPr lang="en-US" altLang="zh-CN" sz="2004" dirty="0">
              <a:latin typeface="宋体"/>
              <a:ea typeface="宋体"/>
              <a:cs typeface="宋体"/>
            </a:endParaRPr>
          </a:p>
          <a:p>
            <a:pPr marL="228600" marR="220592" indent="-228600" algn="l" rtl="0">
              <a:lnSpc>
                <a:spcPts val="2966"/>
              </a:lnSpc>
              <a:spcBef>
                <a:spcPts val="836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004" spc="544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5.</a:t>
            </a:r>
            <a:r>
              <a:rPr lang="en-US" altLang="zh-CN" sz="2004" b="1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sz="2004" b="1" spc="1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2018</a:t>
            </a:r>
            <a:r>
              <a:rPr lang="en-US" altLang="zh-CN" sz="2004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004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新</a:t>
            </a:r>
            <a:r>
              <a:rPr lang="en-US" altLang="zh-CN" sz="2004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课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标</a:t>
            </a:r>
            <a:r>
              <a:rPr lang="en-US" altLang="zh-CN" sz="2004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全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004" b="1" spc="23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I</a:t>
            </a:r>
            <a:r>
              <a:rPr lang="en-US" altLang="zh-CN" sz="2004" b="1" spc="-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II</a:t>
            </a:r>
            <a:r>
              <a:rPr lang="en-US" altLang="zh-CN" sz="2004" b="1" spc="2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卷</a:t>
            </a:r>
            <a:r>
              <a:rPr lang="en-US" altLang="zh-CN" sz="2004" b="1" spc="-2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）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在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“</a:t>
            </a:r>
            <a:r>
              <a:rPr lang="en-US" altLang="zh-CN" sz="2004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互</a:t>
            </a:r>
            <a:r>
              <a:rPr lang="en-US" altLang="zh-CN" sz="2004" b="1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联</a:t>
            </a:r>
            <a:r>
              <a:rPr lang="en-US" altLang="zh-CN" sz="2004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网+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”</a:t>
            </a:r>
            <a:r>
              <a:rPr lang="en-US" altLang="zh-CN" sz="2004" b="1" spc="1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004" b="1" spc="-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影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响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下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004" b="1" spc="-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图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书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出版</a:t>
            </a:r>
            <a:r>
              <a:rPr lang="en-US" altLang="zh-CN" sz="2004" b="1" spc="1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业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发生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了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哪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些</a:t>
            </a:r>
            <a:r>
              <a:rPr lang="en-US" altLang="zh-CN" sz="2004" b="1" spc="-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转</a:t>
            </a:r>
            <a:r>
              <a:rPr lang="en-US" altLang="zh-CN" sz="2004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变</a:t>
            </a:r>
            <a:r>
              <a:rPr lang="en-US" altLang="zh-CN" sz="2004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？请</a:t>
            </a:r>
            <a:r>
              <a:rPr lang="en-US" altLang="zh-CN" sz="2004" b="1" spc="-95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004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简</a:t>
            </a:r>
            <a:r>
              <a:rPr lang="en-US" altLang="zh-CN" sz="2004" b="1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006" b="1" spc="0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要</a:t>
            </a:r>
            <a:r>
              <a:rPr lang="en-US" altLang="zh-CN" sz="2006" b="1" spc="18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概</a:t>
            </a:r>
            <a:r>
              <a:rPr lang="en-US" altLang="zh-CN" sz="2006" b="1" spc="0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括</a:t>
            </a:r>
            <a:r>
              <a:rPr lang="en-US" altLang="zh-CN" sz="2006" b="1" spc="10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说</a:t>
            </a:r>
            <a:r>
              <a:rPr lang="en-US" altLang="zh-CN" sz="2006" b="1" spc="0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明</a:t>
            </a:r>
            <a:r>
              <a:rPr lang="en-US" altLang="zh-CN" sz="2006" b="1" spc="2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。</a:t>
            </a:r>
          </a:p>
          <a:p>
            <a:pPr marL="266700" fontAlgn="ctr">
              <a:spcAft>
                <a:spcPts val="0"/>
              </a:spcAft>
            </a:pPr>
            <a:r>
              <a:rPr lang="en-US" altLang="zh-CN" b="1" spc="2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6</a:t>
            </a:r>
            <a:r>
              <a:rPr lang="en-US" altLang="zh-CN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.</a:t>
            </a:r>
            <a:r>
              <a:rPr lang="en-US" altLang="zh-CN" b="1" spc="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b="1" spc="1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2019</a:t>
            </a:r>
            <a:r>
              <a:rPr lang="en-US" altLang="zh-CN" b="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新</a:t>
            </a:r>
            <a:r>
              <a:rPr lang="en-US" altLang="zh-CN" b="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课</a:t>
            </a:r>
            <a:r>
              <a:rPr lang="en-US" altLang="zh-CN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标</a:t>
            </a:r>
            <a:r>
              <a:rPr lang="en-US" altLang="zh-CN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全</a:t>
            </a:r>
            <a:r>
              <a:rPr lang="en-US" altLang="zh-CN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b="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I</a:t>
            </a:r>
            <a:r>
              <a:rPr lang="en-US" altLang="zh-CN" b="1" spc="2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卷</a:t>
            </a:r>
            <a:r>
              <a:rPr lang="en-US" altLang="zh-CN" b="1" spc="-1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）</a:t>
            </a:r>
            <a:r>
              <a:rPr lang="zh-CN" altLang="zh-CN" kern="0" dirty="0">
                <a:latin typeface="Cambria Math" panose="02040503050406030204" pitchFamily="18" charset="0"/>
                <a:cs typeface="宋体" panose="02010600030101010101" pitchFamily="2" charset="-122"/>
              </a:rPr>
              <a:t>请结合材料，</a:t>
            </a:r>
            <a:r>
              <a:rPr lang="zh-CN" altLang="zh-CN" kern="0" dirty="0">
                <a:solidFill>
                  <a:srgbClr val="C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分析</a:t>
            </a:r>
            <a:r>
              <a:rPr lang="zh-CN" altLang="zh-CN" kern="0" dirty="0">
                <a:latin typeface="Cambria Math" panose="02040503050406030204" pitchFamily="18" charset="0"/>
                <a:cs typeface="宋体" panose="02010600030101010101" pitchFamily="2" charset="-122"/>
              </a:rPr>
              <a:t>毛里求斯想要修复的档案文件的受损原因。</a:t>
            </a:r>
            <a:endParaRPr lang="en-US" altLang="zh-CN" dirty="0">
              <a:latin typeface="宋体"/>
              <a:ea typeface="宋体"/>
              <a:cs typeface="宋体"/>
            </a:endParaRPr>
          </a:p>
          <a:p>
            <a:pPr algn="l" rtl="0">
              <a:lnSpc>
                <a:spcPts val="2627"/>
              </a:lnSpc>
              <a:spcBef>
                <a:spcPts val="1475"/>
              </a:spcBef>
            </a:pPr>
            <a:r>
              <a:rPr lang="en-US" altLang="zh-CN" sz="2004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004" spc="544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004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004" b="1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004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意见建</a:t>
            </a:r>
            <a:r>
              <a:rPr lang="en-US" altLang="zh-CN" sz="2004" b="1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议</a:t>
            </a:r>
            <a:r>
              <a:rPr lang="en-US" altLang="zh-CN" sz="2004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型</a:t>
            </a:r>
            <a:endParaRPr lang="en-US" altLang="zh-CN" sz="2004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627"/>
              </a:lnSpc>
              <a:spcBef>
                <a:spcPts val="1249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004" spc="544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1.</a:t>
            </a:r>
            <a:r>
              <a:rPr lang="en-US" altLang="zh-CN" sz="2004" b="1" spc="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004" b="1" spc="-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2017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sz="2004" b="1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新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课标</a:t>
            </a:r>
            <a:r>
              <a:rPr lang="en-US" altLang="zh-CN" sz="2004" b="1" spc="-2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全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004" b="1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I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I卷</a:t>
            </a:r>
            <a:r>
              <a:rPr lang="en-US" altLang="zh-CN" sz="2004" b="1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</a:t>
            </a:r>
            <a:r>
              <a:rPr lang="en-US" altLang="zh-CN" sz="2004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怎</a:t>
            </a:r>
            <a:r>
              <a:rPr lang="en-US" altLang="zh-CN" sz="2004" b="1" spc="-2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样</a:t>
            </a:r>
            <a:r>
              <a:rPr lang="en-US" altLang="zh-CN" sz="2004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才</a:t>
            </a:r>
            <a:r>
              <a:rPr lang="en-US" altLang="zh-CN" sz="2004" b="1" spc="-1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能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有</a:t>
            </a:r>
            <a:r>
              <a:rPr lang="en-US" altLang="zh-CN" sz="2004" b="1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效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推</a:t>
            </a:r>
            <a:r>
              <a:rPr lang="en-US" altLang="zh-CN" sz="2004" b="1" spc="-2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进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004" b="1" spc="-1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004" b="1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活</a:t>
            </a:r>
            <a:r>
              <a:rPr lang="en-US" altLang="zh-CN" sz="2004" b="1" spc="-2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垃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圾</a:t>
            </a:r>
            <a:r>
              <a:rPr lang="en-US" altLang="zh-CN" sz="2004" b="1" spc="-1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2004" b="1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？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请</a:t>
            </a:r>
            <a:r>
              <a:rPr lang="en-US" altLang="zh-CN" sz="2004" b="1" spc="-2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结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合</a:t>
            </a:r>
            <a:r>
              <a:rPr lang="en-US" altLang="zh-CN" sz="2004" b="1" spc="-1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2004" b="1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简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2004" b="1" spc="-2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概</a:t>
            </a:r>
            <a:r>
              <a:rPr lang="en-US" altLang="zh-CN" sz="2004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括</a:t>
            </a:r>
            <a:r>
              <a:rPr lang="en-US" altLang="zh-CN" sz="2004" b="1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004" dirty="0">
              <a:latin typeface="微软雅黑"/>
              <a:ea typeface="微软雅黑"/>
              <a:cs typeface="微软雅黑"/>
            </a:endParaRPr>
          </a:p>
          <a:p>
            <a:pPr marL="10021214" algn="l" rtl="0">
              <a:lnSpc>
                <a:spcPts val="1573"/>
              </a:lnSpc>
              <a:spcBef>
                <a:spcPts val="580"/>
              </a:spcBef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16</a:t>
            </a:r>
            <a:endParaRPr lang="en-US" altLang="zh-CN" sz="1200" dirty="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 Box67"/>
          <p:cNvSpPr txBox="1"/>
          <p:nvPr/>
        </p:nvSpPr>
        <p:spPr>
          <a:xfrm>
            <a:off x="798271" y="15709"/>
            <a:ext cx="2483790" cy="130704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47523" indent="-147523" algn="l" rtl="0">
              <a:lnSpc>
                <a:spcPts val="5146"/>
              </a:lnSpc>
            </a:pPr>
            <a:r>
              <a:rPr lang="en-US" altLang="zh-CN" sz="3998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变化</a:t>
            </a:r>
            <a:r>
              <a:rPr lang="en-US" altLang="zh-CN" sz="3998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——</a:t>
            </a:r>
            <a:r>
              <a:rPr lang="en-US" altLang="zh-CN" sz="3998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1.</a:t>
            </a:r>
            <a:r>
              <a:rPr lang="en-US" altLang="zh-CN" sz="2796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位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置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调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整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68" name="Text Box68"/>
          <p:cNvSpPr txBox="1"/>
          <p:nvPr/>
        </p:nvSpPr>
        <p:spPr>
          <a:xfrm>
            <a:off x="945794" y="1550114"/>
            <a:ext cx="162383" cy="39592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18"/>
              </a:lnSpc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796">
              <a:latin typeface="Arial"/>
              <a:ea typeface="Arial"/>
              <a:cs typeface="Arial"/>
            </a:endParaRPr>
          </a:p>
        </p:txBody>
      </p:sp>
      <p:sp>
        <p:nvSpPr>
          <p:cNvPr id="69" name="Text Box69"/>
          <p:cNvSpPr txBox="1"/>
          <p:nvPr/>
        </p:nvSpPr>
        <p:spPr>
          <a:xfrm>
            <a:off x="1593469" y="1495785"/>
            <a:ext cx="4770756" cy="465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论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述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279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—实用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——文</a:t>
            </a:r>
            <a:r>
              <a:rPr lang="en-US" altLang="zh-CN" sz="27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类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70" name="Text Box70"/>
          <p:cNvSpPr txBox="1"/>
          <p:nvPr/>
        </p:nvSpPr>
        <p:spPr>
          <a:xfrm>
            <a:off x="945794" y="2136119"/>
            <a:ext cx="7784286" cy="366049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2.</a:t>
            </a:r>
            <a:r>
              <a:rPr lang="en-US" altLang="zh-CN" sz="2796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样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变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化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6"/>
              </a:lnSpc>
              <a:spcBef>
                <a:spcPts val="1362"/>
              </a:spcBef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传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记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《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吴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俊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数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世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界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》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6"/>
              </a:lnSpc>
              <a:spcBef>
                <a:spcPts val="1365"/>
              </a:spcBef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传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记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《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叶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圣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陶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四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川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》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5030"/>
              </a:lnSpc>
              <a:spcBef>
                <a:spcPts val="10"/>
              </a:spcBef>
            </a:pPr>
            <a:r>
              <a:rPr lang="en-US" altLang="zh-CN" sz="2796" spc="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传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记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《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下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笔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觉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师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造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》——复</a:t>
            </a:r>
            <a:r>
              <a:rPr lang="en-US" altLang="zh-CN" sz="2796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合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量子通信</a:t>
            </a:r>
            <a:r>
              <a:rPr lang="en-US" altLang="zh-CN" sz="279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复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合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民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阅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——复合</a:t>
            </a:r>
            <a:r>
              <a:rPr lang="en-US" altLang="zh-CN" sz="2796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纪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录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片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频道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6"/>
              </a:lnSpc>
              <a:spcBef>
                <a:spcPts val="1363"/>
              </a:spcBef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复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合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消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费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71" name="Text Box71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17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Box73"/>
          <p:cNvSpPr txBox="1"/>
          <p:nvPr/>
        </p:nvSpPr>
        <p:spPr>
          <a:xfrm>
            <a:off x="405689" y="528095"/>
            <a:ext cx="11062037" cy="735400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239"/>
              </a:lnSpc>
            </a:pPr>
            <a:r>
              <a:rPr lang="en-US" altLang="zh-CN" sz="3996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变</a:t>
            </a:r>
            <a:r>
              <a:rPr lang="en-US" altLang="zh-CN" sz="3996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数</a:t>
            </a:r>
            <a:r>
              <a:rPr lang="en-US" altLang="zh-CN" sz="3996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——真</a:t>
            </a:r>
            <a:r>
              <a:rPr lang="en-US" altLang="zh-CN" sz="3996" spc="-5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3996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、复杂</a:t>
            </a:r>
            <a:r>
              <a:rPr lang="en-US" altLang="zh-CN" sz="3996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996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阅读</a:t>
            </a:r>
            <a:r>
              <a:rPr lang="en-US" altLang="zh-CN" sz="3996" spc="-5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情</a:t>
            </a:r>
            <a:r>
              <a:rPr lang="en-US" altLang="zh-CN" sz="3996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境</a:t>
            </a:r>
            <a:endParaRPr lang="en-US" altLang="zh-CN" sz="3996" dirty="0">
              <a:latin typeface="微软雅黑"/>
              <a:ea typeface="微软雅黑"/>
              <a:cs typeface="微软雅黑"/>
            </a:endParaRPr>
          </a:p>
          <a:p>
            <a:pPr marL="332232" algn="l" rtl="0">
              <a:lnSpc>
                <a:spcPts val="3807"/>
              </a:lnSpc>
              <a:spcBef>
                <a:spcPts val="736"/>
              </a:spcBef>
            </a:pPr>
            <a:r>
              <a:rPr lang="en-US" altLang="zh-CN" sz="2904" spc="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904" spc="-21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904" b="1" spc="-3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1.</a:t>
            </a:r>
            <a:r>
              <a:rPr lang="en-US" altLang="zh-CN" sz="2904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真</a:t>
            </a:r>
            <a:r>
              <a:rPr lang="en-US" altLang="zh-CN" sz="2904" b="1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2904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：资讯</a:t>
            </a:r>
            <a:r>
              <a:rPr lang="en-US" altLang="zh-CN" sz="2904" b="1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时</a:t>
            </a:r>
            <a:r>
              <a:rPr lang="en-US" altLang="zh-CN" sz="2904" b="1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代的传</a:t>
            </a:r>
            <a:r>
              <a:rPr lang="en-US" altLang="zh-CN" sz="2904" b="1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媒</a:t>
            </a:r>
            <a:endParaRPr lang="en-US" altLang="zh-CN" sz="2904" dirty="0">
              <a:latin typeface="微软雅黑"/>
              <a:ea typeface="微软雅黑"/>
              <a:cs typeface="微软雅黑"/>
            </a:endParaRPr>
          </a:p>
          <a:p>
            <a:pPr marL="560832" indent="-228600" algn="l" rtl="0">
              <a:lnSpc>
                <a:spcPts val="3709"/>
              </a:lnSpc>
              <a:spcBef>
                <a:spcPts val="540"/>
              </a:spcBef>
            </a:pPr>
            <a:r>
              <a:rPr lang="en-US" altLang="zh-CN" sz="21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196" spc="3766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2496" b="1" spc="3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2018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全</a:t>
            </a:r>
            <a:r>
              <a:rPr lang="en-US" altLang="zh-CN" sz="2496" b="1" spc="12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I卷</a:t>
            </a:r>
            <a:r>
              <a:rPr lang="en-US" altLang="zh-CN" sz="2496" spc="2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）</a:t>
            </a:r>
            <a:r>
              <a:rPr lang="en-US" altLang="zh-CN" sz="2496" b="1" spc="-17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以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上</a:t>
            </a:r>
            <a:r>
              <a:rPr lang="en-US" altLang="zh-CN" sz="2496" b="1" spc="7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三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则</a:t>
            </a:r>
            <a:r>
              <a:rPr lang="en-US" altLang="zh-CN" sz="2496" b="1" spc="13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材</a:t>
            </a:r>
            <a:r>
              <a:rPr lang="en-US" altLang="zh-CN" sz="2496" b="1" spc="-1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料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中</a:t>
            </a:r>
            <a:r>
              <a:rPr lang="en-US" altLang="zh-CN" sz="2496" b="1" spc="7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496" b="1" spc="9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《</a:t>
            </a:r>
            <a:r>
              <a:rPr lang="en-US" altLang="zh-CN" sz="2496" b="1" spc="-5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人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民</a:t>
            </a:r>
            <a:r>
              <a:rPr lang="en-US" altLang="zh-CN" sz="2496" b="1" spc="7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日</a:t>
            </a:r>
            <a:r>
              <a:rPr lang="en-US" altLang="zh-CN" sz="2496" b="1" spc="9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报</a:t>
            </a:r>
            <a:r>
              <a:rPr lang="en-US" altLang="zh-CN" sz="2496" b="1" spc="-6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》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《</a:t>
            </a:r>
            <a:r>
              <a:rPr lang="en-US" altLang="zh-CN" sz="2496" b="1" spc="7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自</a:t>
            </a:r>
            <a:r>
              <a:rPr lang="en-US" altLang="zh-CN" sz="2496" b="1" spc="9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然</a:t>
            </a:r>
            <a:r>
              <a:rPr lang="en-US" altLang="zh-CN" sz="2496" b="1" spc="-5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》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《</a:t>
            </a:r>
            <a:r>
              <a:rPr lang="en-US" altLang="zh-CN" sz="2496" b="1" spc="7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读</a:t>
            </a:r>
            <a:r>
              <a:rPr lang="en-US" altLang="zh-CN" sz="2496" b="1" spc="9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卖</a:t>
            </a:r>
            <a:r>
              <a:rPr lang="en-US" altLang="zh-CN" sz="2496" b="1" spc="-6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新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闻</a:t>
            </a:r>
            <a:r>
              <a:rPr lang="en-US" altLang="zh-CN" sz="2496" b="1" spc="7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》</a:t>
            </a:r>
            <a:r>
              <a:rPr lang="en-US" altLang="zh-CN" sz="2496" b="1" spc="-7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 报</a:t>
            </a:r>
            <a:r>
              <a:rPr lang="en-US" altLang="zh-CN" sz="2496" b="1" spc="6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道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的侧</a:t>
            </a:r>
            <a:r>
              <a:rPr lang="en-US" altLang="zh-CN" sz="2496" b="1" spc="11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重</a:t>
            </a:r>
            <a:r>
              <a:rPr lang="en-US" altLang="zh-CN" sz="2496" b="1" spc="-6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点</a:t>
            </a:r>
            <a:r>
              <a:rPr lang="en-US" altLang="zh-CN" sz="2496" b="1" spc="5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有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什</a:t>
            </a:r>
            <a:r>
              <a:rPr lang="en-US" altLang="zh-CN" sz="2496" b="1" spc="6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么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不</a:t>
            </a:r>
            <a:r>
              <a:rPr lang="en-US" altLang="zh-CN" sz="2496" b="1" spc="5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同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？</a:t>
            </a:r>
            <a:r>
              <a:rPr lang="en-US" altLang="zh-CN" sz="2496" b="1" spc="9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为</a:t>
            </a:r>
            <a:r>
              <a:rPr lang="en-US" altLang="zh-CN" sz="24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什</a:t>
            </a:r>
            <a:r>
              <a:rPr lang="en-US" altLang="zh-CN" sz="2496" b="1" spc="1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么</a:t>
            </a:r>
            <a:r>
              <a:rPr lang="en-US" altLang="zh-CN" sz="2496" b="1" spc="-1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？</a:t>
            </a:r>
            <a:r>
              <a:rPr lang="en-US" altLang="zh-CN" sz="2496" b="1" spc="5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请</a:t>
            </a:r>
            <a:r>
              <a:rPr lang="en-US" altLang="zh-CN" sz="2496" b="1" spc="11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结</a:t>
            </a:r>
            <a:r>
              <a:rPr lang="en-US" altLang="zh-CN" sz="2496" b="1" spc="-7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合</a:t>
            </a:r>
            <a:r>
              <a:rPr lang="en-US" altLang="zh-CN" sz="2496" b="1" spc="16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材</a:t>
            </a:r>
            <a:r>
              <a:rPr lang="en-US" altLang="zh-CN" sz="2496" b="1" spc="-13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料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简</a:t>
            </a:r>
            <a:r>
              <a:rPr lang="en-US" altLang="zh-CN" sz="2496" b="1" spc="19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要</a:t>
            </a:r>
            <a:r>
              <a:rPr lang="en-US" altLang="zh-CN" sz="2496" b="1" spc="-15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分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析</a:t>
            </a:r>
            <a:r>
              <a:rPr lang="en-US" altLang="zh-CN" sz="2496" b="1" spc="19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。</a:t>
            </a:r>
            <a:r>
              <a:rPr lang="en-US" altLang="zh-CN" sz="2496" b="1" spc="-15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sz="2496" b="1" spc="31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6</a:t>
            </a:r>
            <a:r>
              <a:rPr lang="en-US" altLang="zh-CN" sz="2496" b="1" spc="-14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分</a:t>
            </a:r>
            <a:r>
              <a:rPr lang="en-US" altLang="zh-CN" sz="2496" b="1" spc="6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）</a:t>
            </a:r>
            <a:endParaRPr lang="en-US" altLang="zh-CN" sz="2496" dirty="0">
              <a:latin typeface="宋体"/>
              <a:ea typeface="宋体"/>
              <a:cs typeface="宋体"/>
            </a:endParaRPr>
          </a:p>
          <a:p>
            <a:pPr marL="560832" marR="261657" indent="-228600" algn="l" rtl="0">
              <a:lnSpc>
                <a:spcPts val="4171"/>
              </a:lnSpc>
              <a:spcBef>
                <a:spcPts val="611"/>
              </a:spcBef>
            </a:pPr>
            <a:r>
              <a:rPr lang="en-US" altLang="zh-CN" sz="24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96" spc="23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96" b="1" spc="-7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【</a:t>
            </a:r>
            <a:r>
              <a:rPr lang="en-US" altLang="zh-CN" sz="2496" b="1" spc="6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参</a:t>
            </a:r>
            <a:r>
              <a:rPr lang="en-US" altLang="zh-CN" sz="2496" b="1" spc="0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考答</a:t>
            </a:r>
            <a:r>
              <a:rPr lang="en-US" altLang="zh-CN" sz="2496" b="1" spc="11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案</a:t>
            </a:r>
            <a:r>
              <a:rPr lang="en-US" altLang="zh-CN" sz="2496" b="1" spc="-6" dirty="0">
                <a:solidFill>
                  <a:srgbClr val="404040"/>
                </a:solidFill>
                <a:latin typeface="宋体"/>
                <a:ea typeface="宋体"/>
                <a:cs typeface="宋体"/>
              </a:rPr>
              <a:t>】</a:t>
            </a:r>
            <a:r>
              <a:rPr lang="en-US" altLang="zh-CN" sz="2496" b="1" spc="8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第</a:t>
            </a:r>
            <a:r>
              <a:rPr lang="en-US" altLang="zh-CN" sz="24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二问</a:t>
            </a:r>
            <a:r>
              <a:rPr lang="en-US" altLang="zh-CN" sz="2496" b="1" spc="9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：</a:t>
            </a:r>
            <a:r>
              <a:rPr lang="en-US" altLang="zh-CN" sz="24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三家</a:t>
            </a:r>
            <a:r>
              <a:rPr lang="en-US" altLang="zh-CN" sz="2496" b="1" spc="7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媒</a:t>
            </a:r>
            <a:r>
              <a:rPr lang="en-US" altLang="zh-CN" sz="24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体</a:t>
            </a:r>
            <a:r>
              <a:rPr lang="en-US" altLang="zh-CN" sz="2496" b="1" spc="14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496" b="1" spc="-8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定</a:t>
            </a:r>
            <a:r>
              <a:rPr lang="en-US" altLang="zh-CN" sz="2496" b="1" spc="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位</a:t>
            </a:r>
            <a:r>
              <a:rPr lang="en-US" altLang="zh-CN" sz="2496" b="1" spc="11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和</a:t>
            </a:r>
            <a:r>
              <a:rPr lang="en-US" altLang="zh-CN" sz="2496" b="1" spc="-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出</a:t>
            </a:r>
            <a:r>
              <a:rPr lang="en-US" altLang="zh-CN" sz="2496" b="1" spc="1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发</a:t>
            </a:r>
            <a:r>
              <a:rPr lang="en-US" altLang="zh-CN" sz="2496" b="1" spc="-11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点</a:t>
            </a:r>
            <a:r>
              <a:rPr lang="en-US" altLang="zh-CN" sz="2496" b="1" spc="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不</a:t>
            </a:r>
            <a:r>
              <a:rPr lang="en-US" altLang="zh-CN" sz="2496" b="1" spc="9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同</a:t>
            </a:r>
            <a:r>
              <a:rPr lang="en-US" altLang="zh-CN" sz="24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，因</a:t>
            </a:r>
            <a:r>
              <a:rPr lang="en-US" altLang="zh-CN" sz="2496" b="1" spc="18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此</a:t>
            </a:r>
            <a:r>
              <a:rPr lang="en-US" altLang="zh-CN" sz="2496" b="1" spc="-13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对</a:t>
            </a:r>
            <a:r>
              <a:rPr lang="en-US" altLang="zh-CN" sz="2496" b="1" spc="1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同</a:t>
            </a:r>
            <a:r>
              <a:rPr lang="en-US" altLang="zh-CN" sz="2496" b="1" spc="-9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一</a:t>
            </a:r>
            <a:r>
              <a:rPr lang="en-US" altLang="zh-CN" sz="2496" b="1" spc="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事</a:t>
            </a:r>
            <a:r>
              <a:rPr lang="en-US" altLang="zh-CN" sz="2496" b="1" spc="11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件</a:t>
            </a:r>
            <a:r>
              <a:rPr lang="en-US" altLang="zh-CN" sz="2496" b="1" spc="-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报</a:t>
            </a:r>
            <a:r>
              <a:rPr lang="en-US" altLang="zh-CN" sz="2496" b="1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96" b="1" spc="-7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道</a:t>
            </a:r>
            <a:r>
              <a:rPr lang="en-US" altLang="zh-CN" sz="2496" b="1" spc="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4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侧重</a:t>
            </a:r>
            <a:r>
              <a:rPr lang="en-US" altLang="zh-CN" sz="2496" b="1" spc="11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点</a:t>
            </a:r>
            <a:r>
              <a:rPr lang="en-US" altLang="zh-CN" sz="2496" b="1" spc="-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不</a:t>
            </a:r>
            <a:r>
              <a:rPr lang="en-US" altLang="zh-CN" sz="2496" b="1" spc="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同</a:t>
            </a:r>
            <a:r>
              <a:rPr lang="en-US" altLang="zh-CN" sz="24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。</a:t>
            </a:r>
            <a:endParaRPr lang="en-US" altLang="zh-CN" sz="2496" dirty="0">
              <a:latin typeface="宋体"/>
              <a:ea typeface="宋体"/>
              <a:cs typeface="宋体"/>
            </a:endParaRPr>
          </a:p>
          <a:p>
            <a:pPr marL="560832" marR="257257" indent="-228600" algn="just" rtl="0">
              <a:lnSpc>
                <a:spcPts val="4181"/>
              </a:lnSpc>
              <a:spcBef>
                <a:spcPts val="768"/>
              </a:spcBef>
            </a:pPr>
            <a:r>
              <a:rPr lang="en-US" altLang="zh-CN" sz="2496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96" spc="4022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96" b="1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sz="2496" b="1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2017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全国</a:t>
            </a:r>
            <a:r>
              <a:rPr lang="en-US" altLang="zh-CN" sz="2496" b="1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I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I卷</a:t>
            </a:r>
            <a:r>
              <a:rPr lang="en-US" altLang="zh-CN" sz="249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）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B</a:t>
            </a:r>
            <a:r>
              <a:rPr lang="en-US" altLang="zh-CN" sz="2496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．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居民对</a:t>
            </a:r>
            <a:r>
              <a:rPr lang="en-US" altLang="zh-CN" sz="2496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垃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圾</a:t>
            </a:r>
            <a:r>
              <a:rPr lang="en-US" altLang="zh-CN" sz="2496" b="1" spc="13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分</a:t>
            </a:r>
            <a:r>
              <a:rPr lang="en-US" altLang="zh-CN" sz="2496" b="1" spc="-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类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496" b="1" spc="2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认</a:t>
            </a:r>
            <a:r>
              <a:rPr lang="en-US" altLang="zh-CN" sz="2496" b="1" spc="-1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知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与</a:t>
            </a:r>
            <a:r>
              <a:rPr lang="en-US" altLang="zh-CN" sz="2496" b="1" spc="2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实</a:t>
            </a:r>
            <a:r>
              <a:rPr lang="en-US" altLang="zh-CN" sz="2496" b="1" spc="-1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践</a:t>
            </a:r>
            <a:r>
              <a:rPr lang="en-US" altLang="zh-CN" sz="2496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制</a:t>
            </a:r>
            <a:r>
              <a:rPr lang="en-US" altLang="zh-CN" sz="2496" b="1" spc="-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约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着</a:t>
            </a:r>
            <a:r>
              <a:rPr lang="en-US" altLang="zh-CN" sz="2496" b="1" spc="1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垃</a:t>
            </a:r>
            <a:r>
              <a:rPr lang="en-US" altLang="zh-CN" sz="2496" b="1" spc="-1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圾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分</a:t>
            </a:r>
            <a:r>
              <a:rPr lang="en-US" altLang="zh-CN" sz="2496" b="1" spc="1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类</a:t>
            </a:r>
            <a:r>
              <a:rPr lang="en-US" altLang="zh-CN" sz="2496" b="1" spc="-1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496" b="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96" b="1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实</a:t>
            </a:r>
            <a:r>
              <a:rPr lang="en-US" altLang="zh-CN" sz="249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施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效果</a:t>
            </a:r>
            <a:r>
              <a:rPr lang="en-US" altLang="zh-CN" sz="2496" b="1" spc="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496" b="1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新</a:t>
            </a:r>
            <a:r>
              <a:rPr lang="en-US" altLang="zh-CN" sz="2496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闻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媒</a:t>
            </a:r>
            <a:r>
              <a:rPr lang="en-US" altLang="zh-CN" sz="249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体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496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宣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传</a:t>
            </a:r>
            <a:r>
              <a:rPr lang="en-US" altLang="zh-CN" sz="249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报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道</a:t>
            </a:r>
            <a:r>
              <a:rPr lang="en-US" altLang="zh-CN" sz="2496" b="1" spc="1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496" b="1" spc="-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有</a:t>
            </a:r>
            <a:r>
              <a:rPr lang="en-US" altLang="zh-CN" sz="2496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助</a:t>
            </a:r>
            <a:r>
              <a:rPr lang="en-US" altLang="zh-CN" sz="2496" b="1" spc="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于</a:t>
            </a:r>
            <a:r>
              <a:rPr lang="en-US" altLang="zh-CN" sz="2496" b="1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形</a:t>
            </a:r>
            <a:r>
              <a:rPr lang="en-US" altLang="zh-CN" sz="2496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成</a:t>
            </a:r>
            <a:r>
              <a:rPr lang="en-US" altLang="zh-CN" sz="2496" b="1" spc="-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舆</a:t>
            </a:r>
            <a:r>
              <a:rPr lang="en-US" altLang="zh-CN" sz="249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论</a:t>
            </a:r>
            <a:r>
              <a:rPr lang="en-US" altLang="zh-CN" sz="249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氛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围，</a:t>
            </a:r>
            <a:r>
              <a:rPr lang="en-US" altLang="zh-CN" sz="2496" b="1" spc="1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增</a:t>
            </a:r>
            <a:r>
              <a:rPr lang="en-US" altLang="zh-CN" sz="2496" b="1" spc="-13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强</a:t>
            </a:r>
            <a:r>
              <a:rPr lang="en-US" altLang="zh-CN" sz="2496" b="1" spc="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居</a:t>
            </a:r>
            <a:r>
              <a:rPr lang="en-US" altLang="zh-CN" sz="2496" b="1" spc="-1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民</a:t>
            </a:r>
            <a:r>
              <a:rPr lang="en-US" altLang="zh-CN" sz="249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分</a:t>
            </a:r>
            <a:r>
              <a:rPr lang="en-US" altLang="zh-CN" sz="249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类</a:t>
            </a:r>
            <a:r>
              <a:rPr lang="en-US" altLang="zh-CN" sz="24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投</a:t>
            </a:r>
            <a:r>
              <a:rPr lang="en-US" altLang="zh-CN" sz="2496" b="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98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放、</a:t>
            </a:r>
            <a:r>
              <a:rPr lang="en-US" altLang="zh-CN" sz="2498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分</a:t>
            </a:r>
            <a:r>
              <a:rPr lang="en-US" altLang="zh-CN" sz="2498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类收</a:t>
            </a:r>
            <a:r>
              <a:rPr lang="en-US" altLang="zh-CN" sz="2498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集</a:t>
            </a:r>
            <a:r>
              <a:rPr lang="en-US" altLang="zh-CN" sz="2498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的意</a:t>
            </a:r>
            <a:r>
              <a:rPr lang="en-US" altLang="zh-CN" sz="2498" b="1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识</a:t>
            </a:r>
            <a:r>
              <a:rPr lang="en-US" altLang="zh-CN" sz="2498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。</a:t>
            </a:r>
            <a:r>
              <a:rPr lang="en-US" altLang="zh-CN" sz="2498" b="1" spc="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sz="2498" b="1" spc="0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概括中</a:t>
            </a:r>
            <a:r>
              <a:rPr lang="en-US" altLang="zh-CN" sz="2498" b="1" spc="20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心</a:t>
            </a:r>
            <a:r>
              <a:rPr lang="en-US" altLang="zh-CN" sz="2498" b="1" spc="-17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意</a:t>
            </a:r>
            <a:r>
              <a:rPr lang="en-US" altLang="zh-CN" sz="2498" b="1" spc="0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思</a:t>
            </a:r>
            <a:r>
              <a:rPr lang="en-US" altLang="zh-CN" sz="2498" b="1" spc="19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；</a:t>
            </a:r>
            <a:r>
              <a:rPr lang="en-US" altLang="zh-CN" sz="2498" b="1" spc="-15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对</a:t>
            </a:r>
            <a:r>
              <a:rPr lang="en-US" altLang="zh-CN" sz="2498" b="1" spc="16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新</a:t>
            </a:r>
            <a:r>
              <a:rPr lang="en-US" altLang="zh-CN" sz="2498" b="1" spc="-13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闻</a:t>
            </a:r>
            <a:r>
              <a:rPr lang="en-US" altLang="zh-CN" sz="2498" b="1" spc="0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文</a:t>
            </a:r>
            <a:r>
              <a:rPr lang="en-US" altLang="zh-CN" sz="2498" b="1" spc="19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体</a:t>
            </a:r>
            <a:r>
              <a:rPr lang="en-US" altLang="zh-CN" sz="2498" b="1" spc="-15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498" b="1" spc="0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深</a:t>
            </a:r>
            <a:r>
              <a:rPr lang="en-US" altLang="zh-CN" sz="2498" b="1" spc="19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度</a:t>
            </a:r>
            <a:r>
              <a:rPr lang="en-US" altLang="zh-CN" sz="2498" b="1" spc="-16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思</a:t>
            </a:r>
            <a:r>
              <a:rPr lang="en-US" altLang="zh-CN" sz="2498" b="1" spc="16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考</a:t>
            </a:r>
            <a:r>
              <a:rPr lang="en-US" altLang="zh-CN" sz="2498" b="1" spc="-12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和</a:t>
            </a:r>
            <a:r>
              <a:rPr lang="en-US" altLang="zh-CN" sz="2498" b="1" spc="0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判</a:t>
            </a:r>
            <a:r>
              <a:rPr lang="en-US" altLang="zh-CN" sz="2498" b="1" spc="19" dirty="0" err="1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断</a:t>
            </a:r>
            <a:r>
              <a:rPr lang="en-US" altLang="zh-CN" sz="2498" b="1" spc="-1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）</a:t>
            </a:r>
          </a:p>
          <a:p>
            <a:pPr marL="560832" marR="257257" indent="-228600" algn="just">
              <a:lnSpc>
                <a:spcPts val="4181"/>
              </a:lnSpc>
              <a:spcBef>
                <a:spcPts val="768"/>
              </a:spcBef>
            </a:pPr>
            <a:r>
              <a:rPr lang="zh-CN" altLang="zh-CN" dirty="0"/>
              <a:t>。</a:t>
            </a:r>
            <a:br>
              <a:rPr lang="en-US" altLang="zh-CN" dirty="0"/>
            </a:br>
            <a:endParaRPr lang="en-US" altLang="zh-CN" sz="2498" dirty="0">
              <a:latin typeface="宋体"/>
              <a:ea typeface="宋体"/>
              <a:cs typeface="宋体"/>
            </a:endParaRPr>
          </a:p>
          <a:p>
            <a:pPr marL="10634167" algn="l" rtl="0">
              <a:lnSpc>
                <a:spcPts val="1573"/>
              </a:lnSpc>
              <a:spcBef>
                <a:spcPts val="6257"/>
              </a:spcBef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18</a:t>
            </a:r>
            <a:endParaRPr lang="en-US" altLang="zh-CN" sz="1200" dirty="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9"/>
          <p:cNvSpPr txBox="1"/>
          <p:nvPr/>
        </p:nvSpPr>
        <p:spPr>
          <a:xfrm>
            <a:off x="5337302" y="2722964"/>
            <a:ext cx="876605" cy="109928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8656"/>
              </a:lnSpc>
            </a:pPr>
            <a:r>
              <a:rPr lang="en-US" altLang="zh-CN" sz="6602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行</a:t>
            </a:r>
            <a:endParaRPr lang="en-US" altLang="zh-CN" sz="6602" dirty="0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" name="Text Box10"/>
          <p:cNvSpPr txBox="1"/>
          <p:nvPr/>
        </p:nvSpPr>
        <p:spPr>
          <a:xfrm>
            <a:off x="11129772" y="6403239"/>
            <a:ext cx="127406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3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6723782-EA63-49F1-B535-979E49B2B873}"/>
              </a:ext>
            </a:extLst>
          </p:cNvPr>
          <p:cNvCxnSpPr/>
          <p:nvPr/>
        </p:nvCxnSpPr>
        <p:spPr>
          <a:xfrm>
            <a:off x="3287688" y="3284984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8FAF973-B082-4303-9D7C-2A7B5D206424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6528048" y="3284984"/>
            <a:ext cx="2670824" cy="92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E4DE055E-5475-4003-969E-ADAA801423D1}"/>
              </a:ext>
            </a:extLst>
          </p:cNvPr>
          <p:cNvSpPr/>
          <p:nvPr/>
        </p:nvSpPr>
        <p:spPr>
          <a:xfrm>
            <a:off x="220198" y="2810939"/>
            <a:ext cx="28969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训练</a:t>
            </a:r>
            <a:r>
              <a:rPr lang="en-US" altLang="zh-CN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---</a:t>
            </a:r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效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E960FAC-3B47-4D06-8800-C6FF40C4D813}"/>
              </a:ext>
            </a:extLst>
          </p:cNvPr>
          <p:cNvSpPr/>
          <p:nvPr/>
        </p:nvSpPr>
        <p:spPr>
          <a:xfrm>
            <a:off x="9198872" y="2832552"/>
            <a:ext cx="2993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细读</a:t>
            </a:r>
            <a:r>
              <a:rPr lang="en-US" altLang="zh-CN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—</a:t>
            </a:r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质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A99E3B2-180A-4E84-8892-555220C132D1}"/>
              </a:ext>
            </a:extLst>
          </p:cNvPr>
          <p:cNvSpPr/>
          <p:nvPr/>
        </p:nvSpPr>
        <p:spPr>
          <a:xfrm>
            <a:off x="5087888" y="2204864"/>
            <a:ext cx="1440160" cy="2016222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F7BFEC-D905-488D-AA0A-C4A7CFC1E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sz="3600" dirty="0"/>
              <a:t>单车猎人可以看作</a:t>
            </a:r>
            <a:r>
              <a:rPr lang="en-US" altLang="zh-CN" sz="3600" dirty="0"/>
              <a:t>“</a:t>
            </a:r>
            <a:r>
              <a:rPr lang="zh-CN" altLang="zh-CN" sz="3600" dirty="0"/>
              <a:t>新型</a:t>
            </a:r>
            <a:r>
              <a:rPr lang="en-US" altLang="zh-CN" sz="3600" dirty="0"/>
              <a:t>”</a:t>
            </a:r>
            <a:r>
              <a:rPr lang="zh-CN" altLang="zh-CN" sz="3600" dirty="0"/>
              <a:t>的志愿者，请结合材料分析这一说法的根据。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215102-BF38-446D-957D-E95D250AD8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①</a:t>
            </a:r>
            <a:r>
              <a:rPr lang="zh-CN" altLang="zh-CN" dirty="0"/>
              <a:t>单车猎人和志愿者的</a:t>
            </a:r>
            <a:r>
              <a:rPr lang="zh-CN" altLang="zh-CN" dirty="0">
                <a:solidFill>
                  <a:srgbClr val="C00000"/>
                </a:solidFill>
              </a:rPr>
              <a:t>行为</a:t>
            </a:r>
            <a:r>
              <a:rPr lang="zh-CN" altLang="zh-CN" dirty="0"/>
              <a:t>都是一种不求物质回报的利他行为，彰显了</a:t>
            </a:r>
            <a:r>
              <a:rPr lang="en-US" altLang="zh-CN" dirty="0"/>
              <a:t>“</a:t>
            </a:r>
            <a:r>
              <a:rPr lang="zh-CN" altLang="zh-CN" dirty="0"/>
              <a:t>推动人类发展和促进社会进步</a:t>
            </a:r>
            <a:r>
              <a:rPr lang="en-US" altLang="zh-CN" dirty="0"/>
              <a:t>”</a:t>
            </a:r>
            <a:r>
              <a:rPr lang="zh-CN" altLang="zh-CN" dirty="0"/>
              <a:t>的价值；</a:t>
            </a:r>
            <a:r>
              <a:rPr lang="en-US" altLang="zh-CN" dirty="0"/>
              <a:t>②</a:t>
            </a:r>
            <a:r>
              <a:rPr lang="zh-CN" altLang="zh-CN" dirty="0"/>
              <a:t>二者的行为均属于社会参与，体现了一种</a:t>
            </a:r>
            <a:r>
              <a:rPr lang="zh-CN" altLang="zh-CN" dirty="0">
                <a:solidFill>
                  <a:srgbClr val="C00000"/>
                </a:solidFill>
              </a:rPr>
              <a:t>公民意识</a:t>
            </a:r>
            <a:r>
              <a:rPr lang="zh-CN" altLang="zh-CN" dirty="0"/>
              <a:t>；</a:t>
            </a:r>
            <a:r>
              <a:rPr lang="en-US" altLang="zh-CN" dirty="0"/>
              <a:t>③“</a:t>
            </a:r>
            <a:r>
              <a:rPr lang="zh-CN" altLang="zh-CN" dirty="0"/>
              <a:t>新型</a:t>
            </a:r>
            <a:r>
              <a:rPr lang="en-US" altLang="zh-CN" dirty="0"/>
              <a:t>”</a:t>
            </a:r>
            <a:r>
              <a:rPr lang="zh-CN" altLang="zh-CN" dirty="0"/>
              <a:t>体现在：单车猎人属于单车的消费者，他们是</a:t>
            </a:r>
            <a:r>
              <a:rPr lang="zh-CN" altLang="zh-CN" dirty="0">
                <a:solidFill>
                  <a:srgbClr val="C00000"/>
                </a:solidFill>
              </a:rPr>
              <a:t>网络时代</a:t>
            </a:r>
            <a:r>
              <a:rPr lang="zh-CN" altLang="zh-CN" dirty="0"/>
              <a:t>促进共享单车健康发展的新力量，</a:t>
            </a:r>
            <a:r>
              <a:rPr lang="en-US" altLang="zh-CN" dirty="0"/>
              <a:t>“</a:t>
            </a:r>
            <a:r>
              <a:rPr lang="zh-CN" altLang="zh-CN" dirty="0"/>
              <a:t>打猎</a:t>
            </a:r>
            <a:r>
              <a:rPr lang="en-US" altLang="zh-CN" dirty="0"/>
              <a:t>”</a:t>
            </a:r>
            <a:r>
              <a:rPr lang="zh-CN" altLang="zh-CN" dirty="0"/>
              <a:t>的行为实际上是帮助公司进行运营的</a:t>
            </a:r>
            <a:r>
              <a:rPr lang="zh-CN" altLang="zh-CN" dirty="0">
                <a:solidFill>
                  <a:srgbClr val="C00000"/>
                </a:solidFill>
              </a:rPr>
              <a:t>维护</a:t>
            </a:r>
            <a:r>
              <a:rPr lang="zh-CN" altLang="zh-CN" dirty="0"/>
              <a:t>。</a:t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37657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ath75"/>
          <p:cNvSpPr/>
          <p:nvPr/>
        </p:nvSpPr>
        <p:spPr>
          <a:xfrm>
            <a:off x="4619244" y="2136648"/>
            <a:ext cx="2813304" cy="3040380"/>
          </a:xfrm>
          <a:custGeom>
            <a:avLst/>
            <a:gdLst/>
            <a:ahLst/>
            <a:cxnLst/>
            <a:rect l="l" t="t" r="r" b="b"/>
            <a:pathLst>
              <a:path w="2813304" h="3040380">
                <a:moveTo>
                  <a:pt x="0" y="1520190"/>
                </a:moveTo>
                <a:cubicBezTo>
                  <a:pt x="0" y="680593"/>
                  <a:pt x="629793" y="0"/>
                  <a:pt x="1406652" y="0"/>
                </a:cubicBezTo>
                <a:cubicBezTo>
                  <a:pt x="2183511" y="0"/>
                  <a:pt x="2813304" y="680593"/>
                  <a:pt x="2813304" y="1520190"/>
                </a:cubicBezTo>
                <a:cubicBezTo>
                  <a:pt x="2813304" y="2359787"/>
                  <a:pt x="2183511" y="3040380"/>
                  <a:pt x="1406652" y="3040380"/>
                </a:cubicBezTo>
                <a:cubicBezTo>
                  <a:pt x="629793" y="3040380"/>
                  <a:pt x="0" y="2359787"/>
                  <a:pt x="0" y="1520190"/>
                </a:cubicBezTo>
                <a:close/>
              </a:path>
            </a:pathLst>
          </a:custGeom>
          <a:solidFill>
            <a:srgbClr val="FC4653">
              <a:alpha val="65535"/>
            </a:srgbClr>
          </a:solidFill>
          <a:ln w="0" cap="sq">
            <a:solidFill>
              <a:srgbClr val="FC4653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6" name="Path76"/>
          <p:cNvSpPr/>
          <p:nvPr/>
        </p:nvSpPr>
        <p:spPr>
          <a:xfrm>
            <a:off x="5394960" y="1586484"/>
            <a:ext cx="1226821" cy="1114044"/>
          </a:xfrm>
          <a:custGeom>
            <a:avLst/>
            <a:gdLst/>
            <a:ahLst/>
            <a:cxnLst/>
            <a:rect l="l" t="t" r="r" b="b"/>
            <a:pathLst>
              <a:path w="1226821" h="1114044">
                <a:moveTo>
                  <a:pt x="225425" y="0"/>
                </a:moveTo>
                <a:cubicBezTo>
                  <a:pt x="252603" y="0"/>
                  <a:pt x="274447" y="21971"/>
                  <a:pt x="274447" y="49022"/>
                </a:cubicBezTo>
                <a:cubicBezTo>
                  <a:pt x="274447" y="76073"/>
                  <a:pt x="252603" y="97917"/>
                  <a:pt x="225425" y="97917"/>
                </a:cubicBezTo>
                <a:cubicBezTo>
                  <a:pt x="218694" y="97917"/>
                  <a:pt x="212217" y="96520"/>
                  <a:pt x="206375" y="94107"/>
                </a:cubicBezTo>
                <a:lnTo>
                  <a:pt x="194564" y="86106"/>
                </a:lnTo>
                <a:lnTo>
                  <a:pt x="123952" y="171577"/>
                </a:lnTo>
                <a:cubicBezTo>
                  <a:pt x="60325" y="265684"/>
                  <a:pt x="23241" y="379095"/>
                  <a:pt x="23241" y="501269"/>
                </a:cubicBezTo>
                <a:cubicBezTo>
                  <a:pt x="23241" y="826897"/>
                  <a:pt x="287401" y="1090930"/>
                  <a:pt x="613410" y="1090930"/>
                </a:cubicBezTo>
                <a:cubicBezTo>
                  <a:pt x="939419" y="1090930"/>
                  <a:pt x="1203579" y="826897"/>
                  <a:pt x="1203579" y="501269"/>
                </a:cubicBezTo>
                <a:cubicBezTo>
                  <a:pt x="1203579" y="379095"/>
                  <a:pt x="1166495" y="265684"/>
                  <a:pt x="1102868" y="171577"/>
                </a:cubicBezTo>
                <a:lnTo>
                  <a:pt x="1033526" y="87630"/>
                </a:lnTo>
                <a:lnTo>
                  <a:pt x="1024001" y="94107"/>
                </a:lnTo>
                <a:cubicBezTo>
                  <a:pt x="1018032" y="96520"/>
                  <a:pt x="1011682" y="97917"/>
                  <a:pt x="1004824" y="97917"/>
                </a:cubicBezTo>
                <a:cubicBezTo>
                  <a:pt x="977773" y="97917"/>
                  <a:pt x="955802" y="76073"/>
                  <a:pt x="955802" y="49022"/>
                </a:cubicBezTo>
                <a:cubicBezTo>
                  <a:pt x="955802" y="21971"/>
                  <a:pt x="977773" y="0"/>
                  <a:pt x="1004824" y="0"/>
                </a:cubicBezTo>
                <a:cubicBezTo>
                  <a:pt x="1032002" y="0"/>
                  <a:pt x="1053846" y="21971"/>
                  <a:pt x="1053846" y="49022"/>
                </a:cubicBezTo>
                <a:cubicBezTo>
                  <a:pt x="1053846" y="55753"/>
                  <a:pt x="1052576" y="62230"/>
                  <a:pt x="1050036" y="68072"/>
                </a:cubicBezTo>
                <a:lnTo>
                  <a:pt x="1048766" y="69850"/>
                </a:lnTo>
                <a:lnTo>
                  <a:pt x="1122045" y="158623"/>
                </a:lnTo>
                <a:cubicBezTo>
                  <a:pt x="1188212" y="256413"/>
                  <a:pt x="1226821" y="374269"/>
                  <a:pt x="1226821" y="501269"/>
                </a:cubicBezTo>
                <a:cubicBezTo>
                  <a:pt x="1226821" y="839724"/>
                  <a:pt x="952246" y="1114044"/>
                  <a:pt x="613410" y="1114044"/>
                </a:cubicBezTo>
                <a:cubicBezTo>
                  <a:pt x="274574" y="1114044"/>
                  <a:pt x="0" y="839724"/>
                  <a:pt x="0" y="501269"/>
                </a:cubicBezTo>
                <a:cubicBezTo>
                  <a:pt x="0" y="331978"/>
                  <a:pt x="68707" y="178816"/>
                  <a:pt x="179705" y="67818"/>
                </a:cubicBezTo>
                <a:lnTo>
                  <a:pt x="180213" y="67437"/>
                </a:lnTo>
                <a:lnTo>
                  <a:pt x="176403" y="49022"/>
                </a:lnTo>
                <a:cubicBezTo>
                  <a:pt x="176403" y="21971"/>
                  <a:pt x="198374" y="0"/>
                  <a:pt x="225425" y="0"/>
                </a:cubicBezTo>
                <a:close/>
              </a:path>
            </a:pathLst>
          </a:custGeom>
          <a:solidFill>
            <a:srgbClr val="E1448B">
              <a:alpha val="65535"/>
            </a:srgbClr>
          </a:solidFill>
          <a:ln w="0" cap="sq">
            <a:solidFill>
              <a:srgbClr val="E1448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7" name="Path77"/>
          <p:cNvSpPr/>
          <p:nvPr/>
        </p:nvSpPr>
        <p:spPr>
          <a:xfrm>
            <a:off x="3901440" y="2923032"/>
            <a:ext cx="1115568" cy="1226820"/>
          </a:xfrm>
          <a:custGeom>
            <a:avLst/>
            <a:gdLst/>
            <a:ahLst/>
            <a:cxnLst/>
            <a:rect l="l" t="t" r="r" b="b"/>
            <a:pathLst>
              <a:path w="1115568" h="1226820">
                <a:moveTo>
                  <a:pt x="501904" y="0"/>
                </a:moveTo>
                <a:cubicBezTo>
                  <a:pt x="840867" y="0"/>
                  <a:pt x="1115568" y="274574"/>
                  <a:pt x="1115568" y="613410"/>
                </a:cubicBezTo>
                <a:cubicBezTo>
                  <a:pt x="1115568" y="952246"/>
                  <a:pt x="840867" y="1226820"/>
                  <a:pt x="501904" y="1226820"/>
                </a:cubicBezTo>
                <a:cubicBezTo>
                  <a:pt x="332486" y="1226820"/>
                  <a:pt x="179070" y="1158113"/>
                  <a:pt x="67945" y="1047115"/>
                </a:cubicBezTo>
                <a:lnTo>
                  <a:pt x="67564" y="1046607"/>
                </a:lnTo>
                <a:lnTo>
                  <a:pt x="49022" y="1050417"/>
                </a:lnTo>
                <a:cubicBezTo>
                  <a:pt x="21971" y="1050417"/>
                  <a:pt x="0" y="1028446"/>
                  <a:pt x="0" y="1001395"/>
                </a:cubicBezTo>
                <a:cubicBezTo>
                  <a:pt x="0" y="974217"/>
                  <a:pt x="21971" y="952373"/>
                  <a:pt x="49022" y="952373"/>
                </a:cubicBezTo>
                <a:cubicBezTo>
                  <a:pt x="76073" y="952373"/>
                  <a:pt x="98044" y="974217"/>
                  <a:pt x="98044" y="1001395"/>
                </a:cubicBezTo>
                <a:cubicBezTo>
                  <a:pt x="98044" y="1008126"/>
                  <a:pt x="96647" y="1014603"/>
                  <a:pt x="94234" y="1020445"/>
                </a:cubicBezTo>
                <a:lnTo>
                  <a:pt x="86233" y="1032256"/>
                </a:lnTo>
                <a:lnTo>
                  <a:pt x="171704" y="1102868"/>
                </a:lnTo>
                <a:cubicBezTo>
                  <a:pt x="265938" y="1166495"/>
                  <a:pt x="379603" y="1203579"/>
                  <a:pt x="501904" y="1203579"/>
                </a:cubicBezTo>
                <a:cubicBezTo>
                  <a:pt x="828040" y="1203579"/>
                  <a:pt x="1092327" y="939419"/>
                  <a:pt x="1092327" y="613410"/>
                </a:cubicBezTo>
                <a:cubicBezTo>
                  <a:pt x="1092327" y="287401"/>
                  <a:pt x="828040" y="23241"/>
                  <a:pt x="501904" y="23241"/>
                </a:cubicBezTo>
                <a:cubicBezTo>
                  <a:pt x="379603" y="23241"/>
                  <a:pt x="265938" y="60325"/>
                  <a:pt x="171704" y="123952"/>
                </a:cubicBezTo>
                <a:lnTo>
                  <a:pt x="87757" y="193294"/>
                </a:lnTo>
                <a:lnTo>
                  <a:pt x="94234" y="202819"/>
                </a:lnTo>
                <a:cubicBezTo>
                  <a:pt x="96647" y="208788"/>
                  <a:pt x="98044" y="215138"/>
                  <a:pt x="98044" y="221996"/>
                </a:cubicBezTo>
                <a:cubicBezTo>
                  <a:pt x="98044" y="249047"/>
                  <a:pt x="76073" y="271018"/>
                  <a:pt x="49022" y="271018"/>
                </a:cubicBezTo>
                <a:cubicBezTo>
                  <a:pt x="21971" y="271018"/>
                  <a:pt x="0" y="249047"/>
                  <a:pt x="0" y="221996"/>
                </a:cubicBezTo>
                <a:cubicBezTo>
                  <a:pt x="0" y="194818"/>
                  <a:pt x="21971" y="172974"/>
                  <a:pt x="49022" y="172974"/>
                </a:cubicBezTo>
                <a:cubicBezTo>
                  <a:pt x="55753" y="172974"/>
                  <a:pt x="62230" y="174244"/>
                  <a:pt x="68072" y="176784"/>
                </a:cubicBezTo>
                <a:lnTo>
                  <a:pt x="69977" y="178054"/>
                </a:lnTo>
                <a:lnTo>
                  <a:pt x="158750" y="104775"/>
                </a:lnTo>
                <a:cubicBezTo>
                  <a:pt x="256667" y="38608"/>
                  <a:pt x="374777" y="0"/>
                  <a:pt x="501904" y="0"/>
                </a:cubicBezTo>
                <a:close/>
              </a:path>
            </a:pathLst>
          </a:custGeom>
          <a:solidFill>
            <a:srgbClr val="E1448B">
              <a:alpha val="65535"/>
            </a:srgbClr>
          </a:solidFill>
          <a:ln w="0" cap="sq">
            <a:solidFill>
              <a:srgbClr val="E1448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8" name="Path78"/>
          <p:cNvSpPr/>
          <p:nvPr/>
        </p:nvSpPr>
        <p:spPr>
          <a:xfrm>
            <a:off x="4612894" y="4407662"/>
            <a:ext cx="1320292" cy="1314311"/>
          </a:xfrm>
          <a:custGeom>
            <a:avLst/>
            <a:gdLst/>
            <a:ahLst/>
            <a:cxnLst/>
            <a:rect l="l" t="t" r="r" b="b"/>
            <a:pathLst>
              <a:path w="1320292" h="1314311">
                <a:moveTo>
                  <a:pt x="567944" y="62992"/>
                </a:moveTo>
                <a:cubicBezTo>
                  <a:pt x="685546" y="52832"/>
                  <a:pt x="807212" y="76327"/>
                  <a:pt x="918083" y="138049"/>
                </a:cubicBezTo>
                <a:cubicBezTo>
                  <a:pt x="1213866" y="302641"/>
                  <a:pt x="1320292" y="676148"/>
                  <a:pt x="1155954" y="972185"/>
                </a:cubicBezTo>
                <a:cubicBezTo>
                  <a:pt x="1073658" y="1120267"/>
                  <a:pt x="939419" y="1220953"/>
                  <a:pt x="788670" y="1264044"/>
                </a:cubicBezTo>
                <a:lnTo>
                  <a:pt x="787908" y="1264158"/>
                </a:lnTo>
                <a:lnTo>
                  <a:pt x="782193" y="1282129"/>
                </a:lnTo>
                <a:cubicBezTo>
                  <a:pt x="769112" y="1305789"/>
                  <a:pt x="739267" y="1314311"/>
                  <a:pt x="715645" y="1301153"/>
                </a:cubicBezTo>
                <a:cubicBezTo>
                  <a:pt x="692023" y="1287996"/>
                  <a:pt x="683514" y="1258151"/>
                  <a:pt x="696722" y="1234491"/>
                </a:cubicBezTo>
                <a:cubicBezTo>
                  <a:pt x="709803" y="1210831"/>
                  <a:pt x="739648" y="1202322"/>
                  <a:pt x="763270" y="1215466"/>
                </a:cubicBezTo>
                <a:cubicBezTo>
                  <a:pt x="769112" y="1218756"/>
                  <a:pt x="774065" y="1223086"/>
                  <a:pt x="778002" y="1228115"/>
                </a:cubicBezTo>
                <a:lnTo>
                  <a:pt x="784479" y="1240866"/>
                </a:lnTo>
                <a:lnTo>
                  <a:pt x="887603" y="1200417"/>
                </a:lnTo>
                <a:cubicBezTo>
                  <a:pt x="988822" y="1148969"/>
                  <a:pt x="1076325" y="1067816"/>
                  <a:pt x="1135634" y="961009"/>
                </a:cubicBezTo>
                <a:cubicBezTo>
                  <a:pt x="1293876" y="676021"/>
                  <a:pt x="1191387" y="316738"/>
                  <a:pt x="906907" y="158369"/>
                </a:cubicBezTo>
                <a:cubicBezTo>
                  <a:pt x="622427" y="0"/>
                  <a:pt x="263525" y="102489"/>
                  <a:pt x="105410" y="387477"/>
                </a:cubicBezTo>
                <a:cubicBezTo>
                  <a:pt x="46101" y="494284"/>
                  <a:pt x="23368" y="611632"/>
                  <a:pt x="33274" y="724789"/>
                </a:cubicBezTo>
                <a:lnTo>
                  <a:pt x="52959" y="831850"/>
                </a:lnTo>
                <a:lnTo>
                  <a:pt x="64516" y="830834"/>
                </a:lnTo>
                <a:cubicBezTo>
                  <a:pt x="70866" y="831596"/>
                  <a:pt x="77089" y="833501"/>
                  <a:pt x="83058" y="836803"/>
                </a:cubicBezTo>
                <a:cubicBezTo>
                  <a:pt x="106680" y="849884"/>
                  <a:pt x="115189" y="879729"/>
                  <a:pt x="101981" y="903478"/>
                </a:cubicBezTo>
                <a:cubicBezTo>
                  <a:pt x="88900" y="927100"/>
                  <a:pt x="59055" y="935609"/>
                  <a:pt x="35433" y="922528"/>
                </a:cubicBezTo>
                <a:cubicBezTo>
                  <a:pt x="11811" y="909320"/>
                  <a:pt x="3302" y="879475"/>
                  <a:pt x="16510" y="855853"/>
                </a:cubicBezTo>
                <a:cubicBezTo>
                  <a:pt x="19685" y="849884"/>
                  <a:pt x="24003" y="844931"/>
                  <a:pt x="29083" y="840994"/>
                </a:cubicBezTo>
                <a:lnTo>
                  <a:pt x="30988" y="839978"/>
                </a:lnTo>
                <a:lnTo>
                  <a:pt x="10160" y="726821"/>
                </a:lnTo>
                <a:cubicBezTo>
                  <a:pt x="0" y="609092"/>
                  <a:pt x="23495" y="487172"/>
                  <a:pt x="85090" y="376174"/>
                </a:cubicBezTo>
                <a:cubicBezTo>
                  <a:pt x="187833" y="191135"/>
                  <a:pt x="372110" y="80137"/>
                  <a:pt x="567944" y="62992"/>
                </a:cubicBezTo>
                <a:close/>
              </a:path>
            </a:pathLst>
          </a:custGeom>
          <a:solidFill>
            <a:srgbClr val="E1448B">
              <a:alpha val="65535"/>
            </a:srgbClr>
          </a:solidFill>
          <a:ln w="0" cap="sq">
            <a:solidFill>
              <a:srgbClr val="E1448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79" name="Path79"/>
          <p:cNvSpPr/>
          <p:nvPr/>
        </p:nvSpPr>
        <p:spPr>
          <a:xfrm>
            <a:off x="6198235" y="4418711"/>
            <a:ext cx="1346327" cy="1303097"/>
          </a:xfrm>
          <a:custGeom>
            <a:avLst/>
            <a:gdLst/>
            <a:ahLst/>
            <a:cxnLst/>
            <a:rect l="l" t="t" r="r" b="b"/>
            <a:pathLst>
              <a:path w="1346327" h="1303097">
                <a:moveTo>
                  <a:pt x="691515" y="58801"/>
                </a:moveTo>
                <a:cubicBezTo>
                  <a:pt x="809625" y="57277"/>
                  <a:pt x="929513" y="89789"/>
                  <a:pt x="1035812" y="159512"/>
                </a:cubicBezTo>
                <a:cubicBezTo>
                  <a:pt x="1177417" y="252476"/>
                  <a:pt x="1267968" y="393954"/>
                  <a:pt x="1299718" y="547497"/>
                </a:cubicBezTo>
                <a:lnTo>
                  <a:pt x="1299846" y="548259"/>
                </a:lnTo>
                <a:lnTo>
                  <a:pt x="1317372" y="555244"/>
                </a:lnTo>
                <a:cubicBezTo>
                  <a:pt x="1339977" y="570103"/>
                  <a:pt x="1346327" y="600456"/>
                  <a:pt x="1331468" y="623062"/>
                </a:cubicBezTo>
                <a:cubicBezTo>
                  <a:pt x="1316610" y="645668"/>
                  <a:pt x="1286129" y="652018"/>
                  <a:pt x="1263523" y="637159"/>
                </a:cubicBezTo>
                <a:cubicBezTo>
                  <a:pt x="1240917" y="622300"/>
                  <a:pt x="1234567" y="591947"/>
                  <a:pt x="1249427" y="569341"/>
                </a:cubicBezTo>
                <a:cubicBezTo>
                  <a:pt x="1253110" y="563626"/>
                  <a:pt x="1257809" y="559054"/>
                  <a:pt x="1263142" y="555498"/>
                </a:cubicBezTo>
                <a:lnTo>
                  <a:pt x="1276350" y="549910"/>
                </a:lnTo>
                <a:lnTo>
                  <a:pt x="1243585" y="444119"/>
                </a:lnTo>
                <a:cubicBezTo>
                  <a:pt x="1199769" y="339217"/>
                  <a:pt x="1125220" y="245872"/>
                  <a:pt x="1022985" y="178816"/>
                </a:cubicBezTo>
                <a:cubicBezTo>
                  <a:pt x="750443" y="0"/>
                  <a:pt x="384429" y="75819"/>
                  <a:pt x="205359" y="348107"/>
                </a:cubicBezTo>
                <a:cubicBezTo>
                  <a:pt x="26416" y="620395"/>
                  <a:pt x="102235" y="986155"/>
                  <a:pt x="374777" y="1164971"/>
                </a:cubicBezTo>
                <a:cubicBezTo>
                  <a:pt x="477012" y="1232052"/>
                  <a:pt x="592328" y="1263320"/>
                  <a:pt x="706120" y="1261834"/>
                </a:cubicBezTo>
                <a:lnTo>
                  <a:pt x="814324" y="1250023"/>
                </a:lnTo>
                <a:lnTo>
                  <a:pt x="814197" y="1238453"/>
                </a:lnTo>
                <a:cubicBezTo>
                  <a:pt x="815340" y="1232192"/>
                  <a:pt x="817753" y="1226058"/>
                  <a:pt x="821437" y="1220407"/>
                </a:cubicBezTo>
                <a:cubicBezTo>
                  <a:pt x="836295" y="1197788"/>
                  <a:pt x="866775" y="1191489"/>
                  <a:pt x="889381" y="1206348"/>
                </a:cubicBezTo>
                <a:cubicBezTo>
                  <a:pt x="911987" y="1221194"/>
                  <a:pt x="918337" y="1251573"/>
                  <a:pt x="903478" y="1274191"/>
                </a:cubicBezTo>
                <a:cubicBezTo>
                  <a:pt x="888619" y="1296797"/>
                  <a:pt x="858139" y="1303096"/>
                  <a:pt x="835533" y="1288237"/>
                </a:cubicBezTo>
                <a:cubicBezTo>
                  <a:pt x="829818" y="1284529"/>
                  <a:pt x="825247" y="1279843"/>
                  <a:pt x="821690" y="1274559"/>
                </a:cubicBezTo>
                <a:lnTo>
                  <a:pt x="820801" y="1272515"/>
                </a:lnTo>
                <a:lnTo>
                  <a:pt x="706374" y="1285012"/>
                </a:lnTo>
                <a:cubicBezTo>
                  <a:pt x="588137" y="1286548"/>
                  <a:pt x="468250" y="1254062"/>
                  <a:pt x="362077" y="1184364"/>
                </a:cubicBezTo>
                <a:cubicBezTo>
                  <a:pt x="78740" y="998474"/>
                  <a:pt x="0" y="618363"/>
                  <a:pt x="186055" y="335407"/>
                </a:cubicBezTo>
                <a:cubicBezTo>
                  <a:pt x="302260" y="158496"/>
                  <a:pt x="494539" y="61468"/>
                  <a:pt x="691515" y="58801"/>
                </a:cubicBezTo>
                <a:close/>
              </a:path>
            </a:pathLst>
          </a:custGeom>
          <a:solidFill>
            <a:srgbClr val="E1448B">
              <a:alpha val="65535"/>
            </a:srgbClr>
          </a:solidFill>
          <a:ln w="0" cap="sq">
            <a:solidFill>
              <a:srgbClr val="E1448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80" name="Path80"/>
          <p:cNvSpPr/>
          <p:nvPr/>
        </p:nvSpPr>
        <p:spPr>
          <a:xfrm>
            <a:off x="7008876" y="2923032"/>
            <a:ext cx="1114044" cy="1226820"/>
          </a:xfrm>
          <a:custGeom>
            <a:avLst/>
            <a:gdLst/>
            <a:ahLst/>
            <a:cxnLst/>
            <a:rect l="l" t="t" r="r" b="b"/>
            <a:pathLst>
              <a:path w="1114044" h="1226820">
                <a:moveTo>
                  <a:pt x="612775" y="0"/>
                </a:moveTo>
                <a:cubicBezTo>
                  <a:pt x="739775" y="0"/>
                  <a:pt x="857631" y="38608"/>
                  <a:pt x="955421" y="104775"/>
                </a:cubicBezTo>
                <a:lnTo>
                  <a:pt x="1044194" y="178054"/>
                </a:lnTo>
                <a:lnTo>
                  <a:pt x="1045972" y="176784"/>
                </a:lnTo>
                <a:cubicBezTo>
                  <a:pt x="1051814" y="174244"/>
                  <a:pt x="1058291" y="172974"/>
                  <a:pt x="1065022" y="172974"/>
                </a:cubicBezTo>
                <a:cubicBezTo>
                  <a:pt x="1092073" y="172974"/>
                  <a:pt x="1114044" y="194818"/>
                  <a:pt x="1114044" y="221996"/>
                </a:cubicBezTo>
                <a:cubicBezTo>
                  <a:pt x="1114044" y="249047"/>
                  <a:pt x="1092073" y="271018"/>
                  <a:pt x="1065022" y="271018"/>
                </a:cubicBezTo>
                <a:cubicBezTo>
                  <a:pt x="1037971" y="271018"/>
                  <a:pt x="1016127" y="249047"/>
                  <a:pt x="1016127" y="221996"/>
                </a:cubicBezTo>
                <a:cubicBezTo>
                  <a:pt x="1016127" y="215138"/>
                  <a:pt x="1017524" y="208788"/>
                  <a:pt x="1019937" y="202819"/>
                </a:cubicBezTo>
                <a:lnTo>
                  <a:pt x="1026414" y="193294"/>
                </a:lnTo>
                <a:lnTo>
                  <a:pt x="942467" y="123952"/>
                </a:lnTo>
                <a:cubicBezTo>
                  <a:pt x="848360" y="60325"/>
                  <a:pt x="734949" y="23241"/>
                  <a:pt x="612775" y="23241"/>
                </a:cubicBezTo>
                <a:cubicBezTo>
                  <a:pt x="287148" y="23241"/>
                  <a:pt x="23114" y="287401"/>
                  <a:pt x="23114" y="613410"/>
                </a:cubicBezTo>
                <a:cubicBezTo>
                  <a:pt x="23114" y="939419"/>
                  <a:pt x="287148" y="1203579"/>
                  <a:pt x="612775" y="1203579"/>
                </a:cubicBezTo>
                <a:cubicBezTo>
                  <a:pt x="734949" y="1203579"/>
                  <a:pt x="848360" y="1166495"/>
                  <a:pt x="942467" y="1102868"/>
                </a:cubicBezTo>
                <a:lnTo>
                  <a:pt x="1027938" y="1032256"/>
                </a:lnTo>
                <a:lnTo>
                  <a:pt x="1019937" y="1020445"/>
                </a:lnTo>
                <a:cubicBezTo>
                  <a:pt x="1017524" y="1014603"/>
                  <a:pt x="1016127" y="1008126"/>
                  <a:pt x="1016127" y="1001395"/>
                </a:cubicBezTo>
                <a:cubicBezTo>
                  <a:pt x="1016127" y="974217"/>
                  <a:pt x="1037971" y="952373"/>
                  <a:pt x="1065022" y="952373"/>
                </a:cubicBezTo>
                <a:cubicBezTo>
                  <a:pt x="1092073" y="952373"/>
                  <a:pt x="1114044" y="974217"/>
                  <a:pt x="1114044" y="1001395"/>
                </a:cubicBezTo>
                <a:cubicBezTo>
                  <a:pt x="1114044" y="1028446"/>
                  <a:pt x="1092073" y="1050417"/>
                  <a:pt x="1065022" y="1050417"/>
                </a:cubicBezTo>
                <a:lnTo>
                  <a:pt x="1046607" y="1046607"/>
                </a:lnTo>
                <a:lnTo>
                  <a:pt x="1046226" y="1047115"/>
                </a:lnTo>
                <a:cubicBezTo>
                  <a:pt x="935228" y="1158113"/>
                  <a:pt x="782066" y="1226820"/>
                  <a:pt x="612775" y="1226820"/>
                </a:cubicBezTo>
                <a:cubicBezTo>
                  <a:pt x="274320" y="1226820"/>
                  <a:pt x="0" y="952246"/>
                  <a:pt x="0" y="613410"/>
                </a:cubicBezTo>
                <a:cubicBezTo>
                  <a:pt x="0" y="274574"/>
                  <a:pt x="274320" y="0"/>
                  <a:pt x="612775" y="0"/>
                </a:cubicBezTo>
                <a:close/>
              </a:path>
            </a:pathLst>
          </a:custGeom>
          <a:solidFill>
            <a:srgbClr val="E1448B">
              <a:alpha val="65535"/>
            </a:srgbClr>
          </a:solidFill>
          <a:ln w="0" cap="sq">
            <a:solidFill>
              <a:srgbClr val="E1448B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81" name="Text Box81"/>
          <p:cNvSpPr txBox="1"/>
          <p:nvPr/>
        </p:nvSpPr>
        <p:spPr>
          <a:xfrm>
            <a:off x="4323842" y="3319298"/>
            <a:ext cx="271611" cy="45404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575"/>
              </a:lnSpc>
            </a:pPr>
            <a:r>
              <a:rPr lang="en-US" altLang="zh-CN" sz="3206" spc="0" dirty="0">
                <a:solidFill>
                  <a:srgbClr val="FC4653"/>
                </a:solidFill>
                <a:latin typeface="Arial"/>
                <a:ea typeface="Arial"/>
                <a:cs typeface="Arial"/>
              </a:rPr>
              <a:t>E</a:t>
            </a:r>
            <a:endParaRPr lang="en-US" altLang="zh-CN" sz="3206">
              <a:latin typeface="Arial"/>
              <a:ea typeface="Arial"/>
              <a:cs typeface="Arial"/>
            </a:endParaRPr>
          </a:p>
        </p:txBody>
      </p:sp>
      <p:sp>
        <p:nvSpPr>
          <p:cNvPr id="82" name="Text Box82"/>
          <p:cNvSpPr txBox="1"/>
          <p:nvPr/>
        </p:nvSpPr>
        <p:spPr>
          <a:xfrm>
            <a:off x="2782570" y="1135163"/>
            <a:ext cx="8215426" cy="124479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9"/>
              </a:lnSpc>
            </a:pP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信息来</a:t>
            </a:r>
            <a:r>
              <a:rPr lang="en-US" altLang="zh-CN" sz="27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源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多样</a:t>
            </a:r>
            <a:r>
              <a:rPr lang="en-US" altLang="zh-CN" sz="2798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：新</a:t>
            </a:r>
            <a:r>
              <a:rPr lang="en-US" altLang="zh-CN" sz="2798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闻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、调查</a:t>
            </a:r>
            <a:r>
              <a:rPr lang="en-US" altLang="zh-CN" sz="27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报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告、传记、</a:t>
            </a:r>
            <a:r>
              <a:rPr lang="en-US" altLang="zh-CN" sz="2798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2798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普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8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章</a:t>
            </a:r>
            <a:endParaRPr lang="en-US" altLang="zh-CN" sz="2798">
              <a:latin typeface="微软雅黑"/>
              <a:ea typeface="微软雅黑"/>
              <a:cs typeface="微软雅黑"/>
            </a:endParaRPr>
          </a:p>
          <a:p>
            <a:pPr marL="3090291" algn="l" rtl="0">
              <a:lnSpc>
                <a:spcPts val="3572"/>
              </a:lnSpc>
              <a:spcBef>
                <a:spcPts val="2560"/>
              </a:spcBef>
            </a:pPr>
            <a:r>
              <a:rPr lang="en-US" altLang="zh-CN" sz="3204" spc="0" dirty="0">
                <a:solidFill>
                  <a:srgbClr val="FC4653"/>
                </a:solidFill>
                <a:latin typeface="Arial"/>
                <a:ea typeface="Arial"/>
                <a:cs typeface="Arial"/>
              </a:rPr>
              <a:t>A</a:t>
            </a:r>
            <a:endParaRPr lang="en-US" altLang="zh-CN" sz="3204">
              <a:latin typeface="Arial"/>
              <a:ea typeface="Arial"/>
              <a:cs typeface="Arial"/>
            </a:endParaRPr>
          </a:p>
        </p:txBody>
      </p:sp>
      <p:sp>
        <p:nvSpPr>
          <p:cNvPr id="83" name="Text Box83"/>
          <p:cNvSpPr txBox="1"/>
          <p:nvPr/>
        </p:nvSpPr>
        <p:spPr>
          <a:xfrm>
            <a:off x="1444117" y="3183052"/>
            <a:ext cx="2950769" cy="67060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69164" indent="-169164" algn="l" rtl="0">
              <a:lnSpc>
                <a:spcPts val="2640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信息辨识精细化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有效</a:t>
            </a:r>
            <a:r>
              <a:rPr lang="en-US" altLang="zh-CN" sz="2402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信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息</a:t>
            </a:r>
            <a:r>
              <a:rPr lang="en-US" altLang="zh-CN" sz="2402" spc="-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、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干扰</a:t>
            </a:r>
            <a:r>
              <a:rPr lang="en-US" altLang="zh-CN" sz="2402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信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息</a:t>
            </a:r>
            <a:endParaRPr lang="en-US" altLang="zh-CN" sz="2402">
              <a:latin typeface="宋体"/>
              <a:ea typeface="宋体"/>
              <a:cs typeface="宋体"/>
            </a:endParaRPr>
          </a:p>
        </p:txBody>
      </p:sp>
      <p:sp>
        <p:nvSpPr>
          <p:cNvPr id="84" name="Text Box84"/>
          <p:cNvSpPr txBox="1"/>
          <p:nvPr/>
        </p:nvSpPr>
        <p:spPr>
          <a:xfrm>
            <a:off x="5123688" y="2940253"/>
            <a:ext cx="1718158" cy="98050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304800" algn="l" rtl="0">
              <a:lnSpc>
                <a:spcPts val="3600"/>
              </a:lnSpc>
            </a:pPr>
            <a:r>
              <a:rPr lang="en-US" altLang="zh-CN" sz="3600" b="1" spc="0" dirty="0">
                <a:solidFill>
                  <a:srgbClr val="FFFFFF"/>
                </a:solidFill>
                <a:latin typeface="黑体"/>
                <a:ea typeface="黑体"/>
                <a:cs typeface="黑体"/>
              </a:rPr>
              <a:t>复</a:t>
            </a:r>
            <a:r>
              <a:rPr lang="en-US" altLang="zh-CN" sz="3600" b="1" spc="7" dirty="0">
                <a:solidFill>
                  <a:srgbClr val="FFFFFF"/>
                </a:solidFill>
                <a:latin typeface="黑体"/>
                <a:ea typeface="黑体"/>
                <a:cs typeface="黑体"/>
              </a:rPr>
              <a:t>杂</a:t>
            </a:r>
            <a:r>
              <a:rPr lang="en-US" altLang="zh-CN" sz="3600" b="1" spc="0" dirty="0">
                <a:solidFill>
                  <a:srgbClr val="FFFFFF"/>
                </a:solidFill>
                <a:latin typeface="黑体"/>
                <a:ea typeface="黑体"/>
                <a:cs typeface="黑体"/>
              </a:rPr>
              <a:t>：</a:t>
            </a:r>
            <a:endParaRPr lang="en-US" altLang="zh-CN" sz="3600">
              <a:latin typeface="黑体"/>
              <a:ea typeface="黑体"/>
              <a:cs typeface="黑体"/>
            </a:endParaRPr>
          </a:p>
          <a:p>
            <a:pPr algn="l" rtl="0">
              <a:lnSpc>
                <a:spcPts val="3206"/>
              </a:lnSpc>
              <a:spcBef>
                <a:spcPts val="914"/>
              </a:spcBef>
            </a:pPr>
            <a:r>
              <a:rPr lang="en-US" altLang="zh-CN" sz="3206" b="1" spc="0" dirty="0">
                <a:solidFill>
                  <a:srgbClr val="FFFFFF"/>
                </a:solidFill>
                <a:latin typeface="黑体"/>
                <a:ea typeface="黑体"/>
                <a:cs typeface="黑体"/>
              </a:rPr>
              <a:t>难</a:t>
            </a:r>
            <a:r>
              <a:rPr lang="en-US" altLang="zh-CN" sz="3206" b="1" spc="6" dirty="0">
                <a:solidFill>
                  <a:srgbClr val="FFFFFF"/>
                </a:solidFill>
                <a:latin typeface="黑体"/>
                <a:ea typeface="黑体"/>
                <a:cs typeface="黑体"/>
              </a:rPr>
              <a:t>度</a:t>
            </a:r>
            <a:r>
              <a:rPr lang="en-US" altLang="zh-CN" sz="3206" b="1" spc="14" dirty="0">
                <a:solidFill>
                  <a:srgbClr val="FFFFFF"/>
                </a:solidFill>
                <a:latin typeface="黑体"/>
                <a:ea typeface="黑体"/>
                <a:cs typeface="黑体"/>
              </a:rPr>
              <a:t>增</a:t>
            </a:r>
            <a:r>
              <a:rPr lang="en-US" altLang="zh-CN" sz="3206" b="1" spc="-11" dirty="0">
                <a:solidFill>
                  <a:srgbClr val="FFFFFF"/>
                </a:solidFill>
                <a:latin typeface="黑体"/>
                <a:ea typeface="黑体"/>
                <a:cs typeface="黑体"/>
              </a:rPr>
              <a:t>加</a:t>
            </a:r>
            <a:endParaRPr lang="en-US" altLang="zh-CN" sz="3206">
              <a:latin typeface="黑体"/>
              <a:ea typeface="黑体"/>
              <a:cs typeface="黑体"/>
            </a:endParaRPr>
          </a:p>
        </p:txBody>
      </p:sp>
      <p:sp>
        <p:nvSpPr>
          <p:cNvPr id="85" name="Text Box85"/>
          <p:cNvSpPr txBox="1"/>
          <p:nvPr/>
        </p:nvSpPr>
        <p:spPr>
          <a:xfrm>
            <a:off x="7431024" y="3319298"/>
            <a:ext cx="309712" cy="45404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575"/>
              </a:lnSpc>
            </a:pPr>
            <a:r>
              <a:rPr lang="en-US" altLang="zh-CN" sz="3206" spc="0" dirty="0">
                <a:solidFill>
                  <a:srgbClr val="FC4653"/>
                </a:solidFill>
                <a:latin typeface="Arial"/>
                <a:ea typeface="Arial"/>
                <a:cs typeface="Arial"/>
              </a:rPr>
              <a:t>B</a:t>
            </a:r>
            <a:endParaRPr lang="en-US" altLang="zh-CN" sz="3206">
              <a:latin typeface="Arial"/>
              <a:ea typeface="Arial"/>
              <a:cs typeface="Arial"/>
            </a:endParaRPr>
          </a:p>
        </p:txBody>
      </p:sp>
      <p:sp>
        <p:nvSpPr>
          <p:cNvPr id="86" name="Text Box86"/>
          <p:cNvSpPr txBox="1"/>
          <p:nvPr/>
        </p:nvSpPr>
        <p:spPr>
          <a:xfrm>
            <a:off x="7995158" y="3406191"/>
            <a:ext cx="3086100" cy="30480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400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文本组成多元：文、图</a:t>
            </a:r>
            <a:endParaRPr lang="en-US" altLang="zh-CN" sz="2400">
              <a:latin typeface="宋体"/>
              <a:ea typeface="宋体"/>
              <a:cs typeface="宋体"/>
            </a:endParaRPr>
          </a:p>
        </p:txBody>
      </p:sp>
      <p:sp>
        <p:nvSpPr>
          <p:cNvPr id="87" name="Text Box87"/>
          <p:cNvSpPr txBox="1"/>
          <p:nvPr/>
        </p:nvSpPr>
        <p:spPr>
          <a:xfrm>
            <a:off x="2436622" y="4001740"/>
            <a:ext cx="4658778" cy="190735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687066" algn="l" rtl="0">
              <a:lnSpc>
                <a:spcPts val="3204"/>
              </a:lnSpc>
            </a:pPr>
            <a:r>
              <a:rPr lang="en-US" altLang="zh-CN" sz="3204" b="1" spc="0" dirty="0">
                <a:solidFill>
                  <a:srgbClr val="FFFFFF"/>
                </a:solidFill>
                <a:latin typeface="黑体"/>
                <a:ea typeface="黑体"/>
                <a:cs typeface="黑体"/>
              </a:rPr>
              <a:t>时</a:t>
            </a:r>
            <a:r>
              <a:rPr lang="en-US" altLang="zh-CN" sz="3204" b="1" spc="11" dirty="0">
                <a:solidFill>
                  <a:srgbClr val="FFFFFF"/>
                </a:solidFill>
                <a:latin typeface="黑体"/>
                <a:ea typeface="黑体"/>
                <a:cs typeface="黑体"/>
              </a:rPr>
              <a:t>间</a:t>
            </a:r>
            <a:r>
              <a:rPr lang="en-US" altLang="zh-CN" sz="3204" b="1" spc="0" dirty="0">
                <a:solidFill>
                  <a:srgbClr val="FFFFFF"/>
                </a:solidFill>
                <a:latin typeface="黑体"/>
                <a:ea typeface="黑体"/>
                <a:cs typeface="黑体"/>
              </a:rPr>
              <a:t>成本</a:t>
            </a:r>
            <a:endParaRPr lang="en-US" altLang="zh-CN" sz="3204">
              <a:latin typeface="黑体"/>
              <a:ea typeface="黑体"/>
              <a:cs typeface="黑体"/>
            </a:endParaRPr>
          </a:p>
          <a:p>
            <a:pPr marL="2650744" algn="l" rtl="0">
              <a:lnSpc>
                <a:spcPts val="3572"/>
              </a:lnSpc>
              <a:spcBef>
                <a:spcPts val="3679"/>
              </a:spcBef>
            </a:pPr>
            <a:r>
              <a:rPr lang="en-US" altLang="zh-CN" sz="3204" spc="0" dirty="0">
                <a:solidFill>
                  <a:srgbClr val="FC4653"/>
                </a:solidFill>
                <a:latin typeface="Arial"/>
                <a:ea typeface="Arial"/>
                <a:cs typeface="Arial"/>
              </a:rPr>
              <a:t>D</a:t>
            </a:r>
            <a:endParaRPr lang="en-US" altLang="zh-CN" sz="3204">
              <a:latin typeface="Arial"/>
              <a:ea typeface="Arial"/>
              <a:cs typeface="Arial"/>
            </a:endParaRPr>
          </a:p>
          <a:p>
            <a:pPr marL="4326890" algn="l" rtl="0">
              <a:lnSpc>
                <a:spcPts val="31"/>
              </a:lnSpc>
            </a:pPr>
            <a:r>
              <a:rPr lang="en-US" altLang="zh-CN" sz="3204" spc="0" dirty="0">
                <a:solidFill>
                  <a:srgbClr val="FC4653"/>
                </a:solidFill>
                <a:latin typeface="Arial"/>
                <a:ea typeface="Arial"/>
                <a:cs typeface="Arial"/>
              </a:rPr>
              <a:t>C</a:t>
            </a:r>
            <a:endParaRPr lang="en-US" altLang="zh-CN" sz="3204">
              <a:latin typeface="Arial"/>
              <a:ea typeface="Arial"/>
              <a:cs typeface="Arial"/>
            </a:endParaRPr>
          </a:p>
          <a:p>
            <a:pPr algn="l" rtl="0">
              <a:lnSpc>
                <a:spcPts val="2498"/>
              </a:lnSpc>
              <a:spcBef>
                <a:spcPts val="2034"/>
              </a:spcBef>
            </a:pPr>
            <a:r>
              <a:rPr lang="en-US" altLang="zh-CN" sz="24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价</a:t>
            </a:r>
            <a:r>
              <a:rPr lang="en-US" altLang="zh-CN" sz="24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值</a:t>
            </a:r>
            <a:r>
              <a:rPr lang="en-US" altLang="zh-CN" sz="24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、</a:t>
            </a:r>
            <a:r>
              <a:rPr lang="en-US" altLang="zh-CN" sz="24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情</a:t>
            </a:r>
            <a:r>
              <a:rPr lang="en-US" altLang="zh-CN" sz="24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感态</a:t>
            </a:r>
            <a:r>
              <a:rPr lang="en-US" altLang="zh-CN" sz="24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度</a:t>
            </a:r>
            <a:r>
              <a:rPr lang="en-US" altLang="zh-CN" sz="24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多</a:t>
            </a:r>
            <a:r>
              <a:rPr lang="en-US" altLang="zh-CN" sz="24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元</a:t>
            </a:r>
            <a:endParaRPr lang="en-US" altLang="zh-CN" sz="2498">
              <a:latin typeface="宋体"/>
              <a:ea typeface="宋体"/>
              <a:cs typeface="宋体"/>
            </a:endParaRPr>
          </a:p>
        </p:txBody>
      </p:sp>
      <p:sp>
        <p:nvSpPr>
          <p:cNvPr id="88" name="Text Box88"/>
          <p:cNvSpPr txBox="1"/>
          <p:nvPr/>
        </p:nvSpPr>
        <p:spPr>
          <a:xfrm>
            <a:off x="7178929" y="5203241"/>
            <a:ext cx="4305301" cy="30480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400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信息种类多元化：民生、科技等</a:t>
            </a:r>
            <a:endParaRPr lang="en-US" altLang="zh-CN" sz="2400">
              <a:latin typeface="宋体"/>
              <a:ea typeface="宋体"/>
              <a:cs typeface="宋体"/>
            </a:endParaRPr>
          </a:p>
        </p:txBody>
      </p:sp>
      <p:sp>
        <p:nvSpPr>
          <p:cNvPr id="89" name="Text Box89"/>
          <p:cNvSpPr txBox="1"/>
          <p:nvPr/>
        </p:nvSpPr>
        <p:spPr>
          <a:xfrm>
            <a:off x="3415030" y="5973361"/>
            <a:ext cx="3842004" cy="3169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496"/>
              </a:lnSpc>
            </a:pPr>
            <a:r>
              <a:rPr lang="en-US" altLang="zh-CN" sz="24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不</a:t>
            </a:r>
            <a:r>
              <a:rPr lang="en-US" altLang="zh-CN" sz="24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同</a:t>
            </a:r>
            <a:r>
              <a:rPr lang="en-US" altLang="zh-CN" sz="24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对</a:t>
            </a:r>
            <a:r>
              <a:rPr lang="en-US" altLang="zh-CN" sz="24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象</a:t>
            </a:r>
            <a:r>
              <a:rPr lang="en-US" altLang="zh-CN" sz="24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、</a:t>
            </a:r>
            <a:r>
              <a:rPr lang="en-US" altLang="zh-CN" sz="24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不</a:t>
            </a:r>
            <a:r>
              <a:rPr lang="en-US" altLang="zh-CN" sz="24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同</a:t>
            </a:r>
            <a:r>
              <a:rPr lang="en-US" altLang="zh-CN" sz="24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立</a:t>
            </a:r>
            <a:r>
              <a:rPr lang="en-US" altLang="zh-CN" sz="24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场</a:t>
            </a:r>
            <a:r>
              <a:rPr lang="en-US" altLang="zh-CN" sz="24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4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碰</a:t>
            </a:r>
            <a:r>
              <a:rPr lang="en-US" altLang="zh-CN" sz="24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撞</a:t>
            </a:r>
            <a:endParaRPr lang="en-US" altLang="zh-CN" sz="2496">
              <a:latin typeface="宋体"/>
              <a:ea typeface="宋体"/>
              <a:cs typeface="宋体"/>
            </a:endParaRPr>
          </a:p>
        </p:txBody>
      </p:sp>
      <p:sp>
        <p:nvSpPr>
          <p:cNvPr id="90" name="Text Box90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19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 Box92"/>
          <p:cNvSpPr txBox="1"/>
          <p:nvPr/>
        </p:nvSpPr>
        <p:spPr>
          <a:xfrm>
            <a:off x="1323467" y="1955935"/>
            <a:ext cx="4180891" cy="82600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6504"/>
              </a:lnSpc>
            </a:pPr>
            <a:r>
              <a:rPr lang="en-US" altLang="zh-CN" sz="6504" b="1" spc="0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知</a:t>
            </a:r>
            <a:r>
              <a:rPr lang="en-US" altLang="zh-CN" sz="6504" b="1" spc="21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—</a:t>
            </a:r>
            <a:r>
              <a:rPr lang="en-US" altLang="zh-CN" sz="6504" b="1" spc="0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—</a:t>
            </a:r>
            <a:r>
              <a:rPr lang="en-US" altLang="zh-CN" sz="6504" b="1" spc="22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难</a:t>
            </a:r>
            <a:r>
              <a:rPr lang="en-US" altLang="zh-CN" sz="6504" b="1" spc="0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点</a:t>
            </a:r>
            <a:endParaRPr lang="en-US" altLang="zh-CN" sz="6504">
              <a:latin typeface="黑体"/>
              <a:ea typeface="黑体"/>
              <a:cs typeface="黑体"/>
            </a:endParaRPr>
          </a:p>
        </p:txBody>
      </p:sp>
      <p:sp>
        <p:nvSpPr>
          <p:cNvPr id="93" name="Text Box93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20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ath94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95" name="Path95"/>
          <p:cNvSpPr/>
          <p:nvPr/>
        </p:nvSpPr>
        <p:spPr>
          <a:xfrm>
            <a:off x="4067429" y="2113115"/>
            <a:ext cx="1211034" cy="866686"/>
          </a:xfrm>
          <a:custGeom>
            <a:avLst/>
            <a:gdLst/>
            <a:ahLst/>
            <a:cxnLst/>
            <a:rect l="l" t="t" r="r" b="b"/>
            <a:pathLst>
              <a:path w="1211034" h="866686">
                <a:moveTo>
                  <a:pt x="0" y="866686"/>
                </a:moveTo>
                <a:lnTo>
                  <a:pt x="1211034" y="866686"/>
                </a:lnTo>
                <a:lnTo>
                  <a:pt x="1211034" y="0"/>
                </a:lnTo>
                <a:lnTo>
                  <a:pt x="0" y="0"/>
                </a:lnTo>
                <a:lnTo>
                  <a:pt x="0" y="866686"/>
                </a:lnTo>
                <a:close/>
              </a:path>
            </a:pathLst>
          </a:custGeom>
          <a:solidFill>
            <a:srgbClr val="00B050">
              <a:alpha val="65535"/>
            </a:srgbClr>
          </a:solidFill>
          <a:ln w="0" cap="sq">
            <a:solidFill>
              <a:srgbClr val="00B05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96" name="Path96"/>
          <p:cNvSpPr/>
          <p:nvPr/>
        </p:nvSpPr>
        <p:spPr>
          <a:xfrm>
            <a:off x="1283970" y="5353799"/>
            <a:ext cx="862394" cy="1123201"/>
          </a:xfrm>
          <a:custGeom>
            <a:avLst/>
            <a:gdLst/>
            <a:ahLst/>
            <a:cxnLst/>
            <a:rect l="l" t="t" r="r" b="b"/>
            <a:pathLst>
              <a:path w="862394" h="1123201">
                <a:moveTo>
                  <a:pt x="0" y="1123201"/>
                </a:moveTo>
                <a:lnTo>
                  <a:pt x="862394" y="1123201"/>
                </a:lnTo>
                <a:lnTo>
                  <a:pt x="862394" y="0"/>
                </a:lnTo>
                <a:lnTo>
                  <a:pt x="0" y="0"/>
                </a:lnTo>
                <a:lnTo>
                  <a:pt x="0" y="1123201"/>
                </a:lnTo>
                <a:close/>
              </a:path>
            </a:pathLst>
          </a:custGeom>
          <a:solidFill>
            <a:srgbClr val="FFC000">
              <a:alpha val="65535"/>
            </a:srgbClr>
          </a:solidFill>
          <a:ln w="0" cap="sq">
            <a:solidFill>
              <a:srgbClr val="FFC00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97" name="Path97"/>
          <p:cNvSpPr/>
          <p:nvPr/>
        </p:nvSpPr>
        <p:spPr>
          <a:xfrm>
            <a:off x="7249034" y="5013960"/>
            <a:ext cx="1233652" cy="518160"/>
          </a:xfrm>
          <a:custGeom>
            <a:avLst/>
            <a:gdLst/>
            <a:ahLst/>
            <a:cxnLst/>
            <a:rect l="l" t="t" r="r" b="b"/>
            <a:pathLst>
              <a:path w="1233652" h="518160">
                <a:moveTo>
                  <a:pt x="0" y="518160"/>
                </a:moveTo>
                <a:lnTo>
                  <a:pt x="1233653" y="518160"/>
                </a:lnTo>
                <a:lnTo>
                  <a:pt x="1233653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00B050">
              <a:alpha val="65535"/>
            </a:srgbClr>
          </a:solidFill>
          <a:ln w="0" cap="sq">
            <a:solidFill>
              <a:srgbClr val="00B05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98" name="Path98"/>
          <p:cNvSpPr/>
          <p:nvPr/>
        </p:nvSpPr>
        <p:spPr>
          <a:xfrm>
            <a:off x="8482712" y="5013960"/>
            <a:ext cx="1091426" cy="518160"/>
          </a:xfrm>
          <a:custGeom>
            <a:avLst/>
            <a:gdLst/>
            <a:ahLst/>
            <a:cxnLst/>
            <a:rect l="l" t="t" r="r" b="b"/>
            <a:pathLst>
              <a:path w="1091426" h="518160">
                <a:moveTo>
                  <a:pt x="0" y="518160"/>
                </a:moveTo>
                <a:lnTo>
                  <a:pt x="1091426" y="518160"/>
                </a:lnTo>
                <a:lnTo>
                  <a:pt x="1091426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00B050">
              <a:alpha val="65535"/>
            </a:srgbClr>
          </a:solidFill>
          <a:ln w="0" cap="sq">
            <a:solidFill>
              <a:srgbClr val="00B05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99" name="Path99"/>
          <p:cNvSpPr/>
          <p:nvPr/>
        </p:nvSpPr>
        <p:spPr>
          <a:xfrm>
            <a:off x="7249034" y="5532120"/>
            <a:ext cx="1233652" cy="944880"/>
          </a:xfrm>
          <a:custGeom>
            <a:avLst/>
            <a:gdLst/>
            <a:ahLst/>
            <a:cxnLst/>
            <a:rect l="l" t="t" r="r" b="b"/>
            <a:pathLst>
              <a:path w="1233652" h="944880">
                <a:moveTo>
                  <a:pt x="0" y="944880"/>
                </a:moveTo>
                <a:lnTo>
                  <a:pt x="1233653" y="944880"/>
                </a:lnTo>
                <a:lnTo>
                  <a:pt x="1233653" y="0"/>
                </a:lnTo>
                <a:lnTo>
                  <a:pt x="0" y="0"/>
                </a:lnTo>
                <a:lnTo>
                  <a:pt x="0" y="944880"/>
                </a:lnTo>
                <a:close/>
              </a:path>
            </a:pathLst>
          </a:custGeom>
          <a:solidFill>
            <a:srgbClr val="FFC000">
              <a:alpha val="65535"/>
            </a:srgbClr>
          </a:solidFill>
          <a:ln w="0" cap="sq">
            <a:solidFill>
              <a:srgbClr val="FFC00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graphicFrame>
        <p:nvGraphicFramePr>
          <p:cNvPr id="100" name="Table100"/>
          <p:cNvGraphicFramePr>
            <a:graphicFrameLocks noGrp="1"/>
          </p:cNvGraphicFramePr>
          <p:nvPr/>
        </p:nvGraphicFramePr>
        <p:xfrm>
          <a:off x="6515100" y="381000"/>
          <a:ext cx="4997450" cy="6096000"/>
        </p:xfrm>
        <a:graphic>
          <a:graphicData uri="http://schemas.openxmlformats.org/drawingml/2006/table">
            <a:tbl>
              <a:tblPr/>
              <a:tblGrid>
                <a:gridCol w="733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36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99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84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44880">
                <a:tc gridSpan="5">
                  <a:txBody>
                    <a:bodyPr/>
                    <a:lstStyle/>
                    <a:p>
                      <a:pPr algn="l" rtl="0">
                        <a:lnSpc>
                          <a:spcPts val="2657"/>
                        </a:lnSpc>
                      </a:pPr>
                      <a:r>
                        <a:rPr lang="en-US" altLang="zh-CN" sz="2400" b="1" spc="-5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2018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福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建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省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考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析</a:t>
                      </a:r>
                      <a:endParaRPr lang="en-US" altLang="zh-CN" sz="2400" dirty="0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1490726" algn="l" rtl="0">
                        <a:lnSpc>
                          <a:spcPts val="2657"/>
                        </a:lnSpc>
                        <a:spcBef>
                          <a:spcPts val="223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(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以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理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科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为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例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)</a:t>
                      </a:r>
                      <a:endParaRPr lang="en-US" altLang="zh-CN" sz="2400" dirty="0">
                        <a:latin typeface="Franklin Gothic Medium"/>
                        <a:ea typeface="Franklin Gothic Medium"/>
                        <a:cs typeface="Franklin Gothic Medium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2657"/>
                        </a:lnSpc>
                      </a:pPr>
                      <a:r>
                        <a:rPr lang="en-US" altLang="zh-CN" sz="2400" b="1" spc="-5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2018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福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建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省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考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析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1490726" algn="l" rtl="0">
                        <a:lnSpc>
                          <a:spcPts val="2657"/>
                        </a:lnSpc>
                        <a:spcBef>
                          <a:spcPts val="223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(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以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理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科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为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例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)</a:t>
                      </a:r>
                      <a:endParaRPr lang="en-US" altLang="zh-CN" sz="2400">
                        <a:latin typeface="Franklin Gothic Medium"/>
                        <a:ea typeface="Franklin Gothic Medium"/>
                        <a:cs typeface="Franklin Gothic Medium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2657"/>
                        </a:lnSpc>
                      </a:pPr>
                      <a:r>
                        <a:rPr lang="en-US" altLang="zh-CN" sz="2400" b="1" spc="-5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2018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福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建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省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考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析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1490726" algn="l" rtl="0">
                        <a:lnSpc>
                          <a:spcPts val="2657"/>
                        </a:lnSpc>
                        <a:spcBef>
                          <a:spcPts val="223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(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以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理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科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为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例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)</a:t>
                      </a:r>
                      <a:endParaRPr lang="en-US" altLang="zh-CN" sz="2400">
                        <a:latin typeface="Franklin Gothic Medium"/>
                        <a:ea typeface="Franklin Gothic Medium"/>
                        <a:cs typeface="Franklin Gothic Medium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2657"/>
                        </a:lnSpc>
                      </a:pPr>
                      <a:r>
                        <a:rPr lang="en-US" altLang="zh-CN" sz="2400" b="1" spc="-5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2018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福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建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省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考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析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1490726" algn="l" rtl="0">
                        <a:lnSpc>
                          <a:spcPts val="2657"/>
                        </a:lnSpc>
                        <a:spcBef>
                          <a:spcPts val="223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(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以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理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科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为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例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)</a:t>
                      </a:r>
                      <a:endParaRPr lang="en-US" altLang="zh-CN" sz="2400">
                        <a:latin typeface="Franklin Gothic Medium"/>
                        <a:ea typeface="Franklin Gothic Medium"/>
                        <a:cs typeface="Franklin Gothic Medium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2657"/>
                        </a:lnSpc>
                      </a:pPr>
                      <a:r>
                        <a:rPr lang="en-US" altLang="zh-CN" sz="2400" b="1" spc="-5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2018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福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建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省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考</a:t>
                      </a:r>
                      <a:r>
                        <a:rPr lang="en-US" altLang="zh-CN" sz="2400" b="1" spc="14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析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1490726" algn="l" rtl="0">
                        <a:lnSpc>
                          <a:spcPts val="2657"/>
                        </a:lnSpc>
                        <a:spcBef>
                          <a:spcPts val="223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(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以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理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科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为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例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)</a:t>
                      </a:r>
                      <a:endParaRPr lang="en-US" altLang="zh-CN" sz="2400">
                        <a:latin typeface="Franklin Gothic Medium"/>
                        <a:ea typeface="Franklin Gothic Medium"/>
                        <a:cs typeface="Franklin Gothic Medium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320"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algn="l" rtl="0">
                        <a:lnSpc>
                          <a:spcPts val="2400"/>
                        </a:lnSpc>
                        <a:spcBef>
                          <a:spcPts val="480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号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厦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门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福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建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64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强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干</a:t>
                      </a:r>
                      <a:r>
                        <a:rPr lang="en-US" altLang="zh-CN" sz="2400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扰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项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91440" algn="l" rtl="0">
                        <a:lnSpc>
                          <a:spcPts val="2639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错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选</a:t>
                      </a:r>
                      <a:r>
                        <a:rPr lang="en-US" altLang="zh-CN" sz="2400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率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(</a:t>
                      </a:r>
                      <a:r>
                        <a:rPr lang="en-US" altLang="zh-CN" sz="24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省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)</a:t>
                      </a:r>
                      <a:endParaRPr lang="en-US" altLang="zh-CN" sz="2400">
                        <a:latin typeface="Franklin Gothic Medium"/>
                        <a:ea typeface="Franklin Gothic Medium"/>
                        <a:cs typeface="Franklin Gothic Medium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4880"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7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2.44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2.32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C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11.42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4880"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2.29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2.27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D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19.26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9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2.99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2.77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/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/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4880"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总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algn="l" rtl="0">
                        <a:lnSpc>
                          <a:spcPts val="2400"/>
                        </a:lnSpc>
                        <a:spcBef>
                          <a:spcPts val="480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7.72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7.36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/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1338"/>
                        </a:lnSpc>
                      </a:pPr>
                      <a:r>
                        <a:rPr lang="en-US" altLang="zh-CN" sz="1200" spc="0" dirty="0">
                          <a:solidFill>
                            <a:srgbClr val="898989"/>
                          </a:solidFill>
                          <a:latin typeface="Arial"/>
                          <a:ea typeface="Arial"/>
                          <a:cs typeface="Arial"/>
                        </a:rPr>
                        <a:t>21</a:t>
                      </a:r>
                      <a:endParaRPr lang="en-US" altLang="zh-CN" sz="12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1" name="Table101"/>
          <p:cNvGraphicFramePr>
            <a:graphicFrameLocks noGrp="1"/>
          </p:cNvGraphicFramePr>
          <p:nvPr/>
        </p:nvGraphicFramePr>
        <p:xfrm>
          <a:off x="673100" y="381000"/>
          <a:ext cx="4605401" cy="6096000"/>
        </p:xfrm>
        <a:graphic>
          <a:graphicData uri="http://schemas.openxmlformats.org/drawingml/2006/table">
            <a:tbl>
              <a:tblPr/>
              <a:tblGrid>
                <a:gridCol w="6108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4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51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1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66013">
                <a:tc gridSpan="5">
                  <a:txBody>
                    <a:bodyPr/>
                    <a:lstStyle/>
                    <a:p>
                      <a:pPr algn="l" rtl="0">
                        <a:lnSpc>
                          <a:spcPts val="2657"/>
                        </a:lnSpc>
                      </a:pPr>
                      <a:r>
                        <a:rPr lang="en-US" altLang="zh-CN" sz="2400" b="1" spc="-47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2017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24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考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24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析</a:t>
                      </a:r>
                      <a:r>
                        <a:rPr lang="en-US" altLang="zh-CN" sz="2400" b="1" spc="15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(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以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1419174" algn="l" rtl="0">
                        <a:lnSpc>
                          <a:spcPts val="2657"/>
                        </a:lnSpc>
                        <a:spcBef>
                          <a:spcPts val="226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理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科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为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例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)</a:t>
                      </a:r>
                      <a:endParaRPr lang="en-US" altLang="zh-CN" sz="2400">
                        <a:latin typeface="Franklin Gothic Medium"/>
                        <a:ea typeface="Franklin Gothic Medium"/>
                        <a:cs typeface="Franklin Gothic Medium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2657"/>
                        </a:lnSpc>
                      </a:pPr>
                      <a:r>
                        <a:rPr lang="en-US" altLang="zh-CN" sz="2400" b="1" spc="-47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2017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24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考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24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析</a:t>
                      </a:r>
                      <a:r>
                        <a:rPr lang="en-US" altLang="zh-CN" sz="2400" b="1" spc="15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(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以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1419174" algn="l" rtl="0">
                        <a:lnSpc>
                          <a:spcPts val="2657"/>
                        </a:lnSpc>
                        <a:spcBef>
                          <a:spcPts val="226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理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科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为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例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)</a:t>
                      </a:r>
                      <a:endParaRPr lang="en-US" altLang="zh-CN" sz="2400">
                        <a:latin typeface="Franklin Gothic Medium"/>
                        <a:ea typeface="Franklin Gothic Medium"/>
                        <a:cs typeface="Franklin Gothic Medium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2657"/>
                        </a:lnSpc>
                      </a:pPr>
                      <a:r>
                        <a:rPr lang="en-US" altLang="zh-CN" sz="2400" b="1" spc="-47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2017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24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考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24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析</a:t>
                      </a:r>
                      <a:r>
                        <a:rPr lang="en-US" altLang="zh-CN" sz="2400" b="1" spc="15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(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以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1419174" algn="l" rtl="0">
                        <a:lnSpc>
                          <a:spcPts val="2657"/>
                        </a:lnSpc>
                        <a:spcBef>
                          <a:spcPts val="226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理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科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为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例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)</a:t>
                      </a:r>
                      <a:endParaRPr lang="en-US" altLang="zh-CN" sz="2400">
                        <a:latin typeface="Franklin Gothic Medium"/>
                        <a:ea typeface="Franklin Gothic Medium"/>
                        <a:cs typeface="Franklin Gothic Medium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2657"/>
                        </a:lnSpc>
                      </a:pPr>
                      <a:r>
                        <a:rPr lang="en-US" altLang="zh-CN" sz="2400" b="1" spc="-47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2017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24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考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24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析</a:t>
                      </a:r>
                      <a:r>
                        <a:rPr lang="en-US" altLang="zh-CN" sz="2400" b="1" spc="15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(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以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1419174" algn="l" rtl="0">
                        <a:lnSpc>
                          <a:spcPts val="2657"/>
                        </a:lnSpc>
                        <a:spcBef>
                          <a:spcPts val="226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理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科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为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例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)</a:t>
                      </a:r>
                      <a:endParaRPr lang="en-US" altLang="zh-CN" sz="2400">
                        <a:latin typeface="Franklin Gothic Medium"/>
                        <a:ea typeface="Franklin Gothic Medium"/>
                        <a:cs typeface="Franklin Gothic Medium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2657"/>
                        </a:lnSpc>
                      </a:pPr>
                      <a:r>
                        <a:rPr lang="en-US" altLang="zh-CN" sz="2400" b="1" spc="-47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2017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24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考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24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析</a:t>
                      </a:r>
                      <a:r>
                        <a:rPr lang="en-US" altLang="zh-CN" sz="2400" b="1" spc="15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(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以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1419174" algn="l" rtl="0">
                        <a:lnSpc>
                          <a:spcPts val="2657"/>
                        </a:lnSpc>
                        <a:spcBef>
                          <a:spcPts val="226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理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科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为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例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)</a:t>
                      </a:r>
                      <a:endParaRPr lang="en-US" altLang="zh-CN" sz="2400">
                        <a:latin typeface="Franklin Gothic Medium"/>
                        <a:ea typeface="Franklin Gothic Medium"/>
                        <a:cs typeface="Franklin Gothic Medium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6140"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algn="l" rtl="0">
                        <a:lnSpc>
                          <a:spcPts val="2400"/>
                        </a:lnSpc>
                        <a:spcBef>
                          <a:spcPts val="483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号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2"/>
                        </a:lnSpc>
                      </a:pPr>
                      <a:r>
                        <a:rPr lang="en-US" altLang="zh-CN" sz="2402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厦</a:t>
                      </a:r>
                      <a:r>
                        <a:rPr lang="en-US" altLang="zh-CN" sz="2402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门</a:t>
                      </a:r>
                      <a:endParaRPr lang="en-US" altLang="zh-CN" sz="2402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2"/>
                        </a:lnSpc>
                      </a:pPr>
                      <a:r>
                        <a:rPr lang="en-US" altLang="zh-CN" sz="2402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福</a:t>
                      </a:r>
                      <a:r>
                        <a:rPr lang="en-US" altLang="zh-CN" sz="2402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建</a:t>
                      </a:r>
                      <a:endParaRPr lang="en-US" altLang="zh-CN" sz="2402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641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强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干</a:t>
                      </a:r>
                      <a:r>
                        <a:rPr lang="en-US" altLang="zh-CN" sz="2400" b="1" spc="-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扰</a:t>
                      </a:r>
                      <a:r>
                        <a:rPr lang="en-US" altLang="zh-CN" sz="2400" b="1" spc="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项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4884" indent="-214884" algn="l" rtl="0">
                        <a:lnSpc>
                          <a:spcPts val="264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错</a:t>
                      </a: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选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率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(</a:t>
                      </a:r>
                      <a:r>
                        <a:rPr lang="en-US" altLang="zh-CN" sz="2400" b="1" spc="12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省</a:t>
                      </a: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Franklin Gothic Medium"/>
                          <a:ea typeface="Franklin Gothic Medium"/>
                          <a:cs typeface="Franklin Gothic Medium"/>
                        </a:rPr>
                        <a:t>)</a:t>
                      </a:r>
                      <a:endParaRPr lang="en-US" altLang="zh-CN" sz="2400">
                        <a:latin typeface="Franklin Gothic Medium"/>
                        <a:ea typeface="Franklin Gothic Medium"/>
                        <a:cs typeface="Franklin Gothic Medium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6648"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7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1.89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1.64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B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37.26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1458"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4.05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6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A/E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11.73/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76200" algn="l" rtl="0">
                        <a:lnSpc>
                          <a:spcPts val="2400"/>
                        </a:lnSpc>
                        <a:spcBef>
                          <a:spcPts val="480"/>
                        </a:spcBef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15.47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2553"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9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2.49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2.33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/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/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3188"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总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  <a:p>
                      <a:pPr algn="l" rtl="0">
                        <a:lnSpc>
                          <a:spcPts val="2400"/>
                        </a:lnSpc>
                        <a:spcBef>
                          <a:spcPts val="480"/>
                        </a:spcBef>
                      </a:pPr>
                      <a:r>
                        <a:rPr lang="en-US" altLang="zh-CN" sz="24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8.43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400"/>
                        </a:lnSpc>
                      </a:pPr>
                      <a:r>
                        <a:rPr lang="en-US" altLang="zh-CN" sz="2400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7.97</a:t>
                      </a:r>
                      <a:endParaRPr lang="en-US" altLang="zh-CN" sz="24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/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/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 Box103"/>
          <p:cNvSpPr txBox="1"/>
          <p:nvPr/>
        </p:nvSpPr>
        <p:spPr>
          <a:xfrm>
            <a:off x="966521" y="337396"/>
            <a:ext cx="7505413" cy="59978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723"/>
              </a:lnSpc>
            </a:pPr>
            <a:r>
              <a:rPr lang="en-US" altLang="zh-CN" sz="3602" spc="2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2017</a:t>
            </a:r>
            <a:r>
              <a:rPr lang="en-US" altLang="zh-CN" sz="3602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sz="3602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全</a:t>
            </a:r>
            <a:r>
              <a:rPr lang="en-US" altLang="zh-CN" sz="3602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国I卷</a:t>
            </a:r>
            <a:r>
              <a:rPr lang="en-US" altLang="zh-CN" sz="3602" spc="-7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第</a:t>
            </a:r>
            <a:r>
              <a:rPr lang="en-US" altLang="zh-CN" sz="3602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7题，B项</a:t>
            </a:r>
            <a:r>
              <a:rPr lang="en-US" altLang="zh-CN" sz="3602" spc="-7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3602" spc="2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37.26%</a:t>
            </a:r>
            <a:endParaRPr lang="en-US" altLang="zh-CN" sz="3602">
              <a:latin typeface="微软雅黑"/>
              <a:ea typeface="微软雅黑"/>
              <a:cs typeface="微软雅黑"/>
            </a:endParaRPr>
          </a:p>
        </p:txBody>
      </p:sp>
      <p:sp>
        <p:nvSpPr>
          <p:cNvPr id="104" name="Text Box104"/>
          <p:cNvSpPr txBox="1"/>
          <p:nvPr/>
        </p:nvSpPr>
        <p:spPr>
          <a:xfrm>
            <a:off x="966521" y="1107923"/>
            <a:ext cx="6918910" cy="3995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46"/>
              </a:lnSpc>
            </a:pPr>
            <a:r>
              <a:rPr lang="en-US" altLang="zh-CN" sz="2400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0" spc="293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-4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7.</a:t>
            </a:r>
            <a:r>
              <a:rPr lang="en-US" altLang="zh-CN" sz="2400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下列对材料相关内容的梳理，不正确的一项是（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05" name="Text Box105"/>
          <p:cNvSpPr txBox="1"/>
          <p:nvPr/>
        </p:nvSpPr>
        <p:spPr>
          <a:xfrm>
            <a:off x="8211058" y="1107923"/>
            <a:ext cx="342900" cy="3995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46"/>
              </a:lnSpc>
            </a:pPr>
            <a:r>
              <a:rPr lang="en-US" altLang="zh-CN" sz="2400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）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06" name="Text Box106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22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E56D09C-72AC-4D42-92F3-FA78F787E9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917436"/>
            <a:ext cx="7848872" cy="468559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 Box108"/>
          <p:cNvSpPr txBox="1"/>
          <p:nvPr/>
        </p:nvSpPr>
        <p:spPr>
          <a:xfrm>
            <a:off x="966521" y="2579916"/>
            <a:ext cx="10290659" cy="285982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28600" marR="75981" indent="-228600">
              <a:lnSpc>
                <a:spcPts val="3684"/>
              </a:lnSpc>
            </a:pPr>
            <a:r>
              <a:rPr lang="en-US" altLang="zh-CN" sz="2798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8" spc="42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三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“</a:t>
            </a:r>
            <a:r>
              <a:rPr lang="en-US" altLang="zh-CN" sz="2798" spc="-6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798" spc="-7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制</a:t>
            </a:r>
            <a:r>
              <a:rPr lang="en-US" altLang="zh-CN" sz="2798" spc="-6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播</a:t>
            </a:r>
            <a:r>
              <a:rPr lang="en-US" altLang="zh-CN" sz="2798" spc="-7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运</a:t>
            </a:r>
            <a:r>
              <a:rPr lang="en-US" altLang="zh-CN" sz="2798" spc="-6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营模</a:t>
            </a:r>
            <a:r>
              <a:rPr lang="en-US" altLang="zh-CN" sz="2798" spc="-7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式</a:t>
            </a:r>
            <a:r>
              <a:rPr lang="en-US" altLang="zh-CN" sz="2798" spc="-6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方</a:t>
            </a:r>
            <a:r>
              <a:rPr lang="en-US" altLang="zh-CN" sz="2798" spc="-7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面</a:t>
            </a:r>
            <a:r>
              <a:rPr lang="en-US" altLang="zh-CN" sz="2798" spc="-6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8" spc="0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央视</a:t>
            </a:r>
            <a:r>
              <a:rPr lang="en-US" altLang="zh-CN" sz="2798" spc="-8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纪</a:t>
            </a:r>
            <a:r>
              <a:rPr lang="en-US" altLang="zh-CN" sz="2798" spc="0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录频</a:t>
            </a:r>
            <a:r>
              <a:rPr lang="en-US" altLang="zh-CN" sz="2798" spc="-9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道</a:t>
            </a:r>
            <a:r>
              <a:rPr lang="en-US" altLang="zh-CN" sz="2798" spc="0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实行</a:t>
            </a:r>
            <a:r>
              <a:rPr lang="en-US" altLang="zh-CN" sz="2798" spc="-8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spc="0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是频</a:t>
            </a:r>
            <a:r>
              <a:rPr lang="en-US" altLang="zh-CN" sz="2798" spc="-9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道</a:t>
            </a:r>
            <a:r>
              <a:rPr lang="en-US" altLang="zh-CN" sz="2798" spc="0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79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zh-CN" altLang="en-US" sz="27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运营模式。央视是纪录片的主要制作基地，制作出的料品节目数</a:t>
            </a:r>
          </a:p>
          <a:p>
            <a:pPr marL="228600" marR="75981" indent="-228600">
              <a:lnSpc>
                <a:spcPts val="3684"/>
              </a:lnSpc>
            </a:pPr>
            <a:r>
              <a:rPr lang="zh-CN" altLang="en-US" sz="27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众多。 ”由此可以看出， 中央电视台记录频道的节 目制作方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”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由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此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可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看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出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央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电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视台记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录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频道的节目</a:t>
            </a:r>
            <a:r>
              <a:rPr lang="en-US" altLang="zh-CN" sz="279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制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作方式</a:t>
            </a:r>
            <a:r>
              <a:rPr lang="en-US" altLang="zh-CN" sz="27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央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视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自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制为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主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央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视自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制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优</a:t>
            </a:r>
            <a:r>
              <a:rPr lang="en-US" altLang="zh-CN" sz="27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势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就在</a:t>
            </a:r>
            <a:r>
              <a:rPr lang="en-US" altLang="zh-CN" sz="2798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于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精品</a:t>
            </a:r>
            <a:r>
              <a:rPr lang="en-US" altLang="zh-CN" sz="2798" spc="-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节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目较</a:t>
            </a:r>
            <a:r>
              <a:rPr lang="en-US" altLang="zh-CN" sz="2798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多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，其</a:t>
            </a:r>
            <a:r>
              <a:rPr lang="en-US" altLang="zh-CN" sz="2798" spc="-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节</a:t>
            </a:r>
            <a:r>
              <a:rPr lang="en-US" altLang="zh-CN" sz="27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目</a:t>
            </a:r>
            <a:r>
              <a:rPr lang="en-US" altLang="zh-CN" sz="279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品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质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有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保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障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因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此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B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选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项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正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确</a:t>
            </a:r>
            <a:r>
              <a:rPr lang="en-US" altLang="zh-CN" sz="2796" spc="1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23</a:t>
            </a:r>
            <a:endParaRPr lang="en-US" altLang="zh-CN" sz="1200" dirty="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 Box110"/>
          <p:cNvSpPr txBox="1"/>
          <p:nvPr/>
        </p:nvSpPr>
        <p:spPr>
          <a:xfrm>
            <a:off x="967740" y="387706"/>
            <a:ext cx="7939786" cy="3995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46"/>
              </a:lnSpc>
            </a:pPr>
            <a:r>
              <a:rPr lang="en-US" altLang="zh-CN" sz="2400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0" spc="295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7</a:t>
            </a:r>
            <a:r>
              <a:rPr lang="en-US" altLang="zh-CN" sz="2400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．下列对材料相关内容的梳理，不正确的一项是（3分）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11" name="Text Box111"/>
          <p:cNvSpPr txBox="1"/>
          <p:nvPr/>
        </p:nvSpPr>
        <p:spPr>
          <a:xfrm>
            <a:off x="1218895" y="3598194"/>
            <a:ext cx="8624055" cy="247080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381051" algn="just" rtl="0">
              <a:lnSpc>
                <a:spcPts val="3243"/>
              </a:lnSpc>
            </a:pPr>
            <a:r>
              <a:rPr lang="en-US" altLang="zh-CN" sz="2796" b="1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美</a:t>
            </a:r>
            <a:r>
              <a:rPr lang="en-US" altLang="zh-CN" sz="2796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79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家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地理</a:t>
            </a:r>
            <a:r>
              <a:rPr lang="en-US" altLang="zh-CN" sz="279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电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视公</a:t>
            </a:r>
            <a:r>
              <a:rPr lang="en-US" altLang="zh-CN" sz="2796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司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以及</a:t>
            </a:r>
            <a:r>
              <a:rPr lang="en-US" altLang="zh-CN" sz="279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其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他</a:t>
            </a:r>
            <a:r>
              <a:rPr lang="en-US" altLang="zh-CN" sz="279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渠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道承</a:t>
            </a:r>
            <a:r>
              <a:rPr lang="en-US" altLang="zh-CN" sz="2796" b="1" spc="1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担</a:t>
            </a:r>
            <a:r>
              <a:rPr lang="en-US" altLang="zh-CN" sz="2796" b="1" spc="-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提</a:t>
            </a:r>
            <a:r>
              <a:rPr lang="en-US" altLang="zh-CN" sz="2796" b="1" spc="13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供</a:t>
            </a:r>
            <a:r>
              <a:rPr lang="en-US" altLang="zh-CN" sz="2796" b="1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片</a:t>
            </a:r>
            <a:r>
              <a:rPr lang="en-US" altLang="zh-CN" sz="279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源</a:t>
            </a:r>
            <a:r>
              <a:rPr lang="en-US" altLang="zh-CN" sz="2796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796" b="1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任</a:t>
            </a:r>
            <a:r>
              <a:rPr lang="en-US" altLang="zh-CN" sz="2796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务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；</a:t>
            </a:r>
            <a:r>
              <a:rPr lang="en-US" altLang="zh-CN" sz="279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家地</a:t>
            </a:r>
            <a:r>
              <a:rPr lang="en-US" altLang="zh-CN" sz="279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理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频道</a:t>
            </a:r>
            <a:r>
              <a:rPr lang="en-US" altLang="zh-CN" sz="2796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承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担的</a:t>
            </a:r>
            <a:r>
              <a:rPr lang="en-US" altLang="zh-CN" sz="279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是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节</a:t>
            </a:r>
            <a:r>
              <a:rPr lang="en-US" altLang="zh-CN" sz="279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目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制作</a:t>
            </a:r>
            <a:r>
              <a:rPr lang="en-US" altLang="zh-CN" sz="2796" b="1" spc="1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等</a:t>
            </a:r>
            <a:r>
              <a:rPr lang="en-US" altLang="zh-CN" sz="2796" b="1" spc="-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任</a:t>
            </a:r>
            <a:r>
              <a:rPr lang="en-US" altLang="zh-CN" sz="2796" b="1" spc="13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务</a:t>
            </a:r>
            <a:r>
              <a:rPr lang="en-US" altLang="zh-CN" sz="2796" b="1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79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即</a:t>
            </a:r>
            <a:r>
              <a:rPr lang="en-US" altLang="zh-CN" sz="2796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让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来</a:t>
            </a:r>
            <a:r>
              <a:rPr lang="en-US" altLang="zh-CN" sz="2796" b="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796" b="1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自</a:t>
            </a:r>
            <a:r>
              <a:rPr lang="en-US" altLang="zh-CN" sz="2796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家</a:t>
            </a:r>
            <a:r>
              <a:rPr lang="en-US" altLang="zh-CN" sz="279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地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理电</a:t>
            </a:r>
            <a:r>
              <a:rPr lang="en-US" altLang="zh-CN" sz="279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视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公司</a:t>
            </a:r>
            <a:r>
              <a:rPr lang="en-US" altLang="zh-CN" sz="2796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等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渠道</a:t>
            </a:r>
            <a:r>
              <a:rPr lang="en-US" altLang="zh-CN" sz="279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单</a:t>
            </a:r>
            <a:r>
              <a:rPr lang="en-US" altLang="zh-CN" sz="279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个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的片</a:t>
            </a:r>
            <a:r>
              <a:rPr lang="en-US" altLang="zh-CN" sz="2796" b="1" spc="1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源</a:t>
            </a:r>
            <a:r>
              <a:rPr lang="en-US" altLang="zh-CN" sz="2796" b="1" spc="-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变</a:t>
            </a:r>
            <a:r>
              <a:rPr lang="en-US" altLang="zh-CN" sz="2796" b="1" spc="13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成</a:t>
            </a:r>
            <a:r>
              <a:rPr lang="en-US" altLang="zh-CN" sz="2796" b="1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有</a:t>
            </a:r>
            <a:r>
              <a:rPr lang="en-US" altLang="zh-CN" sz="279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机</a:t>
            </a:r>
            <a:r>
              <a:rPr lang="en-US" altLang="zh-CN" sz="2796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结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合</a:t>
            </a:r>
            <a:r>
              <a:rPr lang="en-US" altLang="zh-CN" sz="2796" b="1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796" b="1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796" b="1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整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体</a:t>
            </a:r>
            <a:r>
              <a:rPr lang="en-US" altLang="zh-CN" sz="2796" b="1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适于</a:t>
            </a:r>
            <a:r>
              <a:rPr lang="en-US" altLang="zh-CN" sz="279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在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电视</a:t>
            </a:r>
            <a:r>
              <a:rPr lang="en-US" altLang="zh-CN" sz="2796" b="1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上</a:t>
            </a:r>
            <a:r>
              <a:rPr lang="en-US" altLang="zh-CN" sz="2796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播放</a:t>
            </a:r>
            <a:r>
              <a:rPr lang="en-US" altLang="zh-CN" sz="2796" b="1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；</a:t>
            </a:r>
            <a:r>
              <a:rPr lang="en-US" altLang="zh-CN" sz="27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康</a:t>
            </a:r>
            <a:r>
              <a:rPr lang="en-US" altLang="zh-CN" sz="2796" b="1" spc="1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卡</a:t>
            </a:r>
            <a:r>
              <a:rPr lang="en-US" altLang="zh-CN" sz="2796" b="1" spc="-1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斯</a:t>
            </a:r>
            <a:r>
              <a:rPr lang="en-US" altLang="zh-CN" sz="27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特</a:t>
            </a:r>
            <a:r>
              <a:rPr lang="en-US" altLang="zh-CN" sz="2796" b="1" spc="18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电</a:t>
            </a:r>
            <a:r>
              <a:rPr lang="en-US" altLang="zh-CN" sz="2796" b="1" spc="-17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信</a:t>
            </a:r>
            <a:r>
              <a:rPr lang="en-US" altLang="zh-CN" sz="2796" b="1" spc="1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公</a:t>
            </a:r>
            <a:r>
              <a:rPr lang="en-US" altLang="zh-CN" sz="2796" b="1" spc="-1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司</a:t>
            </a:r>
            <a:r>
              <a:rPr lang="en-US" altLang="zh-CN" sz="27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作</a:t>
            </a:r>
            <a:r>
              <a:rPr lang="en-US" altLang="zh-CN" sz="2796" b="1" spc="17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为</a:t>
            </a:r>
            <a:r>
              <a:rPr lang="en-US" altLang="zh-CN" sz="2796" b="1" spc="-1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有</a:t>
            </a:r>
            <a:r>
              <a:rPr lang="en-US" altLang="zh-CN" sz="2796" b="1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796" b="1" spc="-7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线</a:t>
            </a:r>
            <a:r>
              <a:rPr lang="en-US" altLang="zh-CN" sz="2796" b="1" spc="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电</a:t>
            </a:r>
            <a:r>
              <a:rPr lang="en-US" altLang="zh-CN" sz="27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视</a:t>
            </a:r>
            <a:r>
              <a:rPr lang="en-US" altLang="zh-CN" sz="2796" b="1" spc="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系</a:t>
            </a:r>
            <a:r>
              <a:rPr lang="en-US" altLang="zh-CN" sz="27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统运</a:t>
            </a:r>
            <a:r>
              <a:rPr lang="en-US" altLang="zh-CN" sz="2796" b="1" spc="9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营</a:t>
            </a:r>
            <a:r>
              <a:rPr lang="en-US" altLang="zh-CN" sz="27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商，</a:t>
            </a:r>
            <a:r>
              <a:rPr lang="en-US" altLang="zh-CN" sz="2796" b="1" spc="7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则</a:t>
            </a:r>
            <a:r>
              <a:rPr lang="en-US" altLang="zh-CN" sz="27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承担</a:t>
            </a:r>
            <a:r>
              <a:rPr lang="en-US" altLang="zh-CN" sz="2796" b="1" spc="9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把</a:t>
            </a:r>
            <a:r>
              <a:rPr lang="en-US" altLang="zh-CN" sz="27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电</a:t>
            </a:r>
            <a:r>
              <a:rPr lang="en-US" altLang="zh-CN" sz="2796" b="1" spc="9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视</a:t>
            </a:r>
            <a:r>
              <a:rPr lang="en-US" altLang="zh-CN" sz="27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信号</a:t>
            </a:r>
            <a:r>
              <a:rPr lang="en-US" altLang="zh-CN" sz="2796" b="1" spc="1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传</a:t>
            </a:r>
            <a:r>
              <a:rPr lang="en-US" altLang="zh-CN" sz="2796" b="1" spc="-9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送</a:t>
            </a:r>
            <a:r>
              <a:rPr lang="en-US" altLang="zh-CN" sz="2796" b="1" spc="13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到</a:t>
            </a:r>
            <a:r>
              <a:rPr lang="en-US" altLang="zh-CN" sz="2796" b="1" spc="-8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千</a:t>
            </a:r>
            <a:r>
              <a:rPr lang="en-US" altLang="zh-CN" sz="2796" b="1" spc="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家</a:t>
            </a:r>
            <a:r>
              <a:rPr lang="en-US" altLang="zh-CN" sz="2796" b="1" spc="7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万</a:t>
            </a:r>
            <a:r>
              <a:rPr lang="en-US" altLang="zh-CN" sz="2796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户</a:t>
            </a:r>
            <a:r>
              <a:rPr lang="en-US" altLang="zh-CN" sz="2796" b="1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798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的电</a:t>
            </a:r>
            <a:r>
              <a:rPr lang="en-US" altLang="zh-CN" sz="2798" b="1" spc="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视</a:t>
            </a:r>
            <a:r>
              <a:rPr lang="en-US" altLang="zh-CN" sz="2798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机上</a:t>
            </a:r>
            <a:r>
              <a:rPr lang="en-US" altLang="zh-CN" sz="2798" b="1" spc="1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798" b="1" spc="-5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技</a:t>
            </a:r>
            <a:r>
              <a:rPr lang="en-US" altLang="zh-CN" sz="2798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术</a:t>
            </a:r>
            <a:r>
              <a:rPr lang="en-US" altLang="zh-CN" sz="2798" b="1" spc="1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性</a:t>
            </a:r>
            <a:r>
              <a:rPr lang="en-US" altLang="zh-CN" sz="2798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播出</a:t>
            </a:r>
            <a:r>
              <a:rPr lang="en-US" altLang="zh-CN" sz="2798" b="1" spc="6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任</a:t>
            </a:r>
            <a:r>
              <a:rPr lang="en-US" altLang="zh-CN" sz="2798" b="1" spc="0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务</a:t>
            </a:r>
            <a:r>
              <a:rPr lang="en-US" altLang="zh-CN" sz="2798" b="1" spc="9" dirty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。</a:t>
            </a:r>
            <a:endParaRPr lang="en-US" altLang="zh-CN" sz="2798">
              <a:latin typeface="宋体"/>
              <a:ea typeface="宋体"/>
              <a:cs typeface="宋体"/>
            </a:endParaRPr>
          </a:p>
        </p:txBody>
      </p:sp>
      <p:sp>
        <p:nvSpPr>
          <p:cNvPr id="112" name="Text Box112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24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A65F5F5-B048-49F0-843B-AB1FA16B1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772816"/>
            <a:ext cx="6140766" cy="115575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ath114"/>
          <p:cNvSpPr/>
          <p:nvPr/>
        </p:nvSpPr>
        <p:spPr>
          <a:xfrm>
            <a:off x="5355336" y="967740"/>
            <a:ext cx="1871472" cy="504444"/>
          </a:xfrm>
          <a:custGeom>
            <a:avLst/>
            <a:gdLst/>
            <a:ahLst/>
            <a:cxnLst/>
            <a:rect l="l" t="t" r="r" b="b"/>
            <a:pathLst>
              <a:path w="1871472" h="504444">
                <a:moveTo>
                  <a:pt x="0" y="252222"/>
                </a:moveTo>
                <a:lnTo>
                  <a:pt x="252222" y="0"/>
                </a:lnTo>
                <a:lnTo>
                  <a:pt x="252222" y="126111"/>
                </a:lnTo>
                <a:lnTo>
                  <a:pt x="1619250" y="126111"/>
                </a:lnTo>
                <a:lnTo>
                  <a:pt x="1619250" y="0"/>
                </a:lnTo>
                <a:lnTo>
                  <a:pt x="1871472" y="252222"/>
                </a:lnTo>
                <a:lnTo>
                  <a:pt x="1619250" y="504444"/>
                </a:lnTo>
                <a:lnTo>
                  <a:pt x="1619250" y="378333"/>
                </a:lnTo>
                <a:lnTo>
                  <a:pt x="252222" y="378333"/>
                </a:lnTo>
                <a:lnTo>
                  <a:pt x="252222" y="504444"/>
                </a:lnTo>
                <a:lnTo>
                  <a:pt x="0" y="252222"/>
                </a:lnTo>
                <a:close/>
              </a:path>
            </a:pathLst>
          </a:custGeom>
          <a:solidFill>
            <a:srgbClr val="97D8E8">
              <a:alpha val="65535"/>
            </a:srgbClr>
          </a:solidFill>
          <a:ln w="0" cap="sq">
            <a:solidFill>
              <a:srgbClr val="97D8E8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15" name="Path115"/>
          <p:cNvSpPr/>
          <p:nvPr/>
        </p:nvSpPr>
        <p:spPr>
          <a:xfrm>
            <a:off x="5338094" y="938306"/>
            <a:ext cx="1905956" cy="563312"/>
          </a:xfrm>
          <a:custGeom>
            <a:avLst/>
            <a:gdLst/>
            <a:ahLst/>
            <a:cxnLst/>
            <a:rect l="l" t="t" r="r" b="b"/>
            <a:pathLst>
              <a:path w="1905956" h="563312">
                <a:moveTo>
                  <a:pt x="17242" y="281656"/>
                </a:moveTo>
                <a:lnTo>
                  <a:pt x="269465" y="29434"/>
                </a:lnTo>
                <a:lnTo>
                  <a:pt x="269465" y="155545"/>
                </a:lnTo>
                <a:lnTo>
                  <a:pt x="1636492" y="155545"/>
                </a:lnTo>
                <a:lnTo>
                  <a:pt x="1636492" y="29434"/>
                </a:lnTo>
                <a:lnTo>
                  <a:pt x="1888714" y="281656"/>
                </a:lnTo>
                <a:lnTo>
                  <a:pt x="1636492" y="533878"/>
                </a:lnTo>
                <a:lnTo>
                  <a:pt x="1636492" y="407767"/>
                </a:lnTo>
                <a:lnTo>
                  <a:pt x="269465" y="407767"/>
                </a:lnTo>
                <a:lnTo>
                  <a:pt x="269465" y="533878"/>
                </a:lnTo>
                <a:lnTo>
                  <a:pt x="17242" y="281656"/>
                </a:lnTo>
                <a:close/>
              </a:path>
            </a:pathLst>
          </a:custGeom>
          <a:solidFill>
            <a:srgbClr val="97D8E8">
              <a:alpha val="0"/>
            </a:srgbClr>
          </a:solidFill>
          <a:ln w="12192" cap="sq">
            <a:solidFill>
              <a:srgbClr val="6E9EAA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16" name="Path116"/>
          <p:cNvSpPr/>
          <p:nvPr/>
        </p:nvSpPr>
        <p:spPr>
          <a:xfrm>
            <a:off x="1025182" y="2670048"/>
            <a:ext cx="2957538" cy="2967228"/>
          </a:xfrm>
          <a:custGeom>
            <a:avLst/>
            <a:gdLst/>
            <a:ahLst/>
            <a:cxnLst/>
            <a:rect l="l" t="t" r="r" b="b"/>
            <a:pathLst>
              <a:path w="2957538" h="2967228">
                <a:moveTo>
                  <a:pt x="1478750" y="0"/>
                </a:moveTo>
                <a:cubicBezTo>
                  <a:pt x="1823555" y="0"/>
                  <a:pt x="2168360" y="131445"/>
                  <a:pt x="2431377" y="394462"/>
                </a:cubicBezTo>
                <a:lnTo>
                  <a:pt x="2431377" y="394462"/>
                </a:lnTo>
                <a:cubicBezTo>
                  <a:pt x="2957538" y="920496"/>
                  <a:pt x="2957538" y="1773301"/>
                  <a:pt x="2431377" y="2299335"/>
                </a:cubicBezTo>
                <a:cubicBezTo>
                  <a:pt x="2240877" y="2489708"/>
                  <a:pt x="2066252" y="2696083"/>
                  <a:pt x="1907502" y="2918181"/>
                </a:cubicBezTo>
                <a:lnTo>
                  <a:pt x="1875371" y="2967228"/>
                </a:lnTo>
                <a:lnTo>
                  <a:pt x="1478750" y="2200148"/>
                </a:lnTo>
                <a:lnTo>
                  <a:pt x="1082129" y="2967228"/>
                </a:lnTo>
                <a:lnTo>
                  <a:pt x="1049998" y="2918181"/>
                </a:lnTo>
                <a:cubicBezTo>
                  <a:pt x="891248" y="2696083"/>
                  <a:pt x="716623" y="2489708"/>
                  <a:pt x="526123" y="2299335"/>
                </a:cubicBezTo>
                <a:cubicBezTo>
                  <a:pt x="0" y="1773301"/>
                  <a:pt x="0" y="920496"/>
                  <a:pt x="526123" y="394462"/>
                </a:cubicBezTo>
                <a:cubicBezTo>
                  <a:pt x="789140" y="131445"/>
                  <a:pt x="1133945" y="0"/>
                  <a:pt x="1478750" y="0"/>
                </a:cubicBezTo>
                <a:close/>
              </a:path>
            </a:pathLst>
          </a:custGeom>
          <a:solidFill>
            <a:srgbClr val="97D8E8">
              <a:alpha val="65535"/>
            </a:srgbClr>
          </a:solidFill>
          <a:ln w="0" cap="sq">
            <a:solidFill>
              <a:srgbClr val="97D8E8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17" name="Path117"/>
          <p:cNvSpPr/>
          <p:nvPr/>
        </p:nvSpPr>
        <p:spPr>
          <a:xfrm>
            <a:off x="1377696" y="2891028"/>
            <a:ext cx="2252472" cy="2252472"/>
          </a:xfrm>
          <a:custGeom>
            <a:avLst/>
            <a:gdLst/>
            <a:ahLst/>
            <a:cxnLst/>
            <a:rect l="l" t="t" r="r" b="b"/>
            <a:pathLst>
              <a:path w="2252472" h="2252472">
                <a:moveTo>
                  <a:pt x="0" y="1126236"/>
                </a:moveTo>
                <a:cubicBezTo>
                  <a:pt x="0" y="504190"/>
                  <a:pt x="504190" y="0"/>
                  <a:pt x="1126236" y="0"/>
                </a:cubicBezTo>
                <a:cubicBezTo>
                  <a:pt x="1748282" y="0"/>
                  <a:pt x="2252472" y="504190"/>
                  <a:pt x="2252472" y="1126236"/>
                </a:cubicBezTo>
                <a:cubicBezTo>
                  <a:pt x="2252472" y="1748282"/>
                  <a:pt x="1748282" y="2252472"/>
                  <a:pt x="1126236" y="2252472"/>
                </a:cubicBezTo>
                <a:cubicBezTo>
                  <a:pt x="504190" y="2252472"/>
                  <a:pt x="0" y="1748282"/>
                  <a:pt x="0" y="1126236"/>
                </a:cubicBez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18" name="Path118"/>
          <p:cNvSpPr/>
          <p:nvPr/>
        </p:nvSpPr>
        <p:spPr>
          <a:xfrm>
            <a:off x="2066544" y="5716524"/>
            <a:ext cx="874776" cy="44196"/>
          </a:xfrm>
          <a:custGeom>
            <a:avLst/>
            <a:gdLst/>
            <a:ahLst/>
            <a:cxnLst/>
            <a:rect l="l" t="t" r="r" b="b"/>
            <a:pathLst>
              <a:path w="874776" h="44196">
                <a:moveTo>
                  <a:pt x="0" y="44196"/>
                </a:moveTo>
                <a:lnTo>
                  <a:pt x="874776" y="44196"/>
                </a:lnTo>
                <a:lnTo>
                  <a:pt x="874776" y="0"/>
                </a:lnTo>
                <a:lnTo>
                  <a:pt x="0" y="0"/>
                </a:lnTo>
                <a:lnTo>
                  <a:pt x="0" y="44196"/>
                </a:lnTo>
                <a:close/>
              </a:path>
            </a:pathLst>
          </a:custGeom>
          <a:solidFill>
            <a:srgbClr val="4D5368">
              <a:alpha val="65535"/>
            </a:srgbClr>
          </a:solidFill>
          <a:ln w="0" cap="sq">
            <a:solidFill>
              <a:srgbClr val="4D5368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19" name="Path119"/>
          <p:cNvSpPr/>
          <p:nvPr/>
        </p:nvSpPr>
        <p:spPr>
          <a:xfrm>
            <a:off x="4618863" y="2546604"/>
            <a:ext cx="2955799" cy="2967228"/>
          </a:xfrm>
          <a:custGeom>
            <a:avLst/>
            <a:gdLst/>
            <a:ahLst/>
            <a:cxnLst/>
            <a:rect l="l" t="t" r="r" b="b"/>
            <a:pathLst>
              <a:path w="2955799" h="2967228">
                <a:moveTo>
                  <a:pt x="1477899" y="0"/>
                </a:moveTo>
                <a:cubicBezTo>
                  <a:pt x="1822450" y="0"/>
                  <a:pt x="2167128" y="131445"/>
                  <a:pt x="2430018" y="394462"/>
                </a:cubicBezTo>
                <a:lnTo>
                  <a:pt x="2430018" y="394462"/>
                </a:lnTo>
                <a:cubicBezTo>
                  <a:pt x="2955799" y="920496"/>
                  <a:pt x="2955799" y="1773301"/>
                  <a:pt x="2430018" y="2299335"/>
                </a:cubicBezTo>
                <a:cubicBezTo>
                  <a:pt x="2239645" y="2489708"/>
                  <a:pt x="2065147" y="2696083"/>
                  <a:pt x="1906397" y="2918206"/>
                </a:cubicBezTo>
                <a:lnTo>
                  <a:pt x="1874266" y="2967228"/>
                </a:lnTo>
                <a:lnTo>
                  <a:pt x="1477899" y="2200148"/>
                </a:lnTo>
                <a:lnTo>
                  <a:pt x="1081532" y="2967228"/>
                </a:lnTo>
                <a:lnTo>
                  <a:pt x="1049401" y="2918206"/>
                </a:lnTo>
                <a:cubicBezTo>
                  <a:pt x="890651" y="2696083"/>
                  <a:pt x="716153" y="2489708"/>
                  <a:pt x="525780" y="2299335"/>
                </a:cubicBezTo>
                <a:cubicBezTo>
                  <a:pt x="0" y="1773301"/>
                  <a:pt x="0" y="920496"/>
                  <a:pt x="525780" y="394462"/>
                </a:cubicBezTo>
                <a:cubicBezTo>
                  <a:pt x="788670" y="131445"/>
                  <a:pt x="1133348" y="0"/>
                  <a:pt x="1477899" y="0"/>
                </a:cubicBezTo>
                <a:close/>
              </a:path>
            </a:pathLst>
          </a:custGeom>
          <a:solidFill>
            <a:srgbClr val="97D8E8">
              <a:alpha val="65535"/>
            </a:srgbClr>
          </a:solidFill>
          <a:ln w="0" cap="sq">
            <a:solidFill>
              <a:srgbClr val="97D8E8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20" name="Path120"/>
          <p:cNvSpPr/>
          <p:nvPr/>
        </p:nvSpPr>
        <p:spPr>
          <a:xfrm>
            <a:off x="4969764" y="2767584"/>
            <a:ext cx="2253996" cy="2252472"/>
          </a:xfrm>
          <a:custGeom>
            <a:avLst/>
            <a:gdLst/>
            <a:ahLst/>
            <a:cxnLst/>
            <a:rect l="l" t="t" r="r" b="b"/>
            <a:pathLst>
              <a:path w="2253996" h="2252472">
                <a:moveTo>
                  <a:pt x="0" y="1126236"/>
                </a:moveTo>
                <a:cubicBezTo>
                  <a:pt x="0" y="504190"/>
                  <a:pt x="504571" y="0"/>
                  <a:pt x="1126998" y="0"/>
                </a:cubicBezTo>
                <a:cubicBezTo>
                  <a:pt x="1749425" y="0"/>
                  <a:pt x="2253996" y="504190"/>
                  <a:pt x="2253996" y="1126236"/>
                </a:cubicBezTo>
                <a:cubicBezTo>
                  <a:pt x="2253996" y="1748282"/>
                  <a:pt x="1749425" y="2252472"/>
                  <a:pt x="1126998" y="2252472"/>
                </a:cubicBezTo>
                <a:cubicBezTo>
                  <a:pt x="504571" y="2252472"/>
                  <a:pt x="0" y="1748282"/>
                  <a:pt x="0" y="1126236"/>
                </a:cubicBez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21" name="Path121"/>
          <p:cNvSpPr/>
          <p:nvPr/>
        </p:nvSpPr>
        <p:spPr>
          <a:xfrm>
            <a:off x="5660136" y="5593080"/>
            <a:ext cx="874776" cy="44196"/>
          </a:xfrm>
          <a:custGeom>
            <a:avLst/>
            <a:gdLst/>
            <a:ahLst/>
            <a:cxnLst/>
            <a:rect l="l" t="t" r="r" b="b"/>
            <a:pathLst>
              <a:path w="874776" h="44196">
                <a:moveTo>
                  <a:pt x="0" y="44196"/>
                </a:moveTo>
                <a:lnTo>
                  <a:pt x="874776" y="44196"/>
                </a:lnTo>
                <a:lnTo>
                  <a:pt x="874776" y="0"/>
                </a:lnTo>
                <a:lnTo>
                  <a:pt x="0" y="0"/>
                </a:lnTo>
                <a:lnTo>
                  <a:pt x="0" y="44196"/>
                </a:lnTo>
                <a:close/>
              </a:path>
            </a:pathLst>
          </a:custGeom>
          <a:solidFill>
            <a:srgbClr val="4D5368">
              <a:alpha val="65535"/>
            </a:srgbClr>
          </a:solidFill>
          <a:ln w="0" cap="sq">
            <a:solidFill>
              <a:srgbClr val="4D5368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22" name="Path122"/>
          <p:cNvSpPr/>
          <p:nvPr/>
        </p:nvSpPr>
        <p:spPr>
          <a:xfrm>
            <a:off x="8216900" y="2670048"/>
            <a:ext cx="2957576" cy="2967228"/>
          </a:xfrm>
          <a:custGeom>
            <a:avLst/>
            <a:gdLst/>
            <a:ahLst/>
            <a:cxnLst/>
            <a:rect l="l" t="t" r="r" b="b"/>
            <a:pathLst>
              <a:path w="2957576" h="2967228">
                <a:moveTo>
                  <a:pt x="1478788" y="0"/>
                </a:moveTo>
                <a:cubicBezTo>
                  <a:pt x="1823593" y="0"/>
                  <a:pt x="2168398" y="131445"/>
                  <a:pt x="2431415" y="394462"/>
                </a:cubicBezTo>
                <a:lnTo>
                  <a:pt x="2431415" y="394462"/>
                </a:lnTo>
                <a:cubicBezTo>
                  <a:pt x="2957576" y="920496"/>
                  <a:pt x="2957576" y="1773301"/>
                  <a:pt x="2431415" y="2299335"/>
                </a:cubicBezTo>
                <a:cubicBezTo>
                  <a:pt x="2240915" y="2489708"/>
                  <a:pt x="2066290" y="2696083"/>
                  <a:pt x="1907540" y="2918181"/>
                </a:cubicBezTo>
                <a:lnTo>
                  <a:pt x="1875409" y="2967228"/>
                </a:lnTo>
                <a:lnTo>
                  <a:pt x="1478788" y="2200148"/>
                </a:lnTo>
                <a:lnTo>
                  <a:pt x="1082167" y="2967228"/>
                </a:lnTo>
                <a:lnTo>
                  <a:pt x="1050036" y="2918181"/>
                </a:lnTo>
                <a:cubicBezTo>
                  <a:pt x="891286" y="2696083"/>
                  <a:pt x="716662" y="2489708"/>
                  <a:pt x="526162" y="2299335"/>
                </a:cubicBezTo>
                <a:cubicBezTo>
                  <a:pt x="0" y="1773301"/>
                  <a:pt x="0" y="920496"/>
                  <a:pt x="526162" y="394462"/>
                </a:cubicBezTo>
                <a:cubicBezTo>
                  <a:pt x="789177" y="131445"/>
                  <a:pt x="1133984" y="0"/>
                  <a:pt x="1478788" y="0"/>
                </a:cubicBezTo>
                <a:close/>
              </a:path>
            </a:pathLst>
          </a:custGeom>
          <a:solidFill>
            <a:srgbClr val="97D8E8">
              <a:alpha val="65535"/>
            </a:srgbClr>
          </a:solidFill>
          <a:ln w="0" cap="sq">
            <a:solidFill>
              <a:srgbClr val="97D8E8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23" name="Path123"/>
          <p:cNvSpPr/>
          <p:nvPr/>
        </p:nvSpPr>
        <p:spPr>
          <a:xfrm>
            <a:off x="8569452" y="2891028"/>
            <a:ext cx="2252472" cy="2252472"/>
          </a:xfrm>
          <a:custGeom>
            <a:avLst/>
            <a:gdLst/>
            <a:ahLst/>
            <a:cxnLst/>
            <a:rect l="l" t="t" r="r" b="b"/>
            <a:pathLst>
              <a:path w="2252472" h="2252472">
                <a:moveTo>
                  <a:pt x="0" y="1126236"/>
                </a:moveTo>
                <a:cubicBezTo>
                  <a:pt x="0" y="504190"/>
                  <a:pt x="504190" y="0"/>
                  <a:pt x="1126236" y="0"/>
                </a:cubicBezTo>
                <a:cubicBezTo>
                  <a:pt x="1748282" y="0"/>
                  <a:pt x="2252472" y="504190"/>
                  <a:pt x="2252472" y="1126236"/>
                </a:cubicBezTo>
                <a:cubicBezTo>
                  <a:pt x="2252472" y="1748282"/>
                  <a:pt x="1748282" y="2252472"/>
                  <a:pt x="1126236" y="2252472"/>
                </a:cubicBezTo>
                <a:cubicBezTo>
                  <a:pt x="504190" y="2252472"/>
                  <a:pt x="0" y="1748282"/>
                  <a:pt x="0" y="1126236"/>
                </a:cubicBez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24" name="Path124"/>
          <p:cNvSpPr/>
          <p:nvPr/>
        </p:nvSpPr>
        <p:spPr>
          <a:xfrm>
            <a:off x="9258300" y="5716524"/>
            <a:ext cx="874776" cy="44196"/>
          </a:xfrm>
          <a:custGeom>
            <a:avLst/>
            <a:gdLst/>
            <a:ahLst/>
            <a:cxnLst/>
            <a:rect l="l" t="t" r="r" b="b"/>
            <a:pathLst>
              <a:path w="874776" h="44196">
                <a:moveTo>
                  <a:pt x="0" y="44196"/>
                </a:moveTo>
                <a:lnTo>
                  <a:pt x="874776" y="44196"/>
                </a:lnTo>
                <a:lnTo>
                  <a:pt x="874776" y="0"/>
                </a:lnTo>
                <a:lnTo>
                  <a:pt x="0" y="0"/>
                </a:lnTo>
                <a:lnTo>
                  <a:pt x="0" y="44196"/>
                </a:lnTo>
                <a:close/>
              </a:path>
            </a:pathLst>
          </a:custGeom>
          <a:solidFill>
            <a:srgbClr val="4D5368">
              <a:alpha val="65535"/>
            </a:srgbClr>
          </a:solidFill>
          <a:ln w="0" cap="sq">
            <a:solidFill>
              <a:srgbClr val="4D5368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25" name="Text Box125"/>
          <p:cNvSpPr txBox="1"/>
          <p:nvPr/>
        </p:nvSpPr>
        <p:spPr>
          <a:xfrm>
            <a:off x="91440" y="1785493"/>
            <a:ext cx="144780" cy="33985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76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400">
              <a:latin typeface="Arial"/>
              <a:ea typeface="Arial"/>
              <a:cs typeface="Arial"/>
            </a:endParaRPr>
          </a:p>
        </p:txBody>
      </p:sp>
      <p:sp>
        <p:nvSpPr>
          <p:cNvPr id="126" name="Text Box126"/>
          <p:cNvSpPr txBox="1"/>
          <p:nvPr/>
        </p:nvSpPr>
        <p:spPr>
          <a:xfrm>
            <a:off x="1946148" y="3443219"/>
            <a:ext cx="1157021" cy="120248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404"/>
              </a:lnSpc>
            </a:pPr>
            <a:r>
              <a:rPr lang="en-US" altLang="zh-CN" sz="4404" spc="0" dirty="0">
                <a:solidFill>
                  <a:srgbClr val="97D8E8"/>
                </a:solidFill>
                <a:latin typeface="黑体"/>
                <a:ea typeface="黑体"/>
                <a:cs typeface="黑体"/>
              </a:rPr>
              <a:t>信</a:t>
            </a:r>
            <a:r>
              <a:rPr lang="en-US" altLang="zh-CN" sz="4404" spc="8" dirty="0">
                <a:solidFill>
                  <a:srgbClr val="97D8E8"/>
                </a:solidFill>
                <a:latin typeface="黑体"/>
                <a:ea typeface="黑体"/>
                <a:cs typeface="黑体"/>
              </a:rPr>
              <a:t>息</a:t>
            </a:r>
            <a:endParaRPr lang="en-US" altLang="zh-CN" sz="4404">
              <a:latin typeface="黑体"/>
              <a:ea typeface="黑体"/>
              <a:cs typeface="黑体"/>
            </a:endParaRPr>
          </a:p>
          <a:p>
            <a:pPr algn="l" rtl="0">
              <a:lnSpc>
                <a:spcPts val="4406"/>
              </a:lnSpc>
              <a:spcBef>
                <a:spcPts val="658"/>
              </a:spcBef>
            </a:pPr>
            <a:r>
              <a:rPr lang="en-US" altLang="zh-CN" sz="4406" spc="0" dirty="0">
                <a:solidFill>
                  <a:srgbClr val="97D8E8"/>
                </a:solidFill>
                <a:latin typeface="黑体"/>
                <a:ea typeface="黑体"/>
                <a:cs typeface="黑体"/>
              </a:rPr>
              <a:t>元</a:t>
            </a:r>
            <a:r>
              <a:rPr lang="en-US" altLang="zh-CN" sz="4406" spc="8" dirty="0">
                <a:solidFill>
                  <a:srgbClr val="97D8E8"/>
                </a:solidFill>
                <a:latin typeface="黑体"/>
                <a:ea typeface="黑体"/>
                <a:cs typeface="黑体"/>
              </a:rPr>
              <a:t>素</a:t>
            </a:r>
            <a:endParaRPr lang="en-US" altLang="zh-CN" sz="4406">
              <a:latin typeface="黑体"/>
              <a:ea typeface="黑体"/>
              <a:cs typeface="黑体"/>
            </a:endParaRPr>
          </a:p>
        </p:txBody>
      </p:sp>
      <p:sp>
        <p:nvSpPr>
          <p:cNvPr id="127" name="Text Box127"/>
          <p:cNvSpPr txBox="1"/>
          <p:nvPr/>
        </p:nvSpPr>
        <p:spPr>
          <a:xfrm>
            <a:off x="3159252" y="908553"/>
            <a:ext cx="7136308" cy="373714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R="384006" indent="1254252" algn="l" rtl="0">
              <a:lnSpc>
                <a:spcPts val="4734"/>
              </a:lnSpc>
            </a:pPr>
            <a:r>
              <a:rPr lang="en-US" altLang="zh-CN" sz="4404" b="1" spc="0" dirty="0">
                <a:solidFill>
                  <a:srgbClr val="000000"/>
                </a:solidFill>
                <a:latin typeface="黑体"/>
                <a:ea typeface="黑体"/>
                <a:cs typeface="黑体"/>
              </a:rPr>
              <a:t>图</a:t>
            </a:r>
            <a:r>
              <a:rPr lang="en-US" altLang="zh-CN" sz="4404" b="1" spc="17720" dirty="0">
                <a:solidFill>
                  <a:srgbClr val="000000"/>
                </a:solidFill>
                <a:latin typeface="黑体"/>
                <a:ea typeface="黑体"/>
                <a:cs typeface="黑体"/>
              </a:rPr>
              <a:t> </a:t>
            </a:r>
            <a:r>
              <a:rPr lang="en-US" altLang="zh-CN" sz="4404" b="1" spc="0" dirty="0">
                <a:solidFill>
                  <a:srgbClr val="000000"/>
                </a:solidFill>
                <a:latin typeface="黑体"/>
                <a:ea typeface="黑体"/>
                <a:cs typeface="黑体"/>
              </a:rPr>
              <a:t>文</a:t>
            </a:r>
            <a:r>
              <a:rPr lang="en-US" altLang="zh-CN" sz="4404" b="1" dirty="0">
                <a:solidFill>
                  <a:srgbClr val="000000"/>
                </a:solidFill>
                <a:latin typeface="黑体"/>
                <a:ea typeface="黑体"/>
                <a:cs typeface="黑体"/>
              </a:rPr>
              <a:t> </a:t>
            </a:r>
            <a:r>
              <a:rPr lang="en-US" altLang="zh-CN" sz="440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繁杂信</a:t>
            </a:r>
            <a:r>
              <a:rPr lang="en-US" altLang="zh-CN" sz="4406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息</a:t>
            </a:r>
            <a:r>
              <a:rPr lang="en-US" altLang="zh-CN" sz="440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对图文转换的</a:t>
            </a:r>
            <a:r>
              <a:rPr lang="en-US" altLang="zh-CN" sz="4406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影</a:t>
            </a:r>
            <a:r>
              <a:rPr lang="en-US" altLang="zh-CN" sz="440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响</a:t>
            </a:r>
            <a:endParaRPr lang="en-US" altLang="zh-CN" sz="4406">
              <a:latin typeface="宋体"/>
              <a:ea typeface="宋体"/>
              <a:cs typeface="宋体"/>
            </a:endParaRPr>
          </a:p>
          <a:p>
            <a:pPr marL="2379853" algn="l" rtl="0">
              <a:lnSpc>
                <a:spcPts val="4406"/>
              </a:lnSpc>
              <a:spcBef>
                <a:spcPts val="9511"/>
              </a:spcBef>
            </a:pPr>
            <a:r>
              <a:rPr lang="en-US" altLang="zh-CN" sz="4406" spc="0" dirty="0">
                <a:solidFill>
                  <a:srgbClr val="97D8E8"/>
                </a:solidFill>
                <a:latin typeface="黑体"/>
                <a:ea typeface="黑体"/>
                <a:cs typeface="黑体"/>
              </a:rPr>
              <a:t>信</a:t>
            </a:r>
            <a:r>
              <a:rPr lang="en-US" altLang="zh-CN" sz="4406" spc="8" dirty="0">
                <a:solidFill>
                  <a:srgbClr val="97D8E8"/>
                </a:solidFill>
                <a:latin typeface="黑体"/>
                <a:ea typeface="黑体"/>
                <a:cs typeface="黑体"/>
              </a:rPr>
              <a:t>息</a:t>
            </a:r>
            <a:endParaRPr lang="en-US" altLang="zh-CN" sz="4406">
              <a:latin typeface="黑体"/>
              <a:ea typeface="黑体"/>
              <a:cs typeface="黑体"/>
            </a:endParaRPr>
          </a:p>
          <a:p>
            <a:pPr marL="5979288" algn="l" rtl="0">
              <a:lnSpc>
                <a:spcPts val="977"/>
              </a:lnSpc>
            </a:pPr>
            <a:r>
              <a:rPr lang="en-US" altLang="zh-CN" sz="4404" spc="0" dirty="0">
                <a:solidFill>
                  <a:srgbClr val="97D8E8"/>
                </a:solidFill>
                <a:latin typeface="黑体"/>
                <a:ea typeface="黑体"/>
                <a:cs typeface="黑体"/>
              </a:rPr>
              <a:t>信</a:t>
            </a:r>
            <a:r>
              <a:rPr lang="en-US" altLang="zh-CN" sz="4404" spc="8" dirty="0">
                <a:solidFill>
                  <a:srgbClr val="97D8E8"/>
                </a:solidFill>
                <a:latin typeface="黑体"/>
                <a:ea typeface="黑体"/>
                <a:cs typeface="黑体"/>
              </a:rPr>
              <a:t>息</a:t>
            </a:r>
            <a:endParaRPr lang="en-US" altLang="zh-CN" sz="4404">
              <a:latin typeface="黑体"/>
              <a:ea typeface="黑体"/>
              <a:cs typeface="黑体"/>
            </a:endParaRPr>
          </a:p>
          <a:p>
            <a:pPr marL="2379853" algn="l" rtl="0">
              <a:lnSpc>
                <a:spcPts val="4090"/>
              </a:lnSpc>
            </a:pPr>
            <a:r>
              <a:rPr lang="en-US" altLang="zh-CN" sz="4404" spc="0" dirty="0">
                <a:solidFill>
                  <a:srgbClr val="97D8E8"/>
                </a:solidFill>
                <a:latin typeface="黑体"/>
                <a:ea typeface="黑体"/>
                <a:cs typeface="黑体"/>
              </a:rPr>
              <a:t>作</a:t>
            </a:r>
            <a:r>
              <a:rPr lang="en-US" altLang="zh-CN" sz="4404" spc="8" dirty="0">
                <a:solidFill>
                  <a:srgbClr val="97D8E8"/>
                </a:solidFill>
                <a:latin typeface="黑体"/>
                <a:ea typeface="黑体"/>
                <a:cs typeface="黑体"/>
              </a:rPr>
              <a:t>用</a:t>
            </a:r>
            <a:endParaRPr lang="en-US" altLang="zh-CN" sz="4404">
              <a:latin typeface="黑体"/>
              <a:ea typeface="黑体"/>
              <a:cs typeface="黑体"/>
            </a:endParaRPr>
          </a:p>
          <a:p>
            <a:pPr marL="5979288" algn="l" rtl="0">
              <a:lnSpc>
                <a:spcPts val="974"/>
              </a:lnSpc>
            </a:pPr>
            <a:r>
              <a:rPr lang="en-US" altLang="zh-CN" sz="4406" spc="0" dirty="0">
                <a:solidFill>
                  <a:srgbClr val="97D8E8"/>
                </a:solidFill>
                <a:latin typeface="黑体"/>
                <a:ea typeface="黑体"/>
                <a:cs typeface="黑体"/>
              </a:rPr>
              <a:t>效</a:t>
            </a:r>
            <a:r>
              <a:rPr lang="en-US" altLang="zh-CN" sz="4406" spc="8" dirty="0">
                <a:solidFill>
                  <a:srgbClr val="97D8E8"/>
                </a:solidFill>
                <a:latin typeface="黑体"/>
                <a:ea typeface="黑体"/>
                <a:cs typeface="黑体"/>
              </a:rPr>
              <a:t>度</a:t>
            </a:r>
            <a:endParaRPr lang="en-US" altLang="zh-CN" sz="4406">
              <a:latin typeface="黑体"/>
              <a:ea typeface="黑体"/>
              <a:cs typeface="黑体"/>
            </a:endParaRPr>
          </a:p>
        </p:txBody>
      </p:sp>
      <p:sp>
        <p:nvSpPr>
          <p:cNvPr id="128" name="Text Box128"/>
          <p:cNvSpPr txBox="1"/>
          <p:nvPr/>
        </p:nvSpPr>
        <p:spPr>
          <a:xfrm>
            <a:off x="2318004" y="4960160"/>
            <a:ext cx="411159" cy="62362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910"/>
              </a:lnSpc>
            </a:pPr>
            <a:r>
              <a:rPr lang="en-US" altLang="zh-CN" sz="4404" spc="0" dirty="0">
                <a:solidFill>
                  <a:srgbClr val="4D5368"/>
                </a:solidFill>
                <a:latin typeface="Arial"/>
                <a:ea typeface="Arial"/>
                <a:cs typeface="Arial"/>
              </a:rPr>
              <a:t>A</a:t>
            </a:r>
            <a:endParaRPr lang="en-US" altLang="zh-CN" sz="4404">
              <a:latin typeface="Arial"/>
              <a:ea typeface="Arial"/>
              <a:cs typeface="Arial"/>
            </a:endParaRPr>
          </a:p>
        </p:txBody>
      </p:sp>
      <p:sp>
        <p:nvSpPr>
          <p:cNvPr id="129" name="Text Box129"/>
          <p:cNvSpPr txBox="1"/>
          <p:nvPr/>
        </p:nvSpPr>
        <p:spPr>
          <a:xfrm>
            <a:off x="5910961" y="4836335"/>
            <a:ext cx="411159" cy="62362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910"/>
              </a:lnSpc>
            </a:pPr>
            <a:r>
              <a:rPr lang="en-US" altLang="zh-CN" sz="4404" spc="0" dirty="0">
                <a:solidFill>
                  <a:srgbClr val="4D5368"/>
                </a:solidFill>
                <a:latin typeface="Arial"/>
                <a:ea typeface="Arial"/>
                <a:cs typeface="Arial"/>
              </a:rPr>
              <a:t>B</a:t>
            </a:r>
            <a:endParaRPr lang="en-US" altLang="zh-CN" sz="4404">
              <a:latin typeface="Arial"/>
              <a:ea typeface="Arial"/>
              <a:cs typeface="Arial"/>
            </a:endParaRPr>
          </a:p>
        </p:txBody>
      </p:sp>
      <p:sp>
        <p:nvSpPr>
          <p:cNvPr id="130" name="Text Box130"/>
          <p:cNvSpPr txBox="1"/>
          <p:nvPr/>
        </p:nvSpPr>
        <p:spPr>
          <a:xfrm>
            <a:off x="9495156" y="4960160"/>
            <a:ext cx="441920" cy="62362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910"/>
              </a:lnSpc>
            </a:pPr>
            <a:r>
              <a:rPr lang="en-US" altLang="zh-CN" sz="4404" spc="0" dirty="0">
                <a:solidFill>
                  <a:srgbClr val="4D5368"/>
                </a:solidFill>
                <a:latin typeface="Arial"/>
                <a:ea typeface="Arial"/>
                <a:cs typeface="Arial"/>
              </a:rPr>
              <a:t>C</a:t>
            </a:r>
            <a:endParaRPr lang="en-US" altLang="zh-CN" sz="4404">
              <a:latin typeface="Arial"/>
              <a:ea typeface="Arial"/>
              <a:cs typeface="Arial"/>
            </a:endParaRPr>
          </a:p>
        </p:txBody>
      </p:sp>
      <p:sp>
        <p:nvSpPr>
          <p:cNvPr id="131" name="Text Box131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25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Image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76" y="944880"/>
            <a:ext cx="5012436" cy="2601468"/>
          </a:xfrm>
          <a:prstGeom prst="rect">
            <a:avLst/>
          </a:prstGeom>
          <a:noFill/>
        </p:spPr>
      </p:pic>
      <p:sp>
        <p:nvSpPr>
          <p:cNvPr id="134" name="Text Box134"/>
          <p:cNvSpPr txBox="1"/>
          <p:nvPr/>
        </p:nvSpPr>
        <p:spPr>
          <a:xfrm>
            <a:off x="567842" y="432286"/>
            <a:ext cx="5352636" cy="570208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79"/>
              </a:lnSpc>
            </a:pPr>
            <a:r>
              <a:rPr lang="en-US" altLang="zh-CN" sz="2402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2" spc="293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2017年</a:t>
            </a:r>
            <a:r>
              <a:rPr lang="en-US" altLang="zh-CN" sz="2402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全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国Ⅰ卷</a:t>
            </a:r>
            <a:endParaRPr lang="en-US" altLang="zh-CN" sz="2402">
              <a:latin typeface="宋体"/>
              <a:ea typeface="宋体"/>
              <a:cs typeface="宋体"/>
            </a:endParaRPr>
          </a:p>
          <a:p>
            <a:pPr marL="228600" indent="-228600" algn="just" rtl="0">
              <a:lnSpc>
                <a:spcPts val="2874"/>
              </a:lnSpc>
              <a:spcBef>
                <a:spcPts val="22103"/>
              </a:spcBef>
            </a:pPr>
            <a:r>
              <a:rPr lang="en-US" altLang="zh-CN" sz="2004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004" spc="544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注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：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观众构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成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反映的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是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收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视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人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群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构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成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回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答</a:t>
            </a:r>
            <a:r>
              <a:rPr lang="en-US" altLang="zh-CN" sz="200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了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“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谁在看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该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频道”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问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题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。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集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中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度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是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目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标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观</a:t>
            </a:r>
            <a:r>
              <a:rPr lang="en-US" altLang="zh-CN" sz="200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众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收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视率与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总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体观众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收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视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率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比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值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表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示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是</a:t>
            </a:r>
            <a:r>
              <a:rPr lang="en-US" altLang="zh-CN" sz="200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目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标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观众相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对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于总体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观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众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收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视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集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中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程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度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能</a:t>
            </a:r>
            <a:r>
              <a:rPr lang="en-US" altLang="zh-CN" sz="200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够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回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答“谁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更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喜欢收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看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这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个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频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道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”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问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题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；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集</a:t>
            </a:r>
            <a:r>
              <a:rPr lang="en-US" altLang="zh-CN" sz="200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中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度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的比值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大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于</a:t>
            </a:r>
            <a:r>
              <a:rPr lang="en-US" altLang="zh-CN" sz="2004" spc="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100%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004" spc="-1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表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示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该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类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目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标</a:t>
            </a:r>
            <a:r>
              <a:rPr lang="en-US" altLang="zh-CN" sz="2004" spc="-2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观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众</a:t>
            </a:r>
            <a:r>
              <a:rPr lang="en-US" altLang="zh-CN" sz="2004" spc="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004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收</a:t>
            </a:r>
            <a:r>
              <a:rPr lang="en-US" altLang="zh-CN" sz="200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00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视倾向</a:t>
            </a:r>
            <a:r>
              <a:rPr lang="en-US" altLang="zh-CN" sz="2006" spc="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高</a:t>
            </a:r>
            <a:r>
              <a:rPr lang="en-US" altLang="zh-CN" sz="200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于平均水平</a:t>
            </a:r>
            <a:r>
              <a:rPr lang="en-US" altLang="zh-CN" sz="2006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。</a:t>
            </a:r>
            <a:endParaRPr lang="en-US" altLang="zh-CN" sz="2006">
              <a:latin typeface="宋体"/>
              <a:ea typeface="宋体"/>
              <a:cs typeface="宋体"/>
            </a:endParaRPr>
          </a:p>
        </p:txBody>
      </p:sp>
      <p:sp>
        <p:nvSpPr>
          <p:cNvPr id="135" name="Text Box135"/>
          <p:cNvSpPr txBox="1"/>
          <p:nvPr/>
        </p:nvSpPr>
        <p:spPr>
          <a:xfrm>
            <a:off x="6204204" y="432286"/>
            <a:ext cx="5143500" cy="617074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28600" marR="303294" indent="-228600" algn="l" rtl="0">
              <a:lnSpc>
                <a:spcPts val="2985"/>
              </a:lnSpc>
            </a:pPr>
            <a:r>
              <a:rPr lang="en-US" altLang="zh-CN" sz="2402" spc="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2" spc="293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2" spc="0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8.下</a:t>
            </a:r>
            <a:r>
              <a:rPr lang="en-US" altLang="zh-CN" sz="2402" spc="-6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列</a:t>
            </a:r>
            <a:r>
              <a:rPr lang="en-US" altLang="zh-CN" sz="2402" spc="0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对材</a:t>
            </a:r>
            <a:r>
              <a:rPr lang="en-US" altLang="zh-CN" sz="2402" spc="-7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料</a:t>
            </a:r>
            <a:r>
              <a:rPr lang="en-US" altLang="zh-CN" sz="2402" spc="0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相关</a:t>
            </a:r>
            <a:r>
              <a:rPr lang="en-US" altLang="zh-CN" sz="2402" spc="-7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内</a:t>
            </a:r>
            <a:r>
              <a:rPr lang="en-US" altLang="zh-CN" sz="2402" spc="0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容</a:t>
            </a:r>
            <a:r>
              <a:rPr lang="en-US" altLang="zh-CN" sz="2402" spc="-5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的</a:t>
            </a:r>
            <a:r>
              <a:rPr lang="en-US" altLang="zh-CN" sz="2402" spc="0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概括</a:t>
            </a:r>
            <a:r>
              <a:rPr lang="en-US" altLang="zh-CN" sz="2402" spc="-7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和</a:t>
            </a:r>
            <a:r>
              <a:rPr lang="en-US" altLang="zh-CN" sz="2402" spc="0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分</a:t>
            </a:r>
            <a:r>
              <a:rPr lang="en-US" altLang="zh-CN" sz="2402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 </a:t>
            </a:r>
            <a:r>
              <a:rPr lang="en-US" altLang="zh-CN" sz="2400" spc="0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析，正确的两项是(</a:t>
            </a:r>
            <a:r>
              <a:rPr lang="en-US" altLang="zh-CN" sz="2400" spc="3602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 </a:t>
            </a:r>
            <a:r>
              <a:rPr lang="en-US" altLang="zh-CN" sz="2400" spc="0" dirty="0">
                <a:solidFill>
                  <a:srgbClr val="0070C0"/>
                </a:solidFill>
                <a:latin typeface="黑体"/>
                <a:ea typeface="黑体"/>
                <a:cs typeface="黑体"/>
              </a:rPr>
              <a:t>)</a:t>
            </a:r>
            <a:endParaRPr lang="en-US" altLang="zh-CN" sz="2400">
              <a:latin typeface="黑体"/>
              <a:ea typeface="黑体"/>
              <a:cs typeface="黑体"/>
            </a:endParaRPr>
          </a:p>
          <a:p>
            <a:pPr marL="228600" marR="151200" indent="-228600" algn="just" rtl="0">
              <a:lnSpc>
                <a:spcPts val="3442"/>
              </a:lnSpc>
              <a:spcBef>
                <a:spcPts val="1053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0" spc="293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B．根据材料二中性别、年龄、学历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这三</a:t>
            </a:r>
            <a:r>
              <a:rPr lang="en-US" altLang="zh-CN" sz="2402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项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，我</a:t>
            </a:r>
            <a:r>
              <a:rPr lang="en-US" altLang="zh-CN" sz="2402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们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能</a:t>
            </a:r>
            <a:r>
              <a:rPr lang="en-US" altLang="zh-CN" sz="2402" spc="-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够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了解</a:t>
            </a:r>
            <a:r>
              <a:rPr lang="en-US" altLang="zh-CN" sz="2402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到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中</a:t>
            </a:r>
            <a:r>
              <a:rPr lang="en-US" altLang="zh-CN" sz="2402" spc="-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央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电视</a:t>
            </a:r>
            <a:r>
              <a:rPr lang="en-US" altLang="zh-CN" sz="240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台纪录频道的观众构成和集中度的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基本情况。</a:t>
            </a:r>
            <a:endParaRPr lang="en-US" altLang="zh-CN" sz="2400">
              <a:latin typeface="宋体"/>
              <a:ea typeface="宋体"/>
              <a:cs typeface="宋体"/>
            </a:endParaRPr>
          </a:p>
          <a:p>
            <a:pPr marL="228600" indent="-228600" algn="l" rtl="0">
              <a:lnSpc>
                <a:spcPts val="3444"/>
              </a:lnSpc>
              <a:spcBef>
                <a:spcPts val="1059"/>
              </a:spcBef>
            </a:pPr>
            <a:r>
              <a:rPr lang="en-US" altLang="zh-CN" sz="2402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2" spc="293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C．2011年</a:t>
            </a:r>
            <a:r>
              <a:rPr lang="en-US" altLang="zh-CN" sz="2402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在7</a:t>
            </a:r>
            <a:r>
              <a:rPr lang="en-US" altLang="zh-CN" sz="2402" spc="-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1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个大</a:t>
            </a:r>
            <a:r>
              <a:rPr lang="en-US" altLang="zh-CN" sz="2402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中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城</a:t>
            </a:r>
            <a:r>
              <a:rPr lang="en-US" altLang="zh-CN" sz="2402" spc="-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市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的观众</a:t>
            </a:r>
            <a:r>
              <a:rPr lang="en-US" altLang="zh-CN" sz="240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调查中，中央电视台纪录频道观众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构成最高的三类人群分别是：男性、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45～54岁以及高</a:t>
            </a:r>
            <a:r>
              <a:rPr lang="en-US" altLang="zh-CN" sz="2402" spc="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中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学历。</a:t>
            </a:r>
            <a:endParaRPr lang="en-US" altLang="zh-CN" sz="2402">
              <a:latin typeface="宋体"/>
              <a:ea typeface="宋体"/>
              <a:cs typeface="宋体"/>
            </a:endParaRPr>
          </a:p>
          <a:p>
            <a:pPr marL="228600" marR="151200" indent="-228600" algn="just" rtl="0">
              <a:lnSpc>
                <a:spcPts val="3439"/>
              </a:lnSpc>
              <a:spcBef>
                <a:spcPts val="1053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0" spc="293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D．根据材料二可知，随着目标观众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年龄的增加以及学历的增高，集中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度的比值也在不断地攀升。</a:t>
            </a:r>
            <a:endParaRPr lang="en-US" altLang="zh-CN" sz="2400">
              <a:latin typeface="宋体"/>
              <a:ea typeface="宋体"/>
              <a:cs typeface="宋体"/>
            </a:endParaRPr>
          </a:p>
          <a:p>
            <a:pPr marL="4835652" algn="l" rtl="0">
              <a:lnSpc>
                <a:spcPts val="1573"/>
              </a:lnSpc>
              <a:spcBef>
                <a:spcPts val="19"/>
              </a:spcBef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26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Image1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84960"/>
            <a:ext cx="5518404" cy="3567684"/>
          </a:xfrm>
          <a:prstGeom prst="rect">
            <a:avLst/>
          </a:prstGeom>
          <a:noFill/>
        </p:spPr>
      </p:pic>
      <p:sp>
        <p:nvSpPr>
          <p:cNvPr id="138" name="Text Box138"/>
          <p:cNvSpPr txBox="1"/>
          <p:nvPr/>
        </p:nvSpPr>
        <p:spPr>
          <a:xfrm>
            <a:off x="701040" y="996471"/>
            <a:ext cx="5335778" cy="485005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239"/>
              </a:lnSpc>
            </a:pPr>
            <a:r>
              <a:rPr lang="en-US" altLang="zh-CN" sz="3996" spc="-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2017</a:t>
            </a:r>
            <a:r>
              <a:rPr lang="en-US" altLang="zh-CN" sz="39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全</a:t>
            </a:r>
            <a:r>
              <a:rPr lang="en-US" altLang="zh-CN" sz="39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39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Ⅱ</a:t>
            </a:r>
            <a:r>
              <a:rPr lang="en-US" altLang="zh-CN" sz="39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卷</a:t>
            </a:r>
            <a:endParaRPr lang="en-US" altLang="zh-CN" sz="3996">
              <a:latin typeface="微软雅黑"/>
              <a:ea typeface="微软雅黑"/>
              <a:cs typeface="微软雅黑"/>
            </a:endParaRPr>
          </a:p>
          <a:p>
            <a:pPr marL="725678" algn="l" rtl="0">
              <a:lnSpc>
                <a:spcPts val="2084"/>
              </a:lnSpc>
              <a:spcBef>
                <a:spcPts val="28782"/>
              </a:spcBef>
            </a:pPr>
            <a:r>
              <a:rPr lang="en-US" altLang="zh-CN" sz="18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（摘编自《垃圾变资源！这不是魔法，而是垃</a:t>
            </a:r>
            <a:r>
              <a:rPr lang="en-US" altLang="zh-CN" sz="18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18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圾分类》，</a:t>
            </a:r>
            <a:r>
              <a:rPr lang="en-US" altLang="zh-CN" sz="1800" spc="-5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2017</a:t>
            </a:r>
            <a:r>
              <a:rPr lang="en-US" altLang="zh-CN" sz="18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1800" spc="-8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4</a:t>
            </a:r>
            <a:r>
              <a:rPr lang="en-US" altLang="zh-CN" sz="18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月</a:t>
            </a:r>
            <a:r>
              <a:rPr lang="en-US" altLang="zh-CN" sz="1800" spc="-9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5</a:t>
            </a:r>
            <a:r>
              <a:rPr lang="en-US" altLang="zh-CN" sz="18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日新华网）</a:t>
            </a:r>
            <a:endParaRPr lang="en-US" altLang="zh-CN" sz="1800">
              <a:latin typeface="宋体"/>
              <a:ea typeface="宋体"/>
              <a:cs typeface="宋体"/>
            </a:endParaRPr>
          </a:p>
        </p:txBody>
      </p:sp>
      <p:sp>
        <p:nvSpPr>
          <p:cNvPr id="139" name="Text Box139"/>
          <p:cNvSpPr txBox="1"/>
          <p:nvPr/>
        </p:nvSpPr>
        <p:spPr>
          <a:xfrm>
            <a:off x="6381877" y="793979"/>
            <a:ext cx="4875303" cy="580905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28600" marR="31322" indent="-228600" algn="just" rtl="0">
              <a:lnSpc>
                <a:spcPts val="3354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0" spc="293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7．下列关于民众对垃圾分类认知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与实</a:t>
            </a:r>
            <a:r>
              <a:rPr lang="en-US" altLang="zh-CN" sz="2402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践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相关情况</a:t>
            </a:r>
            <a:r>
              <a:rPr lang="en-US" altLang="zh-CN" sz="2402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理解，不</a:t>
            </a:r>
            <a:r>
              <a:rPr lang="en-US" altLang="zh-CN" sz="2402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正</a:t>
            </a:r>
            <a:r>
              <a:rPr lang="en-US" altLang="zh-CN" sz="2402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确的</a:t>
            </a:r>
            <a:r>
              <a:rPr lang="en-US" altLang="zh-CN" sz="240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一项是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marL="228600" marR="31626" indent="-228600" algn="just" rtl="0">
              <a:lnSpc>
                <a:spcPts val="3457"/>
              </a:lnSpc>
              <a:spcBef>
                <a:spcPts val="994"/>
              </a:spcBef>
            </a:pP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0" spc="293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A</a:t>
            </a:r>
            <a:r>
              <a:rPr lang="en-US" altLang="zh-CN" sz="2400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．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大多数民众都知道垃圾分类的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概念，而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5</a:t>
            </a:r>
            <a:r>
              <a:rPr lang="en-US" altLang="zh-CN" sz="2400" spc="-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0.9%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的民</a:t>
            </a:r>
            <a:r>
              <a:rPr lang="en-US" altLang="zh-CN" sz="2400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众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“仅了解</a:t>
            </a:r>
            <a:r>
              <a:rPr lang="en-US" altLang="zh-CN" sz="2400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常</a:t>
            </a:r>
            <a:r>
              <a:rPr lang="en-US" altLang="zh-CN" sz="2400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见的可</a:t>
            </a:r>
            <a:r>
              <a:rPr lang="en-US" altLang="zh-CN" sz="2400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回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收／不可</a:t>
            </a:r>
            <a:r>
              <a:rPr lang="en-US" altLang="zh-CN" sz="2400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回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收垃圾”</a:t>
            </a:r>
            <a:r>
              <a:rPr lang="en-US" altLang="zh-CN" sz="2400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400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B．民众对垃圾分类的认知程度与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实践情</a:t>
            </a:r>
            <a:r>
              <a:rPr lang="en-US" altLang="zh-CN" sz="2400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况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大致吻合</a:t>
            </a:r>
            <a:r>
              <a:rPr lang="en-US" altLang="zh-CN" sz="2400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基本不了</a:t>
            </a:r>
            <a:r>
              <a:rPr lang="en-US" altLang="zh-CN" sz="2400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解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从未进</a:t>
            </a:r>
            <a:r>
              <a:rPr lang="en-US" altLang="zh-CN" sz="2400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行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分类的都</a:t>
            </a:r>
            <a:r>
              <a:rPr lang="en-US" altLang="zh-CN" sz="2400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少数。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  <a:p>
            <a:pPr marL="4657979" algn="l" rtl="0">
              <a:lnSpc>
                <a:spcPts val="1573"/>
              </a:lnSpc>
              <a:spcBef>
                <a:spcPts val="12370"/>
              </a:spcBef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27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12"/>
          <p:cNvSpPr txBox="1"/>
          <p:nvPr/>
        </p:nvSpPr>
        <p:spPr>
          <a:xfrm>
            <a:off x="1248766" y="1906652"/>
            <a:ext cx="4181297" cy="82631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6506"/>
              </a:lnSpc>
            </a:pPr>
            <a:r>
              <a:rPr lang="en-US" altLang="zh-CN" sz="6506" b="1" spc="0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知</a:t>
            </a:r>
            <a:r>
              <a:rPr lang="en-US" altLang="zh-CN" sz="6506" b="1" spc="24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—</a:t>
            </a:r>
            <a:r>
              <a:rPr lang="en-US" altLang="zh-CN" sz="6506" b="1" spc="0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—</a:t>
            </a:r>
            <a:r>
              <a:rPr lang="en-US" altLang="zh-CN" sz="6506" b="1" spc="22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考</a:t>
            </a:r>
            <a:r>
              <a:rPr lang="en-US" altLang="zh-CN" sz="6506" b="1" spc="0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点</a:t>
            </a:r>
            <a:endParaRPr lang="en-US" altLang="zh-CN" sz="6506" dirty="0">
              <a:latin typeface="黑体"/>
              <a:ea typeface="黑体"/>
              <a:cs typeface="黑体"/>
            </a:endParaRPr>
          </a:p>
        </p:txBody>
      </p:sp>
      <p:sp>
        <p:nvSpPr>
          <p:cNvPr id="13" name="Text Box13"/>
          <p:cNvSpPr txBox="1"/>
          <p:nvPr/>
        </p:nvSpPr>
        <p:spPr>
          <a:xfrm>
            <a:off x="11129772" y="6403239"/>
            <a:ext cx="127406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4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Image1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12" y="1776984"/>
            <a:ext cx="5111496" cy="2478024"/>
          </a:xfrm>
          <a:prstGeom prst="rect">
            <a:avLst/>
          </a:prstGeom>
          <a:noFill/>
        </p:spPr>
      </p:pic>
      <p:sp>
        <p:nvSpPr>
          <p:cNvPr id="142" name="Text Box142"/>
          <p:cNvSpPr txBox="1"/>
          <p:nvPr/>
        </p:nvSpPr>
        <p:spPr>
          <a:xfrm>
            <a:off x="551993" y="440270"/>
            <a:ext cx="5381179" cy="599634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415747" algn="l" rtl="0">
              <a:lnSpc>
                <a:spcPts val="5242"/>
              </a:lnSpc>
            </a:pPr>
            <a:r>
              <a:rPr lang="en-US" altLang="zh-CN" sz="39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2017</a:t>
            </a:r>
            <a:r>
              <a:rPr lang="en-US" altLang="zh-CN" sz="39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sz="3998" spc="-1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全</a:t>
            </a:r>
            <a:r>
              <a:rPr lang="en-US" altLang="zh-CN" sz="39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39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Ⅲ</a:t>
            </a:r>
            <a:r>
              <a:rPr lang="en-US" altLang="zh-CN" sz="39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卷</a:t>
            </a:r>
            <a:endParaRPr lang="en-US" altLang="zh-CN" sz="3998">
              <a:latin typeface="微软雅黑"/>
              <a:ea typeface="微软雅黑"/>
              <a:cs typeface="微软雅黑"/>
            </a:endParaRPr>
          </a:p>
          <a:p>
            <a:pPr marL="228600" indent="-228600" algn="l" rtl="0">
              <a:lnSpc>
                <a:spcPts val="2488"/>
              </a:lnSpc>
            </a:pPr>
            <a:r>
              <a:rPr lang="en-US" altLang="zh-CN" sz="2004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004" spc="544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004" spc="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2001-2014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全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国博物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馆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事业</a:t>
            </a:r>
            <a:r>
              <a:rPr lang="en-US" altLang="zh-CN" sz="2004" spc="-2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增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加</a:t>
            </a:r>
            <a:r>
              <a:rPr lang="en-US" altLang="zh-CN" sz="2004" spc="-1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值</a:t>
            </a:r>
            <a:r>
              <a:rPr lang="en-US" altLang="zh-CN" sz="2004" spc="-2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变</a:t>
            </a:r>
            <a:r>
              <a:rPr lang="en-US" altLang="zh-CN" sz="2004" spc="-2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化情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况</a:t>
            </a:r>
            <a:r>
              <a:rPr lang="en-US" altLang="zh-CN" sz="200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如</a:t>
            </a:r>
            <a:r>
              <a:rPr lang="en-US" altLang="zh-CN" sz="20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下</a:t>
            </a:r>
            <a:r>
              <a:rPr lang="en-US" altLang="zh-CN" sz="20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图：</a:t>
            </a:r>
            <a:endParaRPr lang="en-US" altLang="zh-CN" sz="2004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092"/>
              </a:lnSpc>
              <a:spcBef>
                <a:spcPts val="20081"/>
              </a:spcBef>
            </a:pPr>
            <a:r>
              <a:rPr lang="en-US" altLang="zh-CN" sz="15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1596" spc="795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摘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编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自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苏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杨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等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主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编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《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遗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lang="en-US" altLang="zh-CN" sz="1596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事</a:t>
            </a:r>
            <a:r>
              <a:rPr lang="en-US" altLang="zh-CN" sz="1596" spc="-1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业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发展报告</a:t>
            </a:r>
            <a:endParaRPr lang="en-US" altLang="zh-CN" sz="1596">
              <a:latin typeface="微软雅黑"/>
              <a:ea typeface="微软雅黑"/>
              <a:cs typeface="微软雅黑"/>
            </a:endParaRPr>
          </a:p>
          <a:p>
            <a:pPr marL="228600" algn="l" rtl="0">
              <a:lnSpc>
                <a:spcPts val="2092"/>
              </a:lnSpc>
              <a:spcBef>
                <a:spcPts val="212"/>
              </a:spcBef>
            </a:pP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1596" spc="-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2015~2016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</a:t>
            </a:r>
            <a:r>
              <a:rPr lang="en-US" altLang="zh-CN" sz="15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》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</a:t>
            </a:r>
            <a:endParaRPr lang="en-US" altLang="zh-CN" sz="1596">
              <a:latin typeface="微软雅黑"/>
              <a:ea typeface="微软雅黑"/>
              <a:cs typeface="微软雅黑"/>
            </a:endParaRPr>
          </a:p>
          <a:p>
            <a:pPr marL="228600" marR="42448" indent="-228600" algn="just" rtl="0">
              <a:lnSpc>
                <a:spcPts val="2304"/>
              </a:lnSpc>
              <a:spcBef>
                <a:spcPts val="999"/>
              </a:spcBef>
            </a:pPr>
            <a:r>
              <a:rPr lang="en-US" altLang="zh-CN" sz="15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1596" spc="795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注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计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算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成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比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较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同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时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期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经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济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数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据</a:t>
            </a:r>
            <a:r>
              <a:rPr lang="en-US" altLang="zh-CN" sz="1596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时</a:t>
            </a:r>
            <a:r>
              <a:rPr lang="en-US" altLang="zh-CN" sz="1596" spc="-1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用某一时期产</a:t>
            </a:r>
            <a:r>
              <a:rPr lang="en-US" altLang="zh-CN" sz="15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</a:t>
            </a:r>
            <a:r>
              <a:rPr lang="en-US" altLang="zh-CN" sz="15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平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均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值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作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固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定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计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算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尺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这</a:t>
            </a:r>
            <a:r>
              <a:rPr lang="en-US" altLang="zh-CN" sz="1596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种</a:t>
            </a:r>
            <a:r>
              <a:rPr lang="en-US" altLang="zh-CN" sz="1596" spc="-1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平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均价格叫可比</a:t>
            </a:r>
            <a:r>
              <a:rPr lang="en-US" altLang="zh-CN" sz="15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15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格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可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比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格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计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算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出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指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标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可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消</a:t>
            </a:r>
            <a:r>
              <a:rPr lang="en-US" altLang="zh-CN" sz="1596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除</a:t>
            </a:r>
            <a:r>
              <a:rPr lang="en-US" altLang="zh-CN" sz="1596" spc="-1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格变动因素的</a:t>
            </a:r>
            <a:r>
              <a:rPr lang="en-US" altLang="zh-CN" sz="15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影</a:t>
            </a:r>
            <a:r>
              <a:rPr lang="en-US" altLang="zh-CN" sz="15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响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便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于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同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时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期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进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行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历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史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比</a:t>
            </a:r>
            <a:r>
              <a:rPr lang="en-US" altLang="zh-CN" sz="15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1596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lang="en-US" altLang="zh-CN" sz="1596" spc="-1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观</a:t>
            </a:r>
            <a:r>
              <a:rPr lang="en-US" altLang="zh-CN" sz="15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察国民经济的</a:t>
            </a:r>
            <a:r>
              <a:rPr lang="en-US" altLang="zh-CN" sz="15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发</a:t>
            </a:r>
            <a:r>
              <a:rPr lang="en-US" altLang="zh-CN" sz="15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15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展</a:t>
            </a:r>
            <a:r>
              <a:rPr lang="en-US" altLang="zh-CN" sz="15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情</a:t>
            </a:r>
            <a:r>
              <a:rPr lang="en-US" altLang="zh-CN" sz="15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况</a:t>
            </a:r>
            <a:r>
              <a:rPr lang="en-US" altLang="zh-CN" sz="15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1598">
              <a:latin typeface="微软雅黑"/>
              <a:ea typeface="微软雅黑"/>
              <a:cs typeface="微软雅黑"/>
            </a:endParaRPr>
          </a:p>
        </p:txBody>
      </p:sp>
      <p:sp>
        <p:nvSpPr>
          <p:cNvPr id="143" name="Text Box143"/>
          <p:cNvSpPr txBox="1"/>
          <p:nvPr/>
        </p:nvSpPr>
        <p:spPr>
          <a:xfrm>
            <a:off x="6813804" y="781558"/>
            <a:ext cx="5169408" cy="582147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778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7.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下列对材料二相关内容的理解，不正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确的</a:t>
            </a:r>
            <a:r>
              <a:rPr lang="en-US" altLang="zh-CN" sz="2402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一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项是（</a:t>
            </a:r>
            <a:r>
              <a:rPr lang="en-US" altLang="zh-CN" sz="2402" spc="-1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3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分）</a:t>
            </a:r>
            <a:endParaRPr lang="en-US" altLang="zh-CN" sz="2402">
              <a:latin typeface="宋体"/>
              <a:ea typeface="宋体"/>
              <a:cs typeface="宋体"/>
            </a:endParaRPr>
          </a:p>
          <a:p>
            <a:pPr marR="118560" algn="just" rtl="0">
              <a:lnSpc>
                <a:spcPts val="2862"/>
              </a:lnSpc>
            </a:pPr>
            <a:r>
              <a:rPr lang="en-US" altLang="zh-CN" sz="2400" spc="-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A.2001~2014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年间，按当年价格计算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出的全国博物馆事业增加值最低的年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份是</a:t>
            </a: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</a:t>
            </a:r>
            <a:r>
              <a:rPr lang="en-US" altLang="zh-CN" sz="2400" spc="-5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001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年，最高的年份是</a:t>
            </a: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</a:t>
            </a:r>
            <a:r>
              <a:rPr lang="en-US" altLang="zh-CN" sz="2400" spc="-4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014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年。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B.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除</a:t>
            </a: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</a:t>
            </a:r>
            <a:r>
              <a:rPr lang="en-US" altLang="zh-CN" sz="2400" spc="-5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007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年的全国博物馆事业增加值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较前一年有所减少外，其余年份的增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加值与前一年相比均呈现上升态势。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2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C.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按</a:t>
            </a:r>
            <a:r>
              <a:rPr lang="en-US" altLang="zh-CN" sz="2402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</a:t>
            </a:r>
            <a:r>
              <a:rPr lang="en-US" altLang="zh-CN" sz="2402" spc="-7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001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年可</a:t>
            </a:r>
            <a:r>
              <a:rPr lang="en-US" altLang="zh-CN" sz="2402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比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价</a:t>
            </a:r>
            <a:r>
              <a:rPr lang="en-US" altLang="zh-CN" sz="2402" spc="-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格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计</a:t>
            </a:r>
            <a:r>
              <a:rPr lang="en-US" altLang="zh-CN" sz="2402" spc="-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算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，十</a:t>
            </a:r>
            <a:r>
              <a:rPr lang="en-US" altLang="zh-CN" sz="2402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几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年间</a:t>
            </a:r>
            <a:r>
              <a:rPr lang="en-US" altLang="zh-CN" sz="240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全国博物馆事业增加值大体上保持了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较好的增长势头。</a:t>
            </a:r>
            <a:endParaRPr lang="en-US" altLang="zh-CN" sz="2400">
              <a:latin typeface="宋体"/>
              <a:ea typeface="宋体"/>
              <a:cs typeface="宋体"/>
            </a:endParaRPr>
          </a:p>
          <a:p>
            <a:pPr marR="253002" algn="just" rtl="0">
              <a:lnSpc>
                <a:spcPts val="2936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D.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按当年价格计算出的增加值与按可</a:t>
            </a:r>
            <a:r>
              <a:rPr lang="en-US" altLang="zh-CN" sz="240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比价</a:t>
            </a:r>
            <a:r>
              <a:rPr lang="en-US" altLang="zh-CN" sz="2402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格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计算</a:t>
            </a:r>
            <a:r>
              <a:rPr lang="en-US" altLang="zh-CN" sz="2402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出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402" spc="-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增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加值</a:t>
            </a:r>
            <a:r>
              <a:rPr lang="en-US" altLang="zh-CN" sz="2402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相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比</a:t>
            </a:r>
            <a:r>
              <a:rPr lang="en-US" altLang="zh-CN" sz="2402" spc="-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402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二者差</a:t>
            </a:r>
            <a:r>
              <a:rPr lang="en-US" altLang="zh-CN" sz="240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距最大的年份是</a:t>
            </a:r>
            <a:r>
              <a:rPr lang="en-US" altLang="zh-CN" sz="2400" spc="-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2014</a:t>
            </a:r>
            <a:r>
              <a:rPr lang="en-US" altLang="zh-CN" sz="24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年。</a:t>
            </a:r>
            <a:endParaRPr lang="en-US" altLang="zh-CN" sz="2400">
              <a:latin typeface="宋体"/>
              <a:ea typeface="宋体"/>
              <a:cs typeface="宋体"/>
            </a:endParaRPr>
          </a:p>
          <a:p>
            <a:pPr marL="4226052" algn="l" rtl="0">
              <a:lnSpc>
                <a:spcPts val="1573"/>
              </a:lnSpc>
              <a:spcBef>
                <a:spcPts val="4140"/>
              </a:spcBef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28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Image1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96" y="1385321"/>
            <a:ext cx="5152516" cy="3706815"/>
          </a:xfrm>
          <a:prstGeom prst="rect">
            <a:avLst/>
          </a:prstGeom>
          <a:noFill/>
        </p:spPr>
      </p:pic>
      <p:sp>
        <p:nvSpPr>
          <p:cNvPr id="146" name="Text Box146"/>
          <p:cNvSpPr txBox="1"/>
          <p:nvPr/>
        </p:nvSpPr>
        <p:spPr>
          <a:xfrm>
            <a:off x="593141" y="298094"/>
            <a:ext cx="3397326" cy="98602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89001" indent="-89001" algn="l" rtl="0">
              <a:lnSpc>
                <a:spcPts val="3882"/>
              </a:lnSpc>
            </a:pPr>
            <a:r>
              <a:rPr lang="en-US" altLang="zh-CN" sz="3600" spc="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2018</a:t>
            </a:r>
            <a:r>
              <a:rPr lang="en-US" altLang="zh-CN" sz="36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年全国Ⅱ卷</a:t>
            </a:r>
            <a:r>
              <a:rPr lang="en-US" altLang="zh-CN" sz="36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0" spc="293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材料二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47" name="Text Box147"/>
          <p:cNvSpPr txBox="1"/>
          <p:nvPr/>
        </p:nvSpPr>
        <p:spPr>
          <a:xfrm>
            <a:off x="5943854" y="270970"/>
            <a:ext cx="5987770" cy="633206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R="135328" algn="l" rtl="0">
              <a:lnSpc>
                <a:spcPts val="2545"/>
              </a:lnSpc>
            </a:pP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7.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下</a:t>
            </a:r>
            <a:r>
              <a:rPr lang="en-US" altLang="zh-CN" sz="2196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列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对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材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料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二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相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关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内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容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理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解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和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分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析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，不正确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一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项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是</a:t>
            </a:r>
            <a:r>
              <a:rPr lang="en-US" altLang="zh-CN" sz="2198" spc="13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sz="2198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3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分）</a:t>
            </a:r>
            <a:endParaRPr lang="en-US" altLang="zh-CN" sz="2198">
              <a:latin typeface="宋体"/>
              <a:ea typeface="宋体"/>
              <a:cs typeface="宋体"/>
            </a:endParaRPr>
          </a:p>
          <a:p>
            <a:pPr algn="just" rtl="0">
              <a:lnSpc>
                <a:spcPts val="2656"/>
              </a:lnSpc>
              <a:spcBef>
                <a:spcPts val="36"/>
              </a:spcBef>
            </a:pPr>
            <a:r>
              <a:rPr lang="en-US" altLang="zh-CN" sz="2196" spc="-29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A.2011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年到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2013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年，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科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研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单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位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遭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遇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侵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权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196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比</a:t>
            </a:r>
            <a:r>
              <a:rPr lang="en-US" altLang="zh-CN" sz="2196" spc="-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例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由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25.3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﹪</a:t>
            </a:r>
            <a:r>
              <a:rPr lang="en-US" altLang="zh-CN" sz="2196" spc="-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下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降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到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13.4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﹪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降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幅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较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为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明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显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但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2014</a:t>
            </a:r>
            <a:r>
              <a:rPr lang="en-US" altLang="zh-CN" sz="2196" spc="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196" spc="-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有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微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小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回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升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2015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年则</a:t>
            </a:r>
            <a:r>
              <a:rPr lang="en-US" altLang="zh-CN" sz="2196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回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落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至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8</a:t>
            </a:r>
            <a:r>
              <a:rPr lang="en-US" altLang="zh-CN" sz="2196" spc="-3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.4</a:t>
            </a:r>
            <a:r>
              <a:rPr lang="en-US" altLang="zh-CN" sz="219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﹪</a:t>
            </a:r>
            <a:r>
              <a:rPr lang="en-US" altLang="zh-CN" sz="2196" spc="-7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.</a:t>
            </a:r>
            <a:endParaRPr lang="en-US" altLang="zh-CN" sz="2196">
              <a:latin typeface="Arial"/>
              <a:ea typeface="Arial"/>
              <a:cs typeface="Arial"/>
            </a:endParaRPr>
          </a:p>
          <a:p>
            <a:pPr marR="25981" algn="just" rtl="0">
              <a:lnSpc>
                <a:spcPts val="2641"/>
              </a:lnSpc>
            </a:pPr>
            <a:r>
              <a:rPr lang="en-US" altLang="zh-CN" sz="2198" spc="-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B.2015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企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业和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高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校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遭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遇侵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权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比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例较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之以</a:t>
            </a:r>
            <a:r>
              <a:rPr lang="en-US" altLang="zh-CN" sz="2198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往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四</a:t>
            </a:r>
            <a:r>
              <a:rPr lang="en-US" altLang="zh-CN" sz="219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有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所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提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高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总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体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侵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权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比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例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也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略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有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反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弹，而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</a:t>
            </a:r>
            <a:r>
              <a:rPr lang="en-US" altLang="zh-CN" sz="2196" spc="3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016</a:t>
            </a:r>
            <a:r>
              <a:rPr lang="en-US" altLang="zh-CN" sz="2196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各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项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侵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权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比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例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均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成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下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降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态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势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总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体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遭遇侵权比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例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为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10.7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﹪</a:t>
            </a:r>
            <a:endParaRPr lang="en-US" altLang="zh-CN" sz="2196">
              <a:latin typeface="微软雅黑"/>
              <a:ea typeface="微软雅黑"/>
              <a:cs typeface="微软雅黑"/>
            </a:endParaRPr>
          </a:p>
          <a:p>
            <a:pPr marR="11884" algn="l" rtl="0">
              <a:lnSpc>
                <a:spcPts val="2607"/>
              </a:lnSpc>
            </a:pPr>
            <a:r>
              <a:rPr lang="en-US" altLang="zh-CN" sz="2198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C.</a:t>
            </a:r>
            <a:r>
              <a:rPr lang="en-US" altLang="zh-CN" sz="2198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198" spc="-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2012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198" spc="-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到</a:t>
            </a:r>
            <a:r>
              <a:rPr lang="en-US" altLang="zh-CN" sz="2198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2016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间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比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例一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直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下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降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仅有个</a:t>
            </a:r>
            <a:r>
              <a:rPr lang="en-US" altLang="zh-CN" sz="219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人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遭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遇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侵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权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这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一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项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企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业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、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高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校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、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科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研单位以及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总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体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这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四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项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数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据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均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有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回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升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现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象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发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生。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D.</a:t>
            </a:r>
            <a:r>
              <a:rPr lang="en-US" altLang="zh-CN" sz="2196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专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利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侵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权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总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体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比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例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下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降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一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定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程</a:t>
            </a:r>
            <a:r>
              <a:rPr lang="en-US" altLang="zh-CN" sz="2196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度</a:t>
            </a:r>
            <a:r>
              <a:rPr lang="en-US" altLang="zh-CN" sz="2196" spc="-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上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体现了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我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知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识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产权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保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护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工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作所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取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得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成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效，</a:t>
            </a:r>
            <a:r>
              <a:rPr lang="en-US" altLang="zh-CN" sz="2198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当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然，我</a:t>
            </a:r>
            <a:r>
              <a:rPr lang="en-US" altLang="zh-CN" sz="219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专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利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数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量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快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速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增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长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也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可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能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在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一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定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程度上拉低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专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利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侵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权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比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例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。</a:t>
            </a:r>
            <a:endParaRPr lang="en-US" altLang="zh-CN" sz="2196">
              <a:latin typeface="宋体"/>
              <a:ea typeface="宋体"/>
              <a:cs typeface="宋体"/>
            </a:endParaRPr>
          </a:p>
          <a:p>
            <a:pPr marL="5096002" algn="l" rtl="0">
              <a:lnSpc>
                <a:spcPts val="1573"/>
              </a:lnSpc>
              <a:spcBef>
                <a:spcPts val="6380"/>
              </a:spcBef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29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Image1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776" y="1668780"/>
            <a:ext cx="5111496" cy="2217420"/>
          </a:xfrm>
          <a:prstGeom prst="rect">
            <a:avLst/>
          </a:prstGeom>
          <a:noFill/>
        </p:spPr>
      </p:pic>
      <p:pic>
        <p:nvPicPr>
          <p:cNvPr id="150" name="Image1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776" y="4017264"/>
            <a:ext cx="5207508" cy="2157984"/>
          </a:xfrm>
          <a:prstGeom prst="rect">
            <a:avLst/>
          </a:prstGeom>
          <a:noFill/>
        </p:spPr>
      </p:pic>
      <p:sp>
        <p:nvSpPr>
          <p:cNvPr id="151" name="Text Box151"/>
          <p:cNvSpPr txBox="1"/>
          <p:nvPr/>
        </p:nvSpPr>
        <p:spPr>
          <a:xfrm>
            <a:off x="859841" y="568921"/>
            <a:ext cx="3871595" cy="95662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106375" algn="l" rtl="0">
              <a:lnSpc>
                <a:spcPts val="3766"/>
              </a:lnSpc>
            </a:pPr>
            <a:r>
              <a:rPr lang="en-US" altLang="zh-CN" sz="3998" spc="-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2018</a:t>
            </a:r>
            <a:r>
              <a:rPr lang="en-US" altLang="zh-CN" sz="3998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sz="39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全</a:t>
            </a:r>
            <a:r>
              <a:rPr lang="en-US" altLang="zh-CN" sz="39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39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Ⅲ卷</a:t>
            </a:r>
            <a:r>
              <a:rPr lang="en-US" altLang="zh-CN" sz="399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400" spc="293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材料二：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52" name="Text Box152"/>
          <p:cNvSpPr txBox="1"/>
          <p:nvPr/>
        </p:nvSpPr>
        <p:spPr>
          <a:xfrm>
            <a:off x="6342253" y="321897"/>
            <a:ext cx="5493611" cy="532208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544"/>
              </a:lnSpc>
            </a:pP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7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．</a:t>
            </a:r>
            <a:r>
              <a:rPr lang="en-US" altLang="zh-CN" sz="2196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下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列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对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材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料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二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相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关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内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容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理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解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和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分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析，不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正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确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一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项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是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3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分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）</a:t>
            </a:r>
            <a:endParaRPr lang="en-US" altLang="zh-CN" sz="2196">
              <a:latin typeface="宋体"/>
              <a:ea typeface="宋体"/>
              <a:cs typeface="宋体"/>
            </a:endParaRPr>
          </a:p>
          <a:p>
            <a:pPr marR="57676" algn="just" rtl="0">
              <a:lnSpc>
                <a:spcPts val="2603"/>
              </a:lnSpc>
            </a:pP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A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．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2015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年，</a:t>
            </a:r>
            <a:r>
              <a:rPr lang="en-US" altLang="zh-CN" sz="2196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中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图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书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零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售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市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场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主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要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有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实体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书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店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和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网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店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两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大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渠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道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其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中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实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体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书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店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渠道市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场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码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洋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规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模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达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到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344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亿</a:t>
            </a:r>
            <a:r>
              <a:rPr lang="en-US" altLang="zh-CN" sz="2196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元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网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店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渠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道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达</a:t>
            </a:r>
            <a:r>
              <a:rPr lang="en-US" altLang="zh-CN" sz="2196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到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280</a:t>
            </a:r>
            <a:r>
              <a:rPr lang="en-US" altLang="zh-CN" sz="2196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亿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元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。</a:t>
            </a:r>
            <a:endParaRPr lang="en-US" altLang="zh-CN" sz="2196">
              <a:latin typeface="宋体"/>
              <a:ea typeface="宋体"/>
              <a:cs typeface="宋体"/>
            </a:endParaRPr>
          </a:p>
          <a:p>
            <a:pPr marR="103674" algn="just" rtl="0">
              <a:lnSpc>
                <a:spcPts val="2619"/>
              </a:lnSpc>
              <a:spcBef>
                <a:spcPts val="150"/>
              </a:spcBef>
            </a:pP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B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．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实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体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书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店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渠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道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市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场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码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洋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规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模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</a:t>
            </a:r>
            <a:r>
              <a:rPr lang="en-US" altLang="zh-CN" sz="2196" spc="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014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实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现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了</a:t>
            </a:r>
            <a:r>
              <a:rPr lang="en-US" altLang="zh-CN" sz="2196" spc="-6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3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.94%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的年度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增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长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率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2015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196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市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场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码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洋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规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模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继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续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保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持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增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长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度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增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长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率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达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到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0.29</a:t>
            </a:r>
            <a:r>
              <a:rPr lang="en-US" altLang="zh-CN" sz="2196" spc="12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％</a:t>
            </a:r>
            <a:r>
              <a:rPr lang="en-US" altLang="zh-CN" sz="2196" spc="-1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。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-6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C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．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2010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～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2015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196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网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店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渠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道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市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场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码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洋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规模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保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持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高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速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增长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可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见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，目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前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国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内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图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书零</a:t>
            </a:r>
            <a:r>
              <a:rPr lang="en-US" altLang="zh-CN" sz="2198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售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市</a:t>
            </a:r>
            <a:r>
              <a:rPr lang="en-US" altLang="zh-CN" sz="219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场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当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中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网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络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销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售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是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图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书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出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版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业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赢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利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的重要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方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式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。</a:t>
            </a:r>
            <a:endParaRPr lang="en-US" altLang="zh-CN" sz="2196">
              <a:latin typeface="宋体"/>
              <a:ea typeface="宋体"/>
              <a:cs typeface="宋体"/>
            </a:endParaRPr>
          </a:p>
          <a:p>
            <a:pPr marR="103420" algn="just" rtl="0">
              <a:lnSpc>
                <a:spcPts val="2589"/>
              </a:lnSpc>
              <a:spcBef>
                <a:spcPts val="154"/>
              </a:spcBef>
            </a:pPr>
            <a:r>
              <a:rPr lang="en-US" altLang="zh-CN" sz="2196" spc="-6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D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．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实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体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书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店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在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经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历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了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2010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～</a:t>
            </a: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2015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年“</a:t>
            </a:r>
            <a:r>
              <a:rPr lang="en-US" altLang="zh-CN" sz="2196" spc="-9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增</a:t>
            </a:r>
            <a:r>
              <a:rPr lang="en-US" altLang="zh-CN" sz="2196" spc="5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速</a:t>
            </a:r>
            <a:r>
              <a:rPr lang="en-US" altLang="zh-CN" sz="219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下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降</a:t>
            </a:r>
            <a:r>
              <a:rPr lang="en-US" altLang="zh-CN" sz="2198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—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负增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长</a:t>
            </a:r>
            <a:r>
              <a:rPr lang="en-US" altLang="zh-CN" sz="2198" spc="-6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—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销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售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回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暖”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的</a:t>
            </a:r>
            <a:r>
              <a:rPr lang="en-US" altLang="zh-CN" sz="2198" spc="-6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过</a:t>
            </a:r>
            <a:r>
              <a:rPr lang="en-US" altLang="zh-CN" sz="2198" spc="-7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程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之后</a:t>
            </a:r>
            <a:r>
              <a:rPr lang="en-US" altLang="zh-CN" sz="2198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，</a:t>
            </a:r>
            <a:r>
              <a:rPr lang="en-US" altLang="zh-CN" sz="2198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其</a:t>
            </a:r>
            <a:r>
              <a:rPr lang="en-US" altLang="zh-CN" sz="219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市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场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码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洋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规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模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与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度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增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长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率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也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将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趋</a:t>
            </a:r>
            <a:r>
              <a:rPr lang="en-US" altLang="zh-CN" sz="2196" spc="-8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于</a:t>
            </a:r>
            <a:r>
              <a:rPr lang="en-US" altLang="zh-CN" sz="2196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平稳。</a:t>
            </a:r>
            <a:endParaRPr lang="en-US" altLang="zh-CN" sz="2196">
              <a:latin typeface="宋体"/>
              <a:ea typeface="宋体"/>
              <a:cs typeface="宋体"/>
            </a:endParaRPr>
          </a:p>
        </p:txBody>
      </p:sp>
      <p:sp>
        <p:nvSpPr>
          <p:cNvPr id="153" name="Text Box153"/>
          <p:cNvSpPr txBox="1"/>
          <p:nvPr/>
        </p:nvSpPr>
        <p:spPr>
          <a:xfrm>
            <a:off x="2392045" y="6239637"/>
            <a:ext cx="4887849" cy="25488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007"/>
              </a:lnSpc>
            </a:pPr>
            <a:r>
              <a:rPr lang="en-US" altLang="zh-CN" sz="18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（摘自杨伟《</a:t>
            </a:r>
            <a:r>
              <a:rPr lang="en-US" altLang="zh-CN" sz="1800" spc="-5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2015</a:t>
            </a:r>
            <a:r>
              <a:rPr lang="en-US" altLang="zh-CN" sz="1800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年中国图书零售市场发展》）</a:t>
            </a:r>
            <a:endParaRPr lang="en-US" altLang="zh-CN" sz="1800">
              <a:latin typeface="宋体"/>
              <a:ea typeface="宋体"/>
              <a:cs typeface="宋体"/>
            </a:endParaRPr>
          </a:p>
        </p:txBody>
      </p:sp>
      <p:sp>
        <p:nvSpPr>
          <p:cNvPr id="154" name="Text Box154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30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 Box156"/>
          <p:cNvSpPr txBox="1"/>
          <p:nvPr/>
        </p:nvSpPr>
        <p:spPr>
          <a:xfrm>
            <a:off x="605942" y="467644"/>
            <a:ext cx="10891932" cy="335652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524" algn="l" rtl="0">
              <a:lnSpc>
                <a:spcPts val="5239"/>
              </a:lnSpc>
            </a:pPr>
            <a:r>
              <a:rPr lang="en-US" altLang="zh-CN" sz="3996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难</a:t>
            </a:r>
            <a:r>
              <a:rPr lang="en-US" altLang="zh-CN" sz="3996" spc="-8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点</a:t>
            </a:r>
            <a:r>
              <a:rPr lang="en-US" altLang="zh-CN" sz="3996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lang="en-US" altLang="zh-CN" sz="3996" spc="-5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2018</a:t>
            </a:r>
            <a:r>
              <a:rPr lang="en-US" altLang="zh-CN" sz="3996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3996" spc="7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9</a:t>
            </a:r>
            <a:r>
              <a:rPr lang="en-US" altLang="zh-CN" sz="3996" spc="-11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3996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，表述</a:t>
            </a:r>
            <a:r>
              <a:rPr lang="en-US" altLang="zh-CN" sz="3996" spc="-8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3996" spc="1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en-US" altLang="zh-CN" sz="3996" spc="-3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.99/6</a:t>
            </a:r>
            <a:endParaRPr lang="en-US" altLang="zh-CN" sz="3996">
              <a:latin typeface="微软雅黑"/>
              <a:ea typeface="微软雅黑"/>
              <a:cs typeface="微软雅黑"/>
            </a:endParaRPr>
          </a:p>
          <a:p>
            <a:pPr marL="228600" marR="341873" indent="-228600" algn="l" rtl="0">
              <a:lnSpc>
                <a:spcPts val="2881"/>
              </a:lnSpc>
              <a:spcBef>
                <a:spcPts val="224"/>
              </a:spcBef>
            </a:pPr>
            <a:r>
              <a:rPr lang="en-US" altLang="zh-CN" sz="2198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198" spc="418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198" spc="-3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3.</a:t>
            </a:r>
            <a:r>
              <a:rPr lang="en-US" altLang="zh-CN" sz="2198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lang="en-US" altLang="zh-CN" sz="21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上</a:t>
            </a:r>
            <a:r>
              <a:rPr lang="en-US" altLang="zh-CN" sz="21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三</a:t>
            </a:r>
            <a:r>
              <a:rPr lang="en-US" altLang="zh-CN" sz="21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则</a:t>
            </a:r>
            <a:r>
              <a:rPr lang="en-US" altLang="zh-CN" sz="21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材料</a:t>
            </a:r>
            <a:r>
              <a:rPr lang="en-US" altLang="zh-CN" sz="21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1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《</a:t>
            </a:r>
            <a:r>
              <a:rPr lang="en-US" altLang="zh-CN" sz="21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人民</a:t>
            </a:r>
            <a:r>
              <a:rPr lang="en-US" altLang="zh-CN" sz="21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日</a:t>
            </a:r>
            <a:r>
              <a:rPr lang="en-US" altLang="zh-CN" sz="21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报</a:t>
            </a:r>
            <a:r>
              <a:rPr lang="en-US" altLang="zh-CN" sz="2198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》</a:t>
            </a:r>
            <a:r>
              <a:rPr lang="en-US" altLang="zh-CN" sz="2198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《</a:t>
            </a:r>
            <a:r>
              <a:rPr lang="en-US" altLang="zh-CN" sz="21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自然</a:t>
            </a:r>
            <a:r>
              <a:rPr lang="en-US" altLang="zh-CN" sz="2198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》</a:t>
            </a:r>
            <a:r>
              <a:rPr lang="en-US" altLang="zh-CN" sz="21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《读</a:t>
            </a:r>
            <a:r>
              <a:rPr lang="en-US" altLang="zh-CN" sz="2198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卖</a:t>
            </a:r>
            <a:r>
              <a:rPr lang="en-US" altLang="zh-CN" sz="21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新闻</a:t>
            </a:r>
            <a:r>
              <a:rPr lang="en-US" altLang="zh-CN" sz="2198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》</a:t>
            </a:r>
            <a:r>
              <a:rPr lang="en-US" altLang="zh-CN" sz="21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报道</a:t>
            </a:r>
            <a:r>
              <a:rPr lang="en-US" altLang="zh-CN" sz="2198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1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侧重</a:t>
            </a:r>
            <a:r>
              <a:rPr lang="en-US" altLang="zh-CN" sz="2198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点</a:t>
            </a:r>
            <a:r>
              <a:rPr lang="en-US" altLang="zh-CN" sz="21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有</a:t>
            </a:r>
            <a:r>
              <a:rPr lang="en-US" altLang="zh-CN" sz="2198" spc="-62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8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什么不</a:t>
            </a:r>
            <a:r>
              <a:rPr lang="en-US" altLang="zh-CN" sz="21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同</a:t>
            </a:r>
            <a:r>
              <a:rPr lang="en-US" altLang="zh-CN" sz="2198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？</a:t>
            </a:r>
            <a:r>
              <a:rPr lang="en-US" altLang="zh-CN" sz="219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2196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什</a:t>
            </a:r>
            <a:r>
              <a:rPr lang="en-US" altLang="zh-CN" sz="2196" spc="-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？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请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结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合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简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析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196">
              <a:latin typeface="微软雅黑"/>
              <a:ea typeface="微软雅黑"/>
              <a:cs typeface="微软雅黑"/>
            </a:endParaRPr>
          </a:p>
          <a:p>
            <a:pPr marL="228600" indent="-228600" algn="l" rtl="0">
              <a:lnSpc>
                <a:spcPts val="2760"/>
              </a:lnSpc>
              <a:spcBef>
                <a:spcPts val="530"/>
              </a:spcBef>
            </a:pPr>
            <a:r>
              <a:rPr lang="en-US" altLang="zh-CN" sz="21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196" spc="418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参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考答</a:t>
            </a:r>
            <a:r>
              <a:rPr lang="en-US" altLang="zh-CN" sz="219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案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】第</a:t>
            </a:r>
            <a:r>
              <a:rPr lang="en-US" altLang="zh-CN" sz="219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问</a:t>
            </a:r>
            <a:r>
              <a:rPr lang="en-US" altLang="zh-CN" sz="2196" spc="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①《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民</a:t>
            </a:r>
            <a:r>
              <a:rPr lang="en-US" altLang="zh-CN" sz="2196" spc="1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日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报》</a:t>
            </a:r>
            <a:r>
              <a:rPr lang="en-US" altLang="zh-CN" sz="2196" spc="-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侧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196" spc="1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介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绍</a:t>
            </a:r>
            <a:r>
              <a:rPr lang="en-US" altLang="zh-CN" sz="219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国在</a:t>
            </a:r>
            <a:r>
              <a:rPr lang="en-US" altLang="zh-CN" sz="219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量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子通</a:t>
            </a:r>
            <a:r>
              <a:rPr lang="en-US" altLang="zh-CN" sz="219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信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研</a:t>
            </a:r>
            <a:r>
              <a:rPr lang="en-US" altLang="zh-CN" sz="2196" spc="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究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方面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巨</a:t>
            </a:r>
            <a:r>
              <a:rPr lang="en-US" altLang="zh-CN" sz="2196" spc="1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大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成就</a:t>
            </a:r>
            <a:r>
              <a:rPr lang="en-US" altLang="zh-CN" sz="2196" spc="-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彰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显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中国速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与中国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创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造；</a:t>
            </a:r>
            <a:r>
              <a:rPr lang="en-US" altLang="zh-CN" sz="219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②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《自</a:t>
            </a:r>
            <a:r>
              <a:rPr lang="en-US" altLang="zh-CN" sz="219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然</a:t>
            </a:r>
            <a:r>
              <a:rPr lang="en-US" altLang="zh-CN" sz="2196" spc="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》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杂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志</a:t>
            </a:r>
            <a:r>
              <a:rPr lang="en-US" altLang="zh-CN" sz="2196" spc="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侧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介</a:t>
            </a:r>
            <a:r>
              <a:rPr lang="en-US" altLang="zh-CN" sz="2196" spc="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绍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潘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建</a:t>
            </a:r>
            <a:r>
              <a:rPr lang="en-US" altLang="zh-CN" sz="2196" spc="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伟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研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究</a:t>
            </a:r>
            <a:r>
              <a:rPr lang="en-US" altLang="zh-CN" sz="2196" spc="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团</a:t>
            </a:r>
            <a:r>
              <a:rPr lang="en-US" altLang="zh-CN" sz="219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队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19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量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子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通</a:t>
            </a:r>
            <a:r>
              <a:rPr lang="en-US" altLang="zh-CN" sz="219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信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领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域</a:t>
            </a:r>
            <a:r>
              <a:rPr lang="en-US" altLang="zh-CN" sz="21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贡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献，强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调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个人能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力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和经</a:t>
            </a:r>
            <a:r>
              <a:rPr lang="en-US" altLang="zh-CN" sz="219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费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投入</a:t>
            </a:r>
            <a:r>
              <a:rPr lang="en-US" altLang="zh-CN" sz="219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；</a:t>
            </a:r>
            <a:r>
              <a:rPr lang="en-US" altLang="zh-CN" sz="2196" spc="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③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《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2196" spc="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卖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新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闻</a:t>
            </a:r>
            <a:r>
              <a:rPr lang="en-US" altLang="zh-CN" sz="2196" spc="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》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“</a:t>
            </a:r>
            <a:r>
              <a:rPr lang="en-US" altLang="zh-CN" sz="2196" spc="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墨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子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号</a:t>
            </a:r>
            <a:r>
              <a:rPr lang="en-US" altLang="zh-CN" sz="2196" spc="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”</a:t>
            </a:r>
            <a:r>
              <a:rPr lang="en-US" altLang="zh-CN" sz="219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例</a:t>
            </a:r>
            <a:r>
              <a:rPr lang="en-US" altLang="zh-CN" sz="219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侧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19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介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绍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1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验设施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先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进，突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出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投入</a:t>
            </a:r>
            <a:r>
              <a:rPr lang="en-US" altLang="zh-CN" sz="219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大和</a:t>
            </a:r>
            <a:r>
              <a:rPr lang="en-US" altLang="zh-CN" sz="219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发</a:t>
            </a:r>
            <a:r>
              <a:rPr lang="en-US" altLang="zh-CN" sz="2196" spc="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展</a:t>
            </a:r>
            <a:r>
              <a:rPr lang="en-US" altLang="zh-CN" sz="21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快</a:t>
            </a:r>
            <a:r>
              <a:rPr lang="en-US" altLang="zh-CN" sz="2196" spc="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给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日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196" spc="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带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压</a:t>
            </a:r>
            <a:r>
              <a:rPr lang="en-US" altLang="zh-CN" sz="2196" spc="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力</a:t>
            </a:r>
            <a:r>
              <a:rPr lang="en-US" altLang="zh-CN" sz="21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196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879"/>
              </a:lnSpc>
              <a:spcBef>
                <a:spcPts val="757"/>
              </a:spcBef>
            </a:pPr>
            <a:r>
              <a:rPr lang="en-US" altLang="zh-CN" sz="2196" spc="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196" spc="418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第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二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问：三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家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媒体的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定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位和</a:t>
            </a:r>
            <a:r>
              <a:rPr lang="en-US" altLang="zh-CN" sz="2196" spc="-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出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发点</a:t>
            </a:r>
            <a:r>
              <a:rPr lang="en-US" altLang="zh-CN" sz="2196" spc="-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196" spc="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同</a:t>
            </a:r>
            <a:r>
              <a:rPr lang="en-US" altLang="zh-CN" sz="21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因</a:t>
            </a:r>
            <a:r>
              <a:rPr lang="en-US" altLang="zh-CN" sz="2196" spc="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此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同</a:t>
            </a:r>
            <a:r>
              <a:rPr lang="en-US" altLang="zh-CN" sz="2196" spc="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事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件</a:t>
            </a:r>
            <a:r>
              <a:rPr lang="en-US" altLang="zh-CN" sz="2196" spc="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报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道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196" spc="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侧</a:t>
            </a:r>
            <a:r>
              <a:rPr lang="en-US" altLang="zh-CN" sz="2196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点</a:t>
            </a:r>
            <a:r>
              <a:rPr lang="en-US" altLang="zh-CN" sz="2196" spc="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196" spc="-99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同</a:t>
            </a:r>
            <a:r>
              <a:rPr lang="en-US" altLang="zh-CN" sz="21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1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157" name="Text Box157"/>
          <p:cNvSpPr txBox="1"/>
          <p:nvPr/>
        </p:nvSpPr>
        <p:spPr>
          <a:xfrm>
            <a:off x="605942" y="3962711"/>
            <a:ext cx="135819" cy="77479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451"/>
              </a:lnSpc>
            </a:pPr>
            <a:r>
              <a:rPr lang="en-US" altLang="zh-CN" sz="2198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198">
              <a:latin typeface="Arial"/>
              <a:ea typeface="Arial"/>
              <a:cs typeface="Arial"/>
            </a:endParaRPr>
          </a:p>
          <a:p>
            <a:pPr algn="l" rtl="0">
              <a:lnSpc>
                <a:spcPts val="2449"/>
              </a:lnSpc>
              <a:spcBef>
                <a:spcPts val="1201"/>
              </a:spcBef>
            </a:pPr>
            <a:r>
              <a:rPr lang="en-US" altLang="zh-CN" sz="2196" spc="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196">
              <a:latin typeface="Arial"/>
              <a:ea typeface="Arial"/>
              <a:cs typeface="Arial"/>
            </a:endParaRPr>
          </a:p>
        </p:txBody>
      </p:sp>
      <p:sp>
        <p:nvSpPr>
          <p:cNvPr id="158" name="Text Box158"/>
          <p:cNvSpPr txBox="1"/>
          <p:nvPr/>
        </p:nvSpPr>
        <p:spPr>
          <a:xfrm>
            <a:off x="999134" y="3919994"/>
            <a:ext cx="4506060" cy="82950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882"/>
              </a:lnSpc>
            </a:pPr>
            <a:r>
              <a:rPr lang="en-US" altLang="zh-CN" sz="2198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媒体的</a:t>
            </a:r>
            <a:r>
              <a:rPr lang="en-US" altLang="zh-CN" sz="21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新</a:t>
            </a:r>
            <a:r>
              <a:rPr lang="en-US" altLang="zh-CN" sz="2198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闻立</a:t>
            </a:r>
            <a:r>
              <a:rPr lang="en-US" altLang="zh-CN" sz="2198" spc="-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场</a:t>
            </a:r>
            <a:endParaRPr lang="en-US" altLang="zh-CN" sz="2198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879"/>
              </a:lnSpc>
              <a:spcBef>
                <a:spcPts val="770"/>
              </a:spcBef>
            </a:pP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析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文本的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体特征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主要</a:t>
            </a:r>
            <a:r>
              <a:rPr lang="en-US" altLang="zh-CN" sz="2196" spc="-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表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现手法</a:t>
            </a:r>
            <a:endParaRPr lang="en-US" altLang="zh-CN" sz="21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159" name="Text Box159"/>
          <p:cNvSpPr txBox="1"/>
          <p:nvPr/>
        </p:nvSpPr>
        <p:spPr>
          <a:xfrm>
            <a:off x="605942" y="4845639"/>
            <a:ext cx="7885122" cy="82775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879"/>
              </a:lnSpc>
            </a:pPr>
            <a:r>
              <a:rPr lang="en-US" altLang="zh-CN" sz="2196" spc="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196" spc="418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从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同角度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层面发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掘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文本</a:t>
            </a:r>
            <a:r>
              <a:rPr lang="en-US" altLang="zh-CN" sz="2196" spc="-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反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映的</a:t>
            </a:r>
            <a:r>
              <a:rPr lang="en-US" altLang="zh-CN" sz="2196" spc="-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196" spc="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lang="en-US" altLang="zh-CN" sz="21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值</a:t>
            </a:r>
            <a:r>
              <a:rPr lang="en-US" altLang="zh-CN" sz="2196" spc="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时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代</a:t>
            </a:r>
            <a:r>
              <a:rPr lang="en-US" altLang="zh-CN" sz="2196" spc="5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精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神</a:t>
            </a:r>
            <a:endParaRPr lang="en-US" altLang="zh-CN" sz="2196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2879"/>
              </a:lnSpc>
              <a:spcBef>
                <a:spcPts val="760"/>
              </a:spcBef>
            </a:pPr>
            <a:r>
              <a:rPr lang="en-US" altLang="zh-CN" sz="2196" spc="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196" spc="418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本中存</a:t>
            </a:r>
            <a:r>
              <a:rPr lang="en-US" altLang="zh-CN" sz="2196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196" spc="2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某</a:t>
            </a:r>
            <a:r>
              <a:rPr lang="en-US" altLang="zh-CN" sz="21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些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问</a:t>
            </a:r>
            <a:r>
              <a:rPr lang="en-US" altLang="zh-CN" sz="21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做</a:t>
            </a:r>
            <a:r>
              <a:rPr lang="en-US" altLang="zh-CN" sz="21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批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判</a:t>
            </a:r>
            <a:r>
              <a:rPr lang="en-US" altLang="zh-CN" sz="21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思</a:t>
            </a:r>
            <a:r>
              <a:rPr lang="en-US" altLang="zh-CN" sz="21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并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提</a:t>
            </a:r>
            <a:r>
              <a:rPr lang="en-US" altLang="zh-CN" sz="21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出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自</a:t>
            </a:r>
            <a:r>
              <a:rPr lang="en-US" altLang="zh-CN" sz="21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己</a:t>
            </a:r>
            <a:r>
              <a:rPr lang="en-US" altLang="zh-CN" sz="21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的见解</a:t>
            </a:r>
            <a:r>
              <a:rPr lang="en-US" altLang="zh-CN" sz="2196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1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160" name="Text Box160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31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ext Box162"/>
          <p:cNvSpPr txBox="1"/>
          <p:nvPr/>
        </p:nvSpPr>
        <p:spPr>
          <a:xfrm>
            <a:off x="2655443" y="698521"/>
            <a:ext cx="6140093" cy="470648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23444" indent="-123444" algn="l" rtl="0">
              <a:lnSpc>
                <a:spcPts val="8153"/>
              </a:lnSpc>
            </a:pPr>
            <a:r>
              <a:rPr lang="en-US" altLang="zh-CN" sz="3204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3204" spc="8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际</a:t>
            </a:r>
            <a:r>
              <a:rPr lang="en-US" altLang="zh-CN" sz="3204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传播中</a:t>
            </a:r>
            <a:r>
              <a:rPr lang="en-US" altLang="zh-CN" sz="3204" spc="8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4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效果（</a:t>
            </a:r>
            <a:r>
              <a:rPr lang="en-US" altLang="zh-CN" sz="3204" spc="8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3204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用</a:t>
            </a:r>
            <a:r>
              <a:rPr lang="en-US" altLang="zh-CN" sz="3204" spc="-2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3204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动</a:t>
            </a:r>
            <a:r>
              <a:rPr lang="en-US" altLang="zh-CN" sz="3204" spc="8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态</a:t>
            </a:r>
            <a:r>
              <a:rPr lang="en-US" altLang="zh-CN" sz="3204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）</a:t>
            </a:r>
            <a:r>
              <a:rPr lang="en-US" altLang="zh-CN" sz="3204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谁(</a:t>
            </a:r>
            <a:r>
              <a:rPr lang="en-US" altLang="zh-CN" sz="2796" spc="-3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who)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123444" marR="1345291" algn="l" rtl="0">
              <a:lnSpc>
                <a:spcPts val="5031"/>
              </a:lnSpc>
              <a:spcBef>
                <a:spcPts val="9"/>
              </a:spcBef>
            </a:pP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通</a:t>
            </a:r>
            <a:r>
              <a:rPr lang="en-US" altLang="zh-CN" sz="27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过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什么渠</a:t>
            </a:r>
            <a:r>
              <a:rPr lang="en-US" altLang="zh-CN" sz="2796" spc="-2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道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(</a:t>
            </a:r>
            <a:r>
              <a:rPr lang="en-US" altLang="zh-CN" sz="2796" spc="-3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what</a:t>
            </a:r>
            <a:r>
              <a:rPr lang="en-US" altLang="zh-CN" sz="2796" spc="31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1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channel)</a:t>
            </a:r>
            <a:r>
              <a:rPr lang="en-US" altLang="zh-CN" sz="279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7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谁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(</a:t>
            </a:r>
            <a:r>
              <a:rPr lang="en-US" altLang="zh-CN" sz="279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whom)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833882" algn="l" rtl="0">
              <a:lnSpc>
                <a:spcPts val="3666"/>
              </a:lnSpc>
              <a:spcBef>
                <a:spcPts val="1362"/>
              </a:spcBef>
            </a:pPr>
            <a:r>
              <a:rPr lang="en-US" altLang="zh-CN" sz="2796" spc="0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说</a:t>
            </a:r>
            <a:r>
              <a:rPr lang="en-US" altLang="zh-CN" sz="2796" spc="-8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什</a:t>
            </a:r>
            <a:r>
              <a:rPr lang="en-US" altLang="zh-CN" sz="2796" spc="0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79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(</a:t>
            </a:r>
            <a:r>
              <a:rPr lang="en-US" altLang="zh-CN" sz="2796" spc="-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what)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833882" algn="l" rtl="0">
              <a:lnSpc>
                <a:spcPts val="3666"/>
              </a:lnSpc>
              <a:spcBef>
                <a:spcPts val="1362"/>
              </a:spcBef>
            </a:pPr>
            <a:r>
              <a:rPr lang="en-US" altLang="zh-CN" sz="2796" spc="0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取</a:t>
            </a:r>
            <a:r>
              <a:rPr lang="en-US" altLang="zh-CN" sz="2796" spc="-8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得</a:t>
            </a:r>
            <a:r>
              <a:rPr lang="en-US" altLang="zh-CN" sz="2796" spc="0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什</a:t>
            </a:r>
            <a:r>
              <a:rPr lang="en-US" altLang="zh-CN" sz="2796" spc="-8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lang="en-US" altLang="zh-CN" sz="2796" spc="0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效</a:t>
            </a:r>
            <a:r>
              <a:rPr lang="en-US" altLang="zh-CN" sz="2796" spc="-8" dirty="0" err="1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果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(</a:t>
            </a:r>
            <a:r>
              <a:rPr lang="en-US" altLang="zh-CN" sz="2796" spc="-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what</a:t>
            </a:r>
            <a:r>
              <a:rPr lang="en-US" altLang="zh-CN" sz="2796" spc="87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effect)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63" name="Text Box163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32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25DBB9F-0B2D-40EC-AF54-F5FF96484ACE}"/>
              </a:ext>
            </a:extLst>
          </p:cNvPr>
          <p:cNvSpPr/>
          <p:nvPr/>
        </p:nvSpPr>
        <p:spPr>
          <a:xfrm>
            <a:off x="795323" y="2132856"/>
            <a:ext cx="614009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/>
              <a:t>作者</a:t>
            </a:r>
          </a:p>
          <a:p>
            <a:r>
              <a:rPr lang="zh-CN" altLang="en-US" sz="4400" dirty="0"/>
              <a:t>媒介</a:t>
            </a:r>
          </a:p>
          <a:p>
            <a:r>
              <a:rPr lang="zh-CN" altLang="en-US" sz="4400" dirty="0"/>
              <a:t>受者</a:t>
            </a:r>
          </a:p>
          <a:p>
            <a:r>
              <a:rPr lang="zh-CN" altLang="en-US" sz="4400" dirty="0"/>
              <a:t>传播内容</a:t>
            </a:r>
          </a:p>
          <a:p>
            <a:r>
              <a:rPr lang="zh-CN" altLang="en-US" sz="4400" dirty="0"/>
              <a:t>传播效果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 Box165"/>
          <p:cNvSpPr txBox="1"/>
          <p:nvPr/>
        </p:nvSpPr>
        <p:spPr>
          <a:xfrm>
            <a:off x="1469771" y="2090598"/>
            <a:ext cx="3796843" cy="75011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906"/>
              </a:lnSpc>
            </a:pPr>
            <a:r>
              <a:rPr lang="en-US" altLang="zh-CN" sz="5906" b="1" spc="0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行</a:t>
            </a:r>
            <a:r>
              <a:rPr lang="en-US" altLang="zh-CN" sz="5906" b="1" spc="11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——</a:t>
            </a:r>
            <a:r>
              <a:rPr lang="en-US" altLang="zh-CN" sz="5906" b="1" spc="0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细</a:t>
            </a:r>
            <a:r>
              <a:rPr lang="en-US" altLang="zh-CN" sz="5906" b="1" spc="23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读</a:t>
            </a:r>
            <a:endParaRPr lang="en-US" altLang="zh-CN" sz="5906">
              <a:latin typeface="黑体"/>
              <a:ea typeface="黑体"/>
              <a:cs typeface="黑体"/>
            </a:endParaRPr>
          </a:p>
        </p:txBody>
      </p:sp>
      <p:sp>
        <p:nvSpPr>
          <p:cNvPr id="166" name="Text Box166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33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 Box168"/>
          <p:cNvSpPr txBox="1"/>
          <p:nvPr/>
        </p:nvSpPr>
        <p:spPr>
          <a:xfrm>
            <a:off x="967740" y="850168"/>
            <a:ext cx="4100170" cy="335528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7023"/>
              </a:lnSpc>
            </a:pPr>
            <a:r>
              <a:rPr lang="en-US" altLang="zh-CN" sz="3996" b="1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阅</a:t>
            </a:r>
            <a:r>
              <a:rPr lang="en-US" altLang="zh-CN" sz="3996" b="1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3996" b="1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文本直</a:t>
            </a:r>
            <a:r>
              <a:rPr lang="en-US" altLang="zh-CN" sz="3996" b="1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观</a:t>
            </a:r>
            <a:r>
              <a:rPr lang="en-US" altLang="zh-CN" sz="3996" b="1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感受</a:t>
            </a:r>
            <a:r>
              <a:rPr lang="en-US" altLang="zh-CN" sz="3996" b="1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600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3600" spc="-458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3600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1.碎片……</a:t>
            </a:r>
            <a:endParaRPr lang="en-US" altLang="zh-CN" sz="360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4720"/>
              </a:lnSpc>
              <a:spcBef>
                <a:spcPts val="1460"/>
              </a:spcBef>
            </a:pPr>
            <a:r>
              <a:rPr lang="en-US" altLang="zh-CN" sz="3600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3600" spc="-458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3600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2.断裂……</a:t>
            </a:r>
            <a:endParaRPr lang="en-US" altLang="zh-CN" sz="360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4720"/>
              </a:lnSpc>
              <a:spcBef>
                <a:spcPts val="1474"/>
              </a:spcBef>
            </a:pPr>
            <a:r>
              <a:rPr lang="en-US" altLang="zh-CN" sz="3600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3600" spc="-458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3600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3.混乱……</a:t>
            </a:r>
            <a:endParaRPr lang="en-US" altLang="zh-CN" sz="36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69" name="Text Box169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34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 Box171"/>
          <p:cNvSpPr txBox="1"/>
          <p:nvPr/>
        </p:nvSpPr>
        <p:spPr>
          <a:xfrm>
            <a:off x="967740" y="850168"/>
            <a:ext cx="8460866" cy="356567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239"/>
              </a:lnSpc>
            </a:pPr>
            <a:r>
              <a:rPr lang="en-US" altLang="zh-CN" sz="3996" b="1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深</a:t>
            </a:r>
            <a:r>
              <a:rPr lang="en-US" altLang="zh-CN" sz="3996" b="1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耕</a:t>
            </a:r>
            <a:r>
              <a:rPr lang="en-US" altLang="zh-CN" sz="3996" b="1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3996" b="1" spc="-13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3996" b="1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——根</a:t>
            </a:r>
            <a:r>
              <a:rPr lang="en-US" altLang="zh-CN" sz="3996" b="1" spc="-5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3996" b="1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3996" b="1" spc="-8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道</a:t>
            </a:r>
            <a:endParaRPr lang="en-US" altLang="zh-CN" sz="3996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9"/>
              </a:lnSpc>
              <a:spcBef>
                <a:spcPts val="4068"/>
              </a:spcBef>
            </a:pPr>
            <a:r>
              <a:rPr lang="en-US" altLang="zh-CN" sz="2798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8" spc="44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8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1.主</a:t>
            </a:r>
            <a:r>
              <a:rPr lang="en-US" altLang="zh-CN" sz="2798" b="1" spc="-1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8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——关键词</a:t>
            </a:r>
            <a:r>
              <a:rPr lang="en-US" altLang="zh-CN" sz="2798" b="1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798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关键句</a:t>
            </a:r>
            <a:r>
              <a:rPr lang="en-US" altLang="zh-CN" sz="2798" b="1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798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核心</a:t>
            </a:r>
            <a:r>
              <a:rPr lang="en-US" altLang="zh-CN" sz="2798" b="1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话</a:t>
            </a:r>
            <a:r>
              <a:rPr lang="en-US" altLang="zh-CN" sz="2798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题</a:t>
            </a:r>
            <a:endParaRPr lang="en-US" altLang="zh-CN" sz="2798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5035"/>
              </a:lnSpc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4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2.层次</a:t>
            </a:r>
            <a:r>
              <a:rPr lang="en-US" altLang="zh-CN" sz="2796" b="1" spc="-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把</a:t>
            </a:r>
            <a:r>
              <a:rPr lang="en-US" altLang="zh-CN" sz="2796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握</a:t>
            </a:r>
            <a:r>
              <a:rPr lang="en-US" altLang="zh-CN" sz="2796" b="1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2796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—话题转</a:t>
            </a:r>
            <a:r>
              <a:rPr lang="en-US" altLang="zh-CN" sz="2796" b="1" spc="-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换</a:t>
            </a:r>
            <a:r>
              <a:rPr lang="en-US" altLang="zh-CN" sz="2796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lang="en-US" altLang="zh-CN" sz="2796" b="1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变</a:t>
            </a:r>
            <a:r>
              <a:rPr lang="en-US" altLang="zh-CN" sz="2796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796" b="1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与</a:t>
            </a:r>
            <a:r>
              <a:rPr lang="en-US" altLang="zh-CN" sz="2796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联</a:t>
            </a:r>
            <a:r>
              <a:rPr lang="en-US" altLang="zh-CN" sz="2796" b="1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系</a:t>
            </a:r>
            <a:r>
              <a:rPr lang="en-US" altLang="zh-CN" sz="2796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796" b="1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陈</a:t>
            </a:r>
            <a:r>
              <a:rPr lang="en-US" altLang="zh-CN" sz="2796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述</a:t>
            </a:r>
            <a:r>
              <a:rPr lang="en-US" altLang="zh-CN" sz="2796" b="1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与</a:t>
            </a:r>
            <a:r>
              <a:rPr lang="en-US" altLang="zh-CN" sz="2796" b="1" spc="-1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议</a:t>
            </a:r>
            <a:r>
              <a:rPr lang="en-US" altLang="zh-CN" sz="2796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论</a:t>
            </a:r>
            <a:r>
              <a:rPr lang="en-US" altLang="zh-CN" sz="2796" b="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8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8" spc="44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8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3.出</a:t>
            </a:r>
            <a:r>
              <a:rPr lang="en-US" altLang="zh-CN" sz="2798" b="1" spc="-1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处</a:t>
            </a:r>
            <a:r>
              <a:rPr lang="en-US" altLang="zh-CN" sz="2798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——信息源</a:t>
            </a:r>
            <a:r>
              <a:rPr lang="en-US" altLang="zh-CN" sz="2798" b="1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里</a:t>
            </a:r>
            <a:r>
              <a:rPr lang="en-US" altLang="zh-CN" sz="2798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的信息</a:t>
            </a:r>
            <a:r>
              <a:rPr lang="en-US" altLang="zh-CN" sz="2798" b="1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量</a:t>
            </a:r>
            <a:endParaRPr lang="en-US" altLang="zh-CN" sz="2798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6"/>
              </a:lnSpc>
              <a:spcBef>
                <a:spcPts val="1364"/>
              </a:spcBef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4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4.整理</a:t>
            </a:r>
            <a:r>
              <a:rPr lang="en-US" altLang="zh-CN" sz="2796" b="1" spc="-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把</a:t>
            </a:r>
            <a:r>
              <a:rPr lang="en-US" altLang="zh-CN" sz="2796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握</a:t>
            </a:r>
            <a:r>
              <a:rPr lang="en-US" altLang="zh-CN" sz="2796" b="1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2796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—材料大</a:t>
            </a:r>
            <a:r>
              <a:rPr lang="en-US" altLang="zh-CN" sz="2796" b="1" spc="-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意</a:t>
            </a:r>
            <a:r>
              <a:rPr lang="en-US" altLang="zh-CN" sz="2796" b="1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与</a:t>
            </a:r>
            <a:r>
              <a:rPr lang="en-US" altLang="zh-CN" sz="2796" b="1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功</a:t>
            </a:r>
            <a:r>
              <a:rPr lang="en-US" altLang="zh-CN" sz="2796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能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72" name="Text Box172"/>
          <p:cNvSpPr txBox="1"/>
          <p:nvPr/>
        </p:nvSpPr>
        <p:spPr>
          <a:xfrm>
            <a:off x="967740" y="4697787"/>
            <a:ext cx="162489" cy="39626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20"/>
              </a:lnSpc>
            </a:pPr>
            <a:r>
              <a:rPr lang="en-US" altLang="zh-CN" sz="2798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798">
              <a:latin typeface="Arial"/>
              <a:ea typeface="Arial"/>
              <a:cs typeface="Arial"/>
            </a:endParaRPr>
          </a:p>
        </p:txBody>
      </p:sp>
      <p:sp>
        <p:nvSpPr>
          <p:cNvPr id="173" name="Text Box173"/>
          <p:cNvSpPr txBox="1"/>
          <p:nvPr/>
        </p:nvSpPr>
        <p:spPr>
          <a:xfrm>
            <a:off x="3353435" y="4588590"/>
            <a:ext cx="4985563" cy="53385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204"/>
              </a:lnSpc>
            </a:pPr>
            <a:r>
              <a:rPr lang="en-US" altLang="zh-CN" sz="3206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细节、</a:t>
            </a:r>
            <a:r>
              <a:rPr lang="en-US" altLang="zh-CN" sz="3206" b="1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碎</a:t>
            </a:r>
            <a:r>
              <a:rPr lang="en-US" altLang="zh-CN" sz="3206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片</a:t>
            </a:r>
            <a:r>
              <a:rPr lang="en-US" altLang="zh-CN" sz="3206" b="1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3206" b="1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3206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整体、</a:t>
            </a:r>
            <a:r>
              <a:rPr lang="en-US" altLang="zh-CN" sz="3206" b="1" spc="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有</a:t>
            </a:r>
            <a:r>
              <a:rPr lang="en-US" altLang="zh-CN" sz="3206" b="1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机</a:t>
            </a:r>
            <a:endParaRPr lang="en-US" altLang="zh-CN" sz="3206">
              <a:latin typeface="微软雅黑"/>
              <a:ea typeface="微软雅黑"/>
              <a:cs typeface="微软雅黑"/>
            </a:endParaRPr>
          </a:p>
        </p:txBody>
      </p:sp>
      <p:sp>
        <p:nvSpPr>
          <p:cNvPr id="174" name="Text Box174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35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ath176"/>
          <p:cNvSpPr/>
          <p:nvPr/>
        </p:nvSpPr>
        <p:spPr>
          <a:xfrm>
            <a:off x="1886712" y="3070860"/>
            <a:ext cx="5849112" cy="460248"/>
          </a:xfrm>
          <a:custGeom>
            <a:avLst/>
            <a:gdLst/>
            <a:ahLst/>
            <a:cxnLst/>
            <a:rect l="l" t="t" r="r" b="b"/>
            <a:pathLst>
              <a:path w="5849112" h="460248">
                <a:moveTo>
                  <a:pt x="0" y="460248"/>
                </a:moveTo>
                <a:lnTo>
                  <a:pt x="5849112" y="460248"/>
                </a:lnTo>
                <a:lnTo>
                  <a:pt x="5849112" y="0"/>
                </a:lnTo>
                <a:lnTo>
                  <a:pt x="0" y="0"/>
                </a:lnTo>
                <a:lnTo>
                  <a:pt x="0" y="460248"/>
                </a:lnTo>
                <a:close/>
              </a:path>
            </a:pathLst>
          </a:custGeom>
          <a:solidFill>
            <a:srgbClr val="FFFF00">
              <a:alpha val="65535"/>
            </a:srgbClr>
          </a:solidFill>
          <a:ln w="0" cap="sq">
            <a:solidFill>
              <a:srgbClr val="FFFF0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78" name="Path178"/>
          <p:cNvSpPr/>
          <p:nvPr/>
        </p:nvSpPr>
        <p:spPr>
          <a:xfrm>
            <a:off x="1886712" y="899160"/>
            <a:ext cx="2599944" cy="460248"/>
          </a:xfrm>
          <a:custGeom>
            <a:avLst/>
            <a:gdLst/>
            <a:ahLst/>
            <a:cxnLst/>
            <a:rect l="l" t="t" r="r" b="b"/>
            <a:pathLst>
              <a:path w="2599944" h="460248">
                <a:moveTo>
                  <a:pt x="0" y="460248"/>
                </a:moveTo>
                <a:lnTo>
                  <a:pt x="2599944" y="460248"/>
                </a:lnTo>
                <a:lnTo>
                  <a:pt x="2599944" y="0"/>
                </a:lnTo>
                <a:lnTo>
                  <a:pt x="0" y="0"/>
                </a:lnTo>
                <a:lnTo>
                  <a:pt x="0" y="460248"/>
                </a:lnTo>
                <a:close/>
              </a:path>
            </a:pathLst>
          </a:custGeom>
          <a:solidFill>
            <a:srgbClr val="FFFF00">
              <a:alpha val="65535"/>
            </a:srgbClr>
          </a:solidFill>
          <a:ln w="0" cap="sq">
            <a:solidFill>
              <a:srgbClr val="FFFF00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r>
              <a:rPr lang="en-US" altLang="zh-CN" b="1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关</a:t>
            </a:r>
            <a:r>
              <a:rPr lang="en-US" altLang="zh-CN" b="1" spc="1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键</a:t>
            </a:r>
            <a:r>
              <a:rPr lang="en-US" altLang="zh-CN" b="1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词</a:t>
            </a:r>
            <a:r>
              <a:rPr lang="en-US" altLang="zh-CN" b="1" spc="12">
                <a:solidFill>
                  <a:srgbClr val="000000"/>
                </a:solidFill>
                <a:latin typeface="Arial"/>
                <a:ea typeface="Arial"/>
                <a:cs typeface="Arial"/>
              </a:rPr>
              <a:t>—</a:t>
            </a:r>
            <a:r>
              <a:rPr lang="en-US" altLang="zh-CN" b="1" spc="-12">
                <a:solidFill>
                  <a:srgbClr val="000000"/>
                </a:solidFill>
                <a:latin typeface="Arial"/>
                <a:ea typeface="Arial"/>
                <a:cs typeface="Arial"/>
              </a:rPr>
              <a:t>—</a:t>
            </a:r>
            <a:r>
              <a:rPr lang="en-US" altLang="zh-CN" b="1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层</a:t>
            </a:r>
            <a:r>
              <a:rPr lang="en-US" altLang="zh-CN" b="1" spc="7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次</a:t>
            </a:r>
            <a:endParaRPr lang="en-US" altLang="zh-CN"/>
          </a:p>
        </p:txBody>
      </p:sp>
      <p:sp>
        <p:nvSpPr>
          <p:cNvPr id="179" name="Text Box179"/>
          <p:cNvSpPr txBox="1"/>
          <p:nvPr/>
        </p:nvSpPr>
        <p:spPr>
          <a:xfrm>
            <a:off x="421843" y="951038"/>
            <a:ext cx="1230173" cy="31607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489"/>
              </a:lnSpc>
            </a:pPr>
            <a:r>
              <a:rPr lang="en-US" altLang="zh-CN" sz="1898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1898" spc="607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18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18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18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四</a:t>
            </a:r>
            <a:r>
              <a:rPr lang="en-US" altLang="zh-CN" sz="18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：</a:t>
            </a:r>
            <a:endParaRPr lang="en-US" altLang="zh-CN" sz="1898">
              <a:latin typeface="微软雅黑"/>
              <a:ea typeface="微软雅黑"/>
              <a:cs typeface="微软雅黑"/>
            </a:endParaRPr>
          </a:p>
        </p:txBody>
      </p:sp>
      <p:sp>
        <p:nvSpPr>
          <p:cNvPr id="180" name="Text Box180"/>
          <p:cNvSpPr txBox="1"/>
          <p:nvPr/>
        </p:nvSpPr>
        <p:spPr>
          <a:xfrm>
            <a:off x="1977517" y="116103"/>
            <a:ext cx="7338949" cy="60208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1600581" algn="l" rtl="0">
              <a:lnSpc>
                <a:spcPts val="4696"/>
              </a:lnSpc>
            </a:pPr>
            <a:r>
              <a:rPr lang="en-US" altLang="zh-CN" sz="3600" b="1" spc="0" dirty="0" err="1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案例分析：考纲样题</a:t>
            </a:r>
            <a:endParaRPr lang="en-US" altLang="zh-CN" sz="2400" dirty="0">
              <a:latin typeface="宋体"/>
              <a:ea typeface="宋体"/>
              <a:cs typeface="宋体"/>
            </a:endParaRPr>
          </a:p>
        </p:txBody>
      </p:sp>
      <p:sp>
        <p:nvSpPr>
          <p:cNvPr id="181" name="Text Box181"/>
          <p:cNvSpPr txBox="1"/>
          <p:nvPr/>
        </p:nvSpPr>
        <p:spPr>
          <a:xfrm>
            <a:off x="421843" y="1503569"/>
            <a:ext cx="135712" cy="20142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114"/>
              </a:lnSpc>
            </a:pPr>
            <a:r>
              <a:rPr lang="en-US" altLang="zh-CN" sz="18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1896">
              <a:latin typeface="Arial"/>
              <a:ea typeface="Arial"/>
              <a:cs typeface="Arial"/>
            </a:endParaRPr>
          </a:p>
          <a:p>
            <a:pPr algn="l" rtl="0">
              <a:lnSpc>
                <a:spcPts val="2449"/>
              </a:lnSpc>
              <a:spcBef>
                <a:spcPts val="11297"/>
              </a:spcBef>
            </a:pPr>
            <a:r>
              <a:rPr lang="en-US" altLang="zh-CN" sz="21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196">
              <a:latin typeface="Arial"/>
              <a:ea typeface="Arial"/>
              <a:cs typeface="Arial"/>
            </a:endParaRPr>
          </a:p>
        </p:txBody>
      </p:sp>
      <p:sp>
        <p:nvSpPr>
          <p:cNvPr id="182" name="Text Box182"/>
          <p:cNvSpPr txBox="1"/>
          <p:nvPr/>
        </p:nvSpPr>
        <p:spPr>
          <a:xfrm>
            <a:off x="650443" y="1426418"/>
            <a:ext cx="10723241" cy="203362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indent="594360" algn="just" rtl="0">
              <a:lnSpc>
                <a:spcPts val="3096"/>
              </a:lnSpc>
            </a:pP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1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般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而言，</a:t>
            </a:r>
            <a:r>
              <a:rPr lang="en-US" altLang="zh-CN" sz="21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受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教育程</a:t>
            </a:r>
            <a:r>
              <a:rPr lang="en-US" altLang="zh-CN" sz="21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越高</a:t>
            </a:r>
            <a:r>
              <a:rPr lang="en-US" altLang="zh-CN" sz="21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居民</a:t>
            </a:r>
            <a:r>
              <a:rPr lang="en-US" altLang="zh-CN" sz="21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就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业</a:t>
            </a:r>
            <a:r>
              <a:rPr lang="en-US" altLang="zh-CN" sz="219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能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力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越</a:t>
            </a:r>
            <a:r>
              <a:rPr lang="en-US" altLang="zh-CN" sz="219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强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收</a:t>
            </a:r>
            <a:r>
              <a:rPr lang="en-US" altLang="zh-CN" sz="219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入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越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19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19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消</a:t>
            </a:r>
            <a:r>
              <a:rPr lang="en-US" altLang="zh-CN" sz="21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费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水</a:t>
            </a:r>
            <a:r>
              <a:rPr lang="en-US" altLang="zh-CN" sz="219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平</a:t>
            </a:r>
            <a:r>
              <a:rPr lang="en-US" altLang="zh-CN" sz="21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也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就</a:t>
            </a:r>
            <a:r>
              <a:rPr lang="en-US" altLang="zh-CN" sz="219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越</a:t>
            </a:r>
            <a:r>
              <a:rPr lang="en-US" altLang="zh-CN" sz="21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1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2014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sz="21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美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最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历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大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学以下的居</a:t>
            </a:r>
            <a:r>
              <a:rPr lang="en-US" altLang="zh-CN" sz="21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民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税前年收入</a:t>
            </a:r>
            <a:r>
              <a:rPr lang="en-US" altLang="zh-CN" sz="21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平</a:t>
            </a:r>
            <a:r>
              <a:rPr lang="en-US" altLang="zh-CN" sz="219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均</a:t>
            </a:r>
            <a:r>
              <a:rPr lang="en-US" altLang="zh-CN" sz="2196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2196" spc="-6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6" spc="-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45037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美元，文化</a:t>
            </a:r>
            <a:r>
              <a:rPr lang="en-US" altLang="zh-CN" sz="21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消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费</a:t>
            </a:r>
            <a:r>
              <a:rPr lang="en-US" altLang="zh-CN" sz="21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2198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en-US" altLang="zh-CN" sz="2198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654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美</a:t>
            </a:r>
            <a:r>
              <a:rPr lang="en-US" altLang="zh-CN" sz="21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元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化消</a:t>
            </a:r>
            <a:r>
              <a:rPr lang="en-US" altLang="zh-CN" sz="21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费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占</a:t>
            </a:r>
            <a:r>
              <a:rPr lang="en-US" altLang="zh-CN" sz="21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收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入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的比</a:t>
            </a:r>
            <a:r>
              <a:rPr lang="en-US" altLang="zh-CN" sz="2198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为5.89%</a:t>
            </a:r>
            <a:r>
              <a:rPr lang="en-US" altLang="zh-CN" sz="2198" spc="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；</a:t>
            </a:r>
            <a:r>
              <a:rPr lang="en-US" altLang="zh-CN" sz="2198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最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高学历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大学及以上的居民税前年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收</a:t>
            </a:r>
            <a:r>
              <a:rPr lang="en-US" altLang="zh-CN" sz="219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入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平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均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21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100770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美</a:t>
            </a:r>
            <a:r>
              <a:rPr lang="en-US" altLang="zh-CN" sz="21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元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消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费为6249</a:t>
            </a:r>
            <a:r>
              <a:rPr lang="en-US" altLang="zh-CN" sz="21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美</a:t>
            </a:r>
            <a:r>
              <a:rPr lang="en-US" altLang="zh-CN" sz="2196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元</a:t>
            </a:r>
            <a:r>
              <a:rPr lang="en-US" altLang="zh-CN" sz="2196" spc="-1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196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196" spc="-1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消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费</a:t>
            </a:r>
            <a:r>
              <a:rPr lang="en-US" altLang="zh-CN" sz="2196" spc="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占</a:t>
            </a:r>
            <a:r>
              <a:rPr lang="en-US" altLang="zh-CN" sz="2196" spc="-1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收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入</a:t>
            </a:r>
            <a:r>
              <a:rPr lang="en-US" altLang="zh-CN" sz="2196" spc="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196" spc="-1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比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196" spc="-2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6</a:t>
            </a:r>
            <a:r>
              <a:rPr lang="en-US" altLang="zh-CN" sz="21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.2%</a:t>
            </a:r>
            <a:r>
              <a:rPr lang="en-US" altLang="zh-CN" sz="2196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196">
              <a:latin typeface="微软雅黑"/>
              <a:ea typeface="微软雅黑"/>
              <a:cs typeface="微软雅黑"/>
            </a:endParaRPr>
          </a:p>
          <a:p>
            <a:pPr marL="1327074" algn="l" rtl="0">
              <a:lnSpc>
                <a:spcPts val="2400"/>
              </a:lnSpc>
              <a:spcBef>
                <a:spcPts val="1227"/>
              </a:spcBef>
            </a:pPr>
            <a:r>
              <a:rPr lang="en-US" altLang="zh-CN" sz="2400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关</a:t>
            </a:r>
            <a:r>
              <a:rPr lang="en-US" altLang="zh-CN" sz="2400" b="1" spc="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键</a:t>
            </a:r>
            <a:r>
              <a:rPr lang="en-US" altLang="zh-CN" sz="2400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词</a:t>
            </a:r>
            <a:r>
              <a:rPr lang="en-US" altLang="zh-CN" sz="2400" b="1" spc="1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：</a:t>
            </a:r>
            <a:r>
              <a:rPr lang="en-US" altLang="zh-CN" sz="2400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文</a:t>
            </a:r>
            <a:r>
              <a:rPr lang="en-US" altLang="zh-CN" sz="2400" b="1" spc="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化</a:t>
            </a:r>
            <a:r>
              <a:rPr lang="en-US" altLang="zh-CN" sz="2400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消</a:t>
            </a:r>
            <a:r>
              <a:rPr lang="en-US" altLang="zh-CN" sz="2400" b="1" spc="1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费</a:t>
            </a:r>
            <a:r>
              <a:rPr lang="en-US" altLang="zh-CN" sz="2400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与</a:t>
            </a:r>
            <a:r>
              <a:rPr lang="en-US" altLang="zh-CN" sz="2400" b="1" spc="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收</a:t>
            </a:r>
            <a:r>
              <a:rPr lang="en-US" altLang="zh-CN" sz="2400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入</a:t>
            </a:r>
            <a:r>
              <a:rPr lang="en-US" altLang="zh-CN" sz="2400" b="1" spc="1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（</a:t>
            </a:r>
            <a:r>
              <a:rPr lang="en-US" altLang="zh-CN" sz="2400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教</a:t>
            </a:r>
            <a:r>
              <a:rPr lang="en-US" altLang="zh-CN" sz="2400" b="1" spc="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育</a:t>
            </a:r>
            <a:r>
              <a:rPr lang="en-US" altLang="zh-CN" sz="2400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、</a:t>
            </a:r>
            <a:r>
              <a:rPr lang="en-US" altLang="zh-CN" sz="2400" b="1" spc="14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就</a:t>
            </a:r>
            <a:r>
              <a:rPr lang="en-US" altLang="zh-CN" sz="2400" b="1" spc="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业</a:t>
            </a:r>
            <a:r>
              <a:rPr lang="en-US" altLang="zh-CN" sz="2400" b="1" spc="10" dirty="0">
                <a:solidFill>
                  <a:srgbClr val="000000"/>
                </a:solidFill>
                <a:latin typeface="宋体"/>
                <a:ea typeface="宋体"/>
                <a:cs typeface="宋体"/>
              </a:rPr>
              <a:t>）</a:t>
            </a:r>
            <a:endParaRPr lang="en-US" altLang="zh-CN" sz="2400">
              <a:latin typeface="宋体"/>
              <a:ea typeface="宋体"/>
              <a:cs typeface="宋体"/>
            </a:endParaRPr>
          </a:p>
        </p:txBody>
      </p:sp>
      <p:sp>
        <p:nvSpPr>
          <p:cNvPr id="183" name="Text Box183"/>
          <p:cNvSpPr txBox="1"/>
          <p:nvPr/>
        </p:nvSpPr>
        <p:spPr>
          <a:xfrm>
            <a:off x="421843" y="3692664"/>
            <a:ext cx="11056977" cy="197585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28600" indent="-228600" algn="just" rtl="0">
              <a:lnSpc>
                <a:spcPts val="3112"/>
              </a:lnSpc>
            </a:pPr>
            <a:r>
              <a:rPr lang="en-US" altLang="zh-CN" sz="2198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198" spc="301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根据美国电影</a:t>
            </a:r>
            <a:r>
              <a:rPr lang="en-US" altLang="zh-CN" sz="2198" spc="-1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协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会的</a:t>
            </a:r>
            <a:r>
              <a:rPr lang="en-US" altLang="zh-CN" sz="2198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统</a:t>
            </a:r>
            <a:r>
              <a:rPr lang="en-US" altLang="zh-CN" sz="2198" spc="-1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计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，2006和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lang="en-US" altLang="zh-CN" sz="2198" spc="-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007</a:t>
            </a:r>
            <a:r>
              <a:rPr lang="en-US" altLang="zh-CN" sz="2198" spc="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sz="2198" spc="-1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美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国电</a:t>
            </a:r>
            <a:r>
              <a:rPr lang="en-US" altLang="zh-CN" sz="2198" spc="-1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影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的平</a:t>
            </a:r>
            <a:r>
              <a:rPr lang="en-US" altLang="zh-CN" sz="2198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均</a:t>
            </a:r>
            <a:r>
              <a:rPr lang="en-US" altLang="zh-CN" sz="2198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票</a:t>
            </a:r>
            <a:r>
              <a:rPr lang="en-US" altLang="zh-CN" sz="2198" spc="-1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分别</a:t>
            </a:r>
            <a:r>
              <a:rPr lang="en-US" altLang="zh-CN" sz="2198" spc="-62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6</a:t>
            </a:r>
            <a:r>
              <a:rPr lang="en-US" altLang="zh-CN" sz="21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.55和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6</a:t>
            </a:r>
            <a:r>
              <a:rPr lang="en-US" altLang="zh-CN" sz="2198" spc="3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88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美</a:t>
            </a:r>
            <a:r>
              <a:rPr lang="en-US" altLang="zh-CN" sz="2198" spc="-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元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均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低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于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当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地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最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低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小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时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工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资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换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言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之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工作一小时</a:t>
            </a:r>
            <a:r>
              <a:rPr lang="en-US" altLang="zh-CN" sz="21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报酬能支付</a:t>
            </a:r>
            <a:r>
              <a:rPr lang="en-US" altLang="zh-CN" sz="2196" spc="1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2196" spc="-1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场</a:t>
            </a:r>
            <a:r>
              <a:rPr lang="en-US" altLang="zh-CN" sz="219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电</a:t>
            </a:r>
            <a:r>
              <a:rPr lang="en-US" altLang="zh-CN" sz="2196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影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的票价</a:t>
            </a:r>
            <a:r>
              <a:rPr lang="en-US" altLang="zh-CN" sz="21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完善的</a:t>
            </a:r>
            <a:r>
              <a:rPr lang="en-US" altLang="zh-CN" sz="21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知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识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权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保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护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系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提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升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美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创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意产业在全</a:t>
            </a:r>
            <a:r>
              <a:rPr lang="en-US" altLang="zh-CN" sz="21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球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市场的领先</a:t>
            </a:r>
            <a:r>
              <a:rPr lang="en-US" altLang="zh-CN" sz="21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地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位。</a:t>
            </a:r>
            <a:r>
              <a:rPr lang="en-US" altLang="zh-CN" sz="2196" spc="-62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20</a:t>
            </a:r>
            <a:r>
              <a:rPr lang="en-US" altLang="zh-CN" sz="2196" spc="-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世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纪80</a:t>
            </a:r>
            <a:r>
              <a:rPr lang="en-US" altLang="zh-CN" sz="21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sz="2196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代</a:t>
            </a:r>
            <a:r>
              <a:rPr lang="en-US" altLang="zh-CN" sz="2196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美</a:t>
            </a:r>
            <a:r>
              <a:rPr lang="en-US" altLang="zh-CN" sz="21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1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电</a:t>
            </a:r>
            <a:r>
              <a:rPr lang="en-US" altLang="zh-CN" sz="21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影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产量</a:t>
            </a:r>
            <a:r>
              <a:rPr lang="en-US" altLang="zh-CN" sz="21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只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占</a:t>
            </a:r>
            <a:r>
              <a:rPr lang="en-US" altLang="zh-CN" sz="21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世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界电</a:t>
            </a:r>
            <a:r>
              <a:rPr lang="en-US" altLang="zh-CN" sz="21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影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lang="en-US" altLang="zh-CN" sz="21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量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的6.7%，却占据世界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总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放映时间的一半多，巨大</a:t>
            </a:r>
            <a:r>
              <a:rPr lang="en-US" altLang="zh-CN" sz="21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1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经济</a:t>
            </a:r>
            <a:r>
              <a:rPr lang="en-US" altLang="zh-CN" sz="219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效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益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反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过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又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降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低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1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格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，形成良性</a:t>
            </a:r>
            <a:r>
              <a:rPr lang="en-US" altLang="zh-CN" sz="21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循</a:t>
            </a:r>
            <a:r>
              <a:rPr lang="en-US" altLang="zh-CN" sz="21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环。</a:t>
            </a:r>
            <a:endParaRPr lang="en-US" altLang="zh-CN" sz="21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184" name="Text Box184"/>
          <p:cNvSpPr txBox="1"/>
          <p:nvPr/>
        </p:nvSpPr>
        <p:spPr>
          <a:xfrm>
            <a:off x="421843" y="5867720"/>
            <a:ext cx="122377" cy="26848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114"/>
              </a:lnSpc>
            </a:pPr>
            <a:r>
              <a:rPr lang="en-US" altLang="zh-CN" sz="18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1896">
              <a:latin typeface="Arial"/>
              <a:ea typeface="Arial"/>
              <a:cs typeface="Arial"/>
            </a:endParaRPr>
          </a:p>
        </p:txBody>
      </p:sp>
      <p:sp>
        <p:nvSpPr>
          <p:cNvPr id="186" name="Text Box186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36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 Box188"/>
          <p:cNvSpPr txBox="1"/>
          <p:nvPr/>
        </p:nvSpPr>
        <p:spPr>
          <a:xfrm>
            <a:off x="966521" y="543378"/>
            <a:ext cx="10520747" cy="605965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807"/>
              </a:lnSpc>
            </a:pPr>
            <a:r>
              <a:rPr lang="en-US" altLang="zh-CN" sz="2904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904" spc="-21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9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lang="en-US" altLang="zh-CN" sz="29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lang="en-US" altLang="zh-CN" sz="29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四解读</a:t>
            </a:r>
            <a:r>
              <a:rPr lang="en-US" altLang="zh-CN" sz="29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：</a:t>
            </a:r>
            <a:endParaRPr lang="en-US" altLang="zh-CN" sz="2904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810"/>
              </a:lnSpc>
              <a:spcBef>
                <a:spcPts val="1026"/>
              </a:spcBef>
            </a:pPr>
            <a:r>
              <a:rPr lang="en-US" altLang="zh-CN" sz="290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906" spc="-21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1.</a:t>
            </a:r>
            <a:r>
              <a:rPr lang="en-US" altLang="zh-CN" sz="290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关键词</a:t>
            </a:r>
            <a:r>
              <a:rPr lang="en-US" altLang="zh-CN" sz="2906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文化</a:t>
            </a:r>
            <a:r>
              <a:rPr lang="en-US" altLang="zh-CN" sz="2906" spc="11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消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费，</a:t>
            </a:r>
            <a:r>
              <a:rPr lang="en-US" altLang="zh-CN" sz="2906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学</a:t>
            </a:r>
            <a:r>
              <a:rPr lang="en-US" altLang="zh-CN" sz="2906" spc="-2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历</a:t>
            </a:r>
            <a:r>
              <a:rPr lang="en-US" altLang="zh-CN" sz="2906" spc="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电</a:t>
            </a:r>
            <a:r>
              <a:rPr lang="en-US" altLang="zh-CN" sz="2906" spc="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影</a:t>
            </a:r>
            <a:endParaRPr lang="en-US" altLang="zh-CN" sz="2906">
              <a:latin typeface="微软雅黑"/>
              <a:ea typeface="微软雅黑"/>
              <a:cs typeface="微软雅黑"/>
            </a:endParaRPr>
          </a:p>
          <a:p>
            <a:pPr marL="228600" marR="303922" indent="-228600" algn="just" rtl="0">
              <a:lnSpc>
                <a:spcPts val="3828"/>
              </a:lnSpc>
              <a:spcBef>
                <a:spcPts val="998"/>
              </a:spcBef>
            </a:pPr>
            <a:r>
              <a:rPr lang="en-US" altLang="zh-CN" sz="2904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904" spc="-21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2.</a:t>
            </a:r>
            <a:r>
              <a:rPr lang="en-US" altLang="zh-CN" sz="29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细</a:t>
            </a:r>
            <a:r>
              <a:rPr lang="en-US" altLang="zh-CN" sz="2904" spc="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部</a:t>
            </a:r>
            <a:r>
              <a:rPr lang="en-US" altLang="zh-CN" sz="29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把握</a:t>
            </a:r>
            <a:r>
              <a:rPr lang="en-US" altLang="zh-CN" sz="2904" spc="1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lang="en-US" altLang="zh-CN" sz="2904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其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文化</a:t>
            </a:r>
            <a:r>
              <a:rPr lang="en-US" altLang="zh-CN" sz="2904" spc="-1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消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费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水</a:t>
            </a:r>
            <a:r>
              <a:rPr lang="en-US" altLang="zh-CN" sz="2904" spc="-2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平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与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受</a:t>
            </a:r>
            <a:r>
              <a:rPr lang="en-US" altLang="zh-CN" sz="2904" spc="-2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教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育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程</a:t>
            </a:r>
            <a:r>
              <a:rPr lang="en-US" altLang="zh-CN" sz="2904" spc="-2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就</a:t>
            </a:r>
            <a:r>
              <a:rPr lang="en-US" altLang="zh-CN" sz="2904" spc="-2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业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能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力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904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收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入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之间的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关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系；其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二</a:t>
            </a:r>
            <a:r>
              <a:rPr lang="en-US" altLang="zh-CN" sz="2904" spc="-2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完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善</a:t>
            </a:r>
            <a:r>
              <a:rPr lang="en-US" altLang="zh-CN" sz="2904" spc="-2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知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识</a:t>
            </a:r>
            <a:r>
              <a:rPr lang="en-US" altLang="zh-CN" sz="2904" spc="-2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权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保</a:t>
            </a:r>
            <a:r>
              <a:rPr lang="en-US" altLang="zh-CN" sz="2904" spc="-2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护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904" spc="-2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业</a:t>
            </a:r>
            <a:r>
              <a:rPr lang="en-US" altLang="zh-CN" sz="2904" spc="-2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健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康</a:t>
            </a:r>
            <a:r>
              <a:rPr lang="en-US" altLang="zh-CN" sz="2904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发展的</a:t>
            </a:r>
            <a:r>
              <a:rPr lang="en-US" altLang="zh-CN" sz="290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要意义；其三</a:t>
            </a:r>
            <a:r>
              <a:rPr lang="en-US" altLang="zh-CN" sz="2906" spc="-1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文化</a:t>
            </a:r>
            <a:r>
              <a:rPr lang="en-US" altLang="zh-CN" sz="2906" spc="-1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品的</a:t>
            </a:r>
            <a:r>
              <a:rPr lang="en-US" altLang="zh-CN" sz="2906" spc="-1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格与</a:t>
            </a:r>
            <a:r>
              <a:rPr lang="en-US" altLang="zh-CN" sz="2906" spc="-1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经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济效</a:t>
            </a:r>
            <a:r>
              <a:rPr lang="en-US" altLang="zh-CN" sz="2906" spc="-1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益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之间</a:t>
            </a:r>
            <a:r>
              <a:rPr lang="en-US" altLang="zh-CN" sz="2906" spc="-1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906" spc="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良</a:t>
            </a:r>
            <a:r>
              <a:rPr lang="en-US" altLang="zh-CN" sz="290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循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环。（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电影为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例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）</a:t>
            </a:r>
            <a:endParaRPr lang="en-US" altLang="zh-CN" sz="2904">
              <a:latin typeface="微软雅黑"/>
              <a:ea typeface="微软雅黑"/>
              <a:cs typeface="微软雅黑"/>
            </a:endParaRPr>
          </a:p>
          <a:p>
            <a:pPr marL="228600" marR="366372" indent="-228600" algn="l" rtl="0">
              <a:lnSpc>
                <a:spcPts val="3831"/>
              </a:lnSpc>
              <a:spcBef>
                <a:spcPts val="992"/>
              </a:spcBef>
            </a:pPr>
            <a:r>
              <a:rPr lang="en-US" altLang="zh-CN" sz="290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906" spc="-21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3.</a:t>
            </a:r>
            <a:r>
              <a:rPr lang="en-US" altLang="zh-CN" sz="290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整体把</a:t>
            </a:r>
            <a:r>
              <a:rPr lang="en-US" altLang="zh-CN" sz="2906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握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lang="en-US" altLang="zh-CN" sz="2906" spc="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美</a:t>
            </a:r>
            <a:r>
              <a:rPr lang="en-US" altLang="zh-CN" sz="2906" spc="-1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906" spc="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案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例</a:t>
            </a:r>
            <a:r>
              <a:rPr lang="en-US" altLang="zh-CN" sz="2906" spc="-3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290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906" spc="-34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906" spc="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lang="en-US" altLang="zh-CN" sz="2906" spc="-3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业</a:t>
            </a:r>
            <a:r>
              <a:rPr lang="en-US" altLang="zh-CN" sz="290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发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展</a:t>
            </a:r>
            <a:r>
              <a:rPr lang="en-US" altLang="zh-CN" sz="2906" spc="-34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提</a:t>
            </a:r>
            <a:r>
              <a:rPr lang="en-US" altLang="zh-CN" sz="2906" spc="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供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906" spc="-3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际</a:t>
            </a:r>
            <a:r>
              <a:rPr lang="en-US" altLang="zh-CN" sz="290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经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验</a:t>
            </a:r>
            <a:r>
              <a:rPr lang="en-US" altLang="zh-CN" sz="2906" spc="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90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功能为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参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考解决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方</a:t>
            </a:r>
            <a:r>
              <a:rPr lang="en-US" altLang="zh-CN" sz="2904" spc="-2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案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2904">
              <a:latin typeface="微软雅黑"/>
              <a:ea typeface="微软雅黑"/>
              <a:cs typeface="微软雅黑"/>
            </a:endParaRPr>
          </a:p>
          <a:p>
            <a:pPr marL="228600" indent="-228600" algn="l" rtl="0">
              <a:lnSpc>
                <a:spcPts val="3827"/>
              </a:lnSpc>
              <a:spcBef>
                <a:spcPts val="1010"/>
              </a:spcBef>
            </a:pPr>
            <a:r>
              <a:rPr lang="en-US" altLang="zh-CN" sz="2904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904" spc="-21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4.</a:t>
            </a:r>
            <a:r>
              <a:rPr lang="en-US" altLang="zh-CN" sz="29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信</a:t>
            </a:r>
            <a:r>
              <a:rPr lang="en-US" altLang="zh-CN" sz="2904" spc="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息</a:t>
            </a:r>
            <a:r>
              <a:rPr lang="en-US" altLang="zh-CN" sz="2904" spc="-24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lang="en-US" altLang="zh-CN" sz="29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源</a:t>
            </a:r>
            <a:r>
              <a:rPr lang="en-US" altLang="zh-CN" sz="2904" spc="1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lang="en-US" altLang="zh-CN" sz="2904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《</a:t>
            </a:r>
            <a:r>
              <a:rPr lang="en-US" altLang="zh-CN" sz="2904" spc="-1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消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费</a:t>
            </a:r>
            <a:r>
              <a:rPr lang="en-US" altLang="zh-CN" sz="2904" spc="-23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增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长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904" spc="-23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际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经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验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及</a:t>
            </a:r>
            <a:r>
              <a:rPr lang="en-US" altLang="zh-CN" sz="2904" spc="-24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政</a:t>
            </a:r>
            <a:r>
              <a:rPr lang="en-US" altLang="zh-CN" sz="2904" spc="-23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策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取</a:t>
            </a:r>
            <a:r>
              <a:rPr lang="en-US" altLang="zh-CN" sz="29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向</a:t>
            </a:r>
            <a:r>
              <a:rPr lang="en-US" altLang="zh-CN" sz="29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》，</a:t>
            </a:r>
            <a:r>
              <a:rPr lang="en-US" altLang="zh-CN" sz="2904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侧重分</a:t>
            </a:r>
            <a:r>
              <a:rPr lang="en-US" altLang="zh-CN" sz="290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析</a:t>
            </a:r>
            <a:r>
              <a:rPr lang="en-US" altLang="zh-CN" sz="29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建议。</a:t>
            </a:r>
            <a:endParaRPr lang="en-US" altLang="zh-CN" sz="2906">
              <a:latin typeface="微软雅黑"/>
              <a:ea typeface="微软雅黑"/>
              <a:cs typeface="微软雅黑"/>
            </a:endParaRPr>
          </a:p>
          <a:p>
            <a:pPr marL="10073335" algn="l" rtl="0">
              <a:lnSpc>
                <a:spcPts val="1573"/>
              </a:lnSpc>
              <a:spcBef>
                <a:spcPts val="3865"/>
              </a:spcBef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37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15"/>
          <p:cNvSpPr txBox="1"/>
          <p:nvPr/>
        </p:nvSpPr>
        <p:spPr>
          <a:xfrm>
            <a:off x="960120" y="871562"/>
            <a:ext cx="8578396" cy="66572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242"/>
              </a:lnSpc>
            </a:pPr>
            <a:r>
              <a:rPr lang="en-US" altLang="zh-CN" sz="3998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1.打磨</a:t>
            </a:r>
            <a:r>
              <a:rPr lang="en-US" altLang="zh-CN" sz="3998" spc="-7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经</a:t>
            </a:r>
            <a:r>
              <a:rPr lang="en-US" altLang="zh-CN" sz="3998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典</a:t>
            </a:r>
            <a:r>
              <a:rPr lang="en-US" altLang="zh-CN" sz="3998" spc="-7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试</a:t>
            </a:r>
            <a:r>
              <a:rPr lang="en-US" altLang="zh-CN" sz="3998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题：</a:t>
            </a:r>
            <a:r>
              <a:rPr lang="en-US" altLang="zh-CN" sz="3998" spc="-7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3998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3998" spc="-7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真</a:t>
            </a:r>
            <a:r>
              <a:rPr lang="en-US" altLang="zh-CN" sz="3998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题、</a:t>
            </a:r>
            <a:r>
              <a:rPr lang="en-US" altLang="zh-CN" sz="3998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考纲</a:t>
            </a:r>
            <a:r>
              <a:rPr lang="en-US" altLang="zh-CN" sz="3998" spc="-9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样</a:t>
            </a:r>
            <a:r>
              <a:rPr lang="en-US" altLang="zh-CN" sz="3998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题</a:t>
            </a:r>
            <a:endParaRPr lang="en-US" altLang="zh-CN" sz="3998">
              <a:latin typeface="微软雅黑"/>
              <a:ea typeface="微软雅黑"/>
              <a:cs typeface="微软雅黑"/>
            </a:endParaRPr>
          </a:p>
        </p:txBody>
      </p:sp>
      <p:graphicFrame>
        <p:nvGraphicFramePr>
          <p:cNvPr id="16" name="Table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405129"/>
              </p:ext>
            </p:extLst>
          </p:nvPr>
        </p:nvGraphicFramePr>
        <p:xfrm>
          <a:off x="1103313" y="1746250"/>
          <a:ext cx="9764713" cy="3550158"/>
        </p:xfrm>
        <a:graphic>
          <a:graphicData uri="http://schemas.openxmlformats.org/drawingml/2006/table">
            <a:tbl>
              <a:tblPr/>
              <a:tblGrid>
                <a:gridCol w="17480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5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7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90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46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15518">
                <a:tc gridSpan="7">
                  <a:txBody>
                    <a:bodyPr/>
                    <a:lstStyle/>
                    <a:p>
                      <a:pPr algn="l" rtl="0">
                        <a:lnSpc>
                          <a:spcPts val="4014"/>
                        </a:lnSpc>
                      </a:pPr>
                      <a:r>
                        <a:rPr lang="en-US" altLang="zh-CN" sz="3600" b="1" spc="2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2017-2019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设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况</a:t>
                      </a:r>
                      <a:endParaRPr lang="en-US" altLang="zh-CN" sz="36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4014"/>
                        </a:lnSpc>
                      </a:pPr>
                      <a:r>
                        <a:rPr lang="en-US" altLang="zh-CN" sz="3600" b="1" spc="2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2017-2018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设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况</a:t>
                      </a:r>
                      <a:endParaRPr lang="en-US" altLang="zh-CN" sz="36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4014"/>
                        </a:lnSpc>
                      </a:pPr>
                      <a:r>
                        <a:rPr lang="en-US" altLang="zh-CN" sz="3600" b="1" spc="2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2017-2018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设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况</a:t>
                      </a:r>
                      <a:endParaRPr lang="en-US" altLang="zh-CN" sz="36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4014"/>
                        </a:lnSpc>
                      </a:pPr>
                      <a:r>
                        <a:rPr lang="en-US" altLang="zh-CN" sz="3600" b="1" spc="2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2017-2018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设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况</a:t>
                      </a:r>
                      <a:endParaRPr lang="en-US" altLang="zh-CN" sz="36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4014"/>
                        </a:lnSpc>
                      </a:pPr>
                      <a:r>
                        <a:rPr lang="en-US" altLang="zh-CN" sz="3600" b="1" spc="2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2017-2018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设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况</a:t>
                      </a:r>
                      <a:endParaRPr lang="en-US" altLang="zh-CN" sz="36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4014"/>
                        </a:lnSpc>
                      </a:pPr>
                      <a:r>
                        <a:rPr lang="en-US" altLang="zh-CN" sz="3600" b="1" spc="2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2017-2018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设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况</a:t>
                      </a:r>
                      <a:endParaRPr lang="en-US" altLang="zh-CN" sz="36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ts val="4014"/>
                        </a:lnSpc>
                      </a:pPr>
                      <a:r>
                        <a:rPr lang="en-US" altLang="zh-CN" sz="3600" b="1" spc="2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2017-2018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用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类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本</a:t>
                      </a:r>
                      <a:r>
                        <a:rPr lang="en-US" altLang="zh-CN" sz="3600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设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r>
                        <a:rPr lang="en-US" altLang="zh-CN" sz="3600" b="1" spc="9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3600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况</a:t>
                      </a:r>
                      <a:endParaRPr lang="en-US" altLang="zh-CN" sz="36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4880">
                <a:tc>
                  <a:txBody>
                    <a:bodyPr/>
                    <a:lstStyle/>
                    <a:p>
                      <a:pPr algn="l" rtl="0">
                        <a:lnSpc>
                          <a:spcPts val="3118"/>
                        </a:lnSpc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份</a:t>
                      </a:r>
                      <a:r>
                        <a:rPr lang="en-US" altLang="zh-CN" sz="2796" b="1" spc="6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/</a:t>
                      </a:r>
                      <a:r>
                        <a:rPr lang="en-US" altLang="zh-CN" sz="2796" b="1" spc="-1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设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endParaRPr lang="en-US" altLang="zh-CN" sz="2796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406883" algn="l" rtl="0">
                        <a:lnSpc>
                          <a:spcPts val="2796"/>
                        </a:lnSpc>
                        <a:spcBef>
                          <a:spcPts val="515"/>
                        </a:spcBef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情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况</a:t>
                      </a:r>
                      <a:endParaRPr lang="en-US" altLang="zh-CN" sz="2796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796"/>
                        </a:lnSpc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话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endParaRPr lang="en-US" altLang="zh-CN" sz="2796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796"/>
                        </a:lnSpc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选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择</a:t>
                      </a:r>
                      <a:endParaRPr lang="en-US" altLang="zh-CN" sz="2796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79248" algn="l" rtl="0">
                        <a:lnSpc>
                          <a:spcPts val="3118"/>
                        </a:lnSpc>
                        <a:spcBef>
                          <a:spcPts val="291"/>
                        </a:spcBef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r>
                        <a:rPr lang="en-US" altLang="zh-CN" sz="2796" b="1" spc="1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7</a:t>
                      </a:r>
                      <a:endParaRPr lang="en-US" altLang="zh-CN" sz="2796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796"/>
                        </a:lnSpc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选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择</a:t>
                      </a:r>
                      <a:endParaRPr lang="en-US" altLang="zh-CN" sz="2796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79249" algn="l" rtl="0">
                        <a:lnSpc>
                          <a:spcPts val="3118"/>
                        </a:lnSpc>
                        <a:spcBef>
                          <a:spcPts val="291"/>
                        </a:spcBef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r>
                        <a:rPr lang="en-US" altLang="zh-CN" sz="2796" b="1" spc="1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8</a:t>
                      </a:r>
                      <a:endParaRPr lang="en-US" altLang="zh-CN" sz="2796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796"/>
                        </a:lnSpc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表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述</a:t>
                      </a:r>
                      <a:endParaRPr lang="en-US" altLang="zh-CN" sz="2796">
                        <a:latin typeface="宋体"/>
                        <a:ea typeface="宋体"/>
                        <a:cs typeface="宋体"/>
                      </a:endParaRPr>
                    </a:p>
                    <a:p>
                      <a:pPr marL="79248" algn="l" rtl="0">
                        <a:lnSpc>
                          <a:spcPts val="3118"/>
                        </a:lnSpc>
                        <a:spcBef>
                          <a:spcPts val="291"/>
                        </a:spcBef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题</a:t>
                      </a:r>
                      <a:r>
                        <a:rPr lang="en-US" altLang="zh-CN" sz="2796" b="1" spc="12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9</a:t>
                      </a:r>
                      <a:endParaRPr lang="en-US" altLang="zh-CN" sz="2796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796"/>
                        </a:lnSpc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总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796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796"/>
                        </a:lnSpc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备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注</a:t>
                      </a:r>
                      <a:endParaRPr lang="en-US" altLang="zh-CN" sz="2796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4880">
                <a:tc>
                  <a:txBody>
                    <a:bodyPr/>
                    <a:lstStyle/>
                    <a:p>
                      <a:pPr algn="l" rtl="0">
                        <a:lnSpc>
                          <a:spcPts val="3118"/>
                        </a:lnSpc>
                      </a:pPr>
                      <a:r>
                        <a:rPr lang="en-US" altLang="zh-CN" sz="2796" b="1" spc="2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2017</a:t>
                      </a:r>
                      <a:r>
                        <a:rPr lang="en-US" altLang="zh-CN" sz="2796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endParaRPr lang="en-US" altLang="zh-CN" sz="2796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796"/>
                        </a:lnSpc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纪</a:t>
                      </a:r>
                      <a:r>
                        <a:rPr lang="en-US" altLang="zh-CN" sz="2796" b="1" spc="8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录</a:t>
                      </a:r>
                      <a:r>
                        <a:rPr lang="en-US" altLang="zh-CN" sz="2796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片</a:t>
                      </a:r>
                      <a:r>
                        <a:rPr lang="en-US" altLang="zh-CN" sz="2796" b="1" spc="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频</a:t>
                      </a:r>
                      <a:r>
                        <a:rPr lang="en-US" altLang="zh-CN" sz="2796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道</a:t>
                      </a:r>
                      <a:endParaRPr lang="en-US" altLang="zh-CN" sz="2796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7368" indent="-277368" algn="l" rtl="0">
                        <a:lnSpc>
                          <a:spcPts val="3216"/>
                        </a:lnSpc>
                      </a:pP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单选</a:t>
                      </a:r>
                      <a:r>
                        <a:rPr lang="en-US" altLang="zh-CN" sz="2798" b="1" spc="1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3</a:t>
                      </a:r>
                      <a:r>
                        <a:rPr lang="en-US" altLang="zh-CN" sz="2798" b="1" spc="-1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796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248" indent="-79248" algn="l" rtl="0">
                        <a:lnSpc>
                          <a:spcPts val="3104"/>
                        </a:lnSpc>
                      </a:pP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双选</a:t>
                      </a:r>
                      <a:r>
                        <a:rPr lang="en-US" altLang="zh-CN" sz="2798" b="1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en-US" altLang="zh-CN" sz="2796" b="1" spc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5</a:t>
                      </a:r>
                      <a:r>
                        <a:rPr lang="en-US" altLang="zh-CN" sz="2796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796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18"/>
                        </a:lnSpc>
                      </a:pPr>
                      <a:r>
                        <a:rPr lang="en-US" altLang="zh-CN" sz="2796" b="1" spc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4</a:t>
                      </a:r>
                      <a:r>
                        <a:rPr lang="en-US" altLang="zh-CN" sz="2796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796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18"/>
                        </a:lnSpc>
                      </a:pPr>
                      <a:r>
                        <a:rPr lang="en-US" altLang="zh-CN" sz="2796" b="1" spc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12</a:t>
                      </a:r>
                      <a:r>
                        <a:rPr lang="en-US" altLang="zh-CN" sz="2796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796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798"/>
                        </a:lnSpc>
                      </a:pP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文本</a:t>
                      </a:r>
                      <a:r>
                        <a:rPr lang="en-US" altLang="zh-CN" sz="2798" b="1" spc="6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选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项</a:t>
                      </a:r>
                      <a:endParaRPr lang="en-US" altLang="zh-CN" sz="2798">
                        <a:latin typeface="宋体"/>
                        <a:ea typeface="宋体"/>
                        <a:cs typeface="宋体"/>
                      </a:endParaRPr>
                    </a:p>
                    <a:p>
                      <a:pPr algn="l" rtl="0">
                        <a:lnSpc>
                          <a:spcPts val="2796"/>
                        </a:lnSpc>
                        <a:spcBef>
                          <a:spcPts val="566"/>
                        </a:spcBef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均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有</a:t>
                      </a:r>
                      <a:r>
                        <a:rPr lang="en-US" altLang="zh-CN" sz="2796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图</a:t>
                      </a:r>
                      <a:endParaRPr lang="en-US" altLang="zh-CN" sz="2796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4880">
                <a:tc>
                  <a:txBody>
                    <a:bodyPr/>
                    <a:lstStyle/>
                    <a:p>
                      <a:pPr algn="l" rtl="0">
                        <a:lnSpc>
                          <a:spcPts val="3120"/>
                        </a:lnSpc>
                      </a:pPr>
                      <a:r>
                        <a:rPr lang="en-US" altLang="zh-CN" sz="2798" b="1" spc="2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2018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798"/>
                        </a:lnSpc>
                      </a:pP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量子</a:t>
                      </a:r>
                      <a:r>
                        <a:rPr lang="en-US" altLang="zh-CN" sz="2798" b="1" spc="11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通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信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7368" indent="-277368" algn="l" rtl="0">
                        <a:lnSpc>
                          <a:spcPts val="3214"/>
                        </a:lnSpc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单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选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3</a:t>
                      </a:r>
                      <a:r>
                        <a:rPr lang="en-US" altLang="zh-CN" sz="2796" b="1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248" indent="-79248" algn="l" rtl="0">
                        <a:lnSpc>
                          <a:spcPts val="3103"/>
                        </a:lnSpc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单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选</a:t>
                      </a:r>
                      <a:r>
                        <a:rPr lang="en-US" altLang="zh-CN" sz="2796" b="1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3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20"/>
                        </a:lnSpc>
                      </a:pP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6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20"/>
                        </a:lnSpc>
                      </a:pP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12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796"/>
                        </a:lnSpc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无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图</a:t>
                      </a:r>
                      <a:r>
                        <a:rPr lang="en-US" altLang="zh-CN" sz="2796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纯</a:t>
                      </a:r>
                      <a:r>
                        <a:rPr lang="en-US" altLang="zh-CN" sz="2796" b="1" spc="6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</a:t>
                      </a:r>
                      <a:endParaRPr lang="en-US" altLang="zh-CN" sz="2796" dirty="0">
                        <a:latin typeface="宋体"/>
                        <a:ea typeface="宋体"/>
                        <a:cs typeface="宋体"/>
                      </a:endParaRPr>
                    </a:p>
                    <a:p>
                      <a:pPr algn="l" rtl="0">
                        <a:lnSpc>
                          <a:spcPts val="2798"/>
                        </a:lnSpc>
                        <a:spcBef>
                          <a:spcPts val="562"/>
                        </a:spcBef>
                      </a:pP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字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7" name="Text Box17"/>
          <p:cNvSpPr txBox="1"/>
          <p:nvPr/>
        </p:nvSpPr>
        <p:spPr>
          <a:xfrm>
            <a:off x="11129772" y="6403239"/>
            <a:ext cx="127406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5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32192BE-4757-4C05-8538-EDE6696D09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485641"/>
              </p:ext>
            </p:extLst>
          </p:nvPr>
        </p:nvGraphicFramePr>
        <p:xfrm>
          <a:off x="1103313" y="5310617"/>
          <a:ext cx="9764713" cy="944880"/>
        </p:xfrm>
        <a:graphic>
          <a:graphicData uri="http://schemas.openxmlformats.org/drawingml/2006/table">
            <a:tbl>
              <a:tblPr/>
              <a:tblGrid>
                <a:gridCol w="1748092">
                  <a:extLst>
                    <a:ext uri="{9D8B030D-6E8A-4147-A177-3AD203B41FA5}">
                      <a16:colId xmlns:a16="http://schemas.microsoft.com/office/drawing/2014/main" val="2500317174"/>
                    </a:ext>
                  </a:extLst>
                </a:gridCol>
                <a:gridCol w="2025015">
                  <a:extLst>
                    <a:ext uri="{9D8B030D-6E8A-4147-A177-3AD203B41FA5}">
                      <a16:colId xmlns:a16="http://schemas.microsoft.com/office/drawing/2014/main" val="1587781662"/>
                    </a:ext>
                  </a:extLst>
                </a:gridCol>
                <a:gridCol w="1237488">
                  <a:extLst>
                    <a:ext uri="{9D8B030D-6E8A-4147-A177-3AD203B41FA5}">
                      <a16:colId xmlns:a16="http://schemas.microsoft.com/office/drawing/2014/main" val="3376588719"/>
                    </a:ext>
                  </a:extLst>
                </a:gridCol>
                <a:gridCol w="977265">
                  <a:extLst>
                    <a:ext uri="{9D8B030D-6E8A-4147-A177-3AD203B41FA5}">
                      <a16:colId xmlns:a16="http://schemas.microsoft.com/office/drawing/2014/main" val="2642124260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1931949172"/>
                    </a:ext>
                  </a:extLst>
                </a:gridCol>
                <a:gridCol w="979043">
                  <a:extLst>
                    <a:ext uri="{9D8B030D-6E8A-4147-A177-3AD203B41FA5}">
                      <a16:colId xmlns:a16="http://schemas.microsoft.com/office/drawing/2014/main" val="3733311173"/>
                    </a:ext>
                  </a:extLst>
                </a:gridCol>
                <a:gridCol w="1724660">
                  <a:extLst>
                    <a:ext uri="{9D8B030D-6E8A-4147-A177-3AD203B41FA5}">
                      <a16:colId xmlns:a16="http://schemas.microsoft.com/office/drawing/2014/main" val="354282356"/>
                    </a:ext>
                  </a:extLst>
                </a:gridCol>
              </a:tblGrid>
              <a:tr h="944880">
                <a:tc>
                  <a:txBody>
                    <a:bodyPr/>
                    <a:lstStyle/>
                    <a:p>
                      <a:pPr algn="l" rtl="0">
                        <a:lnSpc>
                          <a:spcPts val="3120"/>
                        </a:lnSpc>
                      </a:pPr>
                      <a:r>
                        <a:rPr lang="en-US" altLang="zh-CN" sz="2798" b="1" spc="2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2019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年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798"/>
                        </a:lnSpc>
                      </a:pPr>
                      <a:r>
                        <a:rPr lang="zh-CN" altLang="en-US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文化遗产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7368" indent="-277368" algn="l" rtl="0">
                        <a:lnSpc>
                          <a:spcPts val="3214"/>
                        </a:lnSpc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单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选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3</a:t>
                      </a:r>
                      <a:r>
                        <a:rPr lang="en-US" altLang="zh-CN" sz="2796" b="1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248" indent="-79248" algn="l" rtl="0">
                        <a:lnSpc>
                          <a:spcPts val="3103"/>
                        </a:lnSpc>
                      </a:pPr>
                      <a:r>
                        <a:rPr lang="en-US" altLang="zh-CN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单</a:t>
                      </a:r>
                      <a:r>
                        <a:rPr lang="en-US" altLang="zh-CN" sz="2796" b="1" spc="5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选</a:t>
                      </a:r>
                      <a:r>
                        <a:rPr lang="en-US" altLang="zh-CN" sz="2796" b="1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3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20"/>
                        </a:lnSpc>
                      </a:pP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6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3120"/>
                        </a:lnSpc>
                      </a:pP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12</a:t>
                      </a:r>
                      <a:r>
                        <a:rPr lang="en-US" altLang="zh-CN" sz="2798" b="1" spc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分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ts val="2796"/>
                        </a:lnSpc>
                      </a:pPr>
                      <a:r>
                        <a:rPr lang="zh-CN" altLang="en-US" sz="2796" b="1" spc="-7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有表格数据</a:t>
                      </a:r>
                      <a:endParaRPr lang="en-US" altLang="zh-CN" sz="2798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5400" marR="12700" marT="25400" marB="12700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74759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 Box190"/>
          <p:cNvSpPr txBox="1"/>
          <p:nvPr/>
        </p:nvSpPr>
        <p:spPr>
          <a:xfrm>
            <a:off x="1293241" y="1847139"/>
            <a:ext cx="3785083" cy="75011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906"/>
              </a:lnSpc>
            </a:pPr>
            <a:r>
              <a:rPr lang="en-US" altLang="zh-CN" sz="5906" spc="6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行</a:t>
            </a:r>
            <a:r>
              <a:rPr lang="en-US" altLang="zh-CN" sz="5906" spc="-27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—</a:t>
            </a:r>
            <a:r>
              <a:rPr lang="en-US" altLang="zh-CN" sz="5906" spc="0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—</a:t>
            </a:r>
            <a:r>
              <a:rPr lang="en-US" altLang="zh-CN" sz="5906" spc="-16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训</a:t>
            </a:r>
            <a:r>
              <a:rPr lang="en-US" altLang="zh-CN" sz="5906" spc="6" dirty="0">
                <a:solidFill>
                  <a:srgbClr val="262626"/>
                </a:solidFill>
                <a:latin typeface="黑体"/>
                <a:ea typeface="黑体"/>
                <a:cs typeface="黑体"/>
              </a:rPr>
              <a:t>练</a:t>
            </a:r>
            <a:endParaRPr lang="en-US" altLang="zh-CN" sz="5906">
              <a:latin typeface="黑体"/>
              <a:ea typeface="黑体"/>
              <a:cs typeface="黑体"/>
            </a:endParaRPr>
          </a:p>
        </p:txBody>
      </p:sp>
      <p:sp>
        <p:nvSpPr>
          <p:cNvPr id="191" name="Text Box191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38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ext Box193"/>
          <p:cNvSpPr txBox="1"/>
          <p:nvPr/>
        </p:nvSpPr>
        <p:spPr>
          <a:xfrm>
            <a:off x="5015880" y="1055359"/>
            <a:ext cx="1638605" cy="80040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6302"/>
              </a:lnSpc>
            </a:pPr>
            <a:r>
              <a:rPr lang="en-US" altLang="zh-CN" sz="6302" spc="0" dirty="0">
                <a:solidFill>
                  <a:srgbClr val="FFFF00"/>
                </a:solidFill>
                <a:latin typeface="黑体"/>
                <a:ea typeface="黑体"/>
                <a:cs typeface="黑体"/>
              </a:rPr>
              <a:t>反馈</a:t>
            </a:r>
            <a:endParaRPr lang="en-US" altLang="zh-CN" sz="6302">
              <a:latin typeface="黑体"/>
              <a:ea typeface="黑体"/>
              <a:cs typeface="黑体"/>
            </a:endParaRPr>
          </a:p>
        </p:txBody>
      </p:sp>
      <p:sp>
        <p:nvSpPr>
          <p:cNvPr id="194" name="Text Box194"/>
          <p:cNvSpPr txBox="1"/>
          <p:nvPr/>
        </p:nvSpPr>
        <p:spPr>
          <a:xfrm>
            <a:off x="2842260" y="2451257"/>
            <a:ext cx="1638606" cy="80040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6302"/>
              </a:lnSpc>
            </a:pPr>
            <a:r>
              <a:rPr lang="en-US" altLang="zh-CN" sz="6302" spc="0" dirty="0">
                <a:solidFill>
                  <a:srgbClr val="FFFF00"/>
                </a:solidFill>
                <a:latin typeface="黑体"/>
                <a:ea typeface="黑体"/>
                <a:cs typeface="黑体"/>
              </a:rPr>
              <a:t>现场</a:t>
            </a:r>
            <a:endParaRPr lang="en-US" altLang="zh-CN" sz="6302" dirty="0">
              <a:latin typeface="黑体"/>
              <a:ea typeface="黑体"/>
              <a:cs typeface="黑体"/>
            </a:endParaRPr>
          </a:p>
        </p:txBody>
      </p:sp>
      <p:sp>
        <p:nvSpPr>
          <p:cNvPr id="195" name="Text Box195"/>
          <p:cNvSpPr txBox="1"/>
          <p:nvPr/>
        </p:nvSpPr>
        <p:spPr>
          <a:xfrm>
            <a:off x="7748651" y="2451257"/>
            <a:ext cx="1638909" cy="80040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6302"/>
              </a:lnSpc>
            </a:pPr>
            <a:r>
              <a:rPr lang="en-US" altLang="zh-CN" sz="6302" spc="0" dirty="0">
                <a:solidFill>
                  <a:srgbClr val="FFFF00"/>
                </a:solidFill>
                <a:latin typeface="黑体"/>
                <a:ea typeface="黑体"/>
                <a:cs typeface="黑体"/>
              </a:rPr>
              <a:t>提升</a:t>
            </a:r>
            <a:endParaRPr lang="en-US" altLang="zh-CN" sz="6302">
              <a:latin typeface="黑体"/>
              <a:ea typeface="黑体"/>
              <a:cs typeface="黑体"/>
            </a:endParaRPr>
          </a:p>
        </p:txBody>
      </p:sp>
      <p:sp>
        <p:nvSpPr>
          <p:cNvPr id="196" name="Text Box196"/>
          <p:cNvSpPr txBox="1"/>
          <p:nvPr/>
        </p:nvSpPr>
        <p:spPr>
          <a:xfrm>
            <a:off x="5409946" y="4225841"/>
            <a:ext cx="1410005" cy="68610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402"/>
              </a:lnSpc>
            </a:pPr>
            <a:r>
              <a:rPr lang="en-US" altLang="zh-CN" sz="5402" spc="0" dirty="0">
                <a:solidFill>
                  <a:srgbClr val="FF0000"/>
                </a:solidFill>
                <a:latin typeface="黑体"/>
                <a:ea typeface="黑体"/>
                <a:cs typeface="黑体"/>
              </a:rPr>
              <a:t>效度</a:t>
            </a:r>
            <a:endParaRPr lang="en-US" altLang="zh-CN" sz="5402">
              <a:latin typeface="黑体"/>
              <a:ea typeface="黑体"/>
              <a:cs typeface="黑体"/>
            </a:endParaRPr>
          </a:p>
        </p:txBody>
      </p:sp>
      <p:sp>
        <p:nvSpPr>
          <p:cNvPr id="197" name="Text Box197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39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EFA9EB8-102F-49BB-B41C-D64A4C286A44}"/>
              </a:ext>
            </a:extLst>
          </p:cNvPr>
          <p:cNvGrpSpPr/>
          <p:nvPr/>
        </p:nvGrpSpPr>
        <p:grpSpPr>
          <a:xfrm>
            <a:off x="2351584" y="620688"/>
            <a:ext cx="7920880" cy="4896544"/>
            <a:chOff x="2207568" y="692696"/>
            <a:chExt cx="7920880" cy="4896544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10402AE1-C8C3-4CC1-AADB-3432EF333F8C}"/>
                </a:ext>
              </a:extLst>
            </p:cNvPr>
            <p:cNvSpPr/>
            <p:nvPr/>
          </p:nvSpPr>
          <p:spPr>
            <a:xfrm>
              <a:off x="5118043" y="3861048"/>
              <a:ext cx="1914061" cy="1728192"/>
            </a:xfrm>
            <a:prstGeom prst="ellipse">
              <a:avLst/>
            </a:prstGeom>
            <a:no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BBA3840-4EC7-4E32-AF3F-FD1DB4DE46D6}"/>
                </a:ext>
              </a:extLst>
            </p:cNvPr>
            <p:cNvSpPr/>
            <p:nvPr/>
          </p:nvSpPr>
          <p:spPr>
            <a:xfrm>
              <a:off x="2207568" y="2132856"/>
              <a:ext cx="2376264" cy="151216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389CB93-C71F-4031-9443-90247EC684F4}"/>
                </a:ext>
              </a:extLst>
            </p:cNvPr>
            <p:cNvSpPr/>
            <p:nvPr/>
          </p:nvSpPr>
          <p:spPr>
            <a:xfrm>
              <a:off x="4295800" y="692696"/>
              <a:ext cx="2664296" cy="136519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F15F882-BB32-4737-95DA-59C97F30E738}"/>
                </a:ext>
              </a:extLst>
            </p:cNvPr>
            <p:cNvSpPr/>
            <p:nvPr/>
          </p:nvSpPr>
          <p:spPr>
            <a:xfrm>
              <a:off x="7464152" y="1988840"/>
              <a:ext cx="2664296" cy="16561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41F50D6-2BBB-46F0-98DB-A13B2450DE09}"/>
                </a:ext>
              </a:extLst>
            </p:cNvPr>
            <p:cNvCxnSpPr/>
            <p:nvPr/>
          </p:nvCxnSpPr>
          <p:spPr>
            <a:xfrm>
              <a:off x="4295800" y="4005064"/>
              <a:ext cx="822243" cy="4320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B146D70-6B2F-42CD-A6D7-0AF28A0FDBFC}"/>
                </a:ext>
              </a:extLst>
            </p:cNvPr>
            <p:cNvCxnSpPr/>
            <p:nvPr/>
          </p:nvCxnSpPr>
          <p:spPr>
            <a:xfrm flipH="1" flipV="1">
              <a:off x="5807968" y="2417935"/>
              <a:ext cx="72008" cy="137110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8CFC37E-43AF-4C62-9EA9-7E813917B6B8}"/>
              </a:ext>
            </a:extLst>
          </p:cNvPr>
          <p:cNvCxnSpPr/>
          <p:nvPr/>
        </p:nvCxnSpPr>
        <p:spPr>
          <a:xfrm flipV="1">
            <a:off x="7248128" y="3783134"/>
            <a:ext cx="864096" cy="5099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ath198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FFFF">
              <a:alpha val="65535"/>
            </a:srgbClr>
          </a:solidFill>
          <a:ln w="0" cap="sq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ajor">
            <a:schemeClr val="accen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199" name="Image1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568" y="1394460"/>
            <a:ext cx="5000244" cy="4782312"/>
          </a:xfrm>
          <a:prstGeom prst="rect">
            <a:avLst/>
          </a:prstGeom>
          <a:noFill/>
        </p:spPr>
      </p:pic>
      <p:sp>
        <p:nvSpPr>
          <p:cNvPr id="200" name="Text Box200"/>
          <p:cNvSpPr txBox="1"/>
          <p:nvPr/>
        </p:nvSpPr>
        <p:spPr>
          <a:xfrm>
            <a:off x="929640" y="215083"/>
            <a:ext cx="10853040" cy="641370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774"/>
              </a:lnSpc>
            </a:pPr>
            <a:r>
              <a:rPr lang="en-US" altLang="zh-CN" sz="44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en-US" altLang="zh-CN" sz="4404" spc="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案</a:t>
            </a:r>
            <a:r>
              <a:rPr lang="en-US" altLang="zh-CN" sz="44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例分</a:t>
            </a:r>
            <a:r>
              <a:rPr lang="en-US" altLang="zh-CN" sz="4404" spc="1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析</a:t>
            </a:r>
            <a:r>
              <a:rPr lang="en-US" altLang="zh-CN" sz="44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】</a:t>
            </a:r>
            <a:r>
              <a:rPr lang="en-US" altLang="zh-CN" sz="4404" spc="-1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lang="en-US" altLang="zh-CN" sz="4404" spc="0" dirty="0">
                <a:solidFill>
                  <a:srgbClr val="000000"/>
                </a:solidFill>
                <a:latin typeface="Franklin Gothic Medium"/>
                <a:ea typeface="Franklin Gothic Medium"/>
                <a:cs typeface="Franklin Gothic Medium"/>
              </a:rPr>
              <a:t>4</a:t>
            </a:r>
            <a:r>
              <a:rPr lang="en-US" altLang="zh-CN" sz="44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4404" spc="11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例</a:t>
            </a:r>
            <a:r>
              <a:rPr lang="en-US" altLang="zh-CN" sz="44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）</a:t>
            </a:r>
            <a:endParaRPr lang="en-US" altLang="zh-CN" sz="4404" dirty="0">
              <a:latin typeface="微软雅黑"/>
              <a:ea typeface="微软雅黑"/>
              <a:cs typeface="微软雅黑"/>
            </a:endParaRPr>
          </a:p>
          <a:p>
            <a:pPr marL="5123688" marR="401875" algn="just" rtl="0">
              <a:lnSpc>
                <a:spcPts val="3829"/>
              </a:lnSpc>
              <a:spcBef>
                <a:spcPts val="1457"/>
              </a:spcBef>
            </a:pP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①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家坚持</a:t>
            </a:r>
            <a:r>
              <a:rPr lang="en-US" altLang="zh-CN" sz="3204" spc="1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3204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技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惠</a:t>
            </a:r>
            <a:r>
              <a:rPr lang="en-US" altLang="zh-CN" sz="32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民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4" spc="-2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谋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划</a:t>
            </a:r>
            <a:r>
              <a:rPr lang="en-US" altLang="zh-CN" sz="32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3204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32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施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，科技</a:t>
            </a:r>
            <a:r>
              <a:rPr lang="en-US" altLang="zh-CN" sz="3204" spc="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投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入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3204" spc="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向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民</a:t>
            </a:r>
            <a:r>
              <a:rPr lang="en-US" altLang="zh-CN" sz="3204" spc="-22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领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域</a:t>
            </a:r>
            <a:r>
              <a:rPr lang="en-US" altLang="zh-CN" sz="3204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倾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斜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，让科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技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创新创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造</a:t>
            </a:r>
            <a:r>
              <a:rPr lang="en-US" altLang="zh-CN" sz="3204" spc="-3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红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利</a:t>
            </a:r>
            <a:r>
              <a:rPr lang="en-US" altLang="zh-CN" sz="3204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更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好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地造福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民；</a:t>
            </a:r>
            <a:endParaRPr lang="en-US" altLang="zh-CN" sz="3204" dirty="0">
              <a:latin typeface="微软雅黑"/>
              <a:ea typeface="微软雅黑"/>
              <a:cs typeface="微软雅黑"/>
            </a:endParaRPr>
          </a:p>
          <a:p>
            <a:pPr marL="5123688" algn="just" rtl="0">
              <a:lnSpc>
                <a:spcPts val="3858"/>
              </a:lnSpc>
            </a:pP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②政府</a:t>
            </a:r>
            <a:r>
              <a:rPr lang="en-US" altLang="zh-CN" sz="32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公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共服务部门不</a:t>
            </a:r>
            <a:r>
              <a:rPr lang="en-US" altLang="zh-CN" sz="3206" spc="-2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断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扩</a:t>
            </a:r>
            <a:r>
              <a:rPr lang="en-US" altLang="zh-CN" sz="3206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大</a:t>
            </a:r>
            <a:r>
              <a:rPr lang="en-US" altLang="zh-CN" sz="320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与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技创新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联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网的覆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盖</a:t>
            </a:r>
            <a:r>
              <a:rPr lang="en-US" altLang="zh-CN" sz="3204" spc="-3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面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为</a:t>
            </a:r>
            <a:r>
              <a:rPr lang="en-US" altLang="zh-CN" sz="3204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群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众</a:t>
            </a:r>
            <a:r>
              <a:rPr lang="en-US" altLang="zh-CN" sz="3204" spc="-3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提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供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更</a:t>
            </a:r>
            <a:r>
              <a:rPr lang="en-US" altLang="zh-CN" sz="3204" spc="-2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加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便</a:t>
            </a:r>
            <a:r>
              <a:rPr lang="en-US" altLang="zh-CN" sz="3204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利</a:t>
            </a:r>
            <a:r>
              <a:rPr lang="en-US" altLang="zh-CN" sz="3204" spc="-15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公</a:t>
            </a:r>
            <a:r>
              <a:rPr lang="en-US" altLang="zh-CN" sz="32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共</a:t>
            </a:r>
            <a:r>
              <a:rPr lang="en-US" altLang="zh-CN" sz="3204" spc="-3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服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务</a:t>
            </a:r>
            <a:r>
              <a:rPr lang="en-US" altLang="zh-CN" sz="3204" spc="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；</a:t>
            </a:r>
            <a:r>
              <a:rPr lang="en-US" altLang="zh-CN" sz="3204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③各领</a:t>
            </a:r>
            <a:r>
              <a:rPr lang="en-US" altLang="zh-CN" sz="3206" spc="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域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科技研发机构</a:t>
            </a:r>
            <a:r>
              <a:rPr lang="en-US" altLang="zh-CN" sz="3206" spc="-2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或</a:t>
            </a:r>
            <a:r>
              <a:rPr lang="en-US" altLang="zh-CN" sz="320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企</a:t>
            </a:r>
            <a:r>
              <a:rPr lang="en-US" altLang="zh-CN" sz="3206" spc="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业</a:t>
            </a:r>
            <a:r>
              <a:rPr lang="en-US" altLang="zh-CN" sz="320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4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成</a:t>
            </a:r>
            <a:r>
              <a:rPr lang="en-US" altLang="zh-CN" sz="3204" spc="-3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果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第</a:t>
            </a:r>
            <a:r>
              <a:rPr lang="en-US" altLang="zh-CN" sz="32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lang="en-US" altLang="zh-CN" sz="3204" spc="-29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时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间</a:t>
            </a:r>
            <a:r>
              <a:rPr lang="en-US" altLang="zh-CN" sz="32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惠</a:t>
            </a:r>
            <a:r>
              <a:rPr lang="en-US" altLang="zh-CN" sz="3204" spc="-3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及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普</a:t>
            </a:r>
            <a:r>
              <a:rPr lang="en-US" altLang="zh-CN" sz="32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通</a:t>
            </a:r>
            <a:r>
              <a:rPr lang="en-US" altLang="zh-CN" sz="3204" spc="-3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民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众</a:t>
            </a:r>
            <a:r>
              <a:rPr lang="en-US" altLang="zh-CN" sz="3204" spc="1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3204" dirty="0">
              <a:latin typeface="微软雅黑"/>
              <a:ea typeface="微软雅黑"/>
              <a:cs typeface="微软雅黑"/>
            </a:endParaRPr>
          </a:p>
          <a:p>
            <a:pPr marL="10162032" algn="l" rtl="0">
              <a:lnSpc>
                <a:spcPts val="1338"/>
              </a:lnSpc>
              <a:spcBef>
                <a:spcPts val="7329"/>
              </a:spcBef>
            </a:pPr>
            <a:r>
              <a:rPr lang="en-US" altLang="zh-CN" sz="1200" spc="0" dirty="0">
                <a:solidFill>
                  <a:srgbClr val="898989"/>
                </a:solidFill>
                <a:latin typeface="Arial"/>
                <a:ea typeface="Arial"/>
                <a:cs typeface="Arial"/>
              </a:rPr>
              <a:t>40</a:t>
            </a:r>
            <a:endParaRPr lang="en-US" altLang="zh-CN" sz="1200" dirty="0"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13FA6A-B092-4C6C-B61C-9AFEC94B5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不正确一项</a:t>
            </a: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1F7538C2-E5F0-4EED-8DAC-C52D0F9041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1729" y="2204864"/>
            <a:ext cx="8213891" cy="324035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7620897-B2F4-492D-A10D-E8E9A5B15931}"/>
              </a:ext>
            </a:extLst>
          </p:cNvPr>
          <p:cNvSpPr/>
          <p:nvPr/>
        </p:nvSpPr>
        <p:spPr>
          <a:xfrm>
            <a:off x="983432" y="5952968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0" dirty="0">
                <a:solidFill>
                  <a:srgbClr val="C00000"/>
                </a:solidFill>
                <a:cs typeface="宋体" panose="02010600030101010101" pitchFamily="2" charset="-122"/>
              </a:rPr>
              <a:t>实现数据融合</a:t>
            </a:r>
            <a:r>
              <a:rPr lang="en-US" altLang="zh-CN" sz="2400" kern="0" dirty="0">
                <a:cs typeface="宋体" panose="02010600030101010101" pitchFamily="2" charset="-122"/>
              </a:rPr>
              <a:t>”</a:t>
            </a:r>
            <a:r>
              <a:rPr lang="zh-CN" altLang="zh-CN" sz="2400" kern="0" dirty="0">
                <a:cs typeface="宋体" panose="02010600030101010101" pitchFamily="2" charset="-122"/>
              </a:rPr>
              <a:t>与文意不符，原文说</a:t>
            </a:r>
            <a:r>
              <a:rPr lang="en-US" altLang="zh-CN" sz="2400" kern="0" dirty="0">
                <a:solidFill>
                  <a:srgbClr val="C00000"/>
                </a:solidFill>
                <a:cs typeface="宋体" panose="02010600030101010101" pitchFamily="2" charset="-122"/>
              </a:rPr>
              <a:t>“</a:t>
            </a:r>
            <a:r>
              <a:rPr lang="zh-CN" altLang="zh-CN" sz="2400" kern="0" dirty="0">
                <a:solidFill>
                  <a:srgbClr val="C00000"/>
                </a:solidFill>
                <a:cs typeface="宋体" panose="02010600030101010101" pitchFamily="2" charset="-122"/>
              </a:rPr>
              <a:t>实现信息资源的有效存储和共享</a:t>
            </a:r>
            <a:r>
              <a:rPr lang="en-US" altLang="zh-CN" sz="2400" kern="0" dirty="0">
                <a:solidFill>
                  <a:srgbClr val="C00000"/>
                </a:solidFill>
                <a:cs typeface="宋体" panose="02010600030101010101" pitchFamily="2" charset="-122"/>
              </a:rPr>
              <a:t>”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7140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 Box202"/>
          <p:cNvSpPr txBox="1"/>
          <p:nvPr/>
        </p:nvSpPr>
        <p:spPr>
          <a:xfrm>
            <a:off x="960120" y="871562"/>
            <a:ext cx="1053389" cy="66572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242"/>
              </a:lnSpc>
            </a:pPr>
            <a:r>
              <a:rPr lang="en-US" altLang="zh-CN" sz="3998" spc="-6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总</a:t>
            </a:r>
            <a:r>
              <a:rPr lang="en-US" altLang="zh-CN" sz="3998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结</a:t>
            </a:r>
            <a:endParaRPr lang="en-US" altLang="zh-CN" sz="3998">
              <a:latin typeface="微软雅黑"/>
              <a:ea typeface="微软雅黑"/>
              <a:cs typeface="微软雅黑"/>
            </a:endParaRPr>
          </a:p>
        </p:txBody>
      </p:sp>
      <p:sp>
        <p:nvSpPr>
          <p:cNvPr id="203" name="Text Box203"/>
          <p:cNvSpPr txBox="1"/>
          <p:nvPr/>
        </p:nvSpPr>
        <p:spPr>
          <a:xfrm>
            <a:off x="1945513" y="1720752"/>
            <a:ext cx="1091184" cy="66532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239"/>
              </a:lnSpc>
            </a:pPr>
            <a:r>
              <a:rPr lang="en-US" altLang="zh-CN" sz="3996" b="1" spc="0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3996" b="1" spc="-896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996" b="1" spc="0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点</a:t>
            </a:r>
            <a:endParaRPr lang="en-US" altLang="zh-CN" sz="3996" dirty="0">
              <a:solidFill>
                <a:srgbClr val="C0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04" name="Text Box204"/>
          <p:cNvSpPr txBox="1"/>
          <p:nvPr/>
        </p:nvSpPr>
        <p:spPr>
          <a:xfrm>
            <a:off x="4041394" y="1726526"/>
            <a:ext cx="1091540" cy="66572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242"/>
              </a:lnSpc>
            </a:pPr>
            <a:r>
              <a:rPr lang="en-US" altLang="zh-CN" sz="3998" b="1" spc="0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难</a:t>
            </a:r>
            <a:r>
              <a:rPr lang="en-US" altLang="zh-CN" sz="3998" b="1" spc="-896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998" b="1" spc="0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点</a:t>
            </a:r>
            <a:endParaRPr lang="en-US" altLang="zh-CN" sz="3998" dirty="0">
              <a:solidFill>
                <a:srgbClr val="C0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05" name="Text Box205"/>
          <p:cNvSpPr txBox="1"/>
          <p:nvPr/>
        </p:nvSpPr>
        <p:spPr>
          <a:xfrm>
            <a:off x="6483096" y="1720752"/>
            <a:ext cx="1091438" cy="66532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239"/>
              </a:lnSpc>
            </a:pPr>
            <a:r>
              <a:rPr lang="en-US" altLang="zh-CN" sz="3996" b="1" spc="0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细</a:t>
            </a:r>
            <a:r>
              <a:rPr lang="en-US" altLang="zh-CN" sz="3996" b="1" spc="-894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996" b="1" spc="0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读</a:t>
            </a:r>
            <a:endParaRPr lang="en-US" altLang="zh-CN" sz="3996" dirty="0">
              <a:solidFill>
                <a:srgbClr val="C0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06" name="Text Box206"/>
          <p:cNvSpPr txBox="1"/>
          <p:nvPr/>
        </p:nvSpPr>
        <p:spPr>
          <a:xfrm>
            <a:off x="8606028" y="1720752"/>
            <a:ext cx="1091184" cy="66532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5239"/>
              </a:lnSpc>
            </a:pPr>
            <a:r>
              <a:rPr lang="en-US" altLang="zh-CN" sz="3996" b="1" spc="0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训</a:t>
            </a:r>
            <a:r>
              <a:rPr lang="en-US" altLang="zh-CN" sz="3996" b="1" spc="-896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996" b="1" spc="0" dirty="0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练</a:t>
            </a:r>
            <a:endParaRPr lang="en-US" altLang="zh-CN" sz="3996" dirty="0">
              <a:solidFill>
                <a:srgbClr val="C0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07" name="Text Box207"/>
          <p:cNvSpPr txBox="1"/>
          <p:nvPr/>
        </p:nvSpPr>
        <p:spPr>
          <a:xfrm>
            <a:off x="4548505" y="3681679"/>
            <a:ext cx="2535936" cy="79918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6293"/>
              </a:lnSpc>
            </a:pPr>
            <a:r>
              <a:rPr lang="en-US" altLang="zh-CN" sz="48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知</a:t>
            </a:r>
            <a:r>
              <a:rPr lang="en-US" altLang="zh-CN" sz="4800" b="1" spc="-127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48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行</a:t>
            </a:r>
            <a:r>
              <a:rPr lang="en-US" altLang="zh-CN" sz="4800" b="1" spc="-127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48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合</a:t>
            </a:r>
            <a:r>
              <a:rPr lang="en-US" altLang="zh-CN" sz="4800" b="1" spc="-1274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4800" b="1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一</a:t>
            </a:r>
            <a:endParaRPr lang="en-US" altLang="zh-CN" sz="48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08" name="Text Box208"/>
          <p:cNvSpPr txBox="1"/>
          <p:nvPr/>
        </p:nvSpPr>
        <p:spPr>
          <a:xfrm>
            <a:off x="11039856" y="6403239"/>
            <a:ext cx="217324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41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19"/>
          <p:cNvSpPr txBox="1"/>
          <p:nvPr/>
        </p:nvSpPr>
        <p:spPr>
          <a:xfrm>
            <a:off x="966521" y="572346"/>
            <a:ext cx="5902706" cy="59978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723"/>
              </a:lnSpc>
            </a:pPr>
            <a:r>
              <a:rPr lang="en-US" altLang="zh-CN" sz="3602" spc="-3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2.</a:t>
            </a:r>
            <a:r>
              <a:rPr lang="en-US" altLang="zh-CN" sz="3602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研读</a:t>
            </a:r>
            <a:r>
              <a:rPr lang="en-US" altLang="zh-CN" sz="3602" spc="-7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3602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试</a:t>
            </a:r>
            <a:r>
              <a:rPr lang="en-US" altLang="zh-CN" sz="3602" spc="-5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说</a:t>
            </a:r>
            <a:r>
              <a:rPr lang="en-US" altLang="zh-CN" sz="3602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明：</a:t>
            </a:r>
            <a:r>
              <a:rPr lang="en-US" altLang="zh-CN" sz="3602" spc="-7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3602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变</a:t>
            </a:r>
            <a:r>
              <a:rPr lang="en-US" altLang="zh-CN" sz="3602" spc="-5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与</a:t>
            </a:r>
            <a:r>
              <a:rPr lang="en-US" altLang="zh-CN" sz="3602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变化</a:t>
            </a:r>
            <a:endParaRPr lang="en-US" altLang="zh-CN" sz="3602">
              <a:latin typeface="微软雅黑"/>
              <a:ea typeface="微软雅黑"/>
              <a:cs typeface="微软雅黑"/>
            </a:endParaRPr>
          </a:p>
        </p:txBody>
      </p:sp>
      <p:sp>
        <p:nvSpPr>
          <p:cNvPr id="20" name="Text Box20"/>
          <p:cNvSpPr txBox="1"/>
          <p:nvPr/>
        </p:nvSpPr>
        <p:spPr>
          <a:xfrm>
            <a:off x="966521" y="1480798"/>
            <a:ext cx="144887" cy="3401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79"/>
              </a:lnSpc>
            </a:pPr>
            <a:r>
              <a:rPr lang="en-US" altLang="zh-CN" sz="2402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402">
              <a:latin typeface="Arial"/>
              <a:ea typeface="Arial"/>
              <a:cs typeface="Arial"/>
            </a:endParaRPr>
          </a:p>
        </p:txBody>
      </p:sp>
      <p:sp>
        <p:nvSpPr>
          <p:cNvPr id="21" name="Text Box21"/>
          <p:cNvSpPr txBox="1"/>
          <p:nvPr/>
        </p:nvSpPr>
        <p:spPr>
          <a:xfrm>
            <a:off x="1554734" y="1272878"/>
            <a:ext cx="8884082" cy="60811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723"/>
              </a:lnSpc>
            </a:pPr>
            <a:r>
              <a:rPr lang="en-US" altLang="zh-CN" sz="36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en-US" altLang="zh-CN" sz="3602" spc="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2020</a:t>
            </a:r>
            <a:r>
              <a:rPr lang="en-US" altLang="zh-CN" sz="36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年考</a:t>
            </a:r>
            <a:r>
              <a:rPr lang="en-US" altLang="zh-CN" sz="3602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试</a:t>
            </a:r>
            <a:r>
              <a:rPr lang="en-US" altLang="zh-CN" sz="36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大纲</a:t>
            </a:r>
            <a:r>
              <a:rPr lang="en-US" altLang="zh-CN" sz="3602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36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关于</a:t>
            </a:r>
            <a:r>
              <a:rPr lang="en-US" altLang="zh-CN" sz="3602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36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用</a:t>
            </a:r>
            <a:r>
              <a:rPr lang="en-US" altLang="zh-CN" sz="3602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36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文本</a:t>
            </a:r>
            <a:r>
              <a:rPr lang="en-US" altLang="zh-CN" sz="3602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介</a:t>
            </a:r>
            <a:r>
              <a:rPr lang="en-US" altLang="zh-CN" sz="3602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绍】</a:t>
            </a:r>
            <a:endParaRPr lang="en-US" altLang="zh-CN" sz="3602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2" name="Text Box22"/>
          <p:cNvSpPr txBox="1"/>
          <p:nvPr/>
        </p:nvSpPr>
        <p:spPr>
          <a:xfrm>
            <a:off x="966521" y="2056659"/>
            <a:ext cx="10267947" cy="287495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28600" indent="-228600" algn="just" rtl="0">
              <a:lnSpc>
                <a:spcPts val="4527"/>
              </a:lnSpc>
            </a:pPr>
            <a:r>
              <a:rPr lang="en-US" altLang="zh-CN" sz="3204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3204" spc="1686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阅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与评价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外实用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3204" spc="-2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lang="en-US" altLang="zh-CN" sz="3204" spc="-1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解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新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闻</a:t>
            </a:r>
            <a:r>
              <a:rPr lang="en-US" altLang="zh-CN" sz="3204" spc="-3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传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记</a:t>
            </a:r>
            <a:r>
              <a:rPr lang="en-US" altLang="zh-CN" sz="3204" spc="-29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报</a:t>
            </a:r>
            <a:r>
              <a:rPr lang="en-US" altLang="zh-CN" sz="3204" spc="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告</a:t>
            </a:r>
            <a:r>
              <a:rPr lang="en-US" altLang="zh-CN" sz="3204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3204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科普文</a:t>
            </a:r>
            <a:r>
              <a:rPr lang="en-US" altLang="zh-CN" sz="3206" spc="11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章</a:t>
            </a:r>
            <a:r>
              <a:rPr lang="en-US" altLang="zh-CN" sz="3206" spc="-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文体基</a:t>
            </a:r>
            <a:r>
              <a:rPr lang="en-US" altLang="zh-CN" sz="32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320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特</a:t>
            </a:r>
            <a:r>
              <a:rPr lang="en-US" altLang="zh-CN" sz="3206" spc="-22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征</a:t>
            </a:r>
            <a:r>
              <a:rPr lang="en-US" altLang="zh-CN" sz="32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和主</a:t>
            </a:r>
            <a:r>
              <a:rPr lang="en-US" altLang="zh-CN" sz="3206" spc="-2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3206" spc="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表</a:t>
            </a:r>
            <a:r>
              <a:rPr lang="en-US" altLang="zh-CN" sz="320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3206" spc="-2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手</a:t>
            </a:r>
            <a:r>
              <a:rPr lang="en-US" altLang="zh-CN" sz="3206" spc="-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法</a:t>
            </a:r>
            <a:r>
              <a:rPr lang="en-US" altLang="zh-CN" sz="320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lang="en-US" altLang="zh-CN" sz="3206" spc="-31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阅</a:t>
            </a:r>
            <a:r>
              <a:rPr lang="en-US" altLang="zh-CN" sz="3206" spc="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32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3206" spc="-3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用</a:t>
            </a:r>
            <a:r>
              <a:rPr lang="en-US" altLang="zh-CN" sz="3206" spc="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类</a:t>
            </a:r>
            <a:r>
              <a:rPr lang="en-US" altLang="zh-CN" sz="3206" spc="-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，应注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真实</a:t>
            </a:r>
            <a:r>
              <a:rPr lang="en-US" altLang="zh-CN" sz="3204" spc="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3204" spc="-2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实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用</a:t>
            </a:r>
            <a:r>
              <a:rPr lang="en-US" altLang="zh-CN" sz="32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性</a:t>
            </a:r>
            <a:r>
              <a:rPr lang="en-US" altLang="zh-CN" sz="3204" spc="-2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准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确</a:t>
            </a:r>
            <a:r>
              <a:rPr lang="en-US" altLang="zh-CN" sz="3204" spc="-29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解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读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3204" spc="-3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3204" spc="15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筛</a:t>
            </a:r>
            <a:r>
              <a:rPr lang="en-US" altLang="zh-CN" sz="3204" spc="-3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选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整</a:t>
            </a:r>
            <a:r>
              <a:rPr lang="en-US" altLang="zh-CN" sz="3204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合信息</a:t>
            </a:r>
            <a:r>
              <a:rPr lang="en-US" altLang="zh-CN" sz="3206" spc="1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32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3206" spc="-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析</a:t>
            </a:r>
            <a:r>
              <a:rPr lang="en-US" altLang="zh-CN" sz="320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思想内</a:t>
            </a:r>
            <a:r>
              <a:rPr lang="en-US" altLang="zh-CN" sz="3206" spc="1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容</a:t>
            </a:r>
            <a:r>
              <a:rPr lang="en-US" altLang="zh-CN" sz="3206" spc="-3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32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构</a:t>
            </a:r>
            <a:r>
              <a:rPr lang="en-US" altLang="zh-CN" sz="320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成</a:t>
            </a:r>
            <a:r>
              <a:rPr lang="en-US" altLang="zh-CN" sz="3206" spc="-3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32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素</a:t>
            </a:r>
            <a:r>
              <a:rPr lang="en-US" altLang="zh-CN" sz="320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3206" spc="-32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3206" spc="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言</a:t>
            </a:r>
            <a:r>
              <a:rPr lang="en-US" altLang="zh-CN" sz="320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特</a:t>
            </a:r>
            <a:r>
              <a:rPr lang="en-US" altLang="zh-CN" sz="3206" spc="-2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lang="en-US" altLang="zh-CN" sz="320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3206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评</a:t>
            </a:r>
            <a:r>
              <a:rPr lang="en-US" altLang="zh-CN" sz="3206" spc="-33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3206" spc="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3206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32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社会功</a:t>
            </a:r>
            <a:r>
              <a:rPr lang="en-US" altLang="zh-CN" sz="32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能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，探</a:t>
            </a:r>
            <a:r>
              <a:rPr lang="en-US" altLang="zh-CN" sz="3204" spc="7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讨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3204" spc="-25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反</a:t>
            </a:r>
            <a:r>
              <a:rPr lang="en-US" altLang="zh-CN" sz="3204" spc="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应</a:t>
            </a:r>
            <a:r>
              <a:rPr lang="en-US" altLang="zh-CN" sz="3204" spc="-22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32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价值和</a:t>
            </a:r>
            <a:r>
              <a:rPr lang="en-US" altLang="zh-CN" sz="3204" spc="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时</a:t>
            </a:r>
            <a:r>
              <a:rPr lang="en-US" altLang="zh-CN" sz="3204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代精</a:t>
            </a:r>
            <a:r>
              <a:rPr lang="en-US" altLang="zh-CN" sz="3204" spc="-5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神</a:t>
            </a:r>
            <a:r>
              <a:rPr lang="en-US" altLang="zh-CN" sz="3204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3204"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Text Box23"/>
          <p:cNvSpPr txBox="1"/>
          <p:nvPr/>
        </p:nvSpPr>
        <p:spPr>
          <a:xfrm>
            <a:off x="11129772" y="6403239"/>
            <a:ext cx="127406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6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27"/>
          <p:cNvSpPr txBox="1"/>
          <p:nvPr/>
        </p:nvSpPr>
        <p:spPr>
          <a:xfrm>
            <a:off x="695400" y="477118"/>
            <a:ext cx="5328592" cy="540218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1．理</a:t>
            </a:r>
            <a:r>
              <a:rPr lang="en-US" altLang="zh-CN" sz="2796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解</a:t>
            </a:r>
            <a:r>
              <a:rPr lang="en-US" altLang="zh-CN" sz="279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B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6"/>
              </a:lnSpc>
              <a:spcBef>
                <a:spcPts val="1365"/>
              </a:spcBef>
            </a:pPr>
            <a:r>
              <a:rPr lang="en-US" altLang="zh-CN" sz="27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⑴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6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理</a:t>
            </a:r>
            <a:r>
              <a:rPr lang="en-US" altLang="zh-CN" sz="2796" spc="0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解</a:t>
            </a:r>
            <a:r>
              <a:rPr lang="en-US" altLang="zh-CN" sz="2796" spc="-8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0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796" spc="-8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796" spc="0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2796" spc="-8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概</a:t>
            </a:r>
            <a:r>
              <a:rPr lang="en-US" altLang="zh-CN" sz="2796" spc="0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念</a:t>
            </a:r>
            <a:r>
              <a:rPr lang="en-US" altLang="zh-CN" sz="2796" spc="-8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含</a:t>
            </a:r>
            <a:r>
              <a:rPr lang="en-US" altLang="zh-CN" sz="2796" spc="-8" dirty="0" err="1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义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6"/>
              </a:lnSpc>
              <a:spcBef>
                <a:spcPts val="1374"/>
              </a:spcBef>
            </a:pPr>
            <a:r>
              <a:rPr lang="en-US" altLang="zh-CN" sz="27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⑵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理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解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重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句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子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含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意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6"/>
              </a:lnSpc>
              <a:spcBef>
                <a:spcPts val="1364"/>
              </a:spcBef>
            </a:pPr>
            <a:r>
              <a:rPr lang="en-US" altLang="zh-CN" sz="2796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2．分</a:t>
            </a:r>
            <a:r>
              <a:rPr lang="en-US" altLang="zh-CN" sz="2796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析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综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合</a:t>
            </a:r>
            <a:r>
              <a:rPr lang="en-US" altLang="zh-CN" sz="2796" spc="1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C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6"/>
              </a:lnSpc>
              <a:spcBef>
                <a:spcPts val="1362"/>
              </a:spcBef>
            </a:pPr>
            <a:r>
              <a:rPr lang="en-US" altLang="zh-CN" sz="27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⑴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筛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选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并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整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合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信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息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228600" indent="-228600" algn="l" rtl="0">
              <a:lnSpc>
                <a:spcPts val="4032"/>
              </a:lnSpc>
              <a:spcBef>
                <a:spcPts val="1011"/>
              </a:spcBef>
            </a:pPr>
            <a:r>
              <a:rPr lang="en-US" altLang="zh-CN" sz="27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⑵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析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语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言特色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把握文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章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结构，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概</a:t>
            </a:r>
            <a:r>
              <a:rPr lang="en-US" altLang="zh-CN" sz="27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括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中心意</a:t>
            </a:r>
            <a:r>
              <a:rPr lang="en-US" altLang="zh-CN" sz="27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思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  <a:p>
            <a:pPr marL="228600" marR="357459" indent="-228600" algn="l" rtl="0">
              <a:lnSpc>
                <a:spcPts val="4032"/>
              </a:lnSpc>
              <a:spcBef>
                <a:spcPts val="998"/>
              </a:spcBef>
            </a:pPr>
            <a:r>
              <a:rPr lang="en-US" altLang="zh-CN" sz="27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⑶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析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特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征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主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表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现</a:t>
            </a:r>
            <a:r>
              <a:rPr lang="en-US" altLang="zh-CN" sz="2796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手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法</a:t>
            </a:r>
            <a:endParaRPr lang="en-US" altLang="zh-CN" sz="2796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8" name="Text Box28"/>
          <p:cNvSpPr txBox="1"/>
          <p:nvPr/>
        </p:nvSpPr>
        <p:spPr>
          <a:xfrm>
            <a:off x="6320028" y="477118"/>
            <a:ext cx="4988612" cy="611936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6"/>
              </a:lnSpc>
            </a:pPr>
            <a:r>
              <a:rPr lang="en-US" altLang="zh-CN" sz="2796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3．鉴赏</a:t>
            </a:r>
            <a:r>
              <a:rPr lang="en-US" altLang="zh-CN" sz="2796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评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79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D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228600" indent="-228600" algn="l" rtl="0">
              <a:lnSpc>
                <a:spcPts val="3193"/>
              </a:lnSpc>
            </a:pPr>
            <a:r>
              <a:rPr lang="en-US" altLang="zh-CN" sz="2798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8" spc="4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⑴</a:t>
            </a:r>
            <a:r>
              <a:rPr lang="en-US" altLang="zh-CN" sz="279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8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评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7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文本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主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lang="en-US" altLang="zh-CN" sz="27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观点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基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倾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向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228600" indent="-228600" algn="l" rtl="0">
              <a:lnSpc>
                <a:spcPts val="3186"/>
              </a:lnSpc>
            </a:pPr>
            <a:r>
              <a:rPr lang="en-US" altLang="zh-CN" sz="27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⑵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评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社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值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影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响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228600" indent="-228600" algn="l" rtl="0">
              <a:lnSpc>
                <a:spcPts val="3187"/>
              </a:lnSpc>
            </a:pPr>
            <a:r>
              <a:rPr lang="en-US" altLang="zh-CN" sz="27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⑶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对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某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种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特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作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深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思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判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断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6"/>
              </a:lnSpc>
              <a:spcBef>
                <a:spcPts val="30"/>
              </a:spcBef>
            </a:pPr>
            <a:r>
              <a:rPr lang="en-US" altLang="zh-CN" sz="2796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4．探究</a:t>
            </a:r>
            <a:r>
              <a:rPr lang="en-US" altLang="zh-CN" sz="2796" spc="-8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F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228600" indent="-228600" algn="l" rtl="0">
              <a:lnSpc>
                <a:spcPts val="3187"/>
              </a:lnSpc>
            </a:pPr>
            <a:r>
              <a:rPr lang="en-US" altLang="zh-CN" sz="2798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8" spc="4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⑴</a:t>
            </a:r>
            <a:r>
              <a:rPr lang="en-US" altLang="zh-CN" sz="279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8" spc="-9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从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lang="en-US" altLang="zh-CN" sz="27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同角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lang="en-US" altLang="zh-CN" sz="27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层</a:t>
            </a:r>
            <a:r>
              <a:rPr lang="en-US" altLang="zh-CN" sz="27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面发</a:t>
            </a:r>
            <a:r>
              <a:rPr lang="en-US" altLang="zh-CN" sz="2798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掘</a:t>
            </a:r>
            <a:r>
              <a:rPr lang="en-US" altLang="zh-CN" sz="27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反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映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价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值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时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代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精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神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⑵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探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讨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作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者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写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作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背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景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写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作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8" spc="-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意</a:t>
            </a:r>
            <a:r>
              <a:rPr lang="en-US" altLang="zh-CN" sz="2798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图</a:t>
            </a:r>
            <a:endParaRPr lang="en-US" altLang="zh-CN" sz="2798">
              <a:latin typeface="微软雅黑"/>
              <a:ea typeface="微软雅黑"/>
              <a:cs typeface="微软雅黑"/>
            </a:endParaRPr>
          </a:p>
          <a:p>
            <a:pPr marL="228600" indent="-228600" algn="l" rtl="0">
              <a:lnSpc>
                <a:spcPts val="3193"/>
              </a:lnSpc>
            </a:pPr>
            <a:r>
              <a:rPr lang="en-US" altLang="zh-CN" sz="2796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⑶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-7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探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究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本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某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些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问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题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提</a:t>
            </a:r>
            <a:r>
              <a:rPr lang="en-US" altLang="zh-CN" sz="2796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出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自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己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6" spc="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见</a:t>
            </a:r>
            <a:r>
              <a:rPr lang="en-US" altLang="zh-CN" sz="2796" spc="-8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解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4814316" algn="l" rtl="0">
              <a:lnSpc>
                <a:spcPts val="1338"/>
              </a:lnSpc>
              <a:spcBef>
                <a:spcPts val="1219"/>
              </a:spcBef>
            </a:pPr>
            <a:r>
              <a:rPr lang="en-US" altLang="zh-CN" sz="1200" spc="0" dirty="0">
                <a:solidFill>
                  <a:srgbClr val="898989"/>
                </a:solidFill>
                <a:latin typeface="Arial"/>
                <a:ea typeface="Arial"/>
                <a:cs typeface="Arial"/>
              </a:rPr>
              <a:t>7</a:t>
            </a:r>
            <a:endParaRPr lang="en-US" altLang="zh-CN" sz="1200"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30"/>
          <p:cNvSpPr txBox="1"/>
          <p:nvPr/>
        </p:nvSpPr>
        <p:spPr>
          <a:xfrm>
            <a:off x="605942" y="101244"/>
            <a:ext cx="4098646" cy="116271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4578"/>
              </a:lnSpc>
            </a:pPr>
            <a:r>
              <a:rPr lang="en-US" altLang="zh-CN" sz="3600" b="1" spc="0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由考纲到试题</a:t>
            </a:r>
            <a:r>
              <a:rPr lang="en-US" altLang="zh-CN" sz="3600" b="1" dirty="0">
                <a:solidFill>
                  <a:srgbClr val="262626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•</a:t>
            </a:r>
            <a:r>
              <a:rPr lang="en-US" altLang="zh-CN" sz="2796" spc="42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高</a:t>
            </a:r>
            <a:r>
              <a:rPr lang="en-US" altLang="zh-CN" sz="2796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频</a:t>
            </a:r>
            <a:r>
              <a:rPr lang="en-US" altLang="zh-CN" sz="2796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考</a:t>
            </a:r>
            <a:r>
              <a:rPr lang="en-US" altLang="zh-CN" sz="2796" spc="-12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点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理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解</a:t>
            </a:r>
            <a:r>
              <a:rPr lang="en-US" altLang="zh-CN" sz="2796" spc="-6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—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—B级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31" name="Text Box31"/>
          <p:cNvSpPr txBox="1"/>
          <p:nvPr/>
        </p:nvSpPr>
        <p:spPr>
          <a:xfrm>
            <a:off x="605942" y="1491037"/>
            <a:ext cx="162489" cy="423154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120"/>
              </a:lnSpc>
            </a:pPr>
            <a:r>
              <a:rPr lang="en-US" altLang="zh-CN" sz="2798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798">
              <a:latin typeface="Arial"/>
              <a:ea typeface="Arial"/>
              <a:cs typeface="Arial"/>
            </a:endParaRPr>
          </a:p>
          <a:p>
            <a:pPr algn="l" rtl="0">
              <a:lnSpc>
                <a:spcPts val="3118"/>
              </a:lnSpc>
              <a:spcBef>
                <a:spcPts val="1924"/>
              </a:spcBef>
            </a:pPr>
            <a:r>
              <a:rPr lang="en-US" altLang="zh-CN" sz="2796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796">
              <a:latin typeface="Arial"/>
              <a:ea typeface="Arial"/>
              <a:cs typeface="Arial"/>
            </a:endParaRPr>
          </a:p>
          <a:p>
            <a:pPr algn="l" rtl="0">
              <a:lnSpc>
                <a:spcPts val="3120"/>
              </a:lnSpc>
              <a:spcBef>
                <a:spcPts val="1908"/>
              </a:spcBef>
            </a:pPr>
            <a:r>
              <a:rPr lang="en-US" altLang="zh-CN" sz="2798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798">
              <a:latin typeface="Arial"/>
              <a:ea typeface="Arial"/>
              <a:cs typeface="Arial"/>
            </a:endParaRPr>
          </a:p>
          <a:p>
            <a:pPr algn="l" rtl="0">
              <a:lnSpc>
                <a:spcPts val="3120"/>
              </a:lnSpc>
              <a:spcBef>
                <a:spcPts val="6951"/>
              </a:spcBef>
            </a:pPr>
            <a:r>
              <a:rPr lang="en-US" altLang="zh-CN" sz="2798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798">
              <a:latin typeface="Arial"/>
              <a:ea typeface="Arial"/>
              <a:cs typeface="Arial"/>
            </a:endParaRPr>
          </a:p>
          <a:p>
            <a:pPr algn="l" rtl="0">
              <a:lnSpc>
                <a:spcPts val="3118"/>
              </a:lnSpc>
              <a:spcBef>
                <a:spcPts val="1912"/>
              </a:spcBef>
            </a:pPr>
            <a:r>
              <a:rPr lang="en-US" altLang="zh-CN" sz="2796" spc="0" dirty="0">
                <a:solidFill>
                  <a:srgbClr val="0070C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796">
              <a:latin typeface="Arial"/>
              <a:ea typeface="Arial"/>
              <a:cs typeface="Arial"/>
            </a:endParaRPr>
          </a:p>
          <a:p>
            <a:pPr algn="l" rtl="0">
              <a:lnSpc>
                <a:spcPts val="3120"/>
              </a:lnSpc>
              <a:spcBef>
                <a:spcPts val="1908"/>
              </a:spcBef>
            </a:pPr>
            <a:r>
              <a:rPr lang="en-US" altLang="zh-CN" sz="2798" spc="0" dirty="0">
                <a:solidFill>
                  <a:srgbClr val="404040"/>
                </a:solidFill>
                <a:latin typeface="Arial"/>
                <a:ea typeface="Arial"/>
                <a:cs typeface="Arial"/>
              </a:rPr>
              <a:t>•</a:t>
            </a:r>
            <a:endParaRPr lang="en-US" altLang="zh-CN" sz="2798">
              <a:latin typeface="Arial"/>
              <a:ea typeface="Arial"/>
              <a:cs typeface="Arial"/>
            </a:endParaRPr>
          </a:p>
        </p:txBody>
      </p:sp>
      <p:sp>
        <p:nvSpPr>
          <p:cNvPr id="32" name="Text Box32"/>
          <p:cNvSpPr txBox="1"/>
          <p:nvPr/>
        </p:nvSpPr>
        <p:spPr>
          <a:xfrm>
            <a:off x="2511298" y="1436661"/>
            <a:ext cx="7246470" cy="366256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3669"/>
              </a:lnSpc>
            </a:pP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理</a:t>
            </a:r>
            <a:r>
              <a:rPr lang="en-US" altLang="zh-CN" sz="2798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解</a:t>
            </a: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lang="en-US" altLang="zh-CN" sz="2798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重要</a:t>
            </a:r>
            <a:r>
              <a:rPr lang="en-US" altLang="zh-CN" sz="2798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句</a:t>
            </a: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子</a:t>
            </a:r>
            <a:r>
              <a:rPr lang="en-US" altLang="zh-CN" sz="2798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含</a:t>
            </a:r>
            <a:r>
              <a:rPr lang="en-US" altLang="zh-CN" sz="2798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意</a:t>
            </a:r>
            <a:endParaRPr lang="en-US" altLang="zh-CN" sz="2798">
              <a:latin typeface="微软雅黑"/>
              <a:ea typeface="微软雅黑"/>
              <a:cs typeface="微软雅黑"/>
            </a:endParaRPr>
          </a:p>
          <a:p>
            <a:pPr algn="l" rtl="0">
              <a:lnSpc>
                <a:spcPts val="3666"/>
              </a:lnSpc>
              <a:spcBef>
                <a:spcPts val="1376"/>
              </a:spcBef>
            </a:pP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析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综</a:t>
            </a:r>
            <a:r>
              <a:rPr lang="en-US" altLang="zh-CN" sz="2796" spc="-8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合</a:t>
            </a:r>
            <a:r>
              <a:rPr lang="en-US" altLang="zh-CN" sz="2796" spc="0" dirty="0">
                <a:solidFill>
                  <a:srgbClr val="404040"/>
                </a:solidFill>
                <a:latin typeface="微软雅黑"/>
                <a:ea typeface="微软雅黑"/>
                <a:cs typeface="微软雅黑"/>
              </a:rPr>
              <a:t>——C级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  <a:p>
            <a:pPr marL="105156" algn="l" rtl="0">
              <a:lnSpc>
                <a:spcPts val="3669"/>
              </a:lnSpc>
              <a:spcBef>
                <a:spcPts val="1360"/>
              </a:spcBef>
            </a:pP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筛</a:t>
            </a:r>
            <a:r>
              <a:rPr lang="en-US" altLang="zh-CN" sz="2798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选</a:t>
            </a: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并</a:t>
            </a:r>
            <a:r>
              <a:rPr lang="en-US" altLang="zh-CN" sz="2798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整</a:t>
            </a: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合文</a:t>
            </a:r>
            <a:r>
              <a:rPr lang="en-US" altLang="zh-CN" sz="2798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信</a:t>
            </a:r>
            <a:r>
              <a:rPr lang="en-US" altLang="zh-CN" sz="2798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息</a:t>
            </a: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、概</a:t>
            </a:r>
            <a:r>
              <a:rPr lang="en-US" altLang="zh-CN" sz="2798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括</a:t>
            </a: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lang="en-US" altLang="zh-CN" sz="2798" spc="-7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心</a:t>
            </a:r>
            <a:r>
              <a:rPr lang="en-US" altLang="zh-CN" sz="2798" spc="-6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思</a:t>
            </a:r>
            <a:r>
              <a:rPr lang="en-US" altLang="zh-CN" sz="2798" spc="0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想</a:t>
            </a:r>
            <a:endParaRPr lang="en-US" altLang="zh-CN" sz="2798">
              <a:latin typeface="微软雅黑"/>
              <a:ea typeface="微软雅黑"/>
              <a:cs typeface="微软雅黑"/>
            </a:endParaRPr>
          </a:p>
          <a:p>
            <a:pPr marL="105156" algn="l" rtl="0">
              <a:lnSpc>
                <a:spcPts val="5031"/>
              </a:lnSpc>
              <a:spcBef>
                <a:spcPts val="5038"/>
              </a:spcBef>
            </a:pP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信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息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转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述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再现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信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息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概括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区</a:t>
            </a:r>
            <a:r>
              <a:rPr lang="en-US" altLang="zh-CN" sz="2798" spc="-7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lang="en-US" altLang="zh-CN" sz="2798" spc="-6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事实</a:t>
            </a:r>
            <a:r>
              <a:rPr lang="en-US" altLang="zh-CN" sz="2798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和观</a:t>
            </a:r>
            <a:r>
              <a:rPr lang="en-US" altLang="zh-CN" sz="2798" spc="-9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点</a:t>
            </a:r>
            <a:r>
              <a:rPr lang="en-US" altLang="zh-CN" sz="2798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79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逻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辑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关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联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lang="en-US" altLang="zh-CN" sz="2796" spc="-8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推</a:t>
            </a:r>
            <a:r>
              <a:rPr lang="en-US" altLang="zh-CN" sz="2796" spc="0" dirty="0">
                <a:solidFill>
                  <a:srgbClr val="0070C0"/>
                </a:solidFill>
                <a:latin typeface="微软雅黑"/>
                <a:ea typeface="微软雅黑"/>
                <a:cs typeface="微软雅黑"/>
              </a:rPr>
              <a:t>断</a:t>
            </a:r>
            <a:endParaRPr lang="en-US" altLang="zh-CN" sz="2796">
              <a:latin typeface="微软雅黑"/>
              <a:ea typeface="微软雅黑"/>
              <a:cs typeface="微软雅黑"/>
            </a:endParaRPr>
          </a:p>
        </p:txBody>
      </p:sp>
      <p:sp>
        <p:nvSpPr>
          <p:cNvPr id="33" name="Text Box33"/>
          <p:cNvSpPr txBox="1"/>
          <p:nvPr/>
        </p:nvSpPr>
        <p:spPr>
          <a:xfrm>
            <a:off x="11129772" y="6403239"/>
            <a:ext cx="127406" cy="1997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573"/>
              </a:lnSpc>
            </a:pPr>
            <a:r>
              <a:rPr lang="en-US" altLang="zh-CN" sz="1200" spc="0" dirty="0">
                <a:solidFill>
                  <a:srgbClr val="898989"/>
                </a:solidFill>
                <a:latin typeface="微软雅黑"/>
                <a:ea typeface="微软雅黑"/>
                <a:cs typeface="微软雅黑"/>
              </a:rPr>
              <a:t>8</a:t>
            </a:r>
            <a:endParaRPr lang="en-US" altLang="zh-CN" sz="120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8A9695-488B-492E-A33C-0FCB8AC61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2019</a:t>
            </a:r>
            <a:r>
              <a:rPr lang="zh-CN" altLang="en-US" dirty="0"/>
              <a:t>一卷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420373-3C03-4209-A038-7F11023D2E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r>
              <a:rPr lang="zh-CN" altLang="en-US" dirty="0"/>
              <a:t>、</a:t>
            </a:r>
            <a:r>
              <a:rPr lang="en-US" altLang="zh-CN" dirty="0"/>
              <a:t>A</a:t>
            </a:r>
            <a:r>
              <a:rPr lang="zh-CN" altLang="zh-CN" dirty="0"/>
              <a:t>根据材料一原文</a:t>
            </a:r>
            <a:r>
              <a:rPr lang="en-US" altLang="zh-CN" dirty="0"/>
              <a:t>“</a:t>
            </a:r>
            <a:r>
              <a:rPr lang="zh-CN" altLang="zh-CN" dirty="0">
                <a:solidFill>
                  <a:srgbClr val="FF0000"/>
                </a:solidFill>
              </a:rPr>
              <a:t>治理是通过外界的干预直接作用于可移动文化遗产的保护行为，是为了消除正在损毁遗产的外界因素，从而使遗产恢复到健康的状态。根据可移动文化遗产遭受</a:t>
            </a:r>
            <a:r>
              <a:rPr lang="en-US" altLang="zh-CN" dirty="0">
                <a:solidFill>
                  <a:srgbClr val="FF0000"/>
                </a:solidFill>
              </a:rPr>
              <a:t>‘</a:t>
            </a:r>
            <a:r>
              <a:rPr lang="zh-CN" altLang="zh-CN" dirty="0">
                <a:solidFill>
                  <a:srgbClr val="FF0000"/>
                </a:solidFill>
              </a:rPr>
              <a:t>病痛</a:t>
            </a:r>
            <a:r>
              <a:rPr lang="en-US" altLang="zh-CN" dirty="0">
                <a:solidFill>
                  <a:srgbClr val="FF0000"/>
                </a:solidFill>
              </a:rPr>
              <a:t>’</a:t>
            </a:r>
            <a:r>
              <a:rPr lang="zh-CN" altLang="zh-CN" dirty="0">
                <a:solidFill>
                  <a:srgbClr val="FF0000"/>
                </a:solidFill>
              </a:rPr>
              <a:t>情形的差异，治理技术可以分为杀虫、去酸、脱水和清洁等类型</a:t>
            </a:r>
            <a:r>
              <a:rPr lang="en-US" altLang="zh-CN" dirty="0">
                <a:solidFill>
                  <a:srgbClr val="FF0000"/>
                </a:solidFill>
              </a:rPr>
              <a:t>”</a:t>
            </a:r>
            <a:r>
              <a:rPr lang="zh-CN" altLang="zh-CN" dirty="0"/>
              <a:t>可知，选项内容属于</a:t>
            </a:r>
            <a:r>
              <a:rPr lang="en-US" altLang="zh-CN" dirty="0"/>
              <a:t>“</a:t>
            </a:r>
            <a:r>
              <a:rPr lang="zh-CN" altLang="zh-CN" dirty="0"/>
              <a:t>治理</a:t>
            </a:r>
            <a:r>
              <a:rPr lang="en-US" altLang="zh-CN" dirty="0"/>
              <a:t>”</a:t>
            </a:r>
            <a:r>
              <a:rPr lang="zh-CN" altLang="zh-CN" dirty="0"/>
              <a:t>。</a:t>
            </a:r>
            <a:r>
              <a:rPr lang="en-US" altLang="zh-CN" dirty="0"/>
              <a:t> 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6095FBA-05A9-4598-BADF-93F2B203893A}"/>
              </a:ext>
            </a:extLst>
          </p:cNvPr>
          <p:cNvSpPr/>
          <p:nvPr/>
        </p:nvSpPr>
        <p:spPr>
          <a:xfrm>
            <a:off x="983432" y="5387499"/>
            <a:ext cx="6696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kern="0" dirty="0">
                <a:solidFill>
                  <a:srgbClr val="C00000"/>
                </a:solidFill>
                <a:cs typeface="宋体" panose="02010600030101010101" pitchFamily="2" charset="-122"/>
              </a:rPr>
              <a:t>使用真空干燥法对受潮的古代文献进行处理。</a:t>
            </a:r>
            <a:r>
              <a:rPr lang="en-US" altLang="zh-CN" sz="3600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en-US" altLang="zh-CN" sz="24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5B13B94-4009-4128-B242-374CA151BB46}"/>
              </a:ext>
            </a:extLst>
          </p:cNvPr>
          <p:cNvSpPr/>
          <p:nvPr/>
        </p:nvSpPr>
        <p:spPr>
          <a:xfrm>
            <a:off x="8790409" y="2564904"/>
            <a:ext cx="34015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kern="0" dirty="0">
                <a:cs typeface="宋体" panose="02010600030101010101" pitchFamily="2" charset="-122"/>
              </a:rPr>
              <a:t>可移动文化遗产</a:t>
            </a:r>
            <a:r>
              <a:rPr lang="en-US" altLang="zh-CN" sz="3600" kern="0" dirty="0">
                <a:cs typeface="宋体" panose="02010600030101010101" pitchFamily="2" charset="-122"/>
              </a:rPr>
              <a:t>“</a:t>
            </a:r>
            <a:r>
              <a:rPr lang="zh-CN" altLang="zh-CN" sz="3600" kern="0" dirty="0">
                <a:cs typeface="宋体" panose="02010600030101010101" pitchFamily="2" charset="-122"/>
              </a:rPr>
              <a:t>修复</a:t>
            </a:r>
            <a:r>
              <a:rPr lang="en-US" altLang="zh-CN" sz="3600" kern="0" dirty="0">
                <a:cs typeface="宋体" panose="02010600030101010101" pitchFamily="2" charset="-122"/>
              </a:rPr>
              <a:t>”</a:t>
            </a:r>
            <a:r>
              <a:rPr lang="zh-CN" altLang="zh-CN" sz="3600" kern="0" dirty="0">
                <a:cs typeface="宋体" panose="02010600030101010101" pitchFamily="2" charset="-122"/>
              </a:rPr>
              <a:t>工作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87150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2906A9-9A04-4046-BB9E-07A9884A5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52736"/>
            <a:ext cx="6718920" cy="364902"/>
          </a:xfrm>
        </p:spPr>
        <p:txBody>
          <a:bodyPr>
            <a:normAutofit fontScale="90000"/>
          </a:bodyPr>
          <a:lstStyle/>
          <a:p>
            <a:r>
              <a:rPr lang="zh-CN" altLang="zh-CN" sz="2700" dirty="0"/>
              <a:t>纸浆补书机修补法对于修复纸张的酸性</a:t>
            </a:r>
            <a:r>
              <a:rPr lang="zh-CN" altLang="zh-CN" sz="2700" dirty="0">
                <a:solidFill>
                  <a:srgbClr val="C00000"/>
                </a:solidFill>
              </a:rPr>
              <a:t>特别</a:t>
            </a:r>
            <a:r>
              <a:rPr lang="zh-CN" altLang="zh-CN" sz="2700" dirty="0"/>
              <a:t>理想，这种方法既可以增强纸张的强度，又</a:t>
            </a:r>
            <a:r>
              <a:rPr lang="zh-CN" altLang="zh-CN" sz="2700" dirty="0">
                <a:solidFill>
                  <a:srgbClr val="C00000"/>
                </a:solidFill>
              </a:rPr>
              <a:t>不会</a:t>
            </a:r>
            <a:r>
              <a:rPr lang="zh-CN" altLang="zh-CN" sz="2700" dirty="0"/>
              <a:t>影响字迹的清晰度。</a:t>
            </a:r>
            <a:r>
              <a:rPr lang="en-US" altLang="zh-CN" sz="2700" dirty="0"/>
              <a:t> </a:t>
            </a:r>
            <a:br>
              <a:rPr lang="en-US" altLang="zh-CN" dirty="0"/>
            </a:br>
            <a:endParaRPr lang="zh-CN" altLang="en-US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9A11A02-CBDC-49FB-AE91-6A5A0ED967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8</a:t>
            </a:r>
            <a:r>
              <a:rPr lang="zh-CN" altLang="en-US" dirty="0"/>
              <a:t>、</a:t>
            </a:r>
            <a:r>
              <a:rPr lang="en-US" altLang="zh-CN" dirty="0"/>
              <a:t>C</a:t>
            </a:r>
            <a:r>
              <a:rPr lang="zh-CN" altLang="zh-CN" dirty="0"/>
              <a:t>．以偏概全，材料三原文为</a:t>
            </a:r>
            <a:r>
              <a:rPr lang="en-US" altLang="zh-CN" dirty="0"/>
              <a:t>“</a:t>
            </a:r>
            <a:r>
              <a:rPr lang="zh-CN" altLang="zh-CN" dirty="0">
                <a:solidFill>
                  <a:srgbClr val="C00000"/>
                </a:solidFill>
              </a:rPr>
              <a:t>纸浆补书机与边缘、局部裱相结合的修复法</a:t>
            </a:r>
            <a:r>
              <a:rPr lang="en-US" altLang="zh-CN" dirty="0"/>
              <a:t>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4131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2116</Words>
  <Application>Microsoft Office PowerPoint</Application>
  <PresentationFormat>宽屏</PresentationFormat>
  <Paragraphs>358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黑体</vt:lpstr>
      <vt:lpstr>宋体</vt:lpstr>
      <vt:lpstr>微软雅黑</vt:lpstr>
      <vt:lpstr>Arial</vt:lpstr>
      <vt:lpstr>Calibri</vt:lpstr>
      <vt:lpstr>Cambria Math</vt:lpstr>
      <vt:lpstr>Franklin Gothic Medium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2019一卷</vt:lpstr>
      <vt:lpstr>纸浆补书机修补法对于修复纸张的酸性特别理想，这种方法既可以增强纸张的强度，又不会影响字迹的清晰度。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单车猎人可以看作“新型”的志愿者，请结合材料分析这一说法的根据。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不正确一项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ws</dc:creator>
  <cp:lastModifiedBy>陈 笑</cp:lastModifiedBy>
  <cp:revision>5</cp:revision>
  <dcterms:created xsi:type="dcterms:W3CDTF">2017-10-23T09:06:44Z</dcterms:created>
  <dcterms:modified xsi:type="dcterms:W3CDTF">2020-01-05T04:44:05Z</dcterms:modified>
</cp:coreProperties>
</file>