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1"/>
    <p:sldMasterId id="2147483752" r:id="rId2"/>
  </p:sldMasterIdLst>
  <p:notesMasterIdLst>
    <p:notesMasterId r:id="rId48"/>
  </p:notesMasterIdLst>
  <p:handoutMasterIdLst>
    <p:handoutMasterId r:id="rId49"/>
  </p:handoutMasterIdLst>
  <p:sldIdLst>
    <p:sldId id="256" r:id="rId3"/>
    <p:sldId id="260" r:id="rId4"/>
    <p:sldId id="306" r:id="rId5"/>
    <p:sldId id="261" r:id="rId6"/>
    <p:sldId id="308" r:id="rId7"/>
    <p:sldId id="309" r:id="rId8"/>
    <p:sldId id="307" r:id="rId9"/>
    <p:sldId id="263" r:id="rId10"/>
    <p:sldId id="270" r:id="rId11"/>
    <p:sldId id="304" r:id="rId12"/>
    <p:sldId id="324" r:id="rId13"/>
    <p:sldId id="265" r:id="rId14"/>
    <p:sldId id="311" r:id="rId15"/>
    <p:sldId id="329" r:id="rId16"/>
    <p:sldId id="312" r:id="rId17"/>
    <p:sldId id="313" r:id="rId18"/>
    <p:sldId id="333" r:id="rId19"/>
    <p:sldId id="330" r:id="rId20"/>
    <p:sldId id="321" r:id="rId21"/>
    <p:sldId id="332" r:id="rId22"/>
    <p:sldId id="331" r:id="rId23"/>
    <p:sldId id="314" r:id="rId24"/>
    <p:sldId id="325" r:id="rId25"/>
    <p:sldId id="326" r:id="rId26"/>
    <p:sldId id="327" r:id="rId27"/>
    <p:sldId id="322" r:id="rId28"/>
    <p:sldId id="323" r:id="rId29"/>
    <p:sldId id="286" r:id="rId30"/>
    <p:sldId id="290" r:id="rId31"/>
    <p:sldId id="315" r:id="rId32"/>
    <p:sldId id="341" r:id="rId33"/>
    <p:sldId id="335" r:id="rId34"/>
    <p:sldId id="337" r:id="rId35"/>
    <p:sldId id="338" r:id="rId36"/>
    <p:sldId id="339" r:id="rId37"/>
    <p:sldId id="340" r:id="rId38"/>
    <p:sldId id="284" r:id="rId39"/>
    <p:sldId id="272" r:id="rId40"/>
    <p:sldId id="292" r:id="rId41"/>
    <p:sldId id="293" r:id="rId42"/>
    <p:sldId id="294" r:id="rId43"/>
    <p:sldId id="295" r:id="rId44"/>
    <p:sldId id="288" r:id="rId45"/>
    <p:sldId id="336" r:id="rId46"/>
    <p:sldId id="283" r:id="rId47"/>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FF"/>
    <a:srgbClr val="000000"/>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51" autoAdjust="0"/>
    <p:restoredTop sz="94660"/>
  </p:normalViewPr>
  <p:slideViewPr>
    <p:cSldViewPr snapToGrid="0">
      <p:cViewPr>
        <p:scale>
          <a:sx n="100" d="100"/>
          <a:sy n="100" d="100"/>
        </p:scale>
        <p:origin x="-486" y="1164"/>
      </p:cViewPr>
      <p:guideLst>
        <p:guide orient="horz" pos="2160"/>
        <p:guide pos="2880"/>
      </p:guideLst>
    </p:cSldViewPr>
  </p:slideViewPr>
  <p:notesTextViewPr>
    <p:cViewPr>
      <p:scale>
        <a:sx n="1" d="1"/>
        <a:sy n="1" d="1"/>
      </p:scale>
      <p:origin x="0" y="0"/>
    </p:cViewPr>
  </p:notesTextViewPr>
  <p:sorterViewPr>
    <p:cViewPr>
      <p:scale>
        <a:sx n="124" d="100"/>
        <a:sy n="124" d="100"/>
      </p:scale>
      <p:origin x="0" y="0"/>
    </p:cViewPr>
  </p:sorterViewPr>
  <p:notesViewPr>
    <p:cSldViewPr snapToGrid="0">
      <p:cViewPr varScale="1">
        <p:scale>
          <a:sx n="84" d="100"/>
          <a:sy n="84" d="100"/>
        </p:scale>
        <p:origin x="-3642" y="-72"/>
      </p:cViewPr>
      <p:guideLst>
        <p:guide orient="horz" pos="2880"/>
        <p:guide pos="2160"/>
      </p:guideLst>
    </p:cSldViewPr>
  </p:notesViewPr>
  <p:gridSpacing cx="36868100" cy="368681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r>
              <a:rPr lang="zh-CN" altLang="en-US"/>
              <a:t>状元成才路</a:t>
            </a:r>
          </a:p>
        </p:txBody>
      </p:sp>
      <p:sp>
        <p:nvSpPr>
          <p:cNvPr id="3" name="日期占位符 2">
            <a:extLst>
              <a:ext uri="{FF2B5EF4-FFF2-40B4-BE49-F238E27FC236}"/>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28B2F145-5C6C-4845-B99A-1E8E2C5E429B}" type="datetimeFigureOut">
              <a:rPr lang="zh-CN" altLang="en-US"/>
              <a:pPr>
                <a:defRPr/>
              </a:pPr>
              <a:t>2019/3/30</a:t>
            </a:fld>
            <a:endParaRPr lang="zh-CN" altLang="en-US"/>
          </a:p>
        </p:txBody>
      </p:sp>
      <p:sp>
        <p:nvSpPr>
          <p:cNvPr id="4" name="页脚占位符 3">
            <a:extLst>
              <a:ext uri="{FF2B5EF4-FFF2-40B4-BE49-F238E27FC236}"/>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a:defRPr/>
            </a:pPr>
            <a:r>
              <a:rPr lang="zh-CN" altLang="en-US"/>
              <a:t>状元成才路</a:t>
            </a:r>
          </a:p>
        </p:txBody>
      </p:sp>
      <p:sp>
        <p:nvSpPr>
          <p:cNvPr id="5" name="灯片编号占位符 4">
            <a:extLst>
              <a:ext uri="{FF2B5EF4-FFF2-40B4-BE49-F238E27FC236}"/>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28DDFEB6-3621-4237-81B2-53E841297781}" type="slidenum">
              <a:rPr lang="zh-CN" altLang="en-US"/>
              <a:pPr>
                <a:defRPr/>
              </a:pPr>
              <a:t>‹#›</a:t>
            </a:fld>
            <a:endParaRPr lang="zh-CN" altLang="en-US"/>
          </a:p>
        </p:txBody>
      </p:sp>
    </p:spTree>
    <p:extLst>
      <p:ext uri="{BB962C8B-B14F-4D97-AF65-F5344CB8AC3E}">
        <p14:creationId xmlns:p14="http://schemas.microsoft.com/office/powerpoint/2010/main" xmlns="" val="123750177"/>
      </p:ext>
    </p:extLst>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defRPr>
            </a:lvl1pPr>
          </a:lstStyle>
          <a:p>
            <a:pPr>
              <a:defRPr/>
            </a:pPr>
            <a:r>
              <a:rPr lang="zh-CN" altLang="en-US"/>
              <a:t>状元成才路</a:t>
            </a:r>
          </a:p>
        </p:txBody>
      </p:sp>
      <p:sp>
        <p:nvSpPr>
          <p:cNvPr id="3" name="日期占位符 2">
            <a:extLst>
              <a:ext uri="{FF2B5EF4-FFF2-40B4-BE49-F238E27FC236}"/>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defRPr>
            </a:lvl1pPr>
          </a:lstStyle>
          <a:p>
            <a:pPr>
              <a:defRPr/>
            </a:pPr>
            <a:fld id="{979AF981-E0A3-4C3F-8D68-4CD986ACEB52}" type="datetimeFigureOut">
              <a:rPr lang="zh-CN" altLang="en-US"/>
              <a:pPr>
                <a:defRPr/>
              </a:pPr>
              <a:t>2019/3/30</a:t>
            </a:fld>
            <a:endParaRPr lang="zh-CN" altLang="en-US"/>
          </a:p>
        </p:txBody>
      </p:sp>
      <p:sp>
        <p:nvSpPr>
          <p:cNvPr id="4" name="幻灯片图像占位符 3">
            <a:extLst>
              <a:ext uri="{FF2B5EF4-FFF2-40B4-BE49-F238E27FC236}"/>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defRPr>
            </a:lvl1pPr>
          </a:lstStyle>
          <a:p>
            <a:pPr>
              <a:defRPr/>
            </a:pPr>
            <a:r>
              <a:rPr lang="zh-CN" altLang="en-US"/>
              <a:t>状元成才路</a:t>
            </a:r>
          </a:p>
        </p:txBody>
      </p:sp>
      <p:sp>
        <p:nvSpPr>
          <p:cNvPr id="7" name="灯片编号占位符 6">
            <a:extLst>
              <a:ext uri="{FF2B5EF4-FFF2-40B4-BE49-F238E27FC236}"/>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635CFD6-9C9B-4138-8504-1ECBF49984AB}" type="slidenum">
              <a:rPr lang="zh-CN" altLang="en-US"/>
              <a:pPr>
                <a:defRPr/>
              </a:pPr>
              <a:t>‹#›</a:t>
            </a:fld>
            <a:endParaRPr lang="zh-CN" altLang="en-US"/>
          </a:p>
        </p:txBody>
      </p:sp>
    </p:spTree>
    <p:extLst>
      <p:ext uri="{BB962C8B-B14F-4D97-AF65-F5344CB8AC3E}">
        <p14:creationId xmlns:p14="http://schemas.microsoft.com/office/powerpoint/2010/main" xmlns="" val="3521803941"/>
      </p:ext>
    </p:extLst>
  </p:cSld>
  <p:clrMap bg1="lt1" tx1="dk1" bg2="lt2" tx2="dk2" accent1="accent1" accent2="accent2" accent3="accent3" accent4="accent4" accent5="accent5" accent6="accent6" hlink="hlink" folHlink="folHlink"/>
  <p:hf sldNum="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2228" name="页脚占位符 4"/>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
        <p:nvSpPr>
          <p:cNvPr id="52229" name="页眉占位符 5"/>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3252" name="页眉占位符 3"/>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
        <p:nvSpPr>
          <p:cNvPr id="53253" name="页脚占位符 4"/>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smtClean="0"/>
          </a:p>
        </p:txBody>
      </p:sp>
      <p:sp>
        <p:nvSpPr>
          <p:cNvPr id="54276" name="页脚占位符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
        <p:nvSpPr>
          <p:cNvPr id="54277" name="页眉占位符 2"/>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5299"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5300" name="页脚占位符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
        <p:nvSpPr>
          <p:cNvPr id="55301" name="页眉占位符 2"/>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6323"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6324" name="页脚占位符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
        <p:nvSpPr>
          <p:cNvPr id="56325" name="页眉占位符 2"/>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7348" name="页眉占位符 3"/>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
        <p:nvSpPr>
          <p:cNvPr id="57349" name="页脚占位符 4"/>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8372" name="页眉占位符 3"/>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
        <p:nvSpPr>
          <p:cNvPr id="58373" name="页脚占位符 4"/>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9396" name="页脚占位符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
        <p:nvSpPr>
          <p:cNvPr id="59397" name="页眉占位符 2"/>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0420" name="页脚占位符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
        <p:nvSpPr>
          <p:cNvPr id="60421" name="页眉占位符 2"/>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864011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839068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cstate="email">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3"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cstate="email">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4"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http://www.kjzhan.com/mp3/8s/89512.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hyperlink" Target="http://www.kjzhan.com/mp3/8s/89512.html" TargetMode="Externa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图片 4" descr="图片r35.jpg"/>
          <p:cNvPicPr>
            <a:picLocks noChangeAspect="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2208211" y="2563283"/>
            <a:ext cx="4727575" cy="3153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9" name="标题 1"/>
          <p:cNvSpPr txBox="1">
            <a:spLocks/>
          </p:cNvSpPr>
          <p:nvPr/>
        </p:nvSpPr>
        <p:spPr bwMode="auto">
          <a:xfrm>
            <a:off x="0" y="1333501"/>
            <a:ext cx="9143999" cy="1037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4800" b="1" dirty="0">
                <a:latin typeface="微软雅黑" pitchFamily="34" charset="-122"/>
                <a:ea typeface="微软雅黑" pitchFamily="34" charset="-122"/>
              </a:rPr>
              <a:t>17</a:t>
            </a:r>
            <a:r>
              <a:rPr lang="zh-CN" altLang="en-US" sz="4800" b="1" dirty="0">
                <a:latin typeface="微软雅黑" pitchFamily="34" charset="-122"/>
                <a:ea typeface="微软雅黑" pitchFamily="34" charset="-122"/>
              </a:rPr>
              <a:t> 中国石拱桥</a:t>
            </a:r>
          </a:p>
        </p:txBody>
      </p:sp>
      <p:sp>
        <p:nvSpPr>
          <p:cNvPr id="4100" name="副标题 2"/>
          <p:cNvSpPr txBox="1">
            <a:spLocks/>
          </p:cNvSpPr>
          <p:nvPr/>
        </p:nvSpPr>
        <p:spPr bwMode="auto">
          <a:xfrm>
            <a:off x="525632" y="651223"/>
            <a:ext cx="5397500" cy="58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20000"/>
              </a:spcBef>
            </a:pPr>
            <a:r>
              <a:rPr lang="zh-CN" altLang="en-US" sz="2400" b="1" dirty="0">
                <a:latin typeface="黑体" pitchFamily="49" charset="-122"/>
                <a:ea typeface="黑体" pitchFamily="49" charset="-122"/>
              </a:rPr>
              <a:t>部编本人教</a:t>
            </a:r>
            <a:r>
              <a:rPr lang="zh-CN" altLang="en-US" sz="2400" b="1" dirty="0" smtClean="0">
                <a:latin typeface="黑体" pitchFamily="49" charset="-122"/>
                <a:ea typeface="黑体" pitchFamily="49" charset="-122"/>
              </a:rPr>
              <a:t>版</a:t>
            </a:r>
            <a:r>
              <a:rPr lang="en-US" altLang="zh-CN" sz="2400" b="1" dirty="0" smtClean="0">
                <a:latin typeface="黑体" pitchFamily="49" charset="-122"/>
                <a:ea typeface="黑体" pitchFamily="49" charset="-122"/>
              </a:rPr>
              <a:t>·</a:t>
            </a:r>
            <a:r>
              <a:rPr lang="zh-CN" altLang="en-US" sz="2400" b="1" dirty="0">
                <a:latin typeface="黑体" pitchFamily="49" charset="-122"/>
                <a:ea typeface="黑体" pitchFamily="49" charset="-122"/>
              </a:rPr>
              <a:t>八年级上册语文</a:t>
            </a:r>
          </a:p>
        </p:txBody>
      </p:sp>
      <p:pic>
        <p:nvPicPr>
          <p:cNvPr id="4101" name="图片 5" descr="2.png">
            <a:hlinkClick r:id="rId4"/>
          </p:cNvPr>
          <p:cNvPicPr>
            <a:picLocks noChangeAspect="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7297907" y="1333501"/>
            <a:ext cx="798528" cy="86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601663" y="706967"/>
            <a:ext cx="737235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zh-CN" altLang="en-US" sz="2800" b="1" dirty="0">
                <a:solidFill>
                  <a:srgbClr val="0000FF"/>
                </a:solidFill>
                <a:latin typeface="黑体" pitchFamily="49" charset="-122"/>
                <a:ea typeface="黑体" pitchFamily="49" charset="-122"/>
              </a:rPr>
              <a:t>一（①</a:t>
            </a:r>
            <a:r>
              <a:rPr lang="en-US" altLang="zh-CN" sz="2800" b="1" dirty="0">
                <a:solidFill>
                  <a:srgbClr val="0000FF"/>
                </a:solidFill>
                <a:latin typeface="黑体" pitchFamily="49" charset="-122"/>
                <a:ea typeface="黑体" pitchFamily="49" charset="-122"/>
              </a:rPr>
              <a:t>-</a:t>
            </a:r>
            <a:r>
              <a:rPr lang="zh-CN" altLang="en-US" sz="2800" b="1" dirty="0">
                <a:solidFill>
                  <a:srgbClr val="0000FF"/>
                </a:solidFill>
                <a:latin typeface="黑体" pitchFamily="49" charset="-122"/>
                <a:ea typeface="黑体" pitchFamily="49" charset="-122"/>
              </a:rPr>
              <a:t>②）：</a:t>
            </a:r>
            <a:r>
              <a:rPr lang="zh-CN" altLang="en-US" sz="2800" b="1" dirty="0">
                <a:latin typeface="黑体" pitchFamily="49" charset="-122"/>
                <a:ea typeface="黑体" pitchFamily="49" charset="-122"/>
              </a:rPr>
              <a:t>概括介绍石拱桥的特点。</a:t>
            </a:r>
          </a:p>
        </p:txBody>
      </p:sp>
      <p:sp>
        <p:nvSpPr>
          <p:cNvPr id="7" name="矩形 6"/>
          <p:cNvSpPr>
            <a:spLocks noChangeArrowheads="1"/>
          </p:cNvSpPr>
          <p:nvPr/>
        </p:nvSpPr>
        <p:spPr bwMode="auto">
          <a:xfrm>
            <a:off x="603251" y="1564218"/>
            <a:ext cx="7859713" cy="1169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ts val="4200"/>
              </a:lnSpc>
            </a:pPr>
            <a:r>
              <a:rPr lang="zh-CN" altLang="en-US" sz="2800" b="1" dirty="0">
                <a:solidFill>
                  <a:srgbClr val="0000FF"/>
                </a:solidFill>
                <a:latin typeface="黑体" pitchFamily="49" charset="-122"/>
                <a:ea typeface="黑体" pitchFamily="49" charset="-122"/>
              </a:rPr>
              <a:t>二（③</a:t>
            </a:r>
            <a:r>
              <a:rPr lang="en-US" altLang="zh-CN" sz="2800" b="1" dirty="0">
                <a:solidFill>
                  <a:srgbClr val="0000FF"/>
                </a:solidFill>
                <a:latin typeface="黑体" pitchFamily="49" charset="-122"/>
                <a:ea typeface="黑体" pitchFamily="49" charset="-122"/>
              </a:rPr>
              <a:t>-</a:t>
            </a:r>
            <a:r>
              <a:rPr lang="zh-CN" altLang="en-US" sz="2800" b="1" dirty="0">
                <a:solidFill>
                  <a:srgbClr val="0000FF"/>
                </a:solidFill>
                <a:latin typeface="黑体" pitchFamily="49" charset="-122"/>
                <a:ea typeface="黑体" pitchFamily="49" charset="-122"/>
              </a:rPr>
              <a:t>⑧）：</a:t>
            </a:r>
            <a:r>
              <a:rPr lang="zh-CN" altLang="en-US" sz="2800" b="1" dirty="0">
                <a:latin typeface="黑体" pitchFamily="49" charset="-122"/>
                <a:ea typeface="黑体" pitchFamily="49" charset="-122"/>
              </a:rPr>
              <a:t>中国石拱桥历史悠久、大小不一、</a:t>
            </a:r>
            <a:endParaRPr lang="en-US" altLang="zh-CN" sz="2800" b="1" dirty="0">
              <a:latin typeface="黑体" pitchFamily="49" charset="-122"/>
              <a:ea typeface="黑体" pitchFamily="49" charset="-122"/>
            </a:endParaRPr>
          </a:p>
          <a:p>
            <a:pPr eaLnBrk="1" hangingPunct="1">
              <a:lnSpc>
                <a:spcPts val="4200"/>
              </a:lnSpc>
            </a:pPr>
            <a:r>
              <a:rPr lang="en-US" altLang="zh-CN" sz="2800" b="1" dirty="0">
                <a:latin typeface="黑体" pitchFamily="49" charset="-122"/>
                <a:ea typeface="黑体" pitchFamily="49" charset="-122"/>
              </a:rPr>
              <a:t>             </a:t>
            </a:r>
            <a:r>
              <a:rPr lang="zh-CN" altLang="en-US" sz="2800" b="1" dirty="0">
                <a:latin typeface="黑体" pitchFamily="49" charset="-122"/>
                <a:ea typeface="黑体" pitchFamily="49" charset="-122"/>
              </a:rPr>
              <a:t>形式多样。</a:t>
            </a:r>
          </a:p>
        </p:txBody>
      </p:sp>
      <p:sp>
        <p:nvSpPr>
          <p:cNvPr id="8" name="矩形 7"/>
          <p:cNvSpPr>
            <a:spLocks noChangeArrowheads="1"/>
          </p:cNvSpPr>
          <p:nvPr/>
        </p:nvSpPr>
        <p:spPr bwMode="auto">
          <a:xfrm>
            <a:off x="608013" y="3151718"/>
            <a:ext cx="8196262" cy="1169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ts val="4200"/>
              </a:lnSpc>
            </a:pPr>
            <a:r>
              <a:rPr lang="zh-CN" altLang="en-US" sz="2800" b="1" dirty="0">
                <a:solidFill>
                  <a:srgbClr val="0000FF"/>
                </a:solidFill>
                <a:latin typeface="黑体" pitchFamily="49" charset="-122"/>
                <a:ea typeface="黑体" pitchFamily="49" charset="-122"/>
              </a:rPr>
              <a:t>三（ ⑨ ）：</a:t>
            </a:r>
            <a:r>
              <a:rPr lang="zh-CN" altLang="en-US" sz="2800" b="1" dirty="0">
                <a:latin typeface="黑体" pitchFamily="49" charset="-122"/>
                <a:ea typeface="黑体" pitchFamily="49" charset="-122"/>
              </a:rPr>
              <a:t>介绍中国石拱桥有这样光辉成就的原</a:t>
            </a:r>
            <a:endParaRPr lang="en-US" altLang="zh-CN" sz="2800" b="1" dirty="0">
              <a:latin typeface="黑体" pitchFamily="49" charset="-122"/>
              <a:ea typeface="黑体" pitchFamily="49" charset="-122"/>
            </a:endParaRPr>
          </a:p>
          <a:p>
            <a:pPr eaLnBrk="1" hangingPunct="1">
              <a:lnSpc>
                <a:spcPts val="4200"/>
              </a:lnSpc>
            </a:pPr>
            <a:r>
              <a:rPr lang="en-US" altLang="zh-CN" sz="2800" b="1" dirty="0">
                <a:latin typeface="黑体" pitchFamily="49" charset="-122"/>
                <a:ea typeface="黑体" pitchFamily="49" charset="-122"/>
              </a:rPr>
              <a:t>            </a:t>
            </a:r>
            <a:r>
              <a:rPr lang="zh-CN" altLang="en-US" sz="2800" b="1" dirty="0">
                <a:latin typeface="黑体" pitchFamily="49" charset="-122"/>
                <a:ea typeface="黑体" pitchFamily="49" charset="-122"/>
              </a:rPr>
              <a:t>因，说明我国桥梁事业的飞速发展。</a:t>
            </a:r>
          </a:p>
        </p:txBody>
      </p:sp>
      <p:sp>
        <p:nvSpPr>
          <p:cNvPr id="5" name="矩形 4"/>
          <p:cNvSpPr>
            <a:spLocks noChangeArrowheads="1"/>
          </p:cNvSpPr>
          <p:nvPr/>
        </p:nvSpPr>
        <p:spPr bwMode="auto">
          <a:xfrm>
            <a:off x="601663" y="4804834"/>
            <a:ext cx="8202612" cy="1169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ts val="4200"/>
              </a:lnSpc>
            </a:pPr>
            <a:r>
              <a:rPr lang="zh-CN" altLang="en-US" sz="2800" b="1" dirty="0">
                <a:solidFill>
                  <a:srgbClr val="0000FF"/>
                </a:solidFill>
                <a:latin typeface="黑体" pitchFamily="49" charset="-122"/>
                <a:ea typeface="黑体" pitchFamily="49" charset="-122"/>
              </a:rPr>
              <a:t>四（ ⑩ ）：</a:t>
            </a:r>
            <a:r>
              <a:rPr lang="zh-CN" altLang="en-US" sz="2800" b="1" dirty="0">
                <a:latin typeface="黑体" pitchFamily="49" charset="-122"/>
                <a:ea typeface="黑体" pitchFamily="49" charset="-122"/>
              </a:rPr>
              <a:t>我国解放后桥梁事业的发展，表明了</a:t>
            </a:r>
            <a:endParaRPr lang="en-US" altLang="zh-CN" sz="2800" b="1" dirty="0">
              <a:latin typeface="黑体" pitchFamily="49" charset="-122"/>
              <a:ea typeface="黑体" pitchFamily="49" charset="-122"/>
            </a:endParaRPr>
          </a:p>
          <a:p>
            <a:pPr eaLnBrk="1" hangingPunct="1">
              <a:lnSpc>
                <a:spcPts val="4200"/>
              </a:lnSpc>
            </a:pPr>
            <a:r>
              <a:rPr lang="en-US" altLang="zh-CN" sz="2800" b="1" dirty="0">
                <a:latin typeface="黑体" pitchFamily="49" charset="-122"/>
                <a:ea typeface="黑体" pitchFamily="49" charset="-122"/>
              </a:rPr>
              <a:t>            </a:t>
            </a:r>
            <a:r>
              <a:rPr lang="zh-CN" altLang="en-US" sz="2800" b="1" dirty="0">
                <a:latin typeface="黑体" pitchFamily="49" charset="-122"/>
                <a:ea typeface="黑体" pitchFamily="49" charset="-122"/>
              </a:rPr>
              <a:t>我国社会主义制度无比优越。</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420688" y="596901"/>
            <a:ext cx="7764462" cy="112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Monotype Sorts" pitchFamily="2" charset="2"/>
              <a:buNone/>
            </a:pPr>
            <a:r>
              <a:rPr kumimoji="1" lang="zh-CN" altLang="en-US" sz="2800" b="1" dirty="0">
                <a:latin typeface="宋体" pitchFamily="2" charset="-122"/>
              </a:rPr>
              <a:t>    自由读课文，说一说：文章是怎样介绍中国石拱桥特点的？</a:t>
            </a:r>
          </a:p>
        </p:txBody>
      </p:sp>
      <p:sp>
        <p:nvSpPr>
          <p:cNvPr id="6" name="Text Box 3"/>
          <p:cNvSpPr txBox="1">
            <a:spLocks noChangeArrowheads="1"/>
          </p:cNvSpPr>
          <p:nvPr/>
        </p:nvSpPr>
        <p:spPr bwMode="auto">
          <a:xfrm>
            <a:off x="1857376" y="2063751"/>
            <a:ext cx="584041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ebdings" pitchFamily="18" charset="2"/>
              <a:buNone/>
            </a:pPr>
            <a:r>
              <a:rPr kumimoji="1" lang="zh-CN" altLang="en-US" sz="2800" b="1">
                <a:solidFill>
                  <a:srgbClr val="FF0000"/>
                </a:solidFill>
                <a:latin typeface="黑体" pitchFamily="49" charset="-122"/>
                <a:ea typeface="黑体" pitchFamily="49" charset="-122"/>
              </a:rPr>
              <a:t>举例子：赵州桥    卢沟桥</a:t>
            </a:r>
          </a:p>
        </p:txBody>
      </p:sp>
      <p:sp>
        <p:nvSpPr>
          <p:cNvPr id="9" name="Text Box 4"/>
          <p:cNvSpPr txBox="1">
            <a:spLocks noChangeArrowheads="1"/>
          </p:cNvSpPr>
          <p:nvPr/>
        </p:nvSpPr>
        <p:spPr bwMode="auto">
          <a:xfrm>
            <a:off x="1762125" y="5712885"/>
            <a:ext cx="5983288"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Monotype Sorts" pitchFamily="2" charset="2"/>
              <a:buNone/>
            </a:pPr>
            <a:r>
              <a:rPr kumimoji="1" lang="zh-CN" altLang="en-US" sz="2800" b="1">
                <a:solidFill>
                  <a:srgbClr val="FF0000"/>
                </a:solidFill>
                <a:latin typeface="楷体_GB2312" pitchFamily="1" charset="-122"/>
                <a:ea typeface="楷体_GB2312" pitchFamily="1" charset="-122"/>
              </a:rPr>
              <a:t>赵州桥是</a:t>
            </a:r>
            <a:r>
              <a:rPr kumimoji="1" lang="zh-CN" altLang="en-US" sz="2800" b="1" u="sng">
                <a:solidFill>
                  <a:srgbClr val="FF0000"/>
                </a:solidFill>
                <a:latin typeface="楷体_GB2312" pitchFamily="1" charset="-122"/>
                <a:ea typeface="楷体_GB2312" pitchFamily="1" charset="-122"/>
              </a:rPr>
              <a:t>独拱</a:t>
            </a:r>
            <a:r>
              <a:rPr kumimoji="1" lang="zh-CN" altLang="en-US" sz="2800" b="1">
                <a:solidFill>
                  <a:srgbClr val="FF0000"/>
                </a:solidFill>
                <a:latin typeface="楷体_GB2312" pitchFamily="1" charset="-122"/>
                <a:ea typeface="楷体_GB2312" pitchFamily="1" charset="-122"/>
              </a:rPr>
              <a:t>，而卢沟桥是</a:t>
            </a:r>
            <a:r>
              <a:rPr kumimoji="1" lang="zh-CN" altLang="en-US" sz="2800" b="1" u="sng">
                <a:solidFill>
                  <a:srgbClr val="FF0000"/>
                </a:solidFill>
                <a:latin typeface="楷体_GB2312" pitchFamily="1" charset="-122"/>
                <a:ea typeface="楷体_GB2312" pitchFamily="1" charset="-122"/>
              </a:rPr>
              <a:t>联拱</a:t>
            </a:r>
            <a:r>
              <a:rPr kumimoji="1" lang="zh-CN" altLang="en-US" sz="2800" b="1">
                <a:solidFill>
                  <a:srgbClr val="FF0000"/>
                </a:solidFill>
                <a:latin typeface="楷体_GB2312" pitchFamily="1" charset="-122"/>
                <a:ea typeface="楷体_GB2312" pitchFamily="1" charset="-122"/>
              </a:rPr>
              <a:t>。</a:t>
            </a:r>
          </a:p>
        </p:txBody>
      </p:sp>
      <p:pic>
        <p:nvPicPr>
          <p:cNvPr id="10" name="Picture 10" descr="http://e.hiphotos.baidu.com/baike/c0%3Dbaike116%2C5%2C5%2C116%2C38/sign=6c97c695700e0cf3b4fa46a96b2f997a/37d3d539b6003af3c642b7e7372ac65c1138b6b9.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757239" y="2891367"/>
            <a:ext cx="3373437" cy="25315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3" descr="http://news.xinhuanet.com/politics/2010-09/02/12510673_21n.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4481513" y="2880784"/>
            <a:ext cx="3459162" cy="25294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par>
                                <p:cTn id="17" presetID="53" presetClass="entr" presetSubtype="16"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306388" y="1682752"/>
            <a:ext cx="8331200" cy="112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20000"/>
              </a:lnSpc>
            </a:pPr>
            <a:r>
              <a:rPr kumimoji="1" lang="zh-CN" altLang="en-US" sz="2800" b="1" dirty="0">
                <a:latin typeface="宋体" pitchFamily="2" charset="-122"/>
              </a:rPr>
              <a:t>    默读</a:t>
            </a:r>
            <a:r>
              <a:rPr kumimoji="1" lang="en-US" altLang="zh-CN" sz="2800" b="1" dirty="0">
                <a:latin typeface="宋体" pitchFamily="2" charset="-122"/>
              </a:rPr>
              <a:t>1-2</a:t>
            </a:r>
            <a:r>
              <a:rPr kumimoji="1" lang="zh-CN" altLang="en-US" sz="2800" b="1" dirty="0">
                <a:latin typeface="宋体" pitchFamily="2" charset="-122"/>
              </a:rPr>
              <a:t>自然段，思考：这一部分写出了石拱桥的什么特点？用了什么说明方法？</a:t>
            </a:r>
          </a:p>
        </p:txBody>
      </p:sp>
      <p:sp>
        <p:nvSpPr>
          <p:cNvPr id="7" name="Text Box 3"/>
          <p:cNvSpPr txBox="1">
            <a:spLocks noChangeArrowheads="1"/>
          </p:cNvSpPr>
          <p:nvPr/>
        </p:nvSpPr>
        <p:spPr bwMode="auto">
          <a:xfrm>
            <a:off x="958850" y="3420534"/>
            <a:ext cx="753745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spcBef>
                <a:spcPct val="50000"/>
              </a:spcBef>
            </a:pPr>
            <a:r>
              <a:rPr kumimoji="1" lang="zh-CN" altLang="en-US" sz="2800" b="1" dirty="0">
                <a:solidFill>
                  <a:srgbClr val="FF0000"/>
                </a:solidFill>
                <a:latin typeface="楷体_GB2312" pitchFamily="1" charset="-122"/>
                <a:ea typeface="楷体_GB2312" pitchFamily="1" charset="-122"/>
              </a:rPr>
              <a:t>石拱桥特点：形式优美、结构坚固、历史悠久</a:t>
            </a:r>
          </a:p>
        </p:txBody>
      </p:sp>
      <p:sp>
        <p:nvSpPr>
          <p:cNvPr id="4" name="矩形 3"/>
          <p:cNvSpPr>
            <a:spLocks noChangeArrowheads="1"/>
          </p:cNvSpPr>
          <p:nvPr/>
        </p:nvSpPr>
        <p:spPr bwMode="auto">
          <a:xfrm>
            <a:off x="1730376" y="5135034"/>
            <a:ext cx="631615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2800" b="1" dirty="0">
                <a:solidFill>
                  <a:srgbClr val="0000FF"/>
                </a:solidFill>
              </a:rPr>
              <a:t>例如：石拱桥的桥洞成弧形，就像虹。</a:t>
            </a:r>
          </a:p>
        </p:txBody>
      </p:sp>
      <p:sp>
        <p:nvSpPr>
          <p:cNvPr id="6" name="矩形 5"/>
          <p:cNvSpPr>
            <a:spLocks noChangeArrowheads="1"/>
          </p:cNvSpPr>
          <p:nvPr/>
        </p:nvSpPr>
        <p:spPr bwMode="auto">
          <a:xfrm>
            <a:off x="995364" y="4258734"/>
            <a:ext cx="3070071"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fontAlgn="ctr" hangingPunct="1">
              <a:spcBef>
                <a:spcPct val="50000"/>
              </a:spcBef>
            </a:pPr>
            <a:r>
              <a:rPr kumimoji="1" lang="zh-CN" altLang="en-US" sz="2800" b="1" dirty="0">
                <a:solidFill>
                  <a:srgbClr val="FF0000"/>
                </a:solidFill>
                <a:latin typeface="楷体_GB2312" pitchFamily="1" charset="-122"/>
                <a:ea typeface="楷体_GB2312" pitchFamily="1" charset="-122"/>
              </a:rPr>
              <a:t>说明方法：打比方</a:t>
            </a:r>
          </a:p>
        </p:txBody>
      </p:sp>
      <p:grpSp>
        <p:nvGrpSpPr>
          <p:cNvPr id="15366" name="组合 1"/>
          <p:cNvGrpSpPr>
            <a:grpSpLocks/>
          </p:cNvGrpSpPr>
          <p:nvPr/>
        </p:nvGrpSpPr>
        <p:grpSpPr bwMode="auto">
          <a:xfrm>
            <a:off x="292100" y="753534"/>
            <a:ext cx="2039938" cy="726017"/>
            <a:chOff x="1463875" y="982657"/>
            <a:chExt cx="2473126" cy="616461"/>
          </a:xfrm>
        </p:grpSpPr>
        <p:pic>
          <p:nvPicPr>
            <p:cNvPr id="15367" name="图片 2"/>
            <p:cNvPicPr>
              <a:picLocks noChangeAspect="1" noChangeArrowheads="1"/>
            </p:cNvPicPr>
            <p:nvPr/>
          </p:nvPicPr>
          <p:blipFill>
            <a:blip r:embed="rId3" cstate="email">
              <a:clrChange>
                <a:clrFrom>
                  <a:srgbClr val="FFFEFD"/>
                </a:clrFrom>
                <a:clrTo>
                  <a:srgbClr val="FFFEFD">
                    <a:alpha val="0"/>
                  </a:srgbClr>
                </a:clrTo>
              </a:clrChange>
              <a:extLst>
                <a:ext uri="{28A0092B-C50C-407E-A947-70E740481C1C}">
                  <a14:useLocalDpi xmlns:a14="http://schemas.microsoft.com/office/drawing/2010/main" xmlns=""/>
                </a:ext>
              </a:extLst>
            </a:blip>
            <a:srcRect/>
            <a:stretch>
              <a:fillRect/>
            </a:stretch>
          </p:blipFill>
          <p:spPr bwMode="auto">
            <a:xfrm>
              <a:off x="1527259" y="991683"/>
              <a:ext cx="2409742" cy="607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8" name="文本框 2"/>
            <p:cNvSpPr txBox="1">
              <a:spLocks noChangeArrowheads="1"/>
            </p:cNvSpPr>
            <p:nvPr/>
          </p:nvSpPr>
          <p:spPr bwMode="auto">
            <a:xfrm>
              <a:off x="1463875" y="982657"/>
              <a:ext cx="2076874" cy="444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800" b="1" dirty="0">
                  <a:solidFill>
                    <a:srgbClr val="0070C0"/>
                  </a:solidFill>
                  <a:latin typeface="黑体" pitchFamily="49" charset="-122"/>
                  <a:ea typeface="黑体" pitchFamily="49" charset="-122"/>
                </a:rPr>
                <a:t>课文解读</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nodeType="afterGroup">
                            <p:stCondLst>
                              <p:cond delay="500"/>
                            </p:stCondLst>
                            <p:childTnLst>
                              <p:par>
                                <p:cTn id="13" presetID="16" presetClass="entr" presetSubtype="2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554039" y="2506133"/>
            <a:ext cx="7862887" cy="2323713"/>
          </a:xfrm>
          <a:prstGeom prst="rect">
            <a:avLst/>
          </a:prstGeom>
          <a:solidFill>
            <a:srgbClr val="FFFFFF">
              <a:alpha val="39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buFont typeface="Monotype Sorts" pitchFamily="2" charset="2"/>
              <a:buNone/>
            </a:pPr>
            <a:r>
              <a:rPr lang="en-US" altLang="zh-CN" sz="2800" b="1" dirty="0">
                <a:solidFill>
                  <a:srgbClr val="0000FF"/>
                </a:solidFill>
                <a:latin typeface="楷体" pitchFamily="49" charset="-122"/>
                <a:ea typeface="楷体" pitchFamily="49" charset="-122"/>
                <a:sym typeface="Webdings" pitchFamily="18" charset="2"/>
              </a:rPr>
              <a:t>    </a:t>
            </a:r>
            <a:r>
              <a:rPr lang="zh-CN" altLang="en-US" sz="2800" b="1" dirty="0">
                <a:solidFill>
                  <a:srgbClr val="0000FF"/>
                </a:solidFill>
                <a:latin typeface="楷体" pitchFamily="49" charset="-122"/>
                <a:ea typeface="楷体" pitchFamily="49" charset="-122"/>
                <a:sym typeface="Webdings" pitchFamily="18" charset="2"/>
              </a:rPr>
              <a:t>①②句</a:t>
            </a:r>
            <a:r>
              <a:rPr lang="zh-CN" altLang="en-US" sz="2800" b="1" dirty="0">
                <a:solidFill>
                  <a:srgbClr val="0000FF"/>
                </a:solidFill>
                <a:latin typeface="楷体" pitchFamily="49" charset="-122"/>
                <a:ea typeface="楷体" pitchFamily="49" charset="-122"/>
                <a:sym typeface="Monotype Sorts" pitchFamily="2" charset="2"/>
              </a:rPr>
              <a:t>是第一层：通过</a:t>
            </a:r>
            <a:r>
              <a:rPr lang="en-US" altLang="zh-CN" sz="2800" b="1" dirty="0">
                <a:solidFill>
                  <a:srgbClr val="0000FF"/>
                </a:solidFill>
                <a:latin typeface="楷体" pitchFamily="49" charset="-122"/>
                <a:ea typeface="楷体" pitchFamily="49" charset="-122"/>
                <a:sym typeface="Monotype Sorts" pitchFamily="2" charset="2"/>
              </a:rPr>
              <a:t>《</a:t>
            </a:r>
            <a:r>
              <a:rPr lang="zh-CN" altLang="en-US" sz="2800" b="1" dirty="0">
                <a:solidFill>
                  <a:srgbClr val="0000FF"/>
                </a:solidFill>
                <a:latin typeface="楷体" pitchFamily="49" charset="-122"/>
                <a:ea typeface="楷体" pitchFamily="49" charset="-122"/>
                <a:sym typeface="Monotype Sorts" pitchFamily="2" charset="2"/>
              </a:rPr>
              <a:t>水经注</a:t>
            </a:r>
            <a:r>
              <a:rPr lang="en-US" altLang="zh-CN" sz="2800" b="1" dirty="0">
                <a:solidFill>
                  <a:srgbClr val="0000FF"/>
                </a:solidFill>
                <a:latin typeface="楷体" pitchFamily="49" charset="-122"/>
                <a:ea typeface="楷体" pitchFamily="49" charset="-122"/>
                <a:sym typeface="Monotype Sorts" pitchFamily="2" charset="2"/>
              </a:rPr>
              <a:t>》</a:t>
            </a:r>
            <a:r>
              <a:rPr lang="zh-CN" altLang="en-US" sz="2800" b="1" dirty="0">
                <a:solidFill>
                  <a:srgbClr val="0000FF"/>
                </a:solidFill>
                <a:latin typeface="楷体" pitchFamily="49" charset="-122"/>
                <a:ea typeface="楷体" pitchFamily="49" charset="-122"/>
                <a:sym typeface="Monotype Sorts" pitchFamily="2" charset="2"/>
              </a:rPr>
              <a:t>里的“旅人桥”说明我国</a:t>
            </a:r>
            <a:r>
              <a:rPr lang="zh-CN" altLang="en-US" sz="2800" b="1" dirty="0">
                <a:solidFill>
                  <a:srgbClr val="FF0000"/>
                </a:solidFill>
                <a:latin typeface="楷体" pitchFamily="49" charset="-122"/>
                <a:ea typeface="楷体" pitchFamily="49" charset="-122"/>
                <a:sym typeface="Monotype Sorts" pitchFamily="2" charset="2"/>
              </a:rPr>
              <a:t>石拱桥历史的“悠久”</a:t>
            </a:r>
            <a:r>
              <a:rPr lang="zh-CN" altLang="en-US" sz="2800" b="1" dirty="0">
                <a:solidFill>
                  <a:srgbClr val="0000FF"/>
                </a:solidFill>
                <a:latin typeface="楷体" pitchFamily="49" charset="-122"/>
                <a:ea typeface="楷体" pitchFamily="49" charset="-122"/>
                <a:sym typeface="Monotype Sorts" pitchFamily="2" charset="2"/>
              </a:rPr>
              <a:t>。</a:t>
            </a:r>
          </a:p>
          <a:p>
            <a:pPr hangingPunct="1">
              <a:lnSpc>
                <a:spcPct val="125000"/>
              </a:lnSpc>
              <a:spcBef>
                <a:spcPts val="600"/>
              </a:spcBef>
              <a:buFont typeface="Monotype Sorts" pitchFamily="2" charset="2"/>
              <a:buNone/>
            </a:pPr>
            <a:r>
              <a:rPr lang="zh-CN" altLang="en-US" sz="2800" b="1" dirty="0">
                <a:solidFill>
                  <a:srgbClr val="0000FF"/>
                </a:solidFill>
                <a:latin typeface="楷体" pitchFamily="49" charset="-122"/>
                <a:ea typeface="楷体" pitchFamily="49" charset="-122"/>
                <a:sym typeface="Monotype Sorts" pitchFamily="2" charset="2"/>
              </a:rPr>
              <a:t>    第③句是第二层：“几乎到处都有”说明分布之“</a:t>
            </a:r>
            <a:r>
              <a:rPr lang="zh-CN" altLang="en-US" sz="2800" b="1" dirty="0">
                <a:solidFill>
                  <a:srgbClr val="FF0000"/>
                </a:solidFill>
                <a:latin typeface="楷体" pitchFamily="49" charset="-122"/>
                <a:ea typeface="楷体" pitchFamily="49" charset="-122"/>
                <a:sym typeface="Monotype Sorts" pitchFamily="2" charset="2"/>
              </a:rPr>
              <a:t>广泛</a:t>
            </a:r>
            <a:r>
              <a:rPr lang="zh-CN" altLang="en-US" sz="2800" b="1" dirty="0">
                <a:solidFill>
                  <a:srgbClr val="0000FF"/>
                </a:solidFill>
                <a:latin typeface="楷体" pitchFamily="49" charset="-122"/>
                <a:ea typeface="楷体" pitchFamily="49" charset="-122"/>
                <a:sym typeface="Monotype Sorts" pitchFamily="2" charset="2"/>
              </a:rPr>
              <a:t>”。</a:t>
            </a:r>
          </a:p>
        </p:txBody>
      </p:sp>
      <p:sp>
        <p:nvSpPr>
          <p:cNvPr id="16387" name="Text Box 3"/>
          <p:cNvSpPr txBox="1">
            <a:spLocks noChangeArrowheads="1"/>
          </p:cNvSpPr>
          <p:nvPr/>
        </p:nvSpPr>
        <p:spPr bwMode="auto">
          <a:xfrm>
            <a:off x="473076" y="613834"/>
            <a:ext cx="7713663" cy="112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Monotype Sorts" pitchFamily="2" charset="2"/>
              <a:buNone/>
            </a:pPr>
            <a:r>
              <a:rPr kumimoji="1" lang="zh-CN" altLang="en-US" sz="2800" b="1" dirty="0">
                <a:latin typeface="宋体" pitchFamily="2" charset="-122"/>
                <a:sym typeface="Webdings" pitchFamily="18" charset="2"/>
              </a:rPr>
              <a:t>    读第</a:t>
            </a:r>
            <a:r>
              <a:rPr kumimoji="1" lang="en-US" altLang="zh-CN" sz="2800" b="1" dirty="0">
                <a:latin typeface="宋体" pitchFamily="2" charset="-122"/>
                <a:sym typeface="Webdings" pitchFamily="18" charset="2"/>
              </a:rPr>
              <a:t>3</a:t>
            </a:r>
            <a:r>
              <a:rPr kumimoji="1" lang="zh-CN" altLang="en-US" sz="2800" b="1" dirty="0">
                <a:latin typeface="宋体" pitchFamily="2" charset="-122"/>
                <a:sym typeface="Webdings" pitchFamily="18" charset="2"/>
              </a:rPr>
              <a:t>段，思考：本段可分几层意思，介绍了中国石拱桥的哪些特点？</a:t>
            </a:r>
            <a:endParaRPr kumimoji="1" lang="zh-CN" altLang="en-US" sz="2800" b="1" dirty="0">
              <a:latin typeface="宋体"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477839" y="1860551"/>
            <a:ext cx="8097837" cy="2323713"/>
          </a:xfrm>
          <a:prstGeom prst="rect">
            <a:avLst/>
          </a:prstGeom>
          <a:solidFill>
            <a:srgbClr val="FFFFFF">
              <a:alpha val="39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buFont typeface="Monotype Sorts" pitchFamily="2" charset="2"/>
              <a:buNone/>
            </a:pPr>
            <a:r>
              <a:rPr lang="zh-CN" altLang="en-US" sz="2800" b="1" dirty="0">
                <a:solidFill>
                  <a:srgbClr val="0000FF"/>
                </a:solidFill>
                <a:latin typeface="楷体" pitchFamily="49" charset="-122"/>
                <a:ea typeface="楷体" pitchFamily="49" charset="-122"/>
                <a:sym typeface="Monotype Sorts" pitchFamily="2" charset="2"/>
              </a:rPr>
              <a:t>    第④句是第三层：“大小不一，形式多样”说明其“</a:t>
            </a:r>
            <a:r>
              <a:rPr lang="zh-CN" altLang="en-US" sz="2800" b="1" dirty="0">
                <a:solidFill>
                  <a:srgbClr val="FF0000"/>
                </a:solidFill>
                <a:latin typeface="楷体" pitchFamily="49" charset="-122"/>
                <a:ea typeface="楷体" pitchFamily="49" charset="-122"/>
                <a:sym typeface="Monotype Sorts" pitchFamily="2" charset="2"/>
              </a:rPr>
              <a:t>多样</a:t>
            </a:r>
            <a:r>
              <a:rPr lang="zh-CN" altLang="en-US" sz="2800" b="1" dirty="0">
                <a:solidFill>
                  <a:srgbClr val="0000FF"/>
                </a:solidFill>
                <a:latin typeface="楷体" pitchFamily="49" charset="-122"/>
                <a:ea typeface="楷体" pitchFamily="49" charset="-122"/>
                <a:sym typeface="Monotype Sorts" pitchFamily="2" charset="2"/>
              </a:rPr>
              <a:t>”；“惊人的杰作”说明无论从形式上还是从结构上都体现了“</a:t>
            </a:r>
            <a:r>
              <a:rPr lang="zh-CN" altLang="en-US" sz="2800" b="1" dirty="0">
                <a:solidFill>
                  <a:srgbClr val="FF0000"/>
                </a:solidFill>
                <a:latin typeface="楷体" pitchFamily="49" charset="-122"/>
                <a:ea typeface="楷体" pitchFamily="49" charset="-122"/>
                <a:sym typeface="Monotype Sorts" pitchFamily="2" charset="2"/>
              </a:rPr>
              <a:t>巧妙</a:t>
            </a:r>
            <a:r>
              <a:rPr lang="zh-CN" altLang="en-US" sz="2800" b="1" dirty="0">
                <a:solidFill>
                  <a:srgbClr val="0000FF"/>
                </a:solidFill>
                <a:latin typeface="楷体" pitchFamily="49" charset="-122"/>
                <a:ea typeface="楷体" pitchFamily="49" charset="-122"/>
                <a:sym typeface="Monotype Sorts" pitchFamily="2" charset="2"/>
              </a:rPr>
              <a:t>”。</a:t>
            </a:r>
          </a:p>
          <a:p>
            <a:pPr>
              <a:lnSpc>
                <a:spcPct val="125000"/>
              </a:lnSpc>
              <a:spcBef>
                <a:spcPts val="600"/>
              </a:spcBef>
              <a:buFont typeface="Monotype Sorts" pitchFamily="2" charset="2"/>
              <a:buNone/>
            </a:pPr>
            <a:r>
              <a:rPr lang="zh-CN" altLang="en-US" sz="2800" b="1" dirty="0">
                <a:solidFill>
                  <a:srgbClr val="0000FF"/>
                </a:solidFill>
                <a:latin typeface="楷体" pitchFamily="49" charset="-122"/>
                <a:ea typeface="楷体" pitchFamily="49" charset="-122"/>
                <a:sym typeface="Monotype Sorts" pitchFamily="2" charset="2"/>
              </a:rPr>
              <a:t>    第⑤句是过渡句，引起下文。</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423863" y="611717"/>
            <a:ext cx="8083550" cy="16435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kumimoji="1" lang="zh-CN" altLang="en-US" sz="2800" b="1" dirty="0">
                <a:latin typeface="宋体" pitchFamily="2" charset="-122"/>
              </a:rPr>
              <a:t>朗读课文</a:t>
            </a:r>
            <a:r>
              <a:rPr kumimoji="1" lang="en-US" altLang="zh-CN" sz="2800" b="1" dirty="0">
                <a:latin typeface="宋体" pitchFamily="2" charset="-122"/>
              </a:rPr>
              <a:t>4</a:t>
            </a:r>
            <a:r>
              <a:rPr kumimoji="1" lang="zh-CN" altLang="en-US" sz="2800" b="1" dirty="0">
                <a:latin typeface="宋体" pitchFamily="2" charset="-122"/>
              </a:rPr>
              <a:t>、</a:t>
            </a:r>
            <a:r>
              <a:rPr kumimoji="1" lang="en-US" altLang="zh-CN" sz="2800" b="1" dirty="0">
                <a:latin typeface="宋体" pitchFamily="2" charset="-122"/>
              </a:rPr>
              <a:t>5</a:t>
            </a:r>
            <a:r>
              <a:rPr kumimoji="1" lang="zh-CN" altLang="en-US" sz="2800" b="1" dirty="0">
                <a:latin typeface="宋体" pitchFamily="2" charset="-122"/>
              </a:rPr>
              <a:t>段，说一说：</a:t>
            </a:r>
          </a:p>
          <a:p>
            <a:pPr eaLnBrk="1" hangingPunct="1">
              <a:lnSpc>
                <a:spcPct val="120000"/>
              </a:lnSpc>
            </a:pPr>
            <a:r>
              <a:rPr kumimoji="1" lang="zh-CN" altLang="en-US" sz="2800" b="1" dirty="0">
                <a:latin typeface="宋体" pitchFamily="2" charset="-122"/>
              </a:rPr>
              <a:t>    作者是按照怎样的顺序来描写赵州桥的？运用了哪些说明方法？表达了作者怎样的感情？</a:t>
            </a:r>
          </a:p>
        </p:txBody>
      </p:sp>
      <p:sp>
        <p:nvSpPr>
          <p:cNvPr id="4" name="Text Box 4"/>
          <p:cNvSpPr txBox="1">
            <a:spLocks noChangeArrowheads="1"/>
          </p:cNvSpPr>
          <p:nvPr/>
        </p:nvSpPr>
        <p:spPr bwMode="auto">
          <a:xfrm>
            <a:off x="398464" y="2855384"/>
            <a:ext cx="8142287" cy="22467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ts val="4200"/>
              </a:lnSpc>
            </a:pPr>
            <a:r>
              <a:rPr lang="zh-CN" altLang="en-US" sz="2800" b="1" dirty="0">
                <a:solidFill>
                  <a:srgbClr val="FF0000"/>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按照逻辑顺序，先概括说明赵州桥的雄伟，再具体介绍其特点，最后总体评价其价值。</a:t>
            </a:r>
            <a:endParaRPr lang="en-US" altLang="zh-CN" sz="2800" b="1" dirty="0">
              <a:solidFill>
                <a:srgbClr val="0000FF"/>
              </a:solidFill>
              <a:latin typeface="楷体" pitchFamily="49" charset="-122"/>
              <a:ea typeface="楷体" pitchFamily="49" charset="-122"/>
            </a:endParaRPr>
          </a:p>
          <a:p>
            <a:pPr eaLnBrk="1" hangingPunct="1">
              <a:lnSpc>
                <a:spcPts val="4200"/>
              </a:lnSpc>
            </a:pPr>
            <a:r>
              <a:rPr lang="en-US" altLang="zh-CN" sz="2800" b="1" dirty="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运用了</a:t>
            </a:r>
            <a:r>
              <a:rPr lang="zh-CN" altLang="en-US" sz="2800" b="1" dirty="0">
                <a:solidFill>
                  <a:srgbClr val="FF0000"/>
                </a:solidFill>
                <a:latin typeface="楷体" pitchFamily="49" charset="-122"/>
                <a:ea typeface="楷体" pitchFamily="49" charset="-122"/>
              </a:rPr>
              <a:t>列数字、引用、打比方</a:t>
            </a:r>
            <a:r>
              <a:rPr lang="zh-CN" altLang="en-US" sz="2800" b="1" dirty="0">
                <a:solidFill>
                  <a:srgbClr val="0000FF"/>
                </a:solidFill>
                <a:latin typeface="楷体" pitchFamily="49" charset="-122"/>
                <a:ea typeface="楷体" pitchFamily="49" charset="-122"/>
              </a:rPr>
              <a:t>的说明方法。表达了作者的赞美和自豪之情。</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extLst>
          </p:cNvPr>
          <p:cNvSpPr>
            <a:spLocks noChangeArrowheads="1"/>
          </p:cNvSpPr>
          <p:nvPr/>
        </p:nvSpPr>
        <p:spPr bwMode="auto">
          <a:xfrm>
            <a:off x="309564" y="292101"/>
            <a:ext cx="8586787" cy="1643527"/>
          </a:xfrm>
          <a:prstGeom prst="rect">
            <a:avLst/>
          </a:prstGeom>
          <a:noFill/>
          <a:ln>
            <a:noFill/>
          </a:ln>
          <a:extLst/>
        </p:spPr>
        <p:txBody>
          <a:bodyPr>
            <a:spAutoFit/>
          </a:bodyPr>
          <a:lstStyle/>
          <a:p>
            <a:pPr eaLnBrk="1" hangingPunct="1">
              <a:lnSpc>
                <a:spcPct val="120000"/>
              </a:lnSpc>
              <a:defRPr/>
            </a:pPr>
            <a:r>
              <a:rPr lang="zh-CN" altLang="en-US" sz="2800" b="1" dirty="0">
                <a:solidFill>
                  <a:srgbClr val="0000FF"/>
                </a:solidFill>
                <a:latin typeface="+mn-ea"/>
                <a:ea typeface="+mn-ea"/>
              </a:rPr>
              <a:t>例如：</a:t>
            </a:r>
            <a:endParaRPr lang="en-US" altLang="zh-CN" sz="2800" b="1" dirty="0">
              <a:solidFill>
                <a:srgbClr val="0000FF"/>
              </a:solidFill>
              <a:latin typeface="+mn-ea"/>
              <a:ea typeface="+mn-ea"/>
            </a:endParaRPr>
          </a:p>
          <a:p>
            <a:pPr eaLnBrk="1" hangingPunct="1">
              <a:lnSpc>
                <a:spcPct val="120000"/>
              </a:lnSpc>
              <a:defRPr/>
            </a:pPr>
            <a:r>
              <a:rPr lang="zh-CN" altLang="en-US" sz="2800" b="1" dirty="0">
                <a:solidFill>
                  <a:srgbClr val="0000FF"/>
                </a:solidFill>
                <a:latin typeface="+mn-ea"/>
                <a:ea typeface="+mn-ea"/>
              </a:rPr>
              <a:t>    （</a:t>
            </a:r>
            <a:r>
              <a:rPr lang="en-US" altLang="zh-CN" sz="2800" b="1" dirty="0">
                <a:solidFill>
                  <a:srgbClr val="0000FF"/>
                </a:solidFill>
                <a:latin typeface="+mn-ea"/>
                <a:ea typeface="+mn-ea"/>
              </a:rPr>
              <a:t>1</a:t>
            </a:r>
            <a:r>
              <a:rPr lang="zh-CN" altLang="en-US" sz="2800" b="1" dirty="0">
                <a:solidFill>
                  <a:srgbClr val="0000FF"/>
                </a:solidFill>
                <a:latin typeface="+mn-ea"/>
                <a:ea typeface="+mn-ea"/>
              </a:rPr>
              <a:t>）赵州桥非常雄伟，全长</a:t>
            </a:r>
            <a:r>
              <a:rPr lang="en-US" altLang="zh-CN" sz="2800" b="1" dirty="0">
                <a:solidFill>
                  <a:srgbClr val="0000FF"/>
                </a:solidFill>
                <a:latin typeface="+mn-ea"/>
                <a:ea typeface="+mn-ea"/>
              </a:rPr>
              <a:t>50.82</a:t>
            </a:r>
            <a:r>
              <a:rPr lang="zh-CN" altLang="en-US" sz="2800" b="1" dirty="0">
                <a:solidFill>
                  <a:srgbClr val="0000FF"/>
                </a:solidFill>
                <a:latin typeface="+mn-ea"/>
                <a:ea typeface="+mn-ea"/>
              </a:rPr>
              <a:t>米，两端宽</a:t>
            </a:r>
            <a:r>
              <a:rPr lang="en-US" altLang="zh-CN" sz="2800" b="1" dirty="0">
                <a:solidFill>
                  <a:srgbClr val="0000FF"/>
                </a:solidFill>
                <a:latin typeface="+mn-ea"/>
                <a:ea typeface="+mn-ea"/>
              </a:rPr>
              <a:t>9.6</a:t>
            </a:r>
            <a:r>
              <a:rPr lang="zh-CN" altLang="en-US" sz="2800" b="1" dirty="0">
                <a:solidFill>
                  <a:srgbClr val="0000FF"/>
                </a:solidFill>
                <a:latin typeface="+mn-ea"/>
                <a:ea typeface="+mn-ea"/>
              </a:rPr>
              <a:t>米，中部略窄，宽</a:t>
            </a:r>
            <a:r>
              <a:rPr lang="en-US" altLang="zh-CN" sz="2800" b="1" dirty="0">
                <a:solidFill>
                  <a:srgbClr val="0000FF"/>
                </a:solidFill>
                <a:latin typeface="+mn-ea"/>
                <a:ea typeface="+mn-ea"/>
              </a:rPr>
              <a:t>9</a:t>
            </a:r>
            <a:r>
              <a:rPr lang="zh-CN" altLang="en-US" sz="2800" b="1" dirty="0">
                <a:solidFill>
                  <a:srgbClr val="0000FF"/>
                </a:solidFill>
                <a:latin typeface="+mn-ea"/>
                <a:ea typeface="+mn-ea"/>
              </a:rPr>
              <a:t>米。</a:t>
            </a:r>
          </a:p>
        </p:txBody>
      </p:sp>
      <p:sp>
        <p:nvSpPr>
          <p:cNvPr id="4" name="矩形 3"/>
          <p:cNvSpPr>
            <a:spLocks noChangeArrowheads="1"/>
          </p:cNvSpPr>
          <p:nvPr/>
        </p:nvSpPr>
        <p:spPr bwMode="auto">
          <a:xfrm>
            <a:off x="293688" y="2370668"/>
            <a:ext cx="8367712" cy="112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20000"/>
              </a:lnSpc>
            </a:pPr>
            <a:r>
              <a:rPr lang="zh-CN" altLang="en-US" sz="2800" b="1">
                <a:solidFill>
                  <a:srgbClr val="FF0000"/>
                </a:solidFill>
                <a:latin typeface="楷体" pitchFamily="49" charset="-122"/>
                <a:ea typeface="楷体" pitchFamily="49" charset="-122"/>
              </a:rPr>
              <a:t>    列数字：通过确凿的数据，准确地说明了赵州桥的规模，突出其“雄伟”。</a:t>
            </a:r>
          </a:p>
        </p:txBody>
      </p:sp>
      <p:sp>
        <p:nvSpPr>
          <p:cNvPr id="5" name="矩形 4">
            <a:extLst>
              <a:ext uri="{FF2B5EF4-FFF2-40B4-BE49-F238E27FC236}"/>
            </a:extLst>
          </p:cNvPr>
          <p:cNvSpPr>
            <a:spLocks noChangeArrowheads="1"/>
          </p:cNvSpPr>
          <p:nvPr/>
        </p:nvSpPr>
        <p:spPr bwMode="auto">
          <a:xfrm>
            <a:off x="336550" y="3708401"/>
            <a:ext cx="8350250" cy="1126462"/>
          </a:xfrm>
          <a:prstGeom prst="rect">
            <a:avLst/>
          </a:prstGeom>
          <a:noFill/>
          <a:ln>
            <a:noFill/>
          </a:ln>
          <a:extLst/>
        </p:spPr>
        <p:txBody>
          <a:bodyPr>
            <a:spAutoFit/>
          </a:bodyPr>
          <a:lstStyle/>
          <a:p>
            <a:pPr eaLnBrk="1" hangingPunct="1">
              <a:lnSpc>
                <a:spcPct val="120000"/>
              </a:lnSpc>
              <a:defRPr/>
            </a:pPr>
            <a:r>
              <a:rPr lang="zh-CN" altLang="en-US" sz="2800" b="1" dirty="0">
                <a:solidFill>
                  <a:srgbClr val="0000FF"/>
                </a:solidFill>
                <a:latin typeface="+mn-ea"/>
                <a:ea typeface="+mn-ea"/>
              </a:rPr>
              <a:t>    （</a:t>
            </a:r>
            <a:r>
              <a:rPr lang="en-US" altLang="zh-CN" sz="2800" b="1" dirty="0">
                <a:solidFill>
                  <a:srgbClr val="0000FF"/>
                </a:solidFill>
                <a:latin typeface="+mn-ea"/>
                <a:ea typeface="+mn-ea"/>
              </a:rPr>
              <a:t>2</a:t>
            </a:r>
            <a:r>
              <a:rPr lang="zh-CN" altLang="en-US" sz="2800" b="1" dirty="0">
                <a:solidFill>
                  <a:srgbClr val="0000FF"/>
                </a:solidFill>
                <a:latin typeface="+mn-ea"/>
                <a:ea typeface="+mn-ea"/>
              </a:rPr>
              <a:t>）桥洞不是普通半圆形，而是像一张弓，因而大拱上面的道路没有陡坡，便于车马上下。</a:t>
            </a:r>
          </a:p>
        </p:txBody>
      </p:sp>
      <p:sp>
        <p:nvSpPr>
          <p:cNvPr id="6" name="矩形 5"/>
          <p:cNvSpPr>
            <a:spLocks noChangeArrowheads="1"/>
          </p:cNvSpPr>
          <p:nvPr/>
        </p:nvSpPr>
        <p:spPr bwMode="auto">
          <a:xfrm>
            <a:off x="293688" y="5160434"/>
            <a:ext cx="8367712" cy="112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20000"/>
              </a:lnSpc>
            </a:pPr>
            <a:r>
              <a:rPr lang="zh-CN" altLang="en-US" sz="2800" b="1">
                <a:solidFill>
                  <a:srgbClr val="FF0000"/>
                </a:solidFill>
                <a:latin typeface="楷体" pitchFamily="49" charset="-122"/>
                <a:ea typeface="楷体" pitchFamily="49" charset="-122"/>
              </a:rPr>
              <a:t>    打比方：形象地说明了桥洞的形状，然后解释了这样设计的原因。</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extLst>
          </p:cNvPr>
          <p:cNvSpPr>
            <a:spLocks noChangeArrowheads="1"/>
          </p:cNvSpPr>
          <p:nvPr/>
        </p:nvSpPr>
        <p:spPr bwMode="auto">
          <a:xfrm>
            <a:off x="409576" y="1073152"/>
            <a:ext cx="8183563" cy="1126462"/>
          </a:xfrm>
          <a:prstGeom prst="rect">
            <a:avLst/>
          </a:prstGeom>
          <a:noFill/>
          <a:ln>
            <a:noFill/>
          </a:ln>
          <a:extLst/>
        </p:spPr>
        <p:txBody>
          <a:bodyPr>
            <a:spAutoFit/>
          </a:bodyPr>
          <a:lstStyle/>
          <a:p>
            <a:pPr eaLnBrk="1" hangingPunct="1">
              <a:lnSpc>
                <a:spcPct val="120000"/>
              </a:lnSpc>
              <a:defRPr/>
            </a:pPr>
            <a:r>
              <a:rPr lang="zh-CN" altLang="en-US" sz="2800" b="1" dirty="0">
                <a:latin typeface="+mn-ea"/>
                <a:ea typeface="+mn-ea"/>
              </a:rPr>
              <a:t>    根据课文内容，画出赵州桥的示意图，标上相应的数据。</a:t>
            </a:r>
          </a:p>
        </p:txBody>
      </p:sp>
      <p:pic>
        <p:nvPicPr>
          <p:cNvPr id="7" name="Picture 3" descr="F:\戴龙静\2016秋下上册\R八语\人八语大课堂正文\CJ06.TIF"/>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808039" y="3028951"/>
            <a:ext cx="6961187" cy="27537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257175" y="635000"/>
            <a:ext cx="8743950" cy="112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kumimoji="1" lang="zh-CN" altLang="en-US" sz="2800" b="1">
                <a:latin typeface="宋体" pitchFamily="2" charset="-122"/>
              </a:rPr>
              <a:t>默读</a:t>
            </a:r>
            <a:r>
              <a:rPr kumimoji="1" lang="en-US" altLang="zh-CN" sz="2800" b="1">
                <a:latin typeface="宋体" pitchFamily="2" charset="-122"/>
              </a:rPr>
              <a:t>6—9</a:t>
            </a:r>
            <a:r>
              <a:rPr kumimoji="1" lang="zh-CN" altLang="en-US" sz="2800" b="1">
                <a:latin typeface="宋体" pitchFamily="2" charset="-122"/>
              </a:rPr>
              <a:t>段，找一找并说一说：</a:t>
            </a:r>
          </a:p>
          <a:p>
            <a:pPr eaLnBrk="1" hangingPunct="1">
              <a:lnSpc>
                <a:spcPct val="120000"/>
              </a:lnSpc>
            </a:pPr>
            <a:r>
              <a:rPr kumimoji="1" lang="zh-CN" altLang="en-US" sz="2800" b="1">
                <a:latin typeface="宋体" pitchFamily="2" charset="-122"/>
              </a:rPr>
              <a:t>    作者在描写卢沟桥时运用了哪些说明方法？</a:t>
            </a:r>
          </a:p>
        </p:txBody>
      </p:sp>
      <p:sp>
        <p:nvSpPr>
          <p:cNvPr id="7" name="Text Box 4"/>
          <p:cNvSpPr txBox="1">
            <a:spLocks noChangeArrowheads="1"/>
          </p:cNvSpPr>
          <p:nvPr/>
        </p:nvSpPr>
        <p:spPr bwMode="auto">
          <a:xfrm>
            <a:off x="260351" y="2309284"/>
            <a:ext cx="8329613" cy="16435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zh-CN" altLang="en-US" sz="2800" b="1">
                <a:solidFill>
                  <a:srgbClr val="0000FF"/>
                </a:solidFill>
                <a:latin typeface="楷体" pitchFamily="49" charset="-122"/>
                <a:ea typeface="楷体" pitchFamily="49" charset="-122"/>
              </a:rPr>
              <a:t>    桥长</a:t>
            </a:r>
            <a:r>
              <a:rPr lang="en-US" altLang="zh-CN" sz="2800" b="1">
                <a:solidFill>
                  <a:srgbClr val="0000FF"/>
                </a:solidFill>
                <a:latin typeface="楷体" pitchFamily="49" charset="-122"/>
                <a:ea typeface="楷体" pitchFamily="49" charset="-122"/>
              </a:rPr>
              <a:t>265</a:t>
            </a:r>
            <a:r>
              <a:rPr lang="zh-CN" altLang="en-US" sz="2800" b="1">
                <a:solidFill>
                  <a:srgbClr val="0000FF"/>
                </a:solidFill>
                <a:latin typeface="楷体" pitchFamily="49" charset="-122"/>
                <a:ea typeface="楷体" pitchFamily="49" charset="-122"/>
              </a:rPr>
              <a:t>米，由</a:t>
            </a:r>
            <a:r>
              <a:rPr lang="en-US" altLang="zh-CN" sz="2800" b="1">
                <a:solidFill>
                  <a:srgbClr val="0000FF"/>
                </a:solidFill>
                <a:latin typeface="楷体" pitchFamily="49" charset="-122"/>
                <a:ea typeface="楷体" pitchFamily="49" charset="-122"/>
              </a:rPr>
              <a:t>11</a:t>
            </a:r>
            <a:r>
              <a:rPr lang="zh-CN" altLang="en-US" sz="2800" b="1">
                <a:solidFill>
                  <a:srgbClr val="0000FF"/>
                </a:solidFill>
                <a:latin typeface="楷体" pitchFamily="49" charset="-122"/>
                <a:ea typeface="楷体" pitchFamily="49" charset="-122"/>
              </a:rPr>
              <a:t>个半圆形的石拱组成，每个石拱长度不一，自</a:t>
            </a:r>
            <a:r>
              <a:rPr lang="en-US" altLang="zh-CN" sz="2800" b="1">
                <a:solidFill>
                  <a:srgbClr val="0000FF"/>
                </a:solidFill>
                <a:latin typeface="楷体" pitchFamily="49" charset="-122"/>
                <a:ea typeface="楷体" pitchFamily="49" charset="-122"/>
              </a:rPr>
              <a:t>16</a:t>
            </a:r>
            <a:r>
              <a:rPr lang="zh-CN" altLang="en-US" sz="2800" b="1">
                <a:solidFill>
                  <a:srgbClr val="0000FF"/>
                </a:solidFill>
                <a:latin typeface="楷体" pitchFamily="49" charset="-122"/>
                <a:ea typeface="楷体" pitchFamily="49" charset="-122"/>
              </a:rPr>
              <a:t>米到</a:t>
            </a:r>
            <a:r>
              <a:rPr lang="en-US" altLang="zh-CN" sz="2800" b="1">
                <a:solidFill>
                  <a:srgbClr val="0000FF"/>
                </a:solidFill>
                <a:latin typeface="楷体" pitchFamily="49" charset="-122"/>
                <a:ea typeface="楷体" pitchFamily="49" charset="-122"/>
              </a:rPr>
              <a:t>21.6</a:t>
            </a:r>
            <a:r>
              <a:rPr lang="zh-CN" altLang="en-US" sz="2800" b="1">
                <a:solidFill>
                  <a:srgbClr val="0000FF"/>
                </a:solidFill>
                <a:latin typeface="楷体" pitchFamily="49" charset="-122"/>
                <a:ea typeface="楷体" pitchFamily="49" charset="-122"/>
              </a:rPr>
              <a:t>米。桥宽约</a:t>
            </a:r>
            <a:r>
              <a:rPr lang="en-US" altLang="zh-CN" sz="2800" b="1">
                <a:solidFill>
                  <a:srgbClr val="0000FF"/>
                </a:solidFill>
                <a:latin typeface="楷体" pitchFamily="49" charset="-122"/>
                <a:ea typeface="楷体" pitchFamily="49" charset="-122"/>
              </a:rPr>
              <a:t>8</a:t>
            </a:r>
            <a:r>
              <a:rPr lang="zh-CN" altLang="en-US" sz="2800" b="1">
                <a:solidFill>
                  <a:srgbClr val="0000FF"/>
                </a:solidFill>
                <a:latin typeface="楷体" pitchFamily="49" charset="-122"/>
                <a:ea typeface="楷体" pitchFamily="49" charset="-122"/>
              </a:rPr>
              <a:t>米，桥面平坦，几乎与河面平行。</a:t>
            </a:r>
          </a:p>
        </p:txBody>
      </p:sp>
      <p:sp>
        <p:nvSpPr>
          <p:cNvPr id="8" name="矩形 7"/>
          <p:cNvSpPr>
            <a:spLocks noChangeArrowheads="1"/>
          </p:cNvSpPr>
          <p:nvPr/>
        </p:nvSpPr>
        <p:spPr bwMode="auto">
          <a:xfrm>
            <a:off x="4687888" y="3962401"/>
            <a:ext cx="1420582" cy="683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20000"/>
              </a:lnSpc>
            </a:pPr>
            <a:r>
              <a:rPr lang="zh-CN" altLang="en-US" sz="3200" b="1">
                <a:solidFill>
                  <a:srgbClr val="FF0000"/>
                </a:solidFill>
                <a:latin typeface="楷体" pitchFamily="49" charset="-122"/>
                <a:ea typeface="楷体" pitchFamily="49" charset="-122"/>
              </a:rPr>
              <a:t>列数字</a:t>
            </a:r>
            <a:endParaRPr lang="zh-CN" altLang="en-US" sz="2400">
              <a:latin typeface="楷体" pitchFamily="49" charset="-122"/>
              <a:ea typeface="楷体" pitchFamily="49" charset="-122"/>
            </a:endParaRPr>
          </a:p>
        </p:txBody>
      </p:sp>
      <p:sp>
        <p:nvSpPr>
          <p:cNvPr id="3" name="矩形 2"/>
          <p:cNvSpPr>
            <a:spLocks noChangeArrowheads="1"/>
          </p:cNvSpPr>
          <p:nvPr/>
        </p:nvSpPr>
        <p:spPr bwMode="auto">
          <a:xfrm>
            <a:off x="506413" y="5012267"/>
            <a:ext cx="8139112" cy="112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20000"/>
              </a:lnSpc>
            </a:pPr>
            <a:r>
              <a:rPr lang="zh-CN" altLang="en-US" sz="2800" b="1">
                <a:latin typeface="黑体" pitchFamily="49" charset="-122"/>
                <a:ea typeface="黑体" pitchFamily="49" charset="-122"/>
              </a:rPr>
              <a:t>    具体、准确地说明了卢沟桥的规模宏大和结构特点，更有说服力。</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rrowheads="1"/>
          </p:cNvSpPr>
          <p:nvPr/>
        </p:nvSpPr>
        <p:spPr bwMode="auto">
          <a:xfrm>
            <a:off x="3484563" y="3028951"/>
            <a:ext cx="1420582" cy="683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20000"/>
              </a:lnSpc>
            </a:pPr>
            <a:r>
              <a:rPr lang="zh-CN" altLang="en-US" sz="3200" b="1">
                <a:solidFill>
                  <a:srgbClr val="FF0000"/>
                </a:solidFill>
                <a:latin typeface="楷体" pitchFamily="49" charset="-122"/>
                <a:ea typeface="楷体" pitchFamily="49" charset="-122"/>
              </a:rPr>
              <a:t>作比较</a:t>
            </a:r>
            <a:endParaRPr lang="zh-CN" altLang="en-US" sz="2400">
              <a:latin typeface="楷体" pitchFamily="49" charset="-122"/>
              <a:ea typeface="楷体" pitchFamily="49" charset="-122"/>
            </a:endParaRPr>
          </a:p>
        </p:txBody>
      </p:sp>
      <p:sp>
        <p:nvSpPr>
          <p:cNvPr id="11" name="Text Box 4"/>
          <p:cNvSpPr txBox="1">
            <a:spLocks noChangeArrowheads="1"/>
          </p:cNvSpPr>
          <p:nvPr/>
        </p:nvSpPr>
        <p:spPr bwMode="auto">
          <a:xfrm>
            <a:off x="428625" y="1432985"/>
            <a:ext cx="8147050" cy="112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zh-CN" altLang="en-US" sz="2800" b="1">
                <a:solidFill>
                  <a:srgbClr val="0000FF"/>
                </a:solidFill>
                <a:latin typeface="楷体" pitchFamily="49" charset="-122"/>
                <a:ea typeface="楷体" pitchFamily="49" charset="-122"/>
              </a:rPr>
              <a:t>    永定河发水时，来势很猛，以前两岸河堤常被冲毁，但是这座桥极少出事，足见它的坚固。</a:t>
            </a:r>
          </a:p>
        </p:txBody>
      </p:sp>
      <p:sp>
        <p:nvSpPr>
          <p:cNvPr id="12" name="矩形 11"/>
          <p:cNvSpPr>
            <a:spLocks noChangeArrowheads="1"/>
          </p:cNvSpPr>
          <p:nvPr/>
        </p:nvSpPr>
        <p:spPr bwMode="auto">
          <a:xfrm>
            <a:off x="1184276" y="4032251"/>
            <a:ext cx="6977063" cy="6093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20000"/>
              </a:lnSpc>
            </a:pPr>
            <a:r>
              <a:rPr lang="zh-CN" altLang="en-US" sz="2800" b="1">
                <a:latin typeface="黑体" pitchFamily="49" charset="-122"/>
                <a:ea typeface="黑体" pitchFamily="49" charset="-122"/>
              </a:rPr>
              <a:t>通过比较，充分说明卢沟桥的结构坚固。</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anim calcmode="lin" valueType="num">
                                      <p:cBhvr>
                                        <p:cTn id="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1955801" y="1134534"/>
            <a:ext cx="6734175" cy="4013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2800" b="1" dirty="0">
                <a:latin typeface="楷体" pitchFamily="49" charset="-122"/>
                <a:ea typeface="楷体" pitchFamily="49" charset="-122"/>
              </a:rPr>
              <a:t>    茅以升</a:t>
            </a:r>
            <a:r>
              <a:rPr lang="en-US" altLang="zh-CN" sz="2800" b="1" dirty="0">
                <a:latin typeface="楷体" pitchFamily="49" charset="-122"/>
                <a:ea typeface="楷体" pitchFamily="49" charset="-122"/>
              </a:rPr>
              <a:t>(1896—1989)</a:t>
            </a:r>
            <a:r>
              <a:rPr lang="zh-CN" altLang="en-US" sz="2800" b="1" dirty="0">
                <a:latin typeface="楷体" pitchFamily="49" charset="-122"/>
                <a:ea typeface="楷体" pitchFamily="49" charset="-122"/>
              </a:rPr>
              <a:t>，原名以昇，字唐臣，江苏镇江人，桥梁专家，被誉为“中国现代桥梁之父”。主持修建了我国第一座由中国人自己设计建造的铁路公路两用桥</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钱塘江大桥。他还参与设计了武汉长江大桥。著有</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中国桥梁史</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中国古桥与新桥</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等。</a:t>
            </a:r>
          </a:p>
        </p:txBody>
      </p:sp>
      <p:pic>
        <p:nvPicPr>
          <p:cNvPr id="5123" name="Picture 7" descr="F:\戴龙静\2016秋下上册\R八语\人八语大课堂正文\HZH35.tif"/>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20675" y="2396067"/>
            <a:ext cx="1550988" cy="28172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5124" name="组合 1"/>
          <p:cNvGrpSpPr>
            <a:grpSpLocks/>
          </p:cNvGrpSpPr>
          <p:nvPr/>
        </p:nvGrpSpPr>
        <p:grpSpPr bwMode="auto">
          <a:xfrm>
            <a:off x="242888" y="448734"/>
            <a:ext cx="2062162" cy="726017"/>
            <a:chOff x="1438698" y="982657"/>
            <a:chExt cx="2498303" cy="616461"/>
          </a:xfrm>
        </p:grpSpPr>
        <p:pic>
          <p:nvPicPr>
            <p:cNvPr id="5125" name="图片 2"/>
            <p:cNvPicPr>
              <a:picLocks noChangeAspect="1" noChangeArrowheads="1"/>
            </p:cNvPicPr>
            <p:nvPr/>
          </p:nvPicPr>
          <p:blipFill>
            <a:blip r:embed="rId3" cstate="email">
              <a:clrChange>
                <a:clrFrom>
                  <a:srgbClr val="FFFEFD"/>
                </a:clrFrom>
                <a:clrTo>
                  <a:srgbClr val="FFFEFD">
                    <a:alpha val="0"/>
                  </a:srgbClr>
                </a:clrTo>
              </a:clrChange>
              <a:extLst>
                <a:ext uri="{28A0092B-C50C-407E-A947-70E740481C1C}">
                  <a14:useLocalDpi xmlns:a14="http://schemas.microsoft.com/office/drawing/2010/main" xmlns=""/>
                </a:ext>
              </a:extLst>
            </a:blip>
            <a:srcRect/>
            <a:stretch>
              <a:fillRect/>
            </a:stretch>
          </p:blipFill>
          <p:spPr bwMode="auto">
            <a:xfrm>
              <a:off x="1527259" y="991683"/>
              <a:ext cx="2409742" cy="607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6" name="文本框 2"/>
            <p:cNvSpPr txBox="1">
              <a:spLocks noChangeArrowheads="1"/>
            </p:cNvSpPr>
            <p:nvPr/>
          </p:nvSpPr>
          <p:spPr bwMode="auto">
            <a:xfrm>
              <a:off x="1438698" y="982657"/>
              <a:ext cx="2076874" cy="444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800" b="1" dirty="0">
                  <a:solidFill>
                    <a:srgbClr val="0070C0"/>
                  </a:solidFill>
                  <a:latin typeface="黑体" pitchFamily="49" charset="-122"/>
                  <a:ea typeface="黑体" pitchFamily="49" charset="-122"/>
                </a:rPr>
                <a:t>作者名片</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rrowheads="1"/>
          </p:cNvSpPr>
          <p:nvPr/>
        </p:nvSpPr>
        <p:spPr bwMode="auto">
          <a:xfrm>
            <a:off x="3578226" y="3200401"/>
            <a:ext cx="1420582" cy="683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20000"/>
              </a:lnSpc>
            </a:pPr>
            <a:r>
              <a:rPr lang="zh-CN" altLang="en-US" sz="3200" b="1">
                <a:solidFill>
                  <a:srgbClr val="FF0000"/>
                </a:solidFill>
                <a:latin typeface="楷体" pitchFamily="49" charset="-122"/>
                <a:ea typeface="楷体" pitchFamily="49" charset="-122"/>
              </a:rPr>
              <a:t>摹状貌</a:t>
            </a:r>
            <a:endParaRPr lang="zh-CN" altLang="en-US" sz="2400">
              <a:latin typeface="楷体" pitchFamily="49" charset="-122"/>
              <a:ea typeface="楷体" pitchFamily="49" charset="-122"/>
            </a:endParaRPr>
          </a:p>
        </p:txBody>
      </p:sp>
      <p:sp>
        <p:nvSpPr>
          <p:cNvPr id="11" name="Text Box 4"/>
          <p:cNvSpPr txBox="1">
            <a:spLocks noChangeArrowheads="1"/>
          </p:cNvSpPr>
          <p:nvPr/>
        </p:nvSpPr>
        <p:spPr bwMode="auto">
          <a:xfrm>
            <a:off x="325439" y="994834"/>
            <a:ext cx="8340725" cy="16435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zh-CN" altLang="en-US" sz="2800" b="1">
                <a:solidFill>
                  <a:srgbClr val="0000FF"/>
                </a:solidFill>
                <a:latin typeface="楷体" pitchFamily="49" charset="-122"/>
                <a:ea typeface="楷体" pitchFamily="49" charset="-122"/>
              </a:rPr>
              <a:t>    每个柱头上都雕刻着不同姿态的狮子。这些石刻狮子，有的母子相抱，有的交头接耳，有的像倾听水声，有的像注视行人，千态万状，惟妙惟肖。</a:t>
            </a:r>
          </a:p>
        </p:txBody>
      </p:sp>
      <p:sp>
        <p:nvSpPr>
          <p:cNvPr id="12" name="矩形 11"/>
          <p:cNvSpPr>
            <a:spLocks noChangeArrowheads="1"/>
          </p:cNvSpPr>
          <p:nvPr/>
        </p:nvSpPr>
        <p:spPr bwMode="auto">
          <a:xfrm>
            <a:off x="450850" y="4125385"/>
            <a:ext cx="8110538" cy="112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20000"/>
              </a:lnSpc>
            </a:pPr>
            <a:r>
              <a:rPr lang="zh-CN" altLang="en-US" sz="2800" b="1">
                <a:latin typeface="黑体" pitchFamily="49" charset="-122"/>
                <a:ea typeface="黑体" pitchFamily="49" charset="-122"/>
              </a:rPr>
              <a:t>    生动形象地描绘出石狮子各种逼真的造型，突出了卢沟桥的形式优美。</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anim calcmode="lin" valueType="num">
                                      <p:cBhvr>
                                        <p:cTn id="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360363" y="939800"/>
            <a:ext cx="8235950" cy="2160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zh-CN" altLang="en-US" sz="2800" b="1">
                <a:solidFill>
                  <a:srgbClr val="0000FF"/>
                </a:solidFill>
                <a:latin typeface="楷体" pitchFamily="49" charset="-122"/>
                <a:ea typeface="楷体" pitchFamily="49" charset="-122"/>
              </a:rPr>
              <a:t>    在建筑技术上有很多创造，在起重吊装方面更有意想不到的办法。如福建漳州的江东桥，修建于</a:t>
            </a:r>
            <a:r>
              <a:rPr lang="en-US" altLang="zh-CN" sz="2800" b="1">
                <a:solidFill>
                  <a:srgbClr val="0000FF"/>
                </a:solidFill>
                <a:latin typeface="楷体" pitchFamily="49" charset="-122"/>
                <a:ea typeface="楷体" pitchFamily="49" charset="-122"/>
              </a:rPr>
              <a:t>800</a:t>
            </a:r>
            <a:r>
              <a:rPr lang="zh-CN" altLang="en-US" sz="2800" b="1">
                <a:solidFill>
                  <a:srgbClr val="0000FF"/>
                </a:solidFill>
                <a:latin typeface="楷体" pitchFamily="49" charset="-122"/>
                <a:ea typeface="楷体" pitchFamily="49" charset="-122"/>
              </a:rPr>
              <a:t>年前，有的石梁一块就有</a:t>
            </a:r>
            <a:r>
              <a:rPr lang="en-US" altLang="zh-CN" sz="2800" b="1">
                <a:solidFill>
                  <a:srgbClr val="0000FF"/>
                </a:solidFill>
                <a:latin typeface="楷体" pitchFamily="49" charset="-122"/>
                <a:ea typeface="楷体" pitchFamily="49" charset="-122"/>
              </a:rPr>
              <a:t>200</a:t>
            </a:r>
            <a:r>
              <a:rPr lang="zh-CN" altLang="en-US" sz="2800" b="1">
                <a:solidFill>
                  <a:srgbClr val="0000FF"/>
                </a:solidFill>
                <a:latin typeface="楷体" pitchFamily="49" charset="-122"/>
                <a:ea typeface="楷体" pitchFamily="49" charset="-122"/>
              </a:rPr>
              <a:t>来吨重，究竟是怎样安装上去的，至今还不完全知道。</a:t>
            </a:r>
          </a:p>
        </p:txBody>
      </p:sp>
      <p:sp>
        <p:nvSpPr>
          <p:cNvPr id="5" name="矩形 4"/>
          <p:cNvSpPr>
            <a:spLocks noChangeArrowheads="1"/>
          </p:cNvSpPr>
          <p:nvPr/>
        </p:nvSpPr>
        <p:spPr bwMode="auto">
          <a:xfrm>
            <a:off x="6602413" y="3145367"/>
            <a:ext cx="1420582" cy="683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20000"/>
              </a:lnSpc>
            </a:pPr>
            <a:r>
              <a:rPr lang="zh-CN" altLang="en-US" sz="3200" b="1">
                <a:solidFill>
                  <a:srgbClr val="FF0000"/>
                </a:solidFill>
                <a:latin typeface="楷体" pitchFamily="49" charset="-122"/>
                <a:ea typeface="楷体" pitchFamily="49" charset="-122"/>
              </a:rPr>
              <a:t>举例子</a:t>
            </a:r>
            <a:endParaRPr lang="zh-CN" altLang="en-US" sz="2400">
              <a:latin typeface="楷体" pitchFamily="49" charset="-122"/>
              <a:ea typeface="楷体" pitchFamily="49" charset="-122"/>
            </a:endParaRPr>
          </a:p>
        </p:txBody>
      </p:sp>
      <p:sp>
        <p:nvSpPr>
          <p:cNvPr id="10" name="Text Box 2"/>
          <p:cNvSpPr txBox="1">
            <a:spLocks noChangeArrowheads="1"/>
          </p:cNvSpPr>
          <p:nvPr/>
        </p:nvSpPr>
        <p:spPr bwMode="auto">
          <a:xfrm>
            <a:off x="1116013" y="5166784"/>
            <a:ext cx="6705600" cy="717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45000"/>
              </a:lnSpc>
            </a:pPr>
            <a:r>
              <a:rPr kumimoji="1" lang="zh-CN" altLang="en-US" sz="2800" b="1">
                <a:solidFill>
                  <a:srgbClr val="FF00FF"/>
                </a:solidFill>
                <a:latin typeface="黑体" pitchFamily="49" charset="-122"/>
                <a:ea typeface="黑体" pitchFamily="49" charset="-122"/>
              </a:rPr>
              <a:t>课文里还有很多说明方法，请你找出来。</a:t>
            </a:r>
          </a:p>
        </p:txBody>
      </p:sp>
      <p:sp>
        <p:nvSpPr>
          <p:cNvPr id="7" name="矩形 6"/>
          <p:cNvSpPr>
            <a:spLocks noChangeArrowheads="1"/>
          </p:cNvSpPr>
          <p:nvPr/>
        </p:nvSpPr>
        <p:spPr bwMode="auto">
          <a:xfrm>
            <a:off x="1281113" y="4087284"/>
            <a:ext cx="6388100" cy="6093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20000"/>
              </a:lnSpc>
            </a:pPr>
            <a:r>
              <a:rPr lang="zh-CN" altLang="en-US" sz="2800" b="1">
                <a:latin typeface="黑体" pitchFamily="49" charset="-122"/>
                <a:ea typeface="黑体" pitchFamily="49" charset="-122"/>
              </a:rPr>
              <a:t>说明我国古代劳动人民的勤劳和智慧。</a:t>
            </a:r>
            <a:endParaRPr lang="en-US" altLang="zh-CN" sz="2800" b="1">
              <a:latin typeface="黑体" pitchFamily="49" charset="-122"/>
              <a:ea typeface="黑体"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42" presetClass="entr" presetSubtype="0" fill="hold" nodeType="click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1000"/>
                                        <p:tgtEl>
                                          <p:spTgt spid="10">
                                            <p:txEl>
                                              <p:pRg st="0" end="0"/>
                                            </p:txEl>
                                          </p:spTgt>
                                        </p:tgtEl>
                                      </p:cBhvr>
                                    </p:animEffect>
                                    <p:anim calcmode="lin" valueType="num">
                                      <p:cBhvr>
                                        <p:cTn id="25"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146050" y="336551"/>
            <a:ext cx="8743950" cy="16435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kumimoji="1" lang="zh-CN" altLang="en-US" sz="2800" b="1">
                <a:latin typeface="宋体" pitchFamily="2" charset="-122"/>
              </a:rPr>
              <a:t>思考并讨论：</a:t>
            </a:r>
          </a:p>
          <a:p>
            <a:pPr eaLnBrk="1" hangingPunct="1">
              <a:lnSpc>
                <a:spcPct val="120000"/>
              </a:lnSpc>
            </a:pPr>
            <a:r>
              <a:rPr kumimoji="1" lang="zh-CN" altLang="en-US" sz="2800" b="1">
                <a:latin typeface="宋体" pitchFamily="2" charset="-122"/>
              </a:rPr>
              <a:t>    赵州桥和卢沟桥都是中国石拱桥的杰作，为什么要先说赵州桥，再说卢沟桥？能不能先说卢沟桥？</a:t>
            </a:r>
          </a:p>
        </p:txBody>
      </p:sp>
      <p:sp>
        <p:nvSpPr>
          <p:cNvPr id="3" name="矩形 2"/>
          <p:cNvSpPr>
            <a:spLocks noChangeArrowheads="1"/>
          </p:cNvSpPr>
          <p:nvPr/>
        </p:nvSpPr>
        <p:spPr bwMode="auto">
          <a:xfrm>
            <a:off x="250826" y="2499784"/>
            <a:ext cx="8289925" cy="3194721"/>
          </a:xfrm>
          <a:prstGeom prst="rect">
            <a:avLst/>
          </a:prstGeom>
          <a:solidFill>
            <a:srgbClr val="FFFFFF">
              <a:alpha val="39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20000"/>
              </a:lnSpc>
            </a:pPr>
            <a:r>
              <a:rPr lang="zh-CN" altLang="en-US" sz="2800" b="1">
                <a:solidFill>
                  <a:srgbClr val="0000FF"/>
                </a:solidFill>
                <a:latin typeface="楷体" pitchFamily="49" charset="-122"/>
                <a:ea typeface="楷体" pitchFamily="49" charset="-122"/>
              </a:rPr>
              <a:t>    先介绍赵州桥，有两个原因：一是从时间上说，赵州桥是“世界著名的古代石拱桥”，其修建年代比卢沟桥早。二是从形式上说，赵州桥是独拱石桥，只有一个大拱，结构较简单；卢沟桥是联拱石桥，由</a:t>
            </a:r>
            <a:r>
              <a:rPr lang="en-US" altLang="zh-CN" sz="2800" b="1">
                <a:solidFill>
                  <a:srgbClr val="0000FF"/>
                </a:solidFill>
                <a:latin typeface="楷体" pitchFamily="49" charset="-122"/>
                <a:ea typeface="楷体" pitchFamily="49" charset="-122"/>
              </a:rPr>
              <a:t>11</a:t>
            </a:r>
            <a:r>
              <a:rPr lang="zh-CN" altLang="en-US" sz="2800" b="1">
                <a:solidFill>
                  <a:srgbClr val="0000FF"/>
                </a:solidFill>
                <a:latin typeface="楷体" pitchFamily="49" charset="-122"/>
                <a:ea typeface="楷体" pitchFamily="49" charset="-122"/>
              </a:rPr>
              <a:t>个半圆形的石拱组成，结构较为复杂。这样介绍符合由简到繁的认知规律。</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矩形 2"/>
          <p:cNvSpPr>
            <a:spLocks noChangeArrowheads="1"/>
          </p:cNvSpPr>
          <p:nvPr/>
        </p:nvSpPr>
        <p:spPr bwMode="auto">
          <a:xfrm>
            <a:off x="365125" y="880533"/>
            <a:ext cx="7913688" cy="6093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20000"/>
              </a:lnSpc>
            </a:pPr>
            <a:r>
              <a:rPr kumimoji="1" lang="zh-CN" altLang="en-US" sz="2800" b="1">
                <a:solidFill>
                  <a:srgbClr val="0000FF"/>
                </a:solidFill>
                <a:latin typeface="宋体" pitchFamily="2" charset="-122"/>
                <a:sym typeface="Webdings" pitchFamily="18" charset="2"/>
              </a:rPr>
              <a:t>根据课文内容概括赵州桥和卢沟桥的主要特征。</a:t>
            </a:r>
          </a:p>
        </p:txBody>
      </p:sp>
      <p:pic>
        <p:nvPicPr>
          <p:cNvPr id="55298" name="Picture 2" descr="http://www.fansimg.com/album/uploads2006/12/userid146906time20061220143610.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452438" y="2173818"/>
            <a:ext cx="4005262" cy="3551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5300" name="Picture 4"/>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5038726" y="2137834"/>
            <a:ext cx="3590925" cy="36808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55298"/>
                                        </p:tgtEl>
                                        <p:attrNameLst>
                                          <p:attrName>style.visibility</p:attrName>
                                        </p:attrNameLst>
                                      </p:cBhvr>
                                      <p:to>
                                        <p:strVal val="visible"/>
                                      </p:to>
                                    </p:set>
                                    <p:animEffect transition="in" filter="fade">
                                      <p:cBhvr>
                                        <p:cTn id="7" dur="1000"/>
                                        <p:tgtEl>
                                          <p:spTgt spid="55298"/>
                                        </p:tgtEl>
                                      </p:cBhvr>
                                    </p:animEffect>
                                    <p:anim calcmode="lin" valueType="num">
                                      <p:cBhvr>
                                        <p:cTn id="8" dur="1000" fill="hold"/>
                                        <p:tgtEl>
                                          <p:spTgt spid="55298"/>
                                        </p:tgtEl>
                                        <p:attrNameLst>
                                          <p:attrName>ppt_x</p:attrName>
                                        </p:attrNameLst>
                                      </p:cBhvr>
                                      <p:tavLst>
                                        <p:tav tm="0">
                                          <p:val>
                                            <p:strVal val="#ppt_x"/>
                                          </p:val>
                                        </p:tav>
                                        <p:tav tm="100000">
                                          <p:val>
                                            <p:strVal val="#ppt_x"/>
                                          </p:val>
                                        </p:tav>
                                      </p:tavLst>
                                    </p:anim>
                                    <p:anim calcmode="lin" valueType="num">
                                      <p:cBhvr>
                                        <p:cTn id="9" dur="1000" fill="hold"/>
                                        <p:tgtEl>
                                          <p:spTgt spid="5529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5300"/>
                                        </p:tgtEl>
                                        <p:attrNameLst>
                                          <p:attrName>style.visibility</p:attrName>
                                        </p:attrNameLst>
                                      </p:cBhvr>
                                      <p:to>
                                        <p:strVal val="visible"/>
                                      </p:to>
                                    </p:set>
                                    <p:animEffect transition="in" filter="fade">
                                      <p:cBhvr>
                                        <p:cTn id="12" dur="1000"/>
                                        <p:tgtEl>
                                          <p:spTgt spid="55300"/>
                                        </p:tgtEl>
                                      </p:cBhvr>
                                    </p:animEffect>
                                    <p:anim calcmode="lin" valueType="num">
                                      <p:cBhvr>
                                        <p:cTn id="13" dur="1000" fill="hold"/>
                                        <p:tgtEl>
                                          <p:spTgt spid="55300"/>
                                        </p:tgtEl>
                                        <p:attrNameLst>
                                          <p:attrName>ppt_x</p:attrName>
                                        </p:attrNameLst>
                                      </p:cBhvr>
                                      <p:tavLst>
                                        <p:tav tm="0">
                                          <p:val>
                                            <p:strVal val="#ppt_x"/>
                                          </p:val>
                                        </p:tav>
                                        <p:tav tm="100000">
                                          <p:val>
                                            <p:strVal val="#ppt_x"/>
                                          </p:val>
                                        </p:tav>
                                      </p:tavLst>
                                    </p:anim>
                                    <p:anim calcmode="lin" valueType="num">
                                      <p:cBhvr>
                                        <p:cTn id="14" dur="1000" fill="hold"/>
                                        <p:tgtEl>
                                          <p:spTgt spid="553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2" descr="http://www.fansimg.com/album/uploads2006/12/userid146906time20061220143610.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2109788" y="419101"/>
            <a:ext cx="4005262" cy="3551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5235" name="Text Box 3"/>
          <p:cNvSpPr txBox="1">
            <a:spLocks noChangeArrowheads="1"/>
          </p:cNvSpPr>
          <p:nvPr/>
        </p:nvSpPr>
        <p:spPr bwMode="auto">
          <a:xfrm>
            <a:off x="550863" y="3985685"/>
            <a:ext cx="6151562"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kumimoji="1" lang="zh-CN" altLang="en-US" sz="2800" b="1">
                <a:solidFill>
                  <a:srgbClr val="0000FF"/>
                </a:solidFill>
                <a:latin typeface="宋体" pitchFamily="2" charset="-122"/>
              </a:rPr>
              <a:t>一、只有一个弓型大拱（最长、无坡）</a:t>
            </a:r>
          </a:p>
        </p:txBody>
      </p:sp>
      <p:sp>
        <p:nvSpPr>
          <p:cNvPr id="95236" name="Rectangle 4"/>
          <p:cNvSpPr>
            <a:spLocks noChangeArrowheads="1"/>
          </p:cNvSpPr>
          <p:nvPr/>
        </p:nvSpPr>
        <p:spPr bwMode="auto">
          <a:xfrm>
            <a:off x="550863" y="4605867"/>
            <a:ext cx="7364412"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kumimoji="1" lang="zh-CN" altLang="en-US" sz="2800" b="1">
                <a:solidFill>
                  <a:srgbClr val="0000FF"/>
                </a:solidFill>
                <a:latin typeface="宋体" pitchFamily="2" charset="-122"/>
              </a:rPr>
              <a:t>二、拱肩上各有两小拱（省料、防洪、美观）</a:t>
            </a:r>
          </a:p>
        </p:txBody>
      </p:sp>
      <p:sp>
        <p:nvSpPr>
          <p:cNvPr id="95237" name="Rectangle 5"/>
          <p:cNvSpPr>
            <a:spLocks noChangeArrowheads="1"/>
          </p:cNvSpPr>
          <p:nvPr/>
        </p:nvSpPr>
        <p:spPr bwMode="auto">
          <a:xfrm>
            <a:off x="550864" y="5221818"/>
            <a:ext cx="621347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kumimoji="1" lang="zh-CN" altLang="en-US" sz="2800" b="1">
                <a:solidFill>
                  <a:srgbClr val="0000FF"/>
                </a:solidFill>
                <a:latin typeface="宋体" pitchFamily="2" charset="-122"/>
              </a:rPr>
              <a:t>三、</a:t>
            </a:r>
            <a:r>
              <a:rPr kumimoji="1" lang="en-US" altLang="zh-CN" sz="2800" b="1">
                <a:solidFill>
                  <a:srgbClr val="0000FF"/>
                </a:solidFill>
                <a:latin typeface="宋体" pitchFamily="2" charset="-122"/>
              </a:rPr>
              <a:t>28</a:t>
            </a:r>
            <a:r>
              <a:rPr kumimoji="1" lang="zh-CN" altLang="en-US" sz="2800" b="1">
                <a:solidFill>
                  <a:srgbClr val="0000FF"/>
                </a:solidFill>
                <a:latin typeface="宋体" pitchFamily="2" charset="-122"/>
              </a:rPr>
              <a:t>道拱圈拼成大拱（独立承重）</a:t>
            </a:r>
          </a:p>
        </p:txBody>
      </p:sp>
      <p:sp>
        <p:nvSpPr>
          <p:cNvPr id="95238" name="Rectangle 6"/>
          <p:cNvSpPr>
            <a:spLocks noChangeArrowheads="1"/>
          </p:cNvSpPr>
          <p:nvPr/>
        </p:nvSpPr>
        <p:spPr bwMode="auto">
          <a:xfrm>
            <a:off x="550863" y="5839885"/>
            <a:ext cx="7535862"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kumimoji="1" lang="zh-CN" altLang="en-US" sz="2800" b="1">
                <a:solidFill>
                  <a:srgbClr val="0000FF"/>
                </a:solidFill>
                <a:latin typeface="宋体" pitchFamily="2" charset="-122"/>
              </a:rPr>
              <a:t>四、结构匀称环境和谐（初月出云，长虹饮涧）</a:t>
            </a:r>
          </a:p>
        </p:txBody>
      </p:sp>
      <p:sp>
        <p:nvSpPr>
          <p:cNvPr id="27655" name="AutoShape 7"/>
          <p:cNvSpPr>
            <a:spLocks/>
          </p:cNvSpPr>
          <p:nvPr/>
        </p:nvSpPr>
        <p:spPr bwMode="auto">
          <a:xfrm>
            <a:off x="760413" y="4256617"/>
            <a:ext cx="304800" cy="1676400"/>
          </a:xfrm>
          <a:prstGeom prst="leftBrace">
            <a:avLst>
              <a:gd name="adj1" fmla="val 45833"/>
              <a:gd name="adj2" fmla="val 5000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8575">
                <a:solidFill>
                  <a:srgbClr val="000000"/>
                </a:solidFill>
                <a:round/>
                <a:headEnd/>
                <a:tailEnd/>
              </a14:hiddenLine>
            </a:ext>
          </a:extLst>
        </p:spPr>
        <p:txBody>
          <a:bodyPr wrap="none" anchor="ctr"/>
          <a:lstStyle/>
          <a:p>
            <a:pPr eaLnBrk="1" hangingPunct="1"/>
            <a:endParaRPr kumimoji="1" lang="zh-CN" altLang="zh-CN" sz="2400" b="1">
              <a:solidFill>
                <a:srgbClr val="0000FF"/>
              </a:solidFill>
              <a:latin typeface="宋体" pitchFamily="2" charset="-122"/>
            </a:endParaRPr>
          </a:p>
        </p:txBody>
      </p:sp>
      <p:sp>
        <p:nvSpPr>
          <p:cNvPr id="95240" name="Text Box 8"/>
          <p:cNvSpPr txBox="1">
            <a:spLocks noChangeArrowheads="1"/>
          </p:cNvSpPr>
          <p:nvPr/>
        </p:nvSpPr>
        <p:spPr bwMode="auto">
          <a:xfrm>
            <a:off x="6157913" y="1722968"/>
            <a:ext cx="2379662"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kumimoji="1" lang="zh-CN" altLang="en-US" sz="4000" b="1">
                <a:solidFill>
                  <a:srgbClr val="0000FF"/>
                </a:solidFill>
                <a:latin typeface="宋体" pitchFamily="2" charset="-122"/>
              </a:rPr>
              <a:t>独拱石桥</a:t>
            </a:r>
          </a:p>
        </p:txBody>
      </p:sp>
      <p:sp>
        <p:nvSpPr>
          <p:cNvPr id="25609" name="Text Box 9"/>
          <p:cNvSpPr txBox="1">
            <a:spLocks noChangeArrowheads="1"/>
          </p:cNvSpPr>
          <p:nvPr/>
        </p:nvSpPr>
        <p:spPr bwMode="auto">
          <a:xfrm>
            <a:off x="4737101" y="3219451"/>
            <a:ext cx="155416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kumimoji="1" lang="zh-CN" altLang="en-US" sz="3200" b="1">
                <a:solidFill>
                  <a:srgbClr val="FF00FF"/>
                </a:solidFill>
                <a:latin typeface="黑体" pitchFamily="49" charset="-122"/>
                <a:ea typeface="黑体" pitchFamily="49" charset="-122"/>
              </a:rPr>
              <a:t>赵州桥</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5609"/>
                                        </p:tgtEl>
                                        <p:attrNameLst>
                                          <p:attrName>style.visibility</p:attrName>
                                        </p:attrNameLst>
                                      </p:cBhvr>
                                      <p:to>
                                        <p:strVal val="visible"/>
                                      </p:to>
                                    </p:set>
                                    <p:animEffect transition="in" filter="fade">
                                      <p:cBhvr>
                                        <p:cTn id="13" dur="1000"/>
                                        <p:tgtEl>
                                          <p:spTgt spid="25609"/>
                                        </p:tgtEl>
                                      </p:cBhvr>
                                    </p:animEffect>
                                    <p:anim calcmode="lin" valueType="num">
                                      <p:cBhvr>
                                        <p:cTn id="14" dur="1000" fill="hold"/>
                                        <p:tgtEl>
                                          <p:spTgt spid="25609"/>
                                        </p:tgtEl>
                                        <p:attrNameLst>
                                          <p:attrName>ppt_x</p:attrName>
                                        </p:attrNameLst>
                                      </p:cBhvr>
                                      <p:tavLst>
                                        <p:tav tm="0">
                                          <p:val>
                                            <p:strVal val="#ppt_x"/>
                                          </p:val>
                                        </p:tav>
                                        <p:tav tm="100000">
                                          <p:val>
                                            <p:strVal val="#ppt_x"/>
                                          </p:val>
                                        </p:tav>
                                      </p:tavLst>
                                    </p:anim>
                                    <p:anim calcmode="lin" valueType="num">
                                      <p:cBhvr>
                                        <p:cTn id="15" dur="1000" fill="hold"/>
                                        <p:tgtEl>
                                          <p:spTgt spid="25609"/>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95240"/>
                                        </p:tgtEl>
                                        <p:attrNameLst>
                                          <p:attrName>style.visibility</p:attrName>
                                        </p:attrNameLst>
                                      </p:cBhvr>
                                      <p:to>
                                        <p:strVal val="visible"/>
                                      </p:to>
                                    </p:set>
                                    <p:animEffect transition="in" filter="wipe(left)">
                                      <p:cBhvr>
                                        <p:cTn id="20" dur="500"/>
                                        <p:tgtEl>
                                          <p:spTgt spid="9524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95235"/>
                                        </p:tgtEl>
                                        <p:attrNameLst>
                                          <p:attrName>style.visibility</p:attrName>
                                        </p:attrNameLst>
                                      </p:cBhvr>
                                      <p:to>
                                        <p:strVal val="visible"/>
                                      </p:to>
                                    </p:set>
                                    <p:animEffect transition="in" filter="wipe(left)">
                                      <p:cBhvr>
                                        <p:cTn id="25" dur="500"/>
                                        <p:tgtEl>
                                          <p:spTgt spid="9523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95236"/>
                                        </p:tgtEl>
                                        <p:attrNameLst>
                                          <p:attrName>style.visibility</p:attrName>
                                        </p:attrNameLst>
                                      </p:cBhvr>
                                      <p:to>
                                        <p:strVal val="visible"/>
                                      </p:to>
                                    </p:set>
                                    <p:animEffect transition="in" filter="wipe(left)">
                                      <p:cBhvr>
                                        <p:cTn id="30" dur="500"/>
                                        <p:tgtEl>
                                          <p:spTgt spid="9523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95237"/>
                                        </p:tgtEl>
                                        <p:attrNameLst>
                                          <p:attrName>style.visibility</p:attrName>
                                        </p:attrNameLst>
                                      </p:cBhvr>
                                      <p:to>
                                        <p:strVal val="visible"/>
                                      </p:to>
                                    </p:set>
                                    <p:animEffect transition="in" filter="wipe(left)">
                                      <p:cBhvr>
                                        <p:cTn id="35" dur="500"/>
                                        <p:tgtEl>
                                          <p:spTgt spid="95237"/>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95238"/>
                                        </p:tgtEl>
                                        <p:attrNameLst>
                                          <p:attrName>style.visibility</p:attrName>
                                        </p:attrNameLst>
                                      </p:cBhvr>
                                      <p:to>
                                        <p:strVal val="visible"/>
                                      </p:to>
                                    </p:set>
                                    <p:animEffect transition="in" filter="wipe(left)">
                                      <p:cBhvr>
                                        <p:cTn id="40" dur="500"/>
                                        <p:tgtEl>
                                          <p:spTgt spid="95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p:bldP spid="95236" grpId="0"/>
      <p:bldP spid="95237" grpId="0"/>
      <p:bldP spid="95238" grpId="0"/>
      <p:bldP spid="95240" grpId="0"/>
      <p:bldP spid="2560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7286" name="Text Box 6"/>
          <p:cNvSpPr txBox="1">
            <a:spLocks noChangeArrowheads="1"/>
          </p:cNvSpPr>
          <p:nvPr/>
        </p:nvSpPr>
        <p:spPr bwMode="auto">
          <a:xfrm>
            <a:off x="3660776" y="5850467"/>
            <a:ext cx="195421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kumimoji="1" lang="zh-CN" altLang="en-US" sz="3200" b="1">
                <a:solidFill>
                  <a:srgbClr val="0000FF"/>
                </a:solidFill>
                <a:latin typeface="宋体" pitchFamily="2" charset="-122"/>
              </a:rPr>
              <a:t>联拱石桥</a:t>
            </a:r>
          </a:p>
        </p:txBody>
      </p:sp>
      <p:sp>
        <p:nvSpPr>
          <p:cNvPr id="27655" name="Text Box 8"/>
          <p:cNvSpPr txBox="1">
            <a:spLocks noChangeArrowheads="1"/>
          </p:cNvSpPr>
          <p:nvPr/>
        </p:nvSpPr>
        <p:spPr bwMode="auto">
          <a:xfrm>
            <a:off x="1985964" y="455085"/>
            <a:ext cx="5278437"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kumimoji="1" lang="zh-CN" altLang="en-US" sz="2800" b="1">
                <a:solidFill>
                  <a:srgbClr val="0000FF"/>
                </a:solidFill>
                <a:latin typeface="宋体" pitchFamily="2" charset="-122"/>
              </a:rPr>
              <a:t>一、十一个拱联成整体，坚固。</a:t>
            </a:r>
          </a:p>
        </p:txBody>
      </p:sp>
      <p:sp>
        <p:nvSpPr>
          <p:cNvPr id="27656" name="Text Box 9"/>
          <p:cNvSpPr txBox="1">
            <a:spLocks noChangeArrowheads="1"/>
          </p:cNvSpPr>
          <p:nvPr/>
        </p:nvSpPr>
        <p:spPr bwMode="auto">
          <a:xfrm>
            <a:off x="1985964" y="1187451"/>
            <a:ext cx="5278437"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kumimoji="1" lang="zh-CN" altLang="en-US" sz="2800" b="1">
                <a:solidFill>
                  <a:srgbClr val="0000FF"/>
                </a:solidFill>
                <a:latin typeface="宋体" pitchFamily="2" charset="-122"/>
              </a:rPr>
              <a:t>二、桥面用石板铺砌成，平坦。</a:t>
            </a:r>
          </a:p>
        </p:txBody>
      </p:sp>
      <p:sp>
        <p:nvSpPr>
          <p:cNvPr id="27657" name="Text Box 10"/>
          <p:cNvSpPr txBox="1">
            <a:spLocks noChangeArrowheads="1"/>
          </p:cNvSpPr>
          <p:nvPr/>
        </p:nvSpPr>
        <p:spPr bwMode="auto">
          <a:xfrm>
            <a:off x="1985964" y="1915585"/>
            <a:ext cx="5278437"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kumimoji="1" lang="zh-CN" altLang="en-US" sz="2800" b="1">
                <a:solidFill>
                  <a:srgbClr val="0000FF"/>
                </a:solidFill>
                <a:latin typeface="宋体" pitchFamily="2" charset="-122"/>
              </a:rPr>
              <a:t>三、石栏上雕刻有狮子，美观。</a:t>
            </a:r>
          </a:p>
        </p:txBody>
      </p:sp>
      <p:pic>
        <p:nvPicPr>
          <p:cNvPr id="52226" name="Picture 2" descr="http://p7.qhimg.com/t010b14c582b36674db.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9938" y="2914651"/>
            <a:ext cx="3573462" cy="29358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2227" name="Picture 3"/>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4814889" y="2914651"/>
            <a:ext cx="3201987" cy="29294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680" name="Text Box 12"/>
          <p:cNvSpPr txBox="1">
            <a:spLocks noChangeArrowheads="1"/>
          </p:cNvSpPr>
          <p:nvPr/>
        </p:nvSpPr>
        <p:spPr bwMode="auto">
          <a:xfrm>
            <a:off x="6167438" y="2846918"/>
            <a:ext cx="14478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kumimoji="1" lang="zh-CN" altLang="en-US" sz="3200" b="1">
                <a:solidFill>
                  <a:srgbClr val="FF00FF"/>
                </a:solidFill>
                <a:latin typeface="黑体" pitchFamily="49" charset="-122"/>
                <a:ea typeface="黑体" pitchFamily="49" charset="-122"/>
              </a:rPr>
              <a:t>卢沟桥</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fade">
                                      <p:cBhvr>
                                        <p:cTn id="7" dur="1000"/>
                                        <p:tgtEl>
                                          <p:spTgt spid="52227"/>
                                        </p:tgtEl>
                                      </p:cBhvr>
                                    </p:animEffect>
                                    <p:anim calcmode="lin" valueType="num">
                                      <p:cBhvr>
                                        <p:cTn id="8" dur="1000" fill="hold"/>
                                        <p:tgtEl>
                                          <p:spTgt spid="52227"/>
                                        </p:tgtEl>
                                        <p:attrNameLst>
                                          <p:attrName>ppt_x</p:attrName>
                                        </p:attrNameLst>
                                      </p:cBhvr>
                                      <p:tavLst>
                                        <p:tav tm="0">
                                          <p:val>
                                            <p:strVal val="#ppt_x"/>
                                          </p:val>
                                        </p:tav>
                                        <p:tav tm="100000">
                                          <p:val>
                                            <p:strVal val="#ppt_x"/>
                                          </p:val>
                                        </p:tav>
                                      </p:tavLst>
                                    </p:anim>
                                    <p:anim calcmode="lin" valueType="num">
                                      <p:cBhvr>
                                        <p:cTn id="9" dur="1000" fill="hold"/>
                                        <p:tgtEl>
                                          <p:spTgt spid="522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2226"/>
                                        </p:tgtEl>
                                        <p:attrNameLst>
                                          <p:attrName>style.visibility</p:attrName>
                                        </p:attrNameLst>
                                      </p:cBhvr>
                                      <p:to>
                                        <p:strVal val="visible"/>
                                      </p:to>
                                    </p:set>
                                    <p:animEffect transition="in" filter="fade">
                                      <p:cBhvr>
                                        <p:cTn id="12" dur="1000"/>
                                        <p:tgtEl>
                                          <p:spTgt spid="52226"/>
                                        </p:tgtEl>
                                      </p:cBhvr>
                                    </p:animEffect>
                                    <p:anim calcmode="lin" valueType="num">
                                      <p:cBhvr>
                                        <p:cTn id="13" dur="1000" fill="hold"/>
                                        <p:tgtEl>
                                          <p:spTgt spid="52226"/>
                                        </p:tgtEl>
                                        <p:attrNameLst>
                                          <p:attrName>ppt_x</p:attrName>
                                        </p:attrNameLst>
                                      </p:cBhvr>
                                      <p:tavLst>
                                        <p:tav tm="0">
                                          <p:val>
                                            <p:strVal val="#ppt_x"/>
                                          </p:val>
                                        </p:tav>
                                        <p:tav tm="100000">
                                          <p:val>
                                            <p:strVal val="#ppt_x"/>
                                          </p:val>
                                        </p:tav>
                                      </p:tavLst>
                                    </p:anim>
                                    <p:anim calcmode="lin" valueType="num">
                                      <p:cBhvr>
                                        <p:cTn id="14" dur="1000" fill="hold"/>
                                        <p:tgtEl>
                                          <p:spTgt spid="52226"/>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7286"/>
                                        </p:tgtEl>
                                        <p:attrNameLst>
                                          <p:attrName>style.visibility</p:attrName>
                                        </p:attrNameLst>
                                      </p:cBhvr>
                                      <p:to>
                                        <p:strVal val="visible"/>
                                      </p:to>
                                    </p:set>
                                    <p:animEffect transition="in" filter="fade">
                                      <p:cBhvr>
                                        <p:cTn id="19" dur="1000"/>
                                        <p:tgtEl>
                                          <p:spTgt spid="97286"/>
                                        </p:tgtEl>
                                      </p:cBhvr>
                                    </p:animEffect>
                                    <p:anim calcmode="lin" valueType="num">
                                      <p:cBhvr>
                                        <p:cTn id="20" dur="1000" fill="hold"/>
                                        <p:tgtEl>
                                          <p:spTgt spid="97286"/>
                                        </p:tgtEl>
                                        <p:attrNameLst>
                                          <p:attrName>ppt_x</p:attrName>
                                        </p:attrNameLst>
                                      </p:cBhvr>
                                      <p:tavLst>
                                        <p:tav tm="0">
                                          <p:val>
                                            <p:strVal val="#ppt_x"/>
                                          </p:val>
                                        </p:tav>
                                        <p:tav tm="100000">
                                          <p:val>
                                            <p:strVal val="#ppt_x"/>
                                          </p:val>
                                        </p:tav>
                                      </p:tavLst>
                                    </p:anim>
                                    <p:anim calcmode="lin" valueType="num">
                                      <p:cBhvr>
                                        <p:cTn id="21" dur="1000" fill="hold"/>
                                        <p:tgtEl>
                                          <p:spTgt spid="97286"/>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7655"/>
                                        </p:tgtEl>
                                        <p:attrNameLst>
                                          <p:attrName>style.visibility</p:attrName>
                                        </p:attrNameLst>
                                      </p:cBhvr>
                                      <p:to>
                                        <p:strVal val="visible"/>
                                      </p:to>
                                    </p:set>
                                    <p:animEffect transition="in" filter="fade">
                                      <p:cBhvr>
                                        <p:cTn id="26" dur="1000"/>
                                        <p:tgtEl>
                                          <p:spTgt spid="27655"/>
                                        </p:tgtEl>
                                      </p:cBhvr>
                                    </p:animEffect>
                                    <p:anim calcmode="lin" valueType="num">
                                      <p:cBhvr>
                                        <p:cTn id="27" dur="1000" fill="hold"/>
                                        <p:tgtEl>
                                          <p:spTgt spid="27655"/>
                                        </p:tgtEl>
                                        <p:attrNameLst>
                                          <p:attrName>ppt_x</p:attrName>
                                        </p:attrNameLst>
                                      </p:cBhvr>
                                      <p:tavLst>
                                        <p:tav tm="0">
                                          <p:val>
                                            <p:strVal val="#ppt_x"/>
                                          </p:val>
                                        </p:tav>
                                        <p:tav tm="100000">
                                          <p:val>
                                            <p:strVal val="#ppt_x"/>
                                          </p:val>
                                        </p:tav>
                                      </p:tavLst>
                                    </p:anim>
                                    <p:anim calcmode="lin" valueType="num">
                                      <p:cBhvr>
                                        <p:cTn id="28" dur="1000" fill="hold"/>
                                        <p:tgtEl>
                                          <p:spTgt spid="27655"/>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7656"/>
                                        </p:tgtEl>
                                        <p:attrNameLst>
                                          <p:attrName>style.visibility</p:attrName>
                                        </p:attrNameLst>
                                      </p:cBhvr>
                                      <p:to>
                                        <p:strVal val="visible"/>
                                      </p:to>
                                    </p:set>
                                    <p:animEffect transition="in" filter="fade">
                                      <p:cBhvr>
                                        <p:cTn id="33" dur="1000"/>
                                        <p:tgtEl>
                                          <p:spTgt spid="27656"/>
                                        </p:tgtEl>
                                      </p:cBhvr>
                                    </p:animEffect>
                                    <p:anim calcmode="lin" valueType="num">
                                      <p:cBhvr>
                                        <p:cTn id="34" dur="1000" fill="hold"/>
                                        <p:tgtEl>
                                          <p:spTgt spid="27656"/>
                                        </p:tgtEl>
                                        <p:attrNameLst>
                                          <p:attrName>ppt_x</p:attrName>
                                        </p:attrNameLst>
                                      </p:cBhvr>
                                      <p:tavLst>
                                        <p:tav tm="0">
                                          <p:val>
                                            <p:strVal val="#ppt_x"/>
                                          </p:val>
                                        </p:tav>
                                        <p:tav tm="100000">
                                          <p:val>
                                            <p:strVal val="#ppt_x"/>
                                          </p:val>
                                        </p:tav>
                                      </p:tavLst>
                                    </p:anim>
                                    <p:anim calcmode="lin" valueType="num">
                                      <p:cBhvr>
                                        <p:cTn id="35" dur="1000" fill="hold"/>
                                        <p:tgtEl>
                                          <p:spTgt spid="27656"/>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7657"/>
                                        </p:tgtEl>
                                        <p:attrNameLst>
                                          <p:attrName>style.visibility</p:attrName>
                                        </p:attrNameLst>
                                      </p:cBhvr>
                                      <p:to>
                                        <p:strVal val="visible"/>
                                      </p:to>
                                    </p:set>
                                    <p:animEffect transition="in" filter="fade">
                                      <p:cBhvr>
                                        <p:cTn id="40" dur="1000"/>
                                        <p:tgtEl>
                                          <p:spTgt spid="27657"/>
                                        </p:tgtEl>
                                      </p:cBhvr>
                                    </p:animEffect>
                                    <p:anim calcmode="lin" valueType="num">
                                      <p:cBhvr>
                                        <p:cTn id="41" dur="1000" fill="hold"/>
                                        <p:tgtEl>
                                          <p:spTgt spid="27657"/>
                                        </p:tgtEl>
                                        <p:attrNameLst>
                                          <p:attrName>ppt_x</p:attrName>
                                        </p:attrNameLst>
                                      </p:cBhvr>
                                      <p:tavLst>
                                        <p:tav tm="0">
                                          <p:val>
                                            <p:strVal val="#ppt_x"/>
                                          </p:val>
                                        </p:tav>
                                        <p:tav tm="100000">
                                          <p:val>
                                            <p:strVal val="#ppt_x"/>
                                          </p:val>
                                        </p:tav>
                                      </p:tavLst>
                                    </p:anim>
                                    <p:anim calcmode="lin" valueType="num">
                                      <p:cBhvr>
                                        <p:cTn id="42" dur="1000" fill="hold"/>
                                        <p:tgtEl>
                                          <p:spTgt spid="276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6" grpId="0"/>
      <p:bldP spid="27655" grpId="0"/>
      <p:bldP spid="27656" grpId="0"/>
      <p:bldP spid="27657"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8" name="Picture 1"/>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6283326" y="2677584"/>
            <a:ext cx="2498725" cy="2751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699" name="Text Box 2"/>
          <p:cNvSpPr txBox="1">
            <a:spLocks noChangeArrowheads="1"/>
          </p:cNvSpPr>
          <p:nvPr/>
        </p:nvSpPr>
        <p:spPr bwMode="auto">
          <a:xfrm>
            <a:off x="522289" y="988484"/>
            <a:ext cx="7888287" cy="12741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kumimoji="1" lang="zh-CN" altLang="en-US" sz="3200" b="1">
                <a:latin typeface="宋体" pitchFamily="2" charset="-122"/>
              </a:rPr>
              <a:t>    朗读第</a:t>
            </a:r>
            <a:r>
              <a:rPr kumimoji="1" lang="en-US" altLang="zh-CN" sz="3200" b="1">
                <a:latin typeface="宋体" pitchFamily="2" charset="-122"/>
              </a:rPr>
              <a:t>10</a:t>
            </a:r>
            <a:r>
              <a:rPr kumimoji="1" lang="zh-CN" altLang="en-US" sz="3200" b="1">
                <a:latin typeface="宋体" pitchFamily="2" charset="-122"/>
              </a:rPr>
              <a:t>段，想一想：结尾的议论句有何作用？</a:t>
            </a:r>
          </a:p>
        </p:txBody>
      </p:sp>
      <p:sp>
        <p:nvSpPr>
          <p:cNvPr id="3" name="矩形 2"/>
          <p:cNvSpPr>
            <a:spLocks noChangeArrowheads="1"/>
          </p:cNvSpPr>
          <p:nvPr/>
        </p:nvSpPr>
        <p:spPr bwMode="auto">
          <a:xfrm>
            <a:off x="522288" y="2677585"/>
            <a:ext cx="5622925" cy="2456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20000"/>
              </a:lnSpc>
            </a:pPr>
            <a:r>
              <a:rPr lang="zh-CN" altLang="en-US" sz="3200" b="1">
                <a:solidFill>
                  <a:srgbClr val="0000FF"/>
                </a:solidFill>
                <a:latin typeface="楷体" pitchFamily="49" charset="-122"/>
                <a:ea typeface="楷体" pitchFamily="49" charset="-122"/>
              </a:rPr>
              <a:t>    对前面的内容进行了总结，进一步指出社会主义制度的优越性，这样就把这篇说明文的思想性提到了一个新的高度。</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258764" y="1363134"/>
            <a:ext cx="4999037"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spcBef>
                <a:spcPct val="50000"/>
              </a:spcBef>
            </a:pPr>
            <a:r>
              <a:rPr kumimoji="1" lang="zh-CN" altLang="en-US" sz="2800" b="1">
                <a:solidFill>
                  <a:srgbClr val="0000FF"/>
                </a:solidFill>
                <a:latin typeface="宋体" pitchFamily="2" charset="-122"/>
              </a:rPr>
              <a:t>根据课文内容补充文章题目：</a:t>
            </a:r>
          </a:p>
        </p:txBody>
      </p:sp>
      <p:sp>
        <p:nvSpPr>
          <p:cNvPr id="30723" name="Text Box 3"/>
          <p:cNvSpPr txBox="1">
            <a:spLocks noChangeArrowheads="1"/>
          </p:cNvSpPr>
          <p:nvPr/>
        </p:nvSpPr>
        <p:spPr bwMode="auto">
          <a:xfrm>
            <a:off x="2395539" y="2700867"/>
            <a:ext cx="395287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spcBef>
                <a:spcPct val="50000"/>
              </a:spcBef>
            </a:pPr>
            <a:r>
              <a:rPr kumimoji="1" lang="zh-CN" altLang="en-US" sz="2800" b="1" u="sng">
                <a:solidFill>
                  <a:srgbClr val="0000FF"/>
                </a:solidFill>
                <a:latin typeface="宋体" pitchFamily="2" charset="-122"/>
              </a:rPr>
              <a:t>         </a:t>
            </a:r>
            <a:r>
              <a:rPr kumimoji="1" lang="zh-CN" altLang="en-US" sz="2800" b="1">
                <a:solidFill>
                  <a:srgbClr val="0000FF"/>
                </a:solidFill>
                <a:latin typeface="宋体" pitchFamily="2" charset="-122"/>
              </a:rPr>
              <a:t>的中国石拱桥</a:t>
            </a:r>
          </a:p>
        </p:txBody>
      </p:sp>
      <p:sp>
        <p:nvSpPr>
          <p:cNvPr id="9" name="Text Box 4"/>
          <p:cNvSpPr txBox="1">
            <a:spLocks noChangeArrowheads="1"/>
          </p:cNvSpPr>
          <p:nvPr/>
        </p:nvSpPr>
        <p:spPr bwMode="auto">
          <a:xfrm>
            <a:off x="1871664" y="3795185"/>
            <a:ext cx="162736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spcBef>
                <a:spcPct val="50000"/>
              </a:spcBef>
            </a:pPr>
            <a:r>
              <a:rPr kumimoji="1" lang="zh-CN" altLang="en-US" sz="2800" b="1">
                <a:solidFill>
                  <a:srgbClr val="FF0000"/>
                </a:solidFill>
                <a:latin typeface="宋体" pitchFamily="2" charset="-122"/>
              </a:rPr>
              <a:t>历史悠久</a:t>
            </a:r>
          </a:p>
        </p:txBody>
      </p:sp>
      <p:sp>
        <p:nvSpPr>
          <p:cNvPr id="10" name="Text Box 5"/>
          <p:cNvSpPr txBox="1">
            <a:spLocks noChangeArrowheads="1"/>
          </p:cNvSpPr>
          <p:nvPr/>
        </p:nvSpPr>
        <p:spPr bwMode="auto">
          <a:xfrm>
            <a:off x="3667125" y="3782485"/>
            <a:ext cx="162736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spcBef>
                <a:spcPct val="50000"/>
              </a:spcBef>
            </a:pPr>
            <a:r>
              <a:rPr kumimoji="1" lang="zh-CN" altLang="en-US" sz="2800" b="1">
                <a:solidFill>
                  <a:srgbClr val="FF0000"/>
                </a:solidFill>
                <a:latin typeface="宋体" pitchFamily="2" charset="-122"/>
              </a:rPr>
              <a:t>大小不一</a:t>
            </a:r>
          </a:p>
        </p:txBody>
      </p:sp>
      <p:sp>
        <p:nvSpPr>
          <p:cNvPr id="11" name="Text Box 6"/>
          <p:cNvSpPr txBox="1">
            <a:spLocks noChangeArrowheads="1"/>
          </p:cNvSpPr>
          <p:nvPr/>
        </p:nvSpPr>
        <p:spPr bwMode="auto">
          <a:xfrm>
            <a:off x="5454650" y="3769785"/>
            <a:ext cx="162736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spcBef>
                <a:spcPct val="50000"/>
              </a:spcBef>
            </a:pPr>
            <a:r>
              <a:rPr kumimoji="1" lang="zh-CN" altLang="en-US" sz="2800" b="1">
                <a:solidFill>
                  <a:srgbClr val="FF0000"/>
                </a:solidFill>
                <a:latin typeface="宋体" pitchFamily="2" charset="-122"/>
              </a:rPr>
              <a:t>形式优美</a:t>
            </a:r>
          </a:p>
        </p:txBody>
      </p:sp>
      <p:sp>
        <p:nvSpPr>
          <p:cNvPr id="12" name="Text Box 7"/>
          <p:cNvSpPr txBox="1">
            <a:spLocks noChangeArrowheads="1"/>
          </p:cNvSpPr>
          <p:nvPr/>
        </p:nvSpPr>
        <p:spPr bwMode="auto">
          <a:xfrm>
            <a:off x="1871664" y="4830234"/>
            <a:ext cx="162736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spcBef>
                <a:spcPct val="50000"/>
              </a:spcBef>
            </a:pPr>
            <a:r>
              <a:rPr kumimoji="1" lang="zh-CN" altLang="en-US" sz="2800" b="1">
                <a:solidFill>
                  <a:srgbClr val="FF0000"/>
                </a:solidFill>
                <a:latin typeface="宋体" pitchFamily="2" charset="-122"/>
              </a:rPr>
              <a:t>形式多样</a:t>
            </a:r>
          </a:p>
        </p:txBody>
      </p:sp>
      <p:sp>
        <p:nvSpPr>
          <p:cNvPr id="13" name="Text Box 8"/>
          <p:cNvSpPr txBox="1">
            <a:spLocks noChangeArrowheads="1"/>
          </p:cNvSpPr>
          <p:nvPr/>
        </p:nvSpPr>
        <p:spPr bwMode="auto">
          <a:xfrm>
            <a:off x="3671889" y="4885267"/>
            <a:ext cx="162736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spcBef>
                <a:spcPct val="50000"/>
              </a:spcBef>
            </a:pPr>
            <a:r>
              <a:rPr kumimoji="1" lang="zh-CN" altLang="en-US" sz="2800" b="1">
                <a:solidFill>
                  <a:srgbClr val="FF0000"/>
                </a:solidFill>
                <a:latin typeface="宋体" pitchFamily="2" charset="-122"/>
              </a:rPr>
              <a:t>分布广泛</a:t>
            </a:r>
          </a:p>
        </p:txBody>
      </p:sp>
      <p:sp>
        <p:nvSpPr>
          <p:cNvPr id="14" name="Text Box 9"/>
          <p:cNvSpPr txBox="1">
            <a:spLocks noChangeArrowheads="1"/>
          </p:cNvSpPr>
          <p:nvPr/>
        </p:nvSpPr>
        <p:spPr bwMode="auto">
          <a:xfrm>
            <a:off x="5440364" y="4845051"/>
            <a:ext cx="162736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spcBef>
                <a:spcPct val="50000"/>
              </a:spcBef>
            </a:pPr>
            <a:r>
              <a:rPr kumimoji="1" lang="zh-CN" altLang="en-US" sz="2800" b="1">
                <a:solidFill>
                  <a:srgbClr val="FF0000"/>
                </a:solidFill>
                <a:latin typeface="宋体" pitchFamily="2" charset="-122"/>
              </a:rPr>
              <a:t>结构坚固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69901" y="1987551"/>
            <a:ext cx="7877175" cy="233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30000"/>
              </a:lnSpc>
            </a:pPr>
            <a:r>
              <a:rPr lang="en-US" altLang="zh-CN" sz="2800" b="1" dirty="0">
                <a:latin typeface="楷体" pitchFamily="49" charset="-122"/>
                <a:ea typeface="楷体" pitchFamily="49" charset="-122"/>
              </a:rPr>
              <a:t>    1.</a:t>
            </a:r>
            <a:r>
              <a:rPr lang="zh-CN" altLang="en-US" sz="2800" b="1" dirty="0">
                <a:latin typeface="楷体" pitchFamily="49" charset="-122"/>
                <a:ea typeface="楷体" pitchFamily="49" charset="-122"/>
              </a:rPr>
              <a:t>为了说明我国石拱桥的共同特征，作者在举例时，为什么在举了赵州桥这一典型的石拱桥后，又以卢沟桥为例？如果把后者省去，文章不是更简洁吗？</a:t>
            </a:r>
          </a:p>
        </p:txBody>
      </p:sp>
      <p:grpSp>
        <p:nvGrpSpPr>
          <p:cNvPr id="31747" name="组合 1"/>
          <p:cNvGrpSpPr>
            <a:grpSpLocks/>
          </p:cNvGrpSpPr>
          <p:nvPr/>
        </p:nvGrpSpPr>
        <p:grpSpPr bwMode="auto">
          <a:xfrm>
            <a:off x="292100" y="753534"/>
            <a:ext cx="2039938" cy="726017"/>
            <a:chOff x="1463875" y="982657"/>
            <a:chExt cx="2473126" cy="616461"/>
          </a:xfrm>
        </p:grpSpPr>
        <p:pic>
          <p:nvPicPr>
            <p:cNvPr id="31748" name="图片 2"/>
            <p:cNvPicPr>
              <a:picLocks noChangeAspect="1" noChangeArrowheads="1"/>
            </p:cNvPicPr>
            <p:nvPr/>
          </p:nvPicPr>
          <p:blipFill>
            <a:blip r:embed="rId2" cstate="email">
              <a:clrChange>
                <a:clrFrom>
                  <a:srgbClr val="FFFEFD"/>
                </a:clrFrom>
                <a:clrTo>
                  <a:srgbClr val="FFFEFD">
                    <a:alpha val="0"/>
                  </a:srgbClr>
                </a:clrTo>
              </a:clrChange>
              <a:extLst>
                <a:ext uri="{28A0092B-C50C-407E-A947-70E740481C1C}">
                  <a14:useLocalDpi xmlns:a14="http://schemas.microsoft.com/office/drawing/2010/main" xmlns=""/>
                </a:ext>
              </a:extLst>
            </a:blip>
            <a:srcRect/>
            <a:stretch>
              <a:fillRect/>
            </a:stretch>
          </p:blipFill>
          <p:spPr bwMode="auto">
            <a:xfrm>
              <a:off x="1527259" y="991683"/>
              <a:ext cx="2409742" cy="607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49" name="文本框 2"/>
            <p:cNvSpPr txBox="1">
              <a:spLocks noChangeArrowheads="1"/>
            </p:cNvSpPr>
            <p:nvPr/>
          </p:nvSpPr>
          <p:spPr bwMode="auto">
            <a:xfrm>
              <a:off x="1463875" y="982657"/>
              <a:ext cx="2076874" cy="444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800" b="1" dirty="0">
                  <a:solidFill>
                    <a:srgbClr val="0070C0"/>
                  </a:solidFill>
                  <a:latin typeface="黑体" pitchFamily="49" charset="-122"/>
                  <a:ea typeface="黑体" pitchFamily="49" charset="-122"/>
                </a:rPr>
                <a:t>深入探究</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90514" y="973667"/>
            <a:ext cx="8423275" cy="4013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spcBef>
                <a:spcPct val="50000"/>
              </a:spcBef>
            </a:pPr>
            <a:r>
              <a:rPr lang="zh-CN" altLang="en-US" sz="2800" b="1" dirty="0">
                <a:solidFill>
                  <a:srgbClr val="0000FF"/>
                </a:solidFill>
                <a:latin typeface="黑体" pitchFamily="49" charset="-122"/>
                <a:ea typeface="黑体" pitchFamily="49" charset="-122"/>
              </a:rPr>
              <a:t>    赵州桥和卢沟桥虽然都是石拱桥，但前者是独拱桥的代表，后者是联拱桥的代表。这样举例既说明了中国石拱桥的特点，又体现了中国石拱桥的形式多样。另外，对赵州桥侧重介绍其设计科学，结构坚固；而对卢沟桥侧重介绍其形式优美，闻名中外。可见，作者正是选取不同形式的典型代表，又从不同的方面清楚而具体地说明了中国石拱桥的特征。</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7586" name="Picture 2" descr="http://youimg1.c-ctrip.com/target/tg/628/692/782/209a639256bb403abcca95be197d1862.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4886325" y="2764367"/>
            <a:ext cx="3721100" cy="3308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p:cNvSpPr txBox="1">
            <a:spLocks noChangeArrowheads="1"/>
          </p:cNvSpPr>
          <p:nvPr/>
        </p:nvSpPr>
        <p:spPr bwMode="auto">
          <a:xfrm>
            <a:off x="5778500" y="1786467"/>
            <a:ext cx="235108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FF0000"/>
                </a:solidFill>
                <a:latin typeface="黑体" pitchFamily="49" charset="-122"/>
                <a:ea typeface="黑体" pitchFamily="49" charset="-122"/>
              </a:rPr>
              <a:t>钱塘江大桥</a:t>
            </a:r>
          </a:p>
        </p:txBody>
      </p:sp>
      <p:pic>
        <p:nvPicPr>
          <p:cNvPr id="67588" name="Picture 4" descr="http://imgbdb2.bendibao.com/jingdianimg/201311/7/20131107200859_34078.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346076" y="721785"/>
            <a:ext cx="4270375" cy="2959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Box 9"/>
          <p:cNvSpPr txBox="1">
            <a:spLocks noChangeArrowheads="1"/>
          </p:cNvSpPr>
          <p:nvPr/>
        </p:nvSpPr>
        <p:spPr bwMode="auto">
          <a:xfrm>
            <a:off x="1135064" y="3871384"/>
            <a:ext cx="2890837"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FF0000"/>
                </a:solidFill>
                <a:latin typeface="黑体" pitchFamily="49" charset="-122"/>
                <a:ea typeface="黑体" pitchFamily="49" charset="-122"/>
              </a:rPr>
              <a:t>武汉长江大桥</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7588"/>
                                        </p:tgtEl>
                                        <p:attrNameLst>
                                          <p:attrName>style.visibility</p:attrName>
                                        </p:attrNameLst>
                                      </p:cBhvr>
                                      <p:to>
                                        <p:strVal val="visible"/>
                                      </p:to>
                                    </p:set>
                                    <p:animEffect transition="in" filter="fade">
                                      <p:cBhvr>
                                        <p:cTn id="12" dur="1000"/>
                                        <p:tgtEl>
                                          <p:spTgt spid="67588"/>
                                        </p:tgtEl>
                                      </p:cBhvr>
                                    </p:animEffect>
                                    <p:anim calcmode="lin" valueType="num">
                                      <p:cBhvr>
                                        <p:cTn id="13" dur="1000" fill="hold"/>
                                        <p:tgtEl>
                                          <p:spTgt spid="67588"/>
                                        </p:tgtEl>
                                        <p:attrNameLst>
                                          <p:attrName>ppt_x</p:attrName>
                                        </p:attrNameLst>
                                      </p:cBhvr>
                                      <p:tavLst>
                                        <p:tav tm="0">
                                          <p:val>
                                            <p:strVal val="#ppt_x"/>
                                          </p:val>
                                        </p:tav>
                                        <p:tav tm="100000">
                                          <p:val>
                                            <p:strVal val="#ppt_x"/>
                                          </p:val>
                                        </p:tav>
                                      </p:tavLst>
                                    </p:anim>
                                    <p:anim calcmode="lin" valueType="num">
                                      <p:cBhvr>
                                        <p:cTn id="14" dur="1000" fill="hold"/>
                                        <p:tgtEl>
                                          <p:spTgt spid="67588"/>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nodeType="withEffect">
                                  <p:stCondLst>
                                    <p:cond delay="0"/>
                                  </p:stCondLst>
                                  <p:childTnLst>
                                    <p:set>
                                      <p:cBhvr>
                                        <p:cTn id="21" dur="1" fill="hold">
                                          <p:stCondLst>
                                            <p:cond delay="0"/>
                                          </p:stCondLst>
                                        </p:cTn>
                                        <p:tgtEl>
                                          <p:spTgt spid="67586"/>
                                        </p:tgtEl>
                                        <p:attrNameLst>
                                          <p:attrName>style.visibility</p:attrName>
                                        </p:attrNameLst>
                                      </p:cBhvr>
                                      <p:to>
                                        <p:strVal val="visible"/>
                                      </p:to>
                                    </p:set>
                                    <p:animEffect transition="in" filter="barn(inVertical)">
                                      <p:cBhvr>
                                        <p:cTn id="22" dur="500"/>
                                        <p:tgtEl>
                                          <p:spTgt spid="67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07989" y="988484"/>
            <a:ext cx="8112125" cy="17727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30000"/>
              </a:lnSpc>
            </a:pPr>
            <a:r>
              <a:rPr lang="en-US" altLang="zh-CN" sz="2800" b="1" dirty="0">
                <a:latin typeface="楷体" pitchFamily="49" charset="-122"/>
                <a:ea typeface="楷体" pitchFamily="49" charset="-122"/>
              </a:rPr>
              <a:t>    2.</a:t>
            </a:r>
            <a:r>
              <a:rPr lang="zh-CN" altLang="en-US" sz="2800" b="1" dirty="0">
                <a:latin typeface="楷体" pitchFamily="49" charset="-122"/>
                <a:ea typeface="楷体" pitchFamily="49" charset="-122"/>
              </a:rPr>
              <a:t>文章写完我国石拱桥取得辉煌成就的原因后，完全可以结束，但作者为什么还要写新中国成立后兴建的各种桥梁？</a:t>
            </a:r>
          </a:p>
        </p:txBody>
      </p:sp>
      <p:sp>
        <p:nvSpPr>
          <p:cNvPr id="7" name="Text Box 5"/>
          <p:cNvSpPr txBox="1">
            <a:spLocks noChangeArrowheads="1"/>
          </p:cNvSpPr>
          <p:nvPr/>
        </p:nvSpPr>
        <p:spPr bwMode="auto">
          <a:xfrm>
            <a:off x="506414" y="3577167"/>
            <a:ext cx="8097837" cy="17727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spcBef>
                <a:spcPct val="50000"/>
              </a:spcBef>
            </a:pPr>
            <a:r>
              <a:rPr lang="zh-CN" altLang="en-US" sz="2800" b="1" dirty="0">
                <a:solidFill>
                  <a:srgbClr val="0000FF"/>
                </a:solidFill>
                <a:latin typeface="黑体" pitchFamily="49" charset="-122"/>
                <a:ea typeface="黑体" pitchFamily="49" charset="-122"/>
              </a:rPr>
              <a:t>    </a:t>
            </a:r>
            <a:r>
              <a:rPr lang="zh-CN" altLang="en-US" sz="2800" b="1" dirty="0">
                <a:solidFill>
                  <a:srgbClr val="FF00FF"/>
                </a:solidFill>
                <a:latin typeface="黑体" pitchFamily="49" charset="-122"/>
                <a:ea typeface="黑体" pitchFamily="49" charset="-122"/>
              </a:rPr>
              <a:t>观点一：</a:t>
            </a:r>
            <a:r>
              <a:rPr lang="zh-CN" altLang="en-US" sz="2800" b="1" dirty="0">
                <a:solidFill>
                  <a:srgbClr val="0000FF"/>
                </a:solidFill>
                <a:latin typeface="黑体" pitchFamily="49" charset="-122"/>
                <a:ea typeface="黑体" pitchFamily="49" charset="-122"/>
              </a:rPr>
              <a:t>文章的标题是“中国石拱桥”，而不是“中国古代石拱桥”，这就有必要提及我国现代石拱桥的情况。</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506414" y="1477433"/>
            <a:ext cx="8097837" cy="17727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spcBef>
                <a:spcPct val="50000"/>
              </a:spcBef>
            </a:pPr>
            <a:r>
              <a:rPr lang="zh-CN" altLang="en-US" sz="2800" b="1" dirty="0">
                <a:solidFill>
                  <a:srgbClr val="0000FF"/>
                </a:solidFill>
                <a:latin typeface="黑体" pitchFamily="49" charset="-122"/>
                <a:ea typeface="黑体" pitchFamily="49" charset="-122"/>
              </a:rPr>
              <a:t>    </a:t>
            </a:r>
            <a:r>
              <a:rPr lang="zh-CN" altLang="en-US" sz="2800" b="1" dirty="0">
                <a:solidFill>
                  <a:srgbClr val="FF00FF"/>
                </a:solidFill>
                <a:latin typeface="黑体" pitchFamily="49" charset="-122"/>
                <a:ea typeface="黑体" pitchFamily="49" charset="-122"/>
              </a:rPr>
              <a:t>观点二：</a:t>
            </a:r>
            <a:r>
              <a:rPr lang="zh-CN" altLang="en-US" sz="2800" b="1" dirty="0">
                <a:solidFill>
                  <a:srgbClr val="0000FF"/>
                </a:solidFill>
                <a:latin typeface="黑体" pitchFamily="49" charset="-122"/>
                <a:ea typeface="黑体" pitchFamily="49" charset="-122"/>
              </a:rPr>
              <a:t>新中国成立后中国石拱桥的成就也是辉煌的，有世界最长的独拱石桥</a:t>
            </a:r>
            <a:r>
              <a:rPr lang="en-US" altLang="zh-CN" sz="2800" b="1" dirty="0">
                <a:solidFill>
                  <a:srgbClr val="0000FF"/>
                </a:solidFill>
                <a:latin typeface="黑体" pitchFamily="49" charset="-122"/>
                <a:ea typeface="黑体" pitchFamily="49" charset="-122"/>
              </a:rPr>
              <a:t>——</a:t>
            </a:r>
            <a:r>
              <a:rPr lang="zh-CN" altLang="en-US" sz="2800" b="1" dirty="0">
                <a:solidFill>
                  <a:srgbClr val="0000FF"/>
                </a:solidFill>
                <a:latin typeface="黑体" pitchFamily="49" charset="-122"/>
                <a:ea typeface="黑体" pitchFamily="49" charset="-122"/>
              </a:rPr>
              <a:t>长虹大桥，这的确是中国人民的骄傲。</a:t>
            </a:r>
          </a:p>
        </p:txBody>
      </p:sp>
      <p:sp>
        <p:nvSpPr>
          <p:cNvPr id="5" name="Text Box 5"/>
          <p:cNvSpPr txBox="1">
            <a:spLocks noChangeArrowheads="1"/>
          </p:cNvSpPr>
          <p:nvPr/>
        </p:nvSpPr>
        <p:spPr bwMode="auto">
          <a:xfrm>
            <a:off x="506414" y="3937000"/>
            <a:ext cx="8097837" cy="12126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spcBef>
                <a:spcPct val="50000"/>
              </a:spcBef>
            </a:pPr>
            <a:r>
              <a:rPr lang="zh-CN" altLang="en-US" sz="2800" b="1" dirty="0">
                <a:solidFill>
                  <a:srgbClr val="0000FF"/>
                </a:solidFill>
                <a:latin typeface="黑体" pitchFamily="49" charset="-122"/>
                <a:ea typeface="黑体" pitchFamily="49" charset="-122"/>
              </a:rPr>
              <a:t>    </a:t>
            </a:r>
            <a:r>
              <a:rPr lang="zh-CN" altLang="en-US" sz="2800" b="1" dirty="0">
                <a:solidFill>
                  <a:srgbClr val="FF00FF"/>
                </a:solidFill>
                <a:latin typeface="黑体" pitchFamily="49" charset="-122"/>
                <a:ea typeface="黑体" pitchFamily="49" charset="-122"/>
              </a:rPr>
              <a:t>观点三：</a:t>
            </a:r>
            <a:r>
              <a:rPr lang="zh-CN" altLang="en-US" sz="2800" b="1" dirty="0">
                <a:solidFill>
                  <a:srgbClr val="0000FF"/>
                </a:solidFill>
                <a:latin typeface="黑体" pitchFamily="49" charset="-122"/>
                <a:ea typeface="黑体" pitchFamily="49" charset="-122"/>
              </a:rPr>
              <a:t>我国现代石拱桥在原有基础上又有新的发展，如“双曲拱桥”就是其一。</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1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603250" y="1551518"/>
            <a:ext cx="7854950" cy="2893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spcBef>
                <a:spcPct val="50000"/>
              </a:spcBef>
            </a:pPr>
            <a:r>
              <a:rPr lang="zh-CN" altLang="en-US" sz="2800" b="1" dirty="0">
                <a:solidFill>
                  <a:srgbClr val="0000FF"/>
                </a:solidFill>
                <a:latin typeface="黑体" pitchFamily="49" charset="-122"/>
                <a:ea typeface="黑体" pitchFamily="49" charset="-122"/>
              </a:rPr>
              <a:t>    </a:t>
            </a:r>
            <a:r>
              <a:rPr lang="zh-CN" altLang="en-US" sz="2800" b="1" dirty="0">
                <a:solidFill>
                  <a:srgbClr val="FF00FF"/>
                </a:solidFill>
                <a:latin typeface="黑体" pitchFamily="49" charset="-122"/>
                <a:ea typeface="黑体" pitchFamily="49" charset="-122"/>
              </a:rPr>
              <a:t>观点四：</a:t>
            </a:r>
            <a:r>
              <a:rPr lang="zh-CN" altLang="en-US" sz="2800" b="1" dirty="0">
                <a:solidFill>
                  <a:srgbClr val="0000FF"/>
                </a:solidFill>
                <a:latin typeface="黑体" pitchFamily="49" charset="-122"/>
                <a:ea typeface="黑体" pitchFamily="49" charset="-122"/>
              </a:rPr>
              <a:t>这样写，既丰富了文章内容，又展示了新中国桥梁事业的辉煌成就，表明了社会主义制度的优越性，使全文结构严谨，文章的主题得到升华。如果去掉最后一段，就不会产生这样的效果，对中国石拱桥的介绍就不够完整。</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6"/>
          <p:cNvGrpSpPr>
            <a:grpSpLocks/>
          </p:cNvGrpSpPr>
          <p:nvPr/>
        </p:nvGrpSpPr>
        <p:grpSpPr bwMode="auto">
          <a:xfrm>
            <a:off x="268288" y="1589617"/>
            <a:ext cx="8361362" cy="1786608"/>
            <a:chOff x="474664" y="1046163"/>
            <a:chExt cx="7453132" cy="1338047"/>
          </a:xfrm>
        </p:grpSpPr>
        <p:sp>
          <p:nvSpPr>
            <p:cNvPr id="36869" name="TextBox 1"/>
            <p:cNvSpPr txBox="1">
              <a:spLocks noChangeArrowheads="1"/>
            </p:cNvSpPr>
            <p:nvPr/>
          </p:nvSpPr>
          <p:spPr bwMode="auto">
            <a:xfrm>
              <a:off x="474664" y="1046163"/>
              <a:ext cx="7453132" cy="9081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en-US" altLang="zh-CN" sz="2800" b="1" dirty="0">
                  <a:latin typeface="楷体" pitchFamily="49" charset="-122"/>
                  <a:ea typeface="楷体" pitchFamily="49" charset="-122"/>
                </a:rPr>
                <a:t>    1.《</a:t>
              </a:r>
              <a:r>
                <a:rPr lang="zh-CN" altLang="en-US" sz="2800" b="1" dirty="0">
                  <a:latin typeface="楷体" pitchFamily="49" charset="-122"/>
                  <a:ea typeface="楷体" pitchFamily="49" charset="-122"/>
                </a:rPr>
                <a:t>水经注</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里提到的“旅人桥”，大约建成于公元</a:t>
              </a:r>
              <a:r>
                <a:rPr lang="en-US" altLang="zh-CN" sz="2800" b="1" dirty="0">
                  <a:latin typeface="楷体" pitchFamily="49" charset="-122"/>
                  <a:ea typeface="楷体" pitchFamily="49" charset="-122"/>
                </a:rPr>
                <a:t>282</a:t>
              </a:r>
              <a:r>
                <a:rPr lang="zh-CN" altLang="en-US" sz="2800" b="1" dirty="0">
                  <a:latin typeface="楷体" pitchFamily="49" charset="-122"/>
                  <a:ea typeface="楷体" pitchFamily="49" charset="-122"/>
                </a:rPr>
                <a:t>年，可能是有记载的最早的石拱桥了。</a:t>
              </a:r>
            </a:p>
          </p:txBody>
        </p:sp>
        <p:sp>
          <p:nvSpPr>
            <p:cNvPr id="36870" name="矩形 8"/>
            <p:cNvSpPr>
              <a:spLocks noChangeArrowheads="1"/>
            </p:cNvSpPr>
            <p:nvPr/>
          </p:nvSpPr>
          <p:spPr bwMode="auto">
            <a:xfrm>
              <a:off x="6221150" y="1274034"/>
              <a:ext cx="486106" cy="488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 pitchFamily="49" charset="-122"/>
                  <a:ea typeface="楷体" pitchFamily="49" charset="-122"/>
                </a:rPr>
                <a:t>·</a:t>
              </a:r>
              <a:endParaRPr lang="zh-CN" altLang="en-US" sz="2800" b="1">
                <a:solidFill>
                  <a:srgbClr val="FF0000"/>
                </a:solidFill>
                <a:latin typeface="楷体" pitchFamily="49" charset="-122"/>
                <a:ea typeface="楷体" pitchFamily="49" charset="-122"/>
              </a:endParaRPr>
            </a:p>
          </p:txBody>
        </p:sp>
        <p:sp>
          <p:nvSpPr>
            <p:cNvPr id="36871" name="矩形 9"/>
            <p:cNvSpPr>
              <a:spLocks noChangeArrowheads="1"/>
            </p:cNvSpPr>
            <p:nvPr/>
          </p:nvSpPr>
          <p:spPr bwMode="auto">
            <a:xfrm>
              <a:off x="6554524" y="1274034"/>
              <a:ext cx="486106" cy="488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 pitchFamily="49" charset="-122"/>
                  <a:ea typeface="楷体" pitchFamily="49" charset="-122"/>
                </a:rPr>
                <a:t>·</a:t>
              </a:r>
              <a:endParaRPr lang="zh-CN" altLang="en-US" sz="2800" b="1">
                <a:solidFill>
                  <a:srgbClr val="FF0000"/>
                </a:solidFill>
                <a:latin typeface="楷体" pitchFamily="49" charset="-122"/>
                <a:ea typeface="楷体" pitchFamily="49" charset="-122"/>
              </a:endParaRPr>
            </a:p>
          </p:txBody>
        </p:sp>
        <p:sp>
          <p:nvSpPr>
            <p:cNvPr id="36872" name="矩形 10"/>
            <p:cNvSpPr>
              <a:spLocks noChangeArrowheads="1"/>
            </p:cNvSpPr>
            <p:nvPr/>
          </p:nvSpPr>
          <p:spPr bwMode="auto">
            <a:xfrm>
              <a:off x="2552008" y="1895543"/>
              <a:ext cx="486106" cy="488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 pitchFamily="49" charset="-122"/>
                  <a:ea typeface="楷体" pitchFamily="49" charset="-122"/>
                </a:rPr>
                <a:t>·</a:t>
              </a:r>
              <a:endParaRPr lang="zh-CN" altLang="en-US" sz="2800" b="1">
                <a:solidFill>
                  <a:srgbClr val="FF0000"/>
                </a:solidFill>
                <a:latin typeface="楷体" pitchFamily="49" charset="-122"/>
                <a:ea typeface="楷体" pitchFamily="49" charset="-122"/>
              </a:endParaRPr>
            </a:p>
          </p:txBody>
        </p:sp>
        <p:sp>
          <p:nvSpPr>
            <p:cNvPr id="36873" name="矩形 11"/>
            <p:cNvSpPr>
              <a:spLocks noChangeArrowheads="1"/>
            </p:cNvSpPr>
            <p:nvPr/>
          </p:nvSpPr>
          <p:spPr bwMode="auto">
            <a:xfrm>
              <a:off x="2885383" y="1895543"/>
              <a:ext cx="486106" cy="488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 pitchFamily="49" charset="-122"/>
                  <a:ea typeface="楷体" pitchFamily="49" charset="-122"/>
                </a:rPr>
                <a:t>·</a:t>
              </a:r>
              <a:endParaRPr lang="zh-CN" altLang="en-US" sz="2800" b="1">
                <a:solidFill>
                  <a:srgbClr val="FF0000"/>
                </a:solidFill>
                <a:latin typeface="楷体" pitchFamily="49" charset="-122"/>
                <a:ea typeface="楷体" pitchFamily="49" charset="-122"/>
              </a:endParaRPr>
            </a:p>
          </p:txBody>
        </p:sp>
        <p:sp>
          <p:nvSpPr>
            <p:cNvPr id="36874" name="矩形 12"/>
            <p:cNvSpPr>
              <a:spLocks noChangeArrowheads="1"/>
            </p:cNvSpPr>
            <p:nvPr/>
          </p:nvSpPr>
          <p:spPr bwMode="auto">
            <a:xfrm>
              <a:off x="3172154" y="1895542"/>
              <a:ext cx="486106" cy="488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 pitchFamily="49" charset="-122"/>
                  <a:ea typeface="楷体" pitchFamily="49" charset="-122"/>
                </a:rPr>
                <a:t>·</a:t>
              </a:r>
              <a:endParaRPr lang="zh-CN" altLang="en-US" sz="2800" b="1">
                <a:solidFill>
                  <a:srgbClr val="FF0000"/>
                </a:solidFill>
                <a:latin typeface="楷体" pitchFamily="49" charset="-122"/>
                <a:ea typeface="楷体" pitchFamily="49" charset="-122"/>
              </a:endParaRPr>
            </a:p>
          </p:txBody>
        </p:sp>
        <p:sp>
          <p:nvSpPr>
            <p:cNvPr id="36875" name="矩形 13"/>
            <p:cNvSpPr>
              <a:spLocks noChangeArrowheads="1"/>
            </p:cNvSpPr>
            <p:nvPr/>
          </p:nvSpPr>
          <p:spPr bwMode="auto">
            <a:xfrm>
              <a:off x="3466408" y="1895542"/>
              <a:ext cx="486106" cy="488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 pitchFamily="49" charset="-122"/>
                  <a:ea typeface="楷体" pitchFamily="49" charset="-122"/>
                </a:rPr>
                <a:t>·</a:t>
              </a:r>
              <a:endParaRPr lang="zh-CN" altLang="en-US" sz="2800" b="1">
                <a:solidFill>
                  <a:srgbClr val="FF0000"/>
                </a:solidFill>
                <a:latin typeface="楷体" pitchFamily="49" charset="-122"/>
                <a:ea typeface="楷体" pitchFamily="49" charset="-122"/>
              </a:endParaRPr>
            </a:p>
          </p:txBody>
        </p:sp>
        <p:sp>
          <p:nvSpPr>
            <p:cNvPr id="36876" name="矩形 14"/>
            <p:cNvSpPr>
              <a:spLocks noChangeArrowheads="1"/>
            </p:cNvSpPr>
            <p:nvPr/>
          </p:nvSpPr>
          <p:spPr bwMode="auto">
            <a:xfrm>
              <a:off x="3786704" y="1895542"/>
              <a:ext cx="486106" cy="488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 pitchFamily="49" charset="-122"/>
                  <a:ea typeface="楷体" pitchFamily="49" charset="-122"/>
                </a:rPr>
                <a:t>·</a:t>
              </a:r>
              <a:endParaRPr lang="zh-CN" altLang="en-US" sz="2800" b="1">
                <a:solidFill>
                  <a:srgbClr val="FF0000"/>
                </a:solidFill>
                <a:latin typeface="楷体" pitchFamily="49" charset="-122"/>
                <a:ea typeface="楷体" pitchFamily="49" charset="-122"/>
              </a:endParaRPr>
            </a:p>
          </p:txBody>
        </p:sp>
        <p:sp>
          <p:nvSpPr>
            <p:cNvPr id="36877" name="矩形 15"/>
            <p:cNvSpPr>
              <a:spLocks noChangeArrowheads="1"/>
            </p:cNvSpPr>
            <p:nvPr/>
          </p:nvSpPr>
          <p:spPr bwMode="auto">
            <a:xfrm>
              <a:off x="4120079" y="1895542"/>
              <a:ext cx="486106" cy="488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 pitchFamily="49" charset="-122"/>
                  <a:ea typeface="楷体" pitchFamily="49" charset="-122"/>
                </a:rPr>
                <a:t>·</a:t>
              </a:r>
              <a:endParaRPr lang="zh-CN" altLang="en-US" sz="2800" b="1">
                <a:solidFill>
                  <a:srgbClr val="FF0000"/>
                </a:solidFill>
                <a:latin typeface="楷体" pitchFamily="49" charset="-122"/>
                <a:ea typeface="楷体" pitchFamily="49" charset="-122"/>
              </a:endParaRPr>
            </a:p>
          </p:txBody>
        </p:sp>
        <p:sp>
          <p:nvSpPr>
            <p:cNvPr id="36878" name="矩形 16"/>
            <p:cNvSpPr>
              <a:spLocks noChangeArrowheads="1"/>
            </p:cNvSpPr>
            <p:nvPr/>
          </p:nvSpPr>
          <p:spPr bwMode="auto">
            <a:xfrm>
              <a:off x="4402275" y="1895542"/>
              <a:ext cx="486106" cy="488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 pitchFamily="49" charset="-122"/>
                  <a:ea typeface="楷体" pitchFamily="49" charset="-122"/>
                </a:rPr>
                <a:t>·</a:t>
              </a:r>
              <a:endParaRPr lang="zh-CN" altLang="en-US" sz="2800" b="1">
                <a:solidFill>
                  <a:srgbClr val="FF0000"/>
                </a:solidFill>
                <a:latin typeface="楷体" pitchFamily="49" charset="-122"/>
                <a:ea typeface="楷体" pitchFamily="49" charset="-122"/>
              </a:endParaRPr>
            </a:p>
          </p:txBody>
        </p:sp>
      </p:grpSp>
      <p:sp>
        <p:nvSpPr>
          <p:cNvPr id="18" name="矩形 17"/>
          <p:cNvSpPr>
            <a:spLocks noChangeArrowheads="1"/>
          </p:cNvSpPr>
          <p:nvPr/>
        </p:nvSpPr>
        <p:spPr bwMode="auto">
          <a:xfrm>
            <a:off x="334963" y="3668184"/>
            <a:ext cx="8166100" cy="12126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30000"/>
              </a:lnSpc>
            </a:pPr>
            <a:r>
              <a:rPr lang="en-US" altLang="zh-CN" sz="2800" b="1" dirty="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大约”“可能是”都表示不确定，只是推测的情况。“有记载的”使说明的根据增加可靠性。</a:t>
            </a:r>
          </a:p>
        </p:txBody>
      </p:sp>
      <p:sp>
        <p:nvSpPr>
          <p:cNvPr id="36868" name="矩形 18"/>
          <p:cNvSpPr>
            <a:spLocks noChangeArrowheads="1"/>
          </p:cNvSpPr>
          <p:nvPr/>
        </p:nvSpPr>
        <p:spPr bwMode="auto">
          <a:xfrm>
            <a:off x="330201" y="706967"/>
            <a:ext cx="8086725" cy="652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30000"/>
              </a:lnSpc>
            </a:pPr>
            <a:r>
              <a:rPr lang="zh-CN" altLang="en-US" sz="2800" b="1" dirty="0">
                <a:solidFill>
                  <a:srgbClr val="FF00FF"/>
                </a:solidFill>
                <a:latin typeface="黑体" pitchFamily="49" charset="-122"/>
                <a:ea typeface="黑体" pitchFamily="49" charset="-122"/>
              </a:rPr>
              <a:t>结合文中的句子，体会说明文语言的准确、严谨。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6"/>
          <p:cNvGrpSpPr>
            <a:grpSpLocks/>
          </p:cNvGrpSpPr>
          <p:nvPr/>
        </p:nvGrpSpPr>
        <p:grpSpPr bwMode="auto">
          <a:xfrm>
            <a:off x="325438" y="1316568"/>
            <a:ext cx="8318500" cy="1702709"/>
            <a:chOff x="471538" y="1046163"/>
            <a:chExt cx="8456562" cy="1278253"/>
          </a:xfrm>
        </p:grpSpPr>
        <p:sp>
          <p:nvSpPr>
            <p:cNvPr id="37892" name="TextBox 1"/>
            <p:cNvSpPr txBox="1">
              <a:spLocks noChangeArrowheads="1"/>
            </p:cNvSpPr>
            <p:nvPr/>
          </p:nvSpPr>
          <p:spPr bwMode="auto">
            <a:xfrm>
              <a:off x="474663" y="1046163"/>
              <a:ext cx="8453437" cy="910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en-US" altLang="zh-CN" sz="2800" b="1" dirty="0">
                  <a:latin typeface="楷体" pitchFamily="49" charset="-122"/>
                  <a:ea typeface="楷体" pitchFamily="49" charset="-122"/>
                </a:rPr>
                <a:t>    2.</a:t>
              </a:r>
              <a:r>
                <a:rPr lang="zh-CN" altLang="en-US" sz="2800" b="1" dirty="0">
                  <a:latin typeface="楷体" pitchFamily="49" charset="-122"/>
                  <a:ea typeface="楷体" pitchFamily="49" charset="-122"/>
                </a:rPr>
                <a:t>全桥只有一个大拱，长达</a:t>
              </a:r>
              <a:r>
                <a:rPr lang="en-US" altLang="zh-CN" sz="2800" b="1" dirty="0">
                  <a:latin typeface="楷体" pitchFamily="49" charset="-122"/>
                  <a:ea typeface="楷体" pitchFamily="49" charset="-122"/>
                </a:rPr>
                <a:t>37.4</a:t>
              </a:r>
              <a:r>
                <a:rPr lang="zh-CN" altLang="en-US" sz="2800" b="1" dirty="0">
                  <a:latin typeface="楷体" pitchFamily="49" charset="-122"/>
                  <a:ea typeface="楷体" pitchFamily="49" charset="-122"/>
                </a:rPr>
                <a:t>米，在当时可算是世界上最长的石拱。</a:t>
              </a:r>
            </a:p>
          </p:txBody>
        </p:sp>
        <p:sp>
          <p:nvSpPr>
            <p:cNvPr id="37893" name="矩形 28"/>
            <p:cNvSpPr>
              <a:spLocks noChangeArrowheads="1"/>
            </p:cNvSpPr>
            <p:nvPr/>
          </p:nvSpPr>
          <p:spPr bwMode="auto">
            <a:xfrm>
              <a:off x="7033680" y="1314972"/>
              <a:ext cx="554393" cy="489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 pitchFamily="49" charset="-122"/>
                  <a:ea typeface="楷体" pitchFamily="49" charset="-122"/>
                </a:rPr>
                <a:t>·</a:t>
              </a:r>
              <a:endParaRPr lang="zh-CN" altLang="en-US" sz="2800" b="1">
                <a:solidFill>
                  <a:srgbClr val="FF0000"/>
                </a:solidFill>
                <a:latin typeface="楷体" pitchFamily="49" charset="-122"/>
                <a:ea typeface="楷体" pitchFamily="49" charset="-122"/>
              </a:endParaRPr>
            </a:p>
          </p:txBody>
        </p:sp>
        <p:sp>
          <p:nvSpPr>
            <p:cNvPr id="37894" name="矩形 29"/>
            <p:cNvSpPr>
              <a:spLocks noChangeArrowheads="1"/>
            </p:cNvSpPr>
            <p:nvPr/>
          </p:nvSpPr>
          <p:spPr bwMode="auto">
            <a:xfrm>
              <a:off x="7367056" y="1314972"/>
              <a:ext cx="554393" cy="489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 pitchFamily="49" charset="-122"/>
                  <a:ea typeface="楷体" pitchFamily="49" charset="-122"/>
                </a:rPr>
                <a:t>·</a:t>
              </a:r>
              <a:endParaRPr lang="zh-CN" altLang="en-US" sz="2800" b="1">
                <a:solidFill>
                  <a:srgbClr val="FF0000"/>
                </a:solidFill>
                <a:latin typeface="楷体" pitchFamily="49" charset="-122"/>
                <a:ea typeface="楷体" pitchFamily="49" charset="-122"/>
              </a:endParaRPr>
            </a:p>
          </p:txBody>
        </p:sp>
        <p:sp>
          <p:nvSpPr>
            <p:cNvPr id="37895" name="矩形 31"/>
            <p:cNvSpPr>
              <a:spLocks noChangeArrowheads="1"/>
            </p:cNvSpPr>
            <p:nvPr/>
          </p:nvSpPr>
          <p:spPr bwMode="auto">
            <a:xfrm>
              <a:off x="7716094" y="1318065"/>
              <a:ext cx="554393" cy="489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 pitchFamily="49" charset="-122"/>
                  <a:ea typeface="楷体" pitchFamily="49" charset="-122"/>
                </a:rPr>
                <a:t>·</a:t>
              </a:r>
              <a:endParaRPr lang="zh-CN" altLang="en-US" sz="2800" b="1">
                <a:solidFill>
                  <a:srgbClr val="FF0000"/>
                </a:solidFill>
                <a:latin typeface="楷体" pitchFamily="49" charset="-122"/>
                <a:ea typeface="楷体" pitchFamily="49" charset="-122"/>
              </a:endParaRPr>
            </a:p>
          </p:txBody>
        </p:sp>
        <p:sp>
          <p:nvSpPr>
            <p:cNvPr id="37896" name="矩形 32"/>
            <p:cNvSpPr>
              <a:spLocks noChangeArrowheads="1"/>
            </p:cNvSpPr>
            <p:nvPr/>
          </p:nvSpPr>
          <p:spPr bwMode="auto">
            <a:xfrm>
              <a:off x="8129355" y="1310925"/>
              <a:ext cx="554393" cy="489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 pitchFamily="49" charset="-122"/>
                  <a:ea typeface="楷体" pitchFamily="49" charset="-122"/>
                </a:rPr>
                <a:t>·</a:t>
              </a:r>
              <a:endParaRPr lang="zh-CN" altLang="en-US" sz="2800" b="1">
                <a:solidFill>
                  <a:srgbClr val="FF0000"/>
                </a:solidFill>
                <a:latin typeface="楷体" pitchFamily="49" charset="-122"/>
                <a:ea typeface="楷体" pitchFamily="49" charset="-122"/>
              </a:endParaRPr>
            </a:p>
          </p:txBody>
        </p:sp>
        <p:sp>
          <p:nvSpPr>
            <p:cNvPr id="37897" name="矩形 33"/>
            <p:cNvSpPr>
              <a:spLocks noChangeArrowheads="1"/>
            </p:cNvSpPr>
            <p:nvPr/>
          </p:nvSpPr>
          <p:spPr bwMode="auto">
            <a:xfrm>
              <a:off x="471538" y="1827442"/>
              <a:ext cx="554393" cy="489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 pitchFamily="49" charset="-122"/>
                  <a:ea typeface="楷体" pitchFamily="49" charset="-122"/>
                </a:rPr>
                <a:t>·</a:t>
              </a:r>
              <a:endParaRPr lang="zh-CN" altLang="en-US" sz="2800" b="1">
                <a:solidFill>
                  <a:srgbClr val="FF0000"/>
                </a:solidFill>
                <a:latin typeface="楷体" pitchFamily="49" charset="-122"/>
                <a:ea typeface="楷体" pitchFamily="49" charset="-122"/>
              </a:endParaRPr>
            </a:p>
          </p:txBody>
        </p:sp>
        <p:sp>
          <p:nvSpPr>
            <p:cNvPr id="37898" name="矩形 33"/>
            <p:cNvSpPr>
              <a:spLocks noChangeArrowheads="1"/>
            </p:cNvSpPr>
            <p:nvPr/>
          </p:nvSpPr>
          <p:spPr bwMode="auto">
            <a:xfrm>
              <a:off x="820131" y="1834583"/>
              <a:ext cx="554393" cy="489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 pitchFamily="49" charset="-122"/>
                  <a:ea typeface="楷体" pitchFamily="49" charset="-122"/>
                </a:rPr>
                <a:t>·</a:t>
              </a:r>
              <a:endParaRPr lang="zh-CN" altLang="en-US" sz="2800" b="1">
                <a:solidFill>
                  <a:srgbClr val="FF0000"/>
                </a:solidFill>
                <a:latin typeface="楷体" pitchFamily="49" charset="-122"/>
                <a:ea typeface="楷体" pitchFamily="49" charset="-122"/>
              </a:endParaRPr>
            </a:p>
          </p:txBody>
        </p:sp>
      </p:grpSp>
      <p:sp>
        <p:nvSpPr>
          <p:cNvPr id="31" name="矩形 30"/>
          <p:cNvSpPr>
            <a:spLocks noChangeArrowheads="1"/>
          </p:cNvSpPr>
          <p:nvPr/>
        </p:nvSpPr>
        <p:spPr bwMode="auto">
          <a:xfrm>
            <a:off x="412750" y="3003551"/>
            <a:ext cx="8180388" cy="12126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30000"/>
              </a:lnSpc>
            </a:pPr>
            <a:r>
              <a:rPr lang="zh-CN" altLang="en-US" sz="2800" b="1" dirty="0">
                <a:solidFill>
                  <a:srgbClr val="0000FF"/>
                </a:solidFill>
                <a:latin typeface="楷体" pitchFamily="49" charset="-122"/>
                <a:ea typeface="楷体" pitchFamily="49" charset="-122"/>
              </a:rPr>
              <a:t>    “在当时”是从时间上限定的，“可算是”从程度上限定。这样的说明才更符合实际情况。</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barn(inVertical)">
                                      <p:cBhvr>
                                        <p:cTn id="1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8914" name="组合 2"/>
          <p:cNvGrpSpPr>
            <a:grpSpLocks/>
          </p:cNvGrpSpPr>
          <p:nvPr/>
        </p:nvGrpSpPr>
        <p:grpSpPr bwMode="auto">
          <a:xfrm>
            <a:off x="447676" y="1731435"/>
            <a:ext cx="8359775" cy="3132920"/>
            <a:chOff x="447675" y="1298577"/>
            <a:chExt cx="8359775" cy="2349786"/>
          </a:xfrm>
        </p:grpSpPr>
        <p:sp>
          <p:nvSpPr>
            <p:cNvPr id="38915" name="TextBox 1"/>
            <p:cNvSpPr txBox="1">
              <a:spLocks noChangeArrowheads="1"/>
            </p:cNvSpPr>
            <p:nvPr/>
          </p:nvSpPr>
          <p:spPr bwMode="auto">
            <a:xfrm>
              <a:off x="450362" y="1298577"/>
              <a:ext cx="8357088" cy="20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en-US" altLang="zh-CN" sz="2800" b="1" dirty="0">
                  <a:latin typeface="楷体" pitchFamily="49" charset="-122"/>
                  <a:ea typeface="楷体" pitchFamily="49" charset="-122"/>
                </a:rPr>
                <a:t>    3.</a:t>
              </a:r>
              <a:r>
                <a:rPr lang="zh-CN" altLang="en-US" sz="2800" b="1" dirty="0">
                  <a:latin typeface="楷体" pitchFamily="49" charset="-122"/>
                  <a:ea typeface="楷体" pitchFamily="49" charset="-122"/>
                </a:rPr>
                <a:t>永定河上的卢沟桥，修建于公元</a:t>
              </a:r>
              <a:r>
                <a:rPr lang="en-US" altLang="zh-CN" sz="2800" b="1" dirty="0">
                  <a:latin typeface="楷体" pitchFamily="49" charset="-122"/>
                  <a:ea typeface="楷体" pitchFamily="49" charset="-122"/>
                </a:rPr>
                <a:t>1189</a:t>
              </a:r>
              <a:r>
                <a:rPr lang="zh-CN" altLang="en-US" sz="2800" b="1" dirty="0">
                  <a:latin typeface="楷体" pitchFamily="49" charset="-122"/>
                  <a:ea typeface="楷体" pitchFamily="49" charset="-122"/>
                </a:rPr>
                <a:t>到</a:t>
              </a:r>
              <a:r>
                <a:rPr lang="en-US" altLang="zh-CN" sz="2800" b="1" dirty="0">
                  <a:latin typeface="楷体" pitchFamily="49" charset="-122"/>
                  <a:ea typeface="楷体" pitchFamily="49" charset="-122"/>
                </a:rPr>
                <a:t>1192</a:t>
              </a:r>
              <a:r>
                <a:rPr lang="zh-CN" altLang="en-US" sz="2800" b="1" dirty="0">
                  <a:latin typeface="楷体" pitchFamily="49" charset="-122"/>
                  <a:ea typeface="楷体" pitchFamily="49" charset="-122"/>
                </a:rPr>
                <a:t>年间。桥长</a:t>
              </a:r>
              <a:r>
                <a:rPr lang="en-US" altLang="zh-CN" sz="2800" b="1" dirty="0">
                  <a:latin typeface="楷体" pitchFamily="49" charset="-122"/>
                  <a:ea typeface="楷体" pitchFamily="49" charset="-122"/>
                </a:rPr>
                <a:t>265</a:t>
              </a:r>
              <a:r>
                <a:rPr lang="zh-CN" altLang="en-US" sz="2800" b="1" dirty="0">
                  <a:latin typeface="楷体" pitchFamily="49" charset="-122"/>
                  <a:ea typeface="楷体" pitchFamily="49" charset="-122"/>
                </a:rPr>
                <a:t>米，由</a:t>
              </a:r>
              <a:r>
                <a:rPr lang="en-US" altLang="zh-CN" sz="2800" b="1" dirty="0">
                  <a:latin typeface="楷体" pitchFamily="49" charset="-122"/>
                  <a:ea typeface="楷体" pitchFamily="49" charset="-122"/>
                </a:rPr>
                <a:t>11</a:t>
              </a:r>
              <a:r>
                <a:rPr lang="zh-CN" altLang="en-US" sz="2800" b="1" dirty="0">
                  <a:latin typeface="楷体" pitchFamily="49" charset="-122"/>
                  <a:ea typeface="楷体" pitchFamily="49" charset="-122"/>
                </a:rPr>
                <a:t>个半圆形的石拱组成，每个石拱长度不一，自</a:t>
              </a:r>
              <a:r>
                <a:rPr lang="en-US" altLang="zh-CN" sz="2800" b="1" dirty="0">
                  <a:latin typeface="楷体" pitchFamily="49" charset="-122"/>
                  <a:ea typeface="楷体" pitchFamily="49" charset="-122"/>
                </a:rPr>
                <a:t>16</a:t>
              </a:r>
              <a:r>
                <a:rPr lang="zh-CN" altLang="en-US" sz="2800" b="1" dirty="0">
                  <a:latin typeface="楷体" pitchFamily="49" charset="-122"/>
                  <a:ea typeface="楷体" pitchFamily="49" charset="-122"/>
                </a:rPr>
                <a:t>米到</a:t>
              </a:r>
              <a:r>
                <a:rPr lang="en-US" altLang="zh-CN" sz="2800" b="1" dirty="0">
                  <a:latin typeface="楷体" pitchFamily="49" charset="-122"/>
                  <a:ea typeface="楷体" pitchFamily="49" charset="-122"/>
                </a:rPr>
                <a:t>21.6</a:t>
              </a:r>
              <a:r>
                <a:rPr lang="zh-CN" altLang="en-US" sz="2800" b="1" dirty="0">
                  <a:latin typeface="楷体" pitchFamily="49" charset="-122"/>
                  <a:ea typeface="楷体" pitchFamily="49" charset="-122"/>
                </a:rPr>
                <a:t>米。桥宽约</a:t>
              </a:r>
              <a:r>
                <a:rPr lang="en-US" altLang="zh-CN" sz="2800" b="1" dirty="0">
                  <a:latin typeface="楷体" pitchFamily="49" charset="-122"/>
                  <a:ea typeface="楷体" pitchFamily="49" charset="-122"/>
                </a:rPr>
                <a:t>8</a:t>
              </a:r>
              <a:r>
                <a:rPr lang="zh-CN" altLang="en-US" sz="2800" b="1" dirty="0">
                  <a:latin typeface="楷体" pitchFamily="49" charset="-122"/>
                  <a:ea typeface="楷体" pitchFamily="49" charset="-122"/>
                </a:rPr>
                <a:t>米，桥面平坦，几乎与河面平行</a:t>
              </a:r>
              <a:r>
                <a:rPr lang="en-US" altLang="zh-CN" sz="2800" b="1" dirty="0">
                  <a:latin typeface="楷体" pitchFamily="49" charset="-122"/>
                  <a:ea typeface="楷体" pitchFamily="49" charset="-122"/>
                </a:rPr>
                <a:t>……</a:t>
              </a:r>
              <a:endParaRPr lang="zh-CN" altLang="en-US" sz="2800" b="1" dirty="0">
                <a:latin typeface="楷体" pitchFamily="49" charset="-122"/>
                <a:ea typeface="楷体" pitchFamily="49" charset="-122"/>
              </a:endParaRPr>
            </a:p>
          </p:txBody>
        </p:sp>
        <p:sp>
          <p:nvSpPr>
            <p:cNvPr id="38916" name="矩形 16"/>
            <p:cNvSpPr>
              <a:spLocks noChangeArrowheads="1"/>
            </p:cNvSpPr>
            <p:nvPr/>
          </p:nvSpPr>
          <p:spPr bwMode="auto">
            <a:xfrm>
              <a:off x="5803400" y="1498063"/>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17" name="矩形 17"/>
            <p:cNvSpPr>
              <a:spLocks noChangeArrowheads="1"/>
            </p:cNvSpPr>
            <p:nvPr/>
          </p:nvSpPr>
          <p:spPr bwMode="auto">
            <a:xfrm>
              <a:off x="6166321" y="1491132"/>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18" name="矩形 17"/>
            <p:cNvSpPr>
              <a:spLocks noChangeArrowheads="1"/>
            </p:cNvSpPr>
            <p:nvPr/>
          </p:nvSpPr>
          <p:spPr bwMode="auto">
            <a:xfrm>
              <a:off x="6450705" y="1491132"/>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19" name="矩形 17"/>
            <p:cNvSpPr>
              <a:spLocks noChangeArrowheads="1"/>
            </p:cNvSpPr>
            <p:nvPr/>
          </p:nvSpPr>
          <p:spPr bwMode="auto">
            <a:xfrm>
              <a:off x="6957274" y="1487929"/>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20" name="矩形 18"/>
            <p:cNvSpPr>
              <a:spLocks noChangeArrowheads="1"/>
            </p:cNvSpPr>
            <p:nvPr/>
          </p:nvSpPr>
          <p:spPr bwMode="auto">
            <a:xfrm>
              <a:off x="6619912" y="1491132"/>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21" name="矩形 19"/>
            <p:cNvSpPr>
              <a:spLocks noChangeArrowheads="1"/>
            </p:cNvSpPr>
            <p:nvPr/>
          </p:nvSpPr>
          <p:spPr bwMode="auto">
            <a:xfrm>
              <a:off x="6789970" y="1490746"/>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22" name="矩形 16"/>
            <p:cNvSpPr>
              <a:spLocks noChangeArrowheads="1"/>
            </p:cNvSpPr>
            <p:nvPr/>
          </p:nvSpPr>
          <p:spPr bwMode="auto">
            <a:xfrm>
              <a:off x="2973817" y="2598234"/>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23" name="矩形 17"/>
            <p:cNvSpPr>
              <a:spLocks noChangeArrowheads="1"/>
            </p:cNvSpPr>
            <p:nvPr/>
          </p:nvSpPr>
          <p:spPr bwMode="auto">
            <a:xfrm>
              <a:off x="3654200" y="2598234"/>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24" name="矩形 17"/>
            <p:cNvSpPr>
              <a:spLocks noChangeArrowheads="1"/>
            </p:cNvSpPr>
            <p:nvPr/>
          </p:nvSpPr>
          <p:spPr bwMode="auto">
            <a:xfrm>
              <a:off x="3231675" y="2598234"/>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25" name="矩形 23"/>
            <p:cNvSpPr>
              <a:spLocks noChangeArrowheads="1"/>
            </p:cNvSpPr>
            <p:nvPr/>
          </p:nvSpPr>
          <p:spPr bwMode="auto">
            <a:xfrm>
              <a:off x="3425622" y="2598234"/>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26" name="矩形 17"/>
            <p:cNvSpPr>
              <a:spLocks noChangeArrowheads="1"/>
            </p:cNvSpPr>
            <p:nvPr/>
          </p:nvSpPr>
          <p:spPr bwMode="auto">
            <a:xfrm>
              <a:off x="4284527" y="2598234"/>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27" name="矩形 27"/>
            <p:cNvSpPr>
              <a:spLocks noChangeArrowheads="1"/>
            </p:cNvSpPr>
            <p:nvPr/>
          </p:nvSpPr>
          <p:spPr bwMode="auto">
            <a:xfrm>
              <a:off x="4478473" y="2598234"/>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28" name="矩形 17"/>
            <p:cNvSpPr>
              <a:spLocks noChangeArrowheads="1"/>
            </p:cNvSpPr>
            <p:nvPr/>
          </p:nvSpPr>
          <p:spPr bwMode="auto">
            <a:xfrm>
              <a:off x="4845586" y="2598234"/>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29" name="矩形 29"/>
            <p:cNvSpPr>
              <a:spLocks noChangeArrowheads="1"/>
            </p:cNvSpPr>
            <p:nvPr/>
          </p:nvSpPr>
          <p:spPr bwMode="auto">
            <a:xfrm>
              <a:off x="5088019" y="2598234"/>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30" name="矩形 16"/>
            <p:cNvSpPr>
              <a:spLocks noChangeArrowheads="1"/>
            </p:cNvSpPr>
            <p:nvPr/>
          </p:nvSpPr>
          <p:spPr bwMode="auto">
            <a:xfrm>
              <a:off x="7236614" y="1493804"/>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31" name="矩形 17"/>
            <p:cNvSpPr>
              <a:spLocks noChangeArrowheads="1"/>
            </p:cNvSpPr>
            <p:nvPr/>
          </p:nvSpPr>
          <p:spPr bwMode="auto">
            <a:xfrm>
              <a:off x="7519071" y="1486874"/>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32" name="矩形 17"/>
            <p:cNvSpPr>
              <a:spLocks noChangeArrowheads="1"/>
            </p:cNvSpPr>
            <p:nvPr/>
          </p:nvSpPr>
          <p:spPr bwMode="auto">
            <a:xfrm>
              <a:off x="7695598" y="1493803"/>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33" name="矩形 17"/>
            <p:cNvSpPr>
              <a:spLocks noChangeArrowheads="1"/>
            </p:cNvSpPr>
            <p:nvPr/>
          </p:nvSpPr>
          <p:spPr bwMode="auto">
            <a:xfrm>
              <a:off x="8048944" y="1491262"/>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34" name="矩形 17"/>
            <p:cNvSpPr>
              <a:spLocks noChangeArrowheads="1"/>
            </p:cNvSpPr>
            <p:nvPr/>
          </p:nvSpPr>
          <p:spPr bwMode="auto">
            <a:xfrm>
              <a:off x="7865105" y="1493803"/>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35" name="矩形 17"/>
            <p:cNvSpPr>
              <a:spLocks noChangeArrowheads="1"/>
            </p:cNvSpPr>
            <p:nvPr/>
          </p:nvSpPr>
          <p:spPr bwMode="auto">
            <a:xfrm>
              <a:off x="447675" y="2040641"/>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36" name="矩形 29"/>
            <p:cNvSpPr>
              <a:spLocks noChangeArrowheads="1"/>
            </p:cNvSpPr>
            <p:nvPr/>
          </p:nvSpPr>
          <p:spPr bwMode="auto">
            <a:xfrm>
              <a:off x="770578" y="2047956"/>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37" name="矩形 17"/>
            <p:cNvSpPr>
              <a:spLocks noChangeArrowheads="1"/>
            </p:cNvSpPr>
            <p:nvPr/>
          </p:nvSpPr>
          <p:spPr bwMode="auto">
            <a:xfrm>
              <a:off x="4013436" y="2598234"/>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38" name="矩形 29"/>
            <p:cNvSpPr>
              <a:spLocks noChangeArrowheads="1"/>
            </p:cNvSpPr>
            <p:nvPr/>
          </p:nvSpPr>
          <p:spPr bwMode="auto">
            <a:xfrm>
              <a:off x="1510206" y="3158979"/>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39" name="矩形 29"/>
            <p:cNvSpPr>
              <a:spLocks noChangeArrowheads="1"/>
            </p:cNvSpPr>
            <p:nvPr/>
          </p:nvSpPr>
          <p:spPr bwMode="auto">
            <a:xfrm>
              <a:off x="1862791" y="3158979"/>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sp>
          <p:nvSpPr>
            <p:cNvPr id="38940" name="矩形 29"/>
            <p:cNvSpPr>
              <a:spLocks noChangeArrowheads="1"/>
            </p:cNvSpPr>
            <p:nvPr/>
          </p:nvSpPr>
          <p:spPr bwMode="auto">
            <a:xfrm>
              <a:off x="6517854" y="2577914"/>
              <a:ext cx="545342" cy="4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lnSpc>
                  <a:spcPct val="130000"/>
                </a:lnSpc>
              </a:pPr>
              <a:r>
                <a:rPr lang="en-US" altLang="zh-CN" sz="2800" b="1">
                  <a:solidFill>
                    <a:srgbClr val="FF0000"/>
                  </a:solidFill>
                  <a:latin typeface="楷体_GB2312" pitchFamily="1" charset="-122"/>
                  <a:ea typeface="楷体_GB2312" pitchFamily="1" charset="-122"/>
                </a:rPr>
                <a:t>·</a:t>
              </a:r>
              <a:endParaRPr lang="zh-CN" altLang="en-US" sz="2800" b="1">
                <a:solidFill>
                  <a:srgbClr val="FF0000"/>
                </a:solidFill>
                <a:latin typeface="楷体_GB2312" pitchFamily="1" charset="-122"/>
                <a:ea typeface="楷体_GB2312" pitchFamily="1" charset="-122"/>
              </a:endParaRP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a:spLocks noChangeArrowheads="1"/>
          </p:cNvSpPr>
          <p:nvPr/>
        </p:nvSpPr>
        <p:spPr bwMode="auto">
          <a:xfrm>
            <a:off x="447676" y="967318"/>
            <a:ext cx="8202613" cy="4013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30000"/>
              </a:lnSpc>
            </a:pPr>
            <a:r>
              <a:rPr lang="zh-CN" altLang="en-US" sz="2800" b="1" dirty="0">
                <a:solidFill>
                  <a:srgbClr val="0000FF"/>
                </a:solidFill>
                <a:latin typeface="楷体" pitchFamily="49" charset="-122"/>
                <a:ea typeface="楷体" pitchFamily="49" charset="-122"/>
              </a:rPr>
              <a:t>    “公园</a:t>
            </a:r>
            <a:r>
              <a:rPr lang="en-US" altLang="zh-CN" sz="2800" b="1" dirty="0">
                <a:solidFill>
                  <a:srgbClr val="0000FF"/>
                </a:solidFill>
                <a:latin typeface="楷体" pitchFamily="49" charset="-122"/>
                <a:ea typeface="楷体" pitchFamily="49" charset="-122"/>
              </a:rPr>
              <a:t>1189</a:t>
            </a:r>
            <a:r>
              <a:rPr lang="zh-CN" altLang="en-US" sz="2800" b="1" dirty="0">
                <a:solidFill>
                  <a:srgbClr val="0000FF"/>
                </a:solidFill>
                <a:latin typeface="楷体" pitchFamily="49" charset="-122"/>
                <a:ea typeface="楷体" pitchFamily="49" charset="-122"/>
              </a:rPr>
              <a:t>到</a:t>
            </a:r>
            <a:r>
              <a:rPr lang="en-US" altLang="zh-CN" sz="2800" b="1" dirty="0">
                <a:solidFill>
                  <a:srgbClr val="0000FF"/>
                </a:solidFill>
                <a:latin typeface="楷体" pitchFamily="49" charset="-122"/>
                <a:ea typeface="楷体" pitchFamily="49" charset="-122"/>
              </a:rPr>
              <a:t>1192</a:t>
            </a:r>
            <a:r>
              <a:rPr lang="zh-CN" altLang="en-US" sz="2800" b="1" dirty="0">
                <a:solidFill>
                  <a:srgbClr val="0000FF"/>
                </a:solidFill>
                <a:latin typeface="楷体" pitchFamily="49" charset="-122"/>
                <a:ea typeface="楷体" pitchFamily="49" charset="-122"/>
              </a:rPr>
              <a:t>年间”说明了修建时间，起止时间准确。“自</a:t>
            </a:r>
            <a:r>
              <a:rPr lang="en-US" altLang="zh-CN" sz="2800" b="1" dirty="0">
                <a:solidFill>
                  <a:srgbClr val="0000FF"/>
                </a:solidFill>
                <a:latin typeface="楷体" pitchFamily="49" charset="-122"/>
                <a:ea typeface="楷体" pitchFamily="49" charset="-122"/>
              </a:rPr>
              <a:t>16</a:t>
            </a:r>
            <a:r>
              <a:rPr lang="zh-CN" altLang="en-US" sz="2800" b="1" dirty="0">
                <a:solidFill>
                  <a:srgbClr val="0000FF"/>
                </a:solidFill>
                <a:latin typeface="楷体" pitchFamily="49" charset="-122"/>
                <a:ea typeface="楷体" pitchFamily="49" charset="-122"/>
              </a:rPr>
              <a:t>米到</a:t>
            </a:r>
            <a:r>
              <a:rPr lang="en-US" altLang="zh-CN" sz="2800" b="1" dirty="0">
                <a:solidFill>
                  <a:srgbClr val="0000FF"/>
                </a:solidFill>
                <a:latin typeface="楷体" pitchFamily="49" charset="-122"/>
                <a:ea typeface="楷体" pitchFamily="49" charset="-122"/>
              </a:rPr>
              <a:t>21.6</a:t>
            </a:r>
            <a:r>
              <a:rPr lang="zh-CN" altLang="en-US" sz="2800" b="1" dirty="0">
                <a:solidFill>
                  <a:srgbClr val="0000FF"/>
                </a:solidFill>
                <a:latin typeface="楷体" pitchFamily="49" charset="-122"/>
                <a:ea typeface="楷体" pitchFamily="49" charset="-122"/>
              </a:rPr>
              <a:t>米”，可见桥拱长度并不对称，是作者在核实了每个石拱的长度后所作的结论，列举数字精确，体现了说明文语言的准确性。“约”表示大概，去掉后变成完全确定，与事实不符，体现了说明文语言的准确性。“几乎”表明了卢沟桥桥面平坦，用语准确。</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a:extLst>
              <a:ext uri="{FF2B5EF4-FFF2-40B4-BE49-F238E27FC236}"/>
            </a:extLst>
          </p:cNvPr>
          <p:cNvSpPr txBox="1"/>
          <p:nvPr/>
        </p:nvSpPr>
        <p:spPr>
          <a:xfrm>
            <a:off x="344489" y="1934634"/>
            <a:ext cx="8404225" cy="2309863"/>
          </a:xfrm>
          <a:prstGeom prst="rect">
            <a:avLst/>
          </a:prstGeom>
          <a:noFill/>
        </p:spPr>
        <p:txBody>
          <a:bodyPr lIns="68580" tIns="34290" rIns="68580" bIns="34290">
            <a:spAutoFit/>
          </a:bodyPr>
          <a:lstStyle/>
          <a:p>
            <a:pPr eaLnBrk="1" hangingPunct="1">
              <a:lnSpc>
                <a:spcPct val="130000"/>
              </a:lnSpc>
              <a:defRPr/>
            </a:pPr>
            <a:r>
              <a:rPr lang="zh-CN" altLang="en-US" sz="2800" b="1" dirty="0">
                <a:solidFill>
                  <a:srgbClr val="0000FF"/>
                </a:solidFill>
                <a:latin typeface="+mn-ea"/>
                <a:ea typeface="+mn-ea"/>
              </a:rPr>
              <a:t>    本文以赵州桥和卢沟桥为例，具体介绍了我国石拱桥在设计和施工上的独特创造以及不朽的艺术价值，概述了新中国桥梁事业的飞跃发展，赞扬了我国劳动人民的聪明才智及社会主义制度的优越性。</a:t>
            </a:r>
            <a:endParaRPr lang="en-US" altLang="zh-CN" sz="2800" b="1" dirty="0">
              <a:solidFill>
                <a:srgbClr val="0000FF"/>
              </a:solidFill>
              <a:latin typeface="+mn-ea"/>
              <a:ea typeface="+mn-ea"/>
            </a:endParaRPr>
          </a:p>
        </p:txBody>
      </p:sp>
      <p:grpSp>
        <p:nvGrpSpPr>
          <p:cNvPr id="40963" name="组合 1"/>
          <p:cNvGrpSpPr>
            <a:grpSpLocks/>
          </p:cNvGrpSpPr>
          <p:nvPr/>
        </p:nvGrpSpPr>
        <p:grpSpPr bwMode="auto">
          <a:xfrm>
            <a:off x="292100" y="753534"/>
            <a:ext cx="2039938" cy="726017"/>
            <a:chOff x="1463875" y="982657"/>
            <a:chExt cx="2473126" cy="616461"/>
          </a:xfrm>
        </p:grpSpPr>
        <p:pic>
          <p:nvPicPr>
            <p:cNvPr id="40964" name="图片 2"/>
            <p:cNvPicPr>
              <a:picLocks noChangeAspect="1" noChangeArrowheads="1"/>
            </p:cNvPicPr>
            <p:nvPr/>
          </p:nvPicPr>
          <p:blipFill>
            <a:blip r:embed="rId2" cstate="email">
              <a:clrChange>
                <a:clrFrom>
                  <a:srgbClr val="FFFEFD"/>
                </a:clrFrom>
                <a:clrTo>
                  <a:srgbClr val="FFFEFD">
                    <a:alpha val="0"/>
                  </a:srgbClr>
                </a:clrTo>
              </a:clrChange>
              <a:extLst>
                <a:ext uri="{28A0092B-C50C-407E-A947-70E740481C1C}">
                  <a14:useLocalDpi xmlns:a14="http://schemas.microsoft.com/office/drawing/2010/main" xmlns=""/>
                </a:ext>
              </a:extLst>
            </a:blip>
            <a:srcRect/>
            <a:stretch>
              <a:fillRect/>
            </a:stretch>
          </p:blipFill>
          <p:spPr bwMode="auto">
            <a:xfrm>
              <a:off x="1527259" y="991683"/>
              <a:ext cx="2409742" cy="607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65" name="文本框 2"/>
            <p:cNvSpPr txBox="1">
              <a:spLocks noChangeArrowheads="1"/>
            </p:cNvSpPr>
            <p:nvPr/>
          </p:nvSpPr>
          <p:spPr bwMode="auto">
            <a:xfrm>
              <a:off x="1463875" y="982657"/>
              <a:ext cx="2076874" cy="444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800" b="1" dirty="0">
                  <a:solidFill>
                    <a:srgbClr val="0070C0"/>
                  </a:solidFill>
                  <a:latin typeface="黑体" pitchFamily="49" charset="-122"/>
                  <a:ea typeface="黑体" pitchFamily="49" charset="-122"/>
                </a:rPr>
                <a:t>主旨概括</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左大括号 31">
            <a:extLst>
              <a:ext uri="{FF2B5EF4-FFF2-40B4-BE49-F238E27FC236}"/>
            </a:extLst>
          </p:cNvPr>
          <p:cNvSpPr/>
          <p:nvPr/>
        </p:nvSpPr>
        <p:spPr>
          <a:xfrm>
            <a:off x="1965326" y="2815167"/>
            <a:ext cx="214313" cy="1390651"/>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b="1" dirty="0">
              <a:latin typeface="楷体_GB2312" pitchFamily="49" charset="-122"/>
              <a:ea typeface="楷体_GB2312" pitchFamily="49" charset="-122"/>
            </a:endParaRPr>
          </a:p>
        </p:txBody>
      </p:sp>
      <p:sp>
        <p:nvSpPr>
          <p:cNvPr id="33" name="TextBox 32"/>
          <p:cNvSpPr txBox="1">
            <a:spLocks noChangeArrowheads="1"/>
          </p:cNvSpPr>
          <p:nvPr/>
        </p:nvSpPr>
        <p:spPr bwMode="auto">
          <a:xfrm>
            <a:off x="2111375" y="2686051"/>
            <a:ext cx="1385888" cy="5724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2400" b="1" dirty="0">
                <a:latin typeface="楷体" pitchFamily="49" charset="-122"/>
                <a:ea typeface="楷体" pitchFamily="49" charset="-122"/>
              </a:rPr>
              <a:t>赵州桥</a:t>
            </a:r>
            <a:endParaRPr lang="en-US" altLang="zh-CN" sz="2400" b="1" dirty="0">
              <a:latin typeface="楷体" pitchFamily="49" charset="-122"/>
              <a:ea typeface="楷体" pitchFamily="49" charset="-122"/>
            </a:endParaRPr>
          </a:p>
        </p:txBody>
      </p:sp>
      <p:sp>
        <p:nvSpPr>
          <p:cNvPr id="3" name="右大括号 2">
            <a:extLst>
              <a:ext uri="{FF2B5EF4-FFF2-40B4-BE49-F238E27FC236}"/>
            </a:extLst>
          </p:cNvPr>
          <p:cNvSpPr/>
          <p:nvPr/>
        </p:nvSpPr>
        <p:spPr>
          <a:xfrm>
            <a:off x="7680325" y="1947334"/>
            <a:ext cx="266700" cy="3223684"/>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latin typeface="楷体_GB2312" pitchFamily="49" charset="-122"/>
              <a:ea typeface="楷体_GB2312" pitchFamily="49" charset="-122"/>
            </a:endParaRPr>
          </a:p>
        </p:txBody>
      </p:sp>
      <p:sp>
        <p:nvSpPr>
          <p:cNvPr id="14" name="左大括号 13">
            <a:extLst>
              <a:ext uri="{FF2B5EF4-FFF2-40B4-BE49-F238E27FC236}"/>
            </a:extLst>
          </p:cNvPr>
          <p:cNvSpPr/>
          <p:nvPr/>
        </p:nvSpPr>
        <p:spPr>
          <a:xfrm>
            <a:off x="798513" y="1947334"/>
            <a:ext cx="261937" cy="3223684"/>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b="1" dirty="0">
              <a:latin typeface="楷体_GB2312" pitchFamily="49" charset="-122"/>
              <a:ea typeface="楷体_GB2312" pitchFamily="49" charset="-122"/>
            </a:endParaRPr>
          </a:p>
        </p:txBody>
      </p:sp>
      <p:sp>
        <p:nvSpPr>
          <p:cNvPr id="18" name="TextBox 17"/>
          <p:cNvSpPr txBox="1">
            <a:spLocks noChangeArrowheads="1"/>
          </p:cNvSpPr>
          <p:nvPr/>
        </p:nvSpPr>
        <p:spPr bwMode="auto">
          <a:xfrm>
            <a:off x="1001714" y="4614334"/>
            <a:ext cx="682307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a:latin typeface="楷体" pitchFamily="49" charset="-122"/>
                <a:ea typeface="楷体" pitchFamily="49" charset="-122"/>
              </a:rPr>
              <a:t>桥梁事业的发展：长虹大桥  双曲拱桥</a:t>
            </a:r>
            <a:endParaRPr lang="en-US" altLang="zh-CN" sz="2400" b="1" dirty="0">
              <a:latin typeface="楷体" pitchFamily="49" charset="-122"/>
              <a:ea typeface="楷体" pitchFamily="49" charset="-122"/>
            </a:endParaRPr>
          </a:p>
        </p:txBody>
      </p:sp>
      <p:sp>
        <p:nvSpPr>
          <p:cNvPr id="19" name="TextBox 18"/>
          <p:cNvSpPr txBox="1">
            <a:spLocks noChangeArrowheads="1"/>
          </p:cNvSpPr>
          <p:nvPr/>
        </p:nvSpPr>
        <p:spPr bwMode="auto">
          <a:xfrm>
            <a:off x="1001714" y="1830918"/>
            <a:ext cx="683577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a:solidFill>
                  <a:srgbClr val="000000"/>
                </a:solidFill>
                <a:latin typeface="楷体" pitchFamily="49" charset="-122"/>
                <a:ea typeface="楷体" pitchFamily="49" charset="-122"/>
              </a:rPr>
              <a:t>石拱桥的特点：形式优美、结构坚固、历史悠久</a:t>
            </a:r>
          </a:p>
        </p:txBody>
      </p:sp>
      <p:sp>
        <p:nvSpPr>
          <p:cNvPr id="20" name="TextBox 19"/>
          <p:cNvSpPr txBox="1">
            <a:spLocks noChangeArrowheads="1"/>
          </p:cNvSpPr>
          <p:nvPr/>
        </p:nvSpPr>
        <p:spPr bwMode="auto">
          <a:xfrm>
            <a:off x="1001713" y="2882900"/>
            <a:ext cx="115570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a:solidFill>
                  <a:srgbClr val="000000"/>
                </a:solidFill>
                <a:latin typeface="楷体" pitchFamily="49" charset="-122"/>
                <a:ea typeface="楷体" pitchFamily="49" charset="-122"/>
              </a:rPr>
              <a:t>中国石拱桥</a:t>
            </a:r>
          </a:p>
        </p:txBody>
      </p:sp>
      <p:sp>
        <p:nvSpPr>
          <p:cNvPr id="22" name="TextBox 21"/>
          <p:cNvSpPr txBox="1">
            <a:spLocks noChangeArrowheads="1"/>
          </p:cNvSpPr>
          <p:nvPr/>
        </p:nvSpPr>
        <p:spPr bwMode="auto">
          <a:xfrm>
            <a:off x="2111375" y="3625851"/>
            <a:ext cx="1244600" cy="5724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2400" b="1" dirty="0">
                <a:latin typeface="楷体" pitchFamily="49" charset="-122"/>
                <a:ea typeface="楷体" pitchFamily="49" charset="-122"/>
              </a:rPr>
              <a:t>卢沟桥</a:t>
            </a:r>
            <a:endParaRPr lang="en-US" altLang="zh-CN" sz="2400" b="1" dirty="0">
              <a:latin typeface="楷体" pitchFamily="49" charset="-122"/>
              <a:ea typeface="楷体" pitchFamily="49" charset="-122"/>
            </a:endParaRPr>
          </a:p>
        </p:txBody>
      </p:sp>
      <p:sp>
        <p:nvSpPr>
          <p:cNvPr id="27" name="TextBox 26"/>
          <p:cNvSpPr txBox="1">
            <a:spLocks noChangeArrowheads="1"/>
          </p:cNvSpPr>
          <p:nvPr/>
        </p:nvSpPr>
        <p:spPr bwMode="auto">
          <a:xfrm>
            <a:off x="3168651" y="2686051"/>
            <a:ext cx="4714875" cy="5724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2400" b="1" dirty="0">
                <a:latin typeface="楷体" pitchFamily="49" charset="-122"/>
                <a:ea typeface="楷体" pitchFamily="49" charset="-122"/>
              </a:rPr>
              <a:t>历史悠久、雄伟奇观、坚固美观</a:t>
            </a:r>
            <a:endParaRPr lang="en-US" altLang="zh-CN" sz="2400" b="1" dirty="0">
              <a:latin typeface="楷体" pitchFamily="49" charset="-122"/>
              <a:ea typeface="楷体" pitchFamily="49" charset="-122"/>
            </a:endParaRPr>
          </a:p>
        </p:txBody>
      </p:sp>
      <p:sp>
        <p:nvSpPr>
          <p:cNvPr id="28" name="TextBox 27"/>
          <p:cNvSpPr txBox="1">
            <a:spLocks noChangeArrowheads="1"/>
          </p:cNvSpPr>
          <p:nvPr/>
        </p:nvSpPr>
        <p:spPr bwMode="auto">
          <a:xfrm>
            <a:off x="298490" y="2286000"/>
            <a:ext cx="553998" cy="248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400" b="1">
                <a:solidFill>
                  <a:srgbClr val="000000"/>
                </a:solidFill>
                <a:latin typeface="楷体" pitchFamily="49" charset="-122"/>
                <a:ea typeface="楷体" pitchFamily="49" charset="-122"/>
              </a:rPr>
              <a:t>中国石拱桥</a:t>
            </a:r>
          </a:p>
        </p:txBody>
      </p:sp>
      <p:sp>
        <p:nvSpPr>
          <p:cNvPr id="31" name="TextBox 30"/>
          <p:cNvSpPr txBox="1">
            <a:spLocks noChangeArrowheads="1"/>
          </p:cNvSpPr>
          <p:nvPr/>
        </p:nvSpPr>
        <p:spPr bwMode="auto">
          <a:xfrm>
            <a:off x="3168651" y="3625851"/>
            <a:ext cx="4714875" cy="5724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2400" b="1" dirty="0">
                <a:latin typeface="楷体" pitchFamily="49" charset="-122"/>
                <a:ea typeface="楷体" pitchFamily="49" charset="-122"/>
              </a:rPr>
              <a:t>各拱相联、千态万状、历史意义</a:t>
            </a:r>
            <a:endParaRPr lang="en-US" altLang="zh-CN" sz="2400" b="1" dirty="0">
              <a:latin typeface="楷体" pitchFamily="49" charset="-122"/>
              <a:ea typeface="楷体" pitchFamily="49" charset="-122"/>
            </a:endParaRPr>
          </a:p>
        </p:txBody>
      </p:sp>
      <p:sp>
        <p:nvSpPr>
          <p:cNvPr id="39" name="TextBox 38"/>
          <p:cNvSpPr txBox="1">
            <a:spLocks noChangeArrowheads="1"/>
          </p:cNvSpPr>
          <p:nvPr/>
        </p:nvSpPr>
        <p:spPr bwMode="auto">
          <a:xfrm>
            <a:off x="8037553" y="2254251"/>
            <a:ext cx="553998" cy="25865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400" b="1">
                <a:solidFill>
                  <a:srgbClr val="000000"/>
                </a:solidFill>
                <a:latin typeface="楷体" pitchFamily="49" charset="-122"/>
                <a:ea typeface="楷体" pitchFamily="49" charset="-122"/>
              </a:rPr>
              <a:t>智慧的结晶</a:t>
            </a:r>
          </a:p>
        </p:txBody>
      </p:sp>
      <p:grpSp>
        <p:nvGrpSpPr>
          <p:cNvPr id="41998" name="组合 1"/>
          <p:cNvGrpSpPr>
            <a:grpSpLocks/>
          </p:cNvGrpSpPr>
          <p:nvPr/>
        </p:nvGrpSpPr>
        <p:grpSpPr bwMode="auto">
          <a:xfrm>
            <a:off x="436564" y="503768"/>
            <a:ext cx="2041525" cy="726017"/>
            <a:chOff x="1463875" y="982657"/>
            <a:chExt cx="2473126" cy="616461"/>
          </a:xfrm>
        </p:grpSpPr>
        <p:pic>
          <p:nvPicPr>
            <p:cNvPr id="41999" name="图片 2"/>
            <p:cNvPicPr>
              <a:picLocks noChangeAspect="1" noChangeArrowheads="1"/>
            </p:cNvPicPr>
            <p:nvPr/>
          </p:nvPicPr>
          <p:blipFill>
            <a:blip r:embed="rId3" cstate="email">
              <a:clrChange>
                <a:clrFrom>
                  <a:srgbClr val="FFFEFD"/>
                </a:clrFrom>
                <a:clrTo>
                  <a:srgbClr val="FFFEFD">
                    <a:alpha val="0"/>
                  </a:srgbClr>
                </a:clrTo>
              </a:clrChange>
              <a:extLst>
                <a:ext uri="{28A0092B-C50C-407E-A947-70E740481C1C}">
                  <a14:useLocalDpi xmlns:a14="http://schemas.microsoft.com/office/drawing/2010/main" xmlns=""/>
                </a:ext>
              </a:extLst>
            </a:blip>
            <a:srcRect/>
            <a:stretch>
              <a:fillRect/>
            </a:stretch>
          </p:blipFill>
          <p:spPr bwMode="auto">
            <a:xfrm>
              <a:off x="1527259" y="991683"/>
              <a:ext cx="2409742" cy="607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2000" name="文本框 2"/>
            <p:cNvSpPr txBox="1">
              <a:spLocks noChangeArrowheads="1"/>
            </p:cNvSpPr>
            <p:nvPr/>
          </p:nvSpPr>
          <p:spPr bwMode="auto">
            <a:xfrm>
              <a:off x="1463875" y="982657"/>
              <a:ext cx="2076873" cy="444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800" b="1" dirty="0">
                  <a:solidFill>
                    <a:srgbClr val="0070C0"/>
                  </a:solidFill>
                  <a:latin typeface="黑体" pitchFamily="49" charset="-122"/>
                  <a:ea typeface="黑体" pitchFamily="49" charset="-122"/>
                </a:rPr>
                <a:t>结构梳理</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1000" fill="hold"/>
                                        <p:tgtEl>
                                          <p:spTgt spid="33"/>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1000"/>
                            </p:stCondLst>
                            <p:childTnLst>
                              <p:par>
                                <p:cTn id="42" presetID="42"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1000"/>
                            </p:stCondLst>
                            <p:childTnLst>
                              <p:par>
                                <p:cTn id="55" presetID="42" presetClass="entr" presetSubtype="0"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0"/>
                                        <p:tgtEl>
                                          <p:spTgt spid="31"/>
                                        </p:tgtEl>
                                      </p:cBhvr>
                                    </p:animEffect>
                                    <p:anim calcmode="lin" valueType="num">
                                      <p:cBhvr>
                                        <p:cTn id="58" dur="1000" fill="hold"/>
                                        <p:tgtEl>
                                          <p:spTgt spid="31"/>
                                        </p:tgtEl>
                                        <p:attrNameLst>
                                          <p:attrName>ppt_x</p:attrName>
                                        </p:attrNameLst>
                                      </p:cBhvr>
                                      <p:tavLst>
                                        <p:tav tm="0">
                                          <p:val>
                                            <p:strVal val="#ppt_x"/>
                                          </p:val>
                                        </p:tav>
                                        <p:tav tm="100000">
                                          <p:val>
                                            <p:strVal val="#ppt_x"/>
                                          </p:val>
                                        </p:tav>
                                      </p:tavLst>
                                    </p:anim>
                                    <p:anim calcmode="lin" valueType="num">
                                      <p:cBhvr>
                                        <p:cTn id="5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fade">
                                      <p:cBhvr>
                                        <p:cTn id="71" dur="1000"/>
                                        <p:tgtEl>
                                          <p:spTgt spid="3"/>
                                        </p:tgtEl>
                                      </p:cBhvr>
                                    </p:animEffect>
                                    <p:anim calcmode="lin" valueType="num">
                                      <p:cBhvr>
                                        <p:cTn id="72" dur="1000" fill="hold"/>
                                        <p:tgtEl>
                                          <p:spTgt spid="3"/>
                                        </p:tgtEl>
                                        <p:attrNameLst>
                                          <p:attrName>ppt_x</p:attrName>
                                        </p:attrNameLst>
                                      </p:cBhvr>
                                      <p:tavLst>
                                        <p:tav tm="0">
                                          <p:val>
                                            <p:strVal val="#ppt_x"/>
                                          </p:val>
                                        </p:tav>
                                        <p:tav tm="100000">
                                          <p:val>
                                            <p:strVal val="#ppt_x"/>
                                          </p:val>
                                        </p:tav>
                                      </p:tavLst>
                                    </p:anim>
                                    <p:anim calcmode="lin" valueType="num">
                                      <p:cBhvr>
                                        <p:cTn id="73" dur="1000" fill="hold"/>
                                        <p:tgtEl>
                                          <p:spTgt spid="3"/>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1000"/>
                            </p:stCondLst>
                            <p:childTnLst>
                              <p:par>
                                <p:cTn id="75" presetID="42" presetClass="entr" presetSubtype="0"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1000"/>
                                        <p:tgtEl>
                                          <p:spTgt spid="39"/>
                                        </p:tgtEl>
                                      </p:cBhvr>
                                    </p:animEffect>
                                    <p:anim calcmode="lin" valueType="num">
                                      <p:cBhvr>
                                        <p:cTn id="78" dur="1000" fill="hold"/>
                                        <p:tgtEl>
                                          <p:spTgt spid="39"/>
                                        </p:tgtEl>
                                        <p:attrNameLst>
                                          <p:attrName>ppt_x</p:attrName>
                                        </p:attrNameLst>
                                      </p:cBhvr>
                                      <p:tavLst>
                                        <p:tav tm="0">
                                          <p:val>
                                            <p:strVal val="#ppt_x"/>
                                          </p:val>
                                        </p:tav>
                                        <p:tav tm="100000">
                                          <p:val>
                                            <p:strVal val="#ppt_x"/>
                                          </p:val>
                                        </p:tav>
                                      </p:tavLst>
                                    </p:anim>
                                    <p:anim calcmode="lin" valueType="num">
                                      <p:cBhvr>
                                        <p:cTn id="7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 grpId="0" animBg="1"/>
      <p:bldP spid="14" grpId="0" animBg="1"/>
      <p:bldP spid="18" grpId="0"/>
      <p:bldP spid="19" grpId="0"/>
      <p:bldP spid="20" grpId="0"/>
      <p:bldP spid="22" grpId="0"/>
      <p:bldP spid="27" grpId="0"/>
      <p:bldP spid="28" grpId="0"/>
      <p:bldP spid="31" grpId="0"/>
      <p:bldP spid="39"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矩形 1"/>
          <p:cNvSpPr>
            <a:spLocks noChangeArrowheads="1"/>
          </p:cNvSpPr>
          <p:nvPr/>
        </p:nvSpPr>
        <p:spPr bwMode="auto">
          <a:xfrm>
            <a:off x="425450" y="1564218"/>
            <a:ext cx="4153701"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800" b="1" dirty="0">
                <a:solidFill>
                  <a:srgbClr val="FF0000"/>
                </a:solidFill>
                <a:latin typeface="黑体" pitchFamily="49" charset="-122"/>
                <a:ea typeface="黑体" pitchFamily="49" charset="-122"/>
              </a:rPr>
              <a:t>1.</a:t>
            </a:r>
            <a:r>
              <a:rPr lang="zh-CN" altLang="en-US" sz="2800" b="1" dirty="0">
                <a:solidFill>
                  <a:srgbClr val="FF0000"/>
                </a:solidFill>
                <a:latin typeface="黑体" pitchFamily="49" charset="-122"/>
                <a:ea typeface="黑体" pitchFamily="49" charset="-122"/>
              </a:rPr>
              <a:t>层次分明，条理清晰。</a:t>
            </a:r>
          </a:p>
        </p:txBody>
      </p:sp>
      <p:sp>
        <p:nvSpPr>
          <p:cNvPr id="3" name="矩形 2"/>
          <p:cNvSpPr>
            <a:spLocks noChangeArrowheads="1"/>
          </p:cNvSpPr>
          <p:nvPr/>
        </p:nvSpPr>
        <p:spPr bwMode="auto">
          <a:xfrm>
            <a:off x="312738" y="2324100"/>
            <a:ext cx="8534400" cy="3213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30000"/>
              </a:lnSpc>
            </a:pPr>
            <a:r>
              <a:rPr lang="zh-CN" altLang="en-US" sz="2600" b="1" dirty="0">
                <a:latin typeface="楷体" pitchFamily="49" charset="-122"/>
                <a:ea typeface="楷体" pitchFamily="49" charset="-122"/>
              </a:rPr>
              <a:t>    本文把说明的内容分为三个方面，再按一定顺序分段说明。第一部分概括说明石拱桥的外形、结构和功用；第二部分以赵州桥和卢沟桥为例，分别说明它们的独特创造和高度的艺术水平；第三部分综述我国桥梁事业，尤其是石拱桥的新发展。这里是按照由一般到特殊、先概括后具体的逻辑顺序进行说明的。</a:t>
            </a:r>
          </a:p>
        </p:txBody>
      </p:sp>
      <p:grpSp>
        <p:nvGrpSpPr>
          <p:cNvPr id="43012" name="组合 1"/>
          <p:cNvGrpSpPr>
            <a:grpSpLocks/>
          </p:cNvGrpSpPr>
          <p:nvPr/>
        </p:nvGrpSpPr>
        <p:grpSpPr bwMode="auto">
          <a:xfrm>
            <a:off x="292100" y="558801"/>
            <a:ext cx="2039938" cy="726017"/>
            <a:chOff x="1463875" y="982657"/>
            <a:chExt cx="2473126" cy="616461"/>
          </a:xfrm>
        </p:grpSpPr>
        <p:pic>
          <p:nvPicPr>
            <p:cNvPr id="43013" name="图片 2"/>
            <p:cNvPicPr>
              <a:picLocks noChangeAspect="1" noChangeArrowheads="1"/>
            </p:cNvPicPr>
            <p:nvPr/>
          </p:nvPicPr>
          <p:blipFill>
            <a:blip r:embed="rId3" cstate="email">
              <a:clrChange>
                <a:clrFrom>
                  <a:srgbClr val="FFFEFD"/>
                </a:clrFrom>
                <a:clrTo>
                  <a:srgbClr val="FFFEFD">
                    <a:alpha val="0"/>
                  </a:srgbClr>
                </a:clrTo>
              </a:clrChange>
              <a:extLst>
                <a:ext uri="{28A0092B-C50C-407E-A947-70E740481C1C}">
                  <a14:useLocalDpi xmlns:a14="http://schemas.microsoft.com/office/drawing/2010/main" xmlns=""/>
                </a:ext>
              </a:extLst>
            </a:blip>
            <a:srcRect/>
            <a:stretch>
              <a:fillRect/>
            </a:stretch>
          </p:blipFill>
          <p:spPr bwMode="auto">
            <a:xfrm>
              <a:off x="1527259" y="991683"/>
              <a:ext cx="2409742" cy="607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3014" name="文本框 2"/>
            <p:cNvSpPr txBox="1">
              <a:spLocks noChangeArrowheads="1"/>
            </p:cNvSpPr>
            <p:nvPr/>
          </p:nvSpPr>
          <p:spPr bwMode="auto">
            <a:xfrm>
              <a:off x="1463875" y="982657"/>
              <a:ext cx="2076874" cy="444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800" b="1" dirty="0">
                  <a:solidFill>
                    <a:srgbClr val="0070C0"/>
                  </a:solidFill>
                  <a:latin typeface="黑体" pitchFamily="49" charset="-122"/>
                  <a:ea typeface="黑体" pitchFamily="49" charset="-122"/>
                </a:rPr>
                <a:t>艺术特色</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矩形 1"/>
          <p:cNvSpPr>
            <a:spLocks noChangeArrowheads="1"/>
          </p:cNvSpPr>
          <p:nvPr/>
        </p:nvSpPr>
        <p:spPr bwMode="auto">
          <a:xfrm>
            <a:off x="427039" y="1284817"/>
            <a:ext cx="8207375" cy="3593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hangingPunct="1">
              <a:lnSpc>
                <a:spcPct val="125000"/>
              </a:lnSpc>
            </a:pPr>
            <a:r>
              <a:rPr lang="zh-CN" altLang="en-US" sz="2600" b="1" dirty="0">
                <a:latin typeface="楷体" pitchFamily="49" charset="-122"/>
                <a:ea typeface="楷体" pitchFamily="49" charset="-122"/>
              </a:rPr>
              <a:t>    作者在谈到本文的写作时说：“石拱桥这一体系，又是多种多样的。本文所写的这两座桥，是千百万座石拱桥中杰出的代表之作。几千年来，石拱桥遍布祖国山河大地，随着经济文化的日益发达而长足发展，它们是我国古代灿烂文化中的一个组成部分，在世界上曾为祖国赢得荣誉。”从中可以看出作者写作本文的意图，即传播有关石拱桥的知识。</a:t>
            </a:r>
          </a:p>
        </p:txBody>
      </p:sp>
      <p:grpSp>
        <p:nvGrpSpPr>
          <p:cNvPr id="7171" name="组合 1"/>
          <p:cNvGrpSpPr>
            <a:grpSpLocks/>
          </p:cNvGrpSpPr>
          <p:nvPr/>
        </p:nvGrpSpPr>
        <p:grpSpPr bwMode="auto">
          <a:xfrm>
            <a:off x="242888" y="448734"/>
            <a:ext cx="2062162" cy="726017"/>
            <a:chOff x="1438698" y="982657"/>
            <a:chExt cx="2498303" cy="616461"/>
          </a:xfrm>
        </p:grpSpPr>
        <p:pic>
          <p:nvPicPr>
            <p:cNvPr id="7172" name="图片 2"/>
            <p:cNvPicPr>
              <a:picLocks noChangeAspect="1" noChangeArrowheads="1"/>
            </p:cNvPicPr>
            <p:nvPr/>
          </p:nvPicPr>
          <p:blipFill>
            <a:blip r:embed="rId2" cstate="email">
              <a:clrChange>
                <a:clrFrom>
                  <a:srgbClr val="FFFEFD"/>
                </a:clrFrom>
                <a:clrTo>
                  <a:srgbClr val="FFFEFD">
                    <a:alpha val="0"/>
                  </a:srgbClr>
                </a:clrTo>
              </a:clrChange>
              <a:extLst>
                <a:ext uri="{28A0092B-C50C-407E-A947-70E740481C1C}">
                  <a14:useLocalDpi xmlns:a14="http://schemas.microsoft.com/office/drawing/2010/main" xmlns=""/>
                </a:ext>
              </a:extLst>
            </a:blip>
            <a:srcRect/>
            <a:stretch>
              <a:fillRect/>
            </a:stretch>
          </p:blipFill>
          <p:spPr bwMode="auto">
            <a:xfrm>
              <a:off x="1527259" y="991683"/>
              <a:ext cx="2409742" cy="607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3" name="文本框 2"/>
            <p:cNvSpPr txBox="1">
              <a:spLocks noChangeArrowheads="1"/>
            </p:cNvSpPr>
            <p:nvPr/>
          </p:nvSpPr>
          <p:spPr bwMode="auto">
            <a:xfrm>
              <a:off x="1438698" y="982657"/>
              <a:ext cx="2076874" cy="444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800" b="1" dirty="0">
                  <a:solidFill>
                    <a:srgbClr val="0070C0"/>
                  </a:solidFill>
                  <a:latin typeface="黑体" pitchFamily="49" charset="-122"/>
                  <a:ea typeface="黑体" pitchFamily="49" charset="-122"/>
                </a:rPr>
                <a:t>背景链接</a:t>
              </a:r>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矩形 1"/>
          <p:cNvSpPr>
            <a:spLocks noChangeArrowheads="1"/>
          </p:cNvSpPr>
          <p:nvPr/>
        </p:nvSpPr>
        <p:spPr bwMode="auto">
          <a:xfrm>
            <a:off x="514350" y="857251"/>
            <a:ext cx="4153701"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800" b="1" dirty="0">
                <a:solidFill>
                  <a:srgbClr val="FF0000"/>
                </a:solidFill>
                <a:latin typeface="黑体" pitchFamily="49" charset="-122"/>
                <a:ea typeface="黑体" pitchFamily="49" charset="-122"/>
              </a:rPr>
              <a:t>2.</a:t>
            </a:r>
            <a:r>
              <a:rPr lang="zh-CN" altLang="en-US" sz="2800" b="1" dirty="0">
                <a:solidFill>
                  <a:srgbClr val="FF0000"/>
                </a:solidFill>
                <a:latin typeface="黑体" pitchFamily="49" charset="-122"/>
                <a:ea typeface="黑体" pitchFamily="49" charset="-122"/>
              </a:rPr>
              <a:t>语言准确，周密严谨。</a:t>
            </a:r>
          </a:p>
        </p:txBody>
      </p:sp>
      <p:sp>
        <p:nvSpPr>
          <p:cNvPr id="3" name="矩形 2"/>
          <p:cNvSpPr>
            <a:spLocks noChangeArrowheads="1"/>
          </p:cNvSpPr>
          <p:nvPr/>
        </p:nvSpPr>
        <p:spPr bwMode="auto">
          <a:xfrm>
            <a:off x="514350" y="1697567"/>
            <a:ext cx="8051800" cy="34532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30000"/>
              </a:lnSpc>
            </a:pPr>
            <a:r>
              <a:rPr lang="zh-CN" altLang="en-US" sz="2800" b="1" dirty="0">
                <a:latin typeface="楷体" pitchFamily="49" charset="-122"/>
                <a:ea typeface="楷体" pitchFamily="49" charset="-122"/>
              </a:rPr>
              <a:t>    如介绍赵州桥和卢沟桥的长、宽、拱长时，运用了列数字的说明方法。这些数字，都是经过科学的测量得来的，准确地说明了两座桥的规模。同时文中也运用了一些表示不完全肯定或有所限制的词语，如“大约”“可能”“有记载的”等等，表现了作者的严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矩形 1"/>
          <p:cNvSpPr>
            <a:spLocks noChangeArrowheads="1"/>
          </p:cNvSpPr>
          <p:nvPr/>
        </p:nvSpPr>
        <p:spPr bwMode="auto">
          <a:xfrm>
            <a:off x="381001" y="353485"/>
            <a:ext cx="772477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2800" b="1" dirty="0">
                <a:solidFill>
                  <a:srgbClr val="FF0000"/>
                </a:solidFill>
                <a:latin typeface="黑体" pitchFamily="49" charset="-122"/>
                <a:ea typeface="黑体" pitchFamily="49" charset="-122"/>
              </a:rPr>
              <a:t>3.</a:t>
            </a:r>
            <a:r>
              <a:rPr lang="zh-CN" altLang="en-US" sz="2800" b="1" dirty="0">
                <a:solidFill>
                  <a:srgbClr val="FF0000"/>
                </a:solidFill>
                <a:latin typeface="黑体" pitchFamily="49" charset="-122"/>
                <a:ea typeface="黑体" pitchFamily="49" charset="-122"/>
              </a:rPr>
              <a:t>说明方法多样，给读者留下鲜明生动的印象。</a:t>
            </a:r>
          </a:p>
        </p:txBody>
      </p:sp>
      <p:sp>
        <p:nvSpPr>
          <p:cNvPr id="6" name="矩形 5"/>
          <p:cNvSpPr>
            <a:spLocks noChangeArrowheads="1"/>
          </p:cNvSpPr>
          <p:nvPr/>
        </p:nvSpPr>
        <p:spPr bwMode="auto">
          <a:xfrm>
            <a:off x="438150" y="1123951"/>
            <a:ext cx="8382000" cy="4253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30000"/>
              </a:lnSpc>
            </a:pPr>
            <a:r>
              <a:rPr lang="zh-CN" altLang="en-US" sz="2600" b="1" dirty="0">
                <a:latin typeface="楷体" pitchFamily="49" charset="-122"/>
                <a:ea typeface="楷体" pitchFamily="49" charset="-122"/>
              </a:rPr>
              <a:t>    （</a:t>
            </a:r>
            <a:r>
              <a:rPr lang="en-US" altLang="zh-CN" sz="2600" b="1" dirty="0">
                <a:latin typeface="楷体" pitchFamily="49" charset="-122"/>
                <a:ea typeface="楷体" pitchFamily="49" charset="-122"/>
              </a:rPr>
              <a:t>1</a:t>
            </a:r>
            <a:r>
              <a:rPr lang="zh-CN" altLang="en-US" sz="2600" b="1" dirty="0">
                <a:latin typeface="楷体" pitchFamily="49" charset="-122"/>
                <a:ea typeface="楷体" pitchFamily="49" charset="-122"/>
              </a:rPr>
              <a:t>）</a:t>
            </a:r>
            <a:r>
              <a:rPr lang="zh-CN" altLang="en-US" sz="2600" b="1" dirty="0">
                <a:solidFill>
                  <a:srgbClr val="0000FF"/>
                </a:solidFill>
                <a:latin typeface="楷体" pitchFamily="49" charset="-122"/>
                <a:ea typeface="楷体" pitchFamily="49" charset="-122"/>
              </a:rPr>
              <a:t>举例子。</a:t>
            </a:r>
            <a:r>
              <a:rPr lang="zh-CN" altLang="en-US" sz="2600" b="1" dirty="0">
                <a:latin typeface="楷体" pitchFamily="49" charset="-122"/>
                <a:ea typeface="楷体" pitchFamily="49" charset="-122"/>
              </a:rPr>
              <a:t>为了说明我国石拱桥中有许多惊人的杰作，文中举了赵州桥和卢沟桥这两个典型的例子，给人以具体深刻的印象。</a:t>
            </a:r>
          </a:p>
          <a:p>
            <a:pPr eaLnBrk="1" hangingPunct="1">
              <a:lnSpc>
                <a:spcPct val="130000"/>
              </a:lnSpc>
            </a:pPr>
            <a:r>
              <a:rPr lang="zh-CN" altLang="en-US" sz="2600" b="1" dirty="0">
                <a:latin typeface="楷体" pitchFamily="49" charset="-122"/>
                <a:ea typeface="楷体" pitchFamily="49" charset="-122"/>
              </a:rPr>
              <a:t>    （</a:t>
            </a:r>
            <a:r>
              <a:rPr lang="en-US" altLang="zh-CN" sz="2600" b="1" dirty="0">
                <a:latin typeface="楷体" pitchFamily="49" charset="-122"/>
                <a:ea typeface="楷体" pitchFamily="49" charset="-122"/>
              </a:rPr>
              <a:t>2</a:t>
            </a:r>
            <a:r>
              <a:rPr lang="zh-CN" altLang="en-US" sz="2600" b="1" dirty="0">
                <a:latin typeface="楷体" pitchFamily="49" charset="-122"/>
                <a:ea typeface="楷体" pitchFamily="49" charset="-122"/>
              </a:rPr>
              <a:t>）</a:t>
            </a:r>
            <a:r>
              <a:rPr lang="zh-CN" altLang="en-US" sz="2600" b="1" dirty="0">
                <a:solidFill>
                  <a:srgbClr val="0000FF"/>
                </a:solidFill>
                <a:latin typeface="楷体" pitchFamily="49" charset="-122"/>
                <a:ea typeface="楷体" pitchFamily="49" charset="-122"/>
              </a:rPr>
              <a:t>打比方。</a:t>
            </a:r>
            <a:r>
              <a:rPr lang="zh-CN" altLang="en-US" sz="2600" b="1" dirty="0">
                <a:latin typeface="楷体" pitchFamily="49" charset="-122"/>
                <a:ea typeface="楷体" pitchFamily="49" charset="-122"/>
              </a:rPr>
              <a:t>为了说明石拱桥的形式优美，文章用了打比方的说明方法，生动形象地介绍了一般石拱桥桥洞的形状</a:t>
            </a:r>
            <a:r>
              <a:rPr lang="en-US" altLang="zh-CN" sz="2600" b="1" dirty="0">
                <a:latin typeface="楷体" pitchFamily="49" charset="-122"/>
                <a:ea typeface="楷体" pitchFamily="49" charset="-122"/>
              </a:rPr>
              <a:t>——</a:t>
            </a:r>
            <a:r>
              <a:rPr lang="zh-CN" altLang="en-US" sz="2600" b="1" dirty="0">
                <a:latin typeface="楷体" pitchFamily="49" charset="-122"/>
                <a:ea typeface="楷体" pitchFamily="49" charset="-122"/>
              </a:rPr>
              <a:t>桥洞呈弧形，通俗易懂。</a:t>
            </a:r>
            <a:endParaRPr lang="en-US" altLang="zh-CN" sz="2600" b="1" dirty="0">
              <a:latin typeface="楷体" pitchFamily="49" charset="-122"/>
              <a:ea typeface="楷体" pitchFamily="49" charset="-122"/>
            </a:endParaRPr>
          </a:p>
          <a:p>
            <a:pPr eaLnBrk="1" hangingPunct="1">
              <a:lnSpc>
                <a:spcPct val="130000"/>
              </a:lnSpc>
            </a:pPr>
            <a:r>
              <a:rPr lang="zh-CN" altLang="en-US" sz="2600" b="1" dirty="0">
                <a:solidFill>
                  <a:srgbClr val="000000"/>
                </a:solidFill>
                <a:latin typeface="楷体" pitchFamily="49" charset="-122"/>
                <a:ea typeface="楷体" pitchFamily="49" charset="-122"/>
              </a:rPr>
              <a:t>    （</a:t>
            </a:r>
            <a:r>
              <a:rPr lang="en-US" altLang="zh-CN" sz="2600" b="1" dirty="0">
                <a:solidFill>
                  <a:srgbClr val="000000"/>
                </a:solidFill>
                <a:latin typeface="楷体" pitchFamily="49" charset="-122"/>
                <a:ea typeface="楷体" pitchFamily="49" charset="-122"/>
              </a:rPr>
              <a:t>3</a:t>
            </a:r>
            <a:r>
              <a:rPr lang="zh-CN" altLang="en-US" sz="2600" b="1" dirty="0">
                <a:solidFill>
                  <a:srgbClr val="000000"/>
                </a:solidFill>
                <a:latin typeface="楷体" pitchFamily="49" charset="-122"/>
                <a:ea typeface="楷体" pitchFamily="49" charset="-122"/>
              </a:rPr>
              <a:t>）</a:t>
            </a:r>
            <a:r>
              <a:rPr lang="zh-CN" altLang="en-US" sz="2600" b="1" dirty="0">
                <a:solidFill>
                  <a:srgbClr val="0000FF"/>
                </a:solidFill>
                <a:latin typeface="楷体" pitchFamily="49" charset="-122"/>
                <a:ea typeface="楷体" pitchFamily="49" charset="-122"/>
              </a:rPr>
              <a:t>引资料。</a:t>
            </a:r>
            <a:r>
              <a:rPr lang="zh-CN" altLang="en-US" sz="2600" b="1" dirty="0">
                <a:solidFill>
                  <a:srgbClr val="000000"/>
                </a:solidFill>
                <a:latin typeface="楷体" pitchFamily="49" charset="-122"/>
                <a:ea typeface="楷体" pitchFamily="49" charset="-122"/>
              </a:rPr>
              <a:t>文中引用了中外名人的话，从形式上和成就上突出石拱桥的特色。</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矩形 3"/>
          <p:cNvSpPr>
            <a:spLocks noChangeArrowheads="1"/>
          </p:cNvSpPr>
          <p:nvPr/>
        </p:nvSpPr>
        <p:spPr bwMode="auto">
          <a:xfrm>
            <a:off x="488951" y="800100"/>
            <a:ext cx="8010525" cy="4253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30000"/>
              </a:lnSpc>
            </a:pPr>
            <a:r>
              <a:rPr lang="zh-CN" altLang="en-US" sz="2600" b="1" dirty="0">
                <a:solidFill>
                  <a:srgbClr val="000000"/>
                </a:solidFill>
                <a:latin typeface="楷体" pitchFamily="49" charset="-122"/>
                <a:ea typeface="楷体" pitchFamily="49" charset="-122"/>
              </a:rPr>
              <a:t>    （</a:t>
            </a:r>
            <a:r>
              <a:rPr lang="en-US" altLang="zh-CN" sz="2600" b="1" dirty="0">
                <a:solidFill>
                  <a:srgbClr val="000000"/>
                </a:solidFill>
                <a:latin typeface="楷体" pitchFamily="49" charset="-122"/>
                <a:ea typeface="楷体" pitchFamily="49" charset="-122"/>
              </a:rPr>
              <a:t>4</a:t>
            </a:r>
            <a:r>
              <a:rPr lang="zh-CN" altLang="en-US" sz="2600" b="1" dirty="0">
                <a:solidFill>
                  <a:srgbClr val="000000"/>
                </a:solidFill>
                <a:latin typeface="楷体" pitchFamily="49" charset="-122"/>
                <a:ea typeface="楷体" pitchFamily="49" charset="-122"/>
              </a:rPr>
              <a:t>）</a:t>
            </a:r>
            <a:r>
              <a:rPr lang="zh-CN" altLang="en-US" sz="2600" b="1" dirty="0">
                <a:solidFill>
                  <a:srgbClr val="0000FF"/>
                </a:solidFill>
                <a:latin typeface="楷体" pitchFamily="49" charset="-122"/>
                <a:ea typeface="楷体" pitchFamily="49" charset="-122"/>
              </a:rPr>
              <a:t>列数字。</a:t>
            </a:r>
            <a:r>
              <a:rPr lang="zh-CN" altLang="en-US" sz="2600" b="1" dirty="0">
                <a:solidFill>
                  <a:srgbClr val="000000"/>
                </a:solidFill>
                <a:latin typeface="楷体" pitchFamily="49" charset="-122"/>
                <a:ea typeface="楷体" pitchFamily="49" charset="-122"/>
              </a:rPr>
              <a:t>文中对赵州桥存在的时间、长度、宽度、拱圈的道数等，对卢沟桥的桥长、石拱长度、桥宽、石拱个数等都用了具体的数字说明，目的在于使读者对说明对象有精确了解。</a:t>
            </a:r>
            <a:endParaRPr lang="en-US" altLang="zh-CN" sz="2600" b="1" dirty="0">
              <a:solidFill>
                <a:srgbClr val="000000"/>
              </a:solidFill>
              <a:latin typeface="楷体" pitchFamily="49" charset="-122"/>
              <a:ea typeface="楷体" pitchFamily="49" charset="-122"/>
            </a:endParaRPr>
          </a:p>
          <a:p>
            <a:pPr eaLnBrk="1" hangingPunct="1">
              <a:lnSpc>
                <a:spcPct val="130000"/>
              </a:lnSpc>
            </a:pPr>
            <a:r>
              <a:rPr lang="zh-CN" altLang="en-US" sz="2600" b="1" dirty="0">
                <a:solidFill>
                  <a:srgbClr val="000000"/>
                </a:solidFill>
                <a:latin typeface="楷体" pitchFamily="49" charset="-122"/>
                <a:ea typeface="楷体" pitchFamily="49" charset="-122"/>
              </a:rPr>
              <a:t>    （</a:t>
            </a:r>
            <a:r>
              <a:rPr lang="en-US" altLang="zh-CN" sz="2600" b="1" dirty="0">
                <a:solidFill>
                  <a:srgbClr val="000000"/>
                </a:solidFill>
                <a:latin typeface="楷体" pitchFamily="49" charset="-122"/>
                <a:ea typeface="楷体" pitchFamily="49" charset="-122"/>
              </a:rPr>
              <a:t>5</a:t>
            </a:r>
            <a:r>
              <a:rPr lang="zh-CN" altLang="en-US" sz="2600" b="1" dirty="0">
                <a:solidFill>
                  <a:srgbClr val="000000"/>
                </a:solidFill>
                <a:latin typeface="楷体" pitchFamily="49" charset="-122"/>
                <a:ea typeface="楷体" pitchFamily="49" charset="-122"/>
              </a:rPr>
              <a:t>）</a:t>
            </a:r>
            <a:r>
              <a:rPr lang="zh-CN" altLang="en-US" sz="2600" b="1" dirty="0">
                <a:solidFill>
                  <a:srgbClr val="0000FF"/>
                </a:solidFill>
                <a:latin typeface="楷体" pitchFamily="49" charset="-122"/>
                <a:ea typeface="楷体" pitchFamily="49" charset="-122"/>
              </a:rPr>
              <a:t>作比较。</a:t>
            </a:r>
            <a:r>
              <a:rPr lang="zh-CN" altLang="en-US" sz="2600" b="1" dirty="0">
                <a:solidFill>
                  <a:srgbClr val="000000"/>
                </a:solidFill>
                <a:latin typeface="楷体" pitchFamily="49" charset="-122"/>
                <a:ea typeface="楷体" pitchFamily="49" charset="-122"/>
              </a:rPr>
              <a:t>文中在说明卢沟桥的坚固时，说到“永定河发水时，来势很猛，以前两岸河堤常被冲毁，但是这座桥极少出事”，把卢沟桥和两岸河堤来作比较，可以达到鲜明、形象地说明事物的目的。</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1986">
                                            <p:txEl>
                                              <p:pRg st="0" end="0"/>
                                            </p:txEl>
                                          </p:spTgt>
                                        </p:tgtEl>
                                        <p:attrNameLst>
                                          <p:attrName>style.visibility</p:attrName>
                                        </p:attrNameLst>
                                      </p:cBhvr>
                                      <p:to>
                                        <p:strVal val="visible"/>
                                      </p:to>
                                    </p:set>
                                    <p:animEffect transition="in" filter="fade">
                                      <p:cBhvr>
                                        <p:cTn id="7" dur="1000"/>
                                        <p:tgtEl>
                                          <p:spTgt spid="41986">
                                            <p:txEl>
                                              <p:pRg st="0" end="0"/>
                                            </p:txEl>
                                          </p:spTgt>
                                        </p:tgtEl>
                                      </p:cBhvr>
                                    </p:animEffect>
                                    <p:anim calcmode="lin" valueType="num">
                                      <p:cBhvr>
                                        <p:cTn id="8" dur="1000" fill="hold"/>
                                        <p:tgtEl>
                                          <p:spTgt spid="4198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198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41986">
                                            <p:txEl>
                                              <p:pRg st="1" end="1"/>
                                            </p:txEl>
                                          </p:spTgt>
                                        </p:tgtEl>
                                        <p:attrNameLst>
                                          <p:attrName>style.visibility</p:attrName>
                                        </p:attrNameLst>
                                      </p:cBhvr>
                                      <p:to>
                                        <p:strVal val="visible"/>
                                      </p:to>
                                    </p:set>
                                    <p:animEffect transition="in" filter="fade">
                                      <p:cBhvr>
                                        <p:cTn id="14" dur="1000"/>
                                        <p:tgtEl>
                                          <p:spTgt spid="41986">
                                            <p:txEl>
                                              <p:pRg st="1" end="1"/>
                                            </p:txEl>
                                          </p:spTgt>
                                        </p:tgtEl>
                                      </p:cBhvr>
                                    </p:animEffect>
                                    <p:anim calcmode="lin" valueType="num">
                                      <p:cBhvr>
                                        <p:cTn id="15" dur="1000" fill="hold"/>
                                        <p:tgtEl>
                                          <p:spTgt spid="4198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198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rrowheads="1"/>
          </p:cNvSpPr>
          <p:nvPr/>
        </p:nvSpPr>
        <p:spPr bwMode="auto">
          <a:xfrm>
            <a:off x="382588" y="2089152"/>
            <a:ext cx="8166100" cy="26545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pPr eaLnBrk="1" hangingPunct="1">
              <a:lnSpc>
                <a:spcPct val="120000"/>
              </a:lnSpc>
            </a:pPr>
            <a:r>
              <a:rPr lang="zh-CN" altLang="en-US" sz="2800" b="1">
                <a:latin typeface="楷体" pitchFamily="49" charset="-122"/>
                <a:ea typeface="楷体" pitchFamily="49" charset="-122"/>
              </a:rPr>
              <a:t>    奉城高桥镇有座石拱桥，建于明永乐六年。相传当地有个乡绅外出，有人问他出生何处？他说高桥。那人又问高桥有多高？他夸耀说：“初一跌下去，月半咚声响。”此事传到乾隆皇帝那里，引起游兴，欲下江南看高桥。船从淀山湖进黄浦江直驶</a:t>
            </a:r>
          </a:p>
        </p:txBody>
      </p:sp>
      <p:sp>
        <p:nvSpPr>
          <p:cNvPr id="2" name="TextBox 1"/>
          <p:cNvSpPr txBox="1">
            <a:spLocks noChangeArrowheads="1"/>
          </p:cNvSpPr>
          <p:nvPr/>
        </p:nvSpPr>
        <p:spPr bwMode="auto">
          <a:xfrm>
            <a:off x="2332038" y="1263651"/>
            <a:ext cx="4443412" cy="500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800" b="1">
                <a:solidFill>
                  <a:srgbClr val="FF33CC"/>
                </a:solidFill>
                <a:latin typeface="黑体" pitchFamily="49" charset="-122"/>
                <a:ea typeface="黑体" pitchFamily="49" charset="-122"/>
              </a:rPr>
              <a:t>乾隆皇帝看高桥</a:t>
            </a:r>
          </a:p>
        </p:txBody>
      </p:sp>
      <p:grpSp>
        <p:nvGrpSpPr>
          <p:cNvPr id="47108" name="组合 1"/>
          <p:cNvGrpSpPr>
            <a:grpSpLocks/>
          </p:cNvGrpSpPr>
          <p:nvPr/>
        </p:nvGrpSpPr>
        <p:grpSpPr bwMode="auto">
          <a:xfrm>
            <a:off x="292100" y="753534"/>
            <a:ext cx="2039938" cy="726017"/>
            <a:chOff x="1463875" y="982657"/>
            <a:chExt cx="2473126" cy="616461"/>
          </a:xfrm>
        </p:grpSpPr>
        <p:pic>
          <p:nvPicPr>
            <p:cNvPr id="47109" name="图片 2"/>
            <p:cNvPicPr>
              <a:picLocks noChangeAspect="1" noChangeArrowheads="1"/>
            </p:cNvPicPr>
            <p:nvPr/>
          </p:nvPicPr>
          <p:blipFill>
            <a:blip r:embed="rId2" cstate="email">
              <a:clrChange>
                <a:clrFrom>
                  <a:srgbClr val="FFFEFD"/>
                </a:clrFrom>
                <a:clrTo>
                  <a:srgbClr val="FFFEFD">
                    <a:alpha val="0"/>
                  </a:srgbClr>
                </a:clrTo>
              </a:clrChange>
              <a:extLst>
                <a:ext uri="{28A0092B-C50C-407E-A947-70E740481C1C}">
                  <a14:useLocalDpi xmlns:a14="http://schemas.microsoft.com/office/drawing/2010/main" xmlns=""/>
                </a:ext>
              </a:extLst>
            </a:blip>
            <a:srcRect/>
            <a:stretch>
              <a:fillRect/>
            </a:stretch>
          </p:blipFill>
          <p:spPr bwMode="auto">
            <a:xfrm>
              <a:off x="1527259" y="991683"/>
              <a:ext cx="2409742" cy="607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110" name="文本框 2"/>
            <p:cNvSpPr txBox="1">
              <a:spLocks noChangeArrowheads="1"/>
            </p:cNvSpPr>
            <p:nvPr/>
          </p:nvSpPr>
          <p:spPr bwMode="auto">
            <a:xfrm>
              <a:off x="1463875" y="982657"/>
              <a:ext cx="2076874" cy="444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800" b="1" dirty="0">
                  <a:solidFill>
                    <a:srgbClr val="0070C0"/>
                  </a:solidFill>
                  <a:latin typeface="黑体" pitchFamily="49" charset="-122"/>
                  <a:ea typeface="黑体" pitchFamily="49" charset="-122"/>
                </a:rPr>
                <a:t>拓展迁移</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rrowheads="1"/>
          </p:cNvSpPr>
          <p:nvPr/>
        </p:nvSpPr>
        <p:spPr bwMode="auto">
          <a:xfrm>
            <a:off x="658813" y="1045634"/>
            <a:ext cx="7772400" cy="2137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pPr eaLnBrk="1" hangingPunct="1">
              <a:lnSpc>
                <a:spcPct val="120000"/>
              </a:lnSpc>
            </a:pPr>
            <a:r>
              <a:rPr lang="zh-CN" altLang="en-US" sz="2800" b="1">
                <a:latin typeface="楷体" pitchFamily="49" charset="-122"/>
                <a:ea typeface="楷体" pitchFamily="49" charset="-122"/>
              </a:rPr>
              <a:t>奉贤，途经得胜港。乾隆问：“此处何地？”随从答道：“此乃得胜港。”乾隆一听“得胜”两字，大悦，即令回朝。乾隆中途回朝可乐煞高桥乡绅，庆幸免却一场欺君杀身大祸。</a:t>
            </a:r>
          </a:p>
        </p:txBody>
      </p:sp>
      <p:sp>
        <p:nvSpPr>
          <p:cNvPr id="3" name="矩形 2">
            <a:extLst>
              <a:ext uri="{FF2B5EF4-FFF2-40B4-BE49-F238E27FC236}"/>
            </a:extLst>
          </p:cNvPr>
          <p:cNvSpPr/>
          <p:nvPr/>
        </p:nvSpPr>
        <p:spPr>
          <a:xfrm>
            <a:off x="588963" y="4002618"/>
            <a:ext cx="7912100" cy="1643527"/>
          </a:xfrm>
          <a:prstGeom prst="rect">
            <a:avLst/>
          </a:prstGeom>
        </p:spPr>
        <p:txBody>
          <a:bodyPr>
            <a:spAutoFit/>
          </a:bodyPr>
          <a:lstStyle/>
          <a:p>
            <a:pPr algn="just">
              <a:lnSpc>
                <a:spcPct val="120000"/>
              </a:lnSpc>
              <a:spcAft>
                <a:spcPts val="0"/>
              </a:spcAft>
              <a:defRPr/>
            </a:pPr>
            <a:r>
              <a:rPr lang="zh-CN" altLang="en-US" sz="2800" b="1" kern="100" dirty="0">
                <a:solidFill>
                  <a:srgbClr val="0000FF"/>
                </a:solidFill>
                <a:latin typeface="黑体" panose="02010609060101010101" pitchFamily="49" charset="-122"/>
                <a:ea typeface="黑体" panose="02010609060101010101" pitchFamily="49" charset="-122"/>
              </a:rPr>
              <a:t>素材</a:t>
            </a:r>
            <a:r>
              <a:rPr lang="zh-CN" altLang="zh-CN" sz="2800" b="1" kern="100" dirty="0">
                <a:solidFill>
                  <a:srgbClr val="0000FF"/>
                </a:solidFill>
                <a:latin typeface="黑体" panose="02010609060101010101" pitchFamily="49" charset="-122"/>
                <a:ea typeface="黑体" panose="02010609060101010101" pitchFamily="49" charset="-122"/>
              </a:rPr>
              <a:t>解读</a:t>
            </a:r>
            <a:r>
              <a:rPr lang="zh-CN" altLang="en-US" sz="2800" b="1" kern="100" dirty="0">
                <a:solidFill>
                  <a:srgbClr val="0000FF"/>
                </a:solidFill>
                <a:latin typeface="黑体" panose="02010609060101010101" pitchFamily="49" charset="-122"/>
                <a:ea typeface="黑体" panose="02010609060101010101" pitchFamily="49" charset="-122"/>
              </a:rPr>
              <a:t>：</a:t>
            </a:r>
            <a:r>
              <a:rPr lang="zh-CN" altLang="zh-CN" sz="2800" b="1" kern="100" dirty="0">
                <a:solidFill>
                  <a:srgbClr val="0000FF"/>
                </a:solidFill>
                <a:latin typeface="黑体" panose="02010609060101010101" pitchFamily="49" charset="-122"/>
                <a:ea typeface="黑体" panose="02010609060101010101" pitchFamily="49" charset="-122"/>
              </a:rPr>
              <a:t>石拱桥的妙处就在于可以从不同角度命名或解释，由于石拱桥具有实用功能和观赏价值，自古以来它就受到人们的喜爱和保护。</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 Box 2">
            <a:extLst>
              <a:ext uri="{FF2B5EF4-FFF2-40B4-BE49-F238E27FC236}"/>
            </a:extLst>
          </p:cNvPr>
          <p:cNvSpPr txBox="1">
            <a:spLocks noChangeArrowheads="1"/>
          </p:cNvSpPr>
          <p:nvPr/>
        </p:nvSpPr>
        <p:spPr bwMode="auto">
          <a:xfrm>
            <a:off x="388939" y="1750484"/>
            <a:ext cx="8288337" cy="2893100"/>
          </a:xfrm>
          <a:prstGeom prst="rect">
            <a:avLst/>
          </a:prstGeom>
          <a:noFill/>
          <a:ln>
            <a:noFill/>
          </a:ln>
          <a:effectLst/>
          <a:extLst/>
        </p:spPr>
        <p:txBody>
          <a:bodyPr>
            <a:spAutoFit/>
          </a:bodyPr>
          <a:lstStyle/>
          <a:p>
            <a:pPr eaLnBrk="1" fontAlgn="ctr" hangingPunct="1">
              <a:lnSpc>
                <a:spcPct val="150000"/>
              </a:lnSpc>
              <a:spcBef>
                <a:spcPct val="50000"/>
              </a:spcBef>
              <a:defRPr/>
            </a:pPr>
            <a:r>
              <a:rPr kumimoji="1" lang="en-US" altLang="zh-CN" sz="2800" b="1" dirty="0">
                <a:solidFill>
                  <a:srgbClr val="000000"/>
                </a:solidFill>
                <a:latin typeface="+mj-ea"/>
                <a:ea typeface="+mj-ea"/>
              </a:rPr>
              <a:t>    1.</a:t>
            </a:r>
            <a:r>
              <a:rPr kumimoji="1" lang="zh-CN" altLang="en-US" sz="2800" b="1" dirty="0">
                <a:solidFill>
                  <a:srgbClr val="000000"/>
                </a:solidFill>
                <a:latin typeface="+mj-ea"/>
                <a:ea typeface="+mj-ea"/>
              </a:rPr>
              <a:t>假如你是导游，请你根据课文内容设计一段话，向游人介绍赵州桥。</a:t>
            </a:r>
            <a:endParaRPr kumimoji="1" lang="en-US" altLang="zh-CN" sz="2800" b="1" dirty="0">
              <a:solidFill>
                <a:srgbClr val="000000"/>
              </a:solidFill>
              <a:latin typeface="+mj-ea"/>
              <a:ea typeface="+mj-ea"/>
            </a:endParaRPr>
          </a:p>
          <a:p>
            <a:pPr eaLnBrk="1" fontAlgn="ctr" hangingPunct="1">
              <a:lnSpc>
                <a:spcPct val="150000"/>
              </a:lnSpc>
              <a:spcBef>
                <a:spcPct val="50000"/>
              </a:spcBef>
              <a:defRPr/>
            </a:pPr>
            <a:r>
              <a:rPr kumimoji="1" lang="en-US" altLang="zh-CN" sz="2800" b="1" dirty="0">
                <a:solidFill>
                  <a:srgbClr val="000000"/>
                </a:solidFill>
                <a:latin typeface="+mj-ea"/>
                <a:ea typeface="+mj-ea"/>
              </a:rPr>
              <a:t>    2.</a:t>
            </a:r>
            <a:r>
              <a:rPr kumimoji="1" lang="zh-CN" altLang="en-US" sz="2800" b="1" dirty="0">
                <a:solidFill>
                  <a:srgbClr val="000000"/>
                </a:solidFill>
                <a:latin typeface="+mj-ea"/>
                <a:ea typeface="+mj-ea"/>
              </a:rPr>
              <a:t>桥梁无处不在，请你介绍一座你熟悉的桥梁，按照一定的顺序，写一篇小说明文</a:t>
            </a:r>
            <a:r>
              <a:rPr kumimoji="1" lang="zh-CN" altLang="en-US" sz="2800" b="1" dirty="0" smtClean="0">
                <a:solidFill>
                  <a:srgbClr val="000000"/>
                </a:solidFill>
                <a:latin typeface="+mj-ea"/>
                <a:ea typeface="+mj-ea"/>
              </a:rPr>
              <a:t>。 </a:t>
            </a:r>
            <a:endParaRPr kumimoji="1" lang="en-US" altLang="zh-CN" sz="2800" b="1" dirty="0">
              <a:solidFill>
                <a:srgbClr val="000000"/>
              </a:solidFill>
              <a:latin typeface="+mj-ea"/>
              <a:ea typeface="+mj-ea"/>
            </a:endParaRPr>
          </a:p>
        </p:txBody>
      </p:sp>
      <p:grpSp>
        <p:nvGrpSpPr>
          <p:cNvPr id="50179" name="组合 1"/>
          <p:cNvGrpSpPr>
            <a:grpSpLocks/>
          </p:cNvGrpSpPr>
          <p:nvPr/>
        </p:nvGrpSpPr>
        <p:grpSpPr bwMode="auto">
          <a:xfrm>
            <a:off x="292100" y="753534"/>
            <a:ext cx="2039938" cy="726017"/>
            <a:chOff x="1463875" y="982657"/>
            <a:chExt cx="2473126" cy="616461"/>
          </a:xfrm>
        </p:grpSpPr>
        <p:pic>
          <p:nvPicPr>
            <p:cNvPr id="50180" name="图片 2"/>
            <p:cNvPicPr>
              <a:picLocks noChangeAspect="1" noChangeArrowheads="1"/>
            </p:cNvPicPr>
            <p:nvPr/>
          </p:nvPicPr>
          <p:blipFill>
            <a:blip r:embed="rId2" cstate="email">
              <a:clrChange>
                <a:clrFrom>
                  <a:srgbClr val="FFFEFD"/>
                </a:clrFrom>
                <a:clrTo>
                  <a:srgbClr val="FFFEFD">
                    <a:alpha val="0"/>
                  </a:srgbClr>
                </a:clrTo>
              </a:clrChange>
              <a:extLst>
                <a:ext uri="{28A0092B-C50C-407E-A947-70E740481C1C}">
                  <a14:useLocalDpi xmlns:a14="http://schemas.microsoft.com/office/drawing/2010/main" xmlns=""/>
                </a:ext>
              </a:extLst>
            </a:blip>
            <a:srcRect/>
            <a:stretch>
              <a:fillRect/>
            </a:stretch>
          </p:blipFill>
          <p:spPr bwMode="auto">
            <a:xfrm>
              <a:off x="1527259" y="991683"/>
              <a:ext cx="2409742" cy="607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0181" name="文本框 2"/>
            <p:cNvSpPr txBox="1">
              <a:spLocks noChangeArrowheads="1"/>
            </p:cNvSpPr>
            <p:nvPr/>
          </p:nvSpPr>
          <p:spPr bwMode="auto">
            <a:xfrm>
              <a:off x="1463875" y="982657"/>
              <a:ext cx="2076874" cy="444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800" b="1" dirty="0">
                  <a:solidFill>
                    <a:srgbClr val="0070C0"/>
                  </a:solidFill>
                  <a:latin typeface="黑体" pitchFamily="49" charset="-122"/>
                  <a:ea typeface="黑体" pitchFamily="49" charset="-122"/>
                </a:rPr>
                <a:t>课后作业</a:t>
              </a: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3" name="矩形 1"/>
          <p:cNvSpPr>
            <a:spLocks noChangeArrowheads="1"/>
          </p:cNvSpPr>
          <p:nvPr/>
        </p:nvSpPr>
        <p:spPr bwMode="auto">
          <a:xfrm>
            <a:off x="492125" y="1280584"/>
            <a:ext cx="7931150" cy="38656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20000"/>
              </a:lnSpc>
            </a:pPr>
            <a:r>
              <a:rPr lang="zh-CN" altLang="en-US" sz="2800" b="1" dirty="0">
                <a:solidFill>
                  <a:srgbClr val="0000FF"/>
                </a:solidFill>
                <a:latin typeface="宋体" pitchFamily="2" charset="-122"/>
              </a:rPr>
              <a:t>    说明文是客观地说明事物的一种文体，目的在于给人以知识，或说明事物的状态、性质、功能，或阐明事理。说明事物特点和阐明事理是说明文的两种类型。</a:t>
            </a:r>
          </a:p>
          <a:p>
            <a:pPr eaLnBrk="1" hangingPunct="1">
              <a:lnSpc>
                <a:spcPct val="120000"/>
              </a:lnSpc>
              <a:spcBef>
                <a:spcPts val="1200"/>
              </a:spcBef>
            </a:pPr>
            <a:r>
              <a:rPr lang="zh-CN" altLang="en-US" sz="2800" b="1" dirty="0">
                <a:solidFill>
                  <a:srgbClr val="0000FF"/>
                </a:solidFill>
                <a:latin typeface="宋体" pitchFamily="2" charset="-122"/>
              </a:rPr>
              <a:t>    常见的说明方法有</a:t>
            </a:r>
            <a:r>
              <a:rPr lang="zh-CN" altLang="en-US" sz="2800" b="1" dirty="0">
                <a:solidFill>
                  <a:srgbClr val="FF0000"/>
                </a:solidFill>
                <a:latin typeface="宋体" pitchFamily="2" charset="-122"/>
              </a:rPr>
              <a:t>举例子、分类别、列数据、作比较、画图表、下定义、作诠释、打比方、摹状貌</a:t>
            </a:r>
            <a:r>
              <a:rPr lang="zh-CN" altLang="en-US" sz="2800" b="1" dirty="0">
                <a:solidFill>
                  <a:srgbClr val="0000FF"/>
                </a:solidFill>
                <a:latin typeface="宋体" pitchFamily="2" charset="-122"/>
              </a:rPr>
              <a:t>等。</a:t>
            </a:r>
            <a:endParaRPr lang="en-US" altLang="zh-CN" sz="2800" b="1" dirty="0">
              <a:solidFill>
                <a:srgbClr val="0000FF"/>
              </a:solidFill>
              <a:latin typeface="宋体" pitchFamily="2" charset="-122"/>
            </a:endParaRPr>
          </a:p>
        </p:txBody>
      </p:sp>
      <p:grpSp>
        <p:nvGrpSpPr>
          <p:cNvPr id="8195" name="组合 1"/>
          <p:cNvGrpSpPr>
            <a:grpSpLocks/>
          </p:cNvGrpSpPr>
          <p:nvPr/>
        </p:nvGrpSpPr>
        <p:grpSpPr bwMode="auto">
          <a:xfrm>
            <a:off x="249238" y="448734"/>
            <a:ext cx="2062162" cy="726017"/>
            <a:chOff x="1438698" y="982657"/>
            <a:chExt cx="2498303" cy="616461"/>
          </a:xfrm>
        </p:grpSpPr>
        <p:pic>
          <p:nvPicPr>
            <p:cNvPr id="8196" name="图片 2"/>
            <p:cNvPicPr>
              <a:picLocks noChangeAspect="1" noChangeArrowheads="1"/>
            </p:cNvPicPr>
            <p:nvPr/>
          </p:nvPicPr>
          <p:blipFill>
            <a:blip r:embed="rId2" cstate="email">
              <a:clrChange>
                <a:clrFrom>
                  <a:srgbClr val="FFFEFD"/>
                </a:clrFrom>
                <a:clrTo>
                  <a:srgbClr val="FFFEFD">
                    <a:alpha val="0"/>
                  </a:srgbClr>
                </a:clrTo>
              </a:clrChange>
              <a:extLst>
                <a:ext uri="{28A0092B-C50C-407E-A947-70E740481C1C}">
                  <a14:useLocalDpi xmlns:a14="http://schemas.microsoft.com/office/drawing/2010/main" xmlns=""/>
                </a:ext>
              </a:extLst>
            </a:blip>
            <a:srcRect/>
            <a:stretch>
              <a:fillRect/>
            </a:stretch>
          </p:blipFill>
          <p:spPr bwMode="auto">
            <a:xfrm>
              <a:off x="1527259" y="991683"/>
              <a:ext cx="2409742" cy="607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97" name="文本框 2"/>
            <p:cNvSpPr txBox="1">
              <a:spLocks noChangeArrowheads="1"/>
            </p:cNvSpPr>
            <p:nvPr/>
          </p:nvSpPr>
          <p:spPr bwMode="auto">
            <a:xfrm>
              <a:off x="1438698" y="982657"/>
              <a:ext cx="2076874" cy="444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800" b="1" dirty="0">
                  <a:solidFill>
                    <a:srgbClr val="0070C0"/>
                  </a:solidFill>
                  <a:latin typeface="黑体" pitchFamily="49" charset="-122"/>
                  <a:ea typeface="黑体" pitchFamily="49" charset="-122"/>
                </a:rPr>
                <a:t>文体知识</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barn(inVertical)">
                                      <p:cBhvr>
                                        <p:cTn id="7" dur="500"/>
                                        <p:tgtEl>
                                          <p:spTgt spid="102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barn(inVertical)">
                                      <p:cBhvr>
                                        <p:cTn id="12" dur="500"/>
                                        <p:tgtEl>
                                          <p:spTgt spid="102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矩形 1"/>
          <p:cNvSpPr>
            <a:spLocks noChangeArrowheads="1"/>
          </p:cNvSpPr>
          <p:nvPr/>
        </p:nvSpPr>
        <p:spPr bwMode="auto">
          <a:xfrm>
            <a:off x="596900" y="1147233"/>
            <a:ext cx="7888288" cy="33486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20000"/>
              </a:lnSpc>
            </a:pPr>
            <a:r>
              <a:rPr lang="zh-CN" altLang="en-US" sz="2800" b="1" dirty="0">
                <a:solidFill>
                  <a:srgbClr val="0000FF"/>
                </a:solidFill>
                <a:latin typeface="宋体" pitchFamily="2" charset="-122"/>
              </a:rPr>
              <a:t>    说明要有顺序，这是使说明内容条理化的必要条件。常见的说明顺序有：</a:t>
            </a:r>
            <a:r>
              <a:rPr lang="zh-CN" altLang="en-US" sz="2800" b="1" dirty="0">
                <a:solidFill>
                  <a:srgbClr val="FF0000"/>
                </a:solidFill>
                <a:latin typeface="宋体" pitchFamily="2" charset="-122"/>
              </a:rPr>
              <a:t>时间顺序、空间顺序、逻辑顺序</a:t>
            </a:r>
            <a:r>
              <a:rPr lang="zh-CN" altLang="en-US" sz="2800" b="1" dirty="0">
                <a:solidFill>
                  <a:srgbClr val="0000FF"/>
                </a:solidFill>
                <a:latin typeface="宋体" pitchFamily="2" charset="-122"/>
              </a:rPr>
              <a:t>。</a:t>
            </a:r>
          </a:p>
          <a:p>
            <a:pPr eaLnBrk="1" hangingPunct="1">
              <a:lnSpc>
                <a:spcPct val="120000"/>
              </a:lnSpc>
              <a:spcBef>
                <a:spcPts val="1200"/>
              </a:spcBef>
            </a:pPr>
            <a:r>
              <a:rPr lang="zh-CN" altLang="en-US" sz="2800" b="1" dirty="0">
                <a:solidFill>
                  <a:srgbClr val="0000FF"/>
                </a:solidFill>
                <a:latin typeface="宋体" pitchFamily="2" charset="-122"/>
              </a:rPr>
              <a:t>    说明语言的准确性，是说明语言的先决条件。在准确的前提下，说明的语言有的以平实见长，有的以生动活泼见长。</a:t>
            </a:r>
            <a:endParaRPr lang="zh-CN" altLang="en-US" sz="2800" b="1" dirty="0">
              <a:solidFill>
                <a:srgbClr val="0000FF"/>
              </a:solidFill>
              <a:latin typeface="楷体_GB2312" pitchFamily="1" charset="-122"/>
              <a:ea typeface="楷体_GB2312"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barn(inVertical)">
                                      <p:cBhvr>
                                        <p:cTn id="7" dur="500"/>
                                        <p:tgtEl>
                                          <p:spTgt spid="1024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10242">
                                            <p:txEl>
                                              <p:pRg st="1" end="1"/>
                                            </p:txEl>
                                          </p:spTgt>
                                        </p:tgtEl>
                                        <p:attrNameLst>
                                          <p:attrName>style.visibility</p:attrName>
                                        </p:attrNameLst>
                                      </p:cBhvr>
                                      <p:to>
                                        <p:strVal val="visible"/>
                                      </p:to>
                                    </p:set>
                                    <p:animEffect transition="in" filter="barn(inVertical)">
                                      <p:cBhvr>
                                        <p:cTn id="12" dur="500"/>
                                        <p:tgtEl>
                                          <p:spTgt spid="1024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矩形 22"/>
          <p:cNvSpPr>
            <a:spLocks noChangeArrowheads="1"/>
          </p:cNvSpPr>
          <p:nvPr/>
        </p:nvSpPr>
        <p:spPr bwMode="auto">
          <a:xfrm>
            <a:off x="417513" y="1773768"/>
            <a:ext cx="8424862" cy="3539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200000"/>
              </a:lnSpc>
            </a:pPr>
            <a:r>
              <a:rPr lang="zh-CN" altLang="en-US" sz="2800" b="1" dirty="0">
                <a:solidFill>
                  <a:srgbClr val="FF0000"/>
                </a:solidFill>
                <a:latin typeface="黑体" pitchFamily="49" charset="-122"/>
                <a:ea typeface="黑体" pitchFamily="49" charset="-122"/>
              </a:rPr>
              <a:t>弧</a:t>
            </a:r>
            <a:r>
              <a:rPr lang="zh-CN" altLang="en-US" sz="2800" b="1" dirty="0">
                <a:solidFill>
                  <a:srgbClr val="000000"/>
                </a:solidFill>
                <a:latin typeface="黑体" pitchFamily="49" charset="-122"/>
                <a:ea typeface="黑体" pitchFamily="49" charset="-122"/>
              </a:rPr>
              <a:t>形（     ）   </a:t>
            </a:r>
            <a:r>
              <a:rPr lang="zh-CN" altLang="en-US" sz="2800" b="1" dirty="0">
                <a:solidFill>
                  <a:srgbClr val="FF0000"/>
                </a:solidFill>
                <a:latin typeface="黑体" pitchFamily="49" charset="-122"/>
                <a:ea typeface="黑体" pitchFamily="49" charset="-122"/>
              </a:rPr>
              <a:t>拱</a:t>
            </a:r>
            <a:r>
              <a:rPr lang="zh-CN" altLang="en-US" sz="2800" b="1" dirty="0">
                <a:solidFill>
                  <a:srgbClr val="000000"/>
                </a:solidFill>
                <a:latin typeface="黑体" pitchFamily="49" charset="-122"/>
                <a:ea typeface="黑体" pitchFamily="49" charset="-122"/>
              </a:rPr>
              <a:t>桥（     ）   </a:t>
            </a:r>
            <a:r>
              <a:rPr lang="zh-CN" altLang="en-US" sz="2800" b="1" dirty="0">
                <a:solidFill>
                  <a:srgbClr val="FF0000"/>
                </a:solidFill>
                <a:latin typeface="黑体" pitchFamily="49" charset="-122"/>
                <a:ea typeface="黑体" pitchFamily="49" charset="-122"/>
              </a:rPr>
              <a:t>陡</a:t>
            </a:r>
            <a:r>
              <a:rPr lang="zh-CN" altLang="en-US" sz="2800" b="1" dirty="0">
                <a:solidFill>
                  <a:srgbClr val="000000"/>
                </a:solidFill>
                <a:latin typeface="黑体" pitchFamily="49" charset="-122"/>
                <a:ea typeface="黑体" pitchFamily="49" charset="-122"/>
              </a:rPr>
              <a:t>坡（     ）</a:t>
            </a:r>
            <a:endParaRPr lang="en-US" altLang="zh-CN" sz="2800" b="1" dirty="0">
              <a:solidFill>
                <a:srgbClr val="000000"/>
              </a:solidFill>
              <a:latin typeface="黑体" pitchFamily="49" charset="-122"/>
              <a:ea typeface="黑体" pitchFamily="49" charset="-122"/>
            </a:endParaRPr>
          </a:p>
          <a:p>
            <a:pPr>
              <a:lnSpc>
                <a:spcPct val="200000"/>
              </a:lnSpc>
            </a:pPr>
            <a:r>
              <a:rPr lang="zh-CN" altLang="en-US" sz="2800" b="1" dirty="0">
                <a:solidFill>
                  <a:srgbClr val="FF0000"/>
                </a:solidFill>
                <a:latin typeface="黑体" pitchFamily="49" charset="-122"/>
                <a:ea typeface="黑体" pitchFamily="49" charset="-122"/>
              </a:rPr>
              <a:t>匀称</a:t>
            </a:r>
            <a:r>
              <a:rPr lang="zh-CN" altLang="en-US" sz="2800" b="1" dirty="0">
                <a:solidFill>
                  <a:srgbClr val="000000"/>
                </a:solidFill>
                <a:latin typeface="黑体" pitchFamily="49" charset="-122"/>
                <a:ea typeface="黑体" pitchFamily="49" charset="-122"/>
              </a:rPr>
              <a:t>（          ）   </a:t>
            </a:r>
            <a:r>
              <a:rPr lang="zh-CN" altLang="en-US" sz="2800" b="1" dirty="0">
                <a:solidFill>
                  <a:srgbClr val="FF0000"/>
                </a:solidFill>
                <a:latin typeface="黑体" pitchFamily="49" charset="-122"/>
                <a:ea typeface="黑体" pitchFamily="49" charset="-122"/>
              </a:rPr>
              <a:t>洨</a:t>
            </a:r>
            <a:r>
              <a:rPr lang="zh-CN" altLang="en-US" sz="2800" b="1" dirty="0">
                <a:solidFill>
                  <a:srgbClr val="000000"/>
                </a:solidFill>
                <a:latin typeface="黑体" pitchFamily="49" charset="-122"/>
                <a:ea typeface="黑体" pitchFamily="49" charset="-122"/>
              </a:rPr>
              <a:t>河（     ）  </a:t>
            </a:r>
            <a:r>
              <a:rPr lang="zh-CN" altLang="en-US" sz="2800" b="1" dirty="0">
                <a:solidFill>
                  <a:srgbClr val="FF0000"/>
                </a:solidFill>
                <a:latin typeface="黑体" pitchFamily="49" charset="-122"/>
                <a:ea typeface="黑体" pitchFamily="49" charset="-122"/>
              </a:rPr>
              <a:t>堤</a:t>
            </a:r>
            <a:r>
              <a:rPr lang="zh-CN" altLang="en-US" sz="2800" b="1" dirty="0">
                <a:solidFill>
                  <a:srgbClr val="000000"/>
                </a:solidFill>
                <a:latin typeface="黑体" pitchFamily="49" charset="-122"/>
                <a:ea typeface="黑体" pitchFamily="49" charset="-122"/>
              </a:rPr>
              <a:t>（   ）</a:t>
            </a:r>
            <a:endParaRPr lang="en-US" altLang="zh-CN" sz="2800" b="1" dirty="0">
              <a:solidFill>
                <a:srgbClr val="000000"/>
              </a:solidFill>
              <a:latin typeface="黑体" pitchFamily="49" charset="-122"/>
              <a:ea typeface="黑体" pitchFamily="49" charset="-122"/>
            </a:endParaRPr>
          </a:p>
          <a:p>
            <a:pPr>
              <a:lnSpc>
                <a:spcPct val="200000"/>
              </a:lnSpc>
            </a:pPr>
            <a:r>
              <a:rPr lang="zh-CN" altLang="en-US" sz="2800" b="1" dirty="0">
                <a:solidFill>
                  <a:srgbClr val="000000"/>
                </a:solidFill>
                <a:latin typeface="黑体" pitchFamily="49" charset="-122"/>
                <a:ea typeface="黑体" pitchFamily="49" charset="-122"/>
              </a:rPr>
              <a:t>桥</a:t>
            </a:r>
            <a:r>
              <a:rPr lang="zh-CN" altLang="en-US" sz="2800" b="1" dirty="0">
                <a:solidFill>
                  <a:srgbClr val="FF0000"/>
                </a:solidFill>
                <a:latin typeface="黑体" pitchFamily="49" charset="-122"/>
                <a:ea typeface="黑体" pitchFamily="49" charset="-122"/>
              </a:rPr>
              <a:t>墩</a:t>
            </a:r>
            <a:r>
              <a:rPr lang="zh-CN" altLang="en-US" sz="2800" b="1" dirty="0">
                <a:solidFill>
                  <a:srgbClr val="000000"/>
                </a:solidFill>
                <a:latin typeface="黑体" pitchFamily="49" charset="-122"/>
                <a:ea typeface="黑体" pitchFamily="49" charset="-122"/>
              </a:rPr>
              <a:t>（     ）   </a:t>
            </a:r>
            <a:r>
              <a:rPr lang="zh-CN" altLang="en-US" sz="2800" b="1" dirty="0">
                <a:solidFill>
                  <a:srgbClr val="FF0000"/>
                </a:solidFill>
                <a:latin typeface="黑体" pitchFamily="49" charset="-122"/>
                <a:ea typeface="黑体" pitchFamily="49" charset="-122"/>
              </a:rPr>
              <a:t>砌</a:t>
            </a:r>
            <a:r>
              <a:rPr lang="zh-CN" altLang="en-US" sz="2800" b="1" dirty="0">
                <a:solidFill>
                  <a:srgbClr val="000000"/>
                </a:solidFill>
                <a:latin typeface="黑体" pitchFamily="49" charset="-122"/>
                <a:ea typeface="黑体" pitchFamily="49" charset="-122"/>
              </a:rPr>
              <a:t>（  </a:t>
            </a:r>
            <a:r>
              <a:rPr lang="en-US" altLang="zh-CN" sz="2800" b="1" dirty="0">
                <a:solidFill>
                  <a:srgbClr val="000000"/>
                </a:solidFill>
                <a:latin typeface="黑体" pitchFamily="49" charset="-122"/>
                <a:ea typeface="黑体" pitchFamily="49" charset="-122"/>
              </a:rPr>
              <a:t>   </a:t>
            </a:r>
            <a:r>
              <a:rPr lang="zh-CN" altLang="en-US" sz="2800" b="1" dirty="0">
                <a:solidFill>
                  <a:srgbClr val="000000"/>
                </a:solidFill>
                <a:latin typeface="黑体" pitchFamily="49" charset="-122"/>
                <a:ea typeface="黑体" pitchFamily="49" charset="-122"/>
              </a:rPr>
              <a:t>）     </a:t>
            </a:r>
            <a:r>
              <a:rPr lang="zh-CN" altLang="en-US" sz="2800" b="1" dirty="0">
                <a:solidFill>
                  <a:srgbClr val="FF0000"/>
                </a:solidFill>
                <a:latin typeface="黑体" pitchFamily="49" charset="-122"/>
                <a:ea typeface="黑体" pitchFamily="49" charset="-122"/>
              </a:rPr>
              <a:t>漳</a:t>
            </a:r>
            <a:r>
              <a:rPr lang="zh-CN" altLang="en-US" sz="2800" b="1" dirty="0">
                <a:solidFill>
                  <a:srgbClr val="000000"/>
                </a:solidFill>
                <a:latin typeface="黑体" pitchFamily="49" charset="-122"/>
                <a:ea typeface="黑体" pitchFamily="49" charset="-122"/>
              </a:rPr>
              <a:t>州（     ）</a:t>
            </a:r>
            <a:endParaRPr lang="en-US" altLang="zh-CN" sz="2800" b="1" dirty="0">
              <a:solidFill>
                <a:srgbClr val="000000"/>
              </a:solidFill>
              <a:latin typeface="黑体" pitchFamily="49" charset="-122"/>
              <a:ea typeface="黑体" pitchFamily="49" charset="-122"/>
            </a:endParaRPr>
          </a:p>
          <a:p>
            <a:pPr>
              <a:lnSpc>
                <a:spcPct val="200000"/>
              </a:lnSpc>
            </a:pPr>
            <a:r>
              <a:rPr lang="zh-CN" altLang="en-US" sz="2800" b="1" dirty="0">
                <a:solidFill>
                  <a:srgbClr val="000000"/>
                </a:solidFill>
                <a:latin typeface="黑体" pitchFamily="49" charset="-122"/>
                <a:ea typeface="黑体" pitchFamily="49" charset="-122"/>
              </a:rPr>
              <a:t>  </a:t>
            </a:r>
            <a:r>
              <a:rPr lang="zh-CN" altLang="en-US" sz="2800" b="1" dirty="0">
                <a:solidFill>
                  <a:srgbClr val="FF0000"/>
                </a:solidFill>
                <a:latin typeface="黑体" pitchFamily="49" charset="-122"/>
                <a:ea typeface="黑体" pitchFamily="49" charset="-122"/>
              </a:rPr>
              <a:t>涧</a:t>
            </a:r>
            <a:r>
              <a:rPr lang="zh-CN" altLang="en-US" sz="2800" b="1" dirty="0">
                <a:solidFill>
                  <a:srgbClr val="000000"/>
                </a:solidFill>
                <a:latin typeface="黑体" pitchFamily="49" charset="-122"/>
                <a:ea typeface="黑体" pitchFamily="49" charset="-122"/>
              </a:rPr>
              <a:t>（</a:t>
            </a:r>
            <a:r>
              <a:rPr lang="en-US" altLang="zh-CN" sz="2800" b="1" dirty="0">
                <a:solidFill>
                  <a:srgbClr val="000000"/>
                </a:solidFill>
                <a:latin typeface="黑体" pitchFamily="49" charset="-122"/>
                <a:ea typeface="黑体" pitchFamily="49" charset="-122"/>
              </a:rPr>
              <a:t>     </a:t>
            </a:r>
            <a:r>
              <a:rPr lang="zh-CN" altLang="en-US" sz="2800" b="1" dirty="0">
                <a:solidFill>
                  <a:srgbClr val="000000"/>
                </a:solidFill>
                <a:latin typeface="黑体" pitchFamily="49" charset="-122"/>
                <a:ea typeface="黑体" pitchFamily="49" charset="-122"/>
              </a:rPr>
              <a:t>）　惟妙惟</a:t>
            </a:r>
            <a:r>
              <a:rPr lang="zh-CN" altLang="en-US" sz="2800" b="1" dirty="0">
                <a:solidFill>
                  <a:srgbClr val="FF0000"/>
                </a:solidFill>
                <a:latin typeface="黑体" pitchFamily="49" charset="-122"/>
                <a:ea typeface="黑体" pitchFamily="49" charset="-122"/>
              </a:rPr>
              <a:t>肖</a:t>
            </a:r>
            <a:r>
              <a:rPr lang="zh-CN" altLang="en-US" sz="2800" b="1" dirty="0">
                <a:solidFill>
                  <a:srgbClr val="000000"/>
                </a:solidFill>
                <a:latin typeface="黑体" pitchFamily="49" charset="-122"/>
                <a:ea typeface="黑体" pitchFamily="49" charset="-122"/>
              </a:rPr>
              <a:t>（     ）</a:t>
            </a:r>
          </a:p>
        </p:txBody>
      </p:sp>
      <p:sp>
        <p:nvSpPr>
          <p:cNvPr id="5" name="矩形 4"/>
          <p:cNvSpPr>
            <a:spLocks noChangeArrowheads="1"/>
          </p:cNvSpPr>
          <p:nvPr/>
        </p:nvSpPr>
        <p:spPr bwMode="auto">
          <a:xfrm>
            <a:off x="1727200" y="1849967"/>
            <a:ext cx="598241"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3200" b="1">
                <a:solidFill>
                  <a:srgbClr val="0000FF"/>
                </a:solidFill>
                <a:latin typeface="宋体" pitchFamily="2" charset="-122"/>
              </a:rPr>
              <a:t>hú</a:t>
            </a:r>
            <a:endParaRPr lang="zh-CN" altLang="en-US" sz="3200" b="1">
              <a:solidFill>
                <a:srgbClr val="0000FF"/>
              </a:solidFill>
              <a:latin typeface="宋体" pitchFamily="2" charset="-122"/>
            </a:endParaRPr>
          </a:p>
        </p:txBody>
      </p:sp>
      <p:sp>
        <p:nvSpPr>
          <p:cNvPr id="7" name="矩形 6"/>
          <p:cNvSpPr>
            <a:spLocks noChangeArrowheads="1"/>
          </p:cNvSpPr>
          <p:nvPr/>
        </p:nvSpPr>
        <p:spPr bwMode="auto">
          <a:xfrm>
            <a:off x="4392614" y="1811867"/>
            <a:ext cx="1011815"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3200" b="1">
                <a:solidFill>
                  <a:srgbClr val="0000FF"/>
                </a:solidFill>
                <a:latin typeface="宋体" pitchFamily="2" charset="-122"/>
              </a:rPr>
              <a:t>ɡǒnɡ</a:t>
            </a:r>
            <a:endParaRPr lang="zh-CN" altLang="en-US" sz="3200" b="1">
              <a:solidFill>
                <a:srgbClr val="0000FF"/>
              </a:solidFill>
              <a:latin typeface="宋体" pitchFamily="2" charset="-122"/>
            </a:endParaRPr>
          </a:p>
        </p:txBody>
      </p:sp>
      <p:sp>
        <p:nvSpPr>
          <p:cNvPr id="24" name="矩形 23"/>
          <p:cNvSpPr>
            <a:spLocks noChangeArrowheads="1"/>
          </p:cNvSpPr>
          <p:nvPr/>
        </p:nvSpPr>
        <p:spPr bwMode="auto">
          <a:xfrm>
            <a:off x="7353301" y="1830918"/>
            <a:ext cx="805029"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3200" b="1">
                <a:solidFill>
                  <a:srgbClr val="0000FF"/>
                </a:solidFill>
                <a:latin typeface="宋体" pitchFamily="2" charset="-122"/>
              </a:rPr>
              <a:t>dǒu</a:t>
            </a:r>
            <a:endParaRPr lang="zh-CN" altLang="en-US" sz="3200" b="1">
              <a:solidFill>
                <a:srgbClr val="0000FF"/>
              </a:solidFill>
              <a:latin typeface="宋体" pitchFamily="2" charset="-122"/>
            </a:endParaRPr>
          </a:p>
        </p:txBody>
      </p:sp>
      <p:sp>
        <p:nvSpPr>
          <p:cNvPr id="25" name="矩形 24"/>
          <p:cNvSpPr>
            <a:spLocks noChangeArrowheads="1"/>
          </p:cNvSpPr>
          <p:nvPr/>
        </p:nvSpPr>
        <p:spPr bwMode="auto">
          <a:xfrm>
            <a:off x="1565275" y="2677584"/>
            <a:ext cx="1838965"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3200" b="1">
                <a:solidFill>
                  <a:srgbClr val="0000FF"/>
                </a:solidFill>
                <a:latin typeface="宋体" pitchFamily="2" charset="-122"/>
              </a:rPr>
              <a:t>yún chèn</a:t>
            </a:r>
            <a:endParaRPr lang="zh-CN" altLang="en-US" sz="3200" b="1">
              <a:solidFill>
                <a:srgbClr val="0000FF"/>
              </a:solidFill>
              <a:latin typeface="宋体" pitchFamily="2" charset="-122"/>
            </a:endParaRPr>
          </a:p>
        </p:txBody>
      </p:sp>
      <p:sp>
        <p:nvSpPr>
          <p:cNvPr id="27" name="矩形 26"/>
          <p:cNvSpPr>
            <a:spLocks noChangeArrowheads="1"/>
          </p:cNvSpPr>
          <p:nvPr/>
        </p:nvSpPr>
        <p:spPr bwMode="auto">
          <a:xfrm>
            <a:off x="5294314" y="2667000"/>
            <a:ext cx="1011815"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3200" b="1">
                <a:solidFill>
                  <a:srgbClr val="0000FF"/>
                </a:solidFill>
                <a:latin typeface="宋体" pitchFamily="2" charset="-122"/>
              </a:rPr>
              <a:t>xiáo</a:t>
            </a:r>
            <a:endParaRPr lang="zh-CN" altLang="en-US" sz="3200" b="1">
              <a:solidFill>
                <a:srgbClr val="0000FF"/>
              </a:solidFill>
              <a:latin typeface="宋体" pitchFamily="2" charset="-122"/>
            </a:endParaRPr>
          </a:p>
        </p:txBody>
      </p:sp>
      <p:sp>
        <p:nvSpPr>
          <p:cNvPr id="28" name="矩形 27"/>
          <p:cNvSpPr>
            <a:spLocks noChangeArrowheads="1"/>
          </p:cNvSpPr>
          <p:nvPr/>
        </p:nvSpPr>
        <p:spPr bwMode="auto">
          <a:xfrm>
            <a:off x="1635126" y="3556000"/>
            <a:ext cx="805029"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3200" b="1">
                <a:solidFill>
                  <a:srgbClr val="0000FF"/>
                </a:solidFill>
                <a:latin typeface="宋体" pitchFamily="2" charset="-122"/>
              </a:rPr>
              <a:t>dūn</a:t>
            </a:r>
            <a:endParaRPr lang="zh-CN" altLang="en-US" sz="3200" b="1">
              <a:solidFill>
                <a:srgbClr val="0000FF"/>
              </a:solidFill>
              <a:latin typeface="宋体" pitchFamily="2" charset="-122"/>
            </a:endParaRPr>
          </a:p>
        </p:txBody>
      </p:sp>
      <p:sp>
        <p:nvSpPr>
          <p:cNvPr id="29" name="矩形 28"/>
          <p:cNvSpPr>
            <a:spLocks noChangeArrowheads="1"/>
          </p:cNvSpPr>
          <p:nvPr/>
        </p:nvSpPr>
        <p:spPr bwMode="auto">
          <a:xfrm>
            <a:off x="7664450" y="2681818"/>
            <a:ext cx="598241"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3200" b="1">
                <a:solidFill>
                  <a:srgbClr val="0000FF"/>
                </a:solidFill>
                <a:latin typeface="宋体" pitchFamily="2" charset="-122"/>
              </a:rPr>
              <a:t>dī</a:t>
            </a:r>
            <a:endParaRPr lang="zh-CN" altLang="en-US" sz="3200" b="1">
              <a:solidFill>
                <a:srgbClr val="0000FF"/>
              </a:solidFill>
              <a:latin typeface="宋体" pitchFamily="2" charset="-122"/>
            </a:endParaRPr>
          </a:p>
        </p:txBody>
      </p:sp>
      <p:sp>
        <p:nvSpPr>
          <p:cNvPr id="30" name="矩形 29"/>
          <p:cNvSpPr>
            <a:spLocks noChangeArrowheads="1"/>
          </p:cNvSpPr>
          <p:nvPr/>
        </p:nvSpPr>
        <p:spPr bwMode="auto">
          <a:xfrm>
            <a:off x="4240214" y="3526366"/>
            <a:ext cx="598241"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3200" b="1">
                <a:solidFill>
                  <a:srgbClr val="0000FF"/>
                </a:solidFill>
                <a:latin typeface="宋体" pitchFamily="2" charset="-122"/>
              </a:rPr>
              <a:t>qì</a:t>
            </a:r>
            <a:endParaRPr lang="zh-CN" altLang="en-US" sz="3200" b="1">
              <a:solidFill>
                <a:srgbClr val="0000FF"/>
              </a:solidFill>
              <a:latin typeface="宋体" pitchFamily="2" charset="-122"/>
            </a:endParaRPr>
          </a:p>
        </p:txBody>
      </p:sp>
      <p:sp>
        <p:nvSpPr>
          <p:cNvPr id="31" name="矩形 30"/>
          <p:cNvSpPr>
            <a:spLocks noChangeArrowheads="1"/>
          </p:cNvSpPr>
          <p:nvPr/>
        </p:nvSpPr>
        <p:spPr bwMode="auto">
          <a:xfrm>
            <a:off x="7151688" y="3509434"/>
            <a:ext cx="121860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3200" b="1">
                <a:solidFill>
                  <a:srgbClr val="0000FF"/>
                </a:solidFill>
                <a:latin typeface="宋体" pitchFamily="2" charset="-122"/>
              </a:rPr>
              <a:t>zhānɡ</a:t>
            </a:r>
            <a:endParaRPr lang="zh-CN" altLang="en-US" sz="3200" b="1">
              <a:solidFill>
                <a:srgbClr val="0000FF"/>
              </a:solidFill>
              <a:latin typeface="宋体" pitchFamily="2" charset="-122"/>
            </a:endParaRPr>
          </a:p>
        </p:txBody>
      </p:sp>
      <p:sp>
        <p:nvSpPr>
          <p:cNvPr id="68608" name="矩形 68607"/>
          <p:cNvSpPr>
            <a:spLocks noChangeArrowheads="1"/>
          </p:cNvSpPr>
          <p:nvPr/>
        </p:nvSpPr>
        <p:spPr bwMode="auto">
          <a:xfrm>
            <a:off x="1492251" y="4366685"/>
            <a:ext cx="1011815"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3200" b="1">
                <a:solidFill>
                  <a:srgbClr val="0000FF"/>
                </a:solidFill>
                <a:latin typeface="宋体" pitchFamily="2" charset="-122"/>
              </a:rPr>
              <a:t>jiàn</a:t>
            </a:r>
            <a:endParaRPr lang="zh-CN" altLang="en-US" sz="3200" b="1">
              <a:solidFill>
                <a:srgbClr val="0000FF"/>
              </a:solidFill>
              <a:latin typeface="宋体" pitchFamily="2" charset="-122"/>
            </a:endParaRPr>
          </a:p>
        </p:txBody>
      </p:sp>
      <p:sp>
        <p:nvSpPr>
          <p:cNvPr id="68611" name="矩形 68610"/>
          <p:cNvSpPr>
            <a:spLocks noChangeArrowheads="1"/>
          </p:cNvSpPr>
          <p:nvPr/>
        </p:nvSpPr>
        <p:spPr bwMode="auto">
          <a:xfrm>
            <a:off x="4913314" y="4366685"/>
            <a:ext cx="1011815"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3200" b="1">
                <a:solidFill>
                  <a:srgbClr val="0000FF"/>
                </a:solidFill>
                <a:latin typeface="宋体" pitchFamily="2" charset="-122"/>
              </a:rPr>
              <a:t>xiào</a:t>
            </a:r>
            <a:endParaRPr lang="zh-CN" altLang="en-US" sz="3200" b="1">
              <a:solidFill>
                <a:srgbClr val="0000FF"/>
              </a:solidFill>
              <a:latin typeface="宋体" pitchFamily="2" charset="-122"/>
            </a:endParaRPr>
          </a:p>
        </p:txBody>
      </p:sp>
      <p:grpSp>
        <p:nvGrpSpPr>
          <p:cNvPr id="10254" name="组合 1"/>
          <p:cNvGrpSpPr>
            <a:grpSpLocks/>
          </p:cNvGrpSpPr>
          <p:nvPr/>
        </p:nvGrpSpPr>
        <p:grpSpPr bwMode="auto">
          <a:xfrm>
            <a:off x="292100" y="753534"/>
            <a:ext cx="2039938" cy="726017"/>
            <a:chOff x="1463875" y="982657"/>
            <a:chExt cx="2473126" cy="616461"/>
          </a:xfrm>
        </p:grpSpPr>
        <p:pic>
          <p:nvPicPr>
            <p:cNvPr id="10255" name="图片 2"/>
            <p:cNvPicPr>
              <a:picLocks noChangeAspect="1" noChangeArrowheads="1"/>
            </p:cNvPicPr>
            <p:nvPr/>
          </p:nvPicPr>
          <p:blipFill>
            <a:blip r:embed="rId2" cstate="email">
              <a:clrChange>
                <a:clrFrom>
                  <a:srgbClr val="FFFEFD"/>
                </a:clrFrom>
                <a:clrTo>
                  <a:srgbClr val="FFFEFD">
                    <a:alpha val="0"/>
                  </a:srgbClr>
                </a:clrTo>
              </a:clrChange>
              <a:extLst>
                <a:ext uri="{28A0092B-C50C-407E-A947-70E740481C1C}">
                  <a14:useLocalDpi xmlns:a14="http://schemas.microsoft.com/office/drawing/2010/main" xmlns=""/>
                </a:ext>
              </a:extLst>
            </a:blip>
            <a:srcRect/>
            <a:stretch>
              <a:fillRect/>
            </a:stretch>
          </p:blipFill>
          <p:spPr bwMode="auto">
            <a:xfrm>
              <a:off x="1527259" y="991683"/>
              <a:ext cx="2409742" cy="607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56" name="文本框 2"/>
            <p:cNvSpPr txBox="1">
              <a:spLocks noChangeArrowheads="1"/>
            </p:cNvSpPr>
            <p:nvPr/>
          </p:nvSpPr>
          <p:spPr bwMode="auto">
            <a:xfrm>
              <a:off x="1463875" y="982657"/>
              <a:ext cx="2076874" cy="444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800" b="1" dirty="0">
                  <a:solidFill>
                    <a:srgbClr val="0070C0"/>
                  </a:solidFill>
                  <a:latin typeface="黑体" pitchFamily="49" charset="-122"/>
                  <a:ea typeface="黑体" pitchFamily="49" charset="-122"/>
                </a:rPr>
                <a:t>字词学习</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1000"/>
                                        <p:tgtEl>
                                          <p:spTgt spid="30"/>
                                        </p:tgtEl>
                                      </p:cBhvr>
                                    </p:animEffect>
                                    <p:anim calcmode="lin" valueType="num">
                                      <p:cBhvr>
                                        <p:cTn id="57" dur="1000" fill="hold"/>
                                        <p:tgtEl>
                                          <p:spTgt spid="30"/>
                                        </p:tgtEl>
                                        <p:attrNameLst>
                                          <p:attrName>ppt_x</p:attrName>
                                        </p:attrNameLst>
                                      </p:cBhvr>
                                      <p:tavLst>
                                        <p:tav tm="0">
                                          <p:val>
                                            <p:strVal val="#ppt_x"/>
                                          </p:val>
                                        </p:tav>
                                        <p:tav tm="100000">
                                          <p:val>
                                            <p:strVal val="#ppt_x"/>
                                          </p:val>
                                        </p:tav>
                                      </p:tavLst>
                                    </p:anim>
                                    <p:anim calcmode="lin" valueType="num">
                                      <p:cBhvr>
                                        <p:cTn id="5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1000"/>
                                        <p:tgtEl>
                                          <p:spTgt spid="31"/>
                                        </p:tgtEl>
                                      </p:cBhvr>
                                    </p:animEffect>
                                    <p:anim calcmode="lin" valueType="num">
                                      <p:cBhvr>
                                        <p:cTn id="64" dur="1000" fill="hold"/>
                                        <p:tgtEl>
                                          <p:spTgt spid="31"/>
                                        </p:tgtEl>
                                        <p:attrNameLst>
                                          <p:attrName>ppt_x</p:attrName>
                                        </p:attrNameLst>
                                      </p:cBhvr>
                                      <p:tavLst>
                                        <p:tav tm="0">
                                          <p:val>
                                            <p:strVal val="#ppt_x"/>
                                          </p:val>
                                        </p:tav>
                                        <p:tav tm="100000">
                                          <p:val>
                                            <p:strVal val="#ppt_x"/>
                                          </p:val>
                                        </p:tav>
                                      </p:tavLst>
                                    </p:anim>
                                    <p:anim calcmode="lin" valueType="num">
                                      <p:cBhvr>
                                        <p:cTn id="6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68608"/>
                                        </p:tgtEl>
                                        <p:attrNameLst>
                                          <p:attrName>style.visibility</p:attrName>
                                        </p:attrNameLst>
                                      </p:cBhvr>
                                      <p:to>
                                        <p:strVal val="visible"/>
                                      </p:to>
                                    </p:set>
                                    <p:animEffect transition="in" filter="fade">
                                      <p:cBhvr>
                                        <p:cTn id="70" dur="1000"/>
                                        <p:tgtEl>
                                          <p:spTgt spid="68608"/>
                                        </p:tgtEl>
                                      </p:cBhvr>
                                    </p:animEffect>
                                    <p:anim calcmode="lin" valueType="num">
                                      <p:cBhvr>
                                        <p:cTn id="71" dur="1000" fill="hold"/>
                                        <p:tgtEl>
                                          <p:spTgt spid="68608"/>
                                        </p:tgtEl>
                                        <p:attrNameLst>
                                          <p:attrName>ppt_x</p:attrName>
                                        </p:attrNameLst>
                                      </p:cBhvr>
                                      <p:tavLst>
                                        <p:tav tm="0">
                                          <p:val>
                                            <p:strVal val="#ppt_x"/>
                                          </p:val>
                                        </p:tav>
                                        <p:tav tm="100000">
                                          <p:val>
                                            <p:strVal val="#ppt_x"/>
                                          </p:val>
                                        </p:tav>
                                      </p:tavLst>
                                    </p:anim>
                                    <p:anim calcmode="lin" valueType="num">
                                      <p:cBhvr>
                                        <p:cTn id="72" dur="1000" fill="hold"/>
                                        <p:tgtEl>
                                          <p:spTgt spid="68608"/>
                                        </p:tgtEl>
                                        <p:attrNameLst>
                                          <p:attrName>ppt_y</p:attrName>
                                        </p:attrNameLst>
                                      </p:cBhvr>
                                      <p:tavLst>
                                        <p:tav tm="0">
                                          <p:val>
                                            <p:strVal val="#ppt_y+.1"/>
                                          </p:val>
                                        </p:tav>
                                        <p:tav tm="100000">
                                          <p:val>
                                            <p:strVal val="#ppt_y"/>
                                          </p:val>
                                        </p:tav>
                                      </p:tavLst>
                                    </p:anim>
                                  </p:childTnLst>
                                </p:cTn>
                              </p:par>
                            </p:childTnLst>
                          </p:cTn>
                        </p:par>
                      </p:childTnLst>
                    </p:cTn>
                  </p:par>
                  <p:par>
                    <p:cTn id="73" fill="hold" nodeType="clickPar">
                      <p:stCondLst>
                        <p:cond delay="indefinite"/>
                      </p:stCondLst>
                      <p:childTnLst>
                        <p:par>
                          <p:cTn id="74" fill="hold" nodeType="withGroup">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68611"/>
                                        </p:tgtEl>
                                        <p:attrNameLst>
                                          <p:attrName>style.visibility</p:attrName>
                                        </p:attrNameLst>
                                      </p:cBhvr>
                                      <p:to>
                                        <p:strVal val="visible"/>
                                      </p:to>
                                    </p:set>
                                    <p:animEffect transition="in" filter="fade">
                                      <p:cBhvr>
                                        <p:cTn id="77" dur="1000"/>
                                        <p:tgtEl>
                                          <p:spTgt spid="68611"/>
                                        </p:tgtEl>
                                      </p:cBhvr>
                                    </p:animEffect>
                                    <p:anim calcmode="lin" valueType="num">
                                      <p:cBhvr>
                                        <p:cTn id="78" dur="1000" fill="hold"/>
                                        <p:tgtEl>
                                          <p:spTgt spid="68611"/>
                                        </p:tgtEl>
                                        <p:attrNameLst>
                                          <p:attrName>ppt_x</p:attrName>
                                        </p:attrNameLst>
                                      </p:cBhvr>
                                      <p:tavLst>
                                        <p:tav tm="0">
                                          <p:val>
                                            <p:strVal val="#ppt_x"/>
                                          </p:val>
                                        </p:tav>
                                        <p:tav tm="100000">
                                          <p:val>
                                            <p:strVal val="#ppt_x"/>
                                          </p:val>
                                        </p:tav>
                                      </p:tavLst>
                                    </p:anim>
                                    <p:anim calcmode="lin" valueType="num">
                                      <p:cBhvr>
                                        <p:cTn id="79" dur="1000" fill="hold"/>
                                        <p:tgtEl>
                                          <p:spTgt spid="686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24" grpId="0"/>
      <p:bldP spid="25" grpId="0"/>
      <p:bldP spid="27" grpId="0"/>
      <p:bldP spid="28" grpId="0"/>
      <p:bldP spid="29" grpId="0"/>
      <p:bldP spid="30" grpId="0"/>
      <p:bldP spid="31" grpId="0"/>
      <p:bldP spid="68608" grpId="0"/>
      <p:bldP spid="6861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TextBox 1"/>
          <p:cNvSpPr txBox="1">
            <a:spLocks noChangeArrowheads="1"/>
          </p:cNvSpPr>
          <p:nvPr/>
        </p:nvSpPr>
        <p:spPr bwMode="auto">
          <a:xfrm>
            <a:off x="3630614" y="321734"/>
            <a:ext cx="183255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solidFill>
                  <a:srgbClr val="0000FF"/>
                </a:solidFill>
                <a:latin typeface="黑体" pitchFamily="49" charset="-122"/>
                <a:ea typeface="黑体" pitchFamily="49" charset="-122"/>
              </a:rPr>
              <a:t>词语解释</a:t>
            </a:r>
          </a:p>
        </p:txBody>
      </p:sp>
      <p:sp>
        <p:nvSpPr>
          <p:cNvPr id="3" name="TextBox 1"/>
          <p:cNvSpPr txBox="1">
            <a:spLocks noChangeArrowheads="1"/>
          </p:cNvSpPr>
          <p:nvPr/>
        </p:nvSpPr>
        <p:spPr bwMode="auto">
          <a:xfrm>
            <a:off x="571501" y="1813781"/>
            <a:ext cx="7845425" cy="3990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2800" b="1" dirty="0">
                <a:solidFill>
                  <a:srgbClr val="0000FF"/>
                </a:solidFill>
                <a:latin typeface="黑体" pitchFamily="49" charset="-122"/>
                <a:ea typeface="黑体" pitchFamily="49" charset="-122"/>
              </a:rPr>
              <a:t>    古朴：</a:t>
            </a:r>
            <a:r>
              <a:rPr lang="zh-CN" altLang="en-US" sz="2800" b="1" dirty="0">
                <a:latin typeface="黑体" pitchFamily="49" charset="-122"/>
                <a:ea typeface="黑体" pitchFamily="49" charset="-122"/>
              </a:rPr>
              <a:t>朴素而有古代的风格。</a:t>
            </a:r>
          </a:p>
          <a:p>
            <a:pPr eaLnBrk="1" hangingPunct="1">
              <a:lnSpc>
                <a:spcPct val="130000"/>
              </a:lnSpc>
            </a:pPr>
            <a:r>
              <a:rPr lang="zh-CN" altLang="en-US" sz="2800" b="1" dirty="0">
                <a:solidFill>
                  <a:srgbClr val="0000FF"/>
                </a:solidFill>
                <a:latin typeface="黑体" pitchFamily="49" charset="-122"/>
                <a:ea typeface="黑体" pitchFamily="49" charset="-122"/>
              </a:rPr>
              <a:t>长虹饮涧：</a:t>
            </a:r>
            <a:r>
              <a:rPr lang="zh-CN" altLang="en-US" sz="2800" b="1" dirty="0">
                <a:latin typeface="黑体" pitchFamily="49" charset="-122"/>
                <a:ea typeface="黑体" pitchFamily="49" charset="-122"/>
              </a:rPr>
              <a:t>看起来好像是入涧饮水的一道长虹。</a:t>
            </a:r>
          </a:p>
          <a:p>
            <a:pPr eaLnBrk="1" hangingPunct="1">
              <a:lnSpc>
                <a:spcPct val="130000"/>
              </a:lnSpc>
            </a:pPr>
            <a:r>
              <a:rPr lang="zh-CN" altLang="en-US" sz="2800" b="1" dirty="0">
                <a:solidFill>
                  <a:srgbClr val="0000FF"/>
                </a:solidFill>
                <a:latin typeface="黑体" pitchFamily="49" charset="-122"/>
                <a:ea typeface="黑体" pitchFamily="49" charset="-122"/>
              </a:rPr>
              <a:t>惟妙惟肖：</a:t>
            </a:r>
            <a:r>
              <a:rPr lang="zh-CN" altLang="en-US" sz="2800" b="1" dirty="0">
                <a:latin typeface="黑体" pitchFamily="49" charset="-122"/>
                <a:ea typeface="黑体" pitchFamily="49" charset="-122"/>
              </a:rPr>
              <a:t>形容描绘得十分精妙逼真。肖，相似。</a:t>
            </a:r>
          </a:p>
          <a:p>
            <a:pPr eaLnBrk="1" hangingPunct="1">
              <a:lnSpc>
                <a:spcPct val="130000"/>
              </a:lnSpc>
            </a:pPr>
            <a:r>
              <a:rPr lang="zh-CN" altLang="en-US" sz="2800" b="1" dirty="0">
                <a:solidFill>
                  <a:srgbClr val="0000FF"/>
                </a:solidFill>
                <a:latin typeface="黑体" pitchFamily="49" charset="-122"/>
                <a:ea typeface="黑体" pitchFamily="49" charset="-122"/>
              </a:rPr>
              <a:t>巧妙绝伦：</a:t>
            </a:r>
            <a:r>
              <a:rPr lang="zh-CN" altLang="en-US" sz="2800" b="1" dirty="0">
                <a:latin typeface="黑体" pitchFamily="49" charset="-122"/>
                <a:ea typeface="黑体" pitchFamily="49" charset="-122"/>
              </a:rPr>
              <a:t>灵巧高明，超过寻常的，没有比得上</a:t>
            </a:r>
            <a:endParaRPr lang="en-US" altLang="zh-CN" sz="2800" b="1" dirty="0">
              <a:latin typeface="黑体" pitchFamily="49" charset="-122"/>
              <a:ea typeface="黑体" pitchFamily="49" charset="-122"/>
            </a:endParaRPr>
          </a:p>
          <a:p>
            <a:pPr eaLnBrk="1" hangingPunct="1">
              <a:lnSpc>
                <a:spcPct val="130000"/>
              </a:lnSpc>
            </a:pPr>
            <a:r>
              <a:rPr lang="en-US" altLang="zh-CN" sz="2800" b="1" dirty="0">
                <a:latin typeface="黑体" pitchFamily="49" charset="-122"/>
                <a:ea typeface="黑体" pitchFamily="49" charset="-122"/>
              </a:rPr>
              <a:t>        </a:t>
            </a:r>
            <a:r>
              <a:rPr lang="zh-CN" altLang="en-US" sz="2800" b="1" dirty="0">
                <a:latin typeface="黑体" pitchFamily="49" charset="-122"/>
                <a:ea typeface="黑体" pitchFamily="49" charset="-122"/>
              </a:rPr>
              <a:t>  它的。</a:t>
            </a:r>
            <a:endParaRPr lang="en-US" altLang="zh-CN" sz="2800" b="1" dirty="0">
              <a:latin typeface="黑体" pitchFamily="49" charset="-122"/>
              <a:ea typeface="黑体" pitchFamily="49" charset="-122"/>
            </a:endParaRPr>
          </a:p>
          <a:p>
            <a:pPr eaLnBrk="1" hangingPunct="1">
              <a:lnSpc>
                <a:spcPct val="130000"/>
              </a:lnSpc>
            </a:pPr>
            <a:r>
              <a:rPr lang="zh-CN" altLang="en-US" sz="2800" b="1" dirty="0">
                <a:solidFill>
                  <a:srgbClr val="0000FF"/>
                </a:solidFill>
                <a:latin typeface="黑体" pitchFamily="49" charset="-122"/>
                <a:ea typeface="黑体" pitchFamily="49" charset="-122"/>
              </a:rPr>
              <a:t>初月出云：</a:t>
            </a:r>
            <a:r>
              <a:rPr lang="zh-CN" altLang="en-US" sz="2800" b="1" dirty="0">
                <a:latin typeface="黑体" pitchFamily="49" charset="-122"/>
                <a:ea typeface="黑体" pitchFamily="49" charset="-122"/>
              </a:rPr>
              <a:t>看起来好像是农历月初，穿出云层形</a:t>
            </a:r>
            <a:endParaRPr lang="en-US" altLang="zh-CN" sz="2800" b="1" dirty="0">
              <a:latin typeface="黑体" pitchFamily="49" charset="-122"/>
              <a:ea typeface="黑体" pitchFamily="49" charset="-122"/>
            </a:endParaRPr>
          </a:p>
          <a:p>
            <a:pPr eaLnBrk="1" hangingPunct="1">
              <a:lnSpc>
                <a:spcPct val="130000"/>
              </a:lnSpc>
            </a:pPr>
            <a:r>
              <a:rPr lang="en-US" altLang="zh-CN" sz="2800" b="1" dirty="0">
                <a:latin typeface="黑体" pitchFamily="49" charset="-122"/>
                <a:ea typeface="黑体" pitchFamily="49" charset="-122"/>
              </a:rPr>
              <a:t>          </a:t>
            </a:r>
            <a:r>
              <a:rPr lang="zh-CN" altLang="en-US" sz="2800" b="1" dirty="0">
                <a:latin typeface="黑体" pitchFamily="49" charset="-122"/>
                <a:ea typeface="黑体" pitchFamily="49" charset="-122"/>
              </a:rPr>
              <a:t>状如钩的月亮。</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1000"/>
                                        <p:tgtEl>
                                          <p:spTgt spid="3">
                                            <p:txEl>
                                              <p:pRg st="5" end="5"/>
                                            </p:txEl>
                                          </p:spTgt>
                                        </p:tgtEl>
                                      </p:cBhvr>
                                    </p:animEffect>
                                    <p:anim calcmode="lin" valueType="num">
                                      <p:cBhvr>
                                        <p:cTn id="3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1000"/>
                                        <p:tgtEl>
                                          <p:spTgt spid="3">
                                            <p:txEl>
                                              <p:pRg st="6" end="6"/>
                                            </p:txEl>
                                          </p:spTgt>
                                        </p:tgtEl>
                                      </p:cBhvr>
                                    </p:animEffect>
                                    <p:anim calcmode="lin" valueType="num">
                                      <p:cBhvr>
                                        <p:cTn id="4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520700" y="1471085"/>
            <a:ext cx="8339138"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spcBef>
                <a:spcPct val="50000"/>
              </a:spcBef>
            </a:pPr>
            <a:r>
              <a:rPr kumimoji="1" lang="zh-CN" altLang="en-US" sz="2800" b="1" dirty="0">
                <a:solidFill>
                  <a:srgbClr val="0000FF"/>
                </a:solidFill>
                <a:latin typeface="黑体" pitchFamily="49" charset="-122"/>
                <a:ea typeface="黑体" pitchFamily="49" charset="-122"/>
              </a:rPr>
              <a:t>    听朗读，把文章划分为四个部分，归纳各部分大意。</a:t>
            </a:r>
          </a:p>
        </p:txBody>
      </p:sp>
      <p:grpSp>
        <p:nvGrpSpPr>
          <p:cNvPr id="12291" name="组合 1"/>
          <p:cNvGrpSpPr>
            <a:grpSpLocks/>
          </p:cNvGrpSpPr>
          <p:nvPr/>
        </p:nvGrpSpPr>
        <p:grpSpPr bwMode="auto">
          <a:xfrm>
            <a:off x="298451" y="605368"/>
            <a:ext cx="2041525" cy="726017"/>
            <a:chOff x="1463875" y="982657"/>
            <a:chExt cx="2473126" cy="616461"/>
          </a:xfrm>
        </p:grpSpPr>
        <p:pic>
          <p:nvPicPr>
            <p:cNvPr id="12295" name="图片 2"/>
            <p:cNvPicPr>
              <a:picLocks noChangeAspect="1" noChangeArrowheads="1"/>
            </p:cNvPicPr>
            <p:nvPr/>
          </p:nvPicPr>
          <p:blipFill>
            <a:blip r:embed="rId2" cstate="email">
              <a:clrChange>
                <a:clrFrom>
                  <a:srgbClr val="FFFEFD"/>
                </a:clrFrom>
                <a:clrTo>
                  <a:srgbClr val="FFFEFD">
                    <a:alpha val="0"/>
                  </a:srgbClr>
                </a:clrTo>
              </a:clrChange>
              <a:extLst>
                <a:ext uri="{28A0092B-C50C-407E-A947-70E740481C1C}">
                  <a14:useLocalDpi xmlns:a14="http://schemas.microsoft.com/office/drawing/2010/main" xmlns=""/>
                </a:ext>
              </a:extLst>
            </a:blip>
            <a:srcRect/>
            <a:stretch>
              <a:fillRect/>
            </a:stretch>
          </p:blipFill>
          <p:spPr bwMode="auto">
            <a:xfrm>
              <a:off x="1527259" y="991683"/>
              <a:ext cx="2409742" cy="607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296" name="文本框 2"/>
            <p:cNvSpPr txBox="1">
              <a:spLocks noChangeArrowheads="1"/>
            </p:cNvSpPr>
            <p:nvPr/>
          </p:nvSpPr>
          <p:spPr bwMode="auto">
            <a:xfrm>
              <a:off x="1463875" y="982657"/>
              <a:ext cx="2076873" cy="444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800" b="1" dirty="0">
                  <a:solidFill>
                    <a:srgbClr val="0070C0"/>
                  </a:solidFill>
                  <a:latin typeface="黑体" pitchFamily="49" charset="-122"/>
                  <a:ea typeface="黑体" pitchFamily="49" charset="-122"/>
                </a:rPr>
                <a:t>整体感知</a:t>
              </a:r>
            </a:p>
          </p:txBody>
        </p:sp>
      </p:grpSp>
      <p:pic>
        <p:nvPicPr>
          <p:cNvPr id="12292" name="图片 1"/>
          <p:cNvPicPr>
            <a:picLocks noChangeAspect="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574676" y="3259667"/>
            <a:ext cx="3833813" cy="28617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93" name="图片 2"/>
          <p:cNvPicPr>
            <a:picLocks noChangeAspect="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4537076" y="3251201"/>
            <a:ext cx="3941763" cy="28659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94" name="图片 8" descr="2.png">
            <a:hlinkClick r:id="rId5"/>
          </p:cNvPr>
          <p:cNvPicPr>
            <a:picLocks noChangeAspect="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2195513" y="2241551"/>
            <a:ext cx="647700" cy="86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3200" b="1" dirty="0" smtClean="0"/>
        </a:defPPr>
      </a:lstStyle>
    </a:txDef>
  </a:objectDefaults>
  <a:extraClrSchemeLst/>
</a:theme>
</file>

<file path=ppt/theme/theme2.xml><?xml version="1.0" encoding="utf-8"?>
<a:theme xmlns:a="http://schemas.openxmlformats.org/drawingml/2006/main" name="第一PPT模板网-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TotalTime>
  <Words>4447</Words>
  <Application>Microsoft Office PowerPoint</Application>
  <PresentationFormat>全屏显示(4:3)</PresentationFormat>
  <Paragraphs>213</Paragraphs>
  <Slides>45</Slides>
  <Notes>9</Notes>
  <HiddenSlides>0</HiddenSlides>
  <MMClips>0</MMClips>
  <ScaleCrop>false</ScaleCrop>
  <HeadingPairs>
    <vt:vector size="4" baseType="variant">
      <vt:variant>
        <vt:lpstr>主题</vt:lpstr>
      </vt:variant>
      <vt:variant>
        <vt:i4>2</vt:i4>
      </vt:variant>
      <vt:variant>
        <vt:lpstr>幻灯片标题</vt:lpstr>
      </vt:variant>
      <vt:variant>
        <vt:i4>45</vt:i4>
      </vt:variant>
    </vt:vector>
  </HeadingPairs>
  <TitlesOfParts>
    <vt:vector size="47" baseType="lpstr">
      <vt:lpstr>第一PPT模板网-WWW.1PPT.COM</vt:lpstr>
      <vt:lpstr>第一PPT模板网-WWW.1PPT.COM </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cp:lastModifiedBy>Administrator</cp:lastModifiedBy>
  <cp:revision>1</cp:revision>
  <dcterms:created xsi:type="dcterms:W3CDTF">2016-01-14T07:05:12Z</dcterms:created>
  <dcterms:modified xsi:type="dcterms:W3CDTF">2019-03-30T15:22:29Z</dcterms:modified>
</cp:coreProperties>
</file>