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sldIdLst>
    <p:sldId id="304" r:id="rId8"/>
    <p:sldId id="259" r:id="rId9"/>
    <p:sldId id="260" r:id="rId10"/>
    <p:sldId id="419" r:id="rId11"/>
    <p:sldId id="420" r:id="rId12"/>
    <p:sldId id="421" r:id="rId13"/>
    <p:sldId id="426" r:id="rId14"/>
    <p:sldId id="423" r:id="rId15"/>
    <p:sldId id="425" r:id="rId16"/>
    <p:sldId id="263" r:id="rId17"/>
    <p:sldId id="264" r:id="rId18"/>
    <p:sldId id="308" r:id="rId19"/>
    <p:sldId id="370" r:id="rId20"/>
    <p:sldId id="337" r:id="rId21"/>
    <p:sldId id="375" r:id="rId22"/>
    <p:sldId id="376" r:id="rId23"/>
    <p:sldId id="377" r:id="rId24"/>
    <p:sldId id="378" r:id="rId25"/>
    <p:sldId id="379" r:id="rId26"/>
    <p:sldId id="270" r:id="rId27"/>
    <p:sldId id="271" r:id="rId28"/>
    <p:sldId id="430" r:id="rId29"/>
    <p:sldId id="431" r:id="rId30"/>
    <p:sldId id="433" r:id="rId31"/>
    <p:sldId id="333" r:id="rId32"/>
    <p:sldId id="351" r:id="rId33"/>
    <p:sldId id="352" r:id="rId34"/>
    <p:sldId id="353" r:id="rId35"/>
    <p:sldId id="357" r:id="rId36"/>
    <p:sldId id="356" r:id="rId37"/>
    <p:sldId id="354" r:id="rId38"/>
    <p:sldId id="355" r:id="rId39"/>
    <p:sldId id="361" r:id="rId40"/>
    <p:sldId id="362" r:id="rId41"/>
    <p:sldId id="358" r:id="rId42"/>
    <p:sldId id="385" r:id="rId43"/>
    <p:sldId id="386" r:id="rId44"/>
    <p:sldId id="359" r:id="rId45"/>
    <p:sldId id="364" r:id="rId46"/>
    <p:sldId id="363" r:id="rId47"/>
    <p:sldId id="360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34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08" y="-108"/>
      </p:cViewPr>
      <p:guideLst>
        <p:guide orient="horz" pos="2178"/>
        <p:guide pos="38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Master" Target="slideMasters/slideMaster4.xml"/><Relationship Id="rId49" Type="http://schemas.openxmlformats.org/officeDocument/2006/relationships/presProps" Target="presProps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715" cy="6857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3"/>
            <a:ext cx="12192717" cy="68575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3"/>
            <a:ext cx="12192717" cy="6857596"/>
          </a:xfrm>
          <a:prstGeom prst="rect">
            <a:avLst/>
          </a:prstGeom>
        </p:spPr>
      </p:pic>
      <p:cxnSp>
        <p:nvCxnSpPr>
          <p:cNvPr id="10" name="直接连接符 9"/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715" cy="6857596"/>
          </a:xfrm>
          <a:prstGeom prst="rect">
            <a:avLst/>
          </a:prstGeom>
        </p:spPr>
      </p:pic>
      <p:cxnSp>
        <p:nvCxnSpPr>
          <p:cNvPr id="10" name="直接连接符 9"/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 userDrawn="1"/>
        </p:nvSpPr>
        <p:spPr>
          <a:xfrm>
            <a:off x="184067" y="308758"/>
            <a:ext cx="47644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配套新教材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统编版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必修下册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第一单元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齐桓晋文之事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715" cy="68575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715" cy="6857596"/>
          </a:xfrm>
          <a:prstGeom prst="rect">
            <a:avLst/>
          </a:prstGeom>
        </p:spPr>
      </p:pic>
      <p:cxnSp>
        <p:nvCxnSpPr>
          <p:cNvPr id="10" name="直接连接符 9"/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 userDrawn="1"/>
        </p:nvSpPr>
        <p:spPr>
          <a:xfrm>
            <a:off x="184068" y="308758"/>
            <a:ext cx="49365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配套新教材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统编版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必修下册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第一单元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 齐桓晋文之事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715" cy="68575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715" cy="6857596"/>
          </a:xfrm>
          <a:prstGeom prst="rect">
            <a:avLst/>
          </a:prstGeom>
        </p:spPr>
      </p:pic>
      <p:cxnSp>
        <p:nvCxnSpPr>
          <p:cNvPr id="10" name="直接连接符 9"/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 userDrawn="1"/>
        </p:nvSpPr>
        <p:spPr>
          <a:xfrm>
            <a:off x="184067" y="308758"/>
            <a:ext cx="4979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配套新教材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统编版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必修下册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第一单元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 齐桓晋文之事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715" cy="6857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715" cy="6857596"/>
          </a:xfrm>
          <a:prstGeom prst="rect">
            <a:avLst/>
          </a:prstGeom>
        </p:spPr>
      </p:pic>
      <p:cxnSp>
        <p:nvCxnSpPr>
          <p:cNvPr id="10" name="直接连接符 9"/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 userDrawn="1"/>
        </p:nvSpPr>
        <p:spPr>
          <a:xfrm>
            <a:off x="184067" y="308758"/>
            <a:ext cx="47644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配套新教材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统编版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必修下册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第一单元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齐桓晋文之事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686" y="188913"/>
            <a:ext cx="11521665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jx5100\桌面\5.18PPT样式\PPT-绿.jp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81" y="188913"/>
            <a:ext cx="11522075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 descr="C:\Documents and Settings\jx5100\桌面\5.18PPT样式\PPT-绿.jp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88913"/>
            <a:ext cx="11522075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686" y="188913"/>
            <a:ext cx="11521665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686" y="188913"/>
            <a:ext cx="11521665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686" y="188913"/>
            <a:ext cx="11521665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522512" y="2990638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5"/>
          <p:cNvSpPr txBox="1"/>
          <p:nvPr/>
        </p:nvSpPr>
        <p:spPr>
          <a:xfrm>
            <a:off x="867651" y="4017059"/>
            <a:ext cx="10782877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孟子的民本思想，掌握重要的实词、虚词及特殊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句式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等文言知识点。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学习迂回曲折的论辩方法，分析比喻在文章中的重要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，并能够运用比喻进行论辩。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体悟孟子当仁不让的治世精神，理解孟子同情广大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劳动人民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的深切情怀。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6235" y="3272474"/>
            <a:ext cx="2583451" cy="684439"/>
            <a:chOff x="466235" y="3272474"/>
            <a:chExt cx="2583451" cy="68443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235" y="3272474"/>
              <a:ext cx="2583451" cy="684439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115164" y="3318048"/>
              <a:ext cx="18807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素养目标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标题 1"/>
          <p:cNvSpPr txBox="1"/>
          <p:nvPr/>
        </p:nvSpPr>
        <p:spPr bwMode="auto">
          <a:xfrm>
            <a:off x="5540189" y="852234"/>
            <a:ext cx="4991548" cy="166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齐桓晋文之事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548" y="528638"/>
            <a:ext cx="4563035" cy="2315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26" y="788805"/>
            <a:ext cx="2353140" cy="781233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 bwMode="auto">
          <a:xfrm>
            <a:off x="1239228" y="802051"/>
            <a:ext cx="224275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课文探究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1101" y="1545554"/>
            <a:ext cx="944597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孟子避开齐宣王所提的问题，有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何用意？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958165" y="2375400"/>
            <a:ext cx="9513238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无以，则王乎”说法婉转，使</a:t>
            </a:r>
            <a:r>
              <a:rPr lang="zh-CN" altLang="en-US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齐宣王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难以拒绝，又巧妙地把话题</a:t>
            </a:r>
            <a:r>
              <a:rPr lang="zh-CN" altLang="en-US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转移到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自己想谈的“王道”上来。由</a:t>
            </a:r>
            <a:r>
              <a:rPr lang="zh-CN" altLang="en-US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问“霸道”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开始，然后避开“霸道”</a:t>
            </a:r>
            <a:r>
              <a:rPr lang="zh-CN" altLang="en-US" sz="2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引出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“王道”，文势曲折生姿。</a:t>
            </a:r>
            <a:endParaRPr lang="zh-CN" altLang="en-US" sz="2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6265" y="1167321"/>
            <a:ext cx="1028638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齐宣王以羊易牛的原因是什么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？这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和施行王道有什么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联系？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891458"/>
            <a:ext cx="1019825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①眼见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那牛惊恐颤抖的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样子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，不忍杀它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。②没有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见到羊恐惧的样子，故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以羊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换牛。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联系：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这足以说明齐宣王有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仁慈怜悯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之心，这与施行王道有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共通点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，都有怜悯仁爱之心，都有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不忍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见其他生命受苦及被杀害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之心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。这正是“保民而王”的基础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也就解决了齐宣王缺乏信心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的问题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80500" y="1949451"/>
            <a:ext cx="9937215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孟子用“君子远庖厨”来宽慰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齐宣王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，为的是坚定其已有的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“不忍”之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心。这说明齐宣王已经有了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“保民”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的基本条件，具备施行王道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的基础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。同时为下文论说齐宣王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施行王道，是“不为”而非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“不能”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埋下了伏笔。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6856" y="1162835"/>
            <a:ext cx="1012450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孟子用“君子远庖厨”来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进一步宽慰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齐宣王，有何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用意？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80500" y="1949451"/>
            <a:ext cx="9937215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孟子在这段话中巧妙地设喻，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旨在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为后面的议论做铺垫，他以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“举百钧”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与“举一羽”、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“察秋毫之末”与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“见舆薪”为喻，引出齐宣王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的“不王”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，是“不为也，非不能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也”这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一观点，消除了齐宣王的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畏难心理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6856" y="1162835"/>
            <a:ext cx="101245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孟子说“有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复于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王者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ko-KR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王许之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乎”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这段话的用意是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什么？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3380" y="2008682"/>
            <a:ext cx="9875781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以“挟太山以超北海”“为长者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”这组对照性的比喻，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进一步阐明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“不为”和“不能”的区别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，进一步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说明齐宣王能王天下而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不去做。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381" y="1232401"/>
            <a:ext cx="1012450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以“挟太山以超北海”“为长者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折枝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”为喻有什么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用意？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3380" y="2008682"/>
            <a:ext cx="98757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对比的手法说明“推恩”与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“不推恩”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的不同结果，发人深省。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强调唯有推恩，才能保民；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唯有保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民，才能保四海；唯有“善推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其所为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”，使普天下之民均受其泽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，才能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成为“大过人者”的贤明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。明确指出“推恩”是“保民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”的现实途径，从而将王道的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概念具体化。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381" y="1232401"/>
            <a:ext cx="101245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孟子说“故推恩足以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四海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善推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其所为而已矣”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这段话有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用意？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3380" y="2008682"/>
            <a:ext cx="9875781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“笑而不言”四字写出了齐宣王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欲霸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天下，而又躲躲闪闪、不那么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理直气壮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的神态，极尽传神之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妙。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381" y="1232401"/>
            <a:ext cx="101245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王笑而不言 ”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中的“笑而不言”四字有何妙处？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请赏析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3380" y="2008682"/>
            <a:ext cx="9875781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爬到树上去找鱼的结果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可想而知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，以此来说明齐宣王以区区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之齐国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，要战胜力量强大的各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诸侯国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的做法之不可取，这个生动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的比喻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，彻底粉碎了齐宣王的幻想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，犹如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当头棒喝，使文势如悬崖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坠石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，有千钧之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381" y="1232401"/>
            <a:ext cx="101245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孟子以“缘木求鱼”为例说明了什么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3380" y="2008682"/>
            <a:ext cx="98757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以上五个句子构成排比句，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描绘了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“发政施仁”的具体效果，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即使天下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的仕者、耕者、商贾、行旅等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都闻风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而至，从而在齐宣王面前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显示了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巨大的诱惑力，展现出一幅“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而王”的美丽远景，与行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“霸道”的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结果形成了鲜明的对比。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句式整齐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，铿锵有力，富有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音乐性。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381" y="1232401"/>
            <a:ext cx="101245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“今王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发政施仁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ko-KR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天下之欲疾其君者皆欲赴愬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于王”这几句。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3380" y="2008682"/>
            <a:ext cx="98757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①“制民之产”。使百姓住有房，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耕有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田，吃饱穿暖，使百姓有恒产，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足以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饱身养家，改善人民生活，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“人和”是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施行王道的根本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谨庠序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”，重视教育。让老百姓懂得礼仪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他们施以道德的教育。特别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注重教化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，提升品德修养。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381" y="1232401"/>
            <a:ext cx="1012450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孟子有富民、重民的思想，他的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仁政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主张有哪些内容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8273" y="1520674"/>
            <a:ext cx="762678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孟子（约前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372—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289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），名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轲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，字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。战国时邹（今山东邹城东南）人。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我国古代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著名的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孟子是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仅次于孔子的一代儒学大师，是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战国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时期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儒家代表人物之一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，被尊称为“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亚圣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，后世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将他与孔子合称为“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孔孟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他曾游魏，说惠王，惠王不能用。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他去齐国见齐宣王，为客卿，宣王很尊敬他，但终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不得重用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孟子谈问题时，常用夸张、比喻和寓言故事来增强文章的说服力，先隐主旨不谈，从侧面、反面入手，逐渐引向主题。这样，文章如曲径探幽，引人入胜；文势则波澜起伏，毫不板滞。其言行主要记录在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一书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07" y="694820"/>
            <a:ext cx="2542447" cy="781233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941447" y="830087"/>
            <a:ext cx="1834025" cy="5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390" y="1694750"/>
            <a:ext cx="2829709" cy="37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89897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146959" y="1037972"/>
            <a:ext cx="2097519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025" y="1219200"/>
            <a:ext cx="569595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5781"/>
            <a:ext cx="2353140" cy="781233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271852" y="924778"/>
            <a:ext cx="1722638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en-US" altLang="zh-CN" sz="24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27060" y="2011278"/>
            <a:ext cx="10138228" cy="1753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b="1" dirty="0"/>
              <a:t>孟子认为的理想社会是什么样的？你认为这种理想在</a:t>
            </a:r>
            <a:r>
              <a:rPr lang="zh-CN" altLang="en-US" sz="3600" b="1" dirty="0" smtClean="0"/>
              <a:t>当时</a:t>
            </a:r>
            <a:r>
              <a:rPr lang="zh-CN" altLang="en-US" sz="3600" b="1" dirty="0"/>
              <a:t>能实现吗？</a:t>
            </a:r>
            <a:r>
              <a:rPr lang="zh-CN" altLang="en-US" sz="3600" b="1" dirty="0" smtClean="0"/>
              <a:t>为什么？</a:t>
            </a:r>
            <a:endParaRPr lang="en-US" altLang="zh-CN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866087" y="833437"/>
            <a:ext cx="10725838" cy="5019675"/>
          </a:xfrm>
        </p:spPr>
        <p:txBody>
          <a:bodyPr>
            <a:normAutofit/>
          </a:bodyPr>
          <a:lstStyle/>
          <a:p>
            <a:r>
              <a:rPr lang="zh-CN" altLang="zh-CN" sz="3600" dirty="0">
                <a:solidFill>
                  <a:schemeClr val="tx1"/>
                </a:solidFill>
                <a:effectLst/>
                <a:latin typeface="+mn-ea"/>
              </a:rPr>
              <a:t>孟子的社会理想是什么样子的？</a:t>
            </a:r>
            <a:endParaRPr lang="en-US" altLang="zh-CN" sz="3600" dirty="0">
              <a:solidFill>
                <a:srgbClr val="FFFF00"/>
              </a:solidFill>
              <a:effectLst/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FFFF"/>
                </a:solidFill>
                <a:effectLst/>
                <a:latin typeface="+mn-ea"/>
              </a:rPr>
              <a:t>  </a:t>
            </a:r>
            <a:r>
              <a:rPr lang="zh-CN" altLang="zh-CN" sz="2800" dirty="0">
                <a:solidFill>
                  <a:srgbClr val="FFFFFF"/>
                </a:solidFill>
                <a:effectLst/>
                <a:latin typeface="+mn-ea"/>
              </a:rPr>
              <a:t> </a:t>
            </a:r>
            <a:r>
              <a:rPr lang="en-US" altLang="zh-CN" sz="28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</a:t>
            </a:r>
            <a:r>
              <a:rPr lang="zh-CN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“</a:t>
            </a:r>
            <a:r>
              <a:rPr lang="zh-CN" altLang="en-US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盖亦反其本矣？今王发政施仁，</a:t>
            </a:r>
            <a:r>
              <a:rPr lang="zh-CN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使天下仕者皆欲立于王之朝，耕者皆欲耕于王之野，商贾皆欲藏于王之市，行旅皆欲出于王之途，天下之欲疾其君者，皆欲赴</a:t>
            </a:r>
            <a:r>
              <a:rPr lang="zh-CN" altLang="en-US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诉</a:t>
            </a:r>
            <a:r>
              <a:rPr lang="zh-CN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于王</a:t>
            </a:r>
            <a:r>
              <a:rPr lang="zh-CN" altLang="en-US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。</a:t>
            </a:r>
            <a:r>
              <a:rPr lang="zh-CN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”</a:t>
            </a:r>
            <a:r>
              <a:rPr lang="zh-CN" altLang="en-US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effectLst/>
                <a:latin typeface="+mn-ea"/>
              </a:rPr>
              <a:t>（</a:t>
            </a:r>
            <a:r>
              <a:rPr lang="zh-CN" altLang="zh-CN" sz="3200" dirty="0">
                <a:solidFill>
                  <a:srgbClr val="FF0000"/>
                </a:solidFill>
                <a:effectLst/>
                <a:latin typeface="+mn-ea"/>
              </a:rPr>
              <a:t>国家有</a:t>
            </a:r>
            <a:r>
              <a:rPr lang="zh-CN" altLang="zh-CN" sz="3200" dirty="0" smtClean="0">
                <a:solidFill>
                  <a:srgbClr val="FF0000"/>
                </a:solidFill>
                <a:effectLst/>
                <a:latin typeface="+mn-ea"/>
              </a:rPr>
              <a:t>吸引力</a:t>
            </a:r>
            <a:r>
              <a:rPr lang="zh-CN" altLang="en-US" sz="3200" dirty="0" smtClean="0">
                <a:solidFill>
                  <a:srgbClr val="FF0000"/>
                </a:solidFill>
                <a:effectLst/>
                <a:latin typeface="+mn-ea"/>
              </a:rPr>
              <a:t>）</a:t>
            </a:r>
            <a:endParaRPr lang="zh-CN" altLang="zh-CN" sz="3200" dirty="0">
              <a:solidFill>
                <a:srgbClr val="FF0000"/>
              </a:solidFill>
              <a:effectLst/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FFFF"/>
                </a:solidFill>
                <a:effectLst/>
                <a:latin typeface="+mn-ea"/>
              </a:rPr>
              <a:t>  </a:t>
            </a:r>
            <a:endParaRPr lang="en-US" altLang="zh-CN" sz="2800" dirty="0">
              <a:solidFill>
                <a:srgbClr val="FFFF00"/>
              </a:solidFill>
              <a:effectLst/>
              <a:latin typeface="+mn-ea"/>
            </a:endParaRPr>
          </a:p>
          <a:p>
            <a:pPr algn="l"/>
            <a:endParaRPr lang="zh-CN" altLang="zh-CN" dirty="0">
              <a:solidFill>
                <a:srgbClr val="FFFFFF"/>
              </a:solidFill>
              <a:effectLst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427572" y="1648761"/>
            <a:ext cx="2762054" cy="546754"/>
          </a:xfrm>
          <a:prstGeom prst="roundRect">
            <a:avLst/>
          </a:prstGeom>
          <a:noFill/>
          <a:ln w="19050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866087" y="833437"/>
            <a:ext cx="10725838" cy="5199718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 sz="35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孟子的社会理想是什么样子的？</a:t>
            </a:r>
            <a:endParaRPr lang="en-US" altLang="zh-CN" sz="35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FFFF"/>
                </a:solidFill>
                <a:effectLst/>
                <a:latin typeface="+mn-ea"/>
              </a:rPr>
              <a:t>  </a:t>
            </a:r>
            <a:r>
              <a:rPr lang="zh-CN" altLang="zh-CN" sz="2800" dirty="0">
                <a:solidFill>
                  <a:srgbClr val="FFFFFF"/>
                </a:solidFill>
                <a:effectLst/>
                <a:latin typeface="+mn-ea"/>
              </a:rPr>
              <a:t> </a:t>
            </a:r>
            <a:r>
              <a:rPr lang="zh-CN" altLang="zh-CN" sz="3200" dirty="0">
                <a:solidFill>
                  <a:srgbClr val="FFFFFF"/>
                </a:solidFill>
                <a:effectLst/>
                <a:latin typeface="+mn-ea"/>
              </a:rPr>
              <a:t>“</a:t>
            </a:r>
            <a:r>
              <a:rPr lang="zh-CN" altLang="en-US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盖亦反其本矣？今王发政施仁</a:t>
            </a:r>
            <a:r>
              <a:rPr lang="en-US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……</a:t>
            </a:r>
            <a:r>
              <a:rPr lang="zh-CN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”</a:t>
            </a:r>
            <a:r>
              <a:rPr lang="zh-CN" altLang="en-US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（</a:t>
            </a:r>
            <a:r>
              <a:rPr lang="zh-CN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国家有</a:t>
            </a:r>
            <a:r>
              <a:rPr lang="zh-CN" altLang="zh-CN" sz="320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吸引力</a:t>
            </a:r>
            <a:r>
              <a:rPr lang="zh-CN" altLang="en-US" sz="320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）</a:t>
            </a:r>
            <a:endParaRPr lang="zh-CN" altLang="zh-CN" sz="32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</a:t>
            </a:r>
            <a:r>
              <a:rPr lang="zh-CN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“</a:t>
            </a:r>
            <a:r>
              <a:rPr lang="zh-CN" altLang="en-US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王欲行之，则盍反其本矣</a:t>
            </a:r>
            <a:r>
              <a:rPr lang="en-US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:</a:t>
            </a:r>
            <a:r>
              <a:rPr lang="zh-CN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五亩之宅，树之以桑，五十者可以衣帛矣；鸡豚狗彘之畜，无失其时，七十者可以食肉矣；百亩之田，勿夺其时，八口之家可以无饥矣；谨庠序之教，申之以孝悌之义，颁白者不负戴于道路矣。</a:t>
            </a:r>
            <a:r>
              <a:rPr lang="zh-CN" altLang="en-US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老</a:t>
            </a:r>
            <a:r>
              <a:rPr lang="zh-CN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者衣帛食肉，黎民不饥不</a:t>
            </a:r>
            <a:r>
              <a:rPr lang="zh-CN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寒”</a:t>
            </a:r>
            <a:r>
              <a:rPr lang="zh-CN" altLang="en-US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effectLst/>
                <a:latin typeface="+mn-ea"/>
              </a:rPr>
              <a:t>（百姓富足，知礼义。社会风气</a:t>
            </a:r>
            <a:r>
              <a:rPr lang="zh-CN" altLang="en-US" sz="3200" dirty="0" smtClean="0">
                <a:solidFill>
                  <a:srgbClr val="FF0000"/>
                </a:solidFill>
                <a:effectLst/>
                <a:latin typeface="+mn-ea"/>
              </a:rPr>
              <a:t>和谐）</a:t>
            </a:r>
            <a:endParaRPr lang="en-US" altLang="zh-CN" sz="3200" dirty="0">
              <a:solidFill>
                <a:srgbClr val="FF0000"/>
              </a:solidFill>
              <a:effectLst/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effectLst/>
                <a:latin typeface="+mn-ea"/>
              </a:rPr>
              <a:t>       </a:t>
            </a:r>
            <a:r>
              <a:rPr lang="zh-CN" altLang="en-US" sz="2400" dirty="0" smtClean="0">
                <a:solidFill>
                  <a:srgbClr val="FF0000"/>
                </a:solidFill>
                <a:effectLst/>
                <a:latin typeface="+mn-ea"/>
              </a:rPr>
              <a:t>                 </a:t>
            </a:r>
            <a:r>
              <a:rPr lang="zh-CN" altLang="zh-CN" sz="3200" dirty="0" smtClean="0">
                <a:solidFill>
                  <a:srgbClr val="FF0000"/>
                </a:solidFill>
                <a:effectLst/>
                <a:latin typeface="+mn-ea"/>
              </a:rPr>
              <a:t>（</a:t>
            </a:r>
            <a:r>
              <a:rPr lang="zh-CN" altLang="zh-CN" sz="3200" dirty="0">
                <a:solidFill>
                  <a:srgbClr val="FF0000"/>
                </a:solidFill>
                <a:effectLst/>
                <a:latin typeface="+mn-ea"/>
              </a:rPr>
              <a:t>君主</a:t>
            </a:r>
            <a:r>
              <a:rPr lang="zh-CN" altLang="zh-CN" sz="3200" dirty="0" smtClean="0">
                <a:solidFill>
                  <a:srgbClr val="FF0000"/>
                </a:solidFill>
                <a:effectLst/>
                <a:latin typeface="+mn-ea"/>
              </a:rPr>
              <a:t>仁爱）</a:t>
            </a:r>
            <a:endParaRPr lang="en-US" altLang="zh-CN" sz="3200" dirty="0">
              <a:solidFill>
                <a:srgbClr val="FF0000"/>
              </a:solidFill>
              <a:effectLst/>
              <a:latin typeface="+mn-ea"/>
            </a:endParaRPr>
          </a:p>
          <a:p>
            <a:pPr algn="l"/>
            <a:endParaRPr lang="en-US" altLang="zh-CN" sz="320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3535019" y="2294195"/>
            <a:ext cx="1948206" cy="546754"/>
          </a:xfrm>
          <a:prstGeom prst="roundRect">
            <a:avLst/>
          </a:prstGeom>
          <a:noFill/>
          <a:ln w="19050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1668544" y="1517715"/>
            <a:ext cx="2762054" cy="546754"/>
          </a:xfrm>
          <a:prstGeom prst="roundRect">
            <a:avLst/>
          </a:prstGeom>
          <a:noFill/>
          <a:ln w="19050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2" name="星形: 七角 1"/>
          <p:cNvSpPr/>
          <p:nvPr/>
        </p:nvSpPr>
        <p:spPr>
          <a:xfrm>
            <a:off x="4584617" y="1345529"/>
            <a:ext cx="2146120" cy="776336"/>
          </a:xfrm>
          <a:prstGeom prst="star7">
            <a:avLst/>
          </a:prstGeom>
          <a:noFill/>
          <a:ln w="38100" cap="flat">
            <a:solidFill>
              <a:srgbClr val="FFFF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6" name="星形: 七角 5"/>
          <p:cNvSpPr/>
          <p:nvPr/>
        </p:nvSpPr>
        <p:spPr>
          <a:xfrm>
            <a:off x="1107491" y="2064469"/>
            <a:ext cx="2146120" cy="776336"/>
          </a:xfrm>
          <a:prstGeom prst="star7">
            <a:avLst/>
          </a:prstGeom>
          <a:noFill/>
          <a:ln w="38100" cap="flat">
            <a:solidFill>
              <a:srgbClr val="FFFF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1141095" y="630555"/>
            <a:ext cx="10208895" cy="4374515"/>
          </a:xfrm>
        </p:spPr>
        <p:txBody>
          <a:bodyPr>
            <a:normAutofit fontScale="82500"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3200" dirty="0">
                <a:solidFill>
                  <a:srgbClr val="FFFFFF"/>
                </a:solidFill>
                <a:effectLst/>
                <a:latin typeface="+mn-ea"/>
              </a:rPr>
              <a:t> </a:t>
            </a:r>
            <a:r>
              <a:rPr lang="en-US" altLang="zh-CN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</a:t>
            </a:r>
            <a:r>
              <a:rPr lang="zh-CN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适梁，梁惠王不果所言，则见以为</a:t>
            </a:r>
            <a:r>
              <a:rPr lang="zh-CN" altLang="zh-CN" sz="3395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迂远而阔于事情</a:t>
            </a:r>
            <a:r>
              <a:rPr lang="zh-CN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。当是之时，秦用商君，富国强兵；楚﹑魏用吴起，战胜弱敌；齐威王﹑宣王用孙子﹑田忌之徒，而诸侯东面朝齐。天下方务于合从连衡，以攻伐为贤，而孟轲乃述唐﹑虞﹑三代之德，</a:t>
            </a:r>
            <a:r>
              <a:rPr lang="zh-CN" altLang="zh-CN" sz="3395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是以所如者不合</a:t>
            </a:r>
            <a:r>
              <a:rPr lang="zh-CN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。退而与万章之徒序</a:t>
            </a:r>
            <a:r>
              <a:rPr lang="en-US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《</a:t>
            </a:r>
            <a:r>
              <a:rPr lang="zh-CN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诗</a:t>
            </a:r>
            <a:r>
              <a:rPr lang="en-US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》《</a:t>
            </a:r>
            <a:r>
              <a:rPr lang="zh-CN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书</a:t>
            </a:r>
            <a:r>
              <a:rPr lang="en-US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》</a:t>
            </a:r>
            <a:r>
              <a:rPr lang="zh-CN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，述仲尼之意，作</a:t>
            </a:r>
            <a:r>
              <a:rPr lang="en-US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《</a:t>
            </a:r>
            <a:r>
              <a:rPr lang="zh-CN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孟子</a:t>
            </a:r>
            <a:r>
              <a:rPr lang="en-US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》</a:t>
            </a:r>
            <a:r>
              <a:rPr lang="zh-CN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七篇。</a:t>
            </a:r>
            <a:endParaRPr lang="en-US" altLang="zh-CN" sz="3395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  <a:p>
            <a:pPr algn="r" fontAlgn="auto">
              <a:lnSpc>
                <a:spcPct val="150000"/>
              </a:lnSpc>
            </a:pPr>
            <a:r>
              <a:rPr lang="en-US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——《</a:t>
            </a:r>
            <a:r>
              <a:rPr lang="zh-CN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史记·孟子荀卿列传</a:t>
            </a:r>
            <a:r>
              <a:rPr lang="en-US" altLang="zh-CN" sz="3395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》</a:t>
            </a:r>
            <a:endParaRPr lang="en-US" altLang="zh-CN" sz="3395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3390" y="474980"/>
            <a:ext cx="11284585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描绘了一个百姓安居乐业，社会道德高尚，既恬静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又和谐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，带有浪漫色彩的小农经济社会。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首先，这个社会的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核心人物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国君有仁爱之心，且能“推恩”于百姓；其次，国家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有凝聚力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，有吸引力，仕者、耕者欲至，商贾、行旅欲来，天下“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疾其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君者”欲归附其；再次，人民生活富足，百姓有恒产，足温饱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，知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孝悌，懂礼节，不仅自己的家庭安乐和睦，而且所有的人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充满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爱心，整个社会不再有受难之人。总之，是国泰民安，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天下太平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。他的理想社会，与柏拉图的“理想国”一样，只能是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乌托邦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式的空想。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在古代，尤其是在那样一个“霸道”之风盛行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的社会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，是没有实现的可能的。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01" y="632586"/>
            <a:ext cx="2340148" cy="83772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69485" y="1384518"/>
            <a:ext cx="988213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指出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下列句中的通假字，写出本字并解释。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）王说，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）为长者折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枝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）抑为采色不足视于目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）行旅皆欲出于王之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涂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）颁白者不负戴于道路矣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9996" y="72899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410159" y="1457101"/>
            <a:ext cx="932027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endParaRPr lang="en-US" altLang="zh-CN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）说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，同“悦”，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高兴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）枝，同“肢”，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肢体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）采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，同“彩”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涂，同“途”，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道路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）颁，同“斑”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48299" y="718192"/>
            <a:ext cx="9882130" cy="5424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解释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下列句中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加色的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）是以后世无</a:t>
            </a: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传：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）保民而王，</a:t>
            </a: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莫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能御也　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莫：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）百姓皆以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王为</a:t>
            </a: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爱：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）以小易大，彼</a:t>
            </a: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　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恶：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，是乃仁术也　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无伤：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）明足以</a:t>
            </a: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察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秋毫之末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察：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）刑于寡妻，至于兄弟，以</a:t>
            </a: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御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于家邦        御：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）犹</a:t>
            </a: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缘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而求鱼也　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缘：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）天下之欲</a:t>
            </a: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君者皆欲赴愬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于王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疾：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以孝悌之义　</a:t>
            </a:r>
            <a:r>
              <a:rPr lang="zh-CN" altLang="en-US" sz="2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申：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167788" y="696676"/>
            <a:ext cx="8813494" cy="5618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endParaRPr lang="en-US" altLang="zh-CN" sz="22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流传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）没有谁，没有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）吝惜，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舍不得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）疑问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代词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，怎么，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哪里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）没有什么妨碍，没有什么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）看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，看清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治理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爬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憎恨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）反复（做）</a:t>
            </a: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0235" y="1745876"/>
            <a:ext cx="97989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战国时代，诸侯纷争，以征伐为能事，都想以武力兼并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别国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，于是就出现了“争地以战，杀人盈野；争城以战，杀人盈城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离娄上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）的惨烈局面，给百姓带来严重的灾难。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5945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当时，齐国在东方诸侯国中号称强国，齐宣王继承其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父齐威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王遗业，野心勃勃，想凭借武力称霸中原，在稷下扩置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学宫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，招揽文学、游说之士数千人，任其讲学议论。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5945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此时，孟子以客卿身份在齐宣王身边供职。于是，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孟子便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在齐宣王问有关齐桓晋文称霸之事的时候，针对当时的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现实，阐发了他的“发政施仁”，改革政治，实行“王道”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的主张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48299" y="1202286"/>
            <a:ext cx="98821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下列句中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加色词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意义和用法判断正确的一项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是（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）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臣固知王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不忍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　② 不为者与不能者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有复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者曰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④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天下可运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A.①②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相同，③④ 相同 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B.①②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不同，③④ 不同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C.①②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相同，③④ 不同 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D.①②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不同，③④ 相同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33041" y="1170014"/>
            <a:ext cx="88355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①助词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，用于主谓之间，取消句子的独立性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②结构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助词，的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③介词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，向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④介词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33041" y="976376"/>
            <a:ext cx="88355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下列句中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加色的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）不推恩无以保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妻子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听于耳与　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）为肥甘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口与　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）莅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抚四夷也　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）我虽不敏，请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尝试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33041" y="976376"/>
            <a:ext cx="88355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）妻子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儿女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）不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足以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）中原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地区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）试行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33041" y="1223801"/>
            <a:ext cx="82412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各句中加点词的活用类型，与其他几句不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相同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的一项是 （　　）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五十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者可以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衣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帛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矣 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楚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刑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于寡妻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然而不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33041" y="1191529"/>
            <a:ext cx="88355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解析：</a:t>
            </a:r>
            <a:endParaRPr lang="en-US" altLang="zh-CN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项加点词语均为名词用作动词，分别译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（衣服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）”“做榜样”“称王”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项，“朝”为使动用法，“使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朝见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89704" y="847285"/>
            <a:ext cx="983248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对文章内容的理解与分析，不正确的一项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是（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）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以齐宣王问“霸道”开始，他一见孟子就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迫不及待地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问齐桓晋文称霸的事，说明他有称霸的企图；而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以“臣未之闻也”一句，强行把话题岔开，转而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谈论王道。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在孟子看来，王天下的关键在于行仁政，所以孟子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提出“保民而王”的政治主张。在这里，孟子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不是空泛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地论述，而是抓住了齐宣王“以羊易牛”的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事例加以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阐发。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孟子肯定王有“不忍”之心，说明齐宣王已经有了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“保民”的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基本条件，具备施行王道的基础，同时也为下文论说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齐宣王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没有实行“王道”是“不为”而“非不能”埋下了伏笔。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孟子以一组巧妙的比喻，正面引出“王之不王，不为也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，非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不能也”的结论，并以“挟太山以超北海”和“为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长者折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枝”这组对照性比喻，进一步阐明“不为”和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“不能”的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区别。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33041" y="1191529"/>
            <a:ext cx="8835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解析：</a:t>
            </a:r>
            <a:endParaRPr lang="en-US" altLang="zh-CN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“强行把话题岔开”分析不当，从当时的情景和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的这句话看，没有“强行”的意味，恰恰相反，是巧妙地、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委婉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地岔开了话题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24569" y="594673"/>
            <a:ext cx="9705860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将下列句子翻译成现代汉语。</a:t>
            </a: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）王坐于堂上，有牵牛而过堂下者，王见之，曰：“牛何之？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”对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曰：“将以衅钟。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）我非爱其财而易之以羊也，宜乎百姓之谓我爱也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）诗云：“他人有心，予忖度之。”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夫子之谓也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）老吾老，以及人之老；幼吾幼，以及人之幼：天下可运于掌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）以若所为，求若所欲，犹缘木而求鱼也。</a:t>
            </a:r>
            <a:endParaRPr lang="en-US" altLang="zh-CN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24569" y="861151"/>
            <a:ext cx="9705860" cy="5110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）您坐在堂上，有个人牵着牛从堂下走过，您看见后问道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牛（牵）到哪里去？”（ 那人）回答说：“准备用它来衅钟。”</a:t>
            </a: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）我不是（因为）吝啬钱财而用羊换掉牛的，百姓说我吝啬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是理所当然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的啊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说：“别人有什么心思，我能够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揣测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到。”──（这话）说的就是您（这样的人）啊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）敬爱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自家的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老人，从而推广到（敬爱）别人家的老人；爱护自家的小孩，从而推广到（爱护）别人家的小孩：天下就很容易治理。</a:t>
            </a: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）以如此做法，去谋求如此理想，就像爬到树上去找</a:t>
            </a: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鱼一样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 bwMode="auto">
          <a:xfrm>
            <a:off x="808579" y="1071734"/>
            <a:ext cx="3036310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en-US" sz="10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r>
              <a:rPr lang="en-US" altLang="zh-CN" sz="10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endParaRPr lang="zh-CN" altLang="zh-CN" sz="10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u="sng" dirty="0"/>
              <a:t>                 </a:t>
            </a:r>
            <a:r>
              <a:rPr lang="en-US" altLang="zh-CN" sz="2000" dirty="0"/>
              <a:t> </a:t>
            </a:r>
            <a:endParaRPr lang="zh-CN" altLang="zh-CN" sz="2000" dirty="0"/>
          </a:p>
          <a:p>
            <a:pPr marL="0" indent="0" eaLnBrk="1" hangingPunct="1">
              <a:buNone/>
            </a:pPr>
            <a:endParaRPr lang="en-US" altLang="zh-CN" sz="2000" dirty="0" smtClean="0">
              <a:latin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74" y="857274"/>
            <a:ext cx="2184970" cy="852310"/>
          </a:xfrm>
          <a:prstGeom prst="rect">
            <a:avLst/>
          </a:prstGeom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5902" y="1841263"/>
            <a:ext cx="2990341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重要字音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67907" y="2296911"/>
            <a:ext cx="937060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胡龁（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xìn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钟              觳觫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hú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褊（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biǎn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）小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彼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恶（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）知之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忖度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cǔn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舆（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）薪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便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嬖（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pián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）中国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商贾（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ɡǔ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赴诉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惛（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hūn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放辟（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侈（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畜（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）妻子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豚（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tún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xiánɡ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）序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孝悌（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bān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）白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24569" y="1399422"/>
            <a:ext cx="9705860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孔子和孟子虽然都是儒家学派的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人物，他们的治国思想基本上也是一致的，但在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子路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、曾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晳、冉有、公西华侍坐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齐桓晋文之事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中表现得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稍有不同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，请结合两篇文章简要分析。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33041" y="1116226"/>
            <a:ext cx="8835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孔子强调“礼治”，“为国以礼”，注重谦让；孟子强调“仁政”，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君主“发政施仁”。一个侧重“礼”，一个侧重“仁”。　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72408" y="895739"/>
            <a:ext cx="58448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宋体" panose="02010600030101010101" pitchFamily="2" charset="-122"/>
              </a:rPr>
              <a:t>齐桓晋</a:t>
            </a:r>
            <a:r>
              <a:rPr lang="zh-CN" altLang="en-US" sz="40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宋体" panose="02010600030101010101" pitchFamily="2" charset="-122"/>
              </a:rPr>
              <a:t>文之事是什么事？</a:t>
            </a:r>
            <a:endParaRPr lang="zh-CN" altLang="en-US" sz="4000" b="1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17640" y="2323322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春秋五霸，成就霸业</a:t>
            </a:r>
            <a:endParaRPr lang="zh-CN" altLang="en-US" sz="4000" dirty="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61361" y="629392"/>
            <a:ext cx="45126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/>
              <a:t>人物</a:t>
            </a:r>
            <a:endParaRPr lang="zh-CN" altLang="en-US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2344964" y="2342473"/>
            <a:ext cx="794459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齐桓  、晋文</a:t>
            </a:r>
            <a:r>
              <a:rPr lang="en-US" altLang="zh-CN" sz="3600" dirty="0" smtClean="0"/>
              <a:t>————</a:t>
            </a:r>
            <a:r>
              <a:rPr lang="zh-CN" altLang="en-US" sz="3600" dirty="0" smtClean="0"/>
              <a:t>春秋霸主</a:t>
            </a:r>
            <a:endParaRPr lang="en-US" altLang="zh-CN" sz="3600" dirty="0" smtClean="0"/>
          </a:p>
          <a:p>
            <a:r>
              <a:rPr lang="zh-CN" altLang="en-US" sz="3600" dirty="0" smtClean="0"/>
              <a:t>齐宣王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齐国国君</a:t>
            </a:r>
            <a:endParaRPr lang="en-US" altLang="zh-CN" sz="3600" dirty="0" smtClean="0"/>
          </a:p>
          <a:p>
            <a:r>
              <a:rPr lang="zh-CN" altLang="en-US" sz="3600" dirty="0" smtClean="0"/>
              <a:t>孟子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亚圣，一生周游列国，传扬学说，最后未被用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23072" y="1982161"/>
            <a:ext cx="83489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宋体" panose="02010600030101010101" pitchFamily="2" charset="-122"/>
              </a:rPr>
              <a:t>霸道：君主凭借武力、刑法、权势等进行统治</a:t>
            </a:r>
            <a:endParaRPr lang="en-US" altLang="zh-CN" sz="3200" b="1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宋体" panose="02010600030101010101" pitchFamily="2" charset="-122"/>
            </a:endParaRPr>
          </a:p>
          <a:p>
            <a:endParaRPr lang="en-US" altLang="zh-CN" sz="3200" b="1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宋体" panose="02010600030101010101" pitchFamily="2" charset="-122"/>
              </a:rPr>
              <a:t>王道：儒家提出的以仁义治天下的政治主张</a:t>
            </a:r>
            <a:endParaRPr lang="zh-CN" altLang="en-US" sz="3200" b="1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3850" y="763176"/>
            <a:ext cx="6309360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宋体" panose="02010600030101010101" pitchFamily="2" charset="-122"/>
              </a:rPr>
              <a:t>什么是霸道？什么是王道？</a:t>
            </a:r>
            <a:endParaRPr lang="zh-CN" altLang="en-US" sz="40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88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146959" y="927802"/>
            <a:ext cx="2097519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主题归纳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7425" y="1770696"/>
            <a:ext cx="9455886" cy="1822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>
              <a:lnSpc>
                <a:spcPct val="150000"/>
              </a:lnSpc>
            </a:pP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本文记录了孟子和齐宣王的一次对话，孟子通过这次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对话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劝说齐宣王放弃“霸道”，施行“王道”，使齐宣王接受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了他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的观点，并自愿受教，从而宣扬了他“保民而王”的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“仁政”思想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544233" y="476251"/>
            <a:ext cx="59944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8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 构 层 次</a:t>
            </a:r>
            <a:r>
              <a:rPr kumimoji="1" lang="zh-CN" altLang="en-US" sz="4000" b="1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kumimoji="1" lang="zh-CN" altLang="en-US" sz="4000" b="1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527051" y="1557338"/>
            <a:ext cx="108712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6600"/>
                </a:solidFill>
                <a:latin typeface="Times New Roman" panose="02020603050405020304" pitchFamily="18" charset="0"/>
              </a:rPr>
              <a:t>第一部分</a:t>
            </a:r>
            <a:r>
              <a:rPr kumimoji="1"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(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开头至“王请度之”</a:t>
            </a:r>
            <a:r>
              <a:rPr kumimoji="1"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)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主要说齐宣王未实行王道，不是不能，而是不为。 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571500" y="2786063"/>
            <a:ext cx="105664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6600"/>
                </a:solidFill>
                <a:latin typeface="Times New Roman" panose="02020603050405020304" pitchFamily="18" charset="0"/>
              </a:rPr>
              <a:t>第二部分</a:t>
            </a:r>
            <a:r>
              <a:rPr kumimoji="1"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(“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抑王兴甲兵，危士臣”至“孰能御之”</a:t>
            </a:r>
            <a:r>
              <a:rPr kumimoji="1"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)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从反面论述“霸道”的危害，敦促齐宣王彻底改弦易辙，放弃霸道，实行王道。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431800" y="4724400"/>
            <a:ext cx="107696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6600"/>
                </a:solidFill>
                <a:latin typeface="Times New Roman" panose="02020603050405020304" pitchFamily="18" charset="0"/>
              </a:rPr>
              <a:t>第三部分</a:t>
            </a:r>
            <a:r>
              <a:rPr kumimoji="1"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(“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王曰：‘吾惛，不能进于是矣。’”到篇末</a:t>
            </a:r>
            <a:r>
              <a:rPr kumimoji="1"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)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anose="02020603050405020304" pitchFamily="18" charset="0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阐述施行王道的具体措施。</a:t>
            </a: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kumimoji="1"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utoUpdateAnimBg="0" build="p"/>
      <p:bldP spid="64516" grpId="0" autoUpdateAnimBg="0"/>
      <p:bldP spid="64517" grpId="0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5120</Words>
  <Application>WPS 演示</Application>
  <PresentationFormat>自定义</PresentationFormat>
  <Paragraphs>246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41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Calibri</vt:lpstr>
      <vt:lpstr>Times New Roman</vt:lpstr>
      <vt:lpstr>华文仿宋</vt:lpstr>
      <vt:lpstr>仿宋</vt:lpstr>
      <vt:lpstr>Arial Unicode MS</vt:lpstr>
      <vt:lpstr>等线 Light</vt:lpstr>
      <vt:lpstr>等线</vt:lpstr>
      <vt:lpstr>华文新魏</vt:lpstr>
      <vt:lpstr>华文隶书</vt:lpstr>
      <vt:lpstr>Wingdings 3</vt:lpstr>
      <vt:lpstr>Symbol</vt:lpstr>
      <vt:lpstr>Arial</vt:lpstr>
      <vt:lpstr>Century Gothic</vt:lpstr>
      <vt:lpstr>幼圆</vt:lpstr>
      <vt:lpstr>黑体</vt:lpstr>
      <vt:lpstr>Adobe 楷体 Std R</vt:lpstr>
      <vt:lpstr>Helvetica Neue</vt:lpstr>
      <vt:lpstr>Hoefler Text</vt:lpstr>
      <vt:lpstr>Segoe Print</vt:lpstr>
      <vt:lpstr>Office 主题​​</vt:lpstr>
      <vt:lpstr>1_Office 主题​​</vt:lpstr>
      <vt:lpstr>自定义设计方案</vt:lpstr>
      <vt:lpstr>3_Office 主题​​</vt:lpstr>
      <vt:lpstr>4_Office 主题​​</vt:lpstr>
      <vt:lpstr>5_Office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山东金星书业文化发展有限公司</dc:creator>
  <cp:lastModifiedBy>一霎花开</cp:lastModifiedBy>
  <cp:revision>294</cp:revision>
  <dcterms:created xsi:type="dcterms:W3CDTF">2018-05-18T09:56:00Z</dcterms:created>
  <dcterms:modified xsi:type="dcterms:W3CDTF">2021-03-04T14:43:47Z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