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28"/>
  </p:notesMasterIdLst>
  <p:sldIdLst>
    <p:sldId id="295" r:id="rId5"/>
    <p:sldId id="375" r:id="rId6"/>
    <p:sldId id="376" r:id="rId7"/>
    <p:sldId id="378" r:id="rId8"/>
    <p:sldId id="380" r:id="rId9"/>
    <p:sldId id="381" r:id="rId10"/>
    <p:sldId id="584" r:id="rId11"/>
    <p:sldId id="389" r:id="rId12"/>
    <p:sldId id="436" r:id="rId13"/>
    <p:sldId id="585" r:id="rId14"/>
    <p:sldId id="392" r:id="rId15"/>
    <p:sldId id="386" r:id="rId16"/>
    <p:sldId id="479" r:id="rId17"/>
    <p:sldId id="480" r:id="rId18"/>
    <p:sldId id="481" r:id="rId19"/>
    <p:sldId id="482" r:id="rId20"/>
    <p:sldId id="528" r:id="rId21"/>
    <p:sldId id="534" r:id="rId22"/>
    <p:sldId id="536" r:id="rId23"/>
    <p:sldId id="537" r:id="rId24"/>
    <p:sldId id="530" r:id="rId25"/>
    <p:sldId id="531" r:id="rId26"/>
    <p:sldId id="581" r:id="rId27"/>
  </p:sldIdLst>
  <p:sldSz cx="12192000" cy="6858000"/>
  <p:notesSz cx="6858000" cy="9144000"/>
  <p:embeddedFontLst>
    <p:embeddedFont>
      <p:font typeface="Calibri Light" panose="020F0302020204030204" pitchFamily="34" charset="0"/>
      <p:regular r:id="rId29"/>
      <p:italic r:id="rId30"/>
    </p:embeddedFont>
    <p:embeddedFont>
      <p:font typeface="Verdana" panose="020B060403050404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方正宋黑简体" panose="02010600030101010101" charset="-122"/>
      <p:regular r:id="rId39"/>
    </p:embeddedFont>
    <p:embeddedFont>
      <p:font typeface="汉仪中楷简" panose="02010600030101010101" charset="-122"/>
      <p:regular r:id="rId40"/>
    </p:embeddedFont>
    <p:embeddedFont>
      <p:font typeface="Agency FB" panose="020B0503020202020204" pitchFamily="34" charset="0"/>
      <p:regular r:id="rId41"/>
      <p:bold r:id="rId42"/>
    </p:embeddedFont>
    <p:embeddedFont>
      <p:font typeface="隶书" panose="02010509060101010101" pitchFamily="49" charset="-122"/>
      <p:regular r:id="rId43"/>
    </p:embeddedFont>
    <p:embeddedFont>
      <p:font typeface="Impact" panose="020B0806030902050204" pitchFamily="34" charset="0"/>
      <p:regular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汉仪雪君体简" panose="02010600030101010101" charset="-122"/>
      <p:regular r:id="rId47"/>
    </p:embeddedFont>
  </p:embeddedFont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6">
          <p15:clr>
            <a:srgbClr val="A4A3A4"/>
          </p15:clr>
        </p15:guide>
        <p15:guide id="2" orient="horz" pos="503">
          <p15:clr>
            <a:srgbClr val="A4A3A4"/>
          </p15:clr>
        </p15:guide>
        <p15:guide id="3" orient="horz" pos="2330">
          <p15:clr>
            <a:srgbClr val="A4A3A4"/>
          </p15:clr>
        </p15:guide>
        <p15:guide id="4" pos="1649">
          <p15:clr>
            <a:srgbClr val="A4A3A4"/>
          </p15:clr>
        </p15:guide>
        <p15:guide id="5" pos="26">
          <p15:clr>
            <a:srgbClr val="A4A3A4"/>
          </p15:clr>
        </p15:guide>
        <p15:guide id="6" pos="36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5E03"/>
    <a:srgbClr val="779F08"/>
    <a:srgbClr val="1B3B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09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840" y="66"/>
      </p:cViewPr>
      <p:guideLst>
        <p:guide orient="horz" pos="736"/>
        <p:guide orient="horz" pos="503"/>
        <p:guide orient="horz" pos="2330"/>
        <p:guide pos="1649"/>
        <p:guide pos="26"/>
        <p:guide pos="36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17DB4-8795-424D-BF65-E223CFE4A01E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8E158-C887-43AA-9025-F623C8F50D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85268-9BBD-4DBC-86DB-B21B1511332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2C78-8259-47FF-A08C-21F3BF6D348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2C78-8259-47FF-A08C-21F3BF6D348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85268-9BBD-4DBC-86DB-B21B1511332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91B95-4814-4A8A-A8A6-0A5CED9DF36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2C78-8259-47FF-A08C-21F3BF6D348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49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480A-CC46-4AF1-A74E-59CF16D24CF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1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1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899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1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2FF7E-EDED-4268-A0AF-64A33AB8B2E3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3F188D-DD69-4044-A238-C25B25C61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D2608CE-1EF3-4407-84E1-EE986FE4EDDA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B8902C9-96F7-4E0F-9935-10C4F6F5DF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4" cstate="print"/>
          <a:srcRect r="2344" b="2222"/>
          <a:stretch>
            <a:fillRect/>
          </a:stretch>
        </p:blipFill>
        <p:spPr>
          <a:xfrm>
            <a:off x="0" y="0"/>
            <a:ext cx="12192000" cy="68665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1CF60-4649-494D-BBC6-0469911AB147}" type="datetimeFigureOut">
              <a:rPr lang="zh-CN" altLang="en-US" smtClean="0"/>
              <a:pPr/>
              <a:t>2017/4/26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B5BA6-7154-4F3C-8304-A96E83C098D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 Box 7"/>
          <p:cNvSpPr txBox="1">
            <a:spLocks noChangeArrowheads="1"/>
          </p:cNvSpPr>
          <p:nvPr userDrawn="1"/>
        </p:nvSpPr>
        <p:spPr bwMode="auto">
          <a:xfrm>
            <a:off x="10686451" y="743980"/>
            <a:ext cx="1169552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学校标志</a:t>
            </a:r>
            <a:endParaRPr lang="en-CA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slow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ctrTitle"/>
          </p:nvPr>
        </p:nvSpPr>
        <p:spPr/>
        <p:txBody>
          <a:bodyPr wrap="square" lIns="91440" tIns="45720" rIns="91440" bIns="45720" anchor="b"/>
          <a:lstStyle/>
          <a:p>
            <a:pPr defTabSz="914400"/>
            <a:endParaRPr lang="zh-CN" altLang="zh-CN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type="subTitle" idx="1"/>
          </p:nvPr>
        </p:nvSpPr>
        <p:spPr/>
        <p:txBody>
          <a:bodyPr wrap="square" lIns="91440" tIns="45720" rIns="91440" bIns="45720" anchor="t"/>
          <a:lstStyle/>
          <a:p>
            <a:pPr defTabSz="914400"/>
            <a:endParaRPr lang="zh-CN" altLang="zh-CN" kern="1200" baseline="0" dirty="0">
              <a:latin typeface="+mn-lt"/>
              <a:ea typeface="+mn-ea"/>
              <a:cs typeface="+mn-cs"/>
            </a:endParaRPr>
          </a:p>
        </p:txBody>
      </p:sp>
      <p:grpSp>
        <p:nvGrpSpPr>
          <p:cNvPr id="15363" name="Group 4"/>
          <p:cNvGrpSpPr/>
          <p:nvPr/>
        </p:nvGrpSpPr>
        <p:grpSpPr>
          <a:xfrm>
            <a:off x="-5080" y="41275"/>
            <a:ext cx="12143105" cy="6851650"/>
            <a:chOff x="-67" y="-100"/>
            <a:chExt cx="6041" cy="4530"/>
          </a:xfrm>
        </p:grpSpPr>
        <p:pic>
          <p:nvPicPr>
            <p:cNvPr id="15364" name="Picture 5" descr="BJ1017"/>
            <p:cNvPicPr>
              <a:picLocks noChangeAspect="1"/>
            </p:cNvPicPr>
            <p:nvPr/>
          </p:nvPicPr>
          <p:blipFill>
            <a:blip r:embed="rId2" cstate="print"/>
            <a:srcRect b="46"/>
            <a:stretch>
              <a:fillRect/>
            </a:stretch>
          </p:blipFill>
          <p:spPr>
            <a:xfrm>
              <a:off x="-67" y="-100"/>
              <a:ext cx="6041" cy="45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Picture 6" descr="d135"/>
            <p:cNvPicPr>
              <a:picLocks noChangeAspect="1"/>
            </p:cNvPicPr>
            <p:nvPr/>
          </p:nvPicPr>
          <p:blipFill>
            <a:blip r:embed="rId3" cstate="print"/>
            <a:srcRect b="-41"/>
            <a:stretch>
              <a:fillRect/>
            </a:stretch>
          </p:blipFill>
          <p:spPr>
            <a:xfrm>
              <a:off x="0" y="2304"/>
              <a:ext cx="5760" cy="201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6" name="WordArt 7"/>
          <p:cNvSpPr>
            <a:spLocks noTextEdit="1"/>
          </p:cNvSpPr>
          <p:nvPr/>
        </p:nvSpPr>
        <p:spPr>
          <a:xfrm>
            <a:off x="2791460" y="-16510"/>
            <a:ext cx="5959475" cy="272796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332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9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pPr algn="ctr"/>
            <a:r>
              <a:rPr lang="zh-CN" altLang="en-US" sz="9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方正宋黑简体" panose="02000000000000000000" charset="-122"/>
                <a:ea typeface="方正宋黑简体" panose="02000000000000000000" charset="-122"/>
              </a:rPr>
              <a:t>《马说》</a:t>
            </a:r>
          </a:p>
        </p:txBody>
      </p:sp>
      <p:sp>
        <p:nvSpPr>
          <p:cNvPr id="15367" name="Rectangle 4"/>
          <p:cNvSpPr>
            <a:spLocks noGrp="1"/>
          </p:cNvSpPr>
          <p:nvPr/>
        </p:nvSpPr>
        <p:spPr>
          <a:xfrm>
            <a:off x="4762183" y="2137728"/>
            <a:ext cx="5905500" cy="1619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>
              <a:spcBef>
                <a:spcPct val="20000"/>
              </a:spcBef>
            </a:pPr>
            <a:r>
              <a:rPr lang="en-US" altLang="zh-CN" sz="3600" b="1" dirty="0">
                <a:latin typeface="汉仪雪君体简" panose="02010600000101010101" charset="-122"/>
                <a:ea typeface="汉仪雪君体简" panose="02010600000101010101" charset="-122"/>
              </a:rPr>
              <a:t> </a:t>
            </a:r>
            <a:endParaRPr lang="zh-CN" altLang="en-US" sz="3600" b="1" dirty="0">
              <a:latin typeface="汉仪雪君体简" panose="02010600000101010101" charset="-122"/>
              <a:ea typeface="汉仪雪君体简" panose="02010600000101010101" charset="-122"/>
            </a:endParaRPr>
          </a:p>
          <a:p>
            <a:pPr lvl="0" indent="0">
              <a:spcBef>
                <a:spcPct val="20000"/>
              </a:spcBef>
            </a:pPr>
            <a:r>
              <a:rPr lang="zh-CN" altLang="en-US" sz="3600" dirty="0">
                <a:latin typeface="汉仪中楷简" panose="02010600000101010101" charset="-122"/>
                <a:ea typeface="汉仪中楷简" panose="02010600000101010101" charset="-122"/>
              </a:rPr>
              <a:t>绥化市第五中学   潘丽宇</a:t>
            </a:r>
            <a:r>
              <a:rPr lang="en-US" altLang="zh-CN" sz="3200" dirty="0">
                <a:latin typeface="汉仪中楷简" panose="02010600000101010101" charset="-122"/>
                <a:ea typeface="汉仪中楷简" panose="02010600000101010101" charset="-122"/>
              </a:rPr>
              <a:t>   </a:t>
            </a:r>
            <a:r>
              <a:rPr lang="en-US" altLang="zh-CN" sz="3200" dirty="0">
                <a:latin typeface="汉仪雪君体简" panose="02010600000101010101" charset="-122"/>
                <a:ea typeface="汉仪雪君体简" panose="02010600000101010101" charset="-122"/>
              </a:rPr>
              <a:t> </a:t>
            </a:r>
            <a:endParaRPr lang="zh-CN" altLang="zh-CN" sz="3200" dirty="0"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95250" y="55880"/>
            <a:ext cx="47015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/>
              </a:rPr>
              <a:t>人教版语文八年级下册</a:t>
            </a:r>
          </a:p>
          <a:p>
            <a:r>
              <a:rPr lang="zh-CN" altLang="en-US" sz="3200" b="1">
                <a:solidFill>
                  <a:schemeClr val="tx1"/>
                </a:solidFill>
                <a:effectLst/>
              </a:rPr>
              <a:t>       第五单元</a:t>
            </a:r>
            <a:r>
              <a:rPr lang="en-US" altLang="zh-CN" sz="3200" b="1">
                <a:solidFill>
                  <a:schemeClr val="tx1"/>
                </a:solidFill>
                <a:effectLst/>
              </a:rPr>
              <a:t>23</a:t>
            </a:r>
            <a:r>
              <a:rPr lang="zh-CN" altLang="en-US" sz="3200" b="1">
                <a:solidFill>
                  <a:schemeClr val="tx1"/>
                </a:solidFill>
                <a:effectLst/>
              </a:rPr>
              <a:t>课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伯乐识马_标清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81942" y="727903"/>
            <a:ext cx="6109855" cy="499897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05647" y="18608"/>
            <a:ext cx="6899276" cy="709295"/>
            <a:chOff x="397035" y="488944"/>
            <a:chExt cx="4854684" cy="709159"/>
          </a:xfrm>
        </p:grpSpPr>
        <p:sp>
          <p:nvSpPr>
            <p:cNvPr id="4" name="矩形 3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989663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CA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一、故事激趣 </a:t>
              </a:r>
              <a:r>
                <a:rPr lang="zh-CN" altLang="en-CA" sz="2800" spc="-150" dirty="0" smtClean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，</a:t>
              </a:r>
              <a:r>
                <a:rPr lang="zh-CN" altLang="en-US" sz="2800" spc="-150" dirty="0" smtClean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导</a:t>
              </a:r>
              <a:r>
                <a:rPr lang="zh-CN" altLang="en-CA" sz="2800" spc="-150" dirty="0" smtClean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入</a:t>
              </a:r>
              <a:r>
                <a:rPr lang="zh-CN" altLang="en-CA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新课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5117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6220" y="394335"/>
            <a:ext cx="6899276" cy="709295"/>
            <a:chOff x="397035" y="488944"/>
            <a:chExt cx="4854684" cy="709159"/>
          </a:xfrm>
        </p:grpSpPr>
        <p:sp>
          <p:nvSpPr>
            <p:cNvPr id="6" name="矩形 5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989663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CA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一、故事激趣 </a:t>
              </a:r>
              <a:r>
                <a:rPr lang="zh-CN" altLang="en-CA" sz="2800" spc="-150" dirty="0" smtClean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，</a:t>
              </a:r>
              <a:r>
                <a:rPr lang="zh-CN" altLang="en-US" sz="2800" spc="-150" dirty="0" smtClean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导</a:t>
              </a:r>
              <a:r>
                <a:rPr lang="zh-CN" altLang="en-CA" sz="2800" spc="-150" dirty="0" smtClean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入</a:t>
              </a:r>
              <a:r>
                <a:rPr lang="zh-CN" altLang="en-CA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新课</a:t>
              </a:r>
            </a:p>
          </p:txBody>
        </p:sp>
      </p:grpSp>
      <p:sp>
        <p:nvSpPr>
          <p:cNvPr id="35" name="Shape 2056"/>
          <p:cNvSpPr/>
          <p:nvPr/>
        </p:nvSpPr>
        <p:spPr>
          <a:xfrm>
            <a:off x="2253097" y="229399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065E03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6" name="Shape 2057"/>
          <p:cNvSpPr/>
          <p:nvPr/>
        </p:nvSpPr>
        <p:spPr>
          <a:xfrm>
            <a:off x="2651656" y="514499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37" name="Shape 2060"/>
          <p:cNvSpPr/>
          <p:nvPr/>
        </p:nvSpPr>
        <p:spPr>
          <a:xfrm>
            <a:off x="4948862" y="364950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38" name="Shape 2063"/>
          <p:cNvSpPr/>
          <p:nvPr/>
        </p:nvSpPr>
        <p:spPr>
          <a:xfrm>
            <a:off x="6324689" y="409208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39" name="Shape 2066"/>
          <p:cNvSpPr/>
          <p:nvPr/>
        </p:nvSpPr>
        <p:spPr>
          <a:xfrm>
            <a:off x="8890193" y="243816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671701" y="2908227"/>
            <a:ext cx="2378100" cy="213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+mn-ea"/>
              </a:rPr>
              <a:t>利用多媒体放映千里马的图片和伯乐相马的视频导入新课。</a:t>
            </a:r>
          </a:p>
        </p:txBody>
      </p:sp>
      <p:sp>
        <p:nvSpPr>
          <p:cNvPr id="42" name="TextBox 14"/>
          <p:cNvSpPr txBox="1"/>
          <p:nvPr/>
        </p:nvSpPr>
        <p:spPr>
          <a:xfrm>
            <a:off x="4098821" y="1355823"/>
            <a:ext cx="2378100" cy="22936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解读标题，介绍作家和“说”这种文体的特点。（大屏幕显示）  </a:t>
            </a:r>
          </a:p>
          <a:p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6"/>
          <p:cNvSpPr txBox="1"/>
          <p:nvPr/>
        </p:nvSpPr>
        <p:spPr>
          <a:xfrm>
            <a:off x="5899150" y="4561205"/>
            <a:ext cx="2545080" cy="1706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800" dirty="0">
                <a:latin typeface="方正宋黑简体" panose="02000000000000000000" charset="-122"/>
                <a:ea typeface="方正宋黑简体" panose="02000000000000000000" charset="-122"/>
              </a:rPr>
              <a:t> </a:t>
            </a:r>
            <a:r>
              <a:rPr sz="2800" b="1" dirty="0">
                <a:latin typeface="方正宋黑简体" panose="02000000000000000000" charset="-122"/>
                <a:ea typeface="方正宋黑简体" panose="02000000000000000000" charset="-122"/>
              </a:rPr>
              <a:t>展示学习目标，让学生心中知道这堂课要掌握的内容</a:t>
            </a:r>
            <a:r>
              <a:rPr lang="zh-CN" sz="2800" b="1" dirty="0">
                <a:latin typeface="方正宋黑简体" panose="02000000000000000000" charset="-122"/>
                <a:ea typeface="方正宋黑简体" panose="02000000000000000000" charset="-122"/>
              </a:rPr>
              <a:t>。</a:t>
            </a:r>
            <a:r>
              <a:rPr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46" name="TextBox 18"/>
          <p:cNvSpPr txBox="1"/>
          <p:nvPr/>
        </p:nvSpPr>
        <p:spPr>
          <a:xfrm>
            <a:off x="9481820" y="3265805"/>
            <a:ext cx="2316480" cy="853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latin typeface="方正宋黑简体" panose="02000000000000000000" charset="-122"/>
                <a:ea typeface="方正宋黑简体" panose="02000000000000000000" charset="-122"/>
              </a:rPr>
              <a:t>展开新课知识的学习</a:t>
            </a:r>
          </a:p>
        </p:txBody>
      </p:sp>
      <p:sp>
        <p:nvSpPr>
          <p:cNvPr id="48" name="Text Placeholder 2"/>
          <p:cNvSpPr txBox="1"/>
          <p:nvPr/>
        </p:nvSpPr>
        <p:spPr>
          <a:xfrm>
            <a:off x="2651656" y="5144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4946073" y="364810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6325155" y="409147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890286" y="243816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5373" y="510948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/>
      <p:bldP spid="42" grpId="0"/>
      <p:bldP spid="44" grpId="0"/>
      <p:bldP spid="46" grpId="0"/>
      <p:bldP spid="48" grpId="0" build="p"/>
      <p:bldP spid="49" grpId="0" build="p"/>
      <p:bldP spid="50" grpId="0" build="p"/>
      <p:bldP spid="51" grpId="0" build="p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560" y="59690"/>
            <a:ext cx="7012306" cy="709295"/>
            <a:chOff x="397035" y="488944"/>
            <a:chExt cx="4934218" cy="709159"/>
          </a:xfrm>
        </p:grpSpPr>
        <p:sp>
          <p:nvSpPr>
            <p:cNvPr id="3" name="矩形 2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3069197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CA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二、诵读课文，疏通文意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-79033" y="176303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 bwMode="gray">
          <a:xfrm rot="19490962">
            <a:off x="3861246" y="4167467"/>
            <a:ext cx="1819775" cy="219893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60960" tIns="59267" rIns="60960" bIns="59267" anchor="ctr" anchorCtr="1"/>
          <a:lstStyle/>
          <a:p>
            <a:endParaRPr lang="zh-CN" altLang="en-US" sz="2420"/>
          </a:p>
        </p:txBody>
      </p:sp>
      <p:sp>
        <p:nvSpPr>
          <p:cNvPr id="49" name="Freeform 4"/>
          <p:cNvSpPr/>
          <p:nvPr/>
        </p:nvSpPr>
        <p:spPr bwMode="gray">
          <a:xfrm rot="19490962" flipH="1" flipV="1">
            <a:off x="5858413" y="1955001"/>
            <a:ext cx="1819775" cy="219893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60960" tIns="59267" rIns="60960" bIns="59267" anchor="ctr" anchorCtr="1"/>
          <a:lstStyle/>
          <a:p>
            <a:endParaRPr lang="zh-CN" altLang="en-US" sz="2420"/>
          </a:p>
        </p:txBody>
      </p:sp>
      <p:sp>
        <p:nvSpPr>
          <p:cNvPr id="20" name="Oval 5"/>
          <p:cNvSpPr>
            <a:spLocks noChangeArrowheads="1"/>
          </p:cNvSpPr>
          <p:nvPr/>
        </p:nvSpPr>
        <p:spPr bwMode="gray">
          <a:xfrm>
            <a:off x="4094857" y="3055059"/>
            <a:ext cx="1578127" cy="1578127"/>
          </a:xfrm>
          <a:prstGeom prst="ellipse">
            <a:avLst/>
          </a:prstGeom>
          <a:solidFill>
            <a:srgbClr val="065E03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60960" tIns="59267" rIns="60960" bIns="59267" anchor="ctr" anchorCtr="1"/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字音</a:t>
            </a: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gray">
          <a:xfrm>
            <a:off x="5979034" y="4155977"/>
            <a:ext cx="1578127" cy="1578127"/>
          </a:xfrm>
          <a:prstGeom prst="ellipse">
            <a:avLst/>
          </a:prstGeom>
          <a:solidFill>
            <a:srgbClr val="065E03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60960" tIns="59267" rIns="60960" bIns="59267" anchor="ctr" anchorCtr="1"/>
          <a:lstStyle/>
          <a:p>
            <a:r>
              <a:rPr lang="zh-CN" altLang="en-US" sz="3200" b="1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字意</a:t>
            </a:r>
          </a:p>
        </p:txBody>
      </p:sp>
      <p:sp>
        <p:nvSpPr>
          <p:cNvPr id="22" name="TextBox 78"/>
          <p:cNvSpPr txBox="1"/>
          <p:nvPr/>
        </p:nvSpPr>
        <p:spPr>
          <a:xfrm>
            <a:off x="243205" y="1631950"/>
            <a:ext cx="3749675" cy="333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dirty="0">
              <a:solidFill>
                <a:schemeClr val="tx1"/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1.学生自读课文，划出需注意的字音。</a:t>
            </a: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2. 小组内听读，纠正读音。</a:t>
            </a: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3.各组推荐代表，全班朗读交流。</a:t>
            </a:r>
          </a:p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教师大屏幕总结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43206" y="976466"/>
            <a:ext cx="5306750" cy="854240"/>
            <a:chOff x="470034" y="1057571"/>
            <a:chExt cx="3980063" cy="640680"/>
          </a:xfrm>
        </p:grpSpPr>
        <p:sp>
          <p:nvSpPr>
            <p:cNvPr id="25" name="TextBox 80"/>
            <p:cNvSpPr txBox="1"/>
            <p:nvPr/>
          </p:nvSpPr>
          <p:spPr>
            <a:xfrm>
              <a:off x="553419" y="1057571"/>
              <a:ext cx="3896678" cy="640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2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初读，扫清字词障碍     </a:t>
              </a:r>
            </a:p>
            <a:p>
              <a:pPr algn="l"/>
              <a:r>
                <a:rPr lang="zh-CN" altLang="en-US" sz="242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</a:t>
              </a:r>
              <a:r>
                <a:rPr lang="zh-CN" altLang="en-US" sz="2400" b="1" dirty="0">
                  <a:solidFill>
                    <a:srgbClr val="065E03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学生自主学习，合作释疑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70034" y="1673962"/>
              <a:ext cx="3973830" cy="24289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7" name="TextBox 82"/>
          <p:cNvSpPr txBox="1"/>
          <p:nvPr/>
        </p:nvSpPr>
        <p:spPr>
          <a:xfrm>
            <a:off x="7941945" y="3306445"/>
            <a:ext cx="363156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自己借助注释及工具书，边读边疏通文意。</a:t>
            </a:r>
          </a:p>
          <a:p>
            <a:pPr>
              <a:buNone/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 2. 疑难字词及翻译，组内（组间）交流，共同解决。  </a:t>
            </a:r>
          </a:p>
          <a:p>
            <a:pPr>
              <a:buNone/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 3.归纳本课文言现象。 </a:t>
            </a:r>
          </a:p>
          <a:p>
            <a:pPr>
              <a:buNone/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 4.通过多媒体展现</a:t>
            </a:r>
            <a:r>
              <a:rPr lang="zh-CN" altLang="en-US" sz="24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知识树</a:t>
            </a: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小组竞答</a:t>
            </a: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方式完成总结。 </a:t>
            </a:r>
          </a:p>
          <a:p>
            <a:pPr>
              <a:buNone/>
            </a:pPr>
            <a:endParaRPr lang="zh-CN" altLang="en-US" sz="2400" dirty="0">
              <a:solidFill>
                <a:schemeClr val="tx1"/>
              </a:solidFill>
              <a:latin typeface="方正宋黑简体" panose="02000000000000000000" charset="-122"/>
              <a:ea typeface="方正宋黑简体" panose="02000000000000000000" charset="-122"/>
              <a:sym typeface="+mn-ea"/>
            </a:endParaRPr>
          </a:p>
          <a:p>
            <a:pPr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8" grpId="0" bldLvl="0" animBg="1"/>
      <p:bldP spid="49" grpId="0" bldLvl="0" animBg="1"/>
      <p:bldP spid="20" grpId="0" bldLvl="0" animBg="1"/>
      <p:bldP spid="21" grpId="0" bldLvl="0" animBg="1"/>
      <p:bldP spid="22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7"/>
          <p:cNvSpPr/>
          <p:nvPr/>
        </p:nvSpPr>
        <p:spPr>
          <a:xfrm>
            <a:off x="5234940" y="4642485"/>
            <a:ext cx="215900" cy="1584325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136" y="771"/>
              </a:cxn>
              <a:cxn ang="0">
                <a:pos x="0" y="1225"/>
              </a:cxn>
            </a:cxnLst>
            <a:rect l="0" t="0" r="0" b="0"/>
            <a:pathLst>
              <a:path w="159" h="1225">
                <a:moveTo>
                  <a:pt x="136" y="0"/>
                </a:moveTo>
                <a:cubicBezTo>
                  <a:pt x="147" y="283"/>
                  <a:pt x="159" y="567"/>
                  <a:pt x="136" y="771"/>
                </a:cubicBezTo>
                <a:cubicBezTo>
                  <a:pt x="113" y="975"/>
                  <a:pt x="56" y="1100"/>
                  <a:pt x="0" y="1225"/>
                </a:cubicBezTo>
              </a:path>
            </a:pathLst>
          </a:custGeom>
          <a:noFill/>
          <a:ln w="1016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75" name="Freeform 6"/>
          <p:cNvSpPr/>
          <p:nvPr/>
        </p:nvSpPr>
        <p:spPr>
          <a:xfrm flipH="1">
            <a:off x="6169978" y="4642485"/>
            <a:ext cx="144462" cy="1584325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136" y="771"/>
              </a:cxn>
              <a:cxn ang="0">
                <a:pos x="0" y="1225"/>
              </a:cxn>
            </a:cxnLst>
            <a:rect l="0" t="0" r="0" b="0"/>
            <a:pathLst>
              <a:path w="159" h="1225">
                <a:moveTo>
                  <a:pt x="136" y="0"/>
                </a:moveTo>
                <a:cubicBezTo>
                  <a:pt x="147" y="283"/>
                  <a:pt x="159" y="567"/>
                  <a:pt x="136" y="771"/>
                </a:cubicBezTo>
                <a:cubicBezTo>
                  <a:pt x="113" y="975"/>
                  <a:pt x="56" y="1100"/>
                  <a:pt x="0" y="1225"/>
                </a:cubicBezTo>
              </a:path>
            </a:pathLst>
          </a:custGeom>
          <a:noFill/>
          <a:ln w="1016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76" name="文本框 16388"/>
          <p:cNvSpPr txBox="1"/>
          <p:nvPr/>
        </p:nvSpPr>
        <p:spPr>
          <a:xfrm>
            <a:off x="5641023" y="4642485"/>
            <a:ext cx="487680" cy="19161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/>
            <a:r>
              <a:rPr lang="zh-CN" altLang="en-US" sz="2000" b="1" dirty="0">
                <a:solidFill>
                  <a:srgbClr val="33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文言知识点</a:t>
            </a:r>
          </a:p>
        </p:txBody>
      </p:sp>
      <p:sp>
        <p:nvSpPr>
          <p:cNvPr id="28677" name="椭圆 16389"/>
          <p:cNvSpPr/>
          <p:nvPr/>
        </p:nvSpPr>
        <p:spPr>
          <a:xfrm>
            <a:off x="3558540" y="3683635"/>
            <a:ext cx="1655763" cy="1081088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>
              <a:lnSpc>
                <a:spcPct val="8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通假字</a:t>
            </a:r>
          </a:p>
        </p:txBody>
      </p:sp>
      <p:sp>
        <p:nvSpPr>
          <p:cNvPr id="28678" name="椭圆 16390"/>
          <p:cNvSpPr/>
          <p:nvPr/>
        </p:nvSpPr>
        <p:spPr>
          <a:xfrm>
            <a:off x="4679315" y="2764473"/>
            <a:ext cx="2081213" cy="1108075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一词多义</a:t>
            </a:r>
          </a:p>
        </p:txBody>
      </p:sp>
      <p:sp>
        <p:nvSpPr>
          <p:cNvPr id="28679" name="椭圆 16391"/>
          <p:cNvSpPr/>
          <p:nvPr/>
        </p:nvSpPr>
        <p:spPr>
          <a:xfrm>
            <a:off x="6243003" y="3597910"/>
            <a:ext cx="1582737" cy="1081088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重点实词</a:t>
            </a:r>
          </a:p>
        </p:txBody>
      </p:sp>
      <p:sp>
        <p:nvSpPr>
          <p:cNvPr id="28680" name="直接连接符 16392"/>
          <p:cNvSpPr/>
          <p:nvPr/>
        </p:nvSpPr>
        <p:spPr>
          <a:xfrm>
            <a:off x="5234940" y="4137660"/>
            <a:ext cx="504825" cy="461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1" name="直接连接符 16393"/>
          <p:cNvSpPr/>
          <p:nvPr/>
        </p:nvSpPr>
        <p:spPr>
          <a:xfrm flipH="1">
            <a:off x="5741353" y="3805873"/>
            <a:ext cx="112712" cy="7937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2" name="直接连接符 16394"/>
          <p:cNvSpPr/>
          <p:nvPr/>
        </p:nvSpPr>
        <p:spPr>
          <a:xfrm flipH="1">
            <a:off x="5739765" y="4137660"/>
            <a:ext cx="574675" cy="461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3" name="椭圆 16395"/>
          <p:cNvSpPr/>
          <p:nvPr/>
        </p:nvSpPr>
        <p:spPr>
          <a:xfrm>
            <a:off x="2174240" y="2656523"/>
            <a:ext cx="1584325" cy="795337"/>
          </a:xfrm>
          <a:prstGeom prst="ellipse">
            <a:avLst/>
          </a:prstGeom>
          <a:solidFill>
            <a:srgbClr val="FFCCCC"/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才美不外</a:t>
            </a:r>
            <a:r>
              <a:rPr lang="zh-CN" altLang="en-US" sz="2000" b="1" dirty="0">
                <a:solidFill>
                  <a:srgbClr val="FF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见</a:t>
            </a:r>
          </a:p>
        </p:txBody>
      </p:sp>
      <p:sp>
        <p:nvSpPr>
          <p:cNvPr id="28684" name="椭圆 16396"/>
          <p:cNvSpPr/>
          <p:nvPr/>
        </p:nvSpPr>
        <p:spPr>
          <a:xfrm>
            <a:off x="2013903" y="4093210"/>
            <a:ext cx="1584325" cy="822325"/>
          </a:xfrm>
          <a:prstGeom prst="ellipse">
            <a:avLst/>
          </a:prstGeom>
          <a:solidFill>
            <a:srgbClr val="FFCCCC"/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FF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食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马者不知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其能千里</a:t>
            </a:r>
          </a:p>
        </p:txBody>
      </p:sp>
      <p:sp>
        <p:nvSpPr>
          <p:cNvPr id="28685" name="椭圆 16397"/>
          <p:cNvSpPr/>
          <p:nvPr/>
        </p:nvSpPr>
        <p:spPr>
          <a:xfrm>
            <a:off x="3312478" y="3107373"/>
            <a:ext cx="1366837" cy="822325"/>
          </a:xfrm>
          <a:prstGeom prst="ellipse">
            <a:avLst/>
          </a:prstGeom>
          <a:solidFill>
            <a:srgbClr val="FFCCCC"/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食之不能尽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其</a:t>
            </a:r>
            <a:r>
              <a:rPr lang="zh-CN" altLang="en-US" sz="2000" b="1" dirty="0">
                <a:solidFill>
                  <a:srgbClr val="FF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材</a:t>
            </a:r>
            <a:r>
              <a:rPr lang="zh-CN" altLang="en-US" sz="2000" dirty="0">
                <a:solidFill>
                  <a:srgbClr val="FF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  </a:t>
            </a:r>
            <a:endParaRPr lang="zh-CN" altLang="en-US" sz="20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86" name="椭圆 16398"/>
          <p:cNvSpPr/>
          <p:nvPr/>
        </p:nvSpPr>
        <p:spPr>
          <a:xfrm>
            <a:off x="2804478" y="1661160"/>
            <a:ext cx="1511300" cy="936625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策</a:t>
            </a:r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之不以</a:t>
            </a:r>
          </a:p>
          <a:p>
            <a:pPr lvl="0" indent="0" algn="ctr"/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其道</a:t>
            </a:r>
            <a:endParaRPr lang="zh-CN" altLang="en-US" sz="20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87" name="椭圆 16399"/>
          <p:cNvSpPr/>
          <p:nvPr/>
        </p:nvSpPr>
        <p:spPr>
          <a:xfrm>
            <a:off x="3758565" y="800735"/>
            <a:ext cx="1511300" cy="936625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执</a:t>
            </a:r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策</a:t>
            </a:r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而临之</a:t>
            </a:r>
            <a:endParaRPr lang="zh-CN" altLang="en-US" sz="20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88" name="椭圆 16400"/>
          <p:cNvSpPr/>
          <p:nvPr/>
        </p:nvSpPr>
        <p:spPr>
          <a:xfrm>
            <a:off x="4315778" y="1880235"/>
            <a:ext cx="1347787" cy="1089025"/>
          </a:xfrm>
          <a:prstGeom prst="ellipse">
            <a:avLst/>
          </a:prstGeom>
          <a:solidFill>
            <a:srgbClr val="FFCCFF"/>
          </a:solidFill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chemeClr val="accent2"/>
                </a:solidFill>
                <a:latin typeface="方正宋黑简体" panose="02000000000000000000" charset="-122"/>
                <a:ea typeface="方正宋黑简体" panose="02000000000000000000" charset="-122"/>
              </a:rPr>
              <a:t>策</a:t>
            </a:r>
          </a:p>
        </p:txBody>
      </p:sp>
      <p:sp>
        <p:nvSpPr>
          <p:cNvPr id="28689" name="椭圆 16401"/>
          <p:cNvSpPr/>
          <p:nvPr/>
        </p:nvSpPr>
        <p:spPr>
          <a:xfrm>
            <a:off x="6744653" y="1192848"/>
            <a:ext cx="1511300" cy="936625"/>
          </a:xfrm>
          <a:prstGeom prst="ellipse">
            <a:avLst/>
          </a:prstGeom>
          <a:solidFill>
            <a:srgbClr val="FFFFCC"/>
          </a:solidFill>
          <a:ln w="28575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食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不饱，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力不足 </a:t>
            </a:r>
          </a:p>
        </p:txBody>
      </p:sp>
      <p:sp>
        <p:nvSpPr>
          <p:cNvPr id="28690" name="椭圆 16402"/>
          <p:cNvSpPr/>
          <p:nvPr/>
        </p:nvSpPr>
        <p:spPr>
          <a:xfrm>
            <a:off x="7678103" y="2448560"/>
            <a:ext cx="1724025" cy="936625"/>
          </a:xfrm>
          <a:prstGeom prst="ellipse">
            <a:avLst/>
          </a:prstGeom>
          <a:solidFill>
            <a:srgbClr val="FFFFCC"/>
          </a:solidFill>
          <a:ln w="28575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食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之不能尽其材</a:t>
            </a:r>
          </a:p>
        </p:txBody>
      </p:sp>
      <p:sp>
        <p:nvSpPr>
          <p:cNvPr id="28691" name="椭圆 16403"/>
          <p:cNvSpPr/>
          <p:nvPr/>
        </p:nvSpPr>
        <p:spPr>
          <a:xfrm>
            <a:off x="5269865" y="475298"/>
            <a:ext cx="1838325" cy="1404937"/>
          </a:xfrm>
          <a:prstGeom prst="ellipse">
            <a:avLst/>
          </a:prstGeom>
          <a:solidFill>
            <a:srgbClr val="FFFFCC"/>
          </a:solidFill>
          <a:ln w="28575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食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马者不知其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能千里而食也</a:t>
            </a:r>
          </a:p>
        </p:txBody>
      </p:sp>
      <p:sp>
        <p:nvSpPr>
          <p:cNvPr id="28692" name="椭圆 16404"/>
          <p:cNvSpPr/>
          <p:nvPr/>
        </p:nvSpPr>
        <p:spPr>
          <a:xfrm>
            <a:off x="5860415" y="1886585"/>
            <a:ext cx="1357313" cy="1090613"/>
          </a:xfrm>
          <a:prstGeom prst="ellipse">
            <a:avLst/>
          </a:prstGeom>
          <a:solidFill>
            <a:srgbClr val="FFCCFF"/>
          </a:solidFill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chemeClr val="accent2"/>
                </a:solidFill>
                <a:latin typeface="方正宋黑简体" panose="02000000000000000000" charset="-122"/>
                <a:ea typeface="方正宋黑简体" panose="02000000000000000000" charset="-122"/>
              </a:rPr>
              <a:t>食</a:t>
            </a:r>
          </a:p>
        </p:txBody>
      </p:sp>
      <p:sp>
        <p:nvSpPr>
          <p:cNvPr id="28693" name="椭圆 16405"/>
          <p:cNvSpPr/>
          <p:nvPr/>
        </p:nvSpPr>
        <p:spPr>
          <a:xfrm>
            <a:off x="7678103" y="1661160"/>
            <a:ext cx="1511300" cy="936625"/>
          </a:xfrm>
          <a:prstGeom prst="ellipse">
            <a:avLst/>
          </a:prstGeom>
          <a:solidFill>
            <a:srgbClr val="FFFFCC"/>
          </a:solidFill>
          <a:ln w="28575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一</a:t>
            </a:r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食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或尽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粟一石</a:t>
            </a:r>
          </a:p>
        </p:txBody>
      </p:sp>
      <p:sp>
        <p:nvSpPr>
          <p:cNvPr id="28694" name="椭圆 16406"/>
          <p:cNvSpPr/>
          <p:nvPr/>
        </p:nvSpPr>
        <p:spPr>
          <a:xfrm>
            <a:off x="8255953" y="3929698"/>
            <a:ext cx="1874837" cy="795337"/>
          </a:xfrm>
          <a:prstGeom prst="ellipse">
            <a:avLst/>
          </a:prstGeom>
          <a:solidFill>
            <a:srgbClr val="FFFF66"/>
          </a:solidFill>
          <a:ln w="28575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且</a:t>
            </a:r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欲与常马</a:t>
            </a:r>
          </a:p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等</a:t>
            </a:r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不可得</a:t>
            </a:r>
            <a:endParaRPr lang="zh-CN" altLang="en-US" sz="20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95" name="椭圆 16407"/>
          <p:cNvSpPr/>
          <p:nvPr/>
        </p:nvSpPr>
        <p:spPr>
          <a:xfrm>
            <a:off x="8260715" y="3272473"/>
            <a:ext cx="1444625" cy="708025"/>
          </a:xfrm>
          <a:prstGeom prst="ellipse">
            <a:avLst/>
          </a:prstGeom>
          <a:solidFill>
            <a:srgbClr val="FFFF66"/>
          </a:solidFill>
          <a:ln w="28575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执策而</a:t>
            </a:r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临</a:t>
            </a:r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之</a:t>
            </a:r>
            <a:endParaRPr lang="zh-CN" altLang="en-US" sz="20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96" name="椭圆 16408"/>
          <p:cNvSpPr/>
          <p:nvPr/>
        </p:nvSpPr>
        <p:spPr>
          <a:xfrm>
            <a:off x="7108190" y="3329623"/>
            <a:ext cx="1152525" cy="708025"/>
          </a:xfrm>
          <a:prstGeom prst="ellipse">
            <a:avLst/>
          </a:prstGeom>
          <a:solidFill>
            <a:srgbClr val="FFFF66"/>
          </a:solidFill>
          <a:ln w="28575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一食</a:t>
            </a:r>
            <a:r>
              <a:rPr lang="zh-CN" altLang="en-US" sz="20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或</a:t>
            </a:r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尽</a:t>
            </a:r>
          </a:p>
          <a:p>
            <a:pPr lvl="0" indent="0" algn="ctr"/>
            <a:r>
              <a:rPr lang="zh-CN" altLang="en-US" sz="2000" dirty="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粟一石</a:t>
            </a:r>
            <a:endParaRPr lang="zh-CN" altLang="en-US" sz="20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8697" name="椭圆 16409"/>
          <p:cNvSpPr/>
          <p:nvPr/>
        </p:nvSpPr>
        <p:spPr>
          <a:xfrm>
            <a:off x="1729740" y="3272473"/>
            <a:ext cx="1584325" cy="820737"/>
          </a:xfrm>
          <a:prstGeom prst="ellipse">
            <a:avLst/>
          </a:prstGeom>
          <a:solidFill>
            <a:srgbClr val="FFCCCC"/>
          </a:solidFill>
          <a:ln w="28575" cap="flat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其真无马</a:t>
            </a:r>
            <a:r>
              <a:rPr lang="zh-CN" altLang="en-US" sz="2000" b="1" dirty="0">
                <a:solidFill>
                  <a:srgbClr val="FF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邪</a:t>
            </a:r>
            <a:r>
              <a:rPr lang="zh-CN" altLang="en-US" sz="2000" dirty="0">
                <a:solidFill>
                  <a:srgbClr val="FF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 </a:t>
            </a:r>
          </a:p>
        </p:txBody>
      </p:sp>
      <p:sp>
        <p:nvSpPr>
          <p:cNvPr id="28698" name="圆角矩形标注 16410"/>
          <p:cNvSpPr/>
          <p:nvPr/>
        </p:nvSpPr>
        <p:spPr>
          <a:xfrm>
            <a:off x="7090728" y="5291773"/>
            <a:ext cx="2898775" cy="935037"/>
          </a:xfrm>
          <a:prstGeom prst="wedgeRoundRectCallout">
            <a:avLst>
              <a:gd name="adj1" fmla="val -75477"/>
              <a:gd name="adj2" fmla="val -68972"/>
              <a:gd name="adj3" fmla="val 16667"/>
            </a:avLst>
          </a:prstGeom>
          <a:solidFill>
            <a:schemeClr val="accent1"/>
          </a:solidFill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000" b="1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以知识树形式梳理，</a:t>
            </a:r>
          </a:p>
          <a:p>
            <a:pPr lvl="0" indent="0" algn="ctr"/>
            <a:r>
              <a:rPr lang="zh-CN" altLang="en-US" sz="2000" b="1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条理清晰，便于掌握</a:t>
            </a:r>
          </a:p>
        </p:txBody>
      </p:sp>
      <p:sp>
        <p:nvSpPr>
          <p:cNvPr id="28699" name="文本框 16411"/>
          <p:cNvSpPr txBox="1"/>
          <p:nvPr/>
        </p:nvSpPr>
        <p:spPr>
          <a:xfrm>
            <a:off x="1788795" y="343535"/>
            <a:ext cx="203517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latin typeface="方正宋黑简体" panose="02000000000000000000" charset="-122"/>
                <a:ea typeface="方正宋黑简体" panose="02000000000000000000" charset="-122"/>
              </a:rPr>
              <a:t>字意知识点</a:t>
            </a:r>
          </a:p>
        </p:txBody>
      </p:sp>
      <p:sp>
        <p:nvSpPr>
          <p:cNvPr id="28700" name="AutoShape 11"/>
          <p:cNvSpPr/>
          <p:nvPr/>
        </p:nvSpPr>
        <p:spPr>
          <a:xfrm>
            <a:off x="8540115" y="305435"/>
            <a:ext cx="2022475" cy="990600"/>
          </a:xfrm>
          <a:prstGeom prst="cloudCallout">
            <a:avLst>
              <a:gd name="adj1" fmla="val -57157"/>
              <a:gd name="adj2" fmla="val 79806"/>
            </a:avLst>
          </a:prstGeom>
          <a:solidFill>
            <a:schemeClr val="bg1"/>
          </a:solidFill>
          <a:ln w="38100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0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落实教学目标</a:t>
            </a:r>
            <a:r>
              <a:rPr lang="en-US" altLang="x-none" sz="20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1</a:t>
            </a:r>
          </a:p>
        </p:txBody>
      </p:sp>
      <p:sp>
        <p:nvSpPr>
          <p:cNvPr id="28701" name="圆角矩形 16414"/>
          <p:cNvSpPr/>
          <p:nvPr/>
        </p:nvSpPr>
        <p:spPr>
          <a:xfrm>
            <a:off x="2013903" y="5253673"/>
            <a:ext cx="2879725" cy="13049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28575" cap="flat" cmpd="sng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r>
              <a:rPr lang="zh-CN" altLang="en-US" sz="2000" b="1" dirty="0">
                <a:solidFill>
                  <a:schemeClr val="hlink"/>
                </a:solidFill>
                <a:latin typeface="方正宋黑简体" panose="02000000000000000000" charset="-122"/>
                <a:ea typeface="方正宋黑简体" panose="02000000000000000000" charset="-122"/>
              </a:rPr>
              <a:t>  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大屏幕呈现知识树，</a:t>
            </a:r>
          </a:p>
          <a:p>
            <a:pPr lvl="0" indent="0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  小组间竞赛完成，对</a:t>
            </a:r>
          </a:p>
          <a:p>
            <a:pPr lvl="0" indent="0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自学结果进行检测评价。</a:t>
            </a:r>
            <a:endParaRPr lang="zh-CN" altLang="en-US" sz="2000" b="1" dirty="0">
              <a:solidFill>
                <a:schemeClr val="hlink"/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560" y="59690"/>
            <a:ext cx="6444616" cy="709295"/>
            <a:chOff x="397035" y="488944"/>
            <a:chExt cx="4534762" cy="709159"/>
          </a:xfrm>
        </p:grpSpPr>
        <p:sp>
          <p:nvSpPr>
            <p:cNvPr id="3" name="矩形 2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669741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CA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二、诵读课文，疏通文意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-79033" y="176303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空心弧 92"/>
          <p:cNvSpPr/>
          <p:nvPr/>
        </p:nvSpPr>
        <p:spPr>
          <a:xfrm>
            <a:off x="1127760" y="1040130"/>
            <a:ext cx="3612515" cy="3644900"/>
          </a:xfrm>
          <a:prstGeom prst="blockArc">
            <a:avLst>
              <a:gd name="adj1" fmla="val 5692214"/>
              <a:gd name="adj2" fmla="val 42522"/>
              <a:gd name="adj3" fmla="val 1111"/>
            </a:avLst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sz="1100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4413250" y="871857"/>
            <a:ext cx="6784341" cy="1232533"/>
            <a:chOff x="4148176" y="1426229"/>
            <a:chExt cx="5361269" cy="1076985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4959524" y="2089717"/>
              <a:ext cx="2321913" cy="529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96" name="组合 95"/>
            <p:cNvGrpSpPr/>
            <p:nvPr/>
          </p:nvGrpSpPr>
          <p:grpSpPr>
            <a:xfrm>
              <a:off x="4148176" y="1697000"/>
              <a:ext cx="904292" cy="806214"/>
              <a:chOff x="3835847" y="1395243"/>
              <a:chExt cx="1462116" cy="1303538"/>
            </a:xfrm>
          </p:grpSpPr>
          <p:sp>
            <p:nvSpPr>
              <p:cNvPr id="98" name="同心圆 97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101" name="同心圆 100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椭圆 99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rgbClr val="779F0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7" name="TextBox 6"/>
            <p:cNvSpPr txBox="1"/>
            <p:nvPr/>
          </p:nvSpPr>
          <p:spPr>
            <a:xfrm>
              <a:off x="4982174" y="1426229"/>
              <a:ext cx="4527271" cy="719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dirty="0">
                  <a:latin typeface="方正宋黑简体" panose="02000000000000000000" charset="-122"/>
                  <a:ea typeface="方正宋黑简体" panose="02000000000000000000" charset="-122"/>
                  <a:sym typeface="+mn-ea"/>
                </a:rPr>
                <a:t>文章开头说“世有伯乐，然后有千里马”，没有遇见伯乐，千里马的命运如何？</a:t>
              </a:r>
              <a:endParaRPr lang="zh-CN" altLang="en-US" sz="2400" b="1" kern="0" dirty="0">
                <a:latin typeface="方正宋黑简体" panose="02000000000000000000" charset="-122"/>
                <a:ea typeface="方正宋黑简体" panose="02000000000000000000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818380" y="2376170"/>
            <a:ext cx="7559675" cy="930275"/>
            <a:chOff x="4679100" y="2769035"/>
            <a:chExt cx="5973971" cy="812872"/>
          </a:xfrm>
        </p:grpSpPr>
        <p:cxnSp>
          <p:nvCxnSpPr>
            <p:cNvPr id="104" name="直接连接符 103"/>
            <p:cNvCxnSpPr/>
            <p:nvPr/>
          </p:nvCxnSpPr>
          <p:spPr>
            <a:xfrm>
              <a:off x="5490448" y="3168410"/>
              <a:ext cx="2321913" cy="529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105" name="组合 104"/>
            <p:cNvGrpSpPr/>
            <p:nvPr/>
          </p:nvGrpSpPr>
          <p:grpSpPr>
            <a:xfrm>
              <a:off x="4679100" y="2775693"/>
              <a:ext cx="904292" cy="806214"/>
              <a:chOff x="3835847" y="1395243"/>
              <a:chExt cx="1462116" cy="1303538"/>
            </a:xfrm>
          </p:grpSpPr>
          <p:sp>
            <p:nvSpPr>
              <p:cNvPr id="107" name="同心圆 106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110" name="同心圆 109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9" name="椭圆 108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rgbClr val="779F0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6" name="TextBox 15"/>
            <p:cNvSpPr txBox="1"/>
            <p:nvPr/>
          </p:nvSpPr>
          <p:spPr>
            <a:xfrm>
              <a:off x="5415246" y="2769035"/>
              <a:ext cx="5237825" cy="399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dirty="0">
                  <a:latin typeface="方正宋黑简体" panose="02000000000000000000" charset="-122"/>
                  <a:ea typeface="方正宋黑简体" panose="02000000000000000000" charset="-122"/>
                  <a:sym typeface="+mn-ea"/>
                </a:rPr>
                <a:t>千里马的才能为何被埋没？其根本原因是什么？</a:t>
              </a:r>
              <a:endParaRPr lang="zh-CN" altLang="en-US" sz="2400" b="1" kern="0" dirty="0">
                <a:latin typeface="方正宋黑简体" panose="02000000000000000000" charset="-122"/>
                <a:ea typeface="方正宋黑简体" panose="02000000000000000000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324350" y="3306446"/>
            <a:ext cx="6249671" cy="1113154"/>
            <a:chOff x="4420400" y="3829194"/>
            <a:chExt cx="4938749" cy="972672"/>
          </a:xfrm>
        </p:grpSpPr>
        <p:cxnSp>
          <p:nvCxnSpPr>
            <p:cNvPr id="113" name="直接连接符 112"/>
            <p:cNvCxnSpPr/>
            <p:nvPr/>
          </p:nvCxnSpPr>
          <p:spPr>
            <a:xfrm>
              <a:off x="5231747" y="4388370"/>
              <a:ext cx="2321913" cy="529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114" name="组合 113"/>
            <p:cNvGrpSpPr/>
            <p:nvPr/>
          </p:nvGrpSpPr>
          <p:grpSpPr>
            <a:xfrm>
              <a:off x="4420400" y="3995652"/>
              <a:ext cx="904292" cy="806214"/>
              <a:chOff x="3835847" y="1395243"/>
              <a:chExt cx="1462116" cy="1303538"/>
            </a:xfrm>
          </p:grpSpPr>
          <p:sp>
            <p:nvSpPr>
              <p:cNvPr id="116" name="同心圆 115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17" name="组合 116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119" name="同心圆 118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8" name="椭圆 117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rgbClr val="779F0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5" name="TextBox 24"/>
            <p:cNvSpPr txBox="1"/>
            <p:nvPr/>
          </p:nvSpPr>
          <p:spPr>
            <a:xfrm>
              <a:off x="5324650" y="3829194"/>
              <a:ext cx="4034499" cy="559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latin typeface="方正宋黑简体" panose="02000000000000000000" charset="-122"/>
                  <a:ea typeface="方正宋黑简体" panose="02000000000000000000" charset="-122"/>
                </a:rPr>
                <a:t>作者如何痛斥食马者不知马？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566670" y="4403725"/>
            <a:ext cx="8926195" cy="1232535"/>
            <a:chOff x="3017536" y="4661476"/>
            <a:chExt cx="6200267" cy="1076986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3828882" y="5324966"/>
              <a:ext cx="2563820" cy="10389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 w="med" len="med"/>
              <a:tailEnd type="oval" w="med" len="med"/>
            </a:ln>
            <a:effectLst/>
          </p:spPr>
        </p:cxnSp>
        <p:grpSp>
          <p:nvGrpSpPr>
            <p:cNvPr id="123" name="组合 122"/>
            <p:cNvGrpSpPr/>
            <p:nvPr/>
          </p:nvGrpSpPr>
          <p:grpSpPr>
            <a:xfrm>
              <a:off x="3017536" y="4932248"/>
              <a:ext cx="904292" cy="806214"/>
              <a:chOff x="3835847" y="1395243"/>
              <a:chExt cx="1462116" cy="1303538"/>
            </a:xfrm>
          </p:grpSpPr>
          <p:sp>
            <p:nvSpPr>
              <p:cNvPr id="125" name="同心圆 124"/>
              <p:cNvSpPr/>
              <p:nvPr/>
            </p:nvSpPr>
            <p:spPr>
              <a:xfrm>
                <a:off x="3835847" y="1395243"/>
                <a:ext cx="1303538" cy="1303538"/>
              </a:xfrm>
              <a:prstGeom prst="donut">
                <a:avLst>
                  <a:gd name="adj" fmla="val 3142"/>
                </a:avLst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4939609" y="1857832"/>
                <a:ext cx="358354" cy="358354"/>
                <a:chOff x="5917211" y="1835961"/>
                <a:chExt cx="504056" cy="504056"/>
              </a:xfrm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5917211" y="1835961"/>
                  <a:ext cx="504056" cy="504056"/>
                </a:xfrm>
                <a:prstGeom prst="donut">
                  <a:avLst>
                    <a:gd name="adj" fmla="val 3142"/>
                  </a:avLst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6039087" y="1981663"/>
                  <a:ext cx="222754" cy="222754"/>
                </a:xfrm>
                <a:prstGeom prst="ellipse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100" ker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151028" y="1732853"/>
                <a:ext cx="676101" cy="676101"/>
              </a:xfrm>
              <a:prstGeom prst="ellipse">
                <a:avLst/>
              </a:prstGeom>
              <a:solidFill>
                <a:srgbClr val="779F0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1400" kern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4" name="TextBox 33"/>
            <p:cNvSpPr txBox="1"/>
            <p:nvPr/>
          </p:nvSpPr>
          <p:spPr>
            <a:xfrm>
              <a:off x="3953548" y="4661476"/>
              <a:ext cx="5264255" cy="71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kern="0" dirty="0">
                  <a:latin typeface="方正宋黑简体" panose="02000000000000000000" charset="-122"/>
                  <a:ea typeface="方正宋黑简体" panose="02000000000000000000" charset="-122"/>
                  <a:cs typeface="Arial" panose="020B0604020202020204" pitchFamily="34" charset="0"/>
                </a:rPr>
                <a:t>播放</a:t>
              </a:r>
              <a:r>
                <a:rPr lang="zh-CN" altLang="en-US" sz="2400" kern="0" dirty="0">
                  <a:solidFill>
                    <a:srgbClr val="FF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Arial" panose="020B0604020202020204" pitchFamily="34" charset="0"/>
                </a:rPr>
                <a:t>马说朗读视频</a:t>
              </a:r>
              <a:r>
                <a:rPr lang="zh-CN" altLang="en-US" sz="2400" kern="0" dirty="0">
                  <a:latin typeface="方正宋黑简体" panose="02000000000000000000" charset="-122"/>
                  <a:ea typeface="方正宋黑简体" panose="02000000000000000000" charset="-122"/>
                  <a:cs typeface="Arial" panose="020B0604020202020204" pitchFamily="34" charset="0"/>
                </a:rPr>
                <a:t>帮助学生感受无人赏识的千里马的命运从而体会文章所蕴含情感。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269365" y="1181735"/>
            <a:ext cx="3329305" cy="3360420"/>
            <a:chOff x="1535382" y="1258858"/>
            <a:chExt cx="2462552" cy="246255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31" name="椭圆 4"/>
            <p:cNvSpPr/>
            <p:nvPr/>
          </p:nvSpPr>
          <p:spPr>
            <a:xfrm>
              <a:off x="1535382" y="1258858"/>
              <a:ext cx="2462552" cy="2462552"/>
            </a:xfrm>
            <a:custGeom>
              <a:avLst/>
              <a:gdLst/>
              <a:ahLst/>
              <a:cxnLst/>
              <a:rect l="l" t="t" r="r" b="b"/>
              <a:pathLst>
                <a:path w="2462552" h="2462552">
                  <a:moveTo>
                    <a:pt x="1227568" y="229220"/>
                  </a:moveTo>
                  <a:cubicBezTo>
                    <a:pt x="682374" y="229220"/>
                    <a:pt x="240407" y="671187"/>
                    <a:pt x="240407" y="1216381"/>
                  </a:cubicBezTo>
                  <a:cubicBezTo>
                    <a:pt x="240407" y="1761575"/>
                    <a:pt x="682374" y="2203542"/>
                    <a:pt x="1227568" y="2203542"/>
                  </a:cubicBezTo>
                  <a:cubicBezTo>
                    <a:pt x="1772762" y="2203542"/>
                    <a:pt x="2214729" y="1761575"/>
                    <a:pt x="2214729" y="1216381"/>
                  </a:cubicBezTo>
                  <a:cubicBezTo>
                    <a:pt x="2214729" y="671187"/>
                    <a:pt x="1772762" y="229220"/>
                    <a:pt x="1227568" y="229220"/>
                  </a:cubicBezTo>
                  <a:close/>
                  <a:moveTo>
                    <a:pt x="1231276" y="0"/>
                  </a:moveTo>
                  <a:cubicBezTo>
                    <a:pt x="1911291" y="0"/>
                    <a:pt x="2462552" y="551261"/>
                    <a:pt x="2462552" y="1231276"/>
                  </a:cubicBezTo>
                  <a:cubicBezTo>
                    <a:pt x="2462552" y="1911291"/>
                    <a:pt x="1911291" y="2462552"/>
                    <a:pt x="1231276" y="2462552"/>
                  </a:cubicBezTo>
                  <a:cubicBezTo>
                    <a:pt x="551261" y="2462552"/>
                    <a:pt x="0" y="1911291"/>
                    <a:pt x="0" y="1231276"/>
                  </a:cubicBezTo>
                  <a:cubicBezTo>
                    <a:pt x="0" y="551261"/>
                    <a:pt x="551261" y="0"/>
                    <a:pt x="1231276" y="0"/>
                  </a:cubicBezTo>
                  <a:close/>
                </a:path>
              </a:pathLst>
            </a:custGeom>
            <a:solidFill>
              <a:srgbClr val="779F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TextBox 43"/>
            <p:cNvSpPr txBox="1"/>
            <p:nvPr/>
          </p:nvSpPr>
          <p:spPr>
            <a:xfrm>
              <a:off x="1950755" y="1686687"/>
              <a:ext cx="1677935" cy="15411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latin typeface="方正宋黑简体" panose="02000000000000000000" charset="-122"/>
                  <a:ea typeface="方正宋黑简体" panose="02000000000000000000" charset="-122"/>
                </a:rPr>
                <a:t>再读，把握课文大意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《马说》（韩愈）朗诵践离 视频蓑衣孤客_标清_标清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92336" y="1512711"/>
            <a:ext cx="6888731" cy="38749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2560" y="89535"/>
            <a:ext cx="6641466" cy="709295"/>
            <a:chOff x="397035" y="488944"/>
            <a:chExt cx="4673276" cy="709159"/>
          </a:xfrm>
        </p:grpSpPr>
        <p:sp>
          <p:nvSpPr>
            <p:cNvPr id="6" name="矩形 5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808255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zh-CN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三、研读课文，探究主旨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-79033" y="206148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 rot="16200000">
            <a:off x="5353319" y="3647893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b="1">
              <a:solidFill>
                <a:schemeClr val="bg1"/>
              </a:solidFill>
            </a:endParaRPr>
          </a:p>
        </p:txBody>
      </p:sp>
      <p:sp>
        <p:nvSpPr>
          <p:cNvPr id="51" name="平行四边形 50"/>
          <p:cNvSpPr/>
          <p:nvPr/>
        </p:nvSpPr>
        <p:spPr>
          <a:xfrm rot="16200000">
            <a:off x="5353318" y="2060137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b="1">
              <a:solidFill>
                <a:schemeClr val="bg1"/>
              </a:solidFill>
            </a:endParaRPr>
          </a:p>
        </p:txBody>
      </p:sp>
      <p:sp>
        <p:nvSpPr>
          <p:cNvPr id="52" name="右箭头 51"/>
          <p:cNvSpPr/>
          <p:nvPr/>
        </p:nvSpPr>
        <p:spPr>
          <a:xfrm>
            <a:off x="5079682" y="2162517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b="1">
              <a:solidFill>
                <a:schemeClr val="bg1"/>
              </a:solidFill>
            </a:endParaRPr>
          </a:p>
        </p:txBody>
      </p:sp>
      <p:sp>
        <p:nvSpPr>
          <p:cNvPr id="53" name="右箭头 52"/>
          <p:cNvSpPr/>
          <p:nvPr/>
        </p:nvSpPr>
        <p:spPr>
          <a:xfrm rot="10800000">
            <a:off x="4465517" y="2954605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b="1">
              <a:solidFill>
                <a:schemeClr val="bg1"/>
              </a:solidFill>
            </a:endParaRPr>
          </a:p>
        </p:txBody>
      </p:sp>
      <p:sp>
        <p:nvSpPr>
          <p:cNvPr id="54" name="右箭头 53"/>
          <p:cNvSpPr/>
          <p:nvPr/>
        </p:nvSpPr>
        <p:spPr>
          <a:xfrm>
            <a:off x="5079682" y="3730818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二问（</a:t>
            </a:r>
            <a:r>
              <a:rPr lang="en-US" altLang="zh-CN" sz="2800" b="1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）</a:t>
            </a:r>
          </a:p>
        </p:txBody>
      </p:sp>
      <p:sp>
        <p:nvSpPr>
          <p:cNvPr id="55" name="右箭头 54"/>
          <p:cNvSpPr/>
          <p:nvPr/>
        </p:nvSpPr>
        <p:spPr>
          <a:xfrm rot="10800000">
            <a:off x="4465517" y="4538781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 b="1">
              <a:solidFill>
                <a:schemeClr val="bg1"/>
              </a:solidFill>
            </a:endParaRPr>
          </a:p>
        </p:txBody>
      </p:sp>
      <p:sp>
        <p:nvSpPr>
          <p:cNvPr id="56" name="TextBox 9"/>
          <p:cNvSpPr txBox="1"/>
          <p:nvPr/>
        </p:nvSpPr>
        <p:spPr>
          <a:xfrm>
            <a:off x="4927148" y="2333897"/>
            <a:ext cx="1723549" cy="640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  <a:cs typeface="华文黑体" pitchFamily="2" charset="-122"/>
              </a:rPr>
              <a:t>一谈</a:t>
            </a:r>
          </a:p>
        </p:txBody>
      </p:sp>
      <p:sp>
        <p:nvSpPr>
          <p:cNvPr id="57" name="TextBox 10"/>
          <p:cNvSpPr txBox="1"/>
          <p:nvPr/>
        </p:nvSpPr>
        <p:spPr>
          <a:xfrm>
            <a:off x="7816215" y="1857375"/>
            <a:ext cx="4227195" cy="1097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你对本文的哪句话最有感慨</a:t>
            </a:r>
            <a:r>
              <a:rPr lang="zh-CN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？</a:t>
            </a:r>
            <a:r>
              <a:rPr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谈谈你的感想。</a:t>
            </a:r>
          </a:p>
        </p:txBody>
      </p:sp>
      <p:sp>
        <p:nvSpPr>
          <p:cNvPr id="58" name="TextBox 11"/>
          <p:cNvSpPr txBox="1"/>
          <p:nvPr/>
        </p:nvSpPr>
        <p:spPr>
          <a:xfrm>
            <a:off x="5387658" y="3152658"/>
            <a:ext cx="1723549" cy="640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  <a:cs typeface="华文黑体" pitchFamily="2" charset="-122"/>
              </a:rPr>
              <a:t>二问（</a:t>
            </a:r>
            <a:r>
              <a:rPr lang="en-US" altLang="zh-CN" sz="2800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  <a:cs typeface="华文黑体" pitchFamily="2" charset="-122"/>
              </a:rPr>
              <a:t>1</a:t>
            </a:r>
            <a:r>
              <a:rPr lang="zh-CN" altLang="en-US" sz="2800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  <a:cs typeface="华文黑体" pitchFamily="2" charset="-122"/>
              </a:rPr>
              <a:t>）</a:t>
            </a:r>
          </a:p>
        </p:txBody>
      </p:sp>
      <p:sp>
        <p:nvSpPr>
          <p:cNvPr id="60" name="TextBox 13"/>
          <p:cNvSpPr txBox="1"/>
          <p:nvPr/>
        </p:nvSpPr>
        <p:spPr>
          <a:xfrm>
            <a:off x="5079683" y="4736199"/>
            <a:ext cx="1723549" cy="640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  <a:cs typeface="华文黑体" pitchFamily="2" charset="-122"/>
              </a:rPr>
              <a:t>三总结</a:t>
            </a:r>
          </a:p>
        </p:txBody>
      </p:sp>
      <p:sp>
        <p:nvSpPr>
          <p:cNvPr id="61" name="TextBox 14"/>
          <p:cNvSpPr txBox="1"/>
          <p:nvPr/>
        </p:nvSpPr>
        <p:spPr>
          <a:xfrm>
            <a:off x="1153795" y="3198495"/>
            <a:ext cx="3773170" cy="5486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伯乐和千里马各指什么？</a:t>
            </a:r>
          </a:p>
        </p:txBody>
      </p:sp>
      <p:sp>
        <p:nvSpPr>
          <p:cNvPr id="62" name="TextBox 15"/>
          <p:cNvSpPr txBox="1"/>
          <p:nvPr/>
        </p:nvSpPr>
        <p:spPr>
          <a:xfrm>
            <a:off x="7816215" y="3792855"/>
            <a:ext cx="4227195" cy="1097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作者借伯乐和千里马表达了怎样的思想感情</a:t>
            </a:r>
          </a:p>
        </p:txBody>
      </p:sp>
      <p:sp>
        <p:nvSpPr>
          <p:cNvPr id="63" name="TextBox 16"/>
          <p:cNvSpPr txBox="1"/>
          <p:nvPr/>
        </p:nvSpPr>
        <p:spPr>
          <a:xfrm>
            <a:off x="366395" y="4538980"/>
            <a:ext cx="4098925" cy="1097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根据学生答案总结，水到渠成地引出</a:t>
            </a:r>
            <a:r>
              <a:rPr lang="zh-CN" altLang="en-US" sz="24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托物寓意</a:t>
            </a:r>
            <a:r>
              <a:rPr lang="zh-CN" altLang="en-US" sz="24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的表现手法。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62561" y="976466"/>
            <a:ext cx="5298439" cy="518325"/>
            <a:chOff x="409550" y="1057571"/>
            <a:chExt cx="3973830" cy="388744"/>
          </a:xfrm>
        </p:grpSpPr>
        <p:sp>
          <p:nvSpPr>
            <p:cNvPr id="25" name="TextBox 80"/>
            <p:cNvSpPr txBox="1"/>
            <p:nvPr/>
          </p:nvSpPr>
          <p:spPr>
            <a:xfrm>
              <a:off x="553419" y="1057571"/>
              <a:ext cx="2878455" cy="364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2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三读，读出作者思想感情   </a:t>
              </a:r>
              <a:endParaRPr lang="zh-CN" altLang="en-US" sz="2400" b="1" dirty="0">
                <a:solidFill>
                  <a:srgbClr val="065E03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09550" y="1422026"/>
              <a:ext cx="3973830" cy="24289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/>
      <p:bldP spid="57" grpId="0"/>
      <p:bldP spid="58" grpId="0"/>
      <p:bldP spid="60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21"/>
          <p:cNvGrpSpPr/>
          <p:nvPr/>
        </p:nvGrpSpPr>
        <p:grpSpPr>
          <a:xfrm rot="18810804">
            <a:off x="10150108" y="2198975"/>
            <a:ext cx="1998273" cy="717613"/>
            <a:chOff x="1608138" y="3187521"/>
            <a:chExt cx="2873375" cy="1031876"/>
          </a:xfrm>
        </p:grpSpPr>
        <p:sp>
          <p:nvSpPr>
            <p:cNvPr id="43" name="Freeform 8"/>
            <p:cNvSpPr/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solidFill>
              <a:srgbClr val="D4AC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22"/>
            <p:cNvSpPr/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3" name="Freeform 39"/>
          <p:cNvSpPr/>
          <p:nvPr/>
        </p:nvSpPr>
        <p:spPr>
          <a:xfrm>
            <a:off x="4252845" y="2957865"/>
            <a:ext cx="6103089" cy="425526"/>
          </a:xfrm>
          <a:custGeom>
            <a:avLst/>
            <a:gdLst>
              <a:gd name="connsiteX0" fmla="*/ 0 w 6103089"/>
              <a:gd name="connsiteY0" fmla="*/ 414670 h 425526"/>
              <a:gd name="connsiteX1" fmla="*/ 2137145 w 6103089"/>
              <a:gd name="connsiteY1" fmla="*/ 63795 h 425526"/>
              <a:gd name="connsiteX2" fmla="*/ 3540642 w 6103089"/>
              <a:gd name="connsiteY2" fmla="*/ 425302 h 425526"/>
              <a:gd name="connsiteX3" fmla="*/ 4890977 w 6103089"/>
              <a:gd name="connsiteY3" fmla="*/ 0 h 425526"/>
              <a:gd name="connsiteX4" fmla="*/ 6103089 w 6103089"/>
              <a:gd name="connsiteY4" fmla="*/ 425302 h 425526"/>
              <a:gd name="connsiteX5" fmla="*/ 6103089 w 6103089"/>
              <a:gd name="connsiteY5" fmla="*/ 425302 h 4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3089" h="425526">
                <a:moveTo>
                  <a:pt x="0" y="414670"/>
                </a:moveTo>
                <a:cubicBezTo>
                  <a:pt x="773519" y="238346"/>
                  <a:pt x="1547038" y="62023"/>
                  <a:pt x="2137145" y="63795"/>
                </a:cubicBezTo>
                <a:cubicBezTo>
                  <a:pt x="2727252" y="65567"/>
                  <a:pt x="3081670" y="435934"/>
                  <a:pt x="3540642" y="425302"/>
                </a:cubicBezTo>
                <a:cubicBezTo>
                  <a:pt x="3999614" y="414670"/>
                  <a:pt x="4463903" y="0"/>
                  <a:pt x="4890977" y="0"/>
                </a:cubicBezTo>
                <a:cubicBezTo>
                  <a:pt x="5318051" y="0"/>
                  <a:pt x="6103089" y="425302"/>
                  <a:pt x="6103089" y="425302"/>
                </a:cubicBezTo>
                <a:lnTo>
                  <a:pt x="6103089" y="425302"/>
                </a:lnTo>
              </a:path>
            </a:pathLst>
          </a:custGeom>
          <a:noFill/>
          <a:ln w="28575" cmpd="dbl">
            <a:solidFill>
              <a:srgbClr val="1B3B02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49"/>
          <p:cNvSpPr/>
          <p:nvPr/>
        </p:nvSpPr>
        <p:spPr>
          <a:xfrm>
            <a:off x="5456009" y="3039840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0"/>
          <p:cNvSpPr/>
          <p:nvPr/>
        </p:nvSpPr>
        <p:spPr>
          <a:xfrm>
            <a:off x="7651113" y="3320090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1"/>
          <p:cNvSpPr/>
          <p:nvPr/>
        </p:nvSpPr>
        <p:spPr>
          <a:xfrm>
            <a:off x="9304004" y="2907008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sosceles Triangle 54"/>
          <p:cNvSpPr/>
          <p:nvPr/>
        </p:nvSpPr>
        <p:spPr>
          <a:xfrm>
            <a:off x="5482393" y="3386257"/>
            <a:ext cx="92503" cy="797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5"/>
          <p:cNvSpPr txBox="1"/>
          <p:nvPr/>
        </p:nvSpPr>
        <p:spPr>
          <a:xfrm>
            <a:off x="4735197" y="3764968"/>
            <a:ext cx="233706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AU" sz="2400" b="1" i="1" spc="3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独立完成</a:t>
            </a:r>
          </a:p>
        </p:txBody>
      </p:sp>
      <p:sp>
        <p:nvSpPr>
          <p:cNvPr id="59" name="Rectangle 56"/>
          <p:cNvSpPr/>
          <p:nvPr/>
        </p:nvSpPr>
        <p:spPr>
          <a:xfrm>
            <a:off x="5379720" y="2215515"/>
            <a:ext cx="153797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黑简体" panose="02000000000000000000" charset="-122"/>
                <a:ea typeface="方正宋黑简体" panose="02000000000000000000" charset="-122"/>
              </a:rPr>
              <a:t>堂堂清</a:t>
            </a:r>
          </a:p>
        </p:txBody>
      </p:sp>
      <p:sp>
        <p:nvSpPr>
          <p:cNvPr id="60" name="Isosceles Triangle 57"/>
          <p:cNvSpPr/>
          <p:nvPr/>
        </p:nvSpPr>
        <p:spPr>
          <a:xfrm flipV="1">
            <a:off x="7678132" y="3039996"/>
            <a:ext cx="92503" cy="7974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58"/>
          <p:cNvSpPr txBox="1"/>
          <p:nvPr/>
        </p:nvSpPr>
        <p:spPr>
          <a:xfrm>
            <a:off x="6466751" y="2450012"/>
            <a:ext cx="2514634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spc="3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    </a:t>
            </a:r>
            <a:r>
              <a:rPr lang="zh-CN" altLang="en-AU" sz="2400" b="1" i="1" spc="3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组内互判</a:t>
            </a:r>
          </a:p>
        </p:txBody>
      </p:sp>
      <p:sp>
        <p:nvSpPr>
          <p:cNvPr id="62" name="Rectangle 59"/>
          <p:cNvSpPr/>
          <p:nvPr/>
        </p:nvSpPr>
        <p:spPr>
          <a:xfrm>
            <a:off x="6816229" y="3824881"/>
            <a:ext cx="181610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黑简体" panose="02000000000000000000" charset="-122"/>
                <a:ea typeface="方正宋黑简体" panose="02000000000000000000" charset="-122"/>
              </a:rPr>
              <a:t>高效课堂</a:t>
            </a:r>
          </a:p>
        </p:txBody>
      </p:sp>
      <p:sp>
        <p:nvSpPr>
          <p:cNvPr id="63" name="Isosceles Triangle 60"/>
          <p:cNvSpPr/>
          <p:nvPr/>
        </p:nvSpPr>
        <p:spPr>
          <a:xfrm>
            <a:off x="9334102" y="3280218"/>
            <a:ext cx="92503" cy="7974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1"/>
          <p:cNvSpPr txBox="1"/>
          <p:nvPr/>
        </p:nvSpPr>
        <p:spPr>
          <a:xfrm>
            <a:off x="8640882" y="3700204"/>
            <a:ext cx="2275312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AU" sz="2400" b="1" i="1" spc="3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全班背诵</a:t>
            </a:r>
          </a:p>
        </p:txBody>
      </p:sp>
      <p:sp>
        <p:nvSpPr>
          <p:cNvPr id="65" name="Rectangle 62"/>
          <p:cNvSpPr/>
          <p:nvPr/>
        </p:nvSpPr>
        <p:spPr>
          <a:xfrm>
            <a:off x="9167966" y="2206956"/>
            <a:ext cx="140779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黑简体" panose="02000000000000000000" charset="-122"/>
                <a:ea typeface="方正宋黑简体" panose="02000000000000000000" charset="-122"/>
              </a:rPr>
              <a:t>人人会</a:t>
            </a:r>
          </a:p>
        </p:txBody>
      </p:sp>
      <p:sp>
        <p:nvSpPr>
          <p:cNvPr id="66" name="Oval 63"/>
          <p:cNvSpPr/>
          <p:nvPr/>
        </p:nvSpPr>
        <p:spPr>
          <a:xfrm>
            <a:off x="3342640" y="2541905"/>
            <a:ext cx="1011555" cy="1557020"/>
          </a:xfrm>
          <a:prstGeom prst="ellipse">
            <a:avLst/>
          </a:prstGeom>
          <a:noFill/>
          <a:ln w="28575" cmpd="sng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背读课文</a:t>
            </a:r>
          </a:p>
        </p:txBody>
      </p:sp>
      <p:sp>
        <p:nvSpPr>
          <p:cNvPr id="67" name="TextBox 64"/>
          <p:cNvSpPr txBox="1"/>
          <p:nvPr/>
        </p:nvSpPr>
        <p:spPr>
          <a:xfrm>
            <a:off x="1471678" y="3058031"/>
            <a:ext cx="1870560" cy="23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详细文本描述</a:t>
            </a:r>
            <a:endParaRPr lang="en-AU" altLang="zh-CN" sz="9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2560" y="89535"/>
            <a:ext cx="6553201" cy="709295"/>
            <a:chOff x="397035" y="488944"/>
            <a:chExt cx="4611168" cy="709159"/>
          </a:xfrm>
        </p:grpSpPr>
        <p:sp>
          <p:nvSpPr>
            <p:cNvPr id="3" name="矩形 2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746147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zh-CN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四、达标反馈，背读课文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-79033" y="206148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75" name="矩形 19474"/>
          <p:cNvSpPr>
            <a:spLocks noGrp="1"/>
          </p:cNvSpPr>
          <p:nvPr/>
        </p:nvSpPr>
        <p:spPr>
          <a:xfrm>
            <a:off x="162560" y="2102485"/>
            <a:ext cx="3009900" cy="4022725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 b="1">
                <a:latin typeface="Arial" panose="020B0604020202020204" pitchFamily="34" charset="0"/>
                <a:ea typeface="宋体" panose="02010600030101010101" pitchFamily="2" charset="-122"/>
              </a:rPr>
              <a:t>达标检测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1400" b="1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1400" b="1">
                <a:latin typeface="Arial" panose="020B0604020202020204" pitchFamily="34" charset="0"/>
                <a:ea typeface="宋体" panose="02010600030101010101" pitchFamily="2" charset="-122"/>
              </a:rPr>
              <a:t>通假字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食</a:t>
            </a:r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马者不知其能千里而食也     </a:t>
            </a:r>
            <a:r>
              <a:rPr lang="zh-CN" altLang="en-US" sz="1400">
                <a:latin typeface="Verdana" panose="020B0604030504040204" pitchFamily="34" charset="0"/>
                <a:ea typeface="宋体" panose="02010600030101010101" pitchFamily="2" charset="-122"/>
              </a:rPr>
              <a:t> 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latin typeface="Verdana" panose="020B0604030504040204" pitchFamily="34" charset="0"/>
                <a:ea typeface="宋体" panose="02010600030101010101" pitchFamily="2" charset="-122"/>
              </a:rPr>
              <a:t>   才美不外</a:t>
            </a:r>
            <a:r>
              <a:rPr lang="zh-CN" altLang="en-US" sz="1400">
                <a:solidFill>
                  <a:srgbClr val="FF66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见      </a:t>
            </a:r>
            <a:r>
              <a:rPr lang="zh-CN" altLang="en-US" sz="1400">
                <a:latin typeface="Verdana" panose="020B0604030504040204" pitchFamily="34" charset="0"/>
                <a:ea typeface="宋体" panose="02010600030101010101" pitchFamily="2" charset="-122"/>
              </a:rPr>
              <a:t>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latin typeface="Verdana" panose="020B0604030504040204" pitchFamily="34" charset="0"/>
                <a:ea typeface="宋体" panose="02010600030101010101" pitchFamily="2" charset="-122"/>
              </a:rPr>
              <a:t>   其真无马</a:t>
            </a:r>
            <a:r>
              <a:rPr lang="zh-CN" altLang="en-US" sz="1400">
                <a:solidFill>
                  <a:srgbClr val="FF66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邪       </a:t>
            </a:r>
            <a:r>
              <a:rPr lang="zh-CN" altLang="en-US" sz="1400">
                <a:latin typeface="Verdana" panose="020B0604030504040204" pitchFamily="34" charset="0"/>
                <a:ea typeface="宋体" panose="02010600030101010101" pitchFamily="2" charset="-122"/>
              </a:rPr>
              <a:t>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latin typeface="Verdana" panose="020B0604030504040204" pitchFamily="34" charset="0"/>
                <a:ea typeface="宋体" panose="02010600030101010101" pitchFamily="2" charset="-122"/>
              </a:rPr>
              <a:t>   食之不能尽其</a:t>
            </a:r>
            <a:r>
              <a:rPr lang="zh-CN" altLang="en-US" sz="1400">
                <a:solidFill>
                  <a:srgbClr val="FF66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材      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</a:t>
            </a: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策</a:t>
            </a: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之不以其道     执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策</a:t>
            </a: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而临之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或尽粟一石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马者不知其能千里而食也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不饱，力不足   </a:t>
            </a:r>
            <a:r>
              <a:rPr lang="zh-CN" altLang="en-US" sz="1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之不能尽其材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重点词语解释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一食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尽粟一石       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且</a:t>
            </a: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欲与常马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不可得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执策而</a:t>
            </a:r>
            <a:r>
              <a:rPr lang="zh-CN" altLang="en-US" sz="1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临</a:t>
            </a: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    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8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1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/>
      <p:bldP spid="59" grpId="0"/>
      <p:bldP spid="60" grpId="0" bldLvl="0" animBg="1"/>
      <p:bldP spid="61" grpId="0"/>
      <p:bldP spid="62" grpId="0"/>
      <p:bldP spid="63" grpId="0" bldLvl="0" animBg="1"/>
      <p:bldP spid="64" grpId="0"/>
      <p:bldP spid="65" grpId="0"/>
      <p:bldP spid="66" grpId="0" bldLvl="0" animBg="1"/>
      <p:bldP spid="67" grpId="0"/>
      <p:bldP spid="23" grpId="0" bldLvl="0" animBg="1"/>
      <p:bldP spid="19475" grpId="0" animBg="1"/>
      <p:bldP spid="1947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7"/>
          <p:cNvSpPr/>
          <p:nvPr/>
        </p:nvSpPr>
        <p:spPr>
          <a:xfrm>
            <a:off x="5232400" y="4914900"/>
            <a:ext cx="215900" cy="1584325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136" y="771"/>
              </a:cxn>
              <a:cxn ang="0">
                <a:pos x="0" y="1225"/>
              </a:cxn>
            </a:cxnLst>
            <a:rect l="0" t="0" r="0" b="0"/>
            <a:pathLst>
              <a:path w="159" h="1225">
                <a:moveTo>
                  <a:pt x="136" y="0"/>
                </a:moveTo>
                <a:cubicBezTo>
                  <a:pt x="147" y="283"/>
                  <a:pt x="159" y="567"/>
                  <a:pt x="136" y="771"/>
                </a:cubicBezTo>
                <a:cubicBezTo>
                  <a:pt x="113" y="975"/>
                  <a:pt x="56" y="1100"/>
                  <a:pt x="0" y="1225"/>
                </a:cubicBezTo>
              </a:path>
            </a:pathLst>
          </a:custGeom>
          <a:noFill/>
          <a:ln w="1016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32771" name="Freeform 6"/>
          <p:cNvSpPr/>
          <p:nvPr/>
        </p:nvSpPr>
        <p:spPr>
          <a:xfrm flipH="1">
            <a:off x="6383338" y="4914900"/>
            <a:ext cx="144462" cy="1582738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136" y="771"/>
              </a:cxn>
              <a:cxn ang="0">
                <a:pos x="0" y="1225"/>
              </a:cxn>
            </a:cxnLst>
            <a:rect l="0" t="0" r="0" b="0"/>
            <a:pathLst>
              <a:path w="159" h="1225">
                <a:moveTo>
                  <a:pt x="136" y="0"/>
                </a:moveTo>
                <a:cubicBezTo>
                  <a:pt x="147" y="283"/>
                  <a:pt x="159" y="567"/>
                  <a:pt x="136" y="771"/>
                </a:cubicBezTo>
                <a:cubicBezTo>
                  <a:pt x="113" y="975"/>
                  <a:pt x="56" y="1100"/>
                  <a:pt x="0" y="1225"/>
                </a:cubicBezTo>
              </a:path>
            </a:pathLst>
          </a:custGeom>
          <a:noFill/>
          <a:ln w="1016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32772" name="文本框 20484"/>
          <p:cNvSpPr txBox="1"/>
          <p:nvPr/>
        </p:nvSpPr>
        <p:spPr>
          <a:xfrm>
            <a:off x="5619433" y="4914900"/>
            <a:ext cx="640080" cy="19161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rgbClr val="33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   说</a:t>
            </a:r>
          </a:p>
        </p:txBody>
      </p:sp>
      <p:sp>
        <p:nvSpPr>
          <p:cNvPr id="20486" name="椭圆 20485"/>
          <p:cNvSpPr/>
          <p:nvPr/>
        </p:nvSpPr>
        <p:spPr>
          <a:xfrm>
            <a:off x="5092700" y="2517775"/>
            <a:ext cx="1727200" cy="1008063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再  读</a:t>
            </a:r>
          </a:p>
        </p:txBody>
      </p:sp>
      <p:sp>
        <p:nvSpPr>
          <p:cNvPr id="20487" name="椭圆 20486"/>
          <p:cNvSpPr/>
          <p:nvPr/>
        </p:nvSpPr>
        <p:spPr>
          <a:xfrm>
            <a:off x="3611563" y="3522663"/>
            <a:ext cx="1728787" cy="1016000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初  读</a:t>
            </a:r>
          </a:p>
        </p:txBody>
      </p:sp>
      <p:sp>
        <p:nvSpPr>
          <p:cNvPr id="20488" name="椭圆 20487"/>
          <p:cNvSpPr/>
          <p:nvPr/>
        </p:nvSpPr>
        <p:spPr>
          <a:xfrm>
            <a:off x="6527800" y="3524250"/>
            <a:ext cx="1728788" cy="1014413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三  读</a:t>
            </a:r>
          </a:p>
        </p:txBody>
      </p:sp>
      <p:sp>
        <p:nvSpPr>
          <p:cNvPr id="20489" name="云形标注 20488"/>
          <p:cNvSpPr/>
          <p:nvPr/>
        </p:nvSpPr>
        <p:spPr>
          <a:xfrm>
            <a:off x="2098040" y="1907540"/>
            <a:ext cx="2543810" cy="1482725"/>
          </a:xfrm>
          <a:prstGeom prst="cloudCallout">
            <a:avLst>
              <a:gd name="adj1" fmla="val 36801"/>
              <a:gd name="adj2" fmla="val 59259"/>
            </a:avLst>
          </a:prstGeom>
          <a:solidFill>
            <a:srgbClr val="FFFFCC"/>
          </a:solidFill>
          <a:ln w="2857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2800" dirty="0">
              <a:latin typeface="方正宋黑简体" panose="02000000000000000000" charset="-122"/>
              <a:ea typeface="方正宋黑简体" panose="02000000000000000000" charset="-122"/>
            </a:endParaRPr>
          </a:p>
          <a:p>
            <a:pPr lvl="0" indent="0" algn="ctr"/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</a:rPr>
              <a:t>反复朗读</a:t>
            </a:r>
          </a:p>
          <a:p>
            <a:pPr lvl="0" indent="0" algn="ctr"/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</a:rPr>
              <a:t>积累词汇</a:t>
            </a:r>
          </a:p>
          <a:p>
            <a:pPr lvl="0" indent="0" algn="ctr"/>
            <a:endParaRPr lang="zh-CN" altLang="en-US" sz="28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20490" name="云形标注 20489"/>
          <p:cNvSpPr/>
          <p:nvPr/>
        </p:nvSpPr>
        <p:spPr>
          <a:xfrm>
            <a:off x="7388225" y="1816735"/>
            <a:ext cx="2384425" cy="136144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CC"/>
          </a:solidFill>
          <a:ln w="2857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</a:rPr>
              <a:t>领会情感</a:t>
            </a:r>
          </a:p>
          <a:p>
            <a:pPr lvl="0" indent="0" algn="ctr"/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</a:rPr>
              <a:t>托物寓意</a:t>
            </a:r>
          </a:p>
        </p:txBody>
      </p:sp>
      <p:sp>
        <p:nvSpPr>
          <p:cNvPr id="20491" name="直接连接符 20490"/>
          <p:cNvSpPr/>
          <p:nvPr/>
        </p:nvSpPr>
        <p:spPr>
          <a:xfrm>
            <a:off x="5340350" y="3903345"/>
            <a:ext cx="504825" cy="461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92" name="直接连接符 20491"/>
          <p:cNvSpPr/>
          <p:nvPr/>
        </p:nvSpPr>
        <p:spPr>
          <a:xfrm>
            <a:off x="5956300" y="3525838"/>
            <a:ext cx="0" cy="101441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93" name="直接连接符 20492"/>
          <p:cNvSpPr/>
          <p:nvPr/>
        </p:nvSpPr>
        <p:spPr>
          <a:xfrm flipH="1">
            <a:off x="5953125" y="4076700"/>
            <a:ext cx="574675" cy="461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782" name="矩形 20495"/>
          <p:cNvSpPr/>
          <p:nvPr/>
        </p:nvSpPr>
        <p:spPr>
          <a:xfrm>
            <a:off x="5089525" y="4365625"/>
            <a:ext cx="1727200" cy="5492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诵读课文</a:t>
            </a:r>
          </a:p>
        </p:txBody>
      </p:sp>
      <p:sp>
        <p:nvSpPr>
          <p:cNvPr id="20497" name="云形标注 20496"/>
          <p:cNvSpPr/>
          <p:nvPr/>
        </p:nvSpPr>
        <p:spPr>
          <a:xfrm>
            <a:off x="4804410" y="860425"/>
            <a:ext cx="2583815" cy="1341755"/>
          </a:xfrm>
          <a:prstGeom prst="cloudCallout">
            <a:avLst>
              <a:gd name="adj1" fmla="val 4866"/>
              <a:gd name="adj2" fmla="val 77208"/>
            </a:avLst>
          </a:prstGeom>
          <a:solidFill>
            <a:srgbClr val="FFFFCC"/>
          </a:solidFill>
          <a:ln w="2857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</a:rPr>
              <a:t>把握大意</a:t>
            </a:r>
          </a:p>
          <a:p>
            <a:pPr lvl="0" indent="0" algn="ctr"/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</a:rPr>
              <a:t>熟读成诵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2560" y="89535"/>
            <a:ext cx="6889116" cy="709295"/>
            <a:chOff x="397035" y="488944"/>
            <a:chExt cx="4847535" cy="709159"/>
          </a:xfrm>
        </p:grpSpPr>
        <p:sp>
          <p:nvSpPr>
            <p:cNvPr id="3" name="矩形 2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982514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zh-CN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五、课堂小结，拓展延伸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-79033" y="206148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/>
      <p:bldP spid="20486" grpId="0" bldLvl="0" animBg="1"/>
      <p:bldP spid="20487" grpId="0" bldLvl="0" animBg="1"/>
      <p:bldP spid="20488" grpId="0" bldLvl="0" animBg="1"/>
      <p:bldP spid="20489" grpId="0" bldLvl="0" animBg="1"/>
      <p:bldP spid="20490" grpId="0" bldLvl="0" animBg="1"/>
      <p:bldP spid="32782" grpId="0" animBg="1"/>
      <p:bldP spid="20497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92161" descr="9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4025" y="10478"/>
            <a:ext cx="91440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文本框 92162"/>
          <p:cNvSpPr txBox="1"/>
          <p:nvPr/>
        </p:nvSpPr>
        <p:spPr>
          <a:xfrm>
            <a:off x="4048125" y="1125538"/>
            <a:ext cx="4495800" cy="2288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如果你是一匹</a:t>
            </a:r>
            <a:r>
              <a:rPr lang="en-US" altLang="zh-CN" sz="36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“</a:t>
            </a:r>
            <a:r>
              <a:rPr lang="zh-CN" altLang="en-US" sz="36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千里马”，而尚未被</a:t>
            </a:r>
            <a:r>
              <a:rPr lang="en-US" altLang="zh-CN" sz="36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“</a:t>
            </a:r>
            <a:r>
              <a:rPr lang="zh-CN" altLang="en-US" sz="36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伯乐”发现，你该怎么做？</a:t>
            </a:r>
          </a:p>
        </p:txBody>
      </p:sp>
      <p:sp>
        <p:nvSpPr>
          <p:cNvPr id="92164" name="矩形 92163"/>
          <p:cNvSpPr>
            <a:spLocks noChangeAspect="1"/>
          </p:cNvSpPr>
          <p:nvPr/>
        </p:nvSpPr>
        <p:spPr>
          <a:xfrm>
            <a:off x="2346325" y="230505"/>
            <a:ext cx="1035050" cy="18122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3600" b="1" strike="noStrike" noProof="1">
                <a:gradFill rotWithShape="0">
                  <a:gsLst>
                    <a:gs pos="0">
                      <a:srgbClr val="FF7C80"/>
                    </a:gs>
                    <a:gs pos="100000">
                      <a:srgbClr val="FF7C8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ea"/>
              </a:rPr>
              <a:t>大</a:t>
            </a:r>
            <a:endParaRPr lang="zh-CN" altLang="en-US" sz="3600" b="1" strike="noStrike" noProof="1">
              <a:gradFill rotWithShape="0">
                <a:gsLst>
                  <a:gs pos="0">
                    <a:srgbClr val="FF7C80"/>
                  </a:gs>
                  <a:gs pos="100000">
                    <a:srgbClr val="FF7C80">
                      <a:gamma/>
                      <a:shade val="46275"/>
                      <a:invGamma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  <a:p>
            <a:pPr algn="ctr" fontAlgn="base"/>
            <a:r>
              <a:rPr lang="zh-CN" altLang="en-US" sz="3600" b="1" strike="noStrike" noProof="1">
                <a:gradFill rotWithShape="0">
                  <a:gsLst>
                    <a:gs pos="0">
                      <a:srgbClr val="FF7C80"/>
                    </a:gs>
                    <a:gs pos="100000">
                      <a:srgbClr val="FF7C8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ea"/>
              </a:rPr>
              <a:t>家</a:t>
            </a:r>
            <a:endParaRPr lang="zh-CN" altLang="en-US" sz="3600" b="1" strike="noStrike" noProof="1">
              <a:gradFill rotWithShape="0">
                <a:gsLst>
                  <a:gs pos="0">
                    <a:srgbClr val="FF7C80"/>
                  </a:gs>
                  <a:gs pos="100000">
                    <a:srgbClr val="FF7C80">
                      <a:gamma/>
                      <a:shade val="46275"/>
                      <a:invGamma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  <a:p>
            <a:pPr algn="ctr" fontAlgn="base"/>
            <a:r>
              <a:rPr lang="zh-CN" altLang="en-US" sz="3600" b="1" strike="noStrike" noProof="1">
                <a:gradFill rotWithShape="0">
                  <a:gsLst>
                    <a:gs pos="0">
                      <a:srgbClr val="FF7C80"/>
                    </a:gs>
                    <a:gs pos="100000">
                      <a:srgbClr val="FF7C8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ea"/>
              </a:rPr>
              <a:t>谈</a:t>
            </a:r>
            <a:endParaRPr lang="zh-CN" altLang="en-US" sz="3600" b="1" strike="noStrike" noProof="1">
              <a:gradFill rotWithShape="0">
                <a:gsLst>
                  <a:gs pos="0">
                    <a:srgbClr val="FF7C80"/>
                  </a:gs>
                  <a:gs pos="100000">
                    <a:srgbClr val="FF7C80">
                      <a:gamma/>
                      <a:shade val="46275"/>
                      <a:invGamma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80" t="9004" r="52070"/>
          <a:stretch>
            <a:fillRect/>
          </a:stretch>
        </p:blipFill>
        <p:spPr>
          <a:xfrm>
            <a:off x="0" y="404813"/>
            <a:ext cx="424624" cy="6063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506318" y="303649"/>
            <a:ext cx="1330813" cy="780491"/>
            <a:chOff x="1123532" y="172048"/>
            <a:chExt cx="1330812" cy="780492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751682" y="732830"/>
              <a:ext cx="218440" cy="219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23532" y="1720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9" name="Freeform 34"/>
          <p:cNvSpPr/>
          <p:nvPr/>
        </p:nvSpPr>
        <p:spPr bwMode="auto">
          <a:xfrm>
            <a:off x="6611141" y="2968496"/>
            <a:ext cx="433495" cy="630207"/>
          </a:xfrm>
          <a:custGeom>
            <a:avLst/>
            <a:gdLst>
              <a:gd name="T0" fmla="*/ 476 w 476"/>
              <a:gd name="T1" fmla="*/ 0 h 692"/>
              <a:gd name="T2" fmla="*/ 0 w 476"/>
              <a:gd name="T3" fmla="*/ 559 h 692"/>
              <a:gd name="T4" fmla="*/ 78 w 476"/>
              <a:gd name="T5" fmla="*/ 692 h 692"/>
              <a:gd name="T6" fmla="*/ 476 w 476"/>
              <a:gd name="T7" fmla="*/ 0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35"/>
          <p:cNvSpPr/>
          <p:nvPr/>
        </p:nvSpPr>
        <p:spPr bwMode="auto">
          <a:xfrm>
            <a:off x="6388929" y="3984842"/>
            <a:ext cx="69214" cy="122945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36"/>
          <p:cNvSpPr/>
          <p:nvPr/>
        </p:nvSpPr>
        <p:spPr bwMode="auto">
          <a:xfrm>
            <a:off x="6388929" y="3984842"/>
            <a:ext cx="69214" cy="122945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37"/>
          <p:cNvSpPr/>
          <p:nvPr/>
        </p:nvSpPr>
        <p:spPr bwMode="auto">
          <a:xfrm>
            <a:off x="6388929" y="3984842"/>
            <a:ext cx="726742" cy="122945"/>
          </a:xfrm>
          <a:custGeom>
            <a:avLst/>
            <a:gdLst>
              <a:gd name="T0" fmla="*/ 76 w 798"/>
              <a:gd name="T1" fmla="*/ 0 h 135"/>
              <a:gd name="T2" fmla="*/ 0 w 798"/>
              <a:gd name="T3" fmla="*/ 135 h 135"/>
              <a:gd name="T4" fmla="*/ 798 w 798"/>
              <a:gd name="T5" fmla="*/ 135 h 135"/>
              <a:gd name="T6" fmla="*/ 76 w 79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38"/>
          <p:cNvSpPr/>
          <p:nvPr/>
        </p:nvSpPr>
        <p:spPr bwMode="auto">
          <a:xfrm>
            <a:off x="5802436" y="4107787"/>
            <a:ext cx="140249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39"/>
          <p:cNvSpPr/>
          <p:nvPr/>
        </p:nvSpPr>
        <p:spPr bwMode="auto">
          <a:xfrm>
            <a:off x="5802436" y="4107787"/>
            <a:ext cx="140249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40"/>
          <p:cNvSpPr/>
          <p:nvPr/>
        </p:nvSpPr>
        <p:spPr bwMode="auto">
          <a:xfrm>
            <a:off x="5802436" y="4107787"/>
            <a:ext cx="362460" cy="629297"/>
          </a:xfrm>
          <a:custGeom>
            <a:avLst/>
            <a:gdLst>
              <a:gd name="T0" fmla="*/ 0 w 398"/>
              <a:gd name="T1" fmla="*/ 0 h 691"/>
              <a:gd name="T2" fmla="*/ 5 w 398"/>
              <a:gd name="T3" fmla="*/ 7 h 691"/>
              <a:gd name="T4" fmla="*/ 398 w 398"/>
              <a:gd name="T5" fmla="*/ 691 h 691"/>
              <a:gd name="T6" fmla="*/ 154 w 398"/>
              <a:gd name="T7" fmla="*/ 0 h 691"/>
              <a:gd name="T8" fmla="*/ 0 w 398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41"/>
          <p:cNvSpPr/>
          <p:nvPr/>
        </p:nvSpPr>
        <p:spPr bwMode="auto">
          <a:xfrm>
            <a:off x="5144907" y="3598703"/>
            <a:ext cx="433495" cy="629297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42"/>
          <p:cNvSpPr/>
          <p:nvPr/>
        </p:nvSpPr>
        <p:spPr bwMode="auto">
          <a:xfrm>
            <a:off x="5144907" y="3598703"/>
            <a:ext cx="433495" cy="629297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43"/>
          <p:cNvSpPr/>
          <p:nvPr/>
        </p:nvSpPr>
        <p:spPr bwMode="auto">
          <a:xfrm>
            <a:off x="5144907" y="3598703"/>
            <a:ext cx="433495" cy="629297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76 w 476"/>
              <a:gd name="T5" fmla="*/ 132 h 691"/>
              <a:gd name="T6" fmla="*/ 400 w 476"/>
              <a:gd name="T7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44"/>
          <p:cNvSpPr/>
          <p:nvPr/>
        </p:nvSpPr>
        <p:spPr bwMode="auto">
          <a:xfrm>
            <a:off x="5731401" y="3091440"/>
            <a:ext cx="71035" cy="12112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45"/>
          <p:cNvSpPr/>
          <p:nvPr/>
        </p:nvSpPr>
        <p:spPr bwMode="auto">
          <a:xfrm>
            <a:off x="5731401" y="3091440"/>
            <a:ext cx="71035" cy="12112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46"/>
          <p:cNvSpPr/>
          <p:nvPr/>
        </p:nvSpPr>
        <p:spPr bwMode="auto">
          <a:xfrm>
            <a:off x="5073872" y="3091440"/>
            <a:ext cx="728563" cy="121124"/>
          </a:xfrm>
          <a:custGeom>
            <a:avLst/>
            <a:gdLst>
              <a:gd name="T0" fmla="*/ 800 w 800"/>
              <a:gd name="T1" fmla="*/ 0 h 133"/>
              <a:gd name="T2" fmla="*/ 0 w 800"/>
              <a:gd name="T3" fmla="*/ 0 h 133"/>
              <a:gd name="T4" fmla="*/ 722 w 800"/>
              <a:gd name="T5" fmla="*/ 133 h 133"/>
              <a:gd name="T6" fmla="*/ 800 w 800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47"/>
          <p:cNvSpPr/>
          <p:nvPr/>
        </p:nvSpPr>
        <p:spPr bwMode="auto">
          <a:xfrm>
            <a:off x="6248681" y="3091440"/>
            <a:ext cx="140249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48"/>
          <p:cNvSpPr/>
          <p:nvPr/>
        </p:nvSpPr>
        <p:spPr bwMode="auto">
          <a:xfrm>
            <a:off x="6248681" y="3091440"/>
            <a:ext cx="140249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49"/>
          <p:cNvSpPr/>
          <p:nvPr/>
        </p:nvSpPr>
        <p:spPr bwMode="auto">
          <a:xfrm>
            <a:off x="6024647" y="2462144"/>
            <a:ext cx="364282" cy="629297"/>
          </a:xfrm>
          <a:custGeom>
            <a:avLst/>
            <a:gdLst>
              <a:gd name="T0" fmla="*/ 0 w 400"/>
              <a:gd name="T1" fmla="*/ 0 h 691"/>
              <a:gd name="T2" fmla="*/ 246 w 400"/>
              <a:gd name="T3" fmla="*/ 691 h 691"/>
              <a:gd name="T4" fmla="*/ 400 w 400"/>
              <a:gd name="T5" fmla="*/ 691 h 691"/>
              <a:gd name="T6" fmla="*/ 182 w 400"/>
              <a:gd name="T7" fmla="*/ 315 h 691"/>
              <a:gd name="T8" fmla="*/ 0 w 400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5" name="Group 50"/>
          <p:cNvGrpSpPr/>
          <p:nvPr/>
        </p:nvGrpSpPr>
        <p:grpSpPr>
          <a:xfrm>
            <a:off x="4640377" y="3091440"/>
            <a:ext cx="1162059" cy="1459859"/>
            <a:chOff x="3949950" y="3095545"/>
            <a:chExt cx="1713617" cy="2152765"/>
          </a:xfrm>
        </p:grpSpPr>
        <p:sp>
          <p:nvSpPr>
            <p:cNvPr id="26" name="Freeform 51"/>
            <p:cNvSpPr/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52"/>
            <p:cNvSpPr/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8" name="Group 53"/>
          <p:cNvGrpSpPr/>
          <p:nvPr/>
        </p:nvGrpSpPr>
        <p:grpSpPr>
          <a:xfrm>
            <a:off x="4797929" y="2304592"/>
            <a:ext cx="1591000" cy="952597"/>
            <a:chOff x="4182282" y="1935228"/>
            <a:chExt cx="2346151" cy="1404736"/>
          </a:xfrm>
        </p:grpSpPr>
        <p:sp>
          <p:nvSpPr>
            <p:cNvPr id="29" name="Freeform 54"/>
            <p:cNvSpPr/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55"/>
            <p:cNvSpPr/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Group 56"/>
          <p:cNvGrpSpPr/>
          <p:nvPr/>
        </p:nvGrpSpPr>
        <p:grpSpPr>
          <a:xfrm>
            <a:off x="5802436" y="3939307"/>
            <a:ext cx="1591000" cy="953507"/>
            <a:chOff x="5663567" y="4345842"/>
            <a:chExt cx="2346151" cy="1406079"/>
          </a:xfrm>
        </p:grpSpPr>
        <p:sp>
          <p:nvSpPr>
            <p:cNvPr id="32" name="Freeform 57"/>
            <p:cNvSpPr/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58"/>
            <p:cNvSpPr/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59"/>
          <p:cNvGrpSpPr/>
          <p:nvPr/>
        </p:nvGrpSpPr>
        <p:grpSpPr>
          <a:xfrm>
            <a:off x="5091176" y="3598703"/>
            <a:ext cx="1357861" cy="1294112"/>
            <a:chOff x="4614716" y="3843574"/>
            <a:chExt cx="2002354" cy="1908348"/>
          </a:xfrm>
        </p:grpSpPr>
        <p:sp>
          <p:nvSpPr>
            <p:cNvPr id="35" name="Freeform 60"/>
            <p:cNvSpPr/>
            <p:nvPr/>
          </p:nvSpPr>
          <p:spPr bwMode="auto">
            <a:xfrm>
              <a:off x="4614716" y="3843575"/>
              <a:ext cx="2002354" cy="1908347"/>
            </a:xfrm>
            <a:custGeom>
              <a:avLst/>
              <a:gdLst>
                <a:gd name="T0" fmla="*/ 25 w 630"/>
                <a:gd name="T1" fmla="*/ 292 h 600"/>
                <a:gd name="T2" fmla="*/ 28 w 630"/>
                <a:gd name="T3" fmla="*/ 442 h 600"/>
                <a:gd name="T4" fmla="*/ 79 w 630"/>
                <a:gd name="T5" fmla="*/ 531 h 600"/>
                <a:gd name="T6" fmla="*/ 199 w 630"/>
                <a:gd name="T7" fmla="*/ 600 h 600"/>
                <a:gd name="T8" fmla="*/ 630 w 630"/>
                <a:gd name="T9" fmla="*/ 600 h 600"/>
                <a:gd name="T10" fmla="*/ 498 w 630"/>
                <a:gd name="T11" fmla="*/ 528 h 600"/>
                <a:gd name="T12" fmla="*/ 194 w 630"/>
                <a:gd name="T13" fmla="*/ 0 h 600"/>
                <a:gd name="T14" fmla="*/ 25 w 630"/>
                <a:gd name="T15" fmla="*/ 292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0" h="600">
                  <a:moveTo>
                    <a:pt x="25" y="292"/>
                  </a:moveTo>
                  <a:cubicBezTo>
                    <a:pt x="1" y="338"/>
                    <a:pt x="0" y="394"/>
                    <a:pt x="28" y="442"/>
                  </a:cubicBezTo>
                  <a:cubicBezTo>
                    <a:pt x="79" y="531"/>
                    <a:pt x="79" y="531"/>
                    <a:pt x="79" y="531"/>
                  </a:cubicBezTo>
                  <a:cubicBezTo>
                    <a:pt x="101" y="569"/>
                    <a:pt x="155" y="600"/>
                    <a:pt x="199" y="600"/>
                  </a:cubicBezTo>
                  <a:cubicBezTo>
                    <a:pt x="630" y="600"/>
                    <a:pt x="630" y="600"/>
                    <a:pt x="630" y="600"/>
                  </a:cubicBezTo>
                  <a:cubicBezTo>
                    <a:pt x="574" y="600"/>
                    <a:pt x="526" y="571"/>
                    <a:pt x="498" y="52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5" y="292"/>
                    <a:pt x="25" y="292"/>
                    <a:pt x="25" y="292"/>
                  </a:cubicBezTo>
                </a:path>
              </a:pathLst>
            </a:custGeom>
            <a:solidFill>
              <a:srgbClr val="315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61"/>
            <p:cNvSpPr/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62"/>
          <p:cNvGrpSpPr/>
          <p:nvPr/>
        </p:nvGrpSpPr>
        <p:grpSpPr>
          <a:xfrm>
            <a:off x="5759475" y="2304592"/>
            <a:ext cx="1356039" cy="1294112"/>
            <a:chOff x="5574932" y="1935228"/>
            <a:chExt cx="1999668" cy="1908347"/>
          </a:xfrm>
        </p:grpSpPr>
        <p:sp>
          <p:nvSpPr>
            <p:cNvPr id="38" name="Freeform 63"/>
            <p:cNvSpPr/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64"/>
            <p:cNvSpPr/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0" name="Group 65"/>
          <p:cNvGrpSpPr/>
          <p:nvPr/>
        </p:nvGrpSpPr>
        <p:grpSpPr>
          <a:xfrm>
            <a:off x="6388929" y="2645195"/>
            <a:ext cx="1162059" cy="1462592"/>
            <a:chOff x="6528433" y="2437495"/>
            <a:chExt cx="1713617" cy="2156795"/>
          </a:xfrm>
        </p:grpSpPr>
        <p:sp>
          <p:nvSpPr>
            <p:cNvPr id="41" name="Freeform 66"/>
            <p:cNvSpPr/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rgbClr val="4A79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67"/>
            <p:cNvSpPr/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3" name="Group 82"/>
          <p:cNvGrpSpPr/>
          <p:nvPr/>
        </p:nvGrpSpPr>
        <p:grpSpPr>
          <a:xfrm>
            <a:off x="4292404" y="1393122"/>
            <a:ext cx="3606558" cy="3815217"/>
            <a:chOff x="4148725" y="1042576"/>
            <a:chExt cx="4509814" cy="4770731"/>
          </a:xfrm>
          <a:solidFill>
            <a:schemeClr val="bg1">
              <a:lumMod val="50000"/>
            </a:schemeClr>
          </a:solidFill>
        </p:grpSpPr>
        <p:sp>
          <p:nvSpPr>
            <p:cNvPr id="44" name="Freeform 74"/>
            <p:cNvSpPr/>
            <p:nvPr/>
          </p:nvSpPr>
          <p:spPr>
            <a:xfrm>
              <a:off x="4148725" y="1042576"/>
              <a:ext cx="4509814" cy="4770731"/>
            </a:xfrm>
            <a:custGeom>
              <a:avLst/>
              <a:gdLst>
                <a:gd name="connsiteX0" fmla="*/ 2692627 w 4509814"/>
                <a:gd name="connsiteY0" fmla="*/ 4757376 h 4770731"/>
                <a:gd name="connsiteX1" fmla="*/ 2703955 w 4509814"/>
                <a:gd name="connsiteY1" fmla="*/ 4760759 h 4770731"/>
                <a:gd name="connsiteX2" fmla="*/ 2715553 w 4509814"/>
                <a:gd name="connsiteY2" fmla="*/ 4761882 h 4770731"/>
                <a:gd name="connsiteX3" fmla="*/ 2605792 w 4509814"/>
                <a:gd name="connsiteY3" fmla="*/ 4730879 h 4770731"/>
                <a:gd name="connsiteX4" fmla="*/ 2608282 w 4509814"/>
                <a:gd name="connsiteY4" fmla="*/ 4732175 h 4770731"/>
                <a:gd name="connsiteX5" fmla="*/ 2610240 w 4509814"/>
                <a:gd name="connsiteY5" fmla="*/ 4732762 h 4770731"/>
                <a:gd name="connsiteX6" fmla="*/ 2608464 w 4509814"/>
                <a:gd name="connsiteY6" fmla="*/ 4732167 h 4770731"/>
                <a:gd name="connsiteX7" fmla="*/ 2650695 w 4509814"/>
                <a:gd name="connsiteY7" fmla="*/ 4564996 h 4770731"/>
                <a:gd name="connsiteX8" fmla="*/ 2671425 w 4509814"/>
                <a:gd name="connsiteY8" fmla="*/ 4569072 h 4770731"/>
                <a:gd name="connsiteX9" fmla="*/ 2660937 w 4509814"/>
                <a:gd name="connsiteY9" fmla="*/ 4568056 h 4770731"/>
                <a:gd name="connsiteX10" fmla="*/ 2572178 w 4509814"/>
                <a:gd name="connsiteY10" fmla="*/ 4541038 h 4770731"/>
                <a:gd name="connsiteX11" fmla="*/ 2574595 w 4509814"/>
                <a:gd name="connsiteY11" fmla="*/ 4542203 h 4770731"/>
                <a:gd name="connsiteX12" fmla="*/ 2576201 w 4509814"/>
                <a:gd name="connsiteY12" fmla="*/ 4542740 h 4770731"/>
                <a:gd name="connsiteX13" fmla="*/ 2574430 w 4509814"/>
                <a:gd name="connsiteY13" fmla="*/ 4542211 h 4770731"/>
                <a:gd name="connsiteX14" fmla="*/ 734357 w 4509814"/>
                <a:gd name="connsiteY14" fmla="*/ 4133573 h 4770731"/>
                <a:gd name="connsiteX15" fmla="*/ 736807 w 4509814"/>
                <a:gd name="connsiteY15" fmla="*/ 4143832 h 4770731"/>
                <a:gd name="connsiteX16" fmla="*/ 741137 w 4509814"/>
                <a:gd name="connsiteY16" fmla="*/ 4153266 h 4770731"/>
                <a:gd name="connsiteX17" fmla="*/ 880015 w 4509814"/>
                <a:gd name="connsiteY17" fmla="*/ 4000950 h 4770731"/>
                <a:gd name="connsiteX18" fmla="*/ 886145 w 4509814"/>
                <a:gd name="connsiteY18" fmla="*/ 4018758 h 4770731"/>
                <a:gd name="connsiteX19" fmla="*/ 882230 w 4509814"/>
                <a:gd name="connsiteY19" fmla="*/ 4010227 h 4770731"/>
                <a:gd name="connsiteX20" fmla="*/ 640510 w 4509814"/>
                <a:gd name="connsiteY20" fmla="*/ 2073331 h 4770731"/>
                <a:gd name="connsiteX21" fmla="*/ 640510 w 4509814"/>
                <a:gd name="connsiteY21" fmla="*/ 2075601 h 4770731"/>
                <a:gd name="connsiteX22" fmla="*/ 600208 w 4509814"/>
                <a:gd name="connsiteY22" fmla="*/ 2092997 h 4770731"/>
                <a:gd name="connsiteX23" fmla="*/ 616088 w 4509814"/>
                <a:gd name="connsiteY23" fmla="*/ 2082981 h 4770731"/>
                <a:gd name="connsiteX24" fmla="*/ 469479 w 4509814"/>
                <a:gd name="connsiteY24" fmla="*/ 2001738 h 4770731"/>
                <a:gd name="connsiteX25" fmla="*/ 442468 w 4509814"/>
                <a:gd name="connsiteY25" fmla="*/ 2012410 h 4770731"/>
                <a:gd name="connsiteX26" fmla="*/ 424906 w 4509814"/>
                <a:gd name="connsiteY26" fmla="*/ 2023487 h 4770731"/>
                <a:gd name="connsiteX27" fmla="*/ 469479 w 4509814"/>
                <a:gd name="connsiteY27" fmla="*/ 2004248 h 4770731"/>
                <a:gd name="connsiteX28" fmla="*/ 2125631 w 4509814"/>
                <a:gd name="connsiteY28" fmla="*/ 1107539 h 4770731"/>
                <a:gd name="connsiteX29" fmla="*/ 2125732 w 4509814"/>
                <a:gd name="connsiteY29" fmla="*/ 1107539 h 4770731"/>
                <a:gd name="connsiteX30" fmla="*/ 2135179 w 4509814"/>
                <a:gd name="connsiteY30" fmla="*/ 1119279 h 4770731"/>
                <a:gd name="connsiteX31" fmla="*/ 2135090 w 4509814"/>
                <a:gd name="connsiteY31" fmla="*/ 1119286 h 4770731"/>
                <a:gd name="connsiteX32" fmla="*/ 1441926 w 4509814"/>
                <a:gd name="connsiteY32" fmla="*/ 921152 h 4770731"/>
                <a:gd name="connsiteX33" fmla="*/ 1076508 w 4509814"/>
                <a:gd name="connsiteY33" fmla="*/ 1131205 h 4770731"/>
                <a:gd name="connsiteX34" fmla="*/ 503637 w 4509814"/>
                <a:gd name="connsiteY34" fmla="*/ 2124778 h 4770731"/>
                <a:gd name="connsiteX35" fmla="*/ 480333 w 4509814"/>
                <a:gd name="connsiteY35" fmla="*/ 2165197 h 4770731"/>
                <a:gd name="connsiteX36" fmla="*/ 471755 w 4509814"/>
                <a:gd name="connsiteY36" fmla="*/ 2177682 h 4770731"/>
                <a:gd name="connsiteX37" fmla="*/ 470231 w 4509814"/>
                <a:gd name="connsiteY37" fmla="*/ 2182718 h 4770731"/>
                <a:gd name="connsiteX38" fmla="*/ 456325 w 4509814"/>
                <a:gd name="connsiteY38" fmla="*/ 2206835 h 4770731"/>
                <a:gd name="connsiteX39" fmla="*/ 421800 w 4509814"/>
                <a:gd name="connsiteY39" fmla="*/ 2266716 h 4770731"/>
                <a:gd name="connsiteX40" fmla="*/ 461534 w 4509814"/>
                <a:gd name="connsiteY40" fmla="*/ 2211589 h 4770731"/>
                <a:gd name="connsiteX41" fmla="*/ 461775 w 4509814"/>
                <a:gd name="connsiteY41" fmla="*/ 2214898 h 4770731"/>
                <a:gd name="connsiteX42" fmla="*/ 421564 w 4509814"/>
                <a:gd name="connsiteY42" fmla="*/ 2267127 h 4770731"/>
                <a:gd name="connsiteX43" fmla="*/ 266253 w 4509814"/>
                <a:gd name="connsiteY43" fmla="*/ 2538214 h 4770731"/>
                <a:gd name="connsiteX44" fmla="*/ 266253 w 4509814"/>
                <a:gd name="connsiteY44" fmla="*/ 2958550 h 4770731"/>
                <a:gd name="connsiteX45" fmla="*/ 910768 w 4509814"/>
                <a:gd name="connsiteY45" fmla="*/ 4076924 h 4770731"/>
                <a:gd name="connsiteX46" fmla="*/ 919148 w 4509814"/>
                <a:gd name="connsiteY46" fmla="*/ 4091465 h 4770731"/>
                <a:gd name="connsiteX47" fmla="*/ 921266 w 4509814"/>
                <a:gd name="connsiteY47" fmla="*/ 4095711 h 4770731"/>
                <a:gd name="connsiteX48" fmla="*/ 1076533 w 4509814"/>
                <a:gd name="connsiteY48" fmla="*/ 4366857 h 4770731"/>
                <a:gd name="connsiteX49" fmla="*/ 1441867 w 4509814"/>
                <a:gd name="connsiteY49" fmla="*/ 4577073 h 4770731"/>
                <a:gd name="connsiteX50" fmla="*/ 2754028 w 4509814"/>
                <a:gd name="connsiteY50" fmla="*/ 4577073 h 4770731"/>
                <a:gd name="connsiteX51" fmla="*/ 2753584 w 4509814"/>
                <a:gd name="connsiteY51" fmla="*/ 4577030 h 4770731"/>
                <a:gd name="connsiteX52" fmla="*/ 2754235 w 4509814"/>
                <a:gd name="connsiteY52" fmla="*/ 4577072 h 4770731"/>
                <a:gd name="connsiteX53" fmla="*/ 3064841 w 4509814"/>
                <a:gd name="connsiteY53" fmla="*/ 4577072 h 4770731"/>
                <a:gd name="connsiteX54" fmla="*/ 3430259 w 4509814"/>
                <a:gd name="connsiteY54" fmla="*/ 4366818 h 4770731"/>
                <a:gd name="connsiteX55" fmla="*/ 4077735 w 4509814"/>
                <a:gd name="connsiteY55" fmla="*/ 3247981 h 4770731"/>
                <a:gd name="connsiteX56" fmla="*/ 4086557 w 4509814"/>
                <a:gd name="connsiteY56" fmla="*/ 3232736 h 4770731"/>
                <a:gd name="connsiteX57" fmla="*/ 4088248 w 4509814"/>
                <a:gd name="connsiteY57" fmla="*/ 3230529 h 4770731"/>
                <a:gd name="connsiteX58" fmla="*/ 4243560 w 4509814"/>
                <a:gd name="connsiteY58" fmla="*/ 2959336 h 4770731"/>
                <a:gd name="connsiteX59" fmla="*/ 4243560 w 4509814"/>
                <a:gd name="connsiteY59" fmla="*/ 2538835 h 4770731"/>
                <a:gd name="connsiteX60" fmla="*/ 3590092 w 4509814"/>
                <a:gd name="connsiteY60" fmla="*/ 1404482 h 4770731"/>
                <a:gd name="connsiteX61" fmla="*/ 3589104 w 4509814"/>
                <a:gd name="connsiteY61" fmla="*/ 1402766 h 4770731"/>
                <a:gd name="connsiteX62" fmla="*/ 3589002 w 4509814"/>
                <a:gd name="connsiteY62" fmla="*/ 1402514 h 4770731"/>
                <a:gd name="connsiteX63" fmla="*/ 3430650 w 4509814"/>
                <a:gd name="connsiteY63" fmla="*/ 1131367 h 4770731"/>
                <a:gd name="connsiteX64" fmla="*/ 3065226 w 4509814"/>
                <a:gd name="connsiteY64" fmla="*/ 921152 h 4770731"/>
                <a:gd name="connsiteX65" fmla="*/ 2308208 w 4509814"/>
                <a:gd name="connsiteY65" fmla="*/ 921152 h 4770731"/>
                <a:gd name="connsiteX66" fmla="*/ 2254905 w 4509814"/>
                <a:gd name="connsiteY66" fmla="*/ 921152 h 4770731"/>
                <a:gd name="connsiteX67" fmla="*/ 2181292 w 4509814"/>
                <a:gd name="connsiteY67" fmla="*/ 921152 h 4770731"/>
                <a:gd name="connsiteX68" fmla="*/ 1795749 w 4509814"/>
                <a:gd name="connsiteY68" fmla="*/ 921152 h 4770731"/>
                <a:gd name="connsiteX69" fmla="*/ 1779080 w 4509814"/>
                <a:gd name="connsiteY69" fmla="*/ 921152 h 4770731"/>
                <a:gd name="connsiteX70" fmla="*/ 1776248 w 4509814"/>
                <a:gd name="connsiteY70" fmla="*/ 921152 h 4770731"/>
                <a:gd name="connsiteX71" fmla="*/ 1755788 w 4509814"/>
                <a:gd name="connsiteY71" fmla="*/ 921152 h 4770731"/>
                <a:gd name="connsiteX72" fmla="*/ 1756210 w 4509814"/>
                <a:gd name="connsiteY72" fmla="*/ 921192 h 4770731"/>
                <a:gd name="connsiteX73" fmla="*/ 1755576 w 4509814"/>
                <a:gd name="connsiteY73" fmla="*/ 921152 h 4770731"/>
                <a:gd name="connsiteX74" fmla="*/ 1441926 w 4509814"/>
                <a:gd name="connsiteY74" fmla="*/ 921152 h 4770731"/>
                <a:gd name="connsiteX75" fmla="*/ 1843855 w 4509814"/>
                <a:gd name="connsiteY75" fmla="*/ 0 h 4770731"/>
                <a:gd name="connsiteX76" fmla="*/ 2663637 w 4509814"/>
                <a:gd name="connsiteY76" fmla="*/ 0 h 4770731"/>
                <a:gd name="connsiteX77" fmla="*/ 2717073 w 4509814"/>
                <a:gd name="connsiteY77" fmla="*/ 53436 h 4770731"/>
                <a:gd name="connsiteX78" fmla="*/ 2717073 w 4509814"/>
                <a:gd name="connsiteY78" fmla="*/ 267172 h 4770731"/>
                <a:gd name="connsiteX79" fmla="*/ 2663637 w 4509814"/>
                <a:gd name="connsiteY79" fmla="*/ 320608 h 4770731"/>
                <a:gd name="connsiteX80" fmla="*/ 2500481 w 4509814"/>
                <a:gd name="connsiteY80" fmla="*/ 320608 h 4770731"/>
                <a:gd name="connsiteX81" fmla="*/ 2500481 w 4509814"/>
                <a:gd name="connsiteY81" fmla="*/ 727493 h 4770731"/>
                <a:gd name="connsiteX82" fmla="*/ 2673068 w 4509814"/>
                <a:gd name="connsiteY82" fmla="*/ 727493 h 4770731"/>
                <a:gd name="connsiteX83" fmla="*/ 3151075 w 4509814"/>
                <a:gd name="connsiteY83" fmla="*/ 727493 h 4770731"/>
                <a:gd name="connsiteX84" fmla="*/ 3555213 w 4509814"/>
                <a:gd name="connsiteY84" fmla="*/ 959980 h 4770731"/>
                <a:gd name="connsiteX85" fmla="*/ 3730340 w 4509814"/>
                <a:gd name="connsiteY85" fmla="*/ 1259852 h 4770731"/>
                <a:gd name="connsiteX86" fmla="*/ 3730453 w 4509814"/>
                <a:gd name="connsiteY86" fmla="*/ 1260131 h 4770731"/>
                <a:gd name="connsiteX87" fmla="*/ 3731545 w 4509814"/>
                <a:gd name="connsiteY87" fmla="*/ 1262028 h 4770731"/>
                <a:gd name="connsiteX88" fmla="*/ 4454242 w 4509814"/>
                <a:gd name="connsiteY88" fmla="*/ 2516558 h 4770731"/>
                <a:gd name="connsiteX89" fmla="*/ 4454242 w 4509814"/>
                <a:gd name="connsiteY89" fmla="*/ 2981607 h 4770731"/>
                <a:gd name="connsiteX90" fmla="*/ 4282478 w 4509814"/>
                <a:gd name="connsiteY90" fmla="*/ 3281531 h 4770731"/>
                <a:gd name="connsiteX91" fmla="*/ 4280607 w 4509814"/>
                <a:gd name="connsiteY91" fmla="*/ 3283972 h 4770731"/>
                <a:gd name="connsiteX92" fmla="*/ 4270850 w 4509814"/>
                <a:gd name="connsiteY92" fmla="*/ 3300833 h 4770731"/>
                <a:gd name="connsiteX93" fmla="*/ 3554781 w 4509814"/>
                <a:gd name="connsiteY93" fmla="*/ 4538202 h 4770731"/>
                <a:gd name="connsiteX94" fmla="*/ 3150648 w 4509814"/>
                <a:gd name="connsiteY94" fmla="*/ 4770730 h 4770731"/>
                <a:gd name="connsiteX95" fmla="*/ 2807136 w 4509814"/>
                <a:gd name="connsiteY95" fmla="*/ 4770730 h 4770731"/>
                <a:gd name="connsiteX96" fmla="*/ 2806416 w 4509814"/>
                <a:gd name="connsiteY96" fmla="*/ 4770683 h 4770731"/>
                <a:gd name="connsiteX97" fmla="*/ 2806907 w 4509814"/>
                <a:gd name="connsiteY97" fmla="*/ 4770731 h 4770731"/>
                <a:gd name="connsiteX98" fmla="*/ 1355734 w 4509814"/>
                <a:gd name="connsiteY98" fmla="*/ 4770731 h 4770731"/>
                <a:gd name="connsiteX99" fmla="*/ 951695 w 4509814"/>
                <a:gd name="connsiteY99" fmla="*/ 4538245 h 4770731"/>
                <a:gd name="connsiteX100" fmla="*/ 779978 w 4509814"/>
                <a:gd name="connsiteY100" fmla="*/ 4238372 h 4770731"/>
                <a:gd name="connsiteX101" fmla="*/ 777637 w 4509814"/>
                <a:gd name="connsiteY101" fmla="*/ 4233677 h 4770731"/>
                <a:gd name="connsiteX102" fmla="*/ 768368 w 4509814"/>
                <a:gd name="connsiteY102" fmla="*/ 4217596 h 4770731"/>
                <a:gd name="connsiteX103" fmla="*/ 55572 w 4509814"/>
                <a:gd name="connsiteY103" fmla="*/ 2980738 h 4770731"/>
                <a:gd name="connsiteX104" fmla="*/ 55572 w 4509814"/>
                <a:gd name="connsiteY104" fmla="*/ 2515872 h 4770731"/>
                <a:gd name="connsiteX105" fmla="*/ 227337 w 4509814"/>
                <a:gd name="connsiteY105" fmla="*/ 2216064 h 4770731"/>
                <a:gd name="connsiteX106" fmla="*/ 271808 w 4509814"/>
                <a:gd name="connsiteY106" fmla="*/ 2158302 h 4770731"/>
                <a:gd name="connsiteX107" fmla="*/ 271541 w 4509814"/>
                <a:gd name="connsiteY107" fmla="*/ 2154642 h 4770731"/>
                <a:gd name="connsiteX108" fmla="*/ 227597 w 4509814"/>
                <a:gd name="connsiteY108" fmla="*/ 2215610 h 4770731"/>
                <a:gd name="connsiteX109" fmla="*/ 265780 w 4509814"/>
                <a:gd name="connsiteY109" fmla="*/ 2149385 h 4770731"/>
                <a:gd name="connsiteX110" fmla="*/ 281159 w 4509814"/>
                <a:gd name="connsiteY110" fmla="*/ 2122713 h 4770731"/>
                <a:gd name="connsiteX111" fmla="*/ 282844 w 4509814"/>
                <a:gd name="connsiteY111" fmla="*/ 2117144 h 4770731"/>
                <a:gd name="connsiteX112" fmla="*/ 292332 w 4509814"/>
                <a:gd name="connsiteY112" fmla="*/ 2103335 h 4770731"/>
                <a:gd name="connsiteX113" fmla="*/ 318105 w 4509814"/>
                <a:gd name="connsiteY113" fmla="*/ 2058634 h 4770731"/>
                <a:gd name="connsiteX114" fmla="*/ 951667 w 4509814"/>
                <a:gd name="connsiteY114" fmla="*/ 959801 h 4770731"/>
                <a:gd name="connsiteX115" fmla="*/ 1355798 w 4509814"/>
                <a:gd name="connsiteY115" fmla="*/ 727493 h 4770731"/>
                <a:gd name="connsiteX116" fmla="*/ 1702677 w 4509814"/>
                <a:gd name="connsiteY116" fmla="*/ 727493 h 4770731"/>
                <a:gd name="connsiteX117" fmla="*/ 1703378 w 4509814"/>
                <a:gd name="connsiteY117" fmla="*/ 727538 h 4770731"/>
                <a:gd name="connsiteX118" fmla="*/ 1702912 w 4509814"/>
                <a:gd name="connsiteY118" fmla="*/ 727493 h 4770731"/>
                <a:gd name="connsiteX119" fmla="*/ 1725539 w 4509814"/>
                <a:gd name="connsiteY119" fmla="*/ 727493 h 4770731"/>
                <a:gd name="connsiteX120" fmla="*/ 1728671 w 4509814"/>
                <a:gd name="connsiteY120" fmla="*/ 727493 h 4770731"/>
                <a:gd name="connsiteX121" fmla="*/ 1747106 w 4509814"/>
                <a:gd name="connsiteY121" fmla="*/ 727493 h 4770731"/>
                <a:gd name="connsiteX122" fmla="*/ 2006041 w 4509814"/>
                <a:gd name="connsiteY122" fmla="*/ 727493 h 4770731"/>
                <a:gd name="connsiteX123" fmla="*/ 2009331 w 4509814"/>
                <a:gd name="connsiteY123" fmla="*/ 727493 h 4770731"/>
                <a:gd name="connsiteX124" fmla="*/ 2009331 w 4509814"/>
                <a:gd name="connsiteY124" fmla="*/ 320608 h 4770731"/>
                <a:gd name="connsiteX125" fmla="*/ 1843855 w 4509814"/>
                <a:gd name="connsiteY125" fmla="*/ 320608 h 4770731"/>
                <a:gd name="connsiteX126" fmla="*/ 1790419 w 4509814"/>
                <a:gd name="connsiteY126" fmla="*/ 267172 h 4770731"/>
                <a:gd name="connsiteX127" fmla="*/ 1790419 w 4509814"/>
                <a:gd name="connsiteY127" fmla="*/ 53436 h 4770731"/>
                <a:gd name="connsiteX128" fmla="*/ 1843855 w 4509814"/>
                <a:gd name="connsiteY128" fmla="*/ 0 h 477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509814" h="4770731">
                  <a:moveTo>
                    <a:pt x="2692627" y="4757376"/>
                  </a:moveTo>
                  <a:lnTo>
                    <a:pt x="2703955" y="4760759"/>
                  </a:lnTo>
                  <a:lnTo>
                    <a:pt x="2715553" y="4761882"/>
                  </a:lnTo>
                  <a:close/>
                  <a:moveTo>
                    <a:pt x="2605792" y="4730879"/>
                  </a:moveTo>
                  <a:lnTo>
                    <a:pt x="2608282" y="4732175"/>
                  </a:lnTo>
                  <a:lnTo>
                    <a:pt x="2610240" y="4732762"/>
                  </a:lnTo>
                  <a:lnTo>
                    <a:pt x="2608464" y="4732167"/>
                  </a:lnTo>
                  <a:close/>
                  <a:moveTo>
                    <a:pt x="2650695" y="4564996"/>
                  </a:moveTo>
                  <a:lnTo>
                    <a:pt x="2671425" y="4569072"/>
                  </a:lnTo>
                  <a:lnTo>
                    <a:pt x="2660937" y="4568056"/>
                  </a:lnTo>
                  <a:close/>
                  <a:moveTo>
                    <a:pt x="2572178" y="4541038"/>
                  </a:moveTo>
                  <a:lnTo>
                    <a:pt x="2574595" y="4542203"/>
                  </a:lnTo>
                  <a:lnTo>
                    <a:pt x="2576201" y="4542740"/>
                  </a:lnTo>
                  <a:lnTo>
                    <a:pt x="2574430" y="4542211"/>
                  </a:lnTo>
                  <a:close/>
                  <a:moveTo>
                    <a:pt x="734357" y="4133573"/>
                  </a:moveTo>
                  <a:lnTo>
                    <a:pt x="736807" y="4143832"/>
                  </a:lnTo>
                  <a:lnTo>
                    <a:pt x="741137" y="4153266"/>
                  </a:lnTo>
                  <a:close/>
                  <a:moveTo>
                    <a:pt x="880015" y="4000950"/>
                  </a:moveTo>
                  <a:lnTo>
                    <a:pt x="886145" y="4018758"/>
                  </a:lnTo>
                  <a:lnTo>
                    <a:pt x="882230" y="4010227"/>
                  </a:lnTo>
                  <a:close/>
                  <a:moveTo>
                    <a:pt x="640510" y="2073331"/>
                  </a:moveTo>
                  <a:lnTo>
                    <a:pt x="640510" y="2075601"/>
                  </a:lnTo>
                  <a:lnTo>
                    <a:pt x="600208" y="2092997"/>
                  </a:lnTo>
                  <a:lnTo>
                    <a:pt x="616088" y="2082981"/>
                  </a:lnTo>
                  <a:close/>
                  <a:moveTo>
                    <a:pt x="469479" y="2001738"/>
                  </a:moveTo>
                  <a:lnTo>
                    <a:pt x="442468" y="2012410"/>
                  </a:lnTo>
                  <a:lnTo>
                    <a:pt x="424906" y="2023487"/>
                  </a:lnTo>
                  <a:lnTo>
                    <a:pt x="469479" y="2004248"/>
                  </a:lnTo>
                  <a:close/>
                  <a:moveTo>
                    <a:pt x="2125631" y="1107539"/>
                  </a:moveTo>
                  <a:lnTo>
                    <a:pt x="2125732" y="1107539"/>
                  </a:lnTo>
                  <a:lnTo>
                    <a:pt x="2135179" y="1119279"/>
                  </a:lnTo>
                  <a:lnTo>
                    <a:pt x="2135090" y="1119286"/>
                  </a:lnTo>
                  <a:close/>
                  <a:moveTo>
                    <a:pt x="1441926" y="921152"/>
                  </a:moveTo>
                  <a:cubicBezTo>
                    <a:pt x="1307941" y="921152"/>
                    <a:pt x="1143502" y="1015524"/>
                    <a:pt x="1076508" y="1131205"/>
                  </a:cubicBezTo>
                  <a:cubicBezTo>
                    <a:pt x="749154" y="1698960"/>
                    <a:pt x="585476" y="1982838"/>
                    <a:pt x="503637" y="2124778"/>
                  </a:cubicBezTo>
                  <a:lnTo>
                    <a:pt x="480333" y="2165197"/>
                  </a:lnTo>
                  <a:lnTo>
                    <a:pt x="471755" y="2177682"/>
                  </a:lnTo>
                  <a:lnTo>
                    <a:pt x="470231" y="2182718"/>
                  </a:lnTo>
                  <a:lnTo>
                    <a:pt x="456325" y="2206835"/>
                  </a:lnTo>
                  <a:cubicBezTo>
                    <a:pt x="421800" y="2266716"/>
                    <a:pt x="421800" y="2266716"/>
                    <a:pt x="421800" y="2266716"/>
                  </a:cubicBezTo>
                  <a:lnTo>
                    <a:pt x="461534" y="2211589"/>
                  </a:lnTo>
                  <a:lnTo>
                    <a:pt x="461775" y="2214898"/>
                  </a:lnTo>
                  <a:lnTo>
                    <a:pt x="421564" y="2267127"/>
                  </a:lnTo>
                  <a:cubicBezTo>
                    <a:pt x="266253" y="2538214"/>
                    <a:pt x="266253" y="2538214"/>
                    <a:pt x="266253" y="2538214"/>
                  </a:cubicBezTo>
                  <a:cubicBezTo>
                    <a:pt x="199255" y="2653960"/>
                    <a:pt x="199255" y="2842805"/>
                    <a:pt x="266253" y="2958550"/>
                  </a:cubicBezTo>
                  <a:cubicBezTo>
                    <a:pt x="757313" y="3810645"/>
                    <a:pt x="880077" y="4023668"/>
                    <a:pt x="910768" y="4076924"/>
                  </a:cubicBezTo>
                  <a:lnTo>
                    <a:pt x="919148" y="4091465"/>
                  </a:lnTo>
                  <a:lnTo>
                    <a:pt x="921266" y="4095711"/>
                  </a:lnTo>
                  <a:cubicBezTo>
                    <a:pt x="1076533" y="4366857"/>
                    <a:pt x="1076533" y="4366857"/>
                    <a:pt x="1076533" y="4366857"/>
                  </a:cubicBezTo>
                  <a:cubicBezTo>
                    <a:pt x="1143511" y="4482628"/>
                    <a:pt x="1307912" y="4577073"/>
                    <a:pt x="1441867" y="4577073"/>
                  </a:cubicBezTo>
                  <a:cubicBezTo>
                    <a:pt x="2754028" y="4577073"/>
                    <a:pt x="2754028" y="4577073"/>
                    <a:pt x="2754028" y="4577073"/>
                  </a:cubicBezTo>
                  <a:lnTo>
                    <a:pt x="2753584" y="4577030"/>
                  </a:lnTo>
                  <a:lnTo>
                    <a:pt x="2754235" y="4577072"/>
                  </a:lnTo>
                  <a:cubicBezTo>
                    <a:pt x="3064841" y="4577072"/>
                    <a:pt x="3064841" y="4577072"/>
                    <a:pt x="3064841" y="4577072"/>
                  </a:cubicBezTo>
                  <a:cubicBezTo>
                    <a:pt x="3198828" y="4577072"/>
                    <a:pt x="3363265" y="4482610"/>
                    <a:pt x="3430259" y="4366818"/>
                  </a:cubicBezTo>
                  <a:cubicBezTo>
                    <a:pt x="3923573" y="3514371"/>
                    <a:pt x="4046902" y="3301259"/>
                    <a:pt x="4077735" y="3247981"/>
                  </a:cubicBezTo>
                  <a:lnTo>
                    <a:pt x="4086557" y="3232736"/>
                  </a:lnTo>
                  <a:lnTo>
                    <a:pt x="4088248" y="3230529"/>
                  </a:lnTo>
                  <a:cubicBezTo>
                    <a:pt x="4243560" y="2959336"/>
                    <a:pt x="4243560" y="2959336"/>
                    <a:pt x="4243560" y="2959336"/>
                  </a:cubicBezTo>
                  <a:cubicBezTo>
                    <a:pt x="4310556" y="2843546"/>
                    <a:pt x="4310556" y="2654625"/>
                    <a:pt x="4243560" y="2538835"/>
                  </a:cubicBezTo>
                  <a:cubicBezTo>
                    <a:pt x="3670656" y="1544333"/>
                    <a:pt x="3599043" y="1420020"/>
                    <a:pt x="3590092" y="1404482"/>
                  </a:cubicBezTo>
                  <a:lnTo>
                    <a:pt x="3589104" y="1402766"/>
                  </a:lnTo>
                  <a:lnTo>
                    <a:pt x="3589002" y="1402514"/>
                  </a:lnTo>
                  <a:cubicBezTo>
                    <a:pt x="3430650" y="1131367"/>
                    <a:pt x="3430650" y="1131367"/>
                    <a:pt x="3430650" y="1131367"/>
                  </a:cubicBezTo>
                  <a:cubicBezTo>
                    <a:pt x="3363657" y="1015596"/>
                    <a:pt x="3199215" y="921152"/>
                    <a:pt x="3065226" y="921152"/>
                  </a:cubicBezTo>
                  <a:cubicBezTo>
                    <a:pt x="2737867" y="921152"/>
                    <a:pt x="2492348" y="921152"/>
                    <a:pt x="2308208" y="921152"/>
                  </a:cubicBezTo>
                  <a:lnTo>
                    <a:pt x="2254905" y="921152"/>
                  </a:lnTo>
                  <a:lnTo>
                    <a:pt x="2181292" y="921152"/>
                  </a:lnTo>
                  <a:cubicBezTo>
                    <a:pt x="1949199" y="921152"/>
                    <a:pt x="1843703" y="921152"/>
                    <a:pt x="1795749" y="921152"/>
                  </a:cubicBezTo>
                  <a:lnTo>
                    <a:pt x="1779080" y="921152"/>
                  </a:lnTo>
                  <a:lnTo>
                    <a:pt x="1776248" y="921152"/>
                  </a:lnTo>
                  <a:cubicBezTo>
                    <a:pt x="1755788" y="921152"/>
                    <a:pt x="1755788" y="921152"/>
                    <a:pt x="1755788" y="921152"/>
                  </a:cubicBezTo>
                  <a:lnTo>
                    <a:pt x="1756210" y="921192"/>
                  </a:lnTo>
                  <a:lnTo>
                    <a:pt x="1755576" y="921152"/>
                  </a:lnTo>
                  <a:cubicBezTo>
                    <a:pt x="1441926" y="921152"/>
                    <a:pt x="1441926" y="921152"/>
                    <a:pt x="1441926" y="921152"/>
                  </a:cubicBezTo>
                  <a:close/>
                  <a:moveTo>
                    <a:pt x="1843855" y="0"/>
                  </a:moveTo>
                  <a:lnTo>
                    <a:pt x="2663637" y="0"/>
                  </a:lnTo>
                  <a:cubicBezTo>
                    <a:pt x="2693149" y="0"/>
                    <a:pt x="2717073" y="23924"/>
                    <a:pt x="2717073" y="53436"/>
                  </a:cubicBezTo>
                  <a:lnTo>
                    <a:pt x="2717073" y="267172"/>
                  </a:lnTo>
                  <a:cubicBezTo>
                    <a:pt x="2717073" y="296684"/>
                    <a:pt x="2693149" y="320608"/>
                    <a:pt x="2663637" y="320608"/>
                  </a:cubicBezTo>
                  <a:lnTo>
                    <a:pt x="2500481" y="320608"/>
                  </a:lnTo>
                  <a:lnTo>
                    <a:pt x="2500481" y="727493"/>
                  </a:lnTo>
                  <a:lnTo>
                    <a:pt x="2673068" y="727493"/>
                  </a:lnTo>
                  <a:cubicBezTo>
                    <a:pt x="2811662" y="727493"/>
                    <a:pt x="2970055" y="727493"/>
                    <a:pt x="3151075" y="727493"/>
                  </a:cubicBezTo>
                  <a:cubicBezTo>
                    <a:pt x="3299259" y="727493"/>
                    <a:pt x="3481121" y="831943"/>
                    <a:pt x="3555213" y="959980"/>
                  </a:cubicBezTo>
                  <a:cubicBezTo>
                    <a:pt x="3555213" y="959980"/>
                    <a:pt x="3555213" y="959980"/>
                    <a:pt x="3730340" y="1259852"/>
                  </a:cubicBezTo>
                  <a:lnTo>
                    <a:pt x="3730453" y="1260131"/>
                  </a:lnTo>
                  <a:lnTo>
                    <a:pt x="3731545" y="1262028"/>
                  </a:lnTo>
                  <a:cubicBezTo>
                    <a:pt x="3741446" y="1279213"/>
                    <a:pt x="3820645" y="1416697"/>
                    <a:pt x="4454242" y="2516558"/>
                  </a:cubicBezTo>
                  <a:cubicBezTo>
                    <a:pt x="4528338" y="2644614"/>
                    <a:pt x="4528338" y="2853550"/>
                    <a:pt x="4454242" y="2981607"/>
                  </a:cubicBezTo>
                  <a:cubicBezTo>
                    <a:pt x="4454242" y="2981607"/>
                    <a:pt x="4454242" y="2981607"/>
                    <a:pt x="4282478" y="3281531"/>
                  </a:cubicBezTo>
                  <a:lnTo>
                    <a:pt x="4280607" y="3283972"/>
                  </a:lnTo>
                  <a:lnTo>
                    <a:pt x="4270850" y="3300833"/>
                  </a:lnTo>
                  <a:cubicBezTo>
                    <a:pt x="4236751" y="3359754"/>
                    <a:pt x="4100357" y="3595444"/>
                    <a:pt x="3554781" y="4538202"/>
                  </a:cubicBezTo>
                  <a:cubicBezTo>
                    <a:pt x="3480688" y="4666261"/>
                    <a:pt x="3298831" y="4770730"/>
                    <a:pt x="3150648" y="4770730"/>
                  </a:cubicBezTo>
                  <a:cubicBezTo>
                    <a:pt x="3150648" y="4770730"/>
                    <a:pt x="3150648" y="4770730"/>
                    <a:pt x="2807136" y="4770730"/>
                  </a:cubicBezTo>
                  <a:lnTo>
                    <a:pt x="2806416" y="4770683"/>
                  </a:lnTo>
                  <a:lnTo>
                    <a:pt x="2806907" y="4770731"/>
                  </a:lnTo>
                  <a:cubicBezTo>
                    <a:pt x="2806907" y="4770731"/>
                    <a:pt x="2806907" y="4770731"/>
                    <a:pt x="1355734" y="4770731"/>
                  </a:cubicBezTo>
                  <a:cubicBezTo>
                    <a:pt x="1207586" y="4770731"/>
                    <a:pt x="1025768" y="4666281"/>
                    <a:pt x="951695" y="4538245"/>
                  </a:cubicBezTo>
                  <a:cubicBezTo>
                    <a:pt x="951695" y="4538245"/>
                    <a:pt x="951695" y="4538245"/>
                    <a:pt x="779978" y="4238372"/>
                  </a:cubicBezTo>
                  <a:lnTo>
                    <a:pt x="777637" y="4233677"/>
                  </a:lnTo>
                  <a:lnTo>
                    <a:pt x="768368" y="4217596"/>
                  </a:lnTo>
                  <a:cubicBezTo>
                    <a:pt x="734425" y="4158696"/>
                    <a:pt x="598655" y="3923105"/>
                    <a:pt x="55572" y="2980738"/>
                  </a:cubicBezTo>
                  <a:cubicBezTo>
                    <a:pt x="-18525" y="2852732"/>
                    <a:pt x="-18525" y="2643878"/>
                    <a:pt x="55572" y="2515872"/>
                  </a:cubicBezTo>
                  <a:cubicBezTo>
                    <a:pt x="55572" y="2515872"/>
                    <a:pt x="55572" y="2515872"/>
                    <a:pt x="227337" y="2216064"/>
                  </a:cubicBezTo>
                  <a:lnTo>
                    <a:pt x="271808" y="2158302"/>
                  </a:lnTo>
                  <a:lnTo>
                    <a:pt x="271541" y="2154642"/>
                  </a:lnTo>
                  <a:lnTo>
                    <a:pt x="227597" y="2215610"/>
                  </a:lnTo>
                  <a:cubicBezTo>
                    <a:pt x="227597" y="2215610"/>
                    <a:pt x="227597" y="2215610"/>
                    <a:pt x="265780" y="2149385"/>
                  </a:cubicBezTo>
                  <a:lnTo>
                    <a:pt x="281159" y="2122713"/>
                  </a:lnTo>
                  <a:lnTo>
                    <a:pt x="282844" y="2117144"/>
                  </a:lnTo>
                  <a:lnTo>
                    <a:pt x="292332" y="2103335"/>
                  </a:lnTo>
                  <a:lnTo>
                    <a:pt x="318105" y="2058634"/>
                  </a:lnTo>
                  <a:cubicBezTo>
                    <a:pt x="408615" y="1901657"/>
                    <a:pt x="589632" y="1587705"/>
                    <a:pt x="951667" y="959801"/>
                  </a:cubicBezTo>
                  <a:cubicBezTo>
                    <a:pt x="1025759" y="831863"/>
                    <a:pt x="1207618" y="727493"/>
                    <a:pt x="1355798" y="727493"/>
                  </a:cubicBezTo>
                  <a:cubicBezTo>
                    <a:pt x="1355798" y="727493"/>
                    <a:pt x="1355798" y="727493"/>
                    <a:pt x="1702677" y="727493"/>
                  </a:cubicBezTo>
                  <a:lnTo>
                    <a:pt x="1703378" y="727538"/>
                  </a:lnTo>
                  <a:lnTo>
                    <a:pt x="1702912" y="727493"/>
                  </a:lnTo>
                  <a:cubicBezTo>
                    <a:pt x="1702912" y="727493"/>
                    <a:pt x="1702912" y="727493"/>
                    <a:pt x="1725539" y="727493"/>
                  </a:cubicBezTo>
                  <a:lnTo>
                    <a:pt x="1728671" y="727493"/>
                  </a:lnTo>
                  <a:lnTo>
                    <a:pt x="1747106" y="727493"/>
                  </a:lnTo>
                  <a:cubicBezTo>
                    <a:pt x="1786881" y="727493"/>
                    <a:pt x="1862454" y="727493"/>
                    <a:pt x="2006041" y="727493"/>
                  </a:cubicBezTo>
                  <a:lnTo>
                    <a:pt x="2009331" y="727493"/>
                  </a:lnTo>
                  <a:lnTo>
                    <a:pt x="2009331" y="320608"/>
                  </a:lnTo>
                  <a:lnTo>
                    <a:pt x="1843855" y="320608"/>
                  </a:lnTo>
                  <a:cubicBezTo>
                    <a:pt x="1814343" y="320608"/>
                    <a:pt x="1790419" y="296684"/>
                    <a:pt x="1790419" y="267172"/>
                  </a:cubicBezTo>
                  <a:lnTo>
                    <a:pt x="1790419" y="53436"/>
                  </a:lnTo>
                  <a:cubicBezTo>
                    <a:pt x="1790419" y="23924"/>
                    <a:pt x="1814343" y="0"/>
                    <a:pt x="184385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Freeform 81"/>
            <p:cNvSpPr/>
            <p:nvPr/>
          </p:nvSpPr>
          <p:spPr>
            <a:xfrm rot="3003122">
              <a:off x="5017573" y="1395176"/>
              <a:ext cx="210469" cy="489543"/>
            </a:xfrm>
            <a:custGeom>
              <a:avLst/>
              <a:gdLst>
                <a:gd name="connsiteX0" fmla="*/ 70372 w 210469"/>
                <a:gd name="connsiteY0" fmla="*/ 97517 h 489543"/>
                <a:gd name="connsiteX1" fmla="*/ 166018 w 210469"/>
                <a:gd name="connsiteY1" fmla="*/ 24326 h 489543"/>
                <a:gd name="connsiteX2" fmla="*/ 202612 w 210469"/>
                <a:gd name="connsiteY2" fmla="*/ 4300 h 489543"/>
                <a:gd name="connsiteX3" fmla="*/ 210469 w 210469"/>
                <a:gd name="connsiteY3" fmla="*/ 0 h 489543"/>
                <a:gd name="connsiteX4" fmla="*/ 139586 w 210469"/>
                <a:gd name="connsiteY4" fmla="*/ 489543 h 489543"/>
                <a:gd name="connsiteX5" fmla="*/ 36177 w 210469"/>
                <a:gd name="connsiteY5" fmla="*/ 359917 h 489543"/>
                <a:gd name="connsiteX6" fmla="*/ 70372 w 210469"/>
                <a:gd name="connsiteY6" fmla="*/ 97517 h 48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469" h="489543">
                  <a:moveTo>
                    <a:pt x="70372" y="97517"/>
                  </a:moveTo>
                  <a:cubicBezTo>
                    <a:pt x="95953" y="70099"/>
                    <a:pt x="128075" y="45091"/>
                    <a:pt x="166018" y="24326"/>
                  </a:cubicBezTo>
                  <a:cubicBezTo>
                    <a:pt x="166018" y="24326"/>
                    <a:pt x="166018" y="24326"/>
                    <a:pt x="202612" y="4300"/>
                  </a:cubicBezTo>
                  <a:lnTo>
                    <a:pt x="210469" y="0"/>
                  </a:lnTo>
                  <a:lnTo>
                    <a:pt x="139586" y="489543"/>
                  </a:lnTo>
                  <a:lnTo>
                    <a:pt x="36177" y="359917"/>
                  </a:lnTo>
                  <a:cubicBezTo>
                    <a:pt x="-24248" y="283721"/>
                    <a:pt x="-6372" y="179771"/>
                    <a:pt x="70372" y="975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46" name="Text Placeholder 8"/>
          <p:cNvSpPr txBox="1"/>
          <p:nvPr/>
        </p:nvSpPr>
        <p:spPr>
          <a:xfrm>
            <a:off x="958215" y="1681480"/>
            <a:ext cx="3334385" cy="7804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b="1" spc="300" dirty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教材及学情分析</a:t>
            </a:r>
            <a:endParaRPr lang="zh-CN" altLang="zh-CN" b="1" spc="300" dirty="0">
              <a:solidFill>
                <a:srgbClr val="065E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8"/>
          <p:cNvSpPr txBox="1"/>
          <p:nvPr/>
        </p:nvSpPr>
        <p:spPr>
          <a:xfrm>
            <a:off x="242570" y="2645410"/>
            <a:ext cx="2864485" cy="8483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b="1" spc="300" dirty="0" smtClean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50" name="Text Placeholder 8"/>
          <p:cNvSpPr txBox="1"/>
          <p:nvPr/>
        </p:nvSpPr>
        <p:spPr>
          <a:xfrm>
            <a:off x="944880" y="3598545"/>
            <a:ext cx="3347720" cy="8921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AU" b="1" spc="300" dirty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教学重点、难点</a:t>
            </a:r>
          </a:p>
        </p:txBody>
      </p:sp>
      <p:sp>
        <p:nvSpPr>
          <p:cNvPr id="52" name="Text Placeholder 8"/>
          <p:cNvSpPr txBox="1"/>
          <p:nvPr/>
        </p:nvSpPr>
        <p:spPr>
          <a:xfrm>
            <a:off x="8561070" y="1635760"/>
            <a:ext cx="2901950" cy="66865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spc="300" dirty="0" smtClean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教学手段</a:t>
            </a:r>
          </a:p>
        </p:txBody>
      </p:sp>
      <p:sp>
        <p:nvSpPr>
          <p:cNvPr id="54" name="Text Placeholder 8"/>
          <p:cNvSpPr txBox="1"/>
          <p:nvPr/>
        </p:nvSpPr>
        <p:spPr>
          <a:xfrm>
            <a:off x="8575040" y="2645410"/>
            <a:ext cx="2887980" cy="828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spc="300" dirty="0" smtClean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教学流程</a:t>
            </a:r>
          </a:p>
        </p:txBody>
      </p:sp>
      <p:sp>
        <p:nvSpPr>
          <p:cNvPr id="58" name="Freeform 21"/>
          <p:cNvSpPr>
            <a:spLocks noEditPoints="1"/>
          </p:cNvSpPr>
          <p:nvPr/>
        </p:nvSpPr>
        <p:spPr bwMode="auto">
          <a:xfrm>
            <a:off x="5357494" y="2443288"/>
            <a:ext cx="446027" cy="509456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9" name="AutoShape 15"/>
          <p:cNvSpPr/>
          <p:nvPr/>
        </p:nvSpPr>
        <p:spPr bwMode="auto">
          <a:xfrm>
            <a:off x="6420349" y="2519117"/>
            <a:ext cx="460842" cy="449378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265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Freeform 32"/>
          <p:cNvSpPr/>
          <p:nvPr/>
        </p:nvSpPr>
        <p:spPr bwMode="auto">
          <a:xfrm>
            <a:off x="6831634" y="3395985"/>
            <a:ext cx="533469" cy="471284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61" name="Group 72"/>
          <p:cNvGrpSpPr/>
          <p:nvPr/>
        </p:nvGrpSpPr>
        <p:grpSpPr>
          <a:xfrm>
            <a:off x="6220237" y="4290837"/>
            <a:ext cx="681633" cy="343134"/>
            <a:chOff x="6661142" y="2346209"/>
            <a:chExt cx="479063" cy="241160"/>
          </a:xfrm>
        </p:grpSpPr>
        <p:sp>
          <p:nvSpPr>
            <p:cNvPr id="62" name="AutoShape 262"/>
            <p:cNvSpPr/>
            <p:nvPr/>
          </p:nvSpPr>
          <p:spPr bwMode="auto">
            <a:xfrm>
              <a:off x="6661142" y="2346209"/>
              <a:ext cx="479063" cy="1967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9872" y="8288"/>
                  </a:moveTo>
                  <a:lnTo>
                    <a:pt x="18950" y="8288"/>
                  </a:lnTo>
                  <a:cubicBezTo>
                    <a:pt x="18337" y="5361"/>
                    <a:pt x="16769" y="0"/>
                    <a:pt x="16272" y="0"/>
                  </a:cubicBezTo>
                  <a:lnTo>
                    <a:pt x="8628" y="0"/>
                  </a:lnTo>
                  <a:cubicBezTo>
                    <a:pt x="8131" y="0"/>
                    <a:pt x="5990" y="5361"/>
                    <a:pt x="5146" y="8288"/>
                  </a:cubicBezTo>
                  <a:lnTo>
                    <a:pt x="4128" y="8288"/>
                  </a:lnTo>
                  <a:cubicBezTo>
                    <a:pt x="3505" y="8288"/>
                    <a:pt x="0" y="8700"/>
                    <a:pt x="0" y="12439"/>
                  </a:cubicBezTo>
                  <a:lnTo>
                    <a:pt x="0" y="18890"/>
                  </a:lnTo>
                  <a:cubicBezTo>
                    <a:pt x="0" y="20113"/>
                    <a:pt x="339" y="21134"/>
                    <a:pt x="802" y="21472"/>
                  </a:cubicBezTo>
                  <a:cubicBezTo>
                    <a:pt x="820" y="17204"/>
                    <a:pt x="2270" y="13745"/>
                    <a:pt x="4051" y="13745"/>
                  </a:cubicBezTo>
                  <a:cubicBezTo>
                    <a:pt x="5843" y="13745"/>
                    <a:pt x="7300" y="17247"/>
                    <a:pt x="7300" y="21552"/>
                  </a:cubicBezTo>
                  <a:cubicBezTo>
                    <a:pt x="7300" y="21569"/>
                    <a:pt x="7299" y="21584"/>
                    <a:pt x="7299" y="21600"/>
                  </a:cubicBezTo>
                  <a:lnTo>
                    <a:pt x="14201" y="21600"/>
                  </a:lnTo>
                  <a:cubicBezTo>
                    <a:pt x="14201" y="21584"/>
                    <a:pt x="14200" y="21568"/>
                    <a:pt x="14200" y="21552"/>
                  </a:cubicBezTo>
                  <a:cubicBezTo>
                    <a:pt x="14200" y="17247"/>
                    <a:pt x="15658" y="13745"/>
                    <a:pt x="17450" y="13745"/>
                  </a:cubicBezTo>
                  <a:cubicBezTo>
                    <a:pt x="19241" y="13745"/>
                    <a:pt x="20698" y="17243"/>
                    <a:pt x="20700" y="21545"/>
                  </a:cubicBezTo>
                  <a:cubicBezTo>
                    <a:pt x="21214" y="21289"/>
                    <a:pt x="21600" y="20199"/>
                    <a:pt x="21600" y="18889"/>
                  </a:cubicBezTo>
                  <a:lnTo>
                    <a:pt x="21600" y="11718"/>
                  </a:lnTo>
                  <a:cubicBezTo>
                    <a:pt x="21600" y="10222"/>
                    <a:pt x="20495" y="8288"/>
                    <a:pt x="19872" y="8288"/>
                  </a:cubicBezTo>
                  <a:close/>
                  <a:moveTo>
                    <a:pt x="15715" y="2222"/>
                  </a:moveTo>
                  <a:cubicBezTo>
                    <a:pt x="16112" y="2222"/>
                    <a:pt x="16650" y="4767"/>
                    <a:pt x="17475" y="7799"/>
                  </a:cubicBezTo>
                  <a:lnTo>
                    <a:pt x="13060" y="7799"/>
                  </a:lnTo>
                  <a:lnTo>
                    <a:pt x="13056" y="2222"/>
                  </a:lnTo>
                  <a:lnTo>
                    <a:pt x="15715" y="2222"/>
                  </a:lnTo>
                  <a:close/>
                  <a:moveTo>
                    <a:pt x="9225" y="2222"/>
                  </a:moveTo>
                  <a:lnTo>
                    <a:pt x="11700" y="2222"/>
                  </a:lnTo>
                  <a:lnTo>
                    <a:pt x="11700" y="7799"/>
                  </a:lnTo>
                  <a:lnTo>
                    <a:pt x="6961" y="7799"/>
                  </a:lnTo>
                  <a:cubicBezTo>
                    <a:pt x="7957" y="4930"/>
                    <a:pt x="8827" y="2222"/>
                    <a:pt x="9225" y="2222"/>
                  </a:cubicBezTo>
                  <a:close/>
                  <a:moveTo>
                    <a:pt x="9225" y="222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chemeClr val="bg2"/>
                </a:solidFill>
              </a:endParaRPr>
            </a:p>
          </p:txBody>
        </p:sp>
        <p:sp>
          <p:nvSpPr>
            <p:cNvPr id="63" name="AutoShape 263"/>
            <p:cNvSpPr/>
            <p:nvPr/>
          </p:nvSpPr>
          <p:spPr bwMode="auto">
            <a:xfrm>
              <a:off x="6701064" y="2497654"/>
              <a:ext cx="90656" cy="89715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chemeClr val="bg2"/>
                </a:solidFill>
              </a:endParaRPr>
            </a:p>
          </p:txBody>
        </p:sp>
        <p:sp>
          <p:nvSpPr>
            <p:cNvPr id="64" name="AutoShape 264"/>
            <p:cNvSpPr/>
            <p:nvPr/>
          </p:nvSpPr>
          <p:spPr bwMode="auto">
            <a:xfrm>
              <a:off x="7000478" y="2497654"/>
              <a:ext cx="90656" cy="89715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chemeClr val="bg2"/>
                </a:solidFill>
              </a:endParaRPr>
            </a:p>
          </p:txBody>
        </p:sp>
      </p:grpSp>
      <p:sp>
        <p:nvSpPr>
          <p:cNvPr id="65" name="AutoShape 1"/>
          <p:cNvSpPr/>
          <p:nvPr/>
        </p:nvSpPr>
        <p:spPr bwMode="auto">
          <a:xfrm>
            <a:off x="5304056" y="4199600"/>
            <a:ext cx="469873" cy="462368"/>
          </a:xfrm>
          <a:custGeom>
            <a:avLst/>
            <a:gdLst>
              <a:gd name="T0" fmla="*/ 16241 w 21600"/>
              <a:gd name="T1" fmla="*/ 491 h 21600"/>
              <a:gd name="T2" fmla="*/ 15753 w 21600"/>
              <a:gd name="T3" fmla="*/ 0 h 21600"/>
              <a:gd name="T4" fmla="*/ 5847 w 21600"/>
              <a:gd name="T5" fmla="*/ 0 h 21600"/>
              <a:gd name="T6" fmla="*/ 5359 w 21600"/>
              <a:gd name="T7" fmla="*/ 491 h 21600"/>
              <a:gd name="T8" fmla="*/ 5359 w 21600"/>
              <a:gd name="T9" fmla="*/ 5400 h 21600"/>
              <a:gd name="T10" fmla="*/ 16241 w 21600"/>
              <a:gd name="T11" fmla="*/ 5400 h 21600"/>
              <a:gd name="T12" fmla="*/ 16241 w 21600"/>
              <a:gd name="T13" fmla="*/ 491 h 21600"/>
              <a:gd name="T14" fmla="*/ 16403 w 21600"/>
              <a:gd name="T15" fmla="*/ 16691 h 21600"/>
              <a:gd name="T16" fmla="*/ 15916 w 21600"/>
              <a:gd name="T17" fmla="*/ 16364 h 21600"/>
              <a:gd name="T18" fmla="*/ 5684 w 21600"/>
              <a:gd name="T19" fmla="*/ 16364 h 21600"/>
              <a:gd name="T20" fmla="*/ 5197 w 21600"/>
              <a:gd name="T21" fmla="*/ 16691 h 21600"/>
              <a:gd name="T22" fmla="*/ 3573 w 21600"/>
              <a:gd name="T23" fmla="*/ 21109 h 21600"/>
              <a:gd name="T24" fmla="*/ 3735 w 21600"/>
              <a:gd name="T25" fmla="*/ 21436 h 21600"/>
              <a:gd name="T26" fmla="*/ 4060 w 21600"/>
              <a:gd name="T27" fmla="*/ 21600 h 21600"/>
              <a:gd name="T28" fmla="*/ 17540 w 21600"/>
              <a:gd name="T29" fmla="*/ 21600 h 21600"/>
              <a:gd name="T30" fmla="*/ 17865 w 21600"/>
              <a:gd name="T31" fmla="*/ 21436 h 21600"/>
              <a:gd name="T32" fmla="*/ 18027 w 21600"/>
              <a:gd name="T33" fmla="*/ 21109 h 21600"/>
              <a:gd name="T34" fmla="*/ 16403 w 21600"/>
              <a:gd name="T35" fmla="*/ 16691 h 21600"/>
              <a:gd name="T36" fmla="*/ 4872 w 21600"/>
              <a:gd name="T37" fmla="*/ 9164 h 21600"/>
              <a:gd name="T38" fmla="*/ 4872 w 21600"/>
              <a:gd name="T39" fmla="*/ 10964 h 21600"/>
              <a:gd name="T40" fmla="*/ 16565 w 21600"/>
              <a:gd name="T41" fmla="*/ 10964 h 21600"/>
              <a:gd name="T42" fmla="*/ 16565 w 21600"/>
              <a:gd name="T43" fmla="*/ 9164 h 21600"/>
              <a:gd name="T44" fmla="*/ 15266 w 21600"/>
              <a:gd name="T45" fmla="*/ 6545 h 21600"/>
              <a:gd name="T46" fmla="*/ 6334 w 21600"/>
              <a:gd name="T47" fmla="*/ 6545 h 21600"/>
              <a:gd name="T48" fmla="*/ 4872 w 21600"/>
              <a:gd name="T49" fmla="*/ 9164 h 21600"/>
              <a:gd name="T50" fmla="*/ 10719 w 21600"/>
              <a:gd name="T51" fmla="*/ 8345 h 21600"/>
              <a:gd name="T52" fmla="*/ 12505 w 21600"/>
              <a:gd name="T53" fmla="*/ 9164 h 21600"/>
              <a:gd name="T54" fmla="*/ 10719 w 21600"/>
              <a:gd name="T55" fmla="*/ 10145 h 21600"/>
              <a:gd name="T56" fmla="*/ 9095 w 21600"/>
              <a:gd name="T57" fmla="*/ 9164 h 21600"/>
              <a:gd name="T58" fmla="*/ 10719 w 21600"/>
              <a:gd name="T59" fmla="*/ 8345 h 21600"/>
              <a:gd name="T60" fmla="*/ 19326 w 21600"/>
              <a:gd name="T61" fmla="*/ 6545 h 21600"/>
              <a:gd name="T62" fmla="*/ 16403 w 21600"/>
              <a:gd name="T63" fmla="*/ 6545 h 21600"/>
              <a:gd name="T64" fmla="*/ 17540 w 21600"/>
              <a:gd name="T65" fmla="*/ 8836 h 21600"/>
              <a:gd name="T66" fmla="*/ 17540 w 21600"/>
              <a:gd name="T67" fmla="*/ 8836 h 21600"/>
              <a:gd name="T68" fmla="*/ 17702 w 21600"/>
              <a:gd name="T69" fmla="*/ 9000 h 21600"/>
              <a:gd name="T70" fmla="*/ 17702 w 21600"/>
              <a:gd name="T71" fmla="*/ 11455 h 21600"/>
              <a:gd name="T72" fmla="*/ 17215 w 21600"/>
              <a:gd name="T73" fmla="*/ 11945 h 21600"/>
              <a:gd name="T74" fmla="*/ 4385 w 21600"/>
              <a:gd name="T75" fmla="*/ 11945 h 21600"/>
              <a:gd name="T76" fmla="*/ 3898 w 21600"/>
              <a:gd name="T77" fmla="*/ 11455 h 21600"/>
              <a:gd name="T78" fmla="*/ 3898 w 21600"/>
              <a:gd name="T79" fmla="*/ 9000 h 21600"/>
              <a:gd name="T80" fmla="*/ 4060 w 21600"/>
              <a:gd name="T81" fmla="*/ 8836 h 21600"/>
              <a:gd name="T82" fmla="*/ 5197 w 21600"/>
              <a:gd name="T83" fmla="*/ 6545 h 21600"/>
              <a:gd name="T84" fmla="*/ 2274 w 21600"/>
              <a:gd name="T85" fmla="*/ 6545 h 21600"/>
              <a:gd name="T86" fmla="*/ 0 w 21600"/>
              <a:gd name="T87" fmla="*/ 8836 h 21600"/>
              <a:gd name="T88" fmla="*/ 0 w 21600"/>
              <a:gd name="T89" fmla="*/ 16527 h 21600"/>
              <a:gd name="T90" fmla="*/ 2274 w 21600"/>
              <a:gd name="T91" fmla="*/ 18818 h 21600"/>
              <a:gd name="T92" fmla="*/ 3086 w 21600"/>
              <a:gd name="T93" fmla="*/ 18818 h 21600"/>
              <a:gd name="T94" fmla="*/ 4060 w 21600"/>
              <a:gd name="T95" fmla="*/ 16200 h 21600"/>
              <a:gd name="T96" fmla="*/ 5684 w 21600"/>
              <a:gd name="T97" fmla="*/ 15055 h 21600"/>
              <a:gd name="T98" fmla="*/ 15916 w 21600"/>
              <a:gd name="T99" fmla="*/ 15055 h 21600"/>
              <a:gd name="T100" fmla="*/ 17540 w 21600"/>
              <a:gd name="T101" fmla="*/ 16200 h 21600"/>
              <a:gd name="T102" fmla="*/ 18514 w 21600"/>
              <a:gd name="T103" fmla="*/ 18818 h 21600"/>
              <a:gd name="T104" fmla="*/ 19326 w 21600"/>
              <a:gd name="T105" fmla="*/ 18818 h 21600"/>
              <a:gd name="T106" fmla="*/ 21600 w 21600"/>
              <a:gd name="T107" fmla="*/ 16527 h 21600"/>
              <a:gd name="T108" fmla="*/ 21600 w 21600"/>
              <a:gd name="T109" fmla="*/ 8836 h 21600"/>
              <a:gd name="T110" fmla="*/ 19326 w 21600"/>
              <a:gd name="T111" fmla="*/ 6545 h 21600"/>
              <a:gd name="T112" fmla="*/ 19326 w 21600"/>
              <a:gd name="T113" fmla="*/ 654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/>
          </a:p>
        </p:txBody>
      </p:sp>
      <p:sp>
        <p:nvSpPr>
          <p:cNvPr id="66" name="Freeform 78"/>
          <p:cNvSpPr>
            <a:spLocks noChangeAspect="1" noChangeArrowheads="1"/>
          </p:cNvSpPr>
          <p:nvPr/>
        </p:nvSpPr>
        <p:spPr bwMode="auto">
          <a:xfrm>
            <a:off x="4870190" y="3303157"/>
            <a:ext cx="410672" cy="49151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01" name="Text Placeholder 8"/>
          <p:cNvSpPr txBox="1"/>
          <p:nvPr/>
        </p:nvSpPr>
        <p:spPr>
          <a:xfrm>
            <a:off x="506095" y="4506595"/>
            <a:ext cx="3017520" cy="7245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AU" b="1" spc="300" dirty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教法、学法</a:t>
            </a:r>
          </a:p>
        </p:txBody>
      </p:sp>
      <p:sp>
        <p:nvSpPr>
          <p:cNvPr id="102" name="Text Placeholder 8"/>
          <p:cNvSpPr txBox="1"/>
          <p:nvPr/>
        </p:nvSpPr>
        <p:spPr>
          <a:xfrm>
            <a:off x="8075930" y="4570730"/>
            <a:ext cx="2498090" cy="7245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AU" b="1" spc="300" dirty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效果预测</a:t>
            </a:r>
          </a:p>
        </p:txBody>
      </p:sp>
      <p:sp>
        <p:nvSpPr>
          <p:cNvPr id="103" name="Text Placeholder 8"/>
          <p:cNvSpPr txBox="1"/>
          <p:nvPr/>
        </p:nvSpPr>
        <p:spPr>
          <a:xfrm>
            <a:off x="8075930" y="3598545"/>
            <a:ext cx="2498090" cy="7245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AU" b="1" spc="300" dirty="0">
                <a:solidFill>
                  <a:srgbClr val="065E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6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4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6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2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8" grpId="0" build="p"/>
      <p:bldP spid="50" grpId="0" build="p"/>
      <p:bldP spid="52" grpId="0" build="p"/>
      <p:bldP spid="54" grpId="0" build="p"/>
      <p:bldP spid="58" grpId="0" bldLvl="0" animBg="1"/>
      <p:bldP spid="59" grpId="0" bldLvl="0" animBg="1"/>
      <p:bldP spid="60" grpId="0" bldLvl="0" animBg="1"/>
      <p:bldP spid="65" grpId="0" bldLvl="0" animBg="1"/>
      <p:bldP spid="66" grpId="0" bldLvl="0" animBg="1"/>
      <p:bldP spid="101" grpId="0" build="p"/>
      <p:bldP spid="102" grpId="0" build="p"/>
      <p:bldP spid="10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 rot="2707862">
            <a:off x="2738339" y="1120535"/>
            <a:ext cx="1780150" cy="1780149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10"/>
          <p:cNvSpPr/>
          <p:nvPr/>
        </p:nvSpPr>
        <p:spPr bwMode="auto">
          <a:xfrm rot="2707862">
            <a:off x="2618310" y="1486417"/>
            <a:ext cx="1732331" cy="1331958"/>
          </a:xfrm>
          <a:custGeom>
            <a:avLst/>
            <a:gdLst>
              <a:gd name="connsiteX0" fmla="*/ 284264 w 1732331"/>
              <a:gd name="connsiteY0" fmla="*/ 495204 h 1331958"/>
              <a:gd name="connsiteX1" fmla="*/ 777209 w 1732331"/>
              <a:gd name="connsiteY1" fmla="*/ 0 h 1331958"/>
              <a:gd name="connsiteX2" fmla="*/ 824834 w 1732331"/>
              <a:gd name="connsiteY2" fmla="*/ 15186 h 1331958"/>
              <a:gd name="connsiteX3" fmla="*/ 912897 w 1732331"/>
              <a:gd name="connsiteY3" fmla="*/ 21299 h 1331958"/>
              <a:gd name="connsiteX4" fmla="*/ 1310660 w 1732331"/>
              <a:gd name="connsiteY4" fmla="*/ 21299 h 1331958"/>
              <a:gd name="connsiteX5" fmla="*/ 1310660 w 1732331"/>
              <a:gd name="connsiteY5" fmla="*/ 419061 h 1331958"/>
              <a:gd name="connsiteX6" fmla="*/ 1386735 w 1732331"/>
              <a:gd name="connsiteY6" fmla="*/ 577731 h 1331958"/>
              <a:gd name="connsiteX7" fmla="*/ 1588876 w 1732331"/>
              <a:gd name="connsiteY7" fmla="*/ 492962 h 1331958"/>
              <a:gd name="connsiteX8" fmla="*/ 1588876 w 1732331"/>
              <a:gd name="connsiteY8" fmla="*/ 858121 h 1331958"/>
              <a:gd name="connsiteX9" fmla="*/ 1386735 w 1732331"/>
              <a:gd name="connsiteY9" fmla="*/ 775526 h 1331958"/>
              <a:gd name="connsiteX10" fmla="*/ 1310660 w 1732331"/>
              <a:gd name="connsiteY10" fmla="*/ 934196 h 1331958"/>
              <a:gd name="connsiteX11" fmla="*/ 1310660 w 1732331"/>
              <a:gd name="connsiteY11" fmla="*/ 1310982 h 1331958"/>
              <a:gd name="connsiteX12" fmla="*/ 1310660 w 1732331"/>
              <a:gd name="connsiteY12" fmla="*/ 1324423 h 1331958"/>
              <a:gd name="connsiteX13" fmla="*/ 1303159 w 1732331"/>
              <a:gd name="connsiteY13" fmla="*/ 1331958 h 1331958"/>
              <a:gd name="connsiteX14" fmla="*/ 1179367 w 1732331"/>
              <a:gd name="connsiteY14" fmla="*/ 1331958 h 1331958"/>
              <a:gd name="connsiteX15" fmla="*/ 912897 w 1732331"/>
              <a:gd name="connsiteY15" fmla="*/ 1331958 h 1331958"/>
              <a:gd name="connsiteX16" fmla="*/ 754227 w 1732331"/>
              <a:gd name="connsiteY16" fmla="*/ 1255883 h 1331958"/>
              <a:gd name="connsiteX17" fmla="*/ 836823 w 1732331"/>
              <a:gd name="connsiteY17" fmla="*/ 1053742 h 1331958"/>
              <a:gd name="connsiteX18" fmla="*/ 471664 w 1732331"/>
              <a:gd name="connsiteY18" fmla="*/ 1053742 h 1331958"/>
              <a:gd name="connsiteX19" fmla="*/ 556433 w 1732331"/>
              <a:gd name="connsiteY19" fmla="*/ 1255883 h 1331958"/>
              <a:gd name="connsiteX20" fmla="*/ 397763 w 1732331"/>
              <a:gd name="connsiteY20" fmla="*/ 1331958 h 1331958"/>
              <a:gd name="connsiteX21" fmla="*/ 0 w 1732331"/>
              <a:gd name="connsiteY21" fmla="*/ 1331958 h 1331958"/>
              <a:gd name="connsiteX22" fmla="*/ 0 w 1732331"/>
              <a:gd name="connsiteY22" fmla="*/ 934196 h 1331958"/>
              <a:gd name="connsiteX23" fmla="*/ 76075 w 1732331"/>
              <a:gd name="connsiteY23" fmla="*/ 775526 h 1331958"/>
              <a:gd name="connsiteX24" fmla="*/ 278216 w 1732331"/>
              <a:gd name="connsiteY24" fmla="*/ 858121 h 1331958"/>
              <a:gd name="connsiteX25" fmla="*/ 340978 w 1732331"/>
              <a:gd name="connsiteY25" fmla="*/ 516230 h 133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32331" h="1331958">
                <a:moveTo>
                  <a:pt x="284264" y="495204"/>
                </a:moveTo>
                <a:lnTo>
                  <a:pt x="777209" y="0"/>
                </a:lnTo>
                <a:lnTo>
                  <a:pt x="824834" y="15186"/>
                </a:lnTo>
                <a:cubicBezTo>
                  <a:pt x="847962" y="19125"/>
                  <a:pt x="877034" y="21299"/>
                  <a:pt x="912897" y="21299"/>
                </a:cubicBezTo>
                <a:cubicBezTo>
                  <a:pt x="1310660" y="21299"/>
                  <a:pt x="1310660" y="21299"/>
                  <a:pt x="1310660" y="21299"/>
                </a:cubicBezTo>
                <a:cubicBezTo>
                  <a:pt x="1310660" y="419061"/>
                  <a:pt x="1310660" y="419061"/>
                  <a:pt x="1310660" y="419061"/>
                </a:cubicBezTo>
                <a:cubicBezTo>
                  <a:pt x="1310660" y="562516"/>
                  <a:pt x="1345437" y="595120"/>
                  <a:pt x="1386735" y="577731"/>
                </a:cubicBezTo>
                <a:cubicBezTo>
                  <a:pt x="1467157" y="540781"/>
                  <a:pt x="1478024" y="475574"/>
                  <a:pt x="1588876" y="492962"/>
                </a:cubicBezTo>
                <a:cubicBezTo>
                  <a:pt x="1780150" y="523392"/>
                  <a:pt x="1780150" y="829865"/>
                  <a:pt x="1588876" y="858121"/>
                </a:cubicBezTo>
                <a:cubicBezTo>
                  <a:pt x="1478024" y="877683"/>
                  <a:pt x="1467157" y="812476"/>
                  <a:pt x="1386735" y="775526"/>
                </a:cubicBezTo>
                <a:cubicBezTo>
                  <a:pt x="1345437" y="755964"/>
                  <a:pt x="1310660" y="790741"/>
                  <a:pt x="1310660" y="934196"/>
                </a:cubicBezTo>
                <a:cubicBezTo>
                  <a:pt x="1310660" y="1182797"/>
                  <a:pt x="1310660" y="1276023"/>
                  <a:pt x="1310660" y="1310982"/>
                </a:cubicBezTo>
                <a:lnTo>
                  <a:pt x="1310660" y="1324423"/>
                </a:lnTo>
                <a:lnTo>
                  <a:pt x="1303159" y="1331958"/>
                </a:lnTo>
                <a:lnTo>
                  <a:pt x="1179367" y="1331958"/>
                </a:lnTo>
                <a:cubicBezTo>
                  <a:pt x="912897" y="1331958"/>
                  <a:pt x="912897" y="1331958"/>
                  <a:pt x="912897" y="1331958"/>
                </a:cubicBezTo>
                <a:cubicBezTo>
                  <a:pt x="769442" y="1331958"/>
                  <a:pt x="734665" y="1297181"/>
                  <a:pt x="754227" y="1255883"/>
                </a:cubicBezTo>
                <a:cubicBezTo>
                  <a:pt x="791178" y="1175461"/>
                  <a:pt x="854211" y="1164594"/>
                  <a:pt x="836823" y="1053742"/>
                </a:cubicBezTo>
                <a:cubicBezTo>
                  <a:pt x="808566" y="862468"/>
                  <a:pt x="502094" y="862468"/>
                  <a:pt x="471664" y="1053742"/>
                </a:cubicBezTo>
                <a:cubicBezTo>
                  <a:pt x="454275" y="1164594"/>
                  <a:pt x="519482" y="1175462"/>
                  <a:pt x="556433" y="1255883"/>
                </a:cubicBezTo>
                <a:cubicBezTo>
                  <a:pt x="573821" y="1297181"/>
                  <a:pt x="541218" y="1331958"/>
                  <a:pt x="397763" y="1331958"/>
                </a:cubicBezTo>
                <a:cubicBezTo>
                  <a:pt x="0" y="1331958"/>
                  <a:pt x="0" y="1331958"/>
                  <a:pt x="0" y="1331958"/>
                </a:cubicBezTo>
                <a:cubicBezTo>
                  <a:pt x="0" y="934196"/>
                  <a:pt x="0" y="934196"/>
                  <a:pt x="0" y="934196"/>
                </a:cubicBezTo>
                <a:cubicBezTo>
                  <a:pt x="0" y="790741"/>
                  <a:pt x="34777" y="755964"/>
                  <a:pt x="76075" y="775526"/>
                </a:cubicBezTo>
                <a:cubicBezTo>
                  <a:pt x="156497" y="812476"/>
                  <a:pt x="165191" y="877683"/>
                  <a:pt x="278216" y="858121"/>
                </a:cubicBezTo>
                <a:cubicBezTo>
                  <a:pt x="445581" y="833397"/>
                  <a:pt x="466501" y="595663"/>
                  <a:pt x="340978" y="516230"/>
                </a:cubicBezTo>
                <a:close/>
              </a:path>
            </a:pathLst>
          </a:custGeom>
          <a:pattFill prst="wdUpDiag">
            <a:fgClr>
              <a:schemeClr val="accent4">
                <a:lumMod val="75000"/>
              </a:schemeClr>
            </a:fgClr>
            <a:bgClr>
              <a:schemeClr val="accent4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id-ID"/>
          </a:p>
        </p:txBody>
      </p:sp>
      <p:sp>
        <p:nvSpPr>
          <p:cNvPr id="12" name="Freeform 7"/>
          <p:cNvSpPr/>
          <p:nvPr/>
        </p:nvSpPr>
        <p:spPr bwMode="auto">
          <a:xfrm rot="2707862">
            <a:off x="7103960" y="1167525"/>
            <a:ext cx="1780150" cy="1780149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14"/>
          <p:cNvSpPr/>
          <p:nvPr/>
        </p:nvSpPr>
        <p:spPr>
          <a:xfrm>
            <a:off x="6829761" y="2178431"/>
            <a:ext cx="1603701" cy="758282"/>
          </a:xfrm>
          <a:custGeom>
            <a:avLst/>
            <a:gdLst>
              <a:gd name="connsiteX0" fmla="*/ 587317 w 1603701"/>
              <a:gd name="connsiteY0" fmla="*/ 0 h 758282"/>
              <a:gd name="connsiteX1" fmla="*/ 1569742 w 1603701"/>
              <a:gd name="connsiteY1" fmla="*/ 0 h 758282"/>
              <a:gd name="connsiteX2" fmla="*/ 1547199 w 1603701"/>
              <a:gd name="connsiteY2" fmla="*/ 22440 h 758282"/>
              <a:gd name="connsiteX3" fmla="*/ 1428272 w 1603701"/>
              <a:gd name="connsiteY3" fmla="*/ 140825 h 758282"/>
              <a:gd name="connsiteX4" fmla="*/ 1369488 w 1603701"/>
              <a:gd name="connsiteY4" fmla="*/ 306681 h 758282"/>
              <a:gd name="connsiteX5" fmla="*/ 1572174 w 1603701"/>
              <a:gd name="connsiteY5" fmla="*/ 390140 h 758282"/>
              <a:gd name="connsiteX6" fmla="*/ 1313378 w 1603701"/>
              <a:gd name="connsiteY6" fmla="*/ 647755 h 758282"/>
              <a:gd name="connsiteX7" fmla="*/ 1229307 w 1603701"/>
              <a:gd name="connsiteY7" fmla="*/ 446223 h 758282"/>
              <a:gd name="connsiteX8" fmla="*/ 1063184 w 1603701"/>
              <a:gd name="connsiteY8" fmla="*/ 504247 h 758282"/>
              <a:gd name="connsiteX9" fmla="*/ 816519 w 1603701"/>
              <a:gd name="connsiteY9" fmla="*/ 749786 h 758282"/>
              <a:gd name="connsiteX10" fmla="*/ 807984 w 1603701"/>
              <a:gd name="connsiteY10" fmla="*/ 758282 h 758282"/>
              <a:gd name="connsiteX11" fmla="*/ 754822 w 1603701"/>
              <a:gd name="connsiteY11" fmla="*/ 758282 h 758282"/>
              <a:gd name="connsiteX12" fmla="*/ 688656 w 1603701"/>
              <a:gd name="connsiteY12" fmla="*/ 691813 h 758282"/>
              <a:gd name="connsiteX13" fmla="*/ 500665 w 1603701"/>
              <a:gd name="connsiteY13" fmla="*/ 502960 h 758282"/>
              <a:gd name="connsiteX14" fmla="*/ 442641 w 1603701"/>
              <a:gd name="connsiteY14" fmla="*/ 336837 h 758282"/>
              <a:gd name="connsiteX15" fmla="*/ 644173 w 1603701"/>
              <a:gd name="connsiteY15" fmla="*/ 252766 h 758282"/>
              <a:gd name="connsiteX16" fmla="*/ 617610 w 1603701"/>
              <a:gd name="connsiteY16" fmla="*/ 22740 h 758282"/>
              <a:gd name="connsiteX17" fmla="*/ 0 w 1603701"/>
              <a:gd name="connsiteY17" fmla="*/ 0 h 758282"/>
              <a:gd name="connsiteX18" fmla="*/ 379489 w 1603701"/>
              <a:gd name="connsiteY18" fmla="*/ 0 h 758282"/>
              <a:gd name="connsiteX19" fmla="*/ 358162 w 1603701"/>
              <a:gd name="connsiteY19" fmla="*/ 18193 h 758282"/>
              <a:gd name="connsiteX20" fmla="*/ 303099 w 1603701"/>
              <a:gd name="connsiteY20" fmla="*/ 196656 h 758282"/>
              <a:gd name="connsiteX21" fmla="*/ 137243 w 1603701"/>
              <a:gd name="connsiteY21" fmla="*/ 137873 h 758282"/>
              <a:gd name="connsiteX22" fmla="*/ 44618 w 1603701"/>
              <a:gd name="connsiteY22" fmla="*/ 44823 h 758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03701" h="758282">
                <a:moveTo>
                  <a:pt x="587317" y="0"/>
                </a:moveTo>
                <a:lnTo>
                  <a:pt x="1569742" y="0"/>
                </a:lnTo>
                <a:lnTo>
                  <a:pt x="1547199" y="22440"/>
                </a:lnTo>
                <a:cubicBezTo>
                  <a:pt x="1428272" y="140825"/>
                  <a:pt x="1428272" y="140825"/>
                  <a:pt x="1428272" y="140825"/>
                </a:cubicBezTo>
                <a:cubicBezTo>
                  <a:pt x="1326602" y="242031"/>
                  <a:pt x="1328030" y="289680"/>
                  <a:pt x="1369488" y="306681"/>
                </a:cubicBezTo>
                <a:cubicBezTo>
                  <a:pt x="1452413" y="337610"/>
                  <a:pt x="1506293" y="299309"/>
                  <a:pt x="1572174" y="390140"/>
                </a:cubicBezTo>
                <a:cubicBezTo>
                  <a:pt x="1685549" y="547168"/>
                  <a:pt x="1468345" y="763380"/>
                  <a:pt x="1313378" y="647755"/>
                </a:cubicBezTo>
                <a:cubicBezTo>
                  <a:pt x="1221310" y="582993"/>
                  <a:pt x="1259856" y="529288"/>
                  <a:pt x="1229307" y="446223"/>
                </a:cubicBezTo>
                <a:cubicBezTo>
                  <a:pt x="1214036" y="403153"/>
                  <a:pt x="1164854" y="403041"/>
                  <a:pt x="1063184" y="504247"/>
                </a:cubicBezTo>
                <a:cubicBezTo>
                  <a:pt x="922233" y="644555"/>
                  <a:pt x="851757" y="714709"/>
                  <a:pt x="816519" y="749786"/>
                </a:cubicBezTo>
                <a:lnTo>
                  <a:pt x="807984" y="758282"/>
                </a:lnTo>
                <a:lnTo>
                  <a:pt x="754822" y="758282"/>
                </a:lnTo>
                <a:lnTo>
                  <a:pt x="688656" y="691813"/>
                </a:lnTo>
                <a:cubicBezTo>
                  <a:pt x="500665" y="502960"/>
                  <a:pt x="500665" y="502960"/>
                  <a:pt x="500665" y="502960"/>
                </a:cubicBezTo>
                <a:cubicBezTo>
                  <a:pt x="399459" y="401290"/>
                  <a:pt x="399571" y="352108"/>
                  <a:pt x="442641" y="336837"/>
                </a:cubicBezTo>
                <a:cubicBezTo>
                  <a:pt x="525706" y="306288"/>
                  <a:pt x="577877" y="343294"/>
                  <a:pt x="644173" y="252766"/>
                </a:cubicBezTo>
                <a:cubicBezTo>
                  <a:pt x="701986" y="175283"/>
                  <a:pt x="676839" y="82240"/>
                  <a:pt x="617610" y="22740"/>
                </a:cubicBezTo>
                <a:close/>
                <a:moveTo>
                  <a:pt x="0" y="0"/>
                </a:moveTo>
                <a:lnTo>
                  <a:pt x="379489" y="0"/>
                </a:lnTo>
                <a:lnTo>
                  <a:pt x="358162" y="18193"/>
                </a:lnTo>
                <a:cubicBezTo>
                  <a:pt x="304221" y="73775"/>
                  <a:pt x="330162" y="124097"/>
                  <a:pt x="303099" y="196656"/>
                </a:cubicBezTo>
                <a:cubicBezTo>
                  <a:pt x="286098" y="238115"/>
                  <a:pt x="238449" y="239543"/>
                  <a:pt x="137243" y="137873"/>
                </a:cubicBezTo>
                <a:cubicBezTo>
                  <a:pt x="102166" y="102635"/>
                  <a:pt x="71474" y="71802"/>
                  <a:pt x="44618" y="44823"/>
                </a:cubicBezTo>
                <a:close/>
              </a:path>
            </a:pathLst>
          </a:custGeom>
          <a:pattFill prst="wdUpDiag">
            <a:fgClr>
              <a:schemeClr val="accent1">
                <a:lumMod val="75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3"/>
          <p:cNvSpPr txBox="1"/>
          <p:nvPr/>
        </p:nvSpPr>
        <p:spPr>
          <a:xfrm>
            <a:off x="6525895" y="3469005"/>
            <a:ext cx="325437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AU" sz="2800" spc="300" dirty="0" smtClean="0">
                <a:latin typeface="方正宋黑简体" panose="02000000000000000000" charset="-122"/>
                <a:ea typeface="方正宋黑简体" panose="02000000000000000000" charset="-122"/>
              </a:rPr>
              <a:t>2.</a:t>
            </a:r>
            <a:r>
              <a:rPr lang="en-AU" altLang="zh-CN" sz="2800" spc="300" dirty="0" smtClean="0">
                <a:latin typeface="方正宋黑简体" panose="02000000000000000000" charset="-122"/>
                <a:ea typeface="方正宋黑简体" panose="02000000000000000000" charset="-122"/>
              </a:rPr>
              <a:t>给韩愈写一封信，抚慰他怀才不遇、愤懑不平的心情</a:t>
            </a:r>
            <a:r>
              <a:rPr lang="zh-CN" altLang="en-AU" sz="2800" spc="300" dirty="0" smtClean="0">
                <a:latin typeface="方正宋黑简体" panose="02000000000000000000" charset="-122"/>
                <a:ea typeface="方正宋黑简体" panose="02000000000000000000" charset="-122"/>
              </a:rPr>
              <a:t>。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2044065" y="3469005"/>
            <a:ext cx="318135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AU" sz="2800" spc="300" dirty="0" smtClean="0">
                <a:latin typeface="方正宋黑简体" panose="02000000000000000000" charset="-122"/>
                <a:ea typeface="方正宋黑简体" panose="02000000000000000000" charset="-122"/>
              </a:rPr>
              <a:t>1.</a:t>
            </a:r>
            <a:r>
              <a:rPr lang="zh-CN" altLang="en-US" sz="2800" spc="300" dirty="0" smtClean="0">
                <a:latin typeface="方正宋黑简体" panose="02000000000000000000" charset="-122"/>
                <a:ea typeface="方正宋黑简体" panose="02000000000000000000" charset="-122"/>
              </a:rPr>
              <a:t>复习课上所学，背诵《马说》原文及课下注释。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2560" y="89535"/>
            <a:ext cx="6667500" cy="709295"/>
            <a:chOff x="397035" y="488944"/>
            <a:chExt cx="4691595" cy="709159"/>
          </a:xfrm>
        </p:grpSpPr>
        <p:sp>
          <p:nvSpPr>
            <p:cNvPr id="3" name="矩形 2"/>
            <p:cNvSpPr/>
            <p:nvPr/>
          </p:nvSpPr>
          <p:spPr>
            <a:xfrm>
              <a:off x="397035" y="488944"/>
              <a:ext cx="1980029" cy="662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262056" y="725754"/>
              <a:ext cx="2826574" cy="472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zh-CN" sz="2800" spc="-150" dirty="0">
                  <a:latin typeface="方正宋黑简体" panose="02000000000000000000" charset="-122"/>
                  <a:ea typeface="方正宋黑简体" panose="02000000000000000000" charset="-122"/>
                  <a:cs typeface="Open Sans" pitchFamily="34" charset="0"/>
                </a:rPr>
                <a:t>六、课下巩固，布置作业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-79033" y="206148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4" grpId="0" bldLvl="0" animBg="1"/>
      <p:bldP spid="20" grpId="0"/>
      <p:bldP spid="26" grpId="0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73113" y="389786"/>
            <a:ext cx="3836670" cy="662305"/>
            <a:chOff x="566569" y="484500"/>
            <a:chExt cx="3836670" cy="662304"/>
          </a:xfrm>
        </p:grpSpPr>
        <p:sp>
          <p:nvSpPr>
            <p:cNvPr id="3" name="矩形 2"/>
            <p:cNvSpPr/>
            <p:nvPr/>
          </p:nvSpPr>
          <p:spPr>
            <a:xfrm>
              <a:off x="566569" y="484500"/>
              <a:ext cx="3836670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087755"/>
              <a:r>
                <a:rPr lang="zh-CN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板书设计</a:t>
              </a: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-5373" y="5109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8" name="文本占位符 23554"/>
          <p:cNvSpPr>
            <a:spLocks noGrp="1"/>
          </p:cNvSpPr>
          <p:nvPr>
            <p:ph idx="1"/>
          </p:nvPr>
        </p:nvSpPr>
        <p:spPr>
          <a:xfrm>
            <a:off x="294640" y="660400"/>
            <a:ext cx="11120120" cy="4980305"/>
          </a:xfrm>
        </p:spPr>
        <p:txBody>
          <a:bodyPr anchor="t"/>
          <a:lstStyle/>
          <a:p>
            <a:pPr algn="ctr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1996440" y="1282700"/>
            <a:ext cx="8578850" cy="2263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马说</a:t>
            </a:r>
          </a:p>
          <a:p>
            <a:pPr lvl="0" indent="0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                               韩愈</a:t>
            </a:r>
          </a:p>
          <a:p>
            <a:pPr lvl="0" indent="0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世有 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伯乐  </a:t>
            </a:r>
            <a:r>
              <a:rPr lang="zh-CN" altLang="en-US" sz="3200" b="1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然后有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千里马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</a:t>
            </a:r>
          </a:p>
          <a:p>
            <a:pPr lvl="0" indent="0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</a:t>
            </a:r>
            <a:endParaRPr lang="zh-CN" altLang="en-US" sz="32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箭头 399"/>
          <p:cNvSpPr/>
          <p:nvPr/>
        </p:nvSpPr>
        <p:spPr>
          <a:xfrm>
            <a:off x="9135428" y="3400425"/>
            <a:ext cx="0" cy="1006475"/>
          </a:xfrm>
          <a:prstGeom prst="line">
            <a:avLst/>
          </a:prstGeom>
          <a:ln w="31750" cap="flat" cmpd="sng">
            <a:solidFill>
              <a:srgbClr val="FF3300"/>
            </a:solidFill>
            <a:prstDash val="solid"/>
            <a:round/>
            <a:headEnd type="none" w="med" len="med"/>
            <a:tailEnd type="triangle" w="lg" len="lg"/>
          </a:ln>
        </p:spPr>
      </p:sp>
      <p:sp>
        <p:nvSpPr>
          <p:cNvPr id="23561" name="文本框 23560"/>
          <p:cNvSpPr txBox="1"/>
          <p:nvPr/>
        </p:nvSpPr>
        <p:spPr>
          <a:xfrm>
            <a:off x="657860" y="3599180"/>
            <a:ext cx="7685405" cy="1101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赏识人才的人      人才</a:t>
            </a:r>
          </a:p>
          <a:p>
            <a:pPr lvl="0" indent="0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1708785" y="4665980"/>
            <a:ext cx="5948680" cy="61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埋没人才      怀才不遇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8638540" y="2562225"/>
            <a:ext cx="121761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托 物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8249603" y="4665663"/>
            <a:ext cx="1771650" cy="97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寓 意</a:t>
            </a:r>
          </a:p>
          <a:p>
            <a:pPr lvl="0" indent="0"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3559" grpId="0"/>
      <p:bldP spid="23561" grpId="0"/>
      <p:bldP spid="23562" grpId="0"/>
      <p:bldP spid="23563" grpId="0"/>
      <p:bldP spid="235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73113" y="389786"/>
            <a:ext cx="3836670" cy="662305"/>
            <a:chOff x="566569" y="484500"/>
            <a:chExt cx="3836670" cy="662304"/>
          </a:xfrm>
        </p:grpSpPr>
        <p:sp>
          <p:nvSpPr>
            <p:cNvPr id="3" name="矩形 2"/>
            <p:cNvSpPr/>
            <p:nvPr/>
          </p:nvSpPr>
          <p:spPr>
            <a:xfrm>
              <a:off x="566569" y="484500"/>
              <a:ext cx="3836670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087755"/>
              <a:r>
                <a:rPr lang="zh-CN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效果预测</a:t>
              </a: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-5373" y="5109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46" name="文本框 1"/>
          <p:cNvSpPr txBox="1"/>
          <p:nvPr/>
        </p:nvSpPr>
        <p:spPr>
          <a:xfrm>
            <a:off x="460375" y="1371600"/>
            <a:ext cx="10429875" cy="3992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200" dirty="0">
                <a:latin typeface="方正宋黑简体" panose="02000000000000000000" charset="-122"/>
                <a:ea typeface="方正宋黑简体" panose="02000000000000000000" charset="-122"/>
              </a:rPr>
              <a:t>       </a:t>
            </a:r>
            <a:r>
              <a:rPr lang="zh-CN" altLang="en-US" sz="3200" dirty="0">
                <a:latin typeface="方正宋黑简体" panose="02000000000000000000" charset="-122"/>
                <a:ea typeface="方正宋黑简体" panose="02000000000000000000" charset="-122"/>
              </a:rPr>
              <a:t>在设计《马说》时，我对教材进行整合，在上课过程中，整个课堂</a:t>
            </a:r>
            <a:r>
              <a:rPr lang="zh-CN" altLang="en-US" sz="3200" dirty="0" smtClean="0">
                <a:latin typeface="方正宋黑简体" panose="02000000000000000000" charset="-122"/>
                <a:ea typeface="方正宋黑简体" panose="02000000000000000000" charset="-122"/>
              </a:rPr>
              <a:t>4</a:t>
            </a:r>
            <a:r>
              <a:rPr lang="en-US" altLang="zh-CN" sz="3200" smtClean="0">
                <a:latin typeface="方正宋黑简体" panose="02000000000000000000" charset="-122"/>
                <a:ea typeface="方正宋黑简体" panose="02000000000000000000" charset="-122"/>
              </a:rPr>
              <a:t>5</a:t>
            </a:r>
            <a:r>
              <a:rPr lang="zh-CN" altLang="en-US" sz="3200" smtClean="0"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  <a:r>
              <a:rPr lang="zh-CN" altLang="en-US" sz="3200">
                <a:latin typeface="方正宋黑简体" panose="02000000000000000000" charset="-122"/>
                <a:ea typeface="方正宋黑简体" panose="02000000000000000000" charset="-122"/>
              </a:rPr>
              <a:t>时间，学生的</a:t>
            </a:r>
            <a:r>
              <a:rPr lang="zh-CN" altLang="en-US" sz="320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发言展示</a:t>
            </a:r>
            <a:r>
              <a:rPr lang="zh-CN" altLang="en-US" sz="3200">
                <a:latin typeface="方正宋黑简体" panose="02000000000000000000" charset="-122"/>
                <a:ea typeface="方正宋黑简体" panose="02000000000000000000" charset="-122"/>
              </a:rPr>
              <a:t>将占3／4，教师作为教学的指导者，针对学生的不足和疑问进行点拨、总结、补充，整节课学生的参与面广，学生的汇报展示不局限于教材，而是对教材知识的整合、重组、拓展，学生学习的积极性被充分调动起来，体现了新课程改革强调的充分发挥学生主体地位。此外，这节课预期使</a:t>
            </a:r>
            <a:r>
              <a:rPr lang="zh-CN" altLang="en-US" sz="320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80%</a:t>
            </a:r>
            <a:r>
              <a:rPr lang="zh-CN" altLang="en-US" sz="3200">
                <a:latin typeface="方正宋黑简体" panose="02000000000000000000" charset="-122"/>
                <a:ea typeface="方正宋黑简体" panose="02000000000000000000" charset="-122"/>
              </a:rPr>
              <a:t>以上学生能够当堂达标，课后辅导达成率约为90%。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358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77795" y="1326515"/>
            <a:ext cx="6927215" cy="3779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>
              <a:buNone/>
            </a:pPr>
            <a:r>
              <a:rPr lang="zh-CN" altLang="en-US" sz="6600" dirty="0">
                <a:solidFill>
                  <a:schemeClr val="tx1"/>
                </a:solidFill>
                <a:effectLst/>
                <a:latin typeface="汉仪雪君体简" panose="02010600000101010101" charset="-122"/>
                <a:ea typeface="汉仪雪君体简" panose="02010600000101010101" charset="-122"/>
                <a:sym typeface="+mn-ea"/>
              </a:rPr>
              <a:t>感谢您的耐心聆听，</a:t>
            </a:r>
            <a:endParaRPr lang="zh-CN" altLang="en-US" sz="6600" strike="noStrike" noProof="1">
              <a:solidFill>
                <a:schemeClr val="tx1"/>
              </a:solidFill>
              <a:effectLst/>
              <a:latin typeface="汉仪雪君体简" panose="02010600000101010101" charset="-122"/>
              <a:ea typeface="汉仪雪君体简" panose="02010600000101010101" charset="-122"/>
              <a:sym typeface="+mn-ea"/>
            </a:endParaRPr>
          </a:p>
          <a:p>
            <a:pPr algn="ctr" fontAlgn="base">
              <a:buNone/>
            </a:pPr>
            <a:r>
              <a:rPr lang="zh-CN" altLang="en-US" sz="6600" dirty="0">
                <a:solidFill>
                  <a:schemeClr val="tx1"/>
                </a:solidFill>
                <a:effectLst/>
                <a:latin typeface="汉仪雪君体简" panose="02010600000101010101" charset="-122"/>
                <a:ea typeface="汉仪雪君体简" panose="02010600000101010101" charset="-122"/>
                <a:sym typeface="+mn-ea"/>
              </a:rPr>
              <a:t>不足之处请多指正！</a:t>
            </a:r>
          </a:p>
          <a:p>
            <a:pPr algn="ctr" fontAlgn="base">
              <a:buNone/>
            </a:pPr>
            <a:r>
              <a:rPr lang="en-US" altLang="zh-CN" sz="6600" dirty="0">
                <a:solidFill>
                  <a:schemeClr val="tx1"/>
                </a:solidFill>
                <a:effectLst/>
                <a:latin typeface="汉仪雪君体简" panose="02010600000101010101" charset="-122"/>
                <a:ea typeface="汉仪雪君体简" panose="02010600000101010101" charset="-122"/>
                <a:sym typeface="+mn-ea"/>
              </a:rPr>
              <a:t>         —</a:t>
            </a:r>
            <a:r>
              <a:rPr lang="zh-CN" altLang="en-US" sz="4800" dirty="0">
                <a:solidFill>
                  <a:schemeClr val="tx1"/>
                </a:solidFill>
                <a:effectLst/>
                <a:latin typeface="汉仪雪君体简" panose="02010600000101010101" charset="-122"/>
                <a:ea typeface="汉仪雪君体简" panose="02010600000101010101" charset="-122"/>
                <a:sym typeface="+mn-ea"/>
              </a:rPr>
              <a:t>潘丽宇</a:t>
            </a:r>
            <a:endParaRPr lang="zh-CN" altLang="en-US" sz="4800" strike="noStrike" noProof="1">
              <a:solidFill>
                <a:schemeClr val="tx1"/>
              </a:solidFill>
              <a:effectLst/>
              <a:latin typeface="汉仪雪君体简" panose="02010600000101010101" charset="-122"/>
              <a:ea typeface="汉仪雪君体简" panose="02010600000101010101" charset="-122"/>
              <a:sym typeface="+mn-ea"/>
            </a:endParaRPr>
          </a:p>
          <a:p>
            <a:pPr algn="ctr" fontAlgn="base">
              <a:buNone/>
            </a:pPr>
            <a:endParaRPr lang="zh-CN" altLang="en-US" sz="4400"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椭圆 5122"/>
          <p:cNvSpPr/>
          <p:nvPr/>
        </p:nvSpPr>
        <p:spPr>
          <a:xfrm>
            <a:off x="5232400" y="2009775"/>
            <a:ext cx="1584325" cy="1079500"/>
          </a:xfrm>
          <a:prstGeom prst="ellipse">
            <a:avLst/>
          </a:prstGeom>
          <a:solidFill>
            <a:srgbClr val="FF9900">
              <a:alpha val="20000"/>
            </a:srgbClr>
          </a:solidFill>
          <a:ln w="28575" cap="flat" cmpd="sng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马 说</a:t>
            </a:r>
            <a:r>
              <a:rPr lang="zh-CN" altLang="en-US" sz="2400" b="1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 </a:t>
            </a:r>
          </a:p>
        </p:txBody>
      </p:sp>
      <p:sp>
        <p:nvSpPr>
          <p:cNvPr id="5125" name="云形标注 5124"/>
          <p:cNvSpPr/>
          <p:nvPr/>
        </p:nvSpPr>
        <p:spPr>
          <a:xfrm>
            <a:off x="7060565" y="267970"/>
            <a:ext cx="4105910" cy="1613535"/>
          </a:xfrm>
          <a:prstGeom prst="cloudCallout">
            <a:avLst>
              <a:gd name="adj1" fmla="val -43917"/>
              <a:gd name="adj2" fmla="val 63875"/>
            </a:avLst>
          </a:prstGeom>
          <a:solidFill>
            <a:srgbClr val="FFFFCC"/>
          </a:solidFill>
          <a:ln w="2857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r>
              <a:rPr lang="en-US" altLang="zh-CN" sz="2000" dirty="0">
                <a:latin typeface="方正宋黑简体" panose="02000000000000000000" charset="-122"/>
                <a:ea typeface="方正宋黑简体" panose="02000000000000000000" charset="-122"/>
              </a:rPr>
              <a:t>         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教材</a:t>
            </a:r>
            <a:r>
              <a:rPr lang="zh-CN" altLang="en-US" sz="2000" dirty="0">
                <a:solidFill>
                  <a:srgbClr val="FF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入选此篇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，意在</a:t>
            </a:r>
          </a:p>
          <a:p>
            <a:pPr lvl="0" indent="0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培养古文阅读能力，提高学</a:t>
            </a:r>
          </a:p>
          <a:p>
            <a:pPr lvl="0" indent="0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生的文化品味和审美情趣。</a:t>
            </a:r>
          </a:p>
        </p:txBody>
      </p:sp>
      <p:sp>
        <p:nvSpPr>
          <p:cNvPr id="18439" name="Freeform 7"/>
          <p:cNvSpPr/>
          <p:nvPr/>
        </p:nvSpPr>
        <p:spPr>
          <a:xfrm>
            <a:off x="5192713" y="4928870"/>
            <a:ext cx="215900" cy="1577975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136" y="771"/>
              </a:cxn>
              <a:cxn ang="0">
                <a:pos x="0" y="1225"/>
              </a:cxn>
            </a:cxnLst>
            <a:rect l="0" t="0" r="0" b="0"/>
            <a:pathLst>
              <a:path w="159" h="1225">
                <a:moveTo>
                  <a:pt x="136" y="0"/>
                </a:moveTo>
                <a:cubicBezTo>
                  <a:pt x="147" y="283"/>
                  <a:pt x="159" y="567"/>
                  <a:pt x="136" y="771"/>
                </a:cubicBezTo>
                <a:cubicBezTo>
                  <a:pt x="113" y="975"/>
                  <a:pt x="56" y="1100"/>
                  <a:pt x="0" y="1225"/>
                </a:cubicBez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0" name="Freeform 6"/>
          <p:cNvSpPr/>
          <p:nvPr/>
        </p:nvSpPr>
        <p:spPr>
          <a:xfrm flipH="1">
            <a:off x="6349365" y="4928870"/>
            <a:ext cx="144463" cy="1558925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136" y="771"/>
              </a:cxn>
              <a:cxn ang="0">
                <a:pos x="0" y="1225"/>
              </a:cxn>
            </a:cxnLst>
            <a:rect l="0" t="0" r="0" b="0"/>
            <a:pathLst>
              <a:path w="159" h="1225">
                <a:moveTo>
                  <a:pt x="136" y="0"/>
                </a:moveTo>
                <a:cubicBezTo>
                  <a:pt x="147" y="283"/>
                  <a:pt x="159" y="567"/>
                  <a:pt x="136" y="771"/>
                </a:cubicBezTo>
                <a:cubicBezTo>
                  <a:pt x="113" y="975"/>
                  <a:pt x="56" y="1100"/>
                  <a:pt x="0" y="1225"/>
                </a:cubicBez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文本框 5130"/>
          <p:cNvSpPr txBox="1"/>
          <p:nvPr/>
        </p:nvSpPr>
        <p:spPr>
          <a:xfrm>
            <a:off x="5447665" y="4928870"/>
            <a:ext cx="914400" cy="177228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zh-CN" altLang="en-US" sz="2400" b="1" dirty="0">
                <a:solidFill>
                  <a:srgbClr val="33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古代诗文</a:t>
            </a:r>
          </a:p>
          <a:p>
            <a:pPr lvl="0" indent="0"/>
            <a:r>
              <a:rPr lang="zh-CN" altLang="en-US" sz="2400" b="1" dirty="0">
                <a:solidFill>
                  <a:srgbClr val="3366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第五单元</a:t>
            </a:r>
          </a:p>
        </p:txBody>
      </p:sp>
      <p:sp>
        <p:nvSpPr>
          <p:cNvPr id="18442" name="椭圆 5131"/>
          <p:cNvSpPr/>
          <p:nvPr/>
        </p:nvSpPr>
        <p:spPr>
          <a:xfrm>
            <a:off x="2485390" y="3789363"/>
            <a:ext cx="1584325" cy="1008062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与朱元思书</a:t>
            </a:r>
          </a:p>
        </p:txBody>
      </p:sp>
      <p:sp>
        <p:nvSpPr>
          <p:cNvPr id="18443" name="椭圆 5132"/>
          <p:cNvSpPr/>
          <p:nvPr/>
        </p:nvSpPr>
        <p:spPr>
          <a:xfrm>
            <a:off x="7873365" y="3847783"/>
            <a:ext cx="1655763" cy="1081087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诗词曲五首</a:t>
            </a:r>
          </a:p>
        </p:txBody>
      </p:sp>
      <p:sp>
        <p:nvSpPr>
          <p:cNvPr id="18444" name="椭圆 5133"/>
          <p:cNvSpPr/>
          <p:nvPr/>
        </p:nvSpPr>
        <p:spPr>
          <a:xfrm>
            <a:off x="1967865" y="3086735"/>
            <a:ext cx="1050925" cy="684213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写景</a:t>
            </a:r>
          </a:p>
        </p:txBody>
      </p:sp>
      <p:sp>
        <p:nvSpPr>
          <p:cNvPr id="18445" name="椭圆 5134"/>
          <p:cNvSpPr/>
          <p:nvPr/>
        </p:nvSpPr>
        <p:spPr>
          <a:xfrm>
            <a:off x="3301365" y="2212975"/>
            <a:ext cx="1149350" cy="536575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传记</a:t>
            </a:r>
          </a:p>
        </p:txBody>
      </p:sp>
      <p:sp>
        <p:nvSpPr>
          <p:cNvPr id="5136" name="椭圆 5135"/>
          <p:cNvSpPr/>
          <p:nvPr/>
        </p:nvSpPr>
        <p:spPr>
          <a:xfrm>
            <a:off x="5391468" y="1154430"/>
            <a:ext cx="1408112" cy="727075"/>
          </a:xfrm>
          <a:prstGeom prst="ellipse">
            <a:avLst/>
          </a:prstGeom>
          <a:solidFill>
            <a:srgbClr val="FFCC99">
              <a:alpha val="89999"/>
            </a:srgbClr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议论</a:t>
            </a:r>
          </a:p>
        </p:txBody>
      </p:sp>
      <p:sp>
        <p:nvSpPr>
          <p:cNvPr id="18447" name="椭圆 5136"/>
          <p:cNvSpPr/>
          <p:nvPr/>
        </p:nvSpPr>
        <p:spPr>
          <a:xfrm>
            <a:off x="7873048" y="2279650"/>
            <a:ext cx="1047750" cy="539750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书序</a:t>
            </a:r>
          </a:p>
        </p:txBody>
      </p:sp>
      <p:sp>
        <p:nvSpPr>
          <p:cNvPr id="18448" name="椭圆 5137"/>
          <p:cNvSpPr/>
          <p:nvPr/>
        </p:nvSpPr>
        <p:spPr>
          <a:xfrm>
            <a:off x="9026525" y="3390265"/>
            <a:ext cx="960120" cy="342900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唐诗</a:t>
            </a:r>
          </a:p>
        </p:txBody>
      </p:sp>
      <p:sp>
        <p:nvSpPr>
          <p:cNvPr id="18449" name="椭圆 5138"/>
          <p:cNvSpPr/>
          <p:nvPr/>
        </p:nvSpPr>
        <p:spPr>
          <a:xfrm>
            <a:off x="9531350" y="3967480"/>
            <a:ext cx="853440" cy="432435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宋词</a:t>
            </a:r>
          </a:p>
        </p:txBody>
      </p:sp>
      <p:sp>
        <p:nvSpPr>
          <p:cNvPr id="18450" name="椭圆 5139"/>
          <p:cNvSpPr/>
          <p:nvPr/>
        </p:nvSpPr>
        <p:spPr>
          <a:xfrm>
            <a:off x="9285605" y="4628515"/>
            <a:ext cx="992505" cy="527685"/>
          </a:xfrm>
          <a:prstGeom prst="ellipse">
            <a:avLst/>
          </a:prstGeom>
          <a:solidFill>
            <a:srgbClr val="FFCC99"/>
          </a:solidFill>
          <a:ln w="28575" cap="flat" cmpd="sng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dirty="0">
                <a:latin typeface="方正宋黑简体" panose="02000000000000000000" charset="-122"/>
                <a:ea typeface="方正宋黑简体" panose="02000000000000000000" charset="-122"/>
              </a:rPr>
              <a:t>元曲</a:t>
            </a:r>
          </a:p>
        </p:txBody>
      </p:sp>
      <p:sp>
        <p:nvSpPr>
          <p:cNvPr id="18451" name="直接连接符 5140"/>
          <p:cNvSpPr/>
          <p:nvPr/>
        </p:nvSpPr>
        <p:spPr>
          <a:xfrm>
            <a:off x="4196715" y="4568508"/>
            <a:ext cx="865188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52" name="直接连接符 5141"/>
          <p:cNvSpPr/>
          <p:nvPr/>
        </p:nvSpPr>
        <p:spPr>
          <a:xfrm>
            <a:off x="6023610" y="3390265"/>
            <a:ext cx="1588" cy="11398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53" name="直接连接符 5142"/>
          <p:cNvSpPr/>
          <p:nvPr/>
        </p:nvSpPr>
        <p:spPr>
          <a:xfrm flipH="1">
            <a:off x="6124258" y="3828733"/>
            <a:ext cx="1046162" cy="8001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4" name="云形标注 5143"/>
          <p:cNvSpPr/>
          <p:nvPr/>
        </p:nvSpPr>
        <p:spPr>
          <a:xfrm>
            <a:off x="960755" y="629920"/>
            <a:ext cx="4271645" cy="1583055"/>
          </a:xfrm>
          <a:prstGeom prst="cloudCallout">
            <a:avLst>
              <a:gd name="adj1" fmla="val 60037"/>
              <a:gd name="adj2" fmla="val 39231"/>
            </a:avLst>
          </a:prstGeom>
          <a:solidFill>
            <a:srgbClr val="FFFFCC"/>
          </a:solidFill>
          <a:ln w="28575" cap="flat" cmpd="sng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en-US" altLang="zh-CN" sz="2000" dirty="0">
                <a:latin typeface="方正宋黑简体" panose="02000000000000000000" charset="-122"/>
                <a:ea typeface="方正宋黑简体" panose="02000000000000000000" charset="-122"/>
              </a:rPr>
              <a:t>       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文章</a:t>
            </a:r>
            <a:r>
              <a:rPr lang="zh-CN" altLang="en-US" sz="20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托物寓意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，以千里马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不遇伯乐比喻贤才难遇明主，</a:t>
            </a:r>
          </a:p>
          <a:p>
            <a:pPr lvl="0" indent="0" algn="ctr"/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</a:rPr>
              <a:t>对统治者埋没人才进行了控诉。</a:t>
            </a:r>
          </a:p>
        </p:txBody>
      </p:sp>
      <p:sp>
        <p:nvSpPr>
          <p:cNvPr id="18455" name="椭圆 5144"/>
          <p:cNvSpPr/>
          <p:nvPr/>
        </p:nvSpPr>
        <p:spPr>
          <a:xfrm>
            <a:off x="3836988" y="2819400"/>
            <a:ext cx="1584325" cy="1009650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五柳先生传</a:t>
            </a:r>
          </a:p>
        </p:txBody>
      </p:sp>
      <p:sp>
        <p:nvSpPr>
          <p:cNvPr id="18456" name="椭圆 5145"/>
          <p:cNvSpPr/>
          <p:nvPr/>
        </p:nvSpPr>
        <p:spPr>
          <a:xfrm>
            <a:off x="6705600" y="2819400"/>
            <a:ext cx="2049145" cy="1008380"/>
          </a:xfrm>
          <a:prstGeom prst="ellipse">
            <a:avLst/>
          </a:prstGeom>
          <a:solidFill>
            <a:srgbClr val="CCFF99"/>
          </a:solidFill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400" b="1" dirty="0">
                <a:solidFill>
                  <a:srgbClr val="0033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送东阳马生序</a:t>
            </a:r>
          </a:p>
        </p:txBody>
      </p:sp>
      <p:sp>
        <p:nvSpPr>
          <p:cNvPr id="18457" name="直接连接符 5146"/>
          <p:cNvSpPr/>
          <p:nvPr/>
        </p:nvSpPr>
        <p:spPr>
          <a:xfrm>
            <a:off x="5062855" y="3848100"/>
            <a:ext cx="674370" cy="7429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58" name="直接连接符 5147"/>
          <p:cNvSpPr/>
          <p:nvPr/>
        </p:nvSpPr>
        <p:spPr>
          <a:xfrm flipH="1">
            <a:off x="6616065" y="4437063"/>
            <a:ext cx="1257300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" name="组合 4"/>
          <p:cNvGrpSpPr/>
          <p:nvPr/>
        </p:nvGrpSpPr>
        <p:grpSpPr>
          <a:xfrm>
            <a:off x="411520" y="76731"/>
            <a:ext cx="3425825" cy="662305"/>
            <a:chOff x="581811" y="534030"/>
            <a:chExt cx="3425825" cy="662304"/>
          </a:xfrm>
        </p:grpSpPr>
        <p:sp>
          <p:nvSpPr>
            <p:cNvPr id="7" name="矩形 6"/>
            <p:cNvSpPr/>
            <p:nvPr/>
          </p:nvSpPr>
          <p:spPr>
            <a:xfrm>
              <a:off x="581811" y="534030"/>
              <a:ext cx="3425825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CA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教材及学情分析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395153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8442" y="1934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5136" grpId="1" bldLvl="0" animBg="1"/>
      <p:bldP spid="51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1002629" y="1329611"/>
            <a:ext cx="2853085" cy="979391"/>
          </a:xfrm>
          <a:prstGeom prst="downArrowCallout">
            <a:avLst>
              <a:gd name="adj1" fmla="val 72692"/>
              <a:gd name="adj2" fmla="val 36346"/>
              <a:gd name="adj3" fmla="val 14028"/>
              <a:gd name="adj4" fmla="val 85940"/>
            </a:avLst>
          </a:pr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65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4670586" y="1329611"/>
            <a:ext cx="2854893" cy="979391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65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8333842" y="1329611"/>
            <a:ext cx="2854895" cy="979391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65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 rot="10800000">
            <a:off x="1002629" y="2668375"/>
            <a:ext cx="2853085" cy="320972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2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 rot="10800000">
            <a:off x="4668681" y="2668375"/>
            <a:ext cx="2854893" cy="320972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2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Rectangle 23"/>
          <p:cNvSpPr>
            <a:spLocks noChangeArrowheads="1"/>
          </p:cNvSpPr>
          <p:nvPr/>
        </p:nvSpPr>
        <p:spPr bwMode="auto">
          <a:xfrm rot="10800000">
            <a:off x="8334477" y="2668375"/>
            <a:ext cx="2854895" cy="320972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2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文本框 83"/>
          <p:cNvSpPr txBox="1">
            <a:spLocks noChangeArrowheads="1"/>
          </p:cNvSpPr>
          <p:nvPr/>
        </p:nvSpPr>
        <p:spPr bwMode="auto">
          <a:xfrm>
            <a:off x="1600319" y="1542520"/>
            <a:ext cx="1658620" cy="53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85" b="1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学习状况</a:t>
            </a:r>
          </a:p>
        </p:txBody>
      </p:sp>
      <p:sp>
        <p:nvSpPr>
          <p:cNvPr id="40" name="文本框 83"/>
          <p:cNvSpPr txBox="1">
            <a:spLocks noChangeArrowheads="1"/>
          </p:cNvSpPr>
          <p:nvPr/>
        </p:nvSpPr>
        <p:spPr bwMode="auto">
          <a:xfrm>
            <a:off x="5272460" y="1542520"/>
            <a:ext cx="1658620" cy="53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85" b="1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学生情况</a:t>
            </a:r>
          </a:p>
        </p:txBody>
      </p: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8936305" y="1541885"/>
            <a:ext cx="1658620" cy="53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85" b="1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解决对策</a:t>
            </a:r>
          </a:p>
        </p:txBody>
      </p:sp>
      <p:sp>
        <p:nvSpPr>
          <p:cNvPr id="42" name="矩形 13"/>
          <p:cNvSpPr>
            <a:spLocks noChangeArrowheads="1"/>
          </p:cNvSpPr>
          <p:nvPr/>
        </p:nvSpPr>
        <p:spPr bwMode="auto">
          <a:xfrm>
            <a:off x="1063201" y="2743670"/>
            <a:ext cx="2733603" cy="28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        </a:t>
            </a: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八年级的学生已经学习了一些文言文，有了一定的文言基础“说”这种议论性文体，学生在八年级《爱莲说》一文也接触并学习过。</a:t>
            </a: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4735725" y="2668105"/>
            <a:ext cx="2731792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2000" b="1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       《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马说</a:t>
            </a:r>
            <a:r>
              <a:rPr lang="en-US" altLang="x-none" sz="20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》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这篇文章可读性强，学生理解大意不难。但是初二的学生</a:t>
            </a:r>
            <a:r>
              <a:rPr lang="en-US" altLang="x-none" sz="20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,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以现阶段的生活阅历和接受能力，</a:t>
            </a:r>
            <a:r>
              <a:rPr lang="zh-CN" altLang="en-US" sz="20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难以完全理解作者所要表达的感情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宋黑简体" panose="02000000000000000000" charset="-122"/>
              <a:ea typeface="方正宋黑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8435340" y="2743835"/>
            <a:ext cx="2652395" cy="28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        </a:t>
            </a: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基于这种情况,本节课让学生</a:t>
            </a:r>
            <a:r>
              <a:rPr lang="zh-CN" altLang="en-US" sz="2000" dirty="0">
                <a:solidFill>
                  <a:srgbClr val="FF0000"/>
                </a:solidFill>
                <a:latin typeface="方正宋黑简体" panose="02000000000000000000" charset="-122"/>
                <a:ea typeface="方正宋黑简体" panose="02000000000000000000" charset="-122"/>
              </a:rPr>
              <a:t>反复朗读,熟读成诵，</a:t>
            </a: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让学生真正受益，而对于内容则点到为止，不作过深的讲解。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9566" y="267886"/>
            <a:ext cx="3839210" cy="662305"/>
            <a:chOff x="566571" y="484500"/>
            <a:chExt cx="3839210" cy="662304"/>
          </a:xfrm>
        </p:grpSpPr>
        <p:sp>
          <p:nvSpPr>
            <p:cNvPr id="6" name="矩形 5"/>
            <p:cNvSpPr/>
            <p:nvPr/>
          </p:nvSpPr>
          <p:spPr>
            <a:xfrm>
              <a:off x="566571" y="484500"/>
              <a:ext cx="3839210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CA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教材及学情分析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395153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-5373" y="5109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00"/>
                            </p:stCondLst>
                            <p:childTnLst>
                              <p:par>
                                <p:cTn id="68" presetID="2" presetClass="entr" presetSubtype="4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3" animBg="1"/>
      <p:bldP spid="27" grpId="4" animBg="1"/>
      <p:bldP spid="27" grpId="5" animBg="1"/>
      <p:bldP spid="27" grpId="6" animBg="1"/>
      <p:bldP spid="27" grpId="7" animBg="1"/>
      <p:bldP spid="27" grpId="8" animBg="1"/>
      <p:bldP spid="27" grpId="9" animBg="1"/>
      <p:bldP spid="27" grpId="10" animBg="1"/>
      <p:bldP spid="27" grpId="11" animBg="1"/>
      <p:bldP spid="27" grpId="12" animBg="1"/>
      <p:bldP spid="27" grpId="13" animBg="1"/>
      <p:bldP spid="27" grpId="14" animBg="1"/>
      <p:bldP spid="27" grpId="15" animBg="1"/>
      <p:bldP spid="27" grpId="16" animBg="1"/>
      <p:bldP spid="27" grpId="17" animBg="1"/>
      <p:bldP spid="27" grpId="18" animBg="1"/>
      <p:bldP spid="27" grpId="19" animBg="1"/>
      <p:bldP spid="34" grpId="3" animBg="1"/>
      <p:bldP spid="34" grpId="4" animBg="1"/>
      <p:bldP spid="34" grpId="5" animBg="1"/>
      <p:bldP spid="34" grpId="6" animBg="1"/>
      <p:bldP spid="34" grpId="7" animBg="1"/>
      <p:bldP spid="34" grpId="8" animBg="1"/>
      <p:bldP spid="34" grpId="9" animBg="1"/>
      <p:bldP spid="34" grpId="10" animBg="1"/>
      <p:bldP spid="34" grpId="11" animBg="1"/>
      <p:bldP spid="34" grpId="12" animBg="1"/>
      <p:bldP spid="34" grpId="13" animBg="1"/>
      <p:bldP spid="34" grpId="14" animBg="1"/>
      <p:bldP spid="34" grpId="15" animBg="1"/>
      <p:bldP spid="34" grpId="16" animBg="1"/>
      <p:bldP spid="34" grpId="17" animBg="1"/>
      <p:bldP spid="34" grpId="18" animBg="1"/>
      <p:bldP spid="34" grpId="19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35" grpId="17" animBg="1"/>
      <p:bldP spid="35" grpId="18" animBg="1"/>
      <p:bldP spid="35" grpId="19" animBg="1"/>
      <p:bldP spid="36" grpId="3" animBg="1"/>
      <p:bldP spid="36" grpId="4" animBg="1"/>
      <p:bldP spid="36" grpId="5" animBg="1"/>
      <p:bldP spid="36" grpId="6" animBg="1"/>
      <p:bldP spid="36" grpId="7" animBg="1"/>
      <p:bldP spid="36" grpId="8" animBg="1"/>
      <p:bldP spid="36" grpId="9" animBg="1"/>
      <p:bldP spid="36" grpId="10" animBg="1"/>
      <p:bldP spid="36" grpId="11" animBg="1"/>
      <p:bldP spid="36" grpId="12" animBg="1"/>
      <p:bldP spid="36" grpId="13" animBg="1"/>
      <p:bldP spid="36" grpId="14" animBg="1"/>
      <p:bldP spid="36" grpId="15" animBg="1"/>
      <p:bldP spid="36" grpId="16" animBg="1"/>
      <p:bldP spid="36" grpId="17" animBg="1"/>
      <p:bldP spid="36" grpId="18" animBg="1"/>
      <p:bldP spid="36" grpId="19" animBg="1"/>
      <p:bldP spid="37" grpId="3" animBg="1"/>
      <p:bldP spid="37" grpId="4" animBg="1"/>
      <p:bldP spid="37" grpId="5" animBg="1"/>
      <p:bldP spid="37" grpId="6" animBg="1"/>
      <p:bldP spid="37" grpId="7" animBg="1"/>
      <p:bldP spid="37" grpId="8" animBg="1"/>
      <p:bldP spid="37" grpId="9" animBg="1"/>
      <p:bldP spid="37" grpId="10" animBg="1"/>
      <p:bldP spid="37" grpId="11" animBg="1"/>
      <p:bldP spid="37" grpId="12" animBg="1"/>
      <p:bldP spid="37" grpId="13" animBg="1"/>
      <p:bldP spid="37" grpId="14" animBg="1"/>
      <p:bldP spid="37" grpId="15" animBg="1"/>
      <p:bldP spid="37" grpId="16" animBg="1"/>
      <p:bldP spid="37" grpId="17" animBg="1"/>
      <p:bldP spid="37" grpId="18" animBg="1"/>
      <p:bldP spid="37" grpId="19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38" grpId="12" animBg="1"/>
      <p:bldP spid="38" grpId="13" animBg="1"/>
      <p:bldP spid="38" grpId="14" animBg="1"/>
      <p:bldP spid="38" grpId="15" animBg="1"/>
      <p:bldP spid="38" grpId="16" animBg="1"/>
      <p:bldP spid="38" grpId="17" animBg="1"/>
      <p:bldP spid="38" grpId="18" animBg="1"/>
      <p:bldP spid="38" grpId="19" animBg="1"/>
      <p:bldP spid="39" grpId="3"/>
      <p:bldP spid="39" grpId="4"/>
      <p:bldP spid="39" grpId="5"/>
      <p:bldP spid="39" grpId="6"/>
      <p:bldP spid="39" grpId="7"/>
      <p:bldP spid="39" grpId="8"/>
      <p:bldP spid="39" grpId="9"/>
      <p:bldP spid="39" grpId="10"/>
      <p:bldP spid="39" grpId="11"/>
      <p:bldP spid="39" grpId="12"/>
      <p:bldP spid="39" grpId="13"/>
      <p:bldP spid="39" grpId="14"/>
      <p:bldP spid="39" grpId="15"/>
      <p:bldP spid="39" grpId="16"/>
      <p:bldP spid="39" grpId="17"/>
      <p:bldP spid="39" grpId="18"/>
      <p:bldP spid="39" grpId="19"/>
      <p:bldP spid="40" grpId="3"/>
      <p:bldP spid="40" grpId="4"/>
      <p:bldP spid="40" grpId="5"/>
      <p:bldP spid="40" grpId="6"/>
      <p:bldP spid="40" grpId="7"/>
      <p:bldP spid="40" grpId="8"/>
      <p:bldP spid="40" grpId="9"/>
      <p:bldP spid="40" grpId="10"/>
      <p:bldP spid="40" grpId="11"/>
      <p:bldP spid="40" grpId="12"/>
      <p:bldP spid="40" grpId="13"/>
      <p:bldP spid="40" grpId="14"/>
      <p:bldP spid="40" grpId="15"/>
      <p:bldP spid="40" grpId="16"/>
      <p:bldP spid="40" grpId="17"/>
      <p:bldP spid="40" grpId="18"/>
      <p:bldP spid="40" grpId="19"/>
      <p:bldP spid="41" grpId="3"/>
      <p:bldP spid="41" grpId="4"/>
      <p:bldP spid="41" grpId="5"/>
      <p:bldP spid="41" grpId="6"/>
      <p:bldP spid="41" grpId="7"/>
      <p:bldP spid="41" grpId="8"/>
      <p:bldP spid="41" grpId="9"/>
      <p:bldP spid="41" grpId="10"/>
      <p:bldP spid="41" grpId="11"/>
      <p:bldP spid="41" grpId="12"/>
      <p:bldP spid="41" grpId="13"/>
      <p:bldP spid="41" grpId="14"/>
      <p:bldP spid="41" grpId="15"/>
      <p:bldP spid="41" grpId="16"/>
      <p:bldP spid="41" grpId="17"/>
      <p:bldP spid="41" grpId="18"/>
      <p:bldP spid="41" grpId="19"/>
      <p:bldP spid="42" grpId="3"/>
      <p:bldP spid="42" grpId="4"/>
      <p:bldP spid="42" grpId="5"/>
      <p:bldP spid="42" grpId="6"/>
      <p:bldP spid="42" grpId="7"/>
      <p:bldP spid="42" grpId="8"/>
      <p:bldP spid="42" grpId="9"/>
      <p:bldP spid="42" grpId="10"/>
      <p:bldP spid="42" grpId="11"/>
      <p:bldP spid="42" grpId="12"/>
      <p:bldP spid="42" grpId="13"/>
      <p:bldP spid="42" grpId="14"/>
      <p:bldP spid="42" grpId="15"/>
      <p:bldP spid="42" grpId="16"/>
      <p:bldP spid="42" grpId="17"/>
      <p:bldP spid="42" grpId="18"/>
      <p:bldP spid="42" grpId="19"/>
      <p:bldP spid="43" grpId="3"/>
      <p:bldP spid="43" grpId="4"/>
      <p:bldP spid="43" grpId="5"/>
      <p:bldP spid="43" grpId="6"/>
      <p:bldP spid="43" grpId="7"/>
      <p:bldP spid="43" grpId="8"/>
      <p:bldP spid="43" grpId="9"/>
      <p:bldP spid="43" grpId="10"/>
      <p:bldP spid="43" grpId="11"/>
      <p:bldP spid="43" grpId="12"/>
      <p:bldP spid="43" grpId="13"/>
      <p:bldP spid="43" grpId="14"/>
      <p:bldP spid="43" grpId="15"/>
      <p:bldP spid="43" grpId="16"/>
      <p:bldP spid="43" grpId="17"/>
      <p:bldP spid="43" grpId="18"/>
      <p:bldP spid="43" grpId="19"/>
      <p:bldP spid="44" grpId="3"/>
      <p:bldP spid="44" grpId="4"/>
      <p:bldP spid="44" grpId="5"/>
      <p:bldP spid="44" grpId="6"/>
      <p:bldP spid="44" grpId="7"/>
      <p:bldP spid="44" grpId="8"/>
      <p:bldP spid="44" grpId="9"/>
      <p:bldP spid="44" grpId="10"/>
      <p:bldP spid="44" grpId="11"/>
      <p:bldP spid="44" grpId="12"/>
      <p:bldP spid="44" grpId="13"/>
      <p:bldP spid="44" grpId="14"/>
      <p:bldP spid="44" grpId="15"/>
      <p:bldP spid="44" grpId="16"/>
      <p:bldP spid="44" grpId="17"/>
      <p:bldP spid="44" grpId="18"/>
      <p:bldP spid="44" grpId="19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31"/>
          <p:cNvGrpSpPr/>
          <p:nvPr/>
        </p:nvGrpSpPr>
        <p:grpSpPr>
          <a:xfrm>
            <a:off x="1901755" y="1180872"/>
            <a:ext cx="937473" cy="1131885"/>
            <a:chOff x="1751482" y="2957524"/>
            <a:chExt cx="1247775" cy="1506538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459507" y="2957524"/>
              <a:ext cx="339725" cy="336550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sz="132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751482" y="3271849"/>
              <a:ext cx="1247775" cy="1192213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sz="132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Arc 37"/>
          <p:cNvSpPr/>
          <p:nvPr/>
        </p:nvSpPr>
        <p:spPr>
          <a:xfrm rot="13265014">
            <a:off x="6647920" y="478699"/>
            <a:ext cx="1217066" cy="1217066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3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rc 38"/>
          <p:cNvSpPr/>
          <p:nvPr/>
        </p:nvSpPr>
        <p:spPr>
          <a:xfrm rot="13265014">
            <a:off x="3607141" y="1230986"/>
            <a:ext cx="1217066" cy="1217066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3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9"/>
          <p:cNvGrpSpPr/>
          <p:nvPr/>
        </p:nvGrpSpPr>
        <p:grpSpPr>
          <a:xfrm>
            <a:off x="1649331" y="2143730"/>
            <a:ext cx="2813197" cy="823034"/>
            <a:chOff x="3371451" y="3344518"/>
            <a:chExt cx="2813197" cy="823035"/>
          </a:xfrm>
        </p:grpSpPr>
        <p:sp>
          <p:nvSpPr>
            <p:cNvPr id="20" name="Rectangle 7"/>
            <p:cNvSpPr/>
            <p:nvPr/>
          </p:nvSpPr>
          <p:spPr>
            <a:xfrm>
              <a:off x="3371451" y="3516923"/>
              <a:ext cx="2724550" cy="650630"/>
            </a:xfrm>
            <a:prstGeom prst="rect">
              <a:avLst/>
            </a:prstGeom>
            <a:solidFill>
              <a:srgbClr val="779F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8"/>
            <p:cNvSpPr/>
            <p:nvPr/>
          </p:nvSpPr>
          <p:spPr>
            <a:xfrm>
              <a:off x="3371451" y="3516923"/>
              <a:ext cx="598585" cy="65063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34"/>
            <p:cNvSpPr txBox="1"/>
            <p:nvPr/>
          </p:nvSpPr>
          <p:spPr>
            <a:xfrm>
              <a:off x="3969768" y="3344518"/>
              <a:ext cx="2214880" cy="822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32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知识与技能</a:t>
              </a:r>
            </a:p>
          </p:txBody>
        </p:sp>
        <p:sp>
          <p:nvSpPr>
            <p:cNvPr id="23" name="Freeform 39"/>
            <p:cNvSpPr>
              <a:spLocks noEditPoints="1"/>
            </p:cNvSpPr>
            <p:nvPr/>
          </p:nvSpPr>
          <p:spPr bwMode="auto">
            <a:xfrm>
              <a:off x="3498042" y="3644729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4373880" y="1540090"/>
            <a:ext cx="2724873" cy="822960"/>
            <a:chOff x="6096000" y="2733258"/>
            <a:chExt cx="2724873" cy="822961"/>
          </a:xfrm>
        </p:grpSpPr>
        <p:sp>
          <p:nvSpPr>
            <p:cNvPr id="25" name="Rectangle 10"/>
            <p:cNvSpPr/>
            <p:nvPr/>
          </p:nvSpPr>
          <p:spPr>
            <a:xfrm>
              <a:off x="6096000" y="2866293"/>
              <a:ext cx="2724550" cy="650630"/>
            </a:xfrm>
            <a:prstGeom prst="rect">
              <a:avLst/>
            </a:prstGeom>
            <a:solidFill>
              <a:srgbClr val="779F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11"/>
            <p:cNvSpPr/>
            <p:nvPr/>
          </p:nvSpPr>
          <p:spPr>
            <a:xfrm>
              <a:off x="6096000" y="2866293"/>
              <a:ext cx="598585" cy="65063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36"/>
            <p:cNvSpPr txBox="1"/>
            <p:nvPr/>
          </p:nvSpPr>
          <p:spPr>
            <a:xfrm>
              <a:off x="6605993" y="2733258"/>
              <a:ext cx="2214880" cy="822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32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能力与方法</a:t>
              </a:r>
            </a:p>
          </p:txBody>
        </p:sp>
        <p:sp>
          <p:nvSpPr>
            <p:cNvPr id="28" name="Freeform 40"/>
            <p:cNvSpPr>
              <a:spLocks noEditPoints="1"/>
            </p:cNvSpPr>
            <p:nvPr/>
          </p:nvSpPr>
          <p:spPr bwMode="auto">
            <a:xfrm>
              <a:off x="6252324" y="2995578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5"/>
          <p:cNvGrpSpPr/>
          <p:nvPr/>
        </p:nvGrpSpPr>
        <p:grpSpPr>
          <a:xfrm>
            <a:off x="7098430" y="895810"/>
            <a:ext cx="4288790" cy="822960"/>
            <a:chOff x="8820550" y="2088978"/>
            <a:chExt cx="4288790" cy="822961"/>
          </a:xfrm>
        </p:grpSpPr>
        <p:sp>
          <p:nvSpPr>
            <p:cNvPr id="30" name="Rectangle 13"/>
            <p:cNvSpPr/>
            <p:nvPr/>
          </p:nvSpPr>
          <p:spPr>
            <a:xfrm>
              <a:off x="8820550" y="2215663"/>
              <a:ext cx="3882390" cy="650876"/>
            </a:xfrm>
            <a:prstGeom prst="rect">
              <a:avLst/>
            </a:prstGeom>
            <a:solidFill>
              <a:srgbClr val="779F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14"/>
            <p:cNvSpPr/>
            <p:nvPr/>
          </p:nvSpPr>
          <p:spPr>
            <a:xfrm>
              <a:off x="8820550" y="2215663"/>
              <a:ext cx="598585" cy="65063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2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5"/>
            <p:cNvSpPr txBox="1"/>
            <p:nvPr/>
          </p:nvSpPr>
          <p:spPr>
            <a:xfrm>
              <a:off x="9304420" y="2088978"/>
              <a:ext cx="3804920" cy="822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32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情感态度与价值观</a:t>
              </a:r>
            </a:p>
          </p:txBody>
        </p:sp>
        <p:sp>
          <p:nvSpPr>
            <p:cNvPr id="33" name="Freeform 41"/>
            <p:cNvSpPr>
              <a:spLocks noEditPoints="1"/>
            </p:cNvSpPr>
            <p:nvPr/>
          </p:nvSpPr>
          <p:spPr bwMode="auto">
            <a:xfrm>
              <a:off x="8987680" y="2349194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Rectangle 43"/>
          <p:cNvSpPr/>
          <p:nvPr/>
        </p:nvSpPr>
        <p:spPr>
          <a:xfrm>
            <a:off x="1646555" y="2966720"/>
            <a:ext cx="2727325" cy="3017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 fontAlgn="base">
              <a:lnSpc>
                <a:spcPct val="120000"/>
              </a:lnSpc>
            </a:pPr>
            <a:r>
              <a:rPr lang="en-US" altLang="zh-CN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+mn-ea"/>
              </a:rPr>
              <a:t>        </a:t>
            </a:r>
            <a:r>
              <a:rPr lang="zh-CN" altLang="en-US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+mn-ea"/>
              </a:rPr>
              <a:t>能正确朗读课文，疏通文意，积累常见的文言词汇，提高阅读文言文的能力；这一教学目标是根据新课标提出的</a:t>
            </a:r>
            <a:r>
              <a:rPr lang="en-US" altLang="zh-CN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+mn-ea"/>
              </a:rPr>
              <a:t>“</a:t>
            </a:r>
            <a:r>
              <a:rPr lang="zh-CN" altLang="en-US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+mn-ea"/>
              </a:rPr>
              <a:t>阅读迁移文言文，能借助注释和工具书理解基本内容”设定的</a:t>
            </a:r>
            <a:r>
              <a:rPr lang="zh-CN" altLang="en-US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+mn-ea"/>
              </a:rPr>
              <a:t>。</a:t>
            </a:r>
            <a:endParaRPr lang="en-GB" altLang="zh-CN" spc="301" dirty="0">
              <a:latin typeface="方正宋黑简体" panose="02000000000000000000" charset="-122"/>
              <a:ea typeface="方正宋黑简体" panose="02000000000000000000" charset="-122"/>
              <a:cs typeface="Arial" panose="020B0604020202020204" pitchFamily="34" charset="0"/>
            </a:endParaRPr>
          </a:p>
        </p:txBody>
      </p:sp>
      <p:sp>
        <p:nvSpPr>
          <p:cNvPr id="36" name="Rectangle 44"/>
          <p:cNvSpPr/>
          <p:nvPr/>
        </p:nvSpPr>
        <p:spPr>
          <a:xfrm>
            <a:off x="4541520" y="2324100"/>
            <a:ext cx="2724785" cy="3383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 fontAlgn="base">
              <a:lnSpc>
                <a:spcPct val="120000"/>
              </a:lnSpc>
            </a:pPr>
            <a:r>
              <a:rPr lang="en-US" altLang="zh-CN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Arial" panose="020B0604020202020204" pitchFamily="34" charset="0"/>
              </a:rPr>
              <a:t>        </a:t>
            </a:r>
            <a:r>
              <a:rPr lang="zh-CN" altLang="en-US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Arial" panose="020B0604020202020204" pitchFamily="34" charset="0"/>
              </a:rPr>
              <a:t>学生通过自主合作探究的方式，理解作者的思想领会文章的寓意；这一教学目标的设定符合新课标提出的</a:t>
            </a:r>
            <a:r>
              <a:rPr lang="en-US" altLang="zh-CN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>
                <a:solidFill>
                  <a:srgbClr val="000000"/>
                </a:solidFill>
                <a:latin typeface="方正宋黑简体" panose="02000000000000000000" charset="-122"/>
                <a:ea typeface="方正宋黑简体" panose="02000000000000000000" charset="-122"/>
                <a:cs typeface="+mn-ea"/>
                <a:sym typeface="Arial" panose="020B0604020202020204" pitchFamily="34" charset="0"/>
              </a:rPr>
              <a:t>诵读古代诗词，有意识地在积累、感悟和运用中，提高自己的欣赏品味和审美情趣”的要求。</a:t>
            </a:r>
            <a:endParaRPr lang="en-GB" altLang="zh-CN" sz="2000" spc="301" dirty="0">
              <a:latin typeface="方正宋黑简体" panose="02000000000000000000" charset="-122"/>
              <a:ea typeface="方正宋黑简体" panose="02000000000000000000" charset="-122"/>
              <a:cs typeface="Arial" panose="020B0604020202020204" pitchFamily="34" charset="0"/>
            </a:endParaRPr>
          </a:p>
        </p:txBody>
      </p:sp>
      <p:sp>
        <p:nvSpPr>
          <p:cNvPr id="37" name="Rectangle 45"/>
          <p:cNvSpPr/>
          <p:nvPr/>
        </p:nvSpPr>
        <p:spPr>
          <a:xfrm>
            <a:off x="7251065" y="1673225"/>
            <a:ext cx="39579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>
              <a:lnSpc>
                <a:spcPct val="120000"/>
              </a:lnSpc>
              <a:buNone/>
            </a:pPr>
            <a:r>
              <a:rPr lang="en-US" altLang="zh-CN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        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引导学生认识到只要人才保持良好的心态，坚信</a:t>
            </a:r>
            <a:r>
              <a:rPr lang="en-US" altLang="zh-CN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天生我材必有用</a:t>
            </a:r>
            <a:r>
              <a:rPr lang="en-US" altLang="zh-CN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，持之以恒，就能实现自己的宏图大志。从而达到</a:t>
            </a:r>
            <a:r>
              <a:rPr lang="en-US" altLang="zh-CN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培养学生树立远大的理想，不断完善自身素质，成为坚毅、执着、博学、谦逊的人才</a:t>
            </a:r>
            <a:r>
              <a:rPr lang="zh-CN" altLang="en-US" sz="2000" dirty="0" smtClean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”的育人</a:t>
            </a:r>
            <a:r>
              <a:rPr lang="zh-CN" altLang="en-US" sz="2000" dirty="0">
                <a:latin typeface="方正宋黑简体" panose="02000000000000000000" charset="-122"/>
                <a:ea typeface="方正宋黑简体" panose="02000000000000000000" charset="-122"/>
                <a:sym typeface="Arial" panose="020B0604020202020204" pitchFamily="34" charset="0"/>
              </a:rPr>
              <a:t>目标。</a:t>
            </a:r>
            <a:endParaRPr lang="en-GB" altLang="zh-CN" sz="2000" spc="301" dirty="0">
              <a:latin typeface="方正宋黑简体" panose="02000000000000000000" charset="-122"/>
              <a:ea typeface="方正宋黑简体" panose="02000000000000000000" charset="-122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73113" y="389786"/>
            <a:ext cx="3110530" cy="662305"/>
            <a:chOff x="566569" y="484500"/>
            <a:chExt cx="3110530" cy="662304"/>
          </a:xfrm>
        </p:grpSpPr>
        <p:sp>
          <p:nvSpPr>
            <p:cNvPr id="39" name="矩形 38"/>
            <p:cNvSpPr/>
            <p:nvPr/>
          </p:nvSpPr>
          <p:spPr>
            <a:xfrm>
              <a:off x="566569" y="484500"/>
              <a:ext cx="1960880" cy="6623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-5373" y="5109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6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6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6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6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40" decel="5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40" decel="5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35" grpId="0"/>
      <p:bldP spid="36" grpId="0"/>
      <p:bldP spid="37" grpId="0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8"/>
          <p:cNvSpPr txBox="1">
            <a:spLocks noChangeArrowheads="1"/>
          </p:cNvSpPr>
          <p:nvPr/>
        </p:nvSpPr>
        <p:spPr bwMode="auto">
          <a:xfrm>
            <a:off x="2204720" y="1913255"/>
            <a:ext cx="3056890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方正宋黑简体" panose="02000000000000000000" charset="-122"/>
              <a:ea typeface="方正宋黑简体" panose="02000000000000000000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        在诵读、背诵的基础上，体会作者托物寓意的写法。</a:t>
            </a:r>
            <a:endParaRPr lang="en-US" sz="2800" kern="0" spc="600" dirty="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9" name="TextBox 78"/>
          <p:cNvSpPr txBox="1">
            <a:spLocks noChangeArrowheads="1"/>
          </p:cNvSpPr>
          <p:nvPr/>
        </p:nvSpPr>
        <p:spPr bwMode="auto">
          <a:xfrm>
            <a:off x="6852525" y="3412311"/>
            <a:ext cx="3346389" cy="2651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方正宋黑简体" panose="02000000000000000000" charset="-122"/>
              <a:ea typeface="方正宋黑简体" panose="02000000000000000000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        探究</a:t>
            </a:r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  <a:sym typeface="宋体" panose="02010600030101010101" pitchFamily="2" charset="-122"/>
              </a:rPr>
              <a:t>伯乐与千里马二者之间的关系及寓意，</a:t>
            </a:r>
            <a:r>
              <a:rPr lang="zh-CN" altLang="en-US" sz="2800" dirty="0"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引导学生理解文章表达的情感。</a:t>
            </a:r>
            <a:endParaRPr lang="zh-CN" altLang="en-US" sz="2800" kern="0" spc="600" dirty="0">
              <a:solidFill>
                <a:srgbClr val="C00000"/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4720" y="1577975"/>
            <a:ext cx="3056890" cy="518160"/>
          </a:xfrm>
          <a:prstGeom prst="rect">
            <a:avLst/>
          </a:prstGeom>
          <a:solidFill>
            <a:srgbClr val="4A7904"/>
          </a:solidFill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spc="30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教</a:t>
            </a:r>
            <a:r>
              <a:rPr lang="zh-CN" altLang="en-US" sz="2800" b="1" kern="0" spc="300" dirty="0" smtClean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学重</a:t>
            </a:r>
            <a:r>
              <a:rPr lang="zh-CN" altLang="en-US" sz="2800" b="1" kern="0" spc="30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点</a:t>
            </a:r>
            <a:endParaRPr lang="da-DK" altLang="zh-CN" sz="2800" b="1" kern="0" spc="300" dirty="0">
              <a:solidFill>
                <a:schemeClr val="bg1"/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2285" y="3077210"/>
            <a:ext cx="2996565" cy="518160"/>
          </a:xfrm>
          <a:prstGeom prst="rect">
            <a:avLst/>
          </a:prstGeom>
          <a:solidFill>
            <a:srgbClr val="4A7904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教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学难</a:t>
            </a:r>
            <a:r>
              <a:rPr lang="zh-CN" altLang="en-US" sz="2800" b="1" kern="0" dirty="0">
                <a:solidFill>
                  <a:schemeClr val="bg1"/>
                </a:solidFill>
                <a:latin typeface="方正宋黑简体" panose="02000000000000000000" charset="-122"/>
                <a:ea typeface="方正宋黑简体" panose="02000000000000000000" charset="-122"/>
              </a:rPr>
              <a:t>点</a:t>
            </a:r>
            <a:endParaRPr lang="da-DK" altLang="zh-CN" sz="2800" b="1" kern="0" dirty="0">
              <a:solidFill>
                <a:schemeClr val="bg1"/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73113" y="389786"/>
            <a:ext cx="3836670" cy="662305"/>
            <a:chOff x="566569" y="484500"/>
            <a:chExt cx="3836670" cy="662304"/>
          </a:xfrm>
        </p:grpSpPr>
        <p:sp>
          <p:nvSpPr>
            <p:cNvPr id="3" name="矩形 2"/>
            <p:cNvSpPr/>
            <p:nvPr/>
          </p:nvSpPr>
          <p:spPr>
            <a:xfrm>
              <a:off x="566569" y="484500"/>
              <a:ext cx="3836670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教学重点、难点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-5373" y="5109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84175" y="1445260"/>
            <a:ext cx="768350" cy="2418715"/>
            <a:chOff x="5758085" y="3665098"/>
            <a:chExt cx="745661" cy="2420956"/>
          </a:xfrm>
          <a:solidFill>
            <a:srgbClr val="065E03"/>
          </a:solidFill>
        </p:grpSpPr>
        <p:sp>
          <p:nvSpPr>
            <p:cNvPr id="31" name="Freeform 1575"/>
            <p:cNvSpPr/>
            <p:nvPr/>
          </p:nvSpPr>
          <p:spPr bwMode="auto">
            <a:xfrm>
              <a:off x="5758085" y="3988979"/>
              <a:ext cx="618142" cy="675724"/>
            </a:xfrm>
            <a:custGeom>
              <a:avLst/>
              <a:gdLst>
                <a:gd name="T0" fmla="*/ 492 w 572"/>
                <a:gd name="T1" fmla="*/ 410 h 580"/>
                <a:gd name="T2" fmla="*/ 170 w 572"/>
                <a:gd name="T3" fmla="*/ 410 h 580"/>
                <a:gd name="T4" fmla="*/ 170 w 572"/>
                <a:gd name="T5" fmla="*/ 82 h 580"/>
                <a:gd name="T6" fmla="*/ 170 w 572"/>
                <a:gd name="T7" fmla="*/ 82 h 580"/>
                <a:gd name="T8" fmla="*/ 168 w 572"/>
                <a:gd name="T9" fmla="*/ 64 h 580"/>
                <a:gd name="T10" fmla="*/ 164 w 572"/>
                <a:gd name="T11" fmla="*/ 48 h 580"/>
                <a:gd name="T12" fmla="*/ 156 w 572"/>
                <a:gd name="T13" fmla="*/ 34 h 580"/>
                <a:gd name="T14" fmla="*/ 144 w 572"/>
                <a:gd name="T15" fmla="*/ 22 h 580"/>
                <a:gd name="T16" fmla="*/ 130 w 572"/>
                <a:gd name="T17" fmla="*/ 12 h 580"/>
                <a:gd name="T18" fmla="*/ 114 w 572"/>
                <a:gd name="T19" fmla="*/ 6 h 580"/>
                <a:gd name="T20" fmla="*/ 98 w 572"/>
                <a:gd name="T21" fmla="*/ 0 h 580"/>
                <a:gd name="T22" fmla="*/ 80 w 572"/>
                <a:gd name="T23" fmla="*/ 0 h 580"/>
                <a:gd name="T24" fmla="*/ 80 w 572"/>
                <a:gd name="T25" fmla="*/ 0 h 580"/>
                <a:gd name="T26" fmla="*/ 64 w 572"/>
                <a:gd name="T27" fmla="*/ 0 h 580"/>
                <a:gd name="T28" fmla="*/ 50 w 572"/>
                <a:gd name="T29" fmla="*/ 6 h 580"/>
                <a:gd name="T30" fmla="*/ 36 w 572"/>
                <a:gd name="T31" fmla="*/ 12 h 580"/>
                <a:gd name="T32" fmla="*/ 24 w 572"/>
                <a:gd name="T33" fmla="*/ 22 h 580"/>
                <a:gd name="T34" fmla="*/ 14 w 572"/>
                <a:gd name="T35" fmla="*/ 34 h 580"/>
                <a:gd name="T36" fmla="*/ 6 w 572"/>
                <a:gd name="T37" fmla="*/ 48 h 580"/>
                <a:gd name="T38" fmla="*/ 0 w 572"/>
                <a:gd name="T39" fmla="*/ 64 h 580"/>
                <a:gd name="T40" fmla="*/ 0 w 572"/>
                <a:gd name="T41" fmla="*/ 82 h 580"/>
                <a:gd name="T42" fmla="*/ 0 w 572"/>
                <a:gd name="T43" fmla="*/ 488 h 580"/>
                <a:gd name="T44" fmla="*/ 0 w 572"/>
                <a:gd name="T45" fmla="*/ 488 h 580"/>
                <a:gd name="T46" fmla="*/ 0 w 572"/>
                <a:gd name="T47" fmla="*/ 494 h 580"/>
                <a:gd name="T48" fmla="*/ 0 w 572"/>
                <a:gd name="T49" fmla="*/ 494 h 580"/>
                <a:gd name="T50" fmla="*/ 0 w 572"/>
                <a:gd name="T51" fmla="*/ 512 h 580"/>
                <a:gd name="T52" fmla="*/ 6 w 572"/>
                <a:gd name="T53" fmla="*/ 528 h 580"/>
                <a:gd name="T54" fmla="*/ 14 w 572"/>
                <a:gd name="T55" fmla="*/ 542 h 580"/>
                <a:gd name="T56" fmla="*/ 24 w 572"/>
                <a:gd name="T57" fmla="*/ 556 h 580"/>
                <a:gd name="T58" fmla="*/ 36 w 572"/>
                <a:gd name="T59" fmla="*/ 566 h 580"/>
                <a:gd name="T60" fmla="*/ 50 w 572"/>
                <a:gd name="T61" fmla="*/ 574 h 580"/>
                <a:gd name="T62" fmla="*/ 64 w 572"/>
                <a:gd name="T63" fmla="*/ 578 h 580"/>
                <a:gd name="T64" fmla="*/ 80 w 572"/>
                <a:gd name="T65" fmla="*/ 580 h 580"/>
                <a:gd name="T66" fmla="*/ 492 w 572"/>
                <a:gd name="T67" fmla="*/ 580 h 580"/>
                <a:gd name="T68" fmla="*/ 492 w 572"/>
                <a:gd name="T69" fmla="*/ 580 h 580"/>
                <a:gd name="T70" fmla="*/ 510 w 572"/>
                <a:gd name="T71" fmla="*/ 578 h 580"/>
                <a:gd name="T72" fmla="*/ 526 w 572"/>
                <a:gd name="T73" fmla="*/ 574 h 580"/>
                <a:gd name="T74" fmla="*/ 540 w 572"/>
                <a:gd name="T75" fmla="*/ 566 h 580"/>
                <a:gd name="T76" fmla="*/ 550 w 572"/>
                <a:gd name="T77" fmla="*/ 556 h 580"/>
                <a:gd name="T78" fmla="*/ 560 w 572"/>
                <a:gd name="T79" fmla="*/ 542 h 580"/>
                <a:gd name="T80" fmla="*/ 566 w 572"/>
                <a:gd name="T81" fmla="*/ 528 h 580"/>
                <a:gd name="T82" fmla="*/ 572 w 572"/>
                <a:gd name="T83" fmla="*/ 512 h 580"/>
                <a:gd name="T84" fmla="*/ 572 w 572"/>
                <a:gd name="T85" fmla="*/ 494 h 580"/>
                <a:gd name="T86" fmla="*/ 572 w 572"/>
                <a:gd name="T87" fmla="*/ 494 h 580"/>
                <a:gd name="T88" fmla="*/ 572 w 572"/>
                <a:gd name="T89" fmla="*/ 476 h 580"/>
                <a:gd name="T90" fmla="*/ 566 w 572"/>
                <a:gd name="T91" fmla="*/ 462 h 580"/>
                <a:gd name="T92" fmla="*/ 560 w 572"/>
                <a:gd name="T93" fmla="*/ 446 h 580"/>
                <a:gd name="T94" fmla="*/ 550 w 572"/>
                <a:gd name="T95" fmla="*/ 434 h 580"/>
                <a:gd name="T96" fmla="*/ 540 w 572"/>
                <a:gd name="T97" fmla="*/ 424 h 580"/>
                <a:gd name="T98" fmla="*/ 526 w 572"/>
                <a:gd name="T99" fmla="*/ 416 h 580"/>
                <a:gd name="T100" fmla="*/ 510 w 572"/>
                <a:gd name="T101" fmla="*/ 412 h 580"/>
                <a:gd name="T102" fmla="*/ 492 w 572"/>
                <a:gd name="T103" fmla="*/ 410 h 580"/>
                <a:gd name="T104" fmla="*/ 492 w 572"/>
                <a:gd name="T105" fmla="*/ 41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" h="580">
                  <a:moveTo>
                    <a:pt x="492" y="410"/>
                  </a:moveTo>
                  <a:lnTo>
                    <a:pt x="170" y="410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68" y="64"/>
                  </a:lnTo>
                  <a:lnTo>
                    <a:pt x="164" y="48"/>
                  </a:lnTo>
                  <a:lnTo>
                    <a:pt x="156" y="34"/>
                  </a:lnTo>
                  <a:lnTo>
                    <a:pt x="144" y="22"/>
                  </a:lnTo>
                  <a:lnTo>
                    <a:pt x="130" y="12"/>
                  </a:lnTo>
                  <a:lnTo>
                    <a:pt x="114" y="6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4" y="0"/>
                  </a:lnTo>
                  <a:lnTo>
                    <a:pt x="50" y="6"/>
                  </a:lnTo>
                  <a:lnTo>
                    <a:pt x="36" y="12"/>
                  </a:lnTo>
                  <a:lnTo>
                    <a:pt x="24" y="22"/>
                  </a:lnTo>
                  <a:lnTo>
                    <a:pt x="14" y="34"/>
                  </a:lnTo>
                  <a:lnTo>
                    <a:pt x="6" y="48"/>
                  </a:lnTo>
                  <a:lnTo>
                    <a:pt x="0" y="64"/>
                  </a:lnTo>
                  <a:lnTo>
                    <a:pt x="0" y="82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512"/>
                  </a:lnTo>
                  <a:lnTo>
                    <a:pt x="6" y="528"/>
                  </a:lnTo>
                  <a:lnTo>
                    <a:pt x="14" y="542"/>
                  </a:lnTo>
                  <a:lnTo>
                    <a:pt x="24" y="556"/>
                  </a:lnTo>
                  <a:lnTo>
                    <a:pt x="36" y="566"/>
                  </a:lnTo>
                  <a:lnTo>
                    <a:pt x="50" y="574"/>
                  </a:lnTo>
                  <a:lnTo>
                    <a:pt x="64" y="578"/>
                  </a:lnTo>
                  <a:lnTo>
                    <a:pt x="80" y="580"/>
                  </a:lnTo>
                  <a:lnTo>
                    <a:pt x="492" y="580"/>
                  </a:lnTo>
                  <a:lnTo>
                    <a:pt x="492" y="580"/>
                  </a:lnTo>
                  <a:lnTo>
                    <a:pt x="510" y="578"/>
                  </a:lnTo>
                  <a:lnTo>
                    <a:pt x="526" y="574"/>
                  </a:lnTo>
                  <a:lnTo>
                    <a:pt x="540" y="566"/>
                  </a:lnTo>
                  <a:lnTo>
                    <a:pt x="550" y="556"/>
                  </a:lnTo>
                  <a:lnTo>
                    <a:pt x="560" y="542"/>
                  </a:lnTo>
                  <a:lnTo>
                    <a:pt x="566" y="528"/>
                  </a:lnTo>
                  <a:lnTo>
                    <a:pt x="572" y="512"/>
                  </a:lnTo>
                  <a:lnTo>
                    <a:pt x="572" y="494"/>
                  </a:lnTo>
                  <a:lnTo>
                    <a:pt x="572" y="494"/>
                  </a:lnTo>
                  <a:lnTo>
                    <a:pt x="572" y="476"/>
                  </a:lnTo>
                  <a:lnTo>
                    <a:pt x="566" y="462"/>
                  </a:lnTo>
                  <a:lnTo>
                    <a:pt x="560" y="446"/>
                  </a:lnTo>
                  <a:lnTo>
                    <a:pt x="550" y="434"/>
                  </a:lnTo>
                  <a:lnTo>
                    <a:pt x="540" y="424"/>
                  </a:lnTo>
                  <a:lnTo>
                    <a:pt x="526" y="416"/>
                  </a:lnTo>
                  <a:lnTo>
                    <a:pt x="510" y="412"/>
                  </a:lnTo>
                  <a:lnTo>
                    <a:pt x="492" y="410"/>
                  </a:lnTo>
                  <a:lnTo>
                    <a:pt x="492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76"/>
            <p:cNvSpPr/>
            <p:nvPr/>
          </p:nvSpPr>
          <p:spPr bwMode="auto">
            <a:xfrm>
              <a:off x="6274645" y="4084513"/>
              <a:ext cx="15129" cy="41942"/>
            </a:xfrm>
            <a:custGeom>
              <a:avLst/>
              <a:gdLst>
                <a:gd name="T0" fmla="*/ 14 w 14"/>
                <a:gd name="T1" fmla="*/ 36 h 36"/>
                <a:gd name="T2" fmla="*/ 14 w 14"/>
                <a:gd name="T3" fmla="*/ 0 h 36"/>
                <a:gd name="T4" fmla="*/ 14 w 14"/>
                <a:gd name="T5" fmla="*/ 0 h 36"/>
                <a:gd name="T6" fmla="*/ 8 w 14"/>
                <a:gd name="T7" fmla="*/ 8 h 36"/>
                <a:gd name="T8" fmla="*/ 0 w 14"/>
                <a:gd name="T9" fmla="*/ 16 h 36"/>
                <a:gd name="T10" fmla="*/ 14 w 14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6">
                  <a:moveTo>
                    <a:pt x="14" y="36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1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77"/>
            <p:cNvSpPr/>
            <p:nvPr/>
          </p:nvSpPr>
          <p:spPr bwMode="auto">
            <a:xfrm>
              <a:off x="5969896" y="4084513"/>
              <a:ext cx="220457" cy="349513"/>
            </a:xfrm>
            <a:custGeom>
              <a:avLst/>
              <a:gdLst>
                <a:gd name="T0" fmla="*/ 0 w 204"/>
                <a:gd name="T1" fmla="*/ 300 h 300"/>
                <a:gd name="T2" fmla="*/ 204 w 204"/>
                <a:gd name="T3" fmla="*/ 300 h 300"/>
                <a:gd name="T4" fmla="*/ 88 w 204"/>
                <a:gd name="T5" fmla="*/ 132 h 300"/>
                <a:gd name="T6" fmla="*/ 88 w 204"/>
                <a:gd name="T7" fmla="*/ 132 h 300"/>
                <a:gd name="T8" fmla="*/ 78 w 204"/>
                <a:gd name="T9" fmla="*/ 110 h 300"/>
                <a:gd name="T10" fmla="*/ 70 w 204"/>
                <a:gd name="T11" fmla="*/ 88 h 300"/>
                <a:gd name="T12" fmla="*/ 70 w 204"/>
                <a:gd name="T13" fmla="*/ 78 h 300"/>
                <a:gd name="T14" fmla="*/ 68 w 204"/>
                <a:gd name="T15" fmla="*/ 66 h 300"/>
                <a:gd name="T16" fmla="*/ 70 w 204"/>
                <a:gd name="T17" fmla="*/ 56 h 300"/>
                <a:gd name="T18" fmla="*/ 74 w 204"/>
                <a:gd name="T19" fmla="*/ 46 h 300"/>
                <a:gd name="T20" fmla="*/ 74 w 204"/>
                <a:gd name="T21" fmla="*/ 46 h 300"/>
                <a:gd name="T22" fmla="*/ 54 w 204"/>
                <a:gd name="T23" fmla="*/ 36 h 300"/>
                <a:gd name="T24" fmla="*/ 34 w 204"/>
                <a:gd name="T25" fmla="*/ 26 h 300"/>
                <a:gd name="T26" fmla="*/ 18 w 204"/>
                <a:gd name="T27" fmla="*/ 14 h 300"/>
                <a:gd name="T28" fmla="*/ 0 w 204"/>
                <a:gd name="T29" fmla="*/ 0 h 300"/>
                <a:gd name="T30" fmla="*/ 0 w 204"/>
                <a:gd name="T3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300">
                  <a:moveTo>
                    <a:pt x="0" y="300"/>
                  </a:moveTo>
                  <a:lnTo>
                    <a:pt x="204" y="300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78" y="110"/>
                  </a:lnTo>
                  <a:lnTo>
                    <a:pt x="70" y="88"/>
                  </a:lnTo>
                  <a:lnTo>
                    <a:pt x="70" y="78"/>
                  </a:lnTo>
                  <a:lnTo>
                    <a:pt x="68" y="66"/>
                  </a:lnTo>
                  <a:lnTo>
                    <a:pt x="70" y="56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54" y="36"/>
                  </a:lnTo>
                  <a:lnTo>
                    <a:pt x="34" y="26"/>
                  </a:lnTo>
                  <a:lnTo>
                    <a:pt x="18" y="14"/>
                  </a:lnTo>
                  <a:lnTo>
                    <a:pt x="0" y="0"/>
                  </a:lnTo>
                  <a:lnTo>
                    <a:pt x="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78"/>
            <p:cNvSpPr/>
            <p:nvPr/>
          </p:nvSpPr>
          <p:spPr bwMode="auto">
            <a:xfrm>
              <a:off x="5915863" y="3665098"/>
              <a:ext cx="432268" cy="442716"/>
            </a:xfrm>
            <a:custGeom>
              <a:avLst/>
              <a:gdLst>
                <a:gd name="T0" fmla="*/ 170 w 400"/>
                <a:gd name="T1" fmla="*/ 332 h 380"/>
                <a:gd name="T2" fmla="*/ 202 w 400"/>
                <a:gd name="T3" fmla="*/ 318 h 380"/>
                <a:gd name="T4" fmla="*/ 236 w 400"/>
                <a:gd name="T5" fmla="*/ 312 h 380"/>
                <a:gd name="T6" fmla="*/ 246 w 400"/>
                <a:gd name="T7" fmla="*/ 312 h 380"/>
                <a:gd name="T8" fmla="*/ 270 w 400"/>
                <a:gd name="T9" fmla="*/ 318 h 380"/>
                <a:gd name="T10" fmla="*/ 290 w 400"/>
                <a:gd name="T11" fmla="*/ 328 h 380"/>
                <a:gd name="T12" fmla="*/ 310 w 400"/>
                <a:gd name="T13" fmla="*/ 344 h 380"/>
                <a:gd name="T14" fmla="*/ 318 w 400"/>
                <a:gd name="T15" fmla="*/ 356 h 380"/>
                <a:gd name="T16" fmla="*/ 348 w 400"/>
                <a:gd name="T17" fmla="*/ 328 h 380"/>
                <a:gd name="T18" fmla="*/ 356 w 400"/>
                <a:gd name="T19" fmla="*/ 318 h 380"/>
                <a:gd name="T20" fmla="*/ 368 w 400"/>
                <a:gd name="T21" fmla="*/ 290 h 380"/>
                <a:gd name="T22" fmla="*/ 374 w 400"/>
                <a:gd name="T23" fmla="*/ 284 h 380"/>
                <a:gd name="T24" fmla="*/ 394 w 400"/>
                <a:gd name="T25" fmla="*/ 240 h 380"/>
                <a:gd name="T26" fmla="*/ 400 w 400"/>
                <a:gd name="T27" fmla="*/ 198 h 380"/>
                <a:gd name="T28" fmla="*/ 398 w 400"/>
                <a:gd name="T29" fmla="*/ 178 h 380"/>
                <a:gd name="T30" fmla="*/ 390 w 400"/>
                <a:gd name="T31" fmla="*/ 138 h 380"/>
                <a:gd name="T32" fmla="*/ 374 w 400"/>
                <a:gd name="T33" fmla="*/ 102 h 380"/>
                <a:gd name="T34" fmla="*/ 352 w 400"/>
                <a:gd name="T35" fmla="*/ 72 h 380"/>
                <a:gd name="T36" fmla="*/ 324 w 400"/>
                <a:gd name="T37" fmla="*/ 44 h 380"/>
                <a:gd name="T38" fmla="*/ 292 w 400"/>
                <a:gd name="T39" fmla="*/ 24 h 380"/>
                <a:gd name="T40" fmla="*/ 256 w 400"/>
                <a:gd name="T41" fmla="*/ 8 h 380"/>
                <a:gd name="T42" fmla="*/ 216 w 400"/>
                <a:gd name="T43" fmla="*/ 0 h 380"/>
                <a:gd name="T44" fmla="*/ 196 w 400"/>
                <a:gd name="T45" fmla="*/ 0 h 380"/>
                <a:gd name="T46" fmla="*/ 158 w 400"/>
                <a:gd name="T47" fmla="*/ 4 h 380"/>
                <a:gd name="T48" fmla="*/ 122 w 400"/>
                <a:gd name="T49" fmla="*/ 16 h 380"/>
                <a:gd name="T50" fmla="*/ 88 w 400"/>
                <a:gd name="T51" fmla="*/ 34 h 380"/>
                <a:gd name="T52" fmla="*/ 58 w 400"/>
                <a:gd name="T53" fmla="*/ 58 h 380"/>
                <a:gd name="T54" fmla="*/ 34 w 400"/>
                <a:gd name="T55" fmla="*/ 86 h 380"/>
                <a:gd name="T56" fmla="*/ 16 w 400"/>
                <a:gd name="T57" fmla="*/ 120 h 380"/>
                <a:gd name="T58" fmla="*/ 4 w 400"/>
                <a:gd name="T59" fmla="*/ 158 h 380"/>
                <a:gd name="T60" fmla="*/ 0 w 400"/>
                <a:gd name="T61" fmla="*/ 198 h 380"/>
                <a:gd name="T62" fmla="*/ 0 w 400"/>
                <a:gd name="T63" fmla="*/ 214 h 380"/>
                <a:gd name="T64" fmla="*/ 6 w 400"/>
                <a:gd name="T65" fmla="*/ 244 h 380"/>
                <a:gd name="T66" fmla="*/ 22 w 400"/>
                <a:gd name="T67" fmla="*/ 286 h 380"/>
                <a:gd name="T68" fmla="*/ 56 w 400"/>
                <a:gd name="T69" fmla="*/ 334 h 380"/>
                <a:gd name="T70" fmla="*/ 100 w 400"/>
                <a:gd name="T71" fmla="*/ 368 h 380"/>
                <a:gd name="T72" fmla="*/ 126 w 400"/>
                <a:gd name="T73" fmla="*/ 380 h 380"/>
                <a:gd name="T74" fmla="*/ 146 w 400"/>
                <a:gd name="T75" fmla="*/ 352 h 380"/>
                <a:gd name="T76" fmla="*/ 170 w 400"/>
                <a:gd name="T77" fmla="*/ 33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0" h="380">
                  <a:moveTo>
                    <a:pt x="170" y="332"/>
                  </a:moveTo>
                  <a:lnTo>
                    <a:pt x="170" y="332"/>
                  </a:lnTo>
                  <a:lnTo>
                    <a:pt x="186" y="324"/>
                  </a:lnTo>
                  <a:lnTo>
                    <a:pt x="202" y="318"/>
                  </a:lnTo>
                  <a:lnTo>
                    <a:pt x="218" y="314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46" y="312"/>
                  </a:lnTo>
                  <a:lnTo>
                    <a:pt x="258" y="314"/>
                  </a:lnTo>
                  <a:lnTo>
                    <a:pt x="270" y="318"/>
                  </a:lnTo>
                  <a:lnTo>
                    <a:pt x="280" y="322"/>
                  </a:lnTo>
                  <a:lnTo>
                    <a:pt x="290" y="328"/>
                  </a:lnTo>
                  <a:lnTo>
                    <a:pt x="300" y="336"/>
                  </a:lnTo>
                  <a:lnTo>
                    <a:pt x="310" y="344"/>
                  </a:lnTo>
                  <a:lnTo>
                    <a:pt x="318" y="356"/>
                  </a:lnTo>
                  <a:lnTo>
                    <a:pt x="318" y="356"/>
                  </a:lnTo>
                  <a:lnTo>
                    <a:pt x="338" y="336"/>
                  </a:lnTo>
                  <a:lnTo>
                    <a:pt x="348" y="328"/>
                  </a:lnTo>
                  <a:lnTo>
                    <a:pt x="356" y="318"/>
                  </a:lnTo>
                  <a:lnTo>
                    <a:pt x="356" y="318"/>
                  </a:lnTo>
                  <a:lnTo>
                    <a:pt x="364" y="298"/>
                  </a:lnTo>
                  <a:lnTo>
                    <a:pt x="368" y="290"/>
                  </a:lnTo>
                  <a:lnTo>
                    <a:pt x="374" y="284"/>
                  </a:lnTo>
                  <a:lnTo>
                    <a:pt x="374" y="284"/>
                  </a:lnTo>
                  <a:lnTo>
                    <a:pt x="386" y="262"/>
                  </a:lnTo>
                  <a:lnTo>
                    <a:pt x="394" y="240"/>
                  </a:lnTo>
                  <a:lnTo>
                    <a:pt x="398" y="220"/>
                  </a:lnTo>
                  <a:lnTo>
                    <a:pt x="400" y="198"/>
                  </a:lnTo>
                  <a:lnTo>
                    <a:pt x="400" y="198"/>
                  </a:lnTo>
                  <a:lnTo>
                    <a:pt x="398" y="178"/>
                  </a:lnTo>
                  <a:lnTo>
                    <a:pt x="396" y="158"/>
                  </a:lnTo>
                  <a:lnTo>
                    <a:pt x="390" y="138"/>
                  </a:lnTo>
                  <a:lnTo>
                    <a:pt x="384" y="120"/>
                  </a:lnTo>
                  <a:lnTo>
                    <a:pt x="374" y="102"/>
                  </a:lnTo>
                  <a:lnTo>
                    <a:pt x="364" y="86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4" y="44"/>
                  </a:lnTo>
                  <a:lnTo>
                    <a:pt x="308" y="34"/>
                  </a:lnTo>
                  <a:lnTo>
                    <a:pt x="292" y="24"/>
                  </a:lnTo>
                  <a:lnTo>
                    <a:pt x="274" y="16"/>
                  </a:lnTo>
                  <a:lnTo>
                    <a:pt x="256" y="8"/>
                  </a:lnTo>
                  <a:lnTo>
                    <a:pt x="236" y="4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8" y="0"/>
                  </a:lnTo>
                  <a:lnTo>
                    <a:pt x="158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4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6"/>
                  </a:lnTo>
                  <a:lnTo>
                    <a:pt x="24" y="102"/>
                  </a:lnTo>
                  <a:lnTo>
                    <a:pt x="16" y="120"/>
                  </a:lnTo>
                  <a:lnTo>
                    <a:pt x="8" y="138"/>
                  </a:lnTo>
                  <a:lnTo>
                    <a:pt x="4" y="158"/>
                  </a:lnTo>
                  <a:lnTo>
                    <a:pt x="0" y="17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14"/>
                  </a:lnTo>
                  <a:lnTo>
                    <a:pt x="2" y="230"/>
                  </a:lnTo>
                  <a:lnTo>
                    <a:pt x="6" y="244"/>
                  </a:lnTo>
                  <a:lnTo>
                    <a:pt x="10" y="258"/>
                  </a:lnTo>
                  <a:lnTo>
                    <a:pt x="22" y="286"/>
                  </a:lnTo>
                  <a:lnTo>
                    <a:pt x="36" y="312"/>
                  </a:lnTo>
                  <a:lnTo>
                    <a:pt x="56" y="334"/>
                  </a:lnTo>
                  <a:lnTo>
                    <a:pt x="78" y="352"/>
                  </a:lnTo>
                  <a:lnTo>
                    <a:pt x="100" y="368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36" y="366"/>
                  </a:lnTo>
                  <a:lnTo>
                    <a:pt x="146" y="352"/>
                  </a:lnTo>
                  <a:lnTo>
                    <a:pt x="158" y="342"/>
                  </a:lnTo>
                  <a:lnTo>
                    <a:pt x="170" y="332"/>
                  </a:lnTo>
                  <a:lnTo>
                    <a:pt x="170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79"/>
            <p:cNvSpPr/>
            <p:nvPr/>
          </p:nvSpPr>
          <p:spPr bwMode="auto">
            <a:xfrm>
              <a:off x="6410809" y="4552860"/>
              <a:ext cx="4323" cy="25631"/>
            </a:xfrm>
            <a:custGeom>
              <a:avLst/>
              <a:gdLst>
                <a:gd name="T0" fmla="*/ 4 w 4"/>
                <a:gd name="T1" fmla="*/ 10 h 22"/>
                <a:gd name="T2" fmla="*/ 4 w 4"/>
                <a:gd name="T3" fmla="*/ 10 h 22"/>
                <a:gd name="T4" fmla="*/ 2 w 4"/>
                <a:gd name="T5" fmla="*/ 6 h 22"/>
                <a:gd name="T6" fmla="*/ 0 w 4"/>
                <a:gd name="T7" fmla="*/ 0 h 22"/>
                <a:gd name="T8" fmla="*/ 0 w 4"/>
                <a:gd name="T9" fmla="*/ 22 h 22"/>
                <a:gd name="T10" fmla="*/ 0 w 4"/>
                <a:gd name="T11" fmla="*/ 22 h 22"/>
                <a:gd name="T12" fmla="*/ 4 w 4"/>
                <a:gd name="T13" fmla="*/ 10 h 22"/>
                <a:gd name="T14" fmla="*/ 4 w 4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2">
                  <a:moveTo>
                    <a:pt x="4" y="10"/>
                  </a:moveTo>
                  <a:lnTo>
                    <a:pt x="4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80"/>
            <p:cNvSpPr/>
            <p:nvPr/>
          </p:nvSpPr>
          <p:spPr bwMode="auto">
            <a:xfrm>
              <a:off x="6075801" y="3988979"/>
              <a:ext cx="427945" cy="671064"/>
            </a:xfrm>
            <a:custGeom>
              <a:avLst/>
              <a:gdLst>
                <a:gd name="T0" fmla="*/ 310 w 396"/>
                <a:gd name="T1" fmla="*/ 0 h 576"/>
                <a:gd name="T2" fmla="*/ 278 w 396"/>
                <a:gd name="T3" fmla="*/ 6 h 576"/>
                <a:gd name="T4" fmla="*/ 252 w 396"/>
                <a:gd name="T5" fmla="*/ 22 h 576"/>
                <a:gd name="T6" fmla="*/ 234 w 396"/>
                <a:gd name="T7" fmla="*/ 48 h 576"/>
                <a:gd name="T8" fmla="*/ 226 w 396"/>
                <a:gd name="T9" fmla="*/ 82 h 576"/>
                <a:gd name="T10" fmla="*/ 156 w 396"/>
                <a:gd name="T11" fmla="*/ 108 h 576"/>
                <a:gd name="T12" fmla="*/ 146 w 396"/>
                <a:gd name="T13" fmla="*/ 94 h 576"/>
                <a:gd name="T14" fmla="*/ 118 w 396"/>
                <a:gd name="T15" fmla="*/ 76 h 576"/>
                <a:gd name="T16" fmla="*/ 86 w 396"/>
                <a:gd name="T17" fmla="*/ 68 h 576"/>
                <a:gd name="T18" fmla="*/ 54 w 396"/>
                <a:gd name="T19" fmla="*/ 74 h 576"/>
                <a:gd name="T20" fmla="*/ 40 w 396"/>
                <a:gd name="T21" fmla="*/ 82 h 576"/>
                <a:gd name="T22" fmla="*/ 16 w 396"/>
                <a:gd name="T23" fmla="*/ 106 h 576"/>
                <a:gd name="T24" fmla="*/ 2 w 396"/>
                <a:gd name="T25" fmla="*/ 138 h 576"/>
                <a:gd name="T26" fmla="*/ 2 w 396"/>
                <a:gd name="T27" fmla="*/ 168 h 576"/>
                <a:gd name="T28" fmla="*/ 14 w 396"/>
                <a:gd name="T29" fmla="*/ 198 h 576"/>
                <a:gd name="T30" fmla="*/ 198 w 396"/>
                <a:gd name="T31" fmla="*/ 382 h 576"/>
                <a:gd name="T32" fmla="*/ 220 w 396"/>
                <a:gd name="T33" fmla="*/ 384 h 576"/>
                <a:gd name="T34" fmla="*/ 258 w 396"/>
                <a:gd name="T35" fmla="*/ 400 h 576"/>
                <a:gd name="T36" fmla="*/ 288 w 396"/>
                <a:gd name="T37" fmla="*/ 426 h 576"/>
                <a:gd name="T38" fmla="*/ 306 w 396"/>
                <a:gd name="T39" fmla="*/ 464 h 576"/>
                <a:gd name="T40" fmla="*/ 310 w 396"/>
                <a:gd name="T41" fmla="*/ 506 h 576"/>
                <a:gd name="T42" fmla="*/ 308 w 396"/>
                <a:gd name="T43" fmla="*/ 524 h 576"/>
                <a:gd name="T44" fmla="*/ 292 w 396"/>
                <a:gd name="T45" fmla="*/ 558 h 576"/>
                <a:gd name="T46" fmla="*/ 278 w 396"/>
                <a:gd name="T47" fmla="*/ 570 h 576"/>
                <a:gd name="T48" fmla="*/ 320 w 396"/>
                <a:gd name="T49" fmla="*/ 576 h 576"/>
                <a:gd name="T50" fmla="*/ 338 w 396"/>
                <a:gd name="T51" fmla="*/ 572 h 576"/>
                <a:gd name="T52" fmla="*/ 354 w 396"/>
                <a:gd name="T53" fmla="*/ 564 h 576"/>
                <a:gd name="T54" fmla="*/ 372 w 396"/>
                <a:gd name="T55" fmla="*/ 548 h 576"/>
                <a:gd name="T56" fmla="*/ 386 w 396"/>
                <a:gd name="T57" fmla="*/ 532 h 576"/>
                <a:gd name="T58" fmla="*/ 392 w 396"/>
                <a:gd name="T59" fmla="*/ 514 h 576"/>
                <a:gd name="T60" fmla="*/ 396 w 396"/>
                <a:gd name="T61" fmla="*/ 494 h 576"/>
                <a:gd name="T62" fmla="*/ 396 w 396"/>
                <a:gd name="T63" fmla="*/ 488 h 576"/>
                <a:gd name="T64" fmla="*/ 396 w 396"/>
                <a:gd name="T65" fmla="*/ 82 h 576"/>
                <a:gd name="T66" fmla="*/ 388 w 396"/>
                <a:gd name="T67" fmla="*/ 48 h 576"/>
                <a:gd name="T68" fmla="*/ 370 w 396"/>
                <a:gd name="T69" fmla="*/ 22 h 576"/>
                <a:gd name="T70" fmla="*/ 342 w 396"/>
                <a:gd name="T71" fmla="*/ 6 h 576"/>
                <a:gd name="T72" fmla="*/ 310 w 396"/>
                <a:gd name="T7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6" h="576">
                  <a:moveTo>
                    <a:pt x="310" y="0"/>
                  </a:moveTo>
                  <a:lnTo>
                    <a:pt x="310" y="0"/>
                  </a:lnTo>
                  <a:lnTo>
                    <a:pt x="294" y="0"/>
                  </a:lnTo>
                  <a:lnTo>
                    <a:pt x="278" y="6"/>
                  </a:lnTo>
                  <a:lnTo>
                    <a:pt x="264" y="12"/>
                  </a:lnTo>
                  <a:lnTo>
                    <a:pt x="252" y="22"/>
                  </a:lnTo>
                  <a:lnTo>
                    <a:pt x="242" y="34"/>
                  </a:lnTo>
                  <a:lnTo>
                    <a:pt x="234" y="48"/>
                  </a:lnTo>
                  <a:lnTo>
                    <a:pt x="228" y="64"/>
                  </a:lnTo>
                  <a:lnTo>
                    <a:pt x="226" y="82"/>
                  </a:lnTo>
                  <a:lnTo>
                    <a:pt x="226" y="216"/>
                  </a:lnTo>
                  <a:lnTo>
                    <a:pt x="156" y="108"/>
                  </a:lnTo>
                  <a:lnTo>
                    <a:pt x="156" y="108"/>
                  </a:lnTo>
                  <a:lnTo>
                    <a:pt x="146" y="94"/>
                  </a:lnTo>
                  <a:lnTo>
                    <a:pt x="132" y="84"/>
                  </a:lnTo>
                  <a:lnTo>
                    <a:pt x="118" y="76"/>
                  </a:lnTo>
                  <a:lnTo>
                    <a:pt x="102" y="70"/>
                  </a:lnTo>
                  <a:lnTo>
                    <a:pt x="86" y="68"/>
                  </a:lnTo>
                  <a:lnTo>
                    <a:pt x="70" y="70"/>
                  </a:lnTo>
                  <a:lnTo>
                    <a:pt x="54" y="74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26" y="94"/>
                  </a:lnTo>
                  <a:lnTo>
                    <a:pt x="16" y="106"/>
                  </a:lnTo>
                  <a:lnTo>
                    <a:pt x="8" y="122"/>
                  </a:lnTo>
                  <a:lnTo>
                    <a:pt x="2" y="138"/>
                  </a:lnTo>
                  <a:lnTo>
                    <a:pt x="0" y="154"/>
                  </a:lnTo>
                  <a:lnTo>
                    <a:pt x="2" y="168"/>
                  </a:lnTo>
                  <a:lnTo>
                    <a:pt x="6" y="184"/>
                  </a:lnTo>
                  <a:lnTo>
                    <a:pt x="14" y="198"/>
                  </a:lnTo>
                  <a:lnTo>
                    <a:pt x="136" y="382"/>
                  </a:lnTo>
                  <a:lnTo>
                    <a:pt x="198" y="382"/>
                  </a:lnTo>
                  <a:lnTo>
                    <a:pt x="198" y="382"/>
                  </a:lnTo>
                  <a:lnTo>
                    <a:pt x="220" y="384"/>
                  </a:lnTo>
                  <a:lnTo>
                    <a:pt x="240" y="390"/>
                  </a:lnTo>
                  <a:lnTo>
                    <a:pt x="258" y="400"/>
                  </a:lnTo>
                  <a:lnTo>
                    <a:pt x="274" y="412"/>
                  </a:lnTo>
                  <a:lnTo>
                    <a:pt x="288" y="426"/>
                  </a:lnTo>
                  <a:lnTo>
                    <a:pt x="300" y="444"/>
                  </a:lnTo>
                  <a:lnTo>
                    <a:pt x="306" y="464"/>
                  </a:lnTo>
                  <a:lnTo>
                    <a:pt x="310" y="484"/>
                  </a:lnTo>
                  <a:lnTo>
                    <a:pt x="310" y="506"/>
                  </a:lnTo>
                  <a:lnTo>
                    <a:pt x="310" y="506"/>
                  </a:lnTo>
                  <a:lnTo>
                    <a:pt x="308" y="524"/>
                  </a:lnTo>
                  <a:lnTo>
                    <a:pt x="300" y="542"/>
                  </a:lnTo>
                  <a:lnTo>
                    <a:pt x="292" y="558"/>
                  </a:lnTo>
                  <a:lnTo>
                    <a:pt x="278" y="570"/>
                  </a:lnTo>
                  <a:lnTo>
                    <a:pt x="278" y="570"/>
                  </a:lnTo>
                  <a:lnTo>
                    <a:pt x="300" y="576"/>
                  </a:lnTo>
                  <a:lnTo>
                    <a:pt x="320" y="576"/>
                  </a:lnTo>
                  <a:lnTo>
                    <a:pt x="328" y="576"/>
                  </a:lnTo>
                  <a:lnTo>
                    <a:pt x="338" y="572"/>
                  </a:lnTo>
                  <a:lnTo>
                    <a:pt x="346" y="568"/>
                  </a:lnTo>
                  <a:lnTo>
                    <a:pt x="354" y="564"/>
                  </a:lnTo>
                  <a:lnTo>
                    <a:pt x="354" y="564"/>
                  </a:lnTo>
                  <a:lnTo>
                    <a:pt x="372" y="548"/>
                  </a:lnTo>
                  <a:lnTo>
                    <a:pt x="380" y="540"/>
                  </a:lnTo>
                  <a:lnTo>
                    <a:pt x="386" y="532"/>
                  </a:lnTo>
                  <a:lnTo>
                    <a:pt x="390" y="524"/>
                  </a:lnTo>
                  <a:lnTo>
                    <a:pt x="392" y="514"/>
                  </a:lnTo>
                  <a:lnTo>
                    <a:pt x="394" y="504"/>
                  </a:lnTo>
                  <a:lnTo>
                    <a:pt x="396" y="494"/>
                  </a:lnTo>
                  <a:lnTo>
                    <a:pt x="396" y="494"/>
                  </a:lnTo>
                  <a:lnTo>
                    <a:pt x="396" y="488"/>
                  </a:lnTo>
                  <a:lnTo>
                    <a:pt x="396" y="82"/>
                  </a:lnTo>
                  <a:lnTo>
                    <a:pt x="396" y="82"/>
                  </a:lnTo>
                  <a:lnTo>
                    <a:pt x="394" y="64"/>
                  </a:lnTo>
                  <a:lnTo>
                    <a:pt x="388" y="48"/>
                  </a:lnTo>
                  <a:lnTo>
                    <a:pt x="380" y="34"/>
                  </a:lnTo>
                  <a:lnTo>
                    <a:pt x="370" y="22"/>
                  </a:lnTo>
                  <a:lnTo>
                    <a:pt x="356" y="12"/>
                  </a:lnTo>
                  <a:lnTo>
                    <a:pt x="342" y="6"/>
                  </a:lnTo>
                  <a:lnTo>
                    <a:pt x="326" y="0"/>
                  </a:lnTo>
                  <a:lnTo>
                    <a:pt x="310" y="0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81"/>
            <p:cNvSpPr/>
            <p:nvPr/>
          </p:nvSpPr>
          <p:spPr bwMode="auto">
            <a:xfrm>
              <a:off x="5844538" y="4578490"/>
              <a:ext cx="566271" cy="1507564"/>
            </a:xfrm>
            <a:custGeom>
              <a:avLst/>
              <a:gdLst>
                <a:gd name="T0" fmla="*/ 524 w 524"/>
                <a:gd name="T1" fmla="*/ 838 h 1294"/>
                <a:gd name="T2" fmla="*/ 524 w 524"/>
                <a:gd name="T3" fmla="*/ 472 h 1294"/>
                <a:gd name="T4" fmla="*/ 524 w 524"/>
                <a:gd name="T5" fmla="*/ 466 h 1294"/>
                <a:gd name="T6" fmla="*/ 524 w 524"/>
                <a:gd name="T7" fmla="*/ 0 h 1294"/>
                <a:gd name="T8" fmla="*/ 514 w 524"/>
                <a:gd name="T9" fmla="*/ 40 h 1294"/>
                <a:gd name="T10" fmla="*/ 488 w 524"/>
                <a:gd name="T11" fmla="*/ 72 h 1294"/>
                <a:gd name="T12" fmla="*/ 454 w 524"/>
                <a:gd name="T13" fmla="*/ 94 h 1294"/>
                <a:gd name="T14" fmla="*/ 412 w 524"/>
                <a:gd name="T15" fmla="*/ 102 h 1294"/>
                <a:gd name="T16" fmla="*/ 0 w 524"/>
                <a:gd name="T17" fmla="*/ 482 h 1294"/>
                <a:gd name="T18" fmla="*/ 0 w 524"/>
                <a:gd name="T19" fmla="*/ 1202 h 1294"/>
                <a:gd name="T20" fmla="*/ 2 w 524"/>
                <a:gd name="T21" fmla="*/ 1220 h 1294"/>
                <a:gd name="T22" fmla="*/ 16 w 524"/>
                <a:gd name="T23" fmla="*/ 1252 h 1294"/>
                <a:gd name="T24" fmla="*/ 42 w 524"/>
                <a:gd name="T25" fmla="*/ 1274 h 1294"/>
                <a:gd name="T26" fmla="*/ 74 w 524"/>
                <a:gd name="T27" fmla="*/ 1288 h 1294"/>
                <a:gd name="T28" fmla="*/ 122 w 524"/>
                <a:gd name="T29" fmla="*/ 1288 h 1294"/>
                <a:gd name="T30" fmla="*/ 140 w 524"/>
                <a:gd name="T31" fmla="*/ 1288 h 1294"/>
                <a:gd name="T32" fmla="*/ 172 w 524"/>
                <a:gd name="T33" fmla="*/ 1274 h 1294"/>
                <a:gd name="T34" fmla="*/ 198 w 524"/>
                <a:gd name="T35" fmla="*/ 1252 h 1294"/>
                <a:gd name="T36" fmla="*/ 212 w 524"/>
                <a:gd name="T37" fmla="*/ 1220 h 1294"/>
                <a:gd name="T38" fmla="*/ 214 w 524"/>
                <a:gd name="T39" fmla="*/ 846 h 1294"/>
                <a:gd name="T40" fmla="*/ 214 w 524"/>
                <a:gd name="T41" fmla="*/ 482 h 1294"/>
                <a:gd name="T42" fmla="*/ 214 w 524"/>
                <a:gd name="T43" fmla="*/ 476 h 1294"/>
                <a:gd name="T44" fmla="*/ 226 w 524"/>
                <a:gd name="T45" fmla="*/ 450 h 1294"/>
                <a:gd name="T46" fmla="*/ 238 w 524"/>
                <a:gd name="T47" fmla="*/ 438 h 1294"/>
                <a:gd name="T48" fmla="*/ 254 w 524"/>
                <a:gd name="T49" fmla="*/ 430 h 1294"/>
                <a:gd name="T50" fmla="*/ 262 w 524"/>
                <a:gd name="T51" fmla="*/ 430 h 1294"/>
                <a:gd name="T52" fmla="*/ 282 w 524"/>
                <a:gd name="T53" fmla="*/ 434 h 1294"/>
                <a:gd name="T54" fmla="*/ 298 w 524"/>
                <a:gd name="T55" fmla="*/ 444 h 1294"/>
                <a:gd name="T56" fmla="*/ 308 w 524"/>
                <a:gd name="T57" fmla="*/ 458 h 1294"/>
                <a:gd name="T58" fmla="*/ 314 w 524"/>
                <a:gd name="T59" fmla="*/ 476 h 1294"/>
                <a:gd name="T60" fmla="*/ 314 w 524"/>
                <a:gd name="T61" fmla="*/ 828 h 1294"/>
                <a:gd name="T62" fmla="*/ 314 w 524"/>
                <a:gd name="T63" fmla="*/ 838 h 1294"/>
                <a:gd name="T64" fmla="*/ 314 w 524"/>
                <a:gd name="T65" fmla="*/ 1202 h 1294"/>
                <a:gd name="T66" fmla="*/ 316 w 524"/>
                <a:gd name="T67" fmla="*/ 1220 h 1294"/>
                <a:gd name="T68" fmla="*/ 332 w 524"/>
                <a:gd name="T69" fmla="*/ 1252 h 1294"/>
                <a:gd name="T70" fmla="*/ 358 w 524"/>
                <a:gd name="T71" fmla="*/ 1278 h 1294"/>
                <a:gd name="T72" fmla="*/ 390 w 524"/>
                <a:gd name="T73" fmla="*/ 1292 h 1294"/>
                <a:gd name="T74" fmla="*/ 436 w 524"/>
                <a:gd name="T75" fmla="*/ 1294 h 1294"/>
                <a:gd name="T76" fmla="*/ 454 w 524"/>
                <a:gd name="T77" fmla="*/ 1292 h 1294"/>
                <a:gd name="T78" fmla="*/ 484 w 524"/>
                <a:gd name="T79" fmla="*/ 1278 h 1294"/>
                <a:gd name="T80" fmla="*/ 508 w 524"/>
                <a:gd name="T81" fmla="*/ 1252 h 1294"/>
                <a:gd name="T82" fmla="*/ 522 w 524"/>
                <a:gd name="T83" fmla="*/ 1220 h 1294"/>
                <a:gd name="T84" fmla="*/ 524 w 524"/>
                <a:gd name="T85" fmla="*/ 846 h 1294"/>
                <a:gd name="T86" fmla="*/ 524 w 524"/>
                <a:gd name="T87" fmla="*/ 838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4" h="1294">
                  <a:moveTo>
                    <a:pt x="524" y="838"/>
                  </a:moveTo>
                  <a:lnTo>
                    <a:pt x="524" y="838"/>
                  </a:lnTo>
                  <a:lnTo>
                    <a:pt x="524" y="828"/>
                  </a:lnTo>
                  <a:lnTo>
                    <a:pt x="524" y="472"/>
                  </a:lnTo>
                  <a:lnTo>
                    <a:pt x="524" y="472"/>
                  </a:lnTo>
                  <a:lnTo>
                    <a:pt x="524" y="466"/>
                  </a:lnTo>
                  <a:lnTo>
                    <a:pt x="524" y="0"/>
                  </a:lnTo>
                  <a:lnTo>
                    <a:pt x="524" y="0"/>
                  </a:lnTo>
                  <a:lnTo>
                    <a:pt x="520" y="20"/>
                  </a:lnTo>
                  <a:lnTo>
                    <a:pt x="514" y="40"/>
                  </a:lnTo>
                  <a:lnTo>
                    <a:pt x="502" y="58"/>
                  </a:lnTo>
                  <a:lnTo>
                    <a:pt x="488" y="72"/>
                  </a:lnTo>
                  <a:lnTo>
                    <a:pt x="472" y="84"/>
                  </a:lnTo>
                  <a:lnTo>
                    <a:pt x="454" y="94"/>
                  </a:lnTo>
                  <a:lnTo>
                    <a:pt x="434" y="100"/>
                  </a:lnTo>
                  <a:lnTo>
                    <a:pt x="412" y="102"/>
                  </a:lnTo>
                  <a:lnTo>
                    <a:pt x="0" y="102"/>
                  </a:lnTo>
                  <a:lnTo>
                    <a:pt x="0" y="482"/>
                  </a:lnTo>
                  <a:lnTo>
                    <a:pt x="0" y="846"/>
                  </a:lnTo>
                  <a:lnTo>
                    <a:pt x="0" y="1202"/>
                  </a:lnTo>
                  <a:lnTo>
                    <a:pt x="0" y="1202"/>
                  </a:lnTo>
                  <a:lnTo>
                    <a:pt x="2" y="1220"/>
                  </a:lnTo>
                  <a:lnTo>
                    <a:pt x="8" y="1236"/>
                  </a:lnTo>
                  <a:lnTo>
                    <a:pt x="16" y="1252"/>
                  </a:lnTo>
                  <a:lnTo>
                    <a:pt x="28" y="1264"/>
                  </a:lnTo>
                  <a:lnTo>
                    <a:pt x="42" y="1274"/>
                  </a:lnTo>
                  <a:lnTo>
                    <a:pt x="58" y="1282"/>
                  </a:lnTo>
                  <a:lnTo>
                    <a:pt x="74" y="1288"/>
                  </a:lnTo>
                  <a:lnTo>
                    <a:pt x="94" y="1288"/>
                  </a:lnTo>
                  <a:lnTo>
                    <a:pt x="122" y="1288"/>
                  </a:lnTo>
                  <a:lnTo>
                    <a:pt x="122" y="1288"/>
                  </a:lnTo>
                  <a:lnTo>
                    <a:pt x="140" y="1288"/>
                  </a:lnTo>
                  <a:lnTo>
                    <a:pt x="158" y="1282"/>
                  </a:lnTo>
                  <a:lnTo>
                    <a:pt x="172" y="1274"/>
                  </a:lnTo>
                  <a:lnTo>
                    <a:pt x="186" y="1264"/>
                  </a:lnTo>
                  <a:lnTo>
                    <a:pt x="198" y="1252"/>
                  </a:lnTo>
                  <a:lnTo>
                    <a:pt x="206" y="1236"/>
                  </a:lnTo>
                  <a:lnTo>
                    <a:pt x="212" y="1220"/>
                  </a:lnTo>
                  <a:lnTo>
                    <a:pt x="214" y="1202"/>
                  </a:lnTo>
                  <a:lnTo>
                    <a:pt x="214" y="846"/>
                  </a:lnTo>
                  <a:lnTo>
                    <a:pt x="214" y="482"/>
                  </a:lnTo>
                  <a:lnTo>
                    <a:pt x="214" y="482"/>
                  </a:lnTo>
                  <a:lnTo>
                    <a:pt x="214" y="476"/>
                  </a:lnTo>
                  <a:lnTo>
                    <a:pt x="214" y="476"/>
                  </a:lnTo>
                  <a:lnTo>
                    <a:pt x="220" y="458"/>
                  </a:lnTo>
                  <a:lnTo>
                    <a:pt x="226" y="450"/>
                  </a:lnTo>
                  <a:lnTo>
                    <a:pt x="230" y="444"/>
                  </a:lnTo>
                  <a:lnTo>
                    <a:pt x="238" y="438"/>
                  </a:lnTo>
                  <a:lnTo>
                    <a:pt x="246" y="434"/>
                  </a:lnTo>
                  <a:lnTo>
                    <a:pt x="254" y="430"/>
                  </a:lnTo>
                  <a:lnTo>
                    <a:pt x="262" y="430"/>
                  </a:lnTo>
                  <a:lnTo>
                    <a:pt x="262" y="430"/>
                  </a:lnTo>
                  <a:lnTo>
                    <a:pt x="272" y="430"/>
                  </a:lnTo>
                  <a:lnTo>
                    <a:pt x="282" y="434"/>
                  </a:lnTo>
                  <a:lnTo>
                    <a:pt x="290" y="438"/>
                  </a:lnTo>
                  <a:lnTo>
                    <a:pt x="298" y="444"/>
                  </a:lnTo>
                  <a:lnTo>
                    <a:pt x="304" y="450"/>
                  </a:lnTo>
                  <a:lnTo>
                    <a:pt x="308" y="458"/>
                  </a:lnTo>
                  <a:lnTo>
                    <a:pt x="312" y="466"/>
                  </a:lnTo>
                  <a:lnTo>
                    <a:pt x="314" y="476"/>
                  </a:lnTo>
                  <a:lnTo>
                    <a:pt x="314" y="828"/>
                  </a:lnTo>
                  <a:lnTo>
                    <a:pt x="314" y="828"/>
                  </a:lnTo>
                  <a:lnTo>
                    <a:pt x="314" y="838"/>
                  </a:lnTo>
                  <a:lnTo>
                    <a:pt x="314" y="838"/>
                  </a:lnTo>
                  <a:lnTo>
                    <a:pt x="314" y="846"/>
                  </a:lnTo>
                  <a:lnTo>
                    <a:pt x="314" y="1202"/>
                  </a:lnTo>
                  <a:lnTo>
                    <a:pt x="314" y="1202"/>
                  </a:lnTo>
                  <a:lnTo>
                    <a:pt x="316" y="1220"/>
                  </a:lnTo>
                  <a:lnTo>
                    <a:pt x="322" y="1238"/>
                  </a:lnTo>
                  <a:lnTo>
                    <a:pt x="332" y="1252"/>
                  </a:lnTo>
                  <a:lnTo>
                    <a:pt x="344" y="1266"/>
                  </a:lnTo>
                  <a:lnTo>
                    <a:pt x="358" y="1278"/>
                  </a:lnTo>
                  <a:lnTo>
                    <a:pt x="374" y="1286"/>
                  </a:lnTo>
                  <a:lnTo>
                    <a:pt x="390" y="1292"/>
                  </a:lnTo>
                  <a:lnTo>
                    <a:pt x="408" y="1294"/>
                  </a:lnTo>
                  <a:lnTo>
                    <a:pt x="436" y="1294"/>
                  </a:lnTo>
                  <a:lnTo>
                    <a:pt x="436" y="1294"/>
                  </a:lnTo>
                  <a:lnTo>
                    <a:pt x="454" y="1292"/>
                  </a:lnTo>
                  <a:lnTo>
                    <a:pt x="470" y="1286"/>
                  </a:lnTo>
                  <a:lnTo>
                    <a:pt x="484" y="1278"/>
                  </a:lnTo>
                  <a:lnTo>
                    <a:pt x="498" y="1266"/>
                  </a:lnTo>
                  <a:lnTo>
                    <a:pt x="508" y="1252"/>
                  </a:lnTo>
                  <a:lnTo>
                    <a:pt x="516" y="1238"/>
                  </a:lnTo>
                  <a:lnTo>
                    <a:pt x="522" y="1220"/>
                  </a:lnTo>
                  <a:lnTo>
                    <a:pt x="524" y="1202"/>
                  </a:lnTo>
                  <a:lnTo>
                    <a:pt x="524" y="846"/>
                  </a:lnTo>
                  <a:lnTo>
                    <a:pt x="524" y="846"/>
                  </a:lnTo>
                  <a:lnTo>
                    <a:pt x="524" y="838"/>
                  </a:lnTo>
                  <a:lnTo>
                    <a:pt x="524" y="8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617835" y="3413125"/>
            <a:ext cx="795020" cy="2255520"/>
            <a:chOff x="7277859" y="4371113"/>
            <a:chExt cx="886149" cy="2306782"/>
          </a:xfrm>
          <a:solidFill>
            <a:srgbClr val="065E03"/>
          </a:solidFill>
        </p:grpSpPr>
        <p:sp>
          <p:nvSpPr>
            <p:cNvPr id="16" name="Freeform 1565"/>
            <p:cNvSpPr/>
            <p:nvPr/>
          </p:nvSpPr>
          <p:spPr bwMode="auto">
            <a:xfrm>
              <a:off x="7671223" y="4692665"/>
              <a:ext cx="492785" cy="1982901"/>
            </a:xfrm>
            <a:custGeom>
              <a:avLst/>
              <a:gdLst>
                <a:gd name="T0" fmla="*/ 294 w 456"/>
                <a:gd name="T1" fmla="*/ 1276 h 1702"/>
                <a:gd name="T2" fmla="*/ 334 w 456"/>
                <a:gd name="T3" fmla="*/ 976 h 1702"/>
                <a:gd name="T4" fmla="*/ 374 w 456"/>
                <a:gd name="T5" fmla="*/ 948 h 1702"/>
                <a:gd name="T6" fmla="*/ 402 w 456"/>
                <a:gd name="T7" fmla="*/ 912 h 1702"/>
                <a:gd name="T8" fmla="*/ 422 w 456"/>
                <a:gd name="T9" fmla="*/ 870 h 1702"/>
                <a:gd name="T10" fmla="*/ 428 w 456"/>
                <a:gd name="T11" fmla="*/ 826 h 1702"/>
                <a:gd name="T12" fmla="*/ 428 w 456"/>
                <a:gd name="T13" fmla="*/ 174 h 1702"/>
                <a:gd name="T14" fmla="*/ 426 w 456"/>
                <a:gd name="T15" fmla="*/ 138 h 1702"/>
                <a:gd name="T16" fmla="*/ 416 w 456"/>
                <a:gd name="T17" fmla="*/ 106 h 1702"/>
                <a:gd name="T18" fmla="*/ 400 w 456"/>
                <a:gd name="T19" fmla="*/ 76 h 1702"/>
                <a:gd name="T20" fmla="*/ 378 w 456"/>
                <a:gd name="T21" fmla="*/ 50 h 1702"/>
                <a:gd name="T22" fmla="*/ 354 w 456"/>
                <a:gd name="T23" fmla="*/ 30 h 1702"/>
                <a:gd name="T24" fmla="*/ 324 w 456"/>
                <a:gd name="T25" fmla="*/ 14 h 1702"/>
                <a:gd name="T26" fmla="*/ 292 w 456"/>
                <a:gd name="T27" fmla="*/ 4 h 1702"/>
                <a:gd name="T28" fmla="*/ 256 w 456"/>
                <a:gd name="T29" fmla="*/ 0 h 1702"/>
                <a:gd name="T30" fmla="*/ 170 w 456"/>
                <a:gd name="T31" fmla="*/ 0 h 1702"/>
                <a:gd name="T32" fmla="*/ 140 w 456"/>
                <a:gd name="T33" fmla="*/ 2 h 1702"/>
                <a:gd name="T34" fmla="*/ 112 w 456"/>
                <a:gd name="T35" fmla="*/ 10 h 1702"/>
                <a:gd name="T36" fmla="*/ 84 w 456"/>
                <a:gd name="T37" fmla="*/ 22 h 1702"/>
                <a:gd name="T38" fmla="*/ 40 w 456"/>
                <a:gd name="T39" fmla="*/ 60 h 1702"/>
                <a:gd name="T40" fmla="*/ 16 w 456"/>
                <a:gd name="T41" fmla="*/ 96 h 1702"/>
                <a:gd name="T42" fmla="*/ 4 w 456"/>
                <a:gd name="T43" fmla="*/ 122 h 1702"/>
                <a:gd name="T44" fmla="*/ 178 w 456"/>
                <a:gd name="T45" fmla="*/ 106 h 1702"/>
                <a:gd name="T46" fmla="*/ 184 w 456"/>
                <a:gd name="T47" fmla="*/ 102 h 1702"/>
                <a:gd name="T48" fmla="*/ 202 w 456"/>
                <a:gd name="T49" fmla="*/ 102 h 1702"/>
                <a:gd name="T50" fmla="*/ 220 w 456"/>
                <a:gd name="T51" fmla="*/ 102 h 1702"/>
                <a:gd name="T52" fmla="*/ 254 w 456"/>
                <a:gd name="T53" fmla="*/ 118 h 1702"/>
                <a:gd name="T54" fmla="*/ 284 w 456"/>
                <a:gd name="T55" fmla="*/ 144 h 1702"/>
                <a:gd name="T56" fmla="*/ 304 w 456"/>
                <a:gd name="T57" fmla="*/ 178 h 1702"/>
                <a:gd name="T58" fmla="*/ 308 w 456"/>
                <a:gd name="T59" fmla="*/ 198 h 1702"/>
                <a:gd name="T60" fmla="*/ 310 w 456"/>
                <a:gd name="T61" fmla="*/ 220 h 1702"/>
                <a:gd name="T62" fmla="*/ 306 w 456"/>
                <a:gd name="T63" fmla="*/ 242 h 1702"/>
                <a:gd name="T64" fmla="*/ 290 w 456"/>
                <a:gd name="T65" fmla="*/ 280 h 1702"/>
                <a:gd name="T66" fmla="*/ 282 w 456"/>
                <a:gd name="T67" fmla="*/ 290 h 1702"/>
                <a:gd name="T68" fmla="*/ 266 w 456"/>
                <a:gd name="T69" fmla="*/ 306 h 1702"/>
                <a:gd name="T70" fmla="*/ 238 w 456"/>
                <a:gd name="T71" fmla="*/ 322 h 1702"/>
                <a:gd name="T72" fmla="*/ 0 w 456"/>
                <a:gd name="T73" fmla="*/ 362 h 1702"/>
                <a:gd name="T74" fmla="*/ 0 w 456"/>
                <a:gd name="T75" fmla="*/ 826 h 1702"/>
                <a:gd name="T76" fmla="*/ 8 w 456"/>
                <a:gd name="T77" fmla="*/ 880 h 1702"/>
                <a:gd name="T78" fmla="*/ 32 w 456"/>
                <a:gd name="T79" fmla="*/ 928 h 1702"/>
                <a:gd name="T80" fmla="*/ 70 w 456"/>
                <a:gd name="T81" fmla="*/ 964 h 1702"/>
                <a:gd name="T82" fmla="*/ 120 w 456"/>
                <a:gd name="T83" fmla="*/ 990 h 1702"/>
                <a:gd name="T84" fmla="*/ 82 w 456"/>
                <a:gd name="T85" fmla="*/ 1282 h 1702"/>
                <a:gd name="T86" fmla="*/ 82 w 456"/>
                <a:gd name="T87" fmla="*/ 1294 h 1702"/>
                <a:gd name="T88" fmla="*/ 86 w 456"/>
                <a:gd name="T89" fmla="*/ 1314 h 1702"/>
                <a:gd name="T90" fmla="*/ 260 w 456"/>
                <a:gd name="T91" fmla="*/ 1656 h 1702"/>
                <a:gd name="T92" fmla="*/ 270 w 456"/>
                <a:gd name="T93" fmla="*/ 1670 h 1702"/>
                <a:gd name="T94" fmla="*/ 298 w 456"/>
                <a:gd name="T95" fmla="*/ 1692 h 1702"/>
                <a:gd name="T96" fmla="*/ 332 w 456"/>
                <a:gd name="T97" fmla="*/ 1700 h 1702"/>
                <a:gd name="T98" fmla="*/ 368 w 456"/>
                <a:gd name="T99" fmla="*/ 1700 h 1702"/>
                <a:gd name="T100" fmla="*/ 406 w 456"/>
                <a:gd name="T101" fmla="*/ 1680 h 1702"/>
                <a:gd name="T102" fmla="*/ 422 w 456"/>
                <a:gd name="T103" fmla="*/ 1670 h 1702"/>
                <a:gd name="T104" fmla="*/ 446 w 456"/>
                <a:gd name="T105" fmla="*/ 1642 h 1702"/>
                <a:gd name="T106" fmla="*/ 456 w 456"/>
                <a:gd name="T107" fmla="*/ 1610 h 1702"/>
                <a:gd name="T108" fmla="*/ 450 w 456"/>
                <a:gd name="T109" fmla="*/ 1572 h 1702"/>
                <a:gd name="T110" fmla="*/ 442 w 456"/>
                <a:gd name="T111" fmla="*/ 1554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6" h="1702">
                  <a:moveTo>
                    <a:pt x="442" y="1554"/>
                  </a:moveTo>
                  <a:lnTo>
                    <a:pt x="294" y="1276"/>
                  </a:lnTo>
                  <a:lnTo>
                    <a:pt x="334" y="976"/>
                  </a:lnTo>
                  <a:lnTo>
                    <a:pt x="334" y="976"/>
                  </a:lnTo>
                  <a:lnTo>
                    <a:pt x="354" y="962"/>
                  </a:lnTo>
                  <a:lnTo>
                    <a:pt x="374" y="948"/>
                  </a:lnTo>
                  <a:lnTo>
                    <a:pt x="390" y="932"/>
                  </a:lnTo>
                  <a:lnTo>
                    <a:pt x="402" y="912"/>
                  </a:lnTo>
                  <a:lnTo>
                    <a:pt x="414" y="892"/>
                  </a:lnTo>
                  <a:lnTo>
                    <a:pt x="422" y="870"/>
                  </a:lnTo>
                  <a:lnTo>
                    <a:pt x="426" y="848"/>
                  </a:lnTo>
                  <a:lnTo>
                    <a:pt x="428" y="826"/>
                  </a:lnTo>
                  <a:lnTo>
                    <a:pt x="428" y="174"/>
                  </a:lnTo>
                  <a:lnTo>
                    <a:pt x="428" y="174"/>
                  </a:lnTo>
                  <a:lnTo>
                    <a:pt x="428" y="156"/>
                  </a:lnTo>
                  <a:lnTo>
                    <a:pt x="426" y="138"/>
                  </a:lnTo>
                  <a:lnTo>
                    <a:pt x="420" y="122"/>
                  </a:lnTo>
                  <a:lnTo>
                    <a:pt x="416" y="106"/>
                  </a:lnTo>
                  <a:lnTo>
                    <a:pt x="408" y="90"/>
                  </a:lnTo>
                  <a:lnTo>
                    <a:pt x="400" y="76"/>
                  </a:lnTo>
                  <a:lnTo>
                    <a:pt x="390" y="62"/>
                  </a:lnTo>
                  <a:lnTo>
                    <a:pt x="378" y="50"/>
                  </a:lnTo>
                  <a:lnTo>
                    <a:pt x="366" y="40"/>
                  </a:lnTo>
                  <a:lnTo>
                    <a:pt x="354" y="30"/>
                  </a:lnTo>
                  <a:lnTo>
                    <a:pt x="340" y="20"/>
                  </a:lnTo>
                  <a:lnTo>
                    <a:pt x="324" y="14"/>
                  </a:lnTo>
                  <a:lnTo>
                    <a:pt x="308" y="8"/>
                  </a:lnTo>
                  <a:lnTo>
                    <a:pt x="292" y="4"/>
                  </a:lnTo>
                  <a:lnTo>
                    <a:pt x="274" y="0"/>
                  </a:lnTo>
                  <a:lnTo>
                    <a:pt x="256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4" y="0"/>
                  </a:lnTo>
                  <a:lnTo>
                    <a:pt x="140" y="2"/>
                  </a:lnTo>
                  <a:lnTo>
                    <a:pt x="126" y="6"/>
                  </a:lnTo>
                  <a:lnTo>
                    <a:pt x="112" y="10"/>
                  </a:lnTo>
                  <a:lnTo>
                    <a:pt x="98" y="16"/>
                  </a:lnTo>
                  <a:lnTo>
                    <a:pt x="84" y="22"/>
                  </a:lnTo>
                  <a:lnTo>
                    <a:pt x="62" y="38"/>
                  </a:lnTo>
                  <a:lnTo>
                    <a:pt x="40" y="60"/>
                  </a:lnTo>
                  <a:lnTo>
                    <a:pt x="24" y="82"/>
                  </a:lnTo>
                  <a:lnTo>
                    <a:pt x="16" y="96"/>
                  </a:lnTo>
                  <a:lnTo>
                    <a:pt x="10" y="108"/>
                  </a:lnTo>
                  <a:lnTo>
                    <a:pt x="4" y="122"/>
                  </a:lnTo>
                  <a:lnTo>
                    <a:pt x="0" y="138"/>
                  </a:lnTo>
                  <a:lnTo>
                    <a:pt x="178" y="106"/>
                  </a:lnTo>
                  <a:lnTo>
                    <a:pt x="178" y="106"/>
                  </a:lnTo>
                  <a:lnTo>
                    <a:pt x="184" y="102"/>
                  </a:lnTo>
                  <a:lnTo>
                    <a:pt x="190" y="102"/>
                  </a:lnTo>
                  <a:lnTo>
                    <a:pt x="202" y="102"/>
                  </a:lnTo>
                  <a:lnTo>
                    <a:pt x="202" y="102"/>
                  </a:lnTo>
                  <a:lnTo>
                    <a:pt x="220" y="102"/>
                  </a:lnTo>
                  <a:lnTo>
                    <a:pt x="238" y="108"/>
                  </a:lnTo>
                  <a:lnTo>
                    <a:pt x="254" y="118"/>
                  </a:lnTo>
                  <a:lnTo>
                    <a:pt x="270" y="130"/>
                  </a:lnTo>
                  <a:lnTo>
                    <a:pt x="284" y="144"/>
                  </a:lnTo>
                  <a:lnTo>
                    <a:pt x="294" y="160"/>
                  </a:lnTo>
                  <a:lnTo>
                    <a:pt x="304" y="178"/>
                  </a:lnTo>
                  <a:lnTo>
                    <a:pt x="308" y="198"/>
                  </a:lnTo>
                  <a:lnTo>
                    <a:pt x="308" y="198"/>
                  </a:lnTo>
                  <a:lnTo>
                    <a:pt x="310" y="210"/>
                  </a:lnTo>
                  <a:lnTo>
                    <a:pt x="310" y="220"/>
                  </a:lnTo>
                  <a:lnTo>
                    <a:pt x="308" y="230"/>
                  </a:lnTo>
                  <a:lnTo>
                    <a:pt x="306" y="242"/>
                  </a:lnTo>
                  <a:lnTo>
                    <a:pt x="298" y="262"/>
                  </a:lnTo>
                  <a:lnTo>
                    <a:pt x="290" y="280"/>
                  </a:lnTo>
                  <a:lnTo>
                    <a:pt x="290" y="280"/>
                  </a:lnTo>
                  <a:lnTo>
                    <a:pt x="282" y="290"/>
                  </a:lnTo>
                  <a:lnTo>
                    <a:pt x="274" y="300"/>
                  </a:lnTo>
                  <a:lnTo>
                    <a:pt x="266" y="306"/>
                  </a:lnTo>
                  <a:lnTo>
                    <a:pt x="258" y="314"/>
                  </a:lnTo>
                  <a:lnTo>
                    <a:pt x="238" y="322"/>
                  </a:lnTo>
                  <a:lnTo>
                    <a:pt x="218" y="328"/>
                  </a:lnTo>
                  <a:lnTo>
                    <a:pt x="0" y="362"/>
                  </a:lnTo>
                  <a:lnTo>
                    <a:pt x="0" y="826"/>
                  </a:lnTo>
                  <a:lnTo>
                    <a:pt x="0" y="826"/>
                  </a:lnTo>
                  <a:lnTo>
                    <a:pt x="2" y="854"/>
                  </a:lnTo>
                  <a:lnTo>
                    <a:pt x="8" y="880"/>
                  </a:lnTo>
                  <a:lnTo>
                    <a:pt x="18" y="904"/>
                  </a:lnTo>
                  <a:lnTo>
                    <a:pt x="32" y="928"/>
                  </a:lnTo>
                  <a:lnTo>
                    <a:pt x="50" y="948"/>
                  </a:lnTo>
                  <a:lnTo>
                    <a:pt x="70" y="964"/>
                  </a:lnTo>
                  <a:lnTo>
                    <a:pt x="94" y="978"/>
                  </a:lnTo>
                  <a:lnTo>
                    <a:pt x="120" y="990"/>
                  </a:lnTo>
                  <a:lnTo>
                    <a:pt x="82" y="1282"/>
                  </a:lnTo>
                  <a:lnTo>
                    <a:pt x="82" y="1282"/>
                  </a:lnTo>
                  <a:lnTo>
                    <a:pt x="82" y="1294"/>
                  </a:lnTo>
                  <a:lnTo>
                    <a:pt x="82" y="1294"/>
                  </a:lnTo>
                  <a:lnTo>
                    <a:pt x="82" y="1304"/>
                  </a:lnTo>
                  <a:lnTo>
                    <a:pt x="86" y="1314"/>
                  </a:lnTo>
                  <a:lnTo>
                    <a:pt x="92" y="1336"/>
                  </a:lnTo>
                  <a:lnTo>
                    <a:pt x="260" y="1656"/>
                  </a:lnTo>
                  <a:lnTo>
                    <a:pt x="260" y="1656"/>
                  </a:lnTo>
                  <a:lnTo>
                    <a:pt x="270" y="1670"/>
                  </a:lnTo>
                  <a:lnTo>
                    <a:pt x="284" y="1682"/>
                  </a:lnTo>
                  <a:lnTo>
                    <a:pt x="298" y="1692"/>
                  </a:lnTo>
                  <a:lnTo>
                    <a:pt x="316" y="1698"/>
                  </a:lnTo>
                  <a:lnTo>
                    <a:pt x="332" y="1700"/>
                  </a:lnTo>
                  <a:lnTo>
                    <a:pt x="350" y="1702"/>
                  </a:lnTo>
                  <a:lnTo>
                    <a:pt x="368" y="1700"/>
                  </a:lnTo>
                  <a:lnTo>
                    <a:pt x="386" y="1694"/>
                  </a:lnTo>
                  <a:lnTo>
                    <a:pt x="406" y="1680"/>
                  </a:lnTo>
                  <a:lnTo>
                    <a:pt x="406" y="1680"/>
                  </a:lnTo>
                  <a:lnTo>
                    <a:pt x="422" y="1670"/>
                  </a:lnTo>
                  <a:lnTo>
                    <a:pt x="436" y="1658"/>
                  </a:lnTo>
                  <a:lnTo>
                    <a:pt x="446" y="1642"/>
                  </a:lnTo>
                  <a:lnTo>
                    <a:pt x="454" y="1626"/>
                  </a:lnTo>
                  <a:lnTo>
                    <a:pt x="456" y="1610"/>
                  </a:lnTo>
                  <a:lnTo>
                    <a:pt x="456" y="1590"/>
                  </a:lnTo>
                  <a:lnTo>
                    <a:pt x="450" y="1572"/>
                  </a:lnTo>
                  <a:lnTo>
                    <a:pt x="442" y="1554"/>
                  </a:lnTo>
                  <a:lnTo>
                    <a:pt x="442" y="15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66"/>
            <p:cNvSpPr/>
            <p:nvPr/>
          </p:nvSpPr>
          <p:spPr bwMode="auto">
            <a:xfrm>
              <a:off x="7347022" y="4557520"/>
              <a:ext cx="626788" cy="563880"/>
            </a:xfrm>
            <a:custGeom>
              <a:avLst/>
              <a:gdLst>
                <a:gd name="T0" fmla="*/ 164 w 580"/>
                <a:gd name="T1" fmla="*/ 82 h 484"/>
                <a:gd name="T2" fmla="*/ 164 w 580"/>
                <a:gd name="T3" fmla="*/ 82 h 484"/>
                <a:gd name="T4" fmla="*/ 164 w 580"/>
                <a:gd name="T5" fmla="*/ 64 h 484"/>
                <a:gd name="T6" fmla="*/ 158 w 580"/>
                <a:gd name="T7" fmla="*/ 48 h 484"/>
                <a:gd name="T8" fmla="*/ 150 w 580"/>
                <a:gd name="T9" fmla="*/ 34 h 484"/>
                <a:gd name="T10" fmla="*/ 140 w 580"/>
                <a:gd name="T11" fmla="*/ 22 h 484"/>
                <a:gd name="T12" fmla="*/ 128 w 580"/>
                <a:gd name="T13" fmla="*/ 12 h 484"/>
                <a:gd name="T14" fmla="*/ 114 w 580"/>
                <a:gd name="T15" fmla="*/ 4 h 484"/>
                <a:gd name="T16" fmla="*/ 100 w 580"/>
                <a:gd name="T17" fmla="*/ 0 h 484"/>
                <a:gd name="T18" fmla="*/ 86 w 580"/>
                <a:gd name="T19" fmla="*/ 0 h 484"/>
                <a:gd name="T20" fmla="*/ 86 w 580"/>
                <a:gd name="T21" fmla="*/ 0 h 484"/>
                <a:gd name="T22" fmla="*/ 68 w 580"/>
                <a:gd name="T23" fmla="*/ 2 h 484"/>
                <a:gd name="T24" fmla="*/ 50 w 580"/>
                <a:gd name="T25" fmla="*/ 8 h 484"/>
                <a:gd name="T26" fmla="*/ 36 w 580"/>
                <a:gd name="T27" fmla="*/ 16 h 484"/>
                <a:gd name="T28" fmla="*/ 22 w 580"/>
                <a:gd name="T29" fmla="*/ 26 h 484"/>
                <a:gd name="T30" fmla="*/ 12 w 580"/>
                <a:gd name="T31" fmla="*/ 38 h 484"/>
                <a:gd name="T32" fmla="*/ 6 w 580"/>
                <a:gd name="T33" fmla="*/ 50 h 484"/>
                <a:gd name="T34" fmla="*/ 2 w 580"/>
                <a:gd name="T35" fmla="*/ 66 h 484"/>
                <a:gd name="T36" fmla="*/ 0 w 580"/>
                <a:gd name="T37" fmla="*/ 82 h 484"/>
                <a:gd name="T38" fmla="*/ 4 w 580"/>
                <a:gd name="T39" fmla="*/ 400 h 484"/>
                <a:gd name="T40" fmla="*/ 4 w 580"/>
                <a:gd name="T41" fmla="*/ 400 h 484"/>
                <a:gd name="T42" fmla="*/ 6 w 580"/>
                <a:gd name="T43" fmla="*/ 416 h 484"/>
                <a:gd name="T44" fmla="*/ 12 w 580"/>
                <a:gd name="T45" fmla="*/ 432 h 484"/>
                <a:gd name="T46" fmla="*/ 18 w 580"/>
                <a:gd name="T47" fmla="*/ 446 h 484"/>
                <a:gd name="T48" fmla="*/ 30 w 580"/>
                <a:gd name="T49" fmla="*/ 458 h 484"/>
                <a:gd name="T50" fmla="*/ 42 w 580"/>
                <a:gd name="T51" fmla="*/ 468 h 484"/>
                <a:gd name="T52" fmla="*/ 56 w 580"/>
                <a:gd name="T53" fmla="*/ 476 h 484"/>
                <a:gd name="T54" fmla="*/ 72 w 580"/>
                <a:gd name="T55" fmla="*/ 482 h 484"/>
                <a:gd name="T56" fmla="*/ 88 w 580"/>
                <a:gd name="T57" fmla="*/ 484 h 484"/>
                <a:gd name="T58" fmla="*/ 88 w 580"/>
                <a:gd name="T59" fmla="*/ 484 h 484"/>
                <a:gd name="T60" fmla="*/ 98 w 580"/>
                <a:gd name="T61" fmla="*/ 482 h 484"/>
                <a:gd name="T62" fmla="*/ 104 w 580"/>
                <a:gd name="T63" fmla="*/ 482 h 484"/>
                <a:gd name="T64" fmla="*/ 106 w 580"/>
                <a:gd name="T65" fmla="*/ 478 h 484"/>
                <a:gd name="T66" fmla="*/ 514 w 580"/>
                <a:gd name="T67" fmla="*/ 416 h 484"/>
                <a:gd name="T68" fmla="*/ 514 w 580"/>
                <a:gd name="T69" fmla="*/ 416 h 484"/>
                <a:gd name="T70" fmla="*/ 528 w 580"/>
                <a:gd name="T71" fmla="*/ 410 h 484"/>
                <a:gd name="T72" fmla="*/ 542 w 580"/>
                <a:gd name="T73" fmla="*/ 402 h 484"/>
                <a:gd name="T74" fmla="*/ 554 w 580"/>
                <a:gd name="T75" fmla="*/ 392 h 484"/>
                <a:gd name="T76" fmla="*/ 564 w 580"/>
                <a:gd name="T77" fmla="*/ 380 h 484"/>
                <a:gd name="T78" fmla="*/ 572 w 580"/>
                <a:gd name="T79" fmla="*/ 366 h 484"/>
                <a:gd name="T80" fmla="*/ 576 w 580"/>
                <a:gd name="T81" fmla="*/ 350 h 484"/>
                <a:gd name="T82" fmla="*/ 580 w 580"/>
                <a:gd name="T83" fmla="*/ 334 h 484"/>
                <a:gd name="T84" fmla="*/ 578 w 580"/>
                <a:gd name="T85" fmla="*/ 318 h 484"/>
                <a:gd name="T86" fmla="*/ 578 w 580"/>
                <a:gd name="T87" fmla="*/ 318 h 484"/>
                <a:gd name="T88" fmla="*/ 574 w 580"/>
                <a:gd name="T89" fmla="*/ 302 h 484"/>
                <a:gd name="T90" fmla="*/ 566 w 580"/>
                <a:gd name="T91" fmla="*/ 288 h 484"/>
                <a:gd name="T92" fmla="*/ 556 w 580"/>
                <a:gd name="T93" fmla="*/ 276 h 484"/>
                <a:gd name="T94" fmla="*/ 544 w 580"/>
                <a:gd name="T95" fmla="*/ 266 h 484"/>
                <a:gd name="T96" fmla="*/ 530 w 580"/>
                <a:gd name="T97" fmla="*/ 258 h 484"/>
                <a:gd name="T98" fmla="*/ 516 w 580"/>
                <a:gd name="T99" fmla="*/ 252 h 484"/>
                <a:gd name="T100" fmla="*/ 500 w 580"/>
                <a:gd name="T101" fmla="*/ 252 h 484"/>
                <a:gd name="T102" fmla="*/ 484 w 580"/>
                <a:gd name="T103" fmla="*/ 254 h 484"/>
                <a:gd name="T104" fmla="*/ 172 w 580"/>
                <a:gd name="T105" fmla="*/ 300 h 484"/>
                <a:gd name="T106" fmla="*/ 164 w 580"/>
                <a:gd name="T107" fmla="*/ 8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0" h="484">
                  <a:moveTo>
                    <a:pt x="164" y="82"/>
                  </a:moveTo>
                  <a:lnTo>
                    <a:pt x="164" y="82"/>
                  </a:lnTo>
                  <a:lnTo>
                    <a:pt x="164" y="64"/>
                  </a:lnTo>
                  <a:lnTo>
                    <a:pt x="158" y="48"/>
                  </a:lnTo>
                  <a:lnTo>
                    <a:pt x="150" y="34"/>
                  </a:lnTo>
                  <a:lnTo>
                    <a:pt x="140" y="22"/>
                  </a:lnTo>
                  <a:lnTo>
                    <a:pt x="128" y="12"/>
                  </a:lnTo>
                  <a:lnTo>
                    <a:pt x="114" y="4"/>
                  </a:lnTo>
                  <a:lnTo>
                    <a:pt x="100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8" y="2"/>
                  </a:lnTo>
                  <a:lnTo>
                    <a:pt x="50" y="8"/>
                  </a:lnTo>
                  <a:lnTo>
                    <a:pt x="36" y="16"/>
                  </a:lnTo>
                  <a:lnTo>
                    <a:pt x="22" y="26"/>
                  </a:lnTo>
                  <a:lnTo>
                    <a:pt x="12" y="38"/>
                  </a:lnTo>
                  <a:lnTo>
                    <a:pt x="6" y="50"/>
                  </a:lnTo>
                  <a:lnTo>
                    <a:pt x="2" y="66"/>
                  </a:lnTo>
                  <a:lnTo>
                    <a:pt x="0" y="82"/>
                  </a:lnTo>
                  <a:lnTo>
                    <a:pt x="4" y="400"/>
                  </a:lnTo>
                  <a:lnTo>
                    <a:pt x="4" y="400"/>
                  </a:lnTo>
                  <a:lnTo>
                    <a:pt x="6" y="416"/>
                  </a:lnTo>
                  <a:lnTo>
                    <a:pt x="12" y="432"/>
                  </a:lnTo>
                  <a:lnTo>
                    <a:pt x="18" y="446"/>
                  </a:lnTo>
                  <a:lnTo>
                    <a:pt x="30" y="458"/>
                  </a:lnTo>
                  <a:lnTo>
                    <a:pt x="42" y="468"/>
                  </a:lnTo>
                  <a:lnTo>
                    <a:pt x="56" y="476"/>
                  </a:lnTo>
                  <a:lnTo>
                    <a:pt x="72" y="482"/>
                  </a:lnTo>
                  <a:lnTo>
                    <a:pt x="88" y="484"/>
                  </a:lnTo>
                  <a:lnTo>
                    <a:pt x="88" y="484"/>
                  </a:lnTo>
                  <a:lnTo>
                    <a:pt x="98" y="482"/>
                  </a:lnTo>
                  <a:lnTo>
                    <a:pt x="104" y="482"/>
                  </a:lnTo>
                  <a:lnTo>
                    <a:pt x="106" y="478"/>
                  </a:lnTo>
                  <a:lnTo>
                    <a:pt x="514" y="416"/>
                  </a:lnTo>
                  <a:lnTo>
                    <a:pt x="514" y="416"/>
                  </a:lnTo>
                  <a:lnTo>
                    <a:pt x="528" y="410"/>
                  </a:lnTo>
                  <a:lnTo>
                    <a:pt x="542" y="402"/>
                  </a:lnTo>
                  <a:lnTo>
                    <a:pt x="554" y="392"/>
                  </a:lnTo>
                  <a:lnTo>
                    <a:pt x="564" y="380"/>
                  </a:lnTo>
                  <a:lnTo>
                    <a:pt x="572" y="366"/>
                  </a:lnTo>
                  <a:lnTo>
                    <a:pt x="576" y="350"/>
                  </a:lnTo>
                  <a:lnTo>
                    <a:pt x="580" y="334"/>
                  </a:lnTo>
                  <a:lnTo>
                    <a:pt x="578" y="318"/>
                  </a:lnTo>
                  <a:lnTo>
                    <a:pt x="578" y="318"/>
                  </a:lnTo>
                  <a:lnTo>
                    <a:pt x="574" y="302"/>
                  </a:lnTo>
                  <a:lnTo>
                    <a:pt x="566" y="288"/>
                  </a:lnTo>
                  <a:lnTo>
                    <a:pt x="556" y="276"/>
                  </a:lnTo>
                  <a:lnTo>
                    <a:pt x="544" y="266"/>
                  </a:lnTo>
                  <a:lnTo>
                    <a:pt x="530" y="258"/>
                  </a:lnTo>
                  <a:lnTo>
                    <a:pt x="516" y="252"/>
                  </a:lnTo>
                  <a:lnTo>
                    <a:pt x="500" y="252"/>
                  </a:lnTo>
                  <a:lnTo>
                    <a:pt x="484" y="254"/>
                  </a:lnTo>
                  <a:lnTo>
                    <a:pt x="172" y="300"/>
                  </a:lnTo>
                  <a:lnTo>
                    <a:pt x="164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67"/>
            <p:cNvSpPr/>
            <p:nvPr/>
          </p:nvSpPr>
          <p:spPr bwMode="auto">
            <a:xfrm>
              <a:off x="7277859" y="4664704"/>
              <a:ext cx="358782" cy="542909"/>
            </a:xfrm>
            <a:custGeom>
              <a:avLst/>
              <a:gdLst>
                <a:gd name="T0" fmla="*/ 332 w 332"/>
                <a:gd name="T1" fmla="*/ 392 h 466"/>
                <a:gd name="T2" fmla="*/ 174 w 332"/>
                <a:gd name="T3" fmla="*/ 422 h 466"/>
                <a:gd name="T4" fmla="*/ 174 w 332"/>
                <a:gd name="T5" fmla="*/ 422 h 466"/>
                <a:gd name="T6" fmla="*/ 158 w 332"/>
                <a:gd name="T7" fmla="*/ 422 h 466"/>
                <a:gd name="T8" fmla="*/ 152 w 332"/>
                <a:gd name="T9" fmla="*/ 422 h 466"/>
                <a:gd name="T10" fmla="*/ 152 w 332"/>
                <a:gd name="T11" fmla="*/ 422 h 466"/>
                <a:gd name="T12" fmla="*/ 130 w 332"/>
                <a:gd name="T13" fmla="*/ 418 h 466"/>
                <a:gd name="T14" fmla="*/ 108 w 332"/>
                <a:gd name="T15" fmla="*/ 412 h 466"/>
                <a:gd name="T16" fmla="*/ 88 w 332"/>
                <a:gd name="T17" fmla="*/ 402 h 466"/>
                <a:gd name="T18" fmla="*/ 72 w 332"/>
                <a:gd name="T19" fmla="*/ 388 h 466"/>
                <a:gd name="T20" fmla="*/ 58 w 332"/>
                <a:gd name="T21" fmla="*/ 370 h 466"/>
                <a:gd name="T22" fmla="*/ 48 w 332"/>
                <a:gd name="T23" fmla="*/ 352 h 466"/>
                <a:gd name="T24" fmla="*/ 42 w 332"/>
                <a:gd name="T25" fmla="*/ 330 h 466"/>
                <a:gd name="T26" fmla="*/ 40 w 332"/>
                <a:gd name="T27" fmla="*/ 308 h 466"/>
                <a:gd name="T28" fmla="*/ 32 w 332"/>
                <a:gd name="T29" fmla="*/ 0 h 466"/>
                <a:gd name="T30" fmla="*/ 32 w 332"/>
                <a:gd name="T31" fmla="*/ 0 h 466"/>
                <a:gd name="T32" fmla="*/ 26 w 332"/>
                <a:gd name="T33" fmla="*/ 6 h 466"/>
                <a:gd name="T34" fmla="*/ 18 w 332"/>
                <a:gd name="T35" fmla="*/ 12 h 466"/>
                <a:gd name="T36" fmla="*/ 12 w 332"/>
                <a:gd name="T37" fmla="*/ 20 h 466"/>
                <a:gd name="T38" fmla="*/ 8 w 332"/>
                <a:gd name="T39" fmla="*/ 28 h 466"/>
                <a:gd name="T40" fmla="*/ 2 w 332"/>
                <a:gd name="T41" fmla="*/ 48 h 466"/>
                <a:gd name="T42" fmla="*/ 0 w 332"/>
                <a:gd name="T43" fmla="*/ 68 h 466"/>
                <a:gd name="T44" fmla="*/ 2 w 332"/>
                <a:gd name="T45" fmla="*/ 386 h 466"/>
                <a:gd name="T46" fmla="*/ 2 w 332"/>
                <a:gd name="T47" fmla="*/ 386 h 466"/>
                <a:gd name="T48" fmla="*/ 6 w 332"/>
                <a:gd name="T49" fmla="*/ 402 h 466"/>
                <a:gd name="T50" fmla="*/ 12 w 332"/>
                <a:gd name="T51" fmla="*/ 416 h 466"/>
                <a:gd name="T52" fmla="*/ 20 w 332"/>
                <a:gd name="T53" fmla="*/ 430 h 466"/>
                <a:gd name="T54" fmla="*/ 30 w 332"/>
                <a:gd name="T55" fmla="*/ 442 h 466"/>
                <a:gd name="T56" fmla="*/ 42 w 332"/>
                <a:gd name="T57" fmla="*/ 452 h 466"/>
                <a:gd name="T58" fmla="*/ 56 w 332"/>
                <a:gd name="T59" fmla="*/ 460 h 466"/>
                <a:gd name="T60" fmla="*/ 72 w 332"/>
                <a:gd name="T61" fmla="*/ 466 h 466"/>
                <a:gd name="T62" fmla="*/ 88 w 332"/>
                <a:gd name="T63" fmla="*/ 466 h 466"/>
                <a:gd name="T64" fmla="*/ 88 w 332"/>
                <a:gd name="T65" fmla="*/ 466 h 466"/>
                <a:gd name="T66" fmla="*/ 100 w 332"/>
                <a:gd name="T67" fmla="*/ 466 h 466"/>
                <a:gd name="T68" fmla="*/ 104 w 332"/>
                <a:gd name="T69" fmla="*/ 466 h 466"/>
                <a:gd name="T70" fmla="*/ 106 w 332"/>
                <a:gd name="T71" fmla="*/ 464 h 466"/>
                <a:gd name="T72" fmla="*/ 332 w 332"/>
                <a:gd name="T73" fmla="*/ 428 h 466"/>
                <a:gd name="T74" fmla="*/ 332 w 332"/>
                <a:gd name="T75" fmla="*/ 392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2" h="466">
                  <a:moveTo>
                    <a:pt x="332" y="392"/>
                  </a:moveTo>
                  <a:lnTo>
                    <a:pt x="174" y="422"/>
                  </a:lnTo>
                  <a:lnTo>
                    <a:pt x="174" y="422"/>
                  </a:lnTo>
                  <a:lnTo>
                    <a:pt x="158" y="422"/>
                  </a:lnTo>
                  <a:lnTo>
                    <a:pt x="152" y="422"/>
                  </a:lnTo>
                  <a:lnTo>
                    <a:pt x="152" y="422"/>
                  </a:lnTo>
                  <a:lnTo>
                    <a:pt x="130" y="418"/>
                  </a:lnTo>
                  <a:lnTo>
                    <a:pt x="108" y="412"/>
                  </a:lnTo>
                  <a:lnTo>
                    <a:pt x="88" y="402"/>
                  </a:lnTo>
                  <a:lnTo>
                    <a:pt x="72" y="388"/>
                  </a:lnTo>
                  <a:lnTo>
                    <a:pt x="58" y="370"/>
                  </a:lnTo>
                  <a:lnTo>
                    <a:pt x="48" y="352"/>
                  </a:lnTo>
                  <a:lnTo>
                    <a:pt x="42" y="330"/>
                  </a:lnTo>
                  <a:lnTo>
                    <a:pt x="40" y="308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6"/>
                  </a:lnTo>
                  <a:lnTo>
                    <a:pt x="18" y="12"/>
                  </a:lnTo>
                  <a:lnTo>
                    <a:pt x="12" y="20"/>
                  </a:lnTo>
                  <a:lnTo>
                    <a:pt x="8" y="28"/>
                  </a:lnTo>
                  <a:lnTo>
                    <a:pt x="2" y="48"/>
                  </a:lnTo>
                  <a:lnTo>
                    <a:pt x="0" y="68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6" y="402"/>
                  </a:lnTo>
                  <a:lnTo>
                    <a:pt x="12" y="416"/>
                  </a:lnTo>
                  <a:lnTo>
                    <a:pt x="20" y="430"/>
                  </a:lnTo>
                  <a:lnTo>
                    <a:pt x="30" y="442"/>
                  </a:lnTo>
                  <a:lnTo>
                    <a:pt x="42" y="452"/>
                  </a:lnTo>
                  <a:lnTo>
                    <a:pt x="56" y="460"/>
                  </a:lnTo>
                  <a:lnTo>
                    <a:pt x="72" y="466"/>
                  </a:lnTo>
                  <a:lnTo>
                    <a:pt x="88" y="466"/>
                  </a:lnTo>
                  <a:lnTo>
                    <a:pt x="88" y="466"/>
                  </a:lnTo>
                  <a:lnTo>
                    <a:pt x="100" y="466"/>
                  </a:lnTo>
                  <a:lnTo>
                    <a:pt x="104" y="466"/>
                  </a:lnTo>
                  <a:lnTo>
                    <a:pt x="106" y="464"/>
                  </a:lnTo>
                  <a:lnTo>
                    <a:pt x="332" y="428"/>
                  </a:lnTo>
                  <a:lnTo>
                    <a:pt x="332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68"/>
            <p:cNvSpPr/>
            <p:nvPr/>
          </p:nvSpPr>
          <p:spPr bwMode="auto">
            <a:xfrm>
              <a:off x="7558833" y="5846056"/>
              <a:ext cx="220457" cy="831839"/>
            </a:xfrm>
            <a:custGeom>
              <a:avLst/>
              <a:gdLst>
                <a:gd name="T0" fmla="*/ 158 w 204"/>
                <a:gd name="T1" fmla="*/ 314 h 714"/>
                <a:gd name="T2" fmla="*/ 158 w 204"/>
                <a:gd name="T3" fmla="*/ 310 h 714"/>
                <a:gd name="T4" fmla="*/ 158 w 204"/>
                <a:gd name="T5" fmla="*/ 304 h 714"/>
                <a:gd name="T6" fmla="*/ 158 w 204"/>
                <a:gd name="T7" fmla="*/ 304 h 714"/>
                <a:gd name="T8" fmla="*/ 158 w 204"/>
                <a:gd name="T9" fmla="*/ 288 h 714"/>
                <a:gd name="T10" fmla="*/ 192 w 204"/>
                <a:gd name="T11" fmla="*/ 18 h 714"/>
                <a:gd name="T12" fmla="*/ 192 w 204"/>
                <a:gd name="T13" fmla="*/ 18 h 714"/>
                <a:gd name="T14" fmla="*/ 176 w 204"/>
                <a:gd name="T15" fmla="*/ 10 h 714"/>
                <a:gd name="T16" fmla="*/ 168 w 204"/>
                <a:gd name="T17" fmla="*/ 6 h 714"/>
                <a:gd name="T18" fmla="*/ 162 w 204"/>
                <a:gd name="T19" fmla="*/ 0 h 714"/>
                <a:gd name="T20" fmla="*/ 12 w 204"/>
                <a:gd name="T21" fmla="*/ 206 h 714"/>
                <a:gd name="T22" fmla="*/ 12 w 204"/>
                <a:gd name="T23" fmla="*/ 206 h 714"/>
                <a:gd name="T24" fmla="*/ 6 w 204"/>
                <a:gd name="T25" fmla="*/ 220 h 714"/>
                <a:gd name="T26" fmla="*/ 2 w 204"/>
                <a:gd name="T27" fmla="*/ 234 h 714"/>
                <a:gd name="T28" fmla="*/ 0 w 204"/>
                <a:gd name="T29" fmla="*/ 246 h 714"/>
                <a:gd name="T30" fmla="*/ 0 w 204"/>
                <a:gd name="T31" fmla="*/ 258 h 714"/>
                <a:gd name="T32" fmla="*/ 0 w 204"/>
                <a:gd name="T33" fmla="*/ 258 h 714"/>
                <a:gd name="T34" fmla="*/ 0 w 204"/>
                <a:gd name="T35" fmla="*/ 264 h 714"/>
                <a:gd name="T36" fmla="*/ 0 w 204"/>
                <a:gd name="T37" fmla="*/ 620 h 714"/>
                <a:gd name="T38" fmla="*/ 0 w 204"/>
                <a:gd name="T39" fmla="*/ 620 h 714"/>
                <a:gd name="T40" fmla="*/ 0 w 204"/>
                <a:gd name="T41" fmla="*/ 638 h 714"/>
                <a:gd name="T42" fmla="*/ 6 w 204"/>
                <a:gd name="T43" fmla="*/ 656 h 714"/>
                <a:gd name="T44" fmla="*/ 14 w 204"/>
                <a:gd name="T45" fmla="*/ 672 h 714"/>
                <a:gd name="T46" fmla="*/ 24 w 204"/>
                <a:gd name="T47" fmla="*/ 686 h 714"/>
                <a:gd name="T48" fmla="*/ 38 w 204"/>
                <a:gd name="T49" fmla="*/ 698 h 714"/>
                <a:gd name="T50" fmla="*/ 54 w 204"/>
                <a:gd name="T51" fmla="*/ 706 h 714"/>
                <a:gd name="T52" fmla="*/ 72 w 204"/>
                <a:gd name="T53" fmla="*/ 712 h 714"/>
                <a:gd name="T54" fmla="*/ 92 w 204"/>
                <a:gd name="T55" fmla="*/ 714 h 714"/>
                <a:gd name="T56" fmla="*/ 114 w 204"/>
                <a:gd name="T57" fmla="*/ 714 h 714"/>
                <a:gd name="T58" fmla="*/ 114 w 204"/>
                <a:gd name="T59" fmla="*/ 714 h 714"/>
                <a:gd name="T60" fmla="*/ 134 w 204"/>
                <a:gd name="T61" fmla="*/ 712 h 714"/>
                <a:gd name="T62" fmla="*/ 150 w 204"/>
                <a:gd name="T63" fmla="*/ 706 h 714"/>
                <a:gd name="T64" fmla="*/ 166 w 204"/>
                <a:gd name="T65" fmla="*/ 698 h 714"/>
                <a:gd name="T66" fmla="*/ 178 w 204"/>
                <a:gd name="T67" fmla="*/ 686 h 714"/>
                <a:gd name="T68" fmla="*/ 190 w 204"/>
                <a:gd name="T69" fmla="*/ 672 h 714"/>
                <a:gd name="T70" fmla="*/ 198 w 204"/>
                <a:gd name="T71" fmla="*/ 656 h 714"/>
                <a:gd name="T72" fmla="*/ 202 w 204"/>
                <a:gd name="T73" fmla="*/ 638 h 714"/>
                <a:gd name="T74" fmla="*/ 204 w 204"/>
                <a:gd name="T75" fmla="*/ 620 h 714"/>
                <a:gd name="T76" fmla="*/ 204 w 204"/>
                <a:gd name="T77" fmla="*/ 428 h 714"/>
                <a:gd name="T78" fmla="*/ 170 w 204"/>
                <a:gd name="T79" fmla="*/ 362 h 714"/>
                <a:gd name="T80" fmla="*/ 170 w 204"/>
                <a:gd name="T81" fmla="*/ 362 h 714"/>
                <a:gd name="T82" fmla="*/ 164 w 204"/>
                <a:gd name="T83" fmla="*/ 350 h 714"/>
                <a:gd name="T84" fmla="*/ 160 w 204"/>
                <a:gd name="T85" fmla="*/ 336 h 714"/>
                <a:gd name="T86" fmla="*/ 158 w 204"/>
                <a:gd name="T87" fmla="*/ 324 h 714"/>
                <a:gd name="T88" fmla="*/ 158 w 204"/>
                <a:gd name="T89" fmla="*/ 314 h 714"/>
                <a:gd name="T90" fmla="*/ 158 w 204"/>
                <a:gd name="T91" fmla="*/ 3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4" h="714">
                  <a:moveTo>
                    <a:pt x="158" y="314"/>
                  </a:moveTo>
                  <a:lnTo>
                    <a:pt x="158" y="310"/>
                  </a:lnTo>
                  <a:lnTo>
                    <a:pt x="158" y="304"/>
                  </a:lnTo>
                  <a:lnTo>
                    <a:pt x="158" y="304"/>
                  </a:lnTo>
                  <a:lnTo>
                    <a:pt x="158" y="288"/>
                  </a:lnTo>
                  <a:lnTo>
                    <a:pt x="192" y="18"/>
                  </a:lnTo>
                  <a:lnTo>
                    <a:pt x="192" y="18"/>
                  </a:lnTo>
                  <a:lnTo>
                    <a:pt x="176" y="10"/>
                  </a:lnTo>
                  <a:lnTo>
                    <a:pt x="168" y="6"/>
                  </a:lnTo>
                  <a:lnTo>
                    <a:pt x="162" y="0"/>
                  </a:lnTo>
                  <a:lnTo>
                    <a:pt x="12" y="206"/>
                  </a:lnTo>
                  <a:lnTo>
                    <a:pt x="12" y="206"/>
                  </a:lnTo>
                  <a:lnTo>
                    <a:pt x="6" y="220"/>
                  </a:lnTo>
                  <a:lnTo>
                    <a:pt x="2" y="234"/>
                  </a:lnTo>
                  <a:lnTo>
                    <a:pt x="0" y="246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4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38"/>
                  </a:lnTo>
                  <a:lnTo>
                    <a:pt x="6" y="656"/>
                  </a:lnTo>
                  <a:lnTo>
                    <a:pt x="14" y="672"/>
                  </a:lnTo>
                  <a:lnTo>
                    <a:pt x="24" y="686"/>
                  </a:lnTo>
                  <a:lnTo>
                    <a:pt x="38" y="698"/>
                  </a:lnTo>
                  <a:lnTo>
                    <a:pt x="54" y="706"/>
                  </a:lnTo>
                  <a:lnTo>
                    <a:pt x="72" y="712"/>
                  </a:lnTo>
                  <a:lnTo>
                    <a:pt x="92" y="714"/>
                  </a:lnTo>
                  <a:lnTo>
                    <a:pt x="114" y="714"/>
                  </a:lnTo>
                  <a:lnTo>
                    <a:pt x="114" y="714"/>
                  </a:lnTo>
                  <a:lnTo>
                    <a:pt x="134" y="712"/>
                  </a:lnTo>
                  <a:lnTo>
                    <a:pt x="150" y="706"/>
                  </a:lnTo>
                  <a:lnTo>
                    <a:pt x="166" y="698"/>
                  </a:lnTo>
                  <a:lnTo>
                    <a:pt x="178" y="686"/>
                  </a:lnTo>
                  <a:lnTo>
                    <a:pt x="190" y="672"/>
                  </a:lnTo>
                  <a:lnTo>
                    <a:pt x="198" y="656"/>
                  </a:lnTo>
                  <a:lnTo>
                    <a:pt x="202" y="638"/>
                  </a:lnTo>
                  <a:lnTo>
                    <a:pt x="204" y="620"/>
                  </a:lnTo>
                  <a:lnTo>
                    <a:pt x="204" y="428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64" y="350"/>
                  </a:lnTo>
                  <a:lnTo>
                    <a:pt x="160" y="336"/>
                  </a:lnTo>
                  <a:lnTo>
                    <a:pt x="158" y="324"/>
                  </a:lnTo>
                  <a:lnTo>
                    <a:pt x="158" y="314"/>
                  </a:lnTo>
                  <a:lnTo>
                    <a:pt x="158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69"/>
            <p:cNvSpPr/>
            <p:nvPr/>
          </p:nvSpPr>
          <p:spPr bwMode="auto">
            <a:xfrm>
              <a:off x="7316763" y="4371113"/>
              <a:ext cx="425784" cy="461356"/>
            </a:xfrm>
            <a:custGeom>
              <a:avLst/>
              <a:gdLst>
                <a:gd name="T0" fmla="*/ 114 w 394"/>
                <a:gd name="T1" fmla="*/ 124 h 396"/>
                <a:gd name="T2" fmla="*/ 124 w 394"/>
                <a:gd name="T3" fmla="*/ 126 h 396"/>
                <a:gd name="T4" fmla="*/ 154 w 394"/>
                <a:gd name="T5" fmla="*/ 134 h 396"/>
                <a:gd name="T6" fmla="*/ 188 w 394"/>
                <a:gd name="T7" fmla="*/ 158 h 396"/>
                <a:gd name="T8" fmla="*/ 214 w 394"/>
                <a:gd name="T9" fmla="*/ 194 h 396"/>
                <a:gd name="T10" fmla="*/ 222 w 394"/>
                <a:gd name="T11" fmla="*/ 224 h 396"/>
                <a:gd name="T12" fmla="*/ 226 w 394"/>
                <a:gd name="T13" fmla="*/ 396 h 396"/>
                <a:gd name="T14" fmla="*/ 244 w 394"/>
                <a:gd name="T15" fmla="*/ 392 h 396"/>
                <a:gd name="T16" fmla="*/ 278 w 394"/>
                <a:gd name="T17" fmla="*/ 380 h 396"/>
                <a:gd name="T18" fmla="*/ 308 w 394"/>
                <a:gd name="T19" fmla="*/ 364 h 396"/>
                <a:gd name="T20" fmla="*/ 334 w 394"/>
                <a:gd name="T21" fmla="*/ 342 h 396"/>
                <a:gd name="T22" fmla="*/ 358 w 394"/>
                <a:gd name="T23" fmla="*/ 316 h 396"/>
                <a:gd name="T24" fmla="*/ 374 w 394"/>
                <a:gd name="T25" fmla="*/ 286 h 396"/>
                <a:gd name="T26" fmla="*/ 386 w 394"/>
                <a:gd name="T27" fmla="*/ 254 h 396"/>
                <a:gd name="T28" fmla="*/ 392 w 394"/>
                <a:gd name="T29" fmla="*/ 218 h 396"/>
                <a:gd name="T30" fmla="*/ 394 w 394"/>
                <a:gd name="T31" fmla="*/ 200 h 396"/>
                <a:gd name="T32" fmla="*/ 390 w 394"/>
                <a:gd name="T33" fmla="*/ 158 h 396"/>
                <a:gd name="T34" fmla="*/ 378 w 394"/>
                <a:gd name="T35" fmla="*/ 122 h 396"/>
                <a:gd name="T36" fmla="*/ 360 w 394"/>
                <a:gd name="T37" fmla="*/ 88 h 396"/>
                <a:gd name="T38" fmla="*/ 336 w 394"/>
                <a:gd name="T39" fmla="*/ 58 h 396"/>
                <a:gd name="T40" fmla="*/ 308 w 394"/>
                <a:gd name="T41" fmla="*/ 34 h 396"/>
                <a:gd name="T42" fmla="*/ 274 w 394"/>
                <a:gd name="T43" fmla="*/ 16 h 396"/>
                <a:gd name="T44" fmla="*/ 238 w 394"/>
                <a:gd name="T45" fmla="*/ 4 h 396"/>
                <a:gd name="T46" fmla="*/ 200 w 394"/>
                <a:gd name="T47" fmla="*/ 0 h 396"/>
                <a:gd name="T48" fmla="*/ 180 w 394"/>
                <a:gd name="T49" fmla="*/ 2 h 396"/>
                <a:gd name="T50" fmla="*/ 140 w 394"/>
                <a:gd name="T51" fmla="*/ 10 h 396"/>
                <a:gd name="T52" fmla="*/ 106 w 394"/>
                <a:gd name="T53" fmla="*/ 24 h 396"/>
                <a:gd name="T54" fmla="*/ 74 w 394"/>
                <a:gd name="T55" fmla="*/ 46 h 396"/>
                <a:gd name="T56" fmla="*/ 46 w 394"/>
                <a:gd name="T57" fmla="*/ 72 h 396"/>
                <a:gd name="T58" fmla="*/ 24 w 394"/>
                <a:gd name="T59" fmla="*/ 104 h 396"/>
                <a:gd name="T60" fmla="*/ 8 w 394"/>
                <a:gd name="T61" fmla="*/ 140 h 396"/>
                <a:gd name="T62" fmla="*/ 0 w 394"/>
                <a:gd name="T63" fmla="*/ 178 h 396"/>
                <a:gd name="T64" fmla="*/ 0 w 394"/>
                <a:gd name="T65" fmla="*/ 200 h 396"/>
                <a:gd name="T66" fmla="*/ 0 w 394"/>
                <a:gd name="T67" fmla="*/ 210 h 396"/>
                <a:gd name="T68" fmla="*/ 16 w 394"/>
                <a:gd name="T69" fmla="*/ 178 h 396"/>
                <a:gd name="T70" fmla="*/ 42 w 394"/>
                <a:gd name="T71" fmla="*/ 152 h 396"/>
                <a:gd name="T72" fmla="*/ 74 w 394"/>
                <a:gd name="T73" fmla="*/ 134 h 396"/>
                <a:gd name="T74" fmla="*/ 108 w 394"/>
                <a:gd name="T75" fmla="*/ 12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4" h="396">
                  <a:moveTo>
                    <a:pt x="108" y="124"/>
                  </a:moveTo>
                  <a:lnTo>
                    <a:pt x="114" y="124"/>
                  </a:lnTo>
                  <a:lnTo>
                    <a:pt x="114" y="124"/>
                  </a:lnTo>
                  <a:lnTo>
                    <a:pt x="124" y="126"/>
                  </a:lnTo>
                  <a:lnTo>
                    <a:pt x="134" y="126"/>
                  </a:lnTo>
                  <a:lnTo>
                    <a:pt x="154" y="134"/>
                  </a:lnTo>
                  <a:lnTo>
                    <a:pt x="172" y="144"/>
                  </a:lnTo>
                  <a:lnTo>
                    <a:pt x="188" y="158"/>
                  </a:lnTo>
                  <a:lnTo>
                    <a:pt x="202" y="176"/>
                  </a:lnTo>
                  <a:lnTo>
                    <a:pt x="214" y="194"/>
                  </a:lnTo>
                  <a:lnTo>
                    <a:pt x="220" y="214"/>
                  </a:lnTo>
                  <a:lnTo>
                    <a:pt x="222" y="224"/>
                  </a:lnTo>
                  <a:lnTo>
                    <a:pt x="224" y="23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44" y="392"/>
                  </a:lnTo>
                  <a:lnTo>
                    <a:pt x="262" y="388"/>
                  </a:lnTo>
                  <a:lnTo>
                    <a:pt x="278" y="380"/>
                  </a:lnTo>
                  <a:lnTo>
                    <a:pt x="294" y="374"/>
                  </a:lnTo>
                  <a:lnTo>
                    <a:pt x="308" y="364"/>
                  </a:lnTo>
                  <a:lnTo>
                    <a:pt x="322" y="354"/>
                  </a:lnTo>
                  <a:lnTo>
                    <a:pt x="334" y="342"/>
                  </a:lnTo>
                  <a:lnTo>
                    <a:pt x="346" y="330"/>
                  </a:lnTo>
                  <a:lnTo>
                    <a:pt x="358" y="316"/>
                  </a:lnTo>
                  <a:lnTo>
                    <a:pt x="366" y="302"/>
                  </a:lnTo>
                  <a:lnTo>
                    <a:pt x="374" y="286"/>
                  </a:lnTo>
                  <a:lnTo>
                    <a:pt x="380" y="270"/>
                  </a:lnTo>
                  <a:lnTo>
                    <a:pt x="386" y="254"/>
                  </a:lnTo>
                  <a:lnTo>
                    <a:pt x="390" y="236"/>
                  </a:lnTo>
                  <a:lnTo>
                    <a:pt x="392" y="218"/>
                  </a:lnTo>
                  <a:lnTo>
                    <a:pt x="394" y="200"/>
                  </a:lnTo>
                  <a:lnTo>
                    <a:pt x="394" y="200"/>
                  </a:lnTo>
                  <a:lnTo>
                    <a:pt x="392" y="178"/>
                  </a:lnTo>
                  <a:lnTo>
                    <a:pt x="390" y="158"/>
                  </a:lnTo>
                  <a:lnTo>
                    <a:pt x="384" y="140"/>
                  </a:lnTo>
                  <a:lnTo>
                    <a:pt x="378" y="122"/>
                  </a:lnTo>
                  <a:lnTo>
                    <a:pt x="370" y="104"/>
                  </a:lnTo>
                  <a:lnTo>
                    <a:pt x="360" y="88"/>
                  </a:lnTo>
                  <a:lnTo>
                    <a:pt x="350" y="72"/>
                  </a:lnTo>
                  <a:lnTo>
                    <a:pt x="336" y="58"/>
                  </a:lnTo>
                  <a:lnTo>
                    <a:pt x="322" y="46"/>
                  </a:lnTo>
                  <a:lnTo>
                    <a:pt x="308" y="34"/>
                  </a:lnTo>
                  <a:lnTo>
                    <a:pt x="292" y="24"/>
                  </a:lnTo>
                  <a:lnTo>
                    <a:pt x="274" y="16"/>
                  </a:lnTo>
                  <a:lnTo>
                    <a:pt x="258" y="10"/>
                  </a:lnTo>
                  <a:lnTo>
                    <a:pt x="238" y="4"/>
                  </a:lnTo>
                  <a:lnTo>
                    <a:pt x="220" y="2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2"/>
                  </a:lnTo>
                  <a:lnTo>
                    <a:pt x="160" y="4"/>
                  </a:lnTo>
                  <a:lnTo>
                    <a:pt x="140" y="10"/>
                  </a:lnTo>
                  <a:lnTo>
                    <a:pt x="122" y="16"/>
                  </a:lnTo>
                  <a:lnTo>
                    <a:pt x="106" y="24"/>
                  </a:lnTo>
                  <a:lnTo>
                    <a:pt x="88" y="34"/>
                  </a:lnTo>
                  <a:lnTo>
                    <a:pt x="74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58"/>
                  </a:lnTo>
                  <a:lnTo>
                    <a:pt x="0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6" y="194"/>
                  </a:lnTo>
                  <a:lnTo>
                    <a:pt x="16" y="178"/>
                  </a:lnTo>
                  <a:lnTo>
                    <a:pt x="28" y="166"/>
                  </a:lnTo>
                  <a:lnTo>
                    <a:pt x="42" y="152"/>
                  </a:lnTo>
                  <a:lnTo>
                    <a:pt x="56" y="142"/>
                  </a:lnTo>
                  <a:lnTo>
                    <a:pt x="74" y="134"/>
                  </a:lnTo>
                  <a:lnTo>
                    <a:pt x="90" y="128"/>
                  </a:lnTo>
                  <a:lnTo>
                    <a:pt x="108" y="124"/>
                  </a:lnTo>
                  <a:lnTo>
                    <a:pt x="108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bldLvl="0" animBg="1"/>
      <p:bldP spid="12" grpId="0" bldLvl="0" animBg="1"/>
      <p:bldP spid="4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27883" y="2044180"/>
            <a:ext cx="762658" cy="554407"/>
            <a:chOff x="5871081" y="1533134"/>
            <a:chExt cx="572068" cy="415805"/>
          </a:xfrm>
        </p:grpSpPr>
        <p:grpSp>
          <p:nvGrpSpPr>
            <p:cNvPr id="192" name="组合 191"/>
            <p:cNvGrpSpPr/>
            <p:nvPr/>
          </p:nvGrpSpPr>
          <p:grpSpPr>
            <a:xfrm rot="10800000">
              <a:off x="5871081" y="1533134"/>
              <a:ext cx="572068" cy="415805"/>
              <a:chOff x="2812960" y="874737"/>
              <a:chExt cx="572068" cy="415805"/>
            </a:xfrm>
          </p:grpSpPr>
          <p:sp>
            <p:nvSpPr>
              <p:cNvPr id="196" name="Pentagon 9"/>
              <p:cNvSpPr/>
              <p:nvPr/>
            </p:nvSpPr>
            <p:spPr>
              <a:xfrm flipH="1">
                <a:off x="2812960" y="874737"/>
                <a:ext cx="572068" cy="415805"/>
              </a:xfrm>
              <a:prstGeom prst="homePlate">
                <a:avLst>
                  <a:gd name="adj" fmla="val 2383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197" name="Pentagon 9"/>
              <p:cNvSpPr/>
              <p:nvPr/>
            </p:nvSpPr>
            <p:spPr>
              <a:xfrm flipH="1">
                <a:off x="2860590" y="909356"/>
                <a:ext cx="476808" cy="346566"/>
              </a:xfrm>
              <a:prstGeom prst="homePlate">
                <a:avLst>
                  <a:gd name="adj" fmla="val 2383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2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37" name="Group 29"/>
            <p:cNvGrpSpPr/>
            <p:nvPr/>
          </p:nvGrpSpPr>
          <p:grpSpPr>
            <a:xfrm>
              <a:off x="6018683" y="1608936"/>
              <a:ext cx="264199" cy="264199"/>
              <a:chOff x="8216107" y="2577307"/>
              <a:chExt cx="464344" cy="464344"/>
            </a:xfrm>
            <a:solidFill>
              <a:schemeClr val="bg1"/>
            </a:solidFill>
          </p:grpSpPr>
          <p:sp>
            <p:nvSpPr>
              <p:cNvPr id="138" name="AutoShape 52"/>
              <p:cNvSpPr/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39" name="AutoShape 53"/>
              <p:cNvSpPr/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40" name="AutoShape 54"/>
              <p:cNvSpPr/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41" name="AutoShape 55"/>
              <p:cNvSpPr/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341879" y="2088138"/>
            <a:ext cx="762658" cy="554407"/>
            <a:chOff x="2506140" y="1520382"/>
            <a:chExt cx="572068" cy="415805"/>
          </a:xfrm>
        </p:grpSpPr>
        <p:grpSp>
          <p:nvGrpSpPr>
            <p:cNvPr id="4" name="组合 3"/>
            <p:cNvGrpSpPr/>
            <p:nvPr/>
          </p:nvGrpSpPr>
          <p:grpSpPr>
            <a:xfrm>
              <a:off x="2506140" y="1520382"/>
              <a:ext cx="572068" cy="415805"/>
              <a:chOff x="2812960" y="874737"/>
              <a:chExt cx="572068" cy="415805"/>
            </a:xfrm>
          </p:grpSpPr>
          <p:sp>
            <p:nvSpPr>
              <p:cNvPr id="97" name="Pentagon 9"/>
              <p:cNvSpPr/>
              <p:nvPr/>
            </p:nvSpPr>
            <p:spPr>
              <a:xfrm flipH="1">
                <a:off x="2812960" y="874737"/>
                <a:ext cx="572068" cy="415805"/>
              </a:xfrm>
              <a:prstGeom prst="homePlate">
                <a:avLst>
                  <a:gd name="adj" fmla="val 2383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171" name="Pentagon 9"/>
              <p:cNvSpPr/>
              <p:nvPr/>
            </p:nvSpPr>
            <p:spPr>
              <a:xfrm flipH="1">
                <a:off x="2860590" y="909356"/>
                <a:ext cx="476808" cy="346566"/>
              </a:xfrm>
              <a:prstGeom prst="homePlate">
                <a:avLst>
                  <a:gd name="adj" fmla="val 23830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44" name="Group 36"/>
            <p:cNvGrpSpPr/>
            <p:nvPr/>
          </p:nvGrpSpPr>
          <p:grpSpPr>
            <a:xfrm>
              <a:off x="2715031" y="1600024"/>
              <a:ext cx="181552" cy="264651"/>
              <a:chOff x="3582988" y="3510757"/>
              <a:chExt cx="319088" cy="465138"/>
            </a:xfrm>
            <a:solidFill>
              <a:srgbClr val="FFFFFF"/>
            </a:solidFill>
          </p:grpSpPr>
          <p:sp>
            <p:nvSpPr>
              <p:cNvPr id="145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46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352515" y="3493511"/>
            <a:ext cx="762658" cy="554407"/>
            <a:chOff x="2514118" y="2387124"/>
            <a:chExt cx="572068" cy="415805"/>
          </a:xfrm>
        </p:grpSpPr>
        <p:grpSp>
          <p:nvGrpSpPr>
            <p:cNvPr id="172" name="组合 171"/>
            <p:cNvGrpSpPr/>
            <p:nvPr/>
          </p:nvGrpSpPr>
          <p:grpSpPr>
            <a:xfrm>
              <a:off x="2514118" y="2387124"/>
              <a:ext cx="572068" cy="415805"/>
              <a:chOff x="2812960" y="874737"/>
              <a:chExt cx="572068" cy="415805"/>
            </a:xfrm>
          </p:grpSpPr>
          <p:sp>
            <p:nvSpPr>
              <p:cNvPr id="173" name="Pentagon 9"/>
              <p:cNvSpPr/>
              <p:nvPr/>
            </p:nvSpPr>
            <p:spPr>
              <a:xfrm flipH="1">
                <a:off x="2812960" y="874737"/>
                <a:ext cx="572068" cy="415805"/>
              </a:xfrm>
              <a:prstGeom prst="homePlate">
                <a:avLst>
                  <a:gd name="adj" fmla="val 2383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174" name="Pentagon 9"/>
              <p:cNvSpPr/>
              <p:nvPr/>
            </p:nvSpPr>
            <p:spPr>
              <a:xfrm flipH="1">
                <a:off x="2860590" y="909356"/>
                <a:ext cx="476808" cy="346566"/>
              </a:xfrm>
              <a:prstGeom prst="homePlate">
                <a:avLst>
                  <a:gd name="adj" fmla="val 2383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sp>
          <p:nvSpPr>
            <p:cNvPr id="178" name="AutoShape 83"/>
            <p:cNvSpPr/>
            <p:nvPr/>
          </p:nvSpPr>
          <p:spPr bwMode="auto">
            <a:xfrm>
              <a:off x="2715031" y="2508314"/>
              <a:ext cx="264199" cy="1734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宋黑简体" panose="02000000000000000000" charset="-122"/>
                <a:ea typeface="方正宋黑简体" panose="02000000000000000000" charset="-122"/>
                <a:sym typeface="Gill Sans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52515" y="4898883"/>
            <a:ext cx="762658" cy="554407"/>
            <a:chOff x="2514118" y="3026461"/>
            <a:chExt cx="572068" cy="415805"/>
          </a:xfrm>
        </p:grpSpPr>
        <p:grpSp>
          <p:nvGrpSpPr>
            <p:cNvPr id="179" name="组合 178"/>
            <p:cNvGrpSpPr/>
            <p:nvPr/>
          </p:nvGrpSpPr>
          <p:grpSpPr>
            <a:xfrm>
              <a:off x="2514118" y="3026461"/>
              <a:ext cx="572068" cy="415805"/>
              <a:chOff x="2812960" y="874737"/>
              <a:chExt cx="572068" cy="415805"/>
            </a:xfrm>
          </p:grpSpPr>
          <p:sp>
            <p:nvSpPr>
              <p:cNvPr id="180" name="Pentagon 9"/>
              <p:cNvSpPr/>
              <p:nvPr/>
            </p:nvSpPr>
            <p:spPr>
              <a:xfrm flipH="1">
                <a:off x="2812960" y="874737"/>
                <a:ext cx="572068" cy="415805"/>
              </a:xfrm>
              <a:prstGeom prst="homePlate">
                <a:avLst>
                  <a:gd name="adj" fmla="val 2383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181" name="Pentagon 9"/>
              <p:cNvSpPr/>
              <p:nvPr/>
            </p:nvSpPr>
            <p:spPr>
              <a:xfrm flipH="1">
                <a:off x="2860590" y="909356"/>
                <a:ext cx="476808" cy="346566"/>
              </a:xfrm>
              <a:prstGeom prst="homePlate">
                <a:avLst>
                  <a:gd name="adj" fmla="val 2383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sp>
          <p:nvSpPr>
            <p:cNvPr id="142" name="AutoShape 59"/>
            <p:cNvSpPr/>
            <p:nvPr/>
          </p:nvSpPr>
          <p:spPr bwMode="auto">
            <a:xfrm>
              <a:off x="2670706" y="3102263"/>
              <a:ext cx="264651" cy="26419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  <a:sym typeface="Gill Sans" charset="0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788111" y="1083199"/>
            <a:ext cx="2564689" cy="1589391"/>
            <a:chOff x="1150912" y="935742"/>
            <a:chExt cx="1923767" cy="1192043"/>
          </a:xfrm>
        </p:grpSpPr>
        <p:sp>
          <p:nvSpPr>
            <p:cNvPr id="183" name="TextBox 182"/>
            <p:cNvSpPr txBox="1"/>
            <p:nvPr/>
          </p:nvSpPr>
          <p:spPr>
            <a:xfrm>
              <a:off x="1150912" y="1773455"/>
              <a:ext cx="1923767" cy="35433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情境教学法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734521" y="935742"/>
              <a:ext cx="612537" cy="3657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教法</a:t>
              </a: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1117677" y="3148691"/>
            <a:ext cx="2138680" cy="899160"/>
            <a:chOff x="1626748" y="1375787"/>
            <a:chExt cx="1604219" cy="674370"/>
          </a:xfrm>
        </p:grpSpPr>
        <p:sp>
          <p:nvSpPr>
            <p:cNvPr id="186" name="TextBox 185"/>
            <p:cNvSpPr txBox="1"/>
            <p:nvPr/>
          </p:nvSpPr>
          <p:spPr>
            <a:xfrm>
              <a:off x="1626748" y="1375787"/>
              <a:ext cx="1604219" cy="6743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endParaRPr lang="en-US" altLang="zh-CN" sz="28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  <a:p>
              <a:r>
                <a:rPr lang="zh-CN" altLang="en-US" sz="2800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朗读感受法</a:t>
              </a: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2485665" y="1669167"/>
              <a:ext cx="95262" cy="3200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452832" y="4944490"/>
            <a:ext cx="2564689" cy="904225"/>
            <a:chOff x="1078513" y="1680121"/>
            <a:chExt cx="1923767" cy="678169"/>
          </a:xfrm>
        </p:grpSpPr>
        <p:sp>
          <p:nvSpPr>
            <p:cNvPr id="189" name="TextBox 188"/>
            <p:cNvSpPr txBox="1"/>
            <p:nvPr/>
          </p:nvSpPr>
          <p:spPr>
            <a:xfrm>
              <a:off x="1078513" y="1958240"/>
              <a:ext cx="1923767" cy="40005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endPara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1378718" y="1680121"/>
              <a:ext cx="1600408" cy="3200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多媒体演示法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27883" y="3470523"/>
            <a:ext cx="762658" cy="554407"/>
            <a:chOff x="5871081" y="2190265"/>
            <a:chExt cx="572068" cy="415805"/>
          </a:xfrm>
        </p:grpSpPr>
        <p:grpSp>
          <p:nvGrpSpPr>
            <p:cNvPr id="198" name="组合 197"/>
            <p:cNvGrpSpPr/>
            <p:nvPr/>
          </p:nvGrpSpPr>
          <p:grpSpPr>
            <a:xfrm rot="10800000">
              <a:off x="5871081" y="2190265"/>
              <a:ext cx="572068" cy="415805"/>
              <a:chOff x="2812960" y="874737"/>
              <a:chExt cx="572068" cy="415805"/>
            </a:xfrm>
          </p:grpSpPr>
          <p:sp>
            <p:nvSpPr>
              <p:cNvPr id="199" name="Pentagon 9"/>
              <p:cNvSpPr/>
              <p:nvPr/>
            </p:nvSpPr>
            <p:spPr>
              <a:xfrm flipH="1">
                <a:off x="2812960" y="874737"/>
                <a:ext cx="572068" cy="415805"/>
              </a:xfrm>
              <a:prstGeom prst="homePlate">
                <a:avLst>
                  <a:gd name="adj" fmla="val 2383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200" name="Pentagon 9"/>
              <p:cNvSpPr/>
              <p:nvPr/>
            </p:nvSpPr>
            <p:spPr>
              <a:xfrm flipH="1">
                <a:off x="2860590" y="909356"/>
                <a:ext cx="476808" cy="346566"/>
              </a:xfrm>
              <a:prstGeom prst="homePlate">
                <a:avLst>
                  <a:gd name="adj" fmla="val 23830"/>
                </a:avLst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2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12" name="Group 22"/>
            <p:cNvGrpSpPr/>
            <p:nvPr/>
          </p:nvGrpSpPr>
          <p:grpSpPr>
            <a:xfrm>
              <a:off x="5997568" y="2282755"/>
              <a:ext cx="264199" cy="264651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113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14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15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16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17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36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7827883" y="4896866"/>
            <a:ext cx="762658" cy="554407"/>
            <a:chOff x="5864748" y="3008916"/>
            <a:chExt cx="572068" cy="415805"/>
          </a:xfrm>
        </p:grpSpPr>
        <p:grpSp>
          <p:nvGrpSpPr>
            <p:cNvPr id="202" name="组合 201"/>
            <p:cNvGrpSpPr/>
            <p:nvPr/>
          </p:nvGrpSpPr>
          <p:grpSpPr>
            <a:xfrm rot="10800000">
              <a:off x="5864748" y="3008916"/>
              <a:ext cx="572068" cy="415805"/>
              <a:chOff x="2812960" y="874737"/>
              <a:chExt cx="572068" cy="415805"/>
            </a:xfrm>
          </p:grpSpPr>
          <p:sp>
            <p:nvSpPr>
              <p:cNvPr id="210" name="Pentagon 9"/>
              <p:cNvSpPr/>
              <p:nvPr/>
            </p:nvSpPr>
            <p:spPr>
              <a:xfrm flipH="1">
                <a:off x="2812960" y="874737"/>
                <a:ext cx="572068" cy="415805"/>
              </a:xfrm>
              <a:prstGeom prst="homePlate">
                <a:avLst>
                  <a:gd name="adj" fmla="val 2383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211" name="Pentagon 9"/>
              <p:cNvSpPr/>
              <p:nvPr/>
            </p:nvSpPr>
            <p:spPr>
              <a:xfrm flipH="1">
                <a:off x="2860590" y="909356"/>
                <a:ext cx="476808" cy="346566"/>
              </a:xfrm>
              <a:prstGeom prst="homePlate">
                <a:avLst>
                  <a:gd name="adj" fmla="val 23830"/>
                </a:avLst>
              </a:prstGeom>
              <a:solidFill>
                <a:schemeClr val="accent5"/>
              </a:solidFill>
              <a:ln>
                <a:noFill/>
              </a:ln>
              <a:effectLst>
                <a:innerShdw blurRad="63500" dist="50800" dir="2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8565"/>
                <a:endParaRPr lang="en-GB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00" name="Group 12"/>
            <p:cNvGrpSpPr/>
            <p:nvPr/>
          </p:nvGrpSpPr>
          <p:grpSpPr>
            <a:xfrm>
              <a:off x="5985331" y="3091890"/>
              <a:ext cx="264199" cy="264651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0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04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05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06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07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08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09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10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  <p:sp>
            <p:nvSpPr>
              <p:cNvPr id="111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Gill Sans" charset="0"/>
                </a:endParaRPr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8911052" y="1083199"/>
            <a:ext cx="2564689" cy="1438896"/>
            <a:chOff x="1204259" y="935742"/>
            <a:chExt cx="1923767" cy="1079172"/>
          </a:xfrm>
        </p:grpSpPr>
        <p:sp>
          <p:nvSpPr>
            <p:cNvPr id="230" name="TextBox 229"/>
            <p:cNvSpPr txBox="1"/>
            <p:nvPr/>
          </p:nvSpPr>
          <p:spPr>
            <a:xfrm>
              <a:off x="1204259" y="1660584"/>
              <a:ext cx="1923767" cy="35433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读书入境法</a:t>
              </a: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1563665" y="935742"/>
              <a:ext cx="612537" cy="3657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学法</a:t>
              </a: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8910955" y="4957445"/>
            <a:ext cx="2975610" cy="622315"/>
            <a:chOff x="1204259" y="1522471"/>
            <a:chExt cx="1923767" cy="466736"/>
          </a:xfrm>
        </p:grpSpPr>
        <p:sp>
          <p:nvSpPr>
            <p:cNvPr id="233" name="TextBox 232"/>
            <p:cNvSpPr txBox="1"/>
            <p:nvPr/>
          </p:nvSpPr>
          <p:spPr>
            <a:xfrm>
              <a:off x="1204259" y="1522471"/>
              <a:ext cx="1923767" cy="35433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合作讨论法</a:t>
              </a:r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1418865" y="1669167"/>
              <a:ext cx="95262" cy="3200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8911052" y="3516361"/>
            <a:ext cx="2564689" cy="2503184"/>
            <a:chOff x="1204259" y="111819"/>
            <a:chExt cx="1923767" cy="1877388"/>
          </a:xfrm>
        </p:grpSpPr>
        <p:sp>
          <p:nvSpPr>
            <p:cNvPr id="236" name="TextBox 235"/>
            <p:cNvSpPr txBox="1"/>
            <p:nvPr/>
          </p:nvSpPr>
          <p:spPr>
            <a:xfrm>
              <a:off x="1204259" y="111819"/>
              <a:ext cx="1923767" cy="35433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</a:rPr>
                <a:t>圈点勾画法</a:t>
              </a: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1418865" y="1669167"/>
              <a:ext cx="95262" cy="3200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</p:grpSp>
      <p:sp>
        <p:nvSpPr>
          <p:cNvPr id="38" name="Freeform 69"/>
          <p:cNvSpPr>
            <a:spLocks noEditPoints="1"/>
          </p:cNvSpPr>
          <p:nvPr/>
        </p:nvSpPr>
        <p:spPr bwMode="auto">
          <a:xfrm>
            <a:off x="4852035" y="1083310"/>
            <a:ext cx="1974850" cy="5076825"/>
          </a:xfrm>
          <a:custGeom>
            <a:avLst/>
            <a:gdLst>
              <a:gd name="T0" fmla="*/ 3562183 w 693"/>
              <a:gd name="T1" fmla="*/ 8655381 h 1641"/>
              <a:gd name="T2" fmla="*/ 2963736 w 693"/>
              <a:gd name="T3" fmla="*/ 5601544 h 1641"/>
              <a:gd name="T4" fmla="*/ 2838347 w 693"/>
              <a:gd name="T5" fmla="*/ 4486922 h 1641"/>
              <a:gd name="T6" fmla="*/ 3032130 w 693"/>
              <a:gd name="T7" fmla="*/ 4322004 h 1641"/>
              <a:gd name="T8" fmla="*/ 3254410 w 693"/>
              <a:gd name="T9" fmla="*/ 2877545 h 1641"/>
              <a:gd name="T10" fmla="*/ 2878243 w 693"/>
              <a:gd name="T11" fmla="*/ 1603691 h 1641"/>
              <a:gd name="T12" fmla="*/ 2245600 w 693"/>
              <a:gd name="T13" fmla="*/ 1381904 h 1641"/>
              <a:gd name="T14" fmla="*/ 1960625 w 693"/>
              <a:gd name="T15" fmla="*/ 1216985 h 1641"/>
              <a:gd name="T16" fmla="*/ 1943527 w 693"/>
              <a:gd name="T17" fmla="*/ 1160117 h 1641"/>
              <a:gd name="T18" fmla="*/ 2017620 w 693"/>
              <a:gd name="T19" fmla="*/ 369645 h 1641"/>
              <a:gd name="T20" fmla="*/ 1783941 w 693"/>
              <a:gd name="T21" fmla="*/ 0 h 1641"/>
              <a:gd name="T22" fmla="*/ 1299484 w 693"/>
              <a:gd name="T23" fmla="*/ 136484 h 1641"/>
              <a:gd name="T24" fmla="*/ 1219691 w 693"/>
              <a:gd name="T25" fmla="*/ 688108 h 1641"/>
              <a:gd name="T26" fmla="*/ 1367878 w 693"/>
              <a:gd name="T27" fmla="*/ 1137369 h 1641"/>
              <a:gd name="T28" fmla="*/ 1367878 w 693"/>
              <a:gd name="T29" fmla="*/ 1222672 h 1641"/>
              <a:gd name="T30" fmla="*/ 837825 w 693"/>
              <a:gd name="T31" fmla="*/ 1546822 h 1641"/>
              <a:gd name="T32" fmla="*/ 125389 w 693"/>
              <a:gd name="T33" fmla="*/ 3019716 h 1641"/>
              <a:gd name="T34" fmla="*/ 644043 w 693"/>
              <a:gd name="T35" fmla="*/ 4418680 h 1641"/>
              <a:gd name="T36" fmla="*/ 815027 w 693"/>
              <a:gd name="T37" fmla="*/ 4560851 h 1641"/>
              <a:gd name="T38" fmla="*/ 1253888 w 693"/>
              <a:gd name="T39" fmla="*/ 6727540 h 1641"/>
              <a:gd name="T40" fmla="*/ 1521764 w 693"/>
              <a:gd name="T41" fmla="*/ 8359665 h 1641"/>
              <a:gd name="T42" fmla="*/ 1316583 w 693"/>
              <a:gd name="T43" fmla="*/ 9110329 h 1641"/>
              <a:gd name="T44" fmla="*/ 1954926 w 693"/>
              <a:gd name="T45" fmla="*/ 9070521 h 1641"/>
              <a:gd name="T46" fmla="*/ 2000522 w 693"/>
              <a:gd name="T47" fmla="*/ 8553018 h 1641"/>
              <a:gd name="T48" fmla="*/ 1949226 w 693"/>
              <a:gd name="T49" fmla="*/ 7546446 h 1641"/>
              <a:gd name="T50" fmla="*/ 1903630 w 693"/>
              <a:gd name="T51" fmla="*/ 6642237 h 1641"/>
              <a:gd name="T52" fmla="*/ 2120211 w 693"/>
              <a:gd name="T53" fmla="*/ 5635665 h 1641"/>
              <a:gd name="T54" fmla="*/ 2821249 w 693"/>
              <a:gd name="T55" fmla="*/ 8274362 h 1641"/>
              <a:gd name="T56" fmla="*/ 3151819 w 693"/>
              <a:gd name="T57" fmla="*/ 9070521 h 1641"/>
              <a:gd name="T58" fmla="*/ 3949748 w 693"/>
              <a:gd name="T59" fmla="*/ 9258187 h 1641"/>
              <a:gd name="T60" fmla="*/ 655442 w 693"/>
              <a:gd name="T61" fmla="*/ 3457603 h 1641"/>
              <a:gd name="T62" fmla="*/ 712437 w 693"/>
              <a:gd name="T63" fmla="*/ 2979908 h 1641"/>
              <a:gd name="T64" fmla="*/ 2251299 w 693"/>
              <a:gd name="T65" fmla="*/ 3923924 h 1641"/>
              <a:gd name="T66" fmla="*/ 1789641 w 693"/>
              <a:gd name="T67" fmla="*/ 1745862 h 1641"/>
              <a:gd name="T68" fmla="*/ 1595858 w 693"/>
              <a:gd name="T69" fmla="*/ 1654872 h 1641"/>
              <a:gd name="T70" fmla="*/ 1681350 w 693"/>
              <a:gd name="T71" fmla="*/ 2758121 h 1641"/>
              <a:gd name="T72" fmla="*/ 1561661 w 693"/>
              <a:gd name="T73" fmla="*/ 3906864 h 1641"/>
              <a:gd name="T74" fmla="*/ 1339381 w 693"/>
              <a:gd name="T75" fmla="*/ 3082271 h 1641"/>
              <a:gd name="T76" fmla="*/ 1413474 w 693"/>
              <a:gd name="T77" fmla="*/ 1279541 h 1641"/>
              <a:gd name="T78" fmla="*/ 1903630 w 693"/>
              <a:gd name="T79" fmla="*/ 1290914 h 1641"/>
              <a:gd name="T80" fmla="*/ 2171506 w 693"/>
              <a:gd name="T81" fmla="*/ 2348668 h 1641"/>
              <a:gd name="T82" fmla="*/ 2342491 w 693"/>
              <a:gd name="T83" fmla="*/ 3918238 h 1641"/>
              <a:gd name="T84" fmla="*/ 2695860 w 693"/>
              <a:gd name="T85" fmla="*/ 2758121 h 1641"/>
              <a:gd name="T86" fmla="*/ 2855446 w 693"/>
              <a:gd name="T87" fmla="*/ 3275624 h 16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76200" sy="23000" kx="1199993" algn="br" rotWithShape="0">
              <a:srgbClr val="000000">
                <a:alpha val="6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0952" tIns="30476" rIns="60952" bIns="30476"/>
          <a:lstStyle/>
          <a:p>
            <a:endParaRPr lang="zh-CN" altLang="en-US" sz="1075"/>
          </a:p>
        </p:txBody>
      </p:sp>
      <p:grpSp>
        <p:nvGrpSpPr>
          <p:cNvPr id="42" name="组合 41"/>
          <p:cNvGrpSpPr/>
          <p:nvPr/>
        </p:nvGrpSpPr>
        <p:grpSpPr>
          <a:xfrm>
            <a:off x="418503" y="211351"/>
            <a:ext cx="3110530" cy="662305"/>
            <a:chOff x="566569" y="484500"/>
            <a:chExt cx="3110530" cy="662304"/>
          </a:xfrm>
        </p:grpSpPr>
        <p:sp>
          <p:nvSpPr>
            <p:cNvPr id="43" name="矩形 42"/>
            <p:cNvSpPr/>
            <p:nvPr/>
          </p:nvSpPr>
          <p:spPr>
            <a:xfrm>
              <a:off x="566569" y="484500"/>
              <a:ext cx="2656205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CA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教法、学法</a:t>
              </a:r>
            </a:p>
          </p:txBody>
        </p:sp>
        <p:sp>
          <p:nvSpPr>
            <p:cNvPr id="45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-14263" y="32806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32180" y="6160135"/>
            <a:ext cx="101041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宋黑简体" panose="02000000000000000000" charset="-122"/>
                <a:ea typeface="方正宋黑简体" panose="02000000000000000000" charset="-122"/>
              </a:rPr>
              <a:t>提高文言文阅读水平，培养合作探究能力，体现学生主体地位。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6" grpId="0" bldLvl="0" animBg="1"/>
      <p:bldP spid="47" grpId="0"/>
      <p:bldP spid="4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28"/>
          <p:cNvSpPr>
            <a:spLocks noEditPoints="1"/>
          </p:cNvSpPr>
          <p:nvPr/>
        </p:nvSpPr>
        <p:spPr bwMode="auto">
          <a:xfrm>
            <a:off x="3727132" y="4951929"/>
            <a:ext cx="364143" cy="714438"/>
          </a:xfrm>
          <a:custGeom>
            <a:avLst/>
            <a:gdLst>
              <a:gd name="T0" fmla="*/ 110 w 189"/>
              <a:gd name="T1" fmla="*/ 29 h 371"/>
              <a:gd name="T2" fmla="*/ 116 w 189"/>
              <a:gd name="T3" fmla="*/ 46 h 371"/>
              <a:gd name="T4" fmla="*/ 13 w 189"/>
              <a:gd name="T5" fmla="*/ 82 h 371"/>
              <a:gd name="T6" fmla="*/ 7 w 189"/>
              <a:gd name="T7" fmla="*/ 64 h 371"/>
              <a:gd name="T8" fmla="*/ 29 w 189"/>
              <a:gd name="T9" fmla="*/ 18 h 371"/>
              <a:gd name="T10" fmla="*/ 64 w 189"/>
              <a:gd name="T11" fmla="*/ 6 h 371"/>
              <a:gd name="T12" fmla="*/ 110 w 189"/>
              <a:gd name="T13" fmla="*/ 29 h 371"/>
              <a:gd name="T14" fmla="*/ 170 w 189"/>
              <a:gd name="T15" fmla="*/ 259 h 371"/>
              <a:gd name="T16" fmla="*/ 181 w 189"/>
              <a:gd name="T17" fmla="*/ 265 h 371"/>
              <a:gd name="T18" fmla="*/ 187 w 189"/>
              <a:gd name="T19" fmla="*/ 253 h 371"/>
              <a:gd name="T20" fmla="*/ 122 w 189"/>
              <a:gd name="T21" fmla="*/ 63 h 371"/>
              <a:gd name="T22" fmla="*/ 105 w 189"/>
              <a:gd name="T23" fmla="*/ 69 h 371"/>
              <a:gd name="T24" fmla="*/ 170 w 189"/>
              <a:gd name="T25" fmla="*/ 259 h 371"/>
              <a:gd name="T26" fmla="*/ 84 w 189"/>
              <a:gd name="T27" fmla="*/ 289 h 371"/>
              <a:gd name="T28" fmla="*/ 95 w 189"/>
              <a:gd name="T29" fmla="*/ 294 h 371"/>
              <a:gd name="T30" fmla="*/ 101 w 189"/>
              <a:gd name="T31" fmla="*/ 283 h 371"/>
              <a:gd name="T32" fmla="*/ 36 w 189"/>
              <a:gd name="T33" fmla="*/ 93 h 371"/>
              <a:gd name="T34" fmla="*/ 19 w 189"/>
              <a:gd name="T35" fmla="*/ 99 h 371"/>
              <a:gd name="T36" fmla="*/ 84 w 189"/>
              <a:gd name="T37" fmla="*/ 289 h 371"/>
              <a:gd name="T38" fmla="*/ 53 w 189"/>
              <a:gd name="T39" fmla="*/ 87 h 371"/>
              <a:gd name="T40" fmla="*/ 118 w 189"/>
              <a:gd name="T41" fmla="*/ 277 h 371"/>
              <a:gd name="T42" fmla="*/ 141 w 189"/>
              <a:gd name="T43" fmla="*/ 288 h 371"/>
              <a:gd name="T44" fmla="*/ 152 w 189"/>
              <a:gd name="T45" fmla="*/ 265 h 371"/>
              <a:gd name="T46" fmla="*/ 87 w 189"/>
              <a:gd name="T47" fmla="*/ 75 h 371"/>
              <a:gd name="T48" fmla="*/ 53 w 189"/>
              <a:gd name="T49" fmla="*/ 87 h 371"/>
              <a:gd name="T50" fmla="*/ 187 w 189"/>
              <a:gd name="T51" fmla="*/ 282 h 371"/>
              <a:gd name="T52" fmla="*/ 170 w 189"/>
              <a:gd name="T53" fmla="*/ 282 h 371"/>
              <a:gd name="T54" fmla="*/ 168 w 189"/>
              <a:gd name="T55" fmla="*/ 287 h 371"/>
              <a:gd name="T56" fmla="*/ 147 w 189"/>
              <a:gd name="T57" fmla="*/ 305 h 371"/>
              <a:gd name="T58" fmla="*/ 119 w 189"/>
              <a:gd name="T59" fmla="*/ 304 h 371"/>
              <a:gd name="T60" fmla="*/ 115 w 189"/>
              <a:gd name="T61" fmla="*/ 301 h 371"/>
              <a:gd name="T62" fmla="*/ 101 w 189"/>
              <a:gd name="T63" fmla="*/ 312 h 371"/>
              <a:gd name="T64" fmla="*/ 99 w 189"/>
              <a:gd name="T65" fmla="*/ 312 h 371"/>
              <a:gd name="T66" fmla="*/ 170 w 189"/>
              <a:gd name="T67" fmla="*/ 371 h 371"/>
              <a:gd name="T68" fmla="*/ 189 w 189"/>
              <a:gd name="T69" fmla="*/ 281 h 371"/>
              <a:gd name="T70" fmla="*/ 187 w 189"/>
              <a:gd name="T71" fmla="*/ 282 h 371"/>
              <a:gd name="T72" fmla="*/ 187 w 189"/>
              <a:gd name="T73" fmla="*/ 282 h 371"/>
              <a:gd name="T74" fmla="*/ 187 w 189"/>
              <a:gd name="T75" fmla="*/ 282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371">
                <a:moveTo>
                  <a:pt x="110" y="29"/>
                </a:moveTo>
                <a:cubicBezTo>
                  <a:pt x="116" y="46"/>
                  <a:pt x="116" y="46"/>
                  <a:pt x="116" y="46"/>
                </a:cubicBezTo>
                <a:cubicBezTo>
                  <a:pt x="13" y="82"/>
                  <a:pt x="13" y="82"/>
                  <a:pt x="13" y="82"/>
                </a:cubicBezTo>
                <a:cubicBezTo>
                  <a:pt x="7" y="64"/>
                  <a:pt x="7" y="64"/>
                  <a:pt x="7" y="64"/>
                </a:cubicBezTo>
                <a:cubicBezTo>
                  <a:pt x="0" y="45"/>
                  <a:pt x="10" y="25"/>
                  <a:pt x="29" y="18"/>
                </a:cubicBezTo>
                <a:cubicBezTo>
                  <a:pt x="64" y="6"/>
                  <a:pt x="64" y="6"/>
                  <a:pt x="64" y="6"/>
                </a:cubicBezTo>
                <a:cubicBezTo>
                  <a:pt x="83" y="0"/>
                  <a:pt x="104" y="10"/>
                  <a:pt x="110" y="29"/>
                </a:cubicBezTo>
                <a:close/>
                <a:moveTo>
                  <a:pt x="170" y="259"/>
                </a:moveTo>
                <a:cubicBezTo>
                  <a:pt x="171" y="264"/>
                  <a:pt x="177" y="266"/>
                  <a:pt x="181" y="265"/>
                </a:cubicBezTo>
                <a:cubicBezTo>
                  <a:pt x="186" y="263"/>
                  <a:pt x="189" y="258"/>
                  <a:pt x="187" y="25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05" y="69"/>
                  <a:pt x="105" y="69"/>
                  <a:pt x="105" y="69"/>
                </a:cubicBezTo>
                <a:lnTo>
                  <a:pt x="170" y="259"/>
                </a:lnTo>
                <a:close/>
                <a:moveTo>
                  <a:pt x="84" y="289"/>
                </a:moveTo>
                <a:cubicBezTo>
                  <a:pt x="85" y="293"/>
                  <a:pt x="90" y="296"/>
                  <a:pt x="95" y="294"/>
                </a:cubicBezTo>
                <a:cubicBezTo>
                  <a:pt x="100" y="293"/>
                  <a:pt x="102" y="288"/>
                  <a:pt x="101" y="283"/>
                </a:cubicBezTo>
                <a:cubicBezTo>
                  <a:pt x="36" y="93"/>
                  <a:pt x="36" y="93"/>
                  <a:pt x="36" y="93"/>
                </a:cubicBezTo>
                <a:cubicBezTo>
                  <a:pt x="19" y="99"/>
                  <a:pt x="19" y="99"/>
                  <a:pt x="19" y="99"/>
                </a:cubicBezTo>
                <a:lnTo>
                  <a:pt x="84" y="289"/>
                </a:lnTo>
                <a:close/>
                <a:moveTo>
                  <a:pt x="53" y="87"/>
                </a:moveTo>
                <a:cubicBezTo>
                  <a:pt x="118" y="277"/>
                  <a:pt x="118" y="277"/>
                  <a:pt x="118" y="277"/>
                </a:cubicBezTo>
                <a:cubicBezTo>
                  <a:pt x="121" y="286"/>
                  <a:pt x="132" y="291"/>
                  <a:pt x="141" y="288"/>
                </a:cubicBezTo>
                <a:cubicBezTo>
                  <a:pt x="151" y="285"/>
                  <a:pt x="156" y="275"/>
                  <a:pt x="152" y="265"/>
                </a:cubicBezTo>
                <a:cubicBezTo>
                  <a:pt x="87" y="75"/>
                  <a:pt x="87" y="75"/>
                  <a:pt x="87" y="75"/>
                </a:cubicBezTo>
                <a:lnTo>
                  <a:pt x="53" y="87"/>
                </a:lnTo>
                <a:close/>
                <a:moveTo>
                  <a:pt x="187" y="282"/>
                </a:moveTo>
                <a:cubicBezTo>
                  <a:pt x="181" y="284"/>
                  <a:pt x="175" y="283"/>
                  <a:pt x="170" y="282"/>
                </a:cubicBezTo>
                <a:cubicBezTo>
                  <a:pt x="169" y="283"/>
                  <a:pt x="169" y="285"/>
                  <a:pt x="168" y="287"/>
                </a:cubicBezTo>
                <a:cubicBezTo>
                  <a:pt x="164" y="296"/>
                  <a:pt x="156" y="302"/>
                  <a:pt x="147" y="305"/>
                </a:cubicBezTo>
                <a:cubicBezTo>
                  <a:pt x="138" y="309"/>
                  <a:pt x="128" y="308"/>
                  <a:pt x="119" y="304"/>
                </a:cubicBezTo>
                <a:cubicBezTo>
                  <a:pt x="118" y="303"/>
                  <a:pt x="116" y="302"/>
                  <a:pt x="115" y="301"/>
                </a:cubicBezTo>
                <a:cubicBezTo>
                  <a:pt x="111" y="306"/>
                  <a:pt x="107" y="310"/>
                  <a:pt x="101" y="312"/>
                </a:cubicBezTo>
                <a:cubicBezTo>
                  <a:pt x="100" y="312"/>
                  <a:pt x="100" y="312"/>
                  <a:pt x="99" y="312"/>
                </a:cubicBezTo>
                <a:cubicBezTo>
                  <a:pt x="170" y="371"/>
                  <a:pt x="170" y="371"/>
                  <a:pt x="170" y="371"/>
                </a:cubicBezTo>
                <a:cubicBezTo>
                  <a:pt x="189" y="281"/>
                  <a:pt x="189" y="281"/>
                  <a:pt x="189" y="281"/>
                </a:cubicBezTo>
                <a:cubicBezTo>
                  <a:pt x="188" y="282"/>
                  <a:pt x="188" y="282"/>
                  <a:pt x="187" y="282"/>
                </a:cubicBezTo>
                <a:close/>
                <a:moveTo>
                  <a:pt x="187" y="282"/>
                </a:moveTo>
                <a:cubicBezTo>
                  <a:pt x="187" y="282"/>
                  <a:pt x="187" y="282"/>
                  <a:pt x="187" y="282"/>
                </a:cubicBezTo>
              </a:path>
            </a:pathLst>
          </a:cu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1C1C1C"/>
              </a:solidFill>
              <a:latin typeface="Agency FB" panose="020B0503020202020204" pitchFamily="34" charset="0"/>
            </a:endParaRPr>
          </a:p>
        </p:txBody>
      </p:sp>
      <p:grpSp>
        <p:nvGrpSpPr>
          <p:cNvPr id="71" name="Group 50"/>
          <p:cNvGrpSpPr/>
          <p:nvPr/>
        </p:nvGrpSpPr>
        <p:grpSpPr>
          <a:xfrm>
            <a:off x="3521614" y="964822"/>
            <a:ext cx="773907" cy="571876"/>
            <a:chOff x="3244052" y="1806585"/>
            <a:chExt cx="773907" cy="571876"/>
          </a:xfrm>
          <a:solidFill>
            <a:srgbClr val="065E03"/>
          </a:solidFill>
        </p:grpSpPr>
        <p:sp>
          <p:nvSpPr>
            <p:cNvPr id="72" name="Freeform 29"/>
            <p:cNvSpPr>
              <a:spLocks noEditPoints="1"/>
            </p:cNvSpPr>
            <p:nvPr/>
          </p:nvSpPr>
          <p:spPr bwMode="auto">
            <a:xfrm>
              <a:off x="3587015" y="1806585"/>
              <a:ext cx="86352" cy="84722"/>
            </a:xfrm>
            <a:custGeom>
              <a:avLst/>
              <a:gdLst>
                <a:gd name="T0" fmla="*/ 22 w 45"/>
                <a:gd name="T1" fmla="*/ 44 h 44"/>
                <a:gd name="T2" fmla="*/ 23 w 45"/>
                <a:gd name="T3" fmla="*/ 44 h 44"/>
                <a:gd name="T4" fmla="*/ 23 w 45"/>
                <a:gd name="T5" fmla="*/ 44 h 44"/>
                <a:gd name="T6" fmla="*/ 45 w 45"/>
                <a:gd name="T7" fmla="*/ 22 h 44"/>
                <a:gd name="T8" fmla="*/ 23 w 45"/>
                <a:gd name="T9" fmla="*/ 0 h 44"/>
                <a:gd name="T10" fmla="*/ 23 w 45"/>
                <a:gd name="T11" fmla="*/ 0 h 44"/>
                <a:gd name="T12" fmla="*/ 22 w 45"/>
                <a:gd name="T13" fmla="*/ 0 h 44"/>
                <a:gd name="T14" fmla="*/ 0 w 45"/>
                <a:gd name="T15" fmla="*/ 22 h 44"/>
                <a:gd name="T16" fmla="*/ 22 w 45"/>
                <a:gd name="T17" fmla="*/ 44 h 44"/>
                <a:gd name="T18" fmla="*/ 22 w 45"/>
                <a:gd name="T19" fmla="*/ 44 h 44"/>
                <a:gd name="T20" fmla="*/ 22 w 45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4">
                  <a:moveTo>
                    <a:pt x="22" y="44"/>
                  </a:moveTo>
                  <a:cubicBezTo>
                    <a:pt x="22" y="44"/>
                    <a:pt x="23" y="44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5" y="44"/>
                    <a:pt x="45" y="34"/>
                    <a:pt x="45" y="22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44"/>
                  </a:moveTo>
                  <a:cubicBezTo>
                    <a:pt x="22" y="44"/>
                    <a:pt x="22" y="44"/>
                    <a:pt x="22" y="44"/>
                  </a:cubicBezTo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3" name="Freeform 30"/>
            <p:cNvSpPr>
              <a:spLocks noEditPoints="1"/>
            </p:cNvSpPr>
            <p:nvPr/>
          </p:nvSpPr>
          <p:spPr bwMode="auto">
            <a:xfrm>
              <a:off x="3244052" y="2141402"/>
              <a:ext cx="84722" cy="87166"/>
            </a:xfrm>
            <a:custGeom>
              <a:avLst/>
              <a:gdLst>
                <a:gd name="T0" fmla="*/ 44 w 44"/>
                <a:gd name="T1" fmla="*/ 23 h 45"/>
                <a:gd name="T2" fmla="*/ 22 w 44"/>
                <a:gd name="T3" fmla="*/ 45 h 45"/>
                <a:gd name="T4" fmla="*/ 0 w 44"/>
                <a:gd name="T5" fmla="*/ 23 h 45"/>
                <a:gd name="T6" fmla="*/ 22 w 44"/>
                <a:gd name="T7" fmla="*/ 0 h 45"/>
                <a:gd name="T8" fmla="*/ 44 w 44"/>
                <a:gd name="T9" fmla="*/ 23 h 45"/>
                <a:gd name="T10" fmla="*/ 44 w 44"/>
                <a:gd name="T11" fmla="*/ 23 h 45"/>
                <a:gd name="T12" fmla="*/ 44 w 44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5">
                  <a:moveTo>
                    <a:pt x="44" y="23"/>
                  </a:moveTo>
                  <a:cubicBezTo>
                    <a:pt x="44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4" y="10"/>
                    <a:pt x="44" y="23"/>
                  </a:cubicBezTo>
                  <a:close/>
                  <a:moveTo>
                    <a:pt x="44" y="23"/>
                  </a:moveTo>
                  <a:cubicBezTo>
                    <a:pt x="44" y="23"/>
                    <a:pt x="44" y="23"/>
                    <a:pt x="44" y="23"/>
                  </a:cubicBezTo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4" name="Freeform 31"/>
            <p:cNvSpPr>
              <a:spLocks noEditPoints="1"/>
            </p:cNvSpPr>
            <p:nvPr/>
          </p:nvSpPr>
          <p:spPr bwMode="auto">
            <a:xfrm>
              <a:off x="3309223" y="1873386"/>
              <a:ext cx="84722" cy="84722"/>
            </a:xfrm>
            <a:custGeom>
              <a:avLst/>
              <a:gdLst>
                <a:gd name="T0" fmla="*/ 44 w 44"/>
                <a:gd name="T1" fmla="*/ 22 h 44"/>
                <a:gd name="T2" fmla="*/ 22 w 44"/>
                <a:gd name="T3" fmla="*/ 44 h 44"/>
                <a:gd name="T4" fmla="*/ 0 w 44"/>
                <a:gd name="T5" fmla="*/ 22 h 44"/>
                <a:gd name="T6" fmla="*/ 22 w 44"/>
                <a:gd name="T7" fmla="*/ 0 h 44"/>
                <a:gd name="T8" fmla="*/ 44 w 44"/>
                <a:gd name="T9" fmla="*/ 22 h 44"/>
                <a:gd name="T10" fmla="*/ 44 w 44"/>
                <a:gd name="T11" fmla="*/ 22 h 44"/>
                <a:gd name="T12" fmla="*/ 44 w 44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cubicBezTo>
                    <a:pt x="44" y="34"/>
                    <a:pt x="34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lose/>
                  <a:moveTo>
                    <a:pt x="44" y="22"/>
                  </a:moveTo>
                  <a:cubicBezTo>
                    <a:pt x="44" y="22"/>
                    <a:pt x="44" y="22"/>
                    <a:pt x="44" y="22"/>
                  </a:cubicBezTo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5" name="Freeform 32"/>
            <p:cNvSpPr>
              <a:spLocks noEditPoints="1"/>
            </p:cNvSpPr>
            <p:nvPr/>
          </p:nvSpPr>
          <p:spPr bwMode="auto">
            <a:xfrm>
              <a:off x="3338550" y="1898639"/>
              <a:ext cx="584910" cy="479822"/>
            </a:xfrm>
            <a:custGeom>
              <a:avLst/>
              <a:gdLst>
                <a:gd name="T0" fmla="*/ 230 w 304"/>
                <a:gd name="T1" fmla="*/ 140 h 249"/>
                <a:gd name="T2" fmla="*/ 230 w 304"/>
                <a:gd name="T3" fmla="*/ 85 h 249"/>
                <a:gd name="T4" fmla="*/ 282 w 304"/>
                <a:gd name="T5" fmla="*/ 33 h 249"/>
                <a:gd name="T6" fmla="*/ 271 w 304"/>
                <a:gd name="T7" fmla="*/ 20 h 249"/>
                <a:gd name="T8" fmla="*/ 219 w 304"/>
                <a:gd name="T9" fmla="*/ 72 h 249"/>
                <a:gd name="T10" fmla="*/ 161 w 304"/>
                <a:gd name="T11" fmla="*/ 72 h 249"/>
                <a:gd name="T12" fmla="*/ 161 w 304"/>
                <a:gd name="T13" fmla="*/ 0 h 249"/>
                <a:gd name="T14" fmla="*/ 152 w 304"/>
                <a:gd name="T15" fmla="*/ 2 h 249"/>
                <a:gd name="T16" fmla="*/ 143 w 304"/>
                <a:gd name="T17" fmla="*/ 0 h 249"/>
                <a:gd name="T18" fmla="*/ 143 w 304"/>
                <a:gd name="T19" fmla="*/ 72 h 249"/>
                <a:gd name="T20" fmla="*/ 84 w 304"/>
                <a:gd name="T21" fmla="*/ 72 h 249"/>
                <a:gd name="T22" fmla="*/ 32 w 304"/>
                <a:gd name="T23" fmla="*/ 20 h 249"/>
                <a:gd name="T24" fmla="*/ 21 w 304"/>
                <a:gd name="T25" fmla="*/ 33 h 249"/>
                <a:gd name="T26" fmla="*/ 73 w 304"/>
                <a:gd name="T27" fmla="*/ 85 h 249"/>
                <a:gd name="T28" fmla="*/ 73 w 304"/>
                <a:gd name="T29" fmla="*/ 140 h 249"/>
                <a:gd name="T30" fmla="*/ 0 w 304"/>
                <a:gd name="T31" fmla="*/ 140 h 249"/>
                <a:gd name="T32" fmla="*/ 1 w 304"/>
                <a:gd name="T33" fmla="*/ 149 h 249"/>
                <a:gd name="T34" fmla="*/ 0 w 304"/>
                <a:gd name="T35" fmla="*/ 157 h 249"/>
                <a:gd name="T36" fmla="*/ 73 w 304"/>
                <a:gd name="T37" fmla="*/ 157 h 249"/>
                <a:gd name="T38" fmla="*/ 73 w 304"/>
                <a:gd name="T39" fmla="*/ 249 h 249"/>
                <a:gd name="T40" fmla="*/ 230 w 304"/>
                <a:gd name="T41" fmla="*/ 249 h 249"/>
                <a:gd name="T42" fmla="*/ 230 w 304"/>
                <a:gd name="T43" fmla="*/ 157 h 249"/>
                <a:gd name="T44" fmla="*/ 304 w 304"/>
                <a:gd name="T45" fmla="*/ 157 h 249"/>
                <a:gd name="T46" fmla="*/ 302 w 304"/>
                <a:gd name="T47" fmla="*/ 149 h 249"/>
                <a:gd name="T48" fmla="*/ 304 w 304"/>
                <a:gd name="T49" fmla="*/ 140 h 249"/>
                <a:gd name="T50" fmla="*/ 230 w 304"/>
                <a:gd name="T51" fmla="*/ 140 h 249"/>
                <a:gd name="T52" fmla="*/ 151 w 304"/>
                <a:gd name="T53" fmla="*/ 93 h 249"/>
                <a:gd name="T54" fmla="*/ 152 w 304"/>
                <a:gd name="T55" fmla="*/ 93 h 249"/>
                <a:gd name="T56" fmla="*/ 180 w 304"/>
                <a:gd name="T57" fmla="*/ 122 h 249"/>
                <a:gd name="T58" fmla="*/ 152 w 304"/>
                <a:gd name="T59" fmla="*/ 150 h 249"/>
                <a:gd name="T60" fmla="*/ 151 w 304"/>
                <a:gd name="T61" fmla="*/ 150 h 249"/>
                <a:gd name="T62" fmla="*/ 123 w 304"/>
                <a:gd name="T63" fmla="*/ 122 h 249"/>
                <a:gd name="T64" fmla="*/ 151 w 304"/>
                <a:gd name="T65" fmla="*/ 93 h 249"/>
                <a:gd name="T66" fmla="*/ 190 w 304"/>
                <a:gd name="T67" fmla="*/ 217 h 249"/>
                <a:gd name="T68" fmla="*/ 113 w 304"/>
                <a:gd name="T69" fmla="*/ 217 h 249"/>
                <a:gd name="T70" fmla="*/ 113 w 304"/>
                <a:gd name="T71" fmla="*/ 171 h 249"/>
                <a:gd name="T72" fmla="*/ 129 w 304"/>
                <a:gd name="T73" fmla="*/ 155 h 249"/>
                <a:gd name="T74" fmla="*/ 175 w 304"/>
                <a:gd name="T75" fmla="*/ 155 h 249"/>
                <a:gd name="T76" fmla="*/ 190 w 304"/>
                <a:gd name="T77" fmla="*/ 171 h 249"/>
                <a:gd name="T78" fmla="*/ 190 w 304"/>
                <a:gd name="T79" fmla="*/ 217 h 249"/>
                <a:gd name="T80" fmla="*/ 190 w 304"/>
                <a:gd name="T81" fmla="*/ 217 h 249"/>
                <a:gd name="T82" fmla="*/ 190 w 304"/>
                <a:gd name="T83" fmla="*/ 21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4" h="249">
                  <a:moveTo>
                    <a:pt x="230" y="140"/>
                  </a:moveTo>
                  <a:cubicBezTo>
                    <a:pt x="230" y="85"/>
                    <a:pt x="230" y="85"/>
                    <a:pt x="230" y="85"/>
                  </a:cubicBezTo>
                  <a:cubicBezTo>
                    <a:pt x="282" y="33"/>
                    <a:pt x="282" y="33"/>
                    <a:pt x="282" y="33"/>
                  </a:cubicBezTo>
                  <a:cubicBezTo>
                    <a:pt x="277" y="30"/>
                    <a:pt x="273" y="26"/>
                    <a:pt x="271" y="20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58" y="1"/>
                    <a:pt x="155" y="2"/>
                    <a:pt x="152" y="2"/>
                  </a:cubicBezTo>
                  <a:cubicBezTo>
                    <a:pt x="149" y="2"/>
                    <a:pt x="146" y="1"/>
                    <a:pt x="143" y="0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0" y="26"/>
                    <a:pt x="26" y="30"/>
                    <a:pt x="21" y="33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3"/>
                    <a:pt x="1" y="146"/>
                    <a:pt x="1" y="149"/>
                  </a:cubicBezTo>
                  <a:cubicBezTo>
                    <a:pt x="1" y="152"/>
                    <a:pt x="1" y="154"/>
                    <a:pt x="0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249"/>
                    <a:pt x="73" y="249"/>
                    <a:pt x="73" y="249"/>
                  </a:cubicBezTo>
                  <a:cubicBezTo>
                    <a:pt x="230" y="249"/>
                    <a:pt x="230" y="249"/>
                    <a:pt x="230" y="249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3" y="154"/>
                    <a:pt x="302" y="152"/>
                    <a:pt x="302" y="149"/>
                  </a:cubicBezTo>
                  <a:cubicBezTo>
                    <a:pt x="302" y="146"/>
                    <a:pt x="303" y="143"/>
                    <a:pt x="304" y="140"/>
                  </a:cubicBezTo>
                  <a:lnTo>
                    <a:pt x="230" y="140"/>
                  </a:lnTo>
                  <a:close/>
                  <a:moveTo>
                    <a:pt x="151" y="93"/>
                  </a:moveTo>
                  <a:cubicBezTo>
                    <a:pt x="152" y="93"/>
                    <a:pt x="152" y="93"/>
                    <a:pt x="152" y="93"/>
                  </a:cubicBezTo>
                  <a:cubicBezTo>
                    <a:pt x="168" y="93"/>
                    <a:pt x="180" y="106"/>
                    <a:pt x="180" y="122"/>
                  </a:cubicBezTo>
                  <a:cubicBezTo>
                    <a:pt x="180" y="138"/>
                    <a:pt x="168" y="150"/>
                    <a:pt x="152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36" y="150"/>
                    <a:pt x="123" y="138"/>
                    <a:pt x="123" y="122"/>
                  </a:cubicBezTo>
                  <a:cubicBezTo>
                    <a:pt x="123" y="106"/>
                    <a:pt x="136" y="93"/>
                    <a:pt x="151" y="93"/>
                  </a:cubicBezTo>
                  <a:close/>
                  <a:moveTo>
                    <a:pt x="190" y="217"/>
                  </a:moveTo>
                  <a:cubicBezTo>
                    <a:pt x="113" y="217"/>
                    <a:pt x="113" y="217"/>
                    <a:pt x="113" y="217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162"/>
                    <a:pt x="120" y="155"/>
                    <a:pt x="129" y="155"/>
                  </a:cubicBezTo>
                  <a:cubicBezTo>
                    <a:pt x="175" y="155"/>
                    <a:pt x="175" y="155"/>
                    <a:pt x="175" y="155"/>
                  </a:cubicBezTo>
                  <a:cubicBezTo>
                    <a:pt x="183" y="155"/>
                    <a:pt x="190" y="162"/>
                    <a:pt x="190" y="171"/>
                  </a:cubicBezTo>
                  <a:lnTo>
                    <a:pt x="190" y="217"/>
                  </a:lnTo>
                  <a:close/>
                  <a:moveTo>
                    <a:pt x="190" y="217"/>
                  </a:moveTo>
                  <a:cubicBezTo>
                    <a:pt x="190" y="217"/>
                    <a:pt x="190" y="217"/>
                    <a:pt x="190" y="217"/>
                  </a:cubicBezTo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6" name="Freeform 33"/>
            <p:cNvSpPr>
              <a:spLocks noEditPoints="1"/>
            </p:cNvSpPr>
            <p:nvPr/>
          </p:nvSpPr>
          <p:spPr bwMode="auto">
            <a:xfrm>
              <a:off x="3931607" y="2141402"/>
              <a:ext cx="86352" cy="87166"/>
            </a:xfrm>
            <a:custGeom>
              <a:avLst/>
              <a:gdLst>
                <a:gd name="T0" fmla="*/ 45 w 45"/>
                <a:gd name="T1" fmla="*/ 23 h 45"/>
                <a:gd name="T2" fmla="*/ 22 w 45"/>
                <a:gd name="T3" fmla="*/ 45 h 45"/>
                <a:gd name="T4" fmla="*/ 0 w 45"/>
                <a:gd name="T5" fmla="*/ 23 h 45"/>
                <a:gd name="T6" fmla="*/ 22 w 45"/>
                <a:gd name="T7" fmla="*/ 0 h 45"/>
                <a:gd name="T8" fmla="*/ 45 w 45"/>
                <a:gd name="T9" fmla="*/ 23 h 45"/>
                <a:gd name="T10" fmla="*/ 45 w 45"/>
                <a:gd name="T11" fmla="*/ 23 h 45"/>
                <a:gd name="T12" fmla="*/ 45 w 45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5" y="23"/>
                  </a:moveTo>
                  <a:cubicBezTo>
                    <a:pt x="45" y="35"/>
                    <a:pt x="34" y="45"/>
                    <a:pt x="22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5" y="10"/>
                    <a:pt x="45" y="23"/>
                  </a:cubicBezTo>
                  <a:close/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7" name="Freeform 34"/>
            <p:cNvSpPr>
              <a:spLocks noEditPoints="1"/>
            </p:cNvSpPr>
            <p:nvPr/>
          </p:nvSpPr>
          <p:spPr bwMode="auto">
            <a:xfrm>
              <a:off x="3865621" y="1873386"/>
              <a:ext cx="87166" cy="84722"/>
            </a:xfrm>
            <a:custGeom>
              <a:avLst/>
              <a:gdLst>
                <a:gd name="T0" fmla="*/ 45 w 45"/>
                <a:gd name="T1" fmla="*/ 22 h 44"/>
                <a:gd name="T2" fmla="*/ 23 w 45"/>
                <a:gd name="T3" fmla="*/ 44 h 44"/>
                <a:gd name="T4" fmla="*/ 0 w 45"/>
                <a:gd name="T5" fmla="*/ 22 h 44"/>
                <a:gd name="T6" fmla="*/ 23 w 45"/>
                <a:gd name="T7" fmla="*/ 0 h 44"/>
                <a:gd name="T8" fmla="*/ 45 w 45"/>
                <a:gd name="T9" fmla="*/ 22 h 44"/>
                <a:gd name="T10" fmla="*/ 45 w 45"/>
                <a:gd name="T11" fmla="*/ 22 h 44"/>
                <a:gd name="T12" fmla="*/ 45 w 45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4">
                  <a:moveTo>
                    <a:pt x="45" y="22"/>
                  </a:moveTo>
                  <a:cubicBezTo>
                    <a:pt x="45" y="34"/>
                    <a:pt x="35" y="44"/>
                    <a:pt x="23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2"/>
                  </a:cubicBezTo>
                  <a:close/>
                  <a:moveTo>
                    <a:pt x="45" y="22"/>
                  </a:moveTo>
                  <a:cubicBezTo>
                    <a:pt x="45" y="22"/>
                    <a:pt x="45" y="22"/>
                    <a:pt x="45" y="22"/>
                  </a:cubicBezTo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8" name="Freeform 35"/>
          <p:cNvSpPr>
            <a:spLocks noEditPoints="1"/>
          </p:cNvSpPr>
          <p:nvPr/>
        </p:nvSpPr>
        <p:spPr bwMode="auto">
          <a:xfrm>
            <a:off x="8360512" y="842150"/>
            <a:ext cx="593871" cy="597130"/>
          </a:xfrm>
          <a:custGeom>
            <a:avLst/>
            <a:gdLst>
              <a:gd name="T0" fmla="*/ 285 w 308"/>
              <a:gd name="T1" fmla="*/ 102 h 310"/>
              <a:gd name="T2" fmla="*/ 227 w 308"/>
              <a:gd name="T3" fmla="*/ 84 h 310"/>
              <a:gd name="T4" fmla="*/ 199 w 308"/>
              <a:gd name="T5" fmla="*/ 92 h 310"/>
              <a:gd name="T6" fmla="*/ 196 w 308"/>
              <a:gd name="T7" fmla="*/ 44 h 310"/>
              <a:gd name="T8" fmla="*/ 190 w 308"/>
              <a:gd name="T9" fmla="*/ 28 h 310"/>
              <a:gd name="T10" fmla="*/ 141 w 308"/>
              <a:gd name="T11" fmla="*/ 8 h 310"/>
              <a:gd name="T12" fmla="*/ 131 w 308"/>
              <a:gd name="T13" fmla="*/ 42 h 310"/>
              <a:gd name="T14" fmla="*/ 122 w 308"/>
              <a:gd name="T15" fmla="*/ 105 h 310"/>
              <a:gd name="T16" fmla="*/ 94 w 308"/>
              <a:gd name="T17" fmla="*/ 146 h 310"/>
              <a:gd name="T18" fmla="*/ 93 w 308"/>
              <a:gd name="T19" fmla="*/ 144 h 310"/>
              <a:gd name="T20" fmla="*/ 0 w 308"/>
              <a:gd name="T21" fmla="*/ 171 h 310"/>
              <a:gd name="T22" fmla="*/ 40 w 308"/>
              <a:gd name="T23" fmla="*/ 310 h 310"/>
              <a:gd name="T24" fmla="*/ 133 w 308"/>
              <a:gd name="T25" fmla="*/ 283 h 310"/>
              <a:gd name="T26" fmla="*/ 131 w 308"/>
              <a:gd name="T27" fmla="*/ 275 h 310"/>
              <a:gd name="T28" fmla="*/ 156 w 308"/>
              <a:gd name="T29" fmla="*/ 268 h 310"/>
              <a:gd name="T30" fmla="*/ 176 w 308"/>
              <a:gd name="T31" fmla="*/ 273 h 310"/>
              <a:gd name="T32" fmla="*/ 191 w 308"/>
              <a:gd name="T33" fmla="*/ 277 h 310"/>
              <a:gd name="T34" fmla="*/ 280 w 308"/>
              <a:gd name="T35" fmla="*/ 256 h 310"/>
              <a:gd name="T36" fmla="*/ 308 w 308"/>
              <a:gd name="T37" fmla="*/ 216 h 310"/>
              <a:gd name="T38" fmla="*/ 285 w 308"/>
              <a:gd name="T39" fmla="*/ 102 h 310"/>
              <a:gd name="T40" fmla="*/ 289 w 308"/>
              <a:gd name="T41" fmla="*/ 216 h 310"/>
              <a:gd name="T42" fmla="*/ 272 w 308"/>
              <a:gd name="T43" fmla="*/ 238 h 310"/>
              <a:gd name="T44" fmla="*/ 195 w 308"/>
              <a:gd name="T45" fmla="*/ 259 h 310"/>
              <a:gd name="T46" fmla="*/ 182 w 308"/>
              <a:gd name="T47" fmla="*/ 255 h 310"/>
              <a:gd name="T48" fmla="*/ 157 w 308"/>
              <a:gd name="T49" fmla="*/ 249 h 310"/>
              <a:gd name="T50" fmla="*/ 126 w 308"/>
              <a:gd name="T51" fmla="*/ 257 h 310"/>
              <a:gd name="T52" fmla="*/ 100 w 308"/>
              <a:gd name="T53" fmla="*/ 165 h 310"/>
              <a:gd name="T54" fmla="*/ 140 w 308"/>
              <a:gd name="T55" fmla="*/ 111 h 310"/>
              <a:gd name="T56" fmla="*/ 150 w 308"/>
              <a:gd name="T57" fmla="*/ 43 h 310"/>
              <a:gd name="T58" fmla="*/ 152 w 308"/>
              <a:gd name="T59" fmla="*/ 25 h 310"/>
              <a:gd name="T60" fmla="*/ 173 w 308"/>
              <a:gd name="T61" fmla="*/ 36 h 310"/>
              <a:gd name="T62" fmla="*/ 178 w 308"/>
              <a:gd name="T63" fmla="*/ 49 h 310"/>
              <a:gd name="T64" fmla="*/ 178 w 308"/>
              <a:gd name="T65" fmla="*/ 103 h 310"/>
              <a:gd name="T66" fmla="*/ 172 w 308"/>
              <a:gd name="T67" fmla="*/ 120 h 310"/>
              <a:gd name="T68" fmla="*/ 233 w 308"/>
              <a:gd name="T69" fmla="*/ 102 h 310"/>
              <a:gd name="T70" fmla="*/ 270 w 308"/>
              <a:gd name="T71" fmla="*/ 113 h 310"/>
              <a:gd name="T72" fmla="*/ 289 w 308"/>
              <a:gd name="T73" fmla="*/ 216 h 310"/>
              <a:gd name="T74" fmla="*/ 289 w 308"/>
              <a:gd name="T75" fmla="*/ 216 h 310"/>
              <a:gd name="T76" fmla="*/ 289 w 308"/>
              <a:gd name="T77" fmla="*/ 21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8" h="310">
                <a:moveTo>
                  <a:pt x="285" y="102"/>
                </a:moveTo>
                <a:cubicBezTo>
                  <a:pt x="270" y="83"/>
                  <a:pt x="251" y="77"/>
                  <a:pt x="227" y="84"/>
                </a:cubicBezTo>
                <a:cubicBezTo>
                  <a:pt x="199" y="92"/>
                  <a:pt x="199" y="92"/>
                  <a:pt x="199" y="92"/>
                </a:cubicBezTo>
                <a:cubicBezTo>
                  <a:pt x="201" y="80"/>
                  <a:pt x="201" y="63"/>
                  <a:pt x="196" y="44"/>
                </a:cubicBezTo>
                <a:cubicBezTo>
                  <a:pt x="194" y="39"/>
                  <a:pt x="192" y="33"/>
                  <a:pt x="190" y="28"/>
                </a:cubicBezTo>
                <a:cubicBezTo>
                  <a:pt x="180" y="7"/>
                  <a:pt x="161" y="0"/>
                  <a:pt x="141" y="8"/>
                </a:cubicBezTo>
                <a:cubicBezTo>
                  <a:pt x="133" y="12"/>
                  <a:pt x="132" y="21"/>
                  <a:pt x="131" y="42"/>
                </a:cubicBezTo>
                <a:cubicBezTo>
                  <a:pt x="130" y="60"/>
                  <a:pt x="128" y="84"/>
                  <a:pt x="122" y="105"/>
                </a:cubicBezTo>
                <a:cubicBezTo>
                  <a:pt x="117" y="121"/>
                  <a:pt x="105" y="136"/>
                  <a:pt x="94" y="146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0" y="171"/>
                  <a:pt x="0" y="171"/>
                  <a:pt x="0" y="171"/>
                </a:cubicBezTo>
                <a:cubicBezTo>
                  <a:pt x="40" y="310"/>
                  <a:pt x="40" y="310"/>
                  <a:pt x="40" y="310"/>
                </a:cubicBezTo>
                <a:cubicBezTo>
                  <a:pt x="133" y="283"/>
                  <a:pt x="133" y="283"/>
                  <a:pt x="133" y="283"/>
                </a:cubicBezTo>
                <a:cubicBezTo>
                  <a:pt x="131" y="275"/>
                  <a:pt x="131" y="275"/>
                  <a:pt x="131" y="275"/>
                </a:cubicBezTo>
                <a:cubicBezTo>
                  <a:pt x="146" y="270"/>
                  <a:pt x="154" y="268"/>
                  <a:pt x="156" y="268"/>
                </a:cubicBezTo>
                <a:cubicBezTo>
                  <a:pt x="176" y="273"/>
                  <a:pt x="176" y="273"/>
                  <a:pt x="176" y="273"/>
                </a:cubicBezTo>
                <a:cubicBezTo>
                  <a:pt x="191" y="277"/>
                  <a:pt x="191" y="277"/>
                  <a:pt x="191" y="277"/>
                </a:cubicBezTo>
                <a:cubicBezTo>
                  <a:pt x="205" y="280"/>
                  <a:pt x="258" y="266"/>
                  <a:pt x="280" y="256"/>
                </a:cubicBezTo>
                <a:cubicBezTo>
                  <a:pt x="308" y="243"/>
                  <a:pt x="308" y="217"/>
                  <a:pt x="308" y="216"/>
                </a:cubicBezTo>
                <a:cubicBezTo>
                  <a:pt x="308" y="207"/>
                  <a:pt x="308" y="130"/>
                  <a:pt x="285" y="102"/>
                </a:cubicBezTo>
                <a:close/>
                <a:moveTo>
                  <a:pt x="289" y="216"/>
                </a:moveTo>
                <a:cubicBezTo>
                  <a:pt x="289" y="216"/>
                  <a:pt x="289" y="231"/>
                  <a:pt x="272" y="238"/>
                </a:cubicBezTo>
                <a:cubicBezTo>
                  <a:pt x="249" y="249"/>
                  <a:pt x="202" y="260"/>
                  <a:pt x="195" y="259"/>
                </a:cubicBezTo>
                <a:cubicBezTo>
                  <a:pt x="195" y="259"/>
                  <a:pt x="182" y="255"/>
                  <a:pt x="182" y="255"/>
                </a:cubicBezTo>
                <a:cubicBezTo>
                  <a:pt x="157" y="249"/>
                  <a:pt x="157" y="249"/>
                  <a:pt x="157" y="249"/>
                </a:cubicBezTo>
                <a:cubicBezTo>
                  <a:pt x="152" y="249"/>
                  <a:pt x="141" y="252"/>
                  <a:pt x="126" y="257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113" y="155"/>
                  <a:pt x="132" y="135"/>
                  <a:pt x="140" y="111"/>
                </a:cubicBezTo>
                <a:cubicBezTo>
                  <a:pt x="147" y="88"/>
                  <a:pt x="149" y="62"/>
                  <a:pt x="150" y="43"/>
                </a:cubicBezTo>
                <a:cubicBezTo>
                  <a:pt x="150" y="43"/>
                  <a:pt x="151" y="28"/>
                  <a:pt x="152" y="25"/>
                </a:cubicBezTo>
                <a:cubicBezTo>
                  <a:pt x="161" y="22"/>
                  <a:pt x="168" y="26"/>
                  <a:pt x="173" y="36"/>
                </a:cubicBezTo>
                <a:cubicBezTo>
                  <a:pt x="175" y="40"/>
                  <a:pt x="176" y="45"/>
                  <a:pt x="178" y="49"/>
                </a:cubicBezTo>
                <a:cubicBezTo>
                  <a:pt x="186" y="76"/>
                  <a:pt x="178" y="102"/>
                  <a:pt x="178" y="103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233" y="102"/>
                  <a:pt x="233" y="102"/>
                  <a:pt x="233" y="102"/>
                </a:cubicBezTo>
                <a:cubicBezTo>
                  <a:pt x="249" y="98"/>
                  <a:pt x="260" y="101"/>
                  <a:pt x="270" y="113"/>
                </a:cubicBezTo>
                <a:cubicBezTo>
                  <a:pt x="286" y="133"/>
                  <a:pt x="289" y="194"/>
                  <a:pt x="289" y="216"/>
                </a:cubicBezTo>
                <a:close/>
                <a:moveTo>
                  <a:pt x="289" y="216"/>
                </a:moveTo>
                <a:cubicBezTo>
                  <a:pt x="289" y="216"/>
                  <a:pt x="289" y="216"/>
                  <a:pt x="289" y="216"/>
                </a:cubicBezTo>
              </a:path>
            </a:pathLst>
          </a:cu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1C1C1C"/>
              </a:solidFill>
              <a:latin typeface="Agency FB" panose="020B0503020202020204" pitchFamily="34" charset="0"/>
            </a:endParaRPr>
          </a:p>
        </p:txBody>
      </p:sp>
      <p:sp>
        <p:nvSpPr>
          <p:cNvPr id="83" name="Freeform 39"/>
          <p:cNvSpPr/>
          <p:nvPr/>
        </p:nvSpPr>
        <p:spPr bwMode="auto">
          <a:xfrm>
            <a:off x="3811855" y="4417063"/>
            <a:ext cx="1234992" cy="348665"/>
          </a:xfrm>
          <a:custGeom>
            <a:avLst/>
            <a:gdLst>
              <a:gd name="T0" fmla="*/ 36 w 641"/>
              <a:gd name="T1" fmla="*/ 0 h 181"/>
              <a:gd name="T2" fmla="*/ 28 w 641"/>
              <a:gd name="T3" fmla="*/ 0 h 181"/>
              <a:gd name="T4" fmla="*/ 28 w 641"/>
              <a:gd name="T5" fmla="*/ 109 h 181"/>
              <a:gd name="T6" fmla="*/ 0 w 641"/>
              <a:gd name="T7" fmla="*/ 144 h 181"/>
              <a:gd name="T8" fmla="*/ 36 w 641"/>
              <a:gd name="T9" fmla="*/ 181 h 181"/>
              <a:gd name="T10" fmla="*/ 73 w 641"/>
              <a:gd name="T11" fmla="*/ 144 h 181"/>
              <a:gd name="T12" fmla="*/ 44 w 641"/>
              <a:gd name="T13" fmla="*/ 108 h 181"/>
              <a:gd name="T14" fmla="*/ 44 w 641"/>
              <a:gd name="T15" fmla="*/ 16 h 181"/>
              <a:gd name="T16" fmla="*/ 641 w 641"/>
              <a:gd name="T17" fmla="*/ 16 h 181"/>
              <a:gd name="T18" fmla="*/ 641 w 641"/>
              <a:gd name="T19" fmla="*/ 0 h 181"/>
              <a:gd name="T20" fmla="*/ 44 w 641"/>
              <a:gd name="T21" fmla="*/ 0 h 181"/>
              <a:gd name="T22" fmla="*/ 36 w 641"/>
              <a:gd name="T2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1" h="181">
                <a:moveTo>
                  <a:pt x="36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12" y="113"/>
                  <a:pt x="0" y="127"/>
                  <a:pt x="0" y="144"/>
                </a:cubicBezTo>
                <a:cubicBezTo>
                  <a:pt x="0" y="164"/>
                  <a:pt x="16" y="181"/>
                  <a:pt x="36" y="181"/>
                </a:cubicBezTo>
                <a:cubicBezTo>
                  <a:pt x="57" y="181"/>
                  <a:pt x="73" y="164"/>
                  <a:pt x="73" y="144"/>
                </a:cubicBezTo>
                <a:cubicBezTo>
                  <a:pt x="73" y="126"/>
                  <a:pt x="60" y="112"/>
                  <a:pt x="44" y="108"/>
                </a:cubicBezTo>
                <a:cubicBezTo>
                  <a:pt x="44" y="16"/>
                  <a:pt x="44" y="16"/>
                  <a:pt x="44" y="16"/>
                </a:cubicBezTo>
                <a:cubicBezTo>
                  <a:pt x="641" y="16"/>
                  <a:pt x="641" y="16"/>
                  <a:pt x="641" y="16"/>
                </a:cubicBezTo>
                <a:cubicBezTo>
                  <a:pt x="641" y="0"/>
                  <a:pt x="641" y="0"/>
                  <a:pt x="641" y="0"/>
                </a:cubicBezTo>
                <a:cubicBezTo>
                  <a:pt x="44" y="0"/>
                  <a:pt x="44" y="0"/>
                  <a:pt x="44" y="0"/>
                </a:cubicBezTo>
                <a:lnTo>
                  <a:pt x="36" y="0"/>
                </a:lnTo>
                <a:close/>
              </a:path>
            </a:pathLst>
          </a:cu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1C1C1C"/>
              </a:solidFill>
              <a:latin typeface="Agency FB" panose="020B0503020202020204" pitchFamily="34" charset="0"/>
            </a:endParaRPr>
          </a:p>
        </p:txBody>
      </p:sp>
      <p:sp>
        <p:nvSpPr>
          <p:cNvPr id="84" name="Freeform 40"/>
          <p:cNvSpPr/>
          <p:nvPr/>
        </p:nvSpPr>
        <p:spPr bwMode="auto">
          <a:xfrm>
            <a:off x="3670885" y="1686220"/>
            <a:ext cx="1234992" cy="329114"/>
          </a:xfrm>
          <a:custGeom>
            <a:avLst/>
            <a:gdLst>
              <a:gd name="T0" fmla="*/ 44 w 641"/>
              <a:gd name="T1" fmla="*/ 72 h 171"/>
              <a:gd name="T2" fmla="*/ 73 w 641"/>
              <a:gd name="T3" fmla="*/ 36 h 171"/>
              <a:gd name="T4" fmla="*/ 36 w 641"/>
              <a:gd name="T5" fmla="*/ 0 h 171"/>
              <a:gd name="T6" fmla="*/ 0 w 641"/>
              <a:gd name="T7" fmla="*/ 36 h 171"/>
              <a:gd name="T8" fmla="*/ 28 w 641"/>
              <a:gd name="T9" fmla="*/ 71 h 171"/>
              <a:gd name="T10" fmla="*/ 28 w 641"/>
              <a:gd name="T11" fmla="*/ 171 h 171"/>
              <a:gd name="T12" fmla="*/ 36 w 641"/>
              <a:gd name="T13" fmla="*/ 171 h 171"/>
              <a:gd name="T14" fmla="*/ 44 w 641"/>
              <a:gd name="T15" fmla="*/ 171 h 171"/>
              <a:gd name="T16" fmla="*/ 641 w 641"/>
              <a:gd name="T17" fmla="*/ 171 h 171"/>
              <a:gd name="T18" fmla="*/ 641 w 641"/>
              <a:gd name="T19" fmla="*/ 155 h 171"/>
              <a:gd name="T20" fmla="*/ 44 w 641"/>
              <a:gd name="T21" fmla="*/ 155 h 171"/>
              <a:gd name="T22" fmla="*/ 44 w 641"/>
              <a:gd name="T23" fmla="*/ 7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1" h="171">
                <a:moveTo>
                  <a:pt x="44" y="72"/>
                </a:moveTo>
                <a:cubicBezTo>
                  <a:pt x="60" y="69"/>
                  <a:pt x="73" y="54"/>
                  <a:pt x="73" y="36"/>
                </a:cubicBezTo>
                <a:cubicBezTo>
                  <a:pt x="73" y="16"/>
                  <a:pt x="57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3"/>
                  <a:pt x="12" y="67"/>
                  <a:pt x="28" y="71"/>
                </a:cubicBezTo>
                <a:cubicBezTo>
                  <a:pt x="28" y="171"/>
                  <a:pt x="28" y="171"/>
                  <a:pt x="28" y="171"/>
                </a:cubicBezTo>
                <a:cubicBezTo>
                  <a:pt x="36" y="171"/>
                  <a:pt x="36" y="171"/>
                  <a:pt x="36" y="171"/>
                </a:cubicBezTo>
                <a:cubicBezTo>
                  <a:pt x="44" y="171"/>
                  <a:pt x="44" y="171"/>
                  <a:pt x="44" y="171"/>
                </a:cubicBezTo>
                <a:cubicBezTo>
                  <a:pt x="641" y="171"/>
                  <a:pt x="641" y="171"/>
                  <a:pt x="641" y="171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44" y="155"/>
                  <a:pt x="44" y="155"/>
                  <a:pt x="44" y="155"/>
                </a:cubicBezTo>
                <a:lnTo>
                  <a:pt x="44" y="72"/>
                </a:lnTo>
                <a:close/>
              </a:path>
            </a:pathLst>
          </a:cu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1C1C1C"/>
              </a:solidFill>
              <a:latin typeface="Agency FB" panose="020B0503020202020204" pitchFamily="34" charset="0"/>
            </a:endParaRPr>
          </a:p>
        </p:txBody>
      </p:sp>
      <p:sp>
        <p:nvSpPr>
          <p:cNvPr id="85" name="Freeform 41"/>
          <p:cNvSpPr/>
          <p:nvPr/>
        </p:nvSpPr>
        <p:spPr bwMode="auto">
          <a:xfrm>
            <a:off x="7529255" y="1765453"/>
            <a:ext cx="1236621" cy="347036"/>
          </a:xfrm>
          <a:custGeom>
            <a:avLst/>
            <a:gdLst>
              <a:gd name="T0" fmla="*/ 606 w 642"/>
              <a:gd name="T1" fmla="*/ 180 h 180"/>
              <a:gd name="T2" fmla="*/ 614 w 642"/>
              <a:gd name="T3" fmla="*/ 180 h 180"/>
              <a:gd name="T4" fmla="*/ 614 w 642"/>
              <a:gd name="T5" fmla="*/ 71 h 180"/>
              <a:gd name="T6" fmla="*/ 642 w 642"/>
              <a:gd name="T7" fmla="*/ 36 h 180"/>
              <a:gd name="T8" fmla="*/ 606 w 642"/>
              <a:gd name="T9" fmla="*/ 0 h 180"/>
              <a:gd name="T10" fmla="*/ 569 w 642"/>
              <a:gd name="T11" fmla="*/ 36 h 180"/>
              <a:gd name="T12" fmla="*/ 598 w 642"/>
              <a:gd name="T13" fmla="*/ 71 h 180"/>
              <a:gd name="T14" fmla="*/ 598 w 642"/>
              <a:gd name="T15" fmla="*/ 164 h 180"/>
              <a:gd name="T16" fmla="*/ 0 w 642"/>
              <a:gd name="T17" fmla="*/ 164 h 180"/>
              <a:gd name="T18" fmla="*/ 0 w 642"/>
              <a:gd name="T19" fmla="*/ 180 h 180"/>
              <a:gd name="T20" fmla="*/ 598 w 642"/>
              <a:gd name="T21" fmla="*/ 180 h 180"/>
              <a:gd name="T22" fmla="*/ 606 w 642"/>
              <a:gd name="T2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180">
                <a:moveTo>
                  <a:pt x="606" y="180"/>
                </a:moveTo>
                <a:cubicBezTo>
                  <a:pt x="614" y="180"/>
                  <a:pt x="614" y="180"/>
                  <a:pt x="614" y="180"/>
                </a:cubicBezTo>
                <a:cubicBezTo>
                  <a:pt x="614" y="71"/>
                  <a:pt x="614" y="71"/>
                  <a:pt x="614" y="71"/>
                </a:cubicBezTo>
                <a:cubicBezTo>
                  <a:pt x="630" y="68"/>
                  <a:pt x="642" y="53"/>
                  <a:pt x="642" y="36"/>
                </a:cubicBezTo>
                <a:cubicBezTo>
                  <a:pt x="642" y="16"/>
                  <a:pt x="626" y="0"/>
                  <a:pt x="606" y="0"/>
                </a:cubicBezTo>
                <a:cubicBezTo>
                  <a:pt x="585" y="0"/>
                  <a:pt x="569" y="16"/>
                  <a:pt x="569" y="36"/>
                </a:cubicBezTo>
                <a:cubicBezTo>
                  <a:pt x="569" y="53"/>
                  <a:pt x="581" y="68"/>
                  <a:pt x="598" y="71"/>
                </a:cubicBezTo>
                <a:cubicBezTo>
                  <a:pt x="598" y="164"/>
                  <a:pt x="598" y="164"/>
                  <a:pt x="598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0"/>
                  <a:pt x="0" y="180"/>
                  <a:pt x="0" y="180"/>
                </a:cubicBezTo>
                <a:cubicBezTo>
                  <a:pt x="598" y="180"/>
                  <a:pt x="598" y="180"/>
                  <a:pt x="598" y="180"/>
                </a:cubicBezTo>
                <a:lnTo>
                  <a:pt x="606" y="180"/>
                </a:lnTo>
                <a:close/>
              </a:path>
            </a:pathLst>
          </a:cu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1C1C1C"/>
              </a:solidFill>
              <a:latin typeface="Agency FB" panose="020B0503020202020204" pitchFamily="34" charset="0"/>
            </a:endParaRPr>
          </a:p>
        </p:txBody>
      </p:sp>
      <p:grpSp>
        <p:nvGrpSpPr>
          <p:cNvPr id="87" name="Group 64"/>
          <p:cNvGrpSpPr/>
          <p:nvPr/>
        </p:nvGrpSpPr>
        <p:grpSpPr>
          <a:xfrm>
            <a:off x="4462145" y="1067435"/>
            <a:ext cx="3625215" cy="4822190"/>
            <a:chOff x="4990257" y="2428498"/>
            <a:chExt cx="2213578" cy="3017107"/>
          </a:xfrm>
          <a:solidFill>
            <a:srgbClr val="065E03"/>
          </a:solidFill>
        </p:grpSpPr>
        <p:sp>
          <p:nvSpPr>
            <p:cNvPr id="88" name="Freeform 43"/>
            <p:cNvSpPr/>
            <p:nvPr/>
          </p:nvSpPr>
          <p:spPr bwMode="auto">
            <a:xfrm>
              <a:off x="5858227" y="4819147"/>
              <a:ext cx="477378" cy="602833"/>
            </a:xfrm>
            <a:custGeom>
              <a:avLst/>
              <a:gdLst>
                <a:gd name="T0" fmla="*/ 148 w 248"/>
                <a:gd name="T1" fmla="*/ 313 h 313"/>
                <a:gd name="T2" fmla="*/ 100 w 248"/>
                <a:gd name="T3" fmla="*/ 313 h 313"/>
                <a:gd name="T4" fmla="*/ 0 w 248"/>
                <a:gd name="T5" fmla="*/ 213 h 313"/>
                <a:gd name="T6" fmla="*/ 0 w 248"/>
                <a:gd name="T7" fmla="*/ 100 h 313"/>
                <a:gd name="T8" fmla="*/ 100 w 248"/>
                <a:gd name="T9" fmla="*/ 0 h 313"/>
                <a:gd name="T10" fmla="*/ 148 w 248"/>
                <a:gd name="T11" fmla="*/ 0 h 313"/>
                <a:gd name="T12" fmla="*/ 248 w 248"/>
                <a:gd name="T13" fmla="*/ 100 h 313"/>
                <a:gd name="T14" fmla="*/ 248 w 248"/>
                <a:gd name="T15" fmla="*/ 213 h 313"/>
                <a:gd name="T16" fmla="*/ 148 w 248"/>
                <a:gd name="T1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313">
                  <a:moveTo>
                    <a:pt x="148" y="313"/>
                  </a:moveTo>
                  <a:cubicBezTo>
                    <a:pt x="100" y="313"/>
                    <a:pt x="100" y="313"/>
                    <a:pt x="100" y="313"/>
                  </a:cubicBezTo>
                  <a:cubicBezTo>
                    <a:pt x="45" y="313"/>
                    <a:pt x="0" y="268"/>
                    <a:pt x="0" y="21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03" y="0"/>
                    <a:pt x="248" y="45"/>
                    <a:pt x="248" y="10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68"/>
                    <a:pt x="203" y="313"/>
                    <a:pt x="148" y="313"/>
                  </a:cubicBezTo>
                  <a:close/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9" name="Freeform 44"/>
            <p:cNvSpPr/>
            <p:nvPr/>
          </p:nvSpPr>
          <p:spPr bwMode="auto">
            <a:xfrm>
              <a:off x="5792241" y="4811815"/>
              <a:ext cx="609350" cy="144191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0" name="Freeform 45"/>
            <p:cNvSpPr/>
            <p:nvPr/>
          </p:nvSpPr>
          <p:spPr bwMode="auto">
            <a:xfrm>
              <a:off x="5792241" y="5009773"/>
              <a:ext cx="609350" cy="145006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1" name="Freeform 46"/>
            <p:cNvSpPr/>
            <p:nvPr/>
          </p:nvSpPr>
          <p:spPr bwMode="auto">
            <a:xfrm>
              <a:off x="5792241" y="5202842"/>
              <a:ext cx="609350" cy="144191"/>
            </a:xfrm>
            <a:custGeom>
              <a:avLst/>
              <a:gdLst>
                <a:gd name="T0" fmla="*/ 284 w 316"/>
                <a:gd name="T1" fmla="*/ 75 h 75"/>
                <a:gd name="T2" fmla="*/ 32 w 316"/>
                <a:gd name="T3" fmla="*/ 75 h 75"/>
                <a:gd name="T4" fmla="*/ 0 w 316"/>
                <a:gd name="T5" fmla="*/ 43 h 75"/>
                <a:gd name="T6" fmla="*/ 0 w 316"/>
                <a:gd name="T7" fmla="*/ 32 h 75"/>
                <a:gd name="T8" fmla="*/ 32 w 316"/>
                <a:gd name="T9" fmla="*/ 0 h 75"/>
                <a:gd name="T10" fmla="*/ 284 w 316"/>
                <a:gd name="T11" fmla="*/ 0 h 75"/>
                <a:gd name="T12" fmla="*/ 316 w 316"/>
                <a:gd name="T13" fmla="*/ 32 h 75"/>
                <a:gd name="T14" fmla="*/ 316 w 316"/>
                <a:gd name="T15" fmla="*/ 43 h 75"/>
                <a:gd name="T16" fmla="*/ 284 w 316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0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0"/>
                    <a:pt x="301" y="75"/>
                    <a:pt x="284" y="75"/>
                  </a:cubicBezTo>
                  <a:close/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2" name="Freeform 47"/>
            <p:cNvSpPr/>
            <p:nvPr/>
          </p:nvSpPr>
          <p:spPr bwMode="auto">
            <a:xfrm>
              <a:off x="6040706" y="5421980"/>
              <a:ext cx="112420" cy="23625"/>
            </a:xfrm>
            <a:custGeom>
              <a:avLst/>
              <a:gdLst>
                <a:gd name="T0" fmla="*/ 0 w 58"/>
                <a:gd name="T1" fmla="*/ 0 h 12"/>
                <a:gd name="T2" fmla="*/ 29 w 58"/>
                <a:gd name="T3" fmla="*/ 12 h 12"/>
                <a:gd name="T4" fmla="*/ 58 w 58"/>
                <a:gd name="T5" fmla="*/ 0 h 12"/>
                <a:gd name="T6" fmla="*/ 0 w 5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cubicBezTo>
                    <a:pt x="4" y="7"/>
                    <a:pt x="15" y="12"/>
                    <a:pt x="29" y="12"/>
                  </a:cubicBezTo>
                  <a:cubicBezTo>
                    <a:pt x="43" y="12"/>
                    <a:pt x="54" y="7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3" name="Freeform 48"/>
            <p:cNvSpPr/>
            <p:nvPr/>
          </p:nvSpPr>
          <p:spPr bwMode="auto">
            <a:xfrm>
              <a:off x="5347448" y="2846407"/>
              <a:ext cx="1498935" cy="714438"/>
            </a:xfrm>
            <a:custGeom>
              <a:avLst/>
              <a:gdLst>
                <a:gd name="T0" fmla="*/ 778 w 778"/>
                <a:gd name="T1" fmla="*/ 371 h 371"/>
                <a:gd name="T2" fmla="*/ 389 w 778"/>
                <a:gd name="T3" fmla="*/ 0 h 371"/>
                <a:gd name="T4" fmla="*/ 0 w 778"/>
                <a:gd name="T5" fmla="*/ 371 h 371"/>
                <a:gd name="T6" fmla="*/ 778 w 778"/>
                <a:gd name="T7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8" h="371">
                  <a:moveTo>
                    <a:pt x="778" y="371"/>
                  </a:moveTo>
                  <a:cubicBezTo>
                    <a:pt x="769" y="164"/>
                    <a:pt x="598" y="0"/>
                    <a:pt x="389" y="0"/>
                  </a:cubicBezTo>
                  <a:cubicBezTo>
                    <a:pt x="180" y="0"/>
                    <a:pt x="9" y="164"/>
                    <a:pt x="0" y="371"/>
                  </a:cubicBezTo>
                  <a:lnTo>
                    <a:pt x="778" y="371"/>
                  </a:ln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4" name="Freeform 49"/>
            <p:cNvSpPr/>
            <p:nvPr/>
          </p:nvSpPr>
          <p:spPr bwMode="auto">
            <a:xfrm>
              <a:off x="5727070" y="4455004"/>
              <a:ext cx="739692" cy="356812"/>
            </a:xfrm>
            <a:custGeom>
              <a:avLst/>
              <a:gdLst>
                <a:gd name="T0" fmla="*/ 0 w 384"/>
                <a:gd name="T1" fmla="*/ 0 h 185"/>
                <a:gd name="T2" fmla="*/ 81 w 384"/>
                <a:gd name="T3" fmla="*/ 185 h 185"/>
                <a:gd name="T4" fmla="*/ 173 w 384"/>
                <a:gd name="T5" fmla="*/ 185 h 185"/>
                <a:gd name="T6" fmla="*/ 192 w 384"/>
                <a:gd name="T7" fmla="*/ 185 h 185"/>
                <a:gd name="T8" fmla="*/ 211 w 384"/>
                <a:gd name="T9" fmla="*/ 185 h 185"/>
                <a:gd name="T10" fmla="*/ 303 w 384"/>
                <a:gd name="T11" fmla="*/ 185 h 185"/>
                <a:gd name="T12" fmla="*/ 384 w 384"/>
                <a:gd name="T13" fmla="*/ 0 h 185"/>
                <a:gd name="T14" fmla="*/ 0 w 384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" h="185">
                  <a:moveTo>
                    <a:pt x="0" y="0"/>
                  </a:moveTo>
                  <a:cubicBezTo>
                    <a:pt x="40" y="63"/>
                    <a:pt x="77" y="135"/>
                    <a:pt x="81" y="185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303" y="185"/>
                    <a:pt x="303" y="185"/>
                    <a:pt x="303" y="185"/>
                  </a:cubicBezTo>
                  <a:cubicBezTo>
                    <a:pt x="307" y="135"/>
                    <a:pt x="344" y="63"/>
                    <a:pt x="38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5" name="Freeform 50"/>
            <p:cNvSpPr/>
            <p:nvPr/>
          </p:nvSpPr>
          <p:spPr bwMode="auto">
            <a:xfrm>
              <a:off x="5875334" y="2428498"/>
              <a:ext cx="98571" cy="334816"/>
            </a:xfrm>
            <a:custGeom>
              <a:avLst/>
              <a:gdLst>
                <a:gd name="T0" fmla="*/ 41 w 51"/>
                <a:gd name="T1" fmla="*/ 173 h 174"/>
                <a:gd name="T2" fmla="*/ 41 w 51"/>
                <a:gd name="T3" fmla="*/ 173 h 174"/>
                <a:gd name="T4" fmla="*/ 28 w 51"/>
                <a:gd name="T5" fmla="*/ 164 h 174"/>
                <a:gd name="T6" fmla="*/ 1 w 51"/>
                <a:gd name="T7" fmla="*/ 14 h 174"/>
                <a:gd name="T8" fmla="*/ 11 w 51"/>
                <a:gd name="T9" fmla="*/ 1 h 174"/>
                <a:gd name="T10" fmla="*/ 11 w 51"/>
                <a:gd name="T11" fmla="*/ 1 h 174"/>
                <a:gd name="T12" fmla="*/ 24 w 51"/>
                <a:gd name="T13" fmla="*/ 10 h 174"/>
                <a:gd name="T14" fmla="*/ 50 w 51"/>
                <a:gd name="T15" fmla="*/ 160 h 174"/>
                <a:gd name="T16" fmla="*/ 41 w 51"/>
                <a:gd name="T17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74">
                  <a:moveTo>
                    <a:pt x="41" y="173"/>
                  </a:moveTo>
                  <a:cubicBezTo>
                    <a:pt x="41" y="173"/>
                    <a:pt x="41" y="173"/>
                    <a:pt x="41" y="173"/>
                  </a:cubicBezTo>
                  <a:cubicBezTo>
                    <a:pt x="35" y="174"/>
                    <a:pt x="29" y="170"/>
                    <a:pt x="28" y="16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7" y="0"/>
                    <a:pt x="23" y="4"/>
                    <a:pt x="24" y="10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51" y="166"/>
                    <a:pt x="47" y="172"/>
                    <a:pt x="41" y="173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6" name="Freeform 51"/>
            <p:cNvSpPr/>
            <p:nvPr/>
          </p:nvSpPr>
          <p:spPr bwMode="auto">
            <a:xfrm>
              <a:off x="5503859" y="2561284"/>
              <a:ext cx="196328" cy="303860"/>
            </a:xfrm>
            <a:custGeom>
              <a:avLst/>
              <a:gdLst>
                <a:gd name="T0" fmla="*/ 95 w 102"/>
                <a:gd name="T1" fmla="*/ 154 h 158"/>
                <a:gd name="T2" fmla="*/ 95 w 102"/>
                <a:gd name="T3" fmla="*/ 154 h 158"/>
                <a:gd name="T4" fmla="*/ 79 w 102"/>
                <a:gd name="T5" fmla="*/ 150 h 158"/>
                <a:gd name="T6" fmla="*/ 3 w 102"/>
                <a:gd name="T7" fmla="*/ 19 h 158"/>
                <a:gd name="T8" fmla="*/ 8 w 102"/>
                <a:gd name="T9" fmla="*/ 3 h 158"/>
                <a:gd name="T10" fmla="*/ 8 w 102"/>
                <a:gd name="T11" fmla="*/ 3 h 158"/>
                <a:gd name="T12" fmla="*/ 23 w 102"/>
                <a:gd name="T13" fmla="*/ 8 h 158"/>
                <a:gd name="T14" fmla="*/ 99 w 102"/>
                <a:gd name="T15" fmla="*/ 139 h 158"/>
                <a:gd name="T16" fmla="*/ 95 w 102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8"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89" y="158"/>
                    <a:pt x="82" y="156"/>
                    <a:pt x="79" y="15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4"/>
                    <a:pt x="2" y="7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3" y="0"/>
                    <a:pt x="20" y="2"/>
                    <a:pt x="23" y="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2" y="144"/>
                    <a:pt x="100" y="151"/>
                    <a:pt x="95" y="15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7" name="Freeform 52"/>
            <p:cNvSpPr/>
            <p:nvPr/>
          </p:nvSpPr>
          <p:spPr bwMode="auto">
            <a:xfrm>
              <a:off x="6218297" y="2428498"/>
              <a:ext cx="98571" cy="334816"/>
            </a:xfrm>
            <a:custGeom>
              <a:avLst/>
              <a:gdLst>
                <a:gd name="T0" fmla="*/ 11 w 51"/>
                <a:gd name="T1" fmla="*/ 173 h 174"/>
                <a:gd name="T2" fmla="*/ 11 w 51"/>
                <a:gd name="T3" fmla="*/ 173 h 174"/>
                <a:gd name="T4" fmla="*/ 2 w 51"/>
                <a:gd name="T5" fmla="*/ 160 h 174"/>
                <a:gd name="T6" fmla="*/ 28 w 51"/>
                <a:gd name="T7" fmla="*/ 10 h 174"/>
                <a:gd name="T8" fmla="*/ 41 w 51"/>
                <a:gd name="T9" fmla="*/ 1 h 174"/>
                <a:gd name="T10" fmla="*/ 41 w 51"/>
                <a:gd name="T11" fmla="*/ 1 h 174"/>
                <a:gd name="T12" fmla="*/ 50 w 51"/>
                <a:gd name="T13" fmla="*/ 14 h 174"/>
                <a:gd name="T14" fmla="*/ 24 w 51"/>
                <a:gd name="T15" fmla="*/ 164 h 174"/>
                <a:gd name="T16" fmla="*/ 11 w 51"/>
                <a:gd name="T17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74">
                  <a:moveTo>
                    <a:pt x="11" y="173"/>
                  </a:moveTo>
                  <a:cubicBezTo>
                    <a:pt x="11" y="173"/>
                    <a:pt x="11" y="173"/>
                    <a:pt x="11" y="173"/>
                  </a:cubicBezTo>
                  <a:cubicBezTo>
                    <a:pt x="5" y="172"/>
                    <a:pt x="0" y="166"/>
                    <a:pt x="2" y="16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4"/>
                    <a:pt x="35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7" y="2"/>
                    <a:pt x="51" y="8"/>
                    <a:pt x="50" y="14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3" y="170"/>
                    <a:pt x="17" y="174"/>
                    <a:pt x="11" y="173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8" name="Freeform 53"/>
            <p:cNvSpPr/>
            <p:nvPr/>
          </p:nvSpPr>
          <p:spPr bwMode="auto">
            <a:xfrm>
              <a:off x="6493645" y="2561284"/>
              <a:ext cx="194699" cy="303860"/>
            </a:xfrm>
            <a:custGeom>
              <a:avLst/>
              <a:gdLst>
                <a:gd name="T0" fmla="*/ 7 w 101"/>
                <a:gd name="T1" fmla="*/ 154 h 158"/>
                <a:gd name="T2" fmla="*/ 7 w 101"/>
                <a:gd name="T3" fmla="*/ 154 h 158"/>
                <a:gd name="T4" fmla="*/ 3 w 101"/>
                <a:gd name="T5" fmla="*/ 139 h 158"/>
                <a:gd name="T6" fmla="*/ 78 w 101"/>
                <a:gd name="T7" fmla="*/ 8 h 158"/>
                <a:gd name="T8" fmla="*/ 94 w 101"/>
                <a:gd name="T9" fmla="*/ 3 h 158"/>
                <a:gd name="T10" fmla="*/ 94 w 101"/>
                <a:gd name="T11" fmla="*/ 3 h 158"/>
                <a:gd name="T12" fmla="*/ 98 w 101"/>
                <a:gd name="T13" fmla="*/ 19 h 158"/>
                <a:gd name="T14" fmla="*/ 23 w 101"/>
                <a:gd name="T15" fmla="*/ 150 h 158"/>
                <a:gd name="T16" fmla="*/ 7 w 101"/>
                <a:gd name="T17" fmla="*/ 1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58">
                  <a:moveTo>
                    <a:pt x="7" y="154"/>
                  </a:moveTo>
                  <a:cubicBezTo>
                    <a:pt x="7" y="154"/>
                    <a:pt x="7" y="154"/>
                    <a:pt x="7" y="154"/>
                  </a:cubicBezTo>
                  <a:cubicBezTo>
                    <a:pt x="1" y="151"/>
                    <a:pt x="0" y="144"/>
                    <a:pt x="3" y="13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2" y="2"/>
                    <a:pt x="89" y="0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0" y="7"/>
                    <a:pt x="101" y="14"/>
                    <a:pt x="98" y="1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19" y="156"/>
                    <a:pt x="12" y="158"/>
                    <a:pt x="7" y="154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9" name="Freeform 54"/>
            <p:cNvSpPr/>
            <p:nvPr/>
          </p:nvSpPr>
          <p:spPr bwMode="auto">
            <a:xfrm>
              <a:off x="6716856" y="2815451"/>
              <a:ext cx="273719" cy="237060"/>
            </a:xfrm>
            <a:custGeom>
              <a:avLst/>
              <a:gdLst>
                <a:gd name="T0" fmla="*/ 4 w 142"/>
                <a:gd name="T1" fmla="*/ 118 h 123"/>
                <a:gd name="T2" fmla="*/ 4 w 142"/>
                <a:gd name="T3" fmla="*/ 118 h 123"/>
                <a:gd name="T4" fmla="*/ 6 w 142"/>
                <a:gd name="T5" fmla="*/ 101 h 123"/>
                <a:gd name="T6" fmla="*/ 122 w 142"/>
                <a:gd name="T7" fmla="*/ 4 h 123"/>
                <a:gd name="T8" fmla="*/ 138 w 142"/>
                <a:gd name="T9" fmla="*/ 6 h 123"/>
                <a:gd name="T10" fmla="*/ 138 w 142"/>
                <a:gd name="T11" fmla="*/ 6 h 123"/>
                <a:gd name="T12" fmla="*/ 136 w 142"/>
                <a:gd name="T13" fmla="*/ 22 h 123"/>
                <a:gd name="T14" fmla="*/ 20 w 142"/>
                <a:gd name="T15" fmla="*/ 119 h 123"/>
                <a:gd name="T16" fmla="*/ 4 w 142"/>
                <a:gd name="T17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3">
                  <a:moveTo>
                    <a:pt x="4" y="118"/>
                  </a:moveTo>
                  <a:cubicBezTo>
                    <a:pt x="4" y="118"/>
                    <a:pt x="4" y="118"/>
                    <a:pt x="4" y="118"/>
                  </a:cubicBezTo>
                  <a:cubicBezTo>
                    <a:pt x="0" y="113"/>
                    <a:pt x="1" y="106"/>
                    <a:pt x="6" y="10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7" y="0"/>
                    <a:pt x="134" y="1"/>
                    <a:pt x="138" y="6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2" y="10"/>
                    <a:pt x="141" y="18"/>
                    <a:pt x="136" y="22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6" y="123"/>
                    <a:pt x="8" y="122"/>
                    <a:pt x="4" y="118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0" name="Freeform 55"/>
            <p:cNvSpPr/>
            <p:nvPr/>
          </p:nvSpPr>
          <p:spPr bwMode="auto">
            <a:xfrm>
              <a:off x="5203257" y="2815451"/>
              <a:ext cx="271275" cy="237060"/>
            </a:xfrm>
            <a:custGeom>
              <a:avLst/>
              <a:gdLst>
                <a:gd name="T0" fmla="*/ 137 w 141"/>
                <a:gd name="T1" fmla="*/ 118 h 123"/>
                <a:gd name="T2" fmla="*/ 137 w 141"/>
                <a:gd name="T3" fmla="*/ 118 h 123"/>
                <a:gd name="T4" fmla="*/ 121 w 141"/>
                <a:gd name="T5" fmla="*/ 119 h 123"/>
                <a:gd name="T6" fmla="*/ 5 w 141"/>
                <a:gd name="T7" fmla="*/ 22 h 123"/>
                <a:gd name="T8" fmla="*/ 4 w 141"/>
                <a:gd name="T9" fmla="*/ 6 h 123"/>
                <a:gd name="T10" fmla="*/ 4 w 141"/>
                <a:gd name="T11" fmla="*/ 6 h 123"/>
                <a:gd name="T12" fmla="*/ 20 w 141"/>
                <a:gd name="T13" fmla="*/ 4 h 123"/>
                <a:gd name="T14" fmla="*/ 136 w 141"/>
                <a:gd name="T15" fmla="*/ 101 h 123"/>
                <a:gd name="T16" fmla="*/ 137 w 141"/>
                <a:gd name="T17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23">
                  <a:moveTo>
                    <a:pt x="137" y="118"/>
                  </a:moveTo>
                  <a:cubicBezTo>
                    <a:pt x="137" y="118"/>
                    <a:pt x="137" y="118"/>
                    <a:pt x="137" y="118"/>
                  </a:cubicBezTo>
                  <a:cubicBezTo>
                    <a:pt x="133" y="122"/>
                    <a:pt x="126" y="123"/>
                    <a:pt x="121" y="1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18"/>
                    <a:pt x="0" y="10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1"/>
                    <a:pt x="15" y="0"/>
                    <a:pt x="20" y="4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41" y="106"/>
                    <a:pt x="141" y="113"/>
                    <a:pt x="137" y="118"/>
                  </a:cubicBezTo>
                  <a:close/>
                </a:path>
              </a:pathLst>
            </a:cu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rgbClr val="1C1C1C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1" name="TextBox 51"/>
            <p:cNvSpPr txBox="1"/>
            <p:nvPr/>
          </p:nvSpPr>
          <p:spPr>
            <a:xfrm>
              <a:off x="4990257" y="3725787"/>
              <a:ext cx="2213578" cy="4263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Agency FB" panose="020B0503020202020204" pitchFamily="34" charset="0"/>
                </a:rPr>
                <a:t>Multimedia</a:t>
              </a:r>
            </a:p>
          </p:txBody>
        </p:sp>
      </p:grpSp>
      <p:grpSp>
        <p:nvGrpSpPr>
          <p:cNvPr id="102" name="Group 52"/>
          <p:cNvGrpSpPr/>
          <p:nvPr/>
        </p:nvGrpSpPr>
        <p:grpSpPr>
          <a:xfrm flipH="1">
            <a:off x="766264" y="785197"/>
            <a:ext cx="2641108" cy="750981"/>
            <a:chOff x="2765392" y="2581939"/>
            <a:chExt cx="3183118" cy="750981"/>
          </a:xfrm>
        </p:grpSpPr>
        <p:sp>
          <p:nvSpPr>
            <p:cNvPr id="103" name="TextBox 53"/>
            <p:cNvSpPr txBox="1"/>
            <p:nvPr/>
          </p:nvSpPr>
          <p:spPr>
            <a:xfrm>
              <a:off x="2765392" y="2581939"/>
              <a:ext cx="3183118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dirty="0">
                  <a:latin typeface="方正宋黑简体" panose="02000000000000000000" charset="-122"/>
                  <a:ea typeface="方正宋黑简体" panose="02000000000000000000" charset="-122"/>
                </a:rPr>
                <a:t>千里马的图片</a:t>
              </a:r>
            </a:p>
          </p:txBody>
        </p:sp>
        <p:sp>
          <p:nvSpPr>
            <p:cNvPr id="104" name="Rectangle 54"/>
            <p:cNvSpPr/>
            <p:nvPr/>
          </p:nvSpPr>
          <p:spPr>
            <a:xfrm>
              <a:off x="2765394" y="2953190"/>
              <a:ext cx="2575238" cy="379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70"/>
                </a:lnSpc>
              </a:pP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Group 55"/>
          <p:cNvGrpSpPr/>
          <p:nvPr/>
        </p:nvGrpSpPr>
        <p:grpSpPr>
          <a:xfrm>
            <a:off x="8954181" y="747577"/>
            <a:ext cx="3134995" cy="1450975"/>
            <a:chOff x="2861910" y="1311939"/>
            <a:chExt cx="3134995" cy="1450975"/>
          </a:xfrm>
        </p:grpSpPr>
        <p:sp>
          <p:nvSpPr>
            <p:cNvPr id="106" name="TextBox 56"/>
            <p:cNvSpPr txBox="1"/>
            <p:nvPr/>
          </p:nvSpPr>
          <p:spPr>
            <a:xfrm>
              <a:off x="2861910" y="1311939"/>
              <a:ext cx="3134995" cy="518160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方正宋黑简体" panose="02000000000000000000" charset="-122"/>
                  <a:ea typeface="方正宋黑简体" panose="02000000000000000000" charset="-122"/>
                  <a:sym typeface="+mn-ea"/>
                </a:rPr>
                <a:t>伯乐相马故事视频</a:t>
              </a:r>
              <a:endPara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endParaRPr>
            </a:p>
          </p:txBody>
        </p:sp>
        <p:sp>
          <p:nvSpPr>
            <p:cNvPr id="107" name="Rectangle 57"/>
            <p:cNvSpPr/>
            <p:nvPr/>
          </p:nvSpPr>
          <p:spPr>
            <a:xfrm>
              <a:off x="3270215" y="2383184"/>
              <a:ext cx="2634615" cy="379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70"/>
                </a:lnSpc>
              </a:pP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Group 58"/>
          <p:cNvGrpSpPr/>
          <p:nvPr/>
        </p:nvGrpSpPr>
        <p:grpSpPr>
          <a:xfrm flipH="1">
            <a:off x="625158" y="3898936"/>
            <a:ext cx="2643149" cy="1224056"/>
            <a:chOff x="2765392" y="2108864"/>
            <a:chExt cx="3185577" cy="1224056"/>
          </a:xfrm>
        </p:grpSpPr>
        <p:sp>
          <p:nvSpPr>
            <p:cNvPr id="109" name="TextBox 59"/>
            <p:cNvSpPr txBox="1"/>
            <p:nvPr/>
          </p:nvSpPr>
          <p:spPr>
            <a:xfrm>
              <a:off x="2979679" y="2108864"/>
              <a:ext cx="2971290" cy="51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dirty="0">
                  <a:latin typeface="方正宋黑简体" panose="02000000000000000000" charset="-122"/>
                  <a:ea typeface="方正宋黑简体" panose="02000000000000000000" charset="-122"/>
                </a:rPr>
                <a:t>马说朗诵视频</a:t>
              </a:r>
            </a:p>
          </p:txBody>
        </p:sp>
        <p:sp>
          <p:nvSpPr>
            <p:cNvPr id="110" name="Rectangle 60"/>
            <p:cNvSpPr/>
            <p:nvPr/>
          </p:nvSpPr>
          <p:spPr>
            <a:xfrm>
              <a:off x="2765392" y="2953190"/>
              <a:ext cx="2452790" cy="379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70"/>
                </a:lnSpc>
              </a:pP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4195" y="179705"/>
            <a:ext cx="10083800" cy="828199"/>
            <a:chOff x="581809" y="269870"/>
            <a:chExt cx="8818245" cy="828198"/>
          </a:xfrm>
        </p:grpSpPr>
        <p:sp>
          <p:nvSpPr>
            <p:cNvPr id="3" name="矩形 2"/>
            <p:cNvSpPr/>
            <p:nvPr/>
          </p:nvSpPr>
          <p:spPr>
            <a:xfrm>
              <a:off x="581809" y="269870"/>
              <a:ext cx="8818245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087755"/>
              <a:r>
                <a:rPr lang="zh-CN" altLang="en-CA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教学手段</a:t>
              </a:r>
              <a:r>
                <a:rPr lang="en-US" altLang="zh-CN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——</a:t>
              </a: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板书授课、小组讨论、多媒体教学等</a:t>
              </a: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-5715" y="207010"/>
            <a:ext cx="275590" cy="428625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4" name="Group 273"/>
          <p:cNvGrpSpPr/>
          <p:nvPr/>
        </p:nvGrpSpPr>
        <p:grpSpPr>
          <a:xfrm>
            <a:off x="7967980" y="4994275"/>
            <a:ext cx="662305" cy="507365"/>
            <a:chOff x="7913688" y="-280988"/>
            <a:chExt cx="1733550" cy="2306638"/>
          </a:xfrm>
          <a:solidFill>
            <a:schemeClr val="tx1">
              <a:lumMod val="50000"/>
              <a:lumOff val="50000"/>
            </a:schemeClr>
          </a:solidFill>
          <a:effectLst/>
        </p:grpSpPr>
        <p:sp>
          <p:nvSpPr>
            <p:cNvPr id="275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76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77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solidFill>
              <a:srgbClr val="065E0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78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79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80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81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82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</p:grpSp>
      <p:sp>
        <p:nvSpPr>
          <p:cNvPr id="2" name="Freeform 41"/>
          <p:cNvSpPr/>
          <p:nvPr/>
        </p:nvSpPr>
        <p:spPr bwMode="auto">
          <a:xfrm flipV="1">
            <a:off x="7169785" y="4371975"/>
            <a:ext cx="1190625" cy="393700"/>
          </a:xfrm>
          <a:custGeom>
            <a:avLst/>
            <a:gdLst>
              <a:gd name="T0" fmla="*/ 606 w 642"/>
              <a:gd name="T1" fmla="*/ 180 h 180"/>
              <a:gd name="T2" fmla="*/ 614 w 642"/>
              <a:gd name="T3" fmla="*/ 180 h 180"/>
              <a:gd name="T4" fmla="*/ 614 w 642"/>
              <a:gd name="T5" fmla="*/ 71 h 180"/>
              <a:gd name="T6" fmla="*/ 642 w 642"/>
              <a:gd name="T7" fmla="*/ 36 h 180"/>
              <a:gd name="T8" fmla="*/ 606 w 642"/>
              <a:gd name="T9" fmla="*/ 0 h 180"/>
              <a:gd name="T10" fmla="*/ 569 w 642"/>
              <a:gd name="T11" fmla="*/ 36 h 180"/>
              <a:gd name="T12" fmla="*/ 598 w 642"/>
              <a:gd name="T13" fmla="*/ 71 h 180"/>
              <a:gd name="T14" fmla="*/ 598 w 642"/>
              <a:gd name="T15" fmla="*/ 164 h 180"/>
              <a:gd name="T16" fmla="*/ 0 w 642"/>
              <a:gd name="T17" fmla="*/ 164 h 180"/>
              <a:gd name="T18" fmla="*/ 0 w 642"/>
              <a:gd name="T19" fmla="*/ 180 h 180"/>
              <a:gd name="T20" fmla="*/ 598 w 642"/>
              <a:gd name="T21" fmla="*/ 180 h 180"/>
              <a:gd name="T22" fmla="*/ 606 w 642"/>
              <a:gd name="T2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180">
                <a:moveTo>
                  <a:pt x="606" y="180"/>
                </a:moveTo>
                <a:cubicBezTo>
                  <a:pt x="614" y="180"/>
                  <a:pt x="614" y="180"/>
                  <a:pt x="614" y="180"/>
                </a:cubicBezTo>
                <a:cubicBezTo>
                  <a:pt x="614" y="71"/>
                  <a:pt x="614" y="71"/>
                  <a:pt x="614" y="71"/>
                </a:cubicBezTo>
                <a:cubicBezTo>
                  <a:pt x="630" y="68"/>
                  <a:pt x="642" y="53"/>
                  <a:pt x="642" y="36"/>
                </a:cubicBezTo>
                <a:cubicBezTo>
                  <a:pt x="642" y="16"/>
                  <a:pt x="626" y="0"/>
                  <a:pt x="606" y="0"/>
                </a:cubicBezTo>
                <a:cubicBezTo>
                  <a:pt x="585" y="0"/>
                  <a:pt x="569" y="16"/>
                  <a:pt x="569" y="36"/>
                </a:cubicBezTo>
                <a:cubicBezTo>
                  <a:pt x="569" y="53"/>
                  <a:pt x="581" y="68"/>
                  <a:pt x="598" y="71"/>
                </a:cubicBezTo>
                <a:cubicBezTo>
                  <a:pt x="598" y="164"/>
                  <a:pt x="598" y="164"/>
                  <a:pt x="598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0"/>
                  <a:pt x="0" y="180"/>
                  <a:pt x="0" y="180"/>
                </a:cubicBezTo>
                <a:cubicBezTo>
                  <a:pt x="598" y="180"/>
                  <a:pt x="598" y="180"/>
                  <a:pt x="598" y="180"/>
                </a:cubicBezTo>
                <a:lnTo>
                  <a:pt x="606" y="180"/>
                </a:lnTo>
                <a:close/>
              </a:path>
            </a:pathLst>
          </a:custGeom>
          <a:solidFill>
            <a:srgbClr val="065E0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1C1C1C"/>
              </a:solidFill>
              <a:latin typeface="Agency FB" panose="020B0503020202020204" pitchFamily="34" charset="0"/>
            </a:endParaRPr>
          </a:p>
        </p:txBody>
      </p:sp>
      <p:grpSp>
        <p:nvGrpSpPr>
          <p:cNvPr id="7" name="Group 55"/>
          <p:cNvGrpSpPr/>
          <p:nvPr/>
        </p:nvGrpSpPr>
        <p:grpSpPr>
          <a:xfrm>
            <a:off x="8688751" y="3899082"/>
            <a:ext cx="3400425" cy="1376456"/>
            <a:chOff x="2499960" y="1956464"/>
            <a:chExt cx="3400425" cy="1376456"/>
          </a:xfrm>
        </p:grpSpPr>
        <p:sp>
          <p:nvSpPr>
            <p:cNvPr id="8" name="TextBox 56"/>
            <p:cNvSpPr txBox="1"/>
            <p:nvPr/>
          </p:nvSpPr>
          <p:spPr>
            <a:xfrm>
              <a:off x="2499960" y="1956464"/>
              <a:ext cx="3400425" cy="518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方正宋黑简体" panose="02000000000000000000" charset="-122"/>
                  <a:ea typeface="方正宋黑简体" panose="02000000000000000000" charset="-122"/>
                </a:rPr>
                <a:t>文字书写演示课件等</a:t>
              </a:r>
            </a:p>
          </p:txBody>
        </p:sp>
        <p:sp>
          <p:nvSpPr>
            <p:cNvPr id="9" name="Rectangle 57"/>
            <p:cNvSpPr/>
            <p:nvPr/>
          </p:nvSpPr>
          <p:spPr>
            <a:xfrm>
              <a:off x="2765391" y="2953190"/>
              <a:ext cx="2226264" cy="379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70"/>
                </a:lnSpc>
              </a:pP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 descr="千里马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875" y="1265555"/>
            <a:ext cx="3175635" cy="2381885"/>
          </a:xfrm>
          <a:prstGeom prst="rect">
            <a:avLst/>
          </a:prstGeom>
        </p:spPr>
      </p:pic>
      <p:pic>
        <p:nvPicPr>
          <p:cNvPr id="11" name="图片 10" descr="爱奇艺2017041900015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2235" y="1156335"/>
            <a:ext cx="3096895" cy="25571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89365" y="4417060"/>
            <a:ext cx="3107690" cy="2373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2017-04-23 13-28-18_看图王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25" y="4371975"/>
            <a:ext cx="3610610" cy="2078355"/>
          </a:xfrm>
          <a:prstGeom prst="rect">
            <a:avLst/>
          </a:prstGeom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8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78" grpId="0" bldLvl="0" animBg="1"/>
      <p:bldP spid="83" grpId="0" bldLvl="0" animBg="1"/>
      <p:bldP spid="84" grpId="0" bldLvl="0" animBg="1"/>
      <p:bldP spid="85" grpId="0" bldLvl="0" animBg="1"/>
      <p:bldP spid="41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"/>
          <p:cNvGrpSpPr/>
          <p:nvPr/>
        </p:nvGrpSpPr>
        <p:grpSpPr>
          <a:xfrm>
            <a:off x="3304727" y="2446663"/>
            <a:ext cx="5547900" cy="2522288"/>
            <a:chOff x="3345973" y="2694618"/>
            <a:chExt cx="5547900" cy="2522288"/>
          </a:xfrm>
        </p:grpSpPr>
        <p:sp>
          <p:nvSpPr>
            <p:cNvPr id="10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1931"/>
          <p:cNvSpPr/>
          <p:nvPr/>
        </p:nvSpPr>
        <p:spPr>
          <a:xfrm>
            <a:off x="2155837" y="3752826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>
            <a:headEnd type="triangle" w="med" len="med"/>
            <a:tailEnd type="oval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932"/>
          <p:cNvSpPr/>
          <p:nvPr/>
        </p:nvSpPr>
        <p:spPr>
          <a:xfrm>
            <a:off x="4984697" y="2061859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>
            <a:headEnd type="triangle" w="med" len="med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hape 1933"/>
          <p:cNvSpPr/>
          <p:nvPr/>
        </p:nvSpPr>
        <p:spPr>
          <a:xfrm>
            <a:off x="7276663" y="4617383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>
            <a:headEnd type="triangle" w="med" len="med"/>
            <a:tailEnd type="oval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endParaRPr kern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934"/>
          <p:cNvSpPr/>
          <p:nvPr/>
        </p:nvSpPr>
        <p:spPr>
          <a:xfrm>
            <a:off x="5830239" y="3771000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925"/>
          <p:cNvSpPr/>
          <p:nvPr/>
        </p:nvSpPr>
        <p:spPr>
          <a:xfrm>
            <a:off x="3431727" y="3417255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6"/>
          <p:cNvSpPr/>
          <p:nvPr/>
        </p:nvSpPr>
        <p:spPr>
          <a:xfrm>
            <a:off x="4491667" y="2987454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65E0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7"/>
          <p:cNvSpPr/>
          <p:nvPr/>
        </p:nvSpPr>
        <p:spPr>
          <a:xfrm>
            <a:off x="6059720" y="3325893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28"/>
          <p:cNvSpPr/>
          <p:nvPr/>
        </p:nvSpPr>
        <p:spPr>
          <a:xfrm>
            <a:off x="5883223" y="2573663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29"/>
          <p:cNvSpPr/>
          <p:nvPr/>
        </p:nvSpPr>
        <p:spPr>
          <a:xfrm>
            <a:off x="6895601" y="4254180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6" name="Shape 1930"/>
          <p:cNvSpPr/>
          <p:nvPr/>
        </p:nvSpPr>
        <p:spPr>
          <a:xfrm>
            <a:off x="7403547" y="3004668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65E0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7" name="Shape 1935"/>
          <p:cNvSpPr/>
          <p:nvPr/>
        </p:nvSpPr>
        <p:spPr>
          <a:xfrm>
            <a:off x="8051826" y="3586679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1936"/>
          <p:cNvSpPr/>
          <p:nvPr/>
        </p:nvSpPr>
        <p:spPr>
          <a:xfrm>
            <a:off x="6136737" y="2088813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>
            <a:headEnd type="triangle" w="med" len="med"/>
            <a:tailEnd type="oval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6"/>
          <p:cNvSpPr txBox="1"/>
          <p:nvPr/>
        </p:nvSpPr>
        <p:spPr>
          <a:xfrm>
            <a:off x="6984501" y="2268851"/>
            <a:ext cx="241465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</a:p>
        </p:txBody>
      </p:sp>
      <p:sp>
        <p:nvSpPr>
          <p:cNvPr id="30" name="TextBox 27"/>
          <p:cNvSpPr txBox="1"/>
          <p:nvPr/>
        </p:nvSpPr>
        <p:spPr>
          <a:xfrm>
            <a:off x="6895465" y="1860550"/>
            <a:ext cx="3023870" cy="365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kern="3000" spc="30" dirty="0">
                <a:latin typeface="方正宋黑简体" panose="02000000000000000000" charset="-122"/>
                <a:ea typeface="方正宋黑简体" panose="02000000000000000000" charset="-122"/>
              </a:rPr>
              <a:t>研读课文，探究主旨</a:t>
            </a:r>
          </a:p>
        </p:txBody>
      </p:sp>
      <p:sp>
        <p:nvSpPr>
          <p:cNvPr id="31" name="TextBox 28"/>
          <p:cNvSpPr txBox="1"/>
          <p:nvPr/>
        </p:nvSpPr>
        <p:spPr>
          <a:xfrm>
            <a:off x="9399328" y="4181594"/>
            <a:ext cx="241465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</a:p>
        </p:txBody>
      </p:sp>
      <p:sp>
        <p:nvSpPr>
          <p:cNvPr id="32" name="TextBox 29"/>
          <p:cNvSpPr txBox="1"/>
          <p:nvPr/>
        </p:nvSpPr>
        <p:spPr>
          <a:xfrm>
            <a:off x="9175750" y="3752850"/>
            <a:ext cx="2856230" cy="365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kern="3000" spc="30" dirty="0">
                <a:latin typeface="方正宋黑简体" panose="02000000000000000000" charset="-122"/>
                <a:ea typeface="方正宋黑简体" panose="02000000000000000000" charset="-122"/>
              </a:rPr>
              <a:t>课下巩固，布置作业</a:t>
            </a:r>
          </a:p>
        </p:txBody>
      </p:sp>
      <p:sp>
        <p:nvSpPr>
          <p:cNvPr id="33" name="TextBox 30"/>
          <p:cNvSpPr txBox="1"/>
          <p:nvPr/>
        </p:nvSpPr>
        <p:spPr>
          <a:xfrm>
            <a:off x="8064066" y="5334524"/>
            <a:ext cx="241465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5</a:t>
            </a:r>
            <a:r>
              <a:rPr lang="zh-CN" altLang="en-US" sz="2000" dirty="0" smtClean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</a:p>
        </p:txBody>
      </p:sp>
      <p:sp>
        <p:nvSpPr>
          <p:cNvPr id="34" name="TextBox 31"/>
          <p:cNvSpPr txBox="1"/>
          <p:nvPr/>
        </p:nvSpPr>
        <p:spPr>
          <a:xfrm>
            <a:off x="7873365" y="4968875"/>
            <a:ext cx="2795905" cy="365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kern="3000" spc="30" dirty="0">
                <a:latin typeface="方正宋黑简体" panose="02000000000000000000" charset="-122"/>
                <a:ea typeface="方正宋黑简体" panose="02000000000000000000" charset="-122"/>
              </a:rPr>
              <a:t>课堂小结，拓展延伸</a:t>
            </a:r>
          </a:p>
        </p:txBody>
      </p:sp>
      <p:sp>
        <p:nvSpPr>
          <p:cNvPr id="35" name="TextBox 32"/>
          <p:cNvSpPr txBox="1"/>
          <p:nvPr/>
        </p:nvSpPr>
        <p:spPr>
          <a:xfrm>
            <a:off x="4358897" y="5156908"/>
            <a:ext cx="241465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10</a:t>
            </a:r>
            <a:r>
              <a:rPr lang="zh-CN" altLang="en-US" sz="2000" dirty="0" smtClean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</a:p>
        </p:txBody>
      </p:sp>
      <p:sp>
        <p:nvSpPr>
          <p:cNvPr id="36" name="TextBox 33"/>
          <p:cNvSpPr txBox="1"/>
          <p:nvPr/>
        </p:nvSpPr>
        <p:spPr>
          <a:xfrm>
            <a:off x="4115435" y="4791075"/>
            <a:ext cx="2901950" cy="365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kern="3000" spc="30" dirty="0">
                <a:latin typeface="方正宋黑简体" panose="02000000000000000000" charset="-122"/>
                <a:ea typeface="方正宋黑简体" panose="02000000000000000000" charset="-122"/>
              </a:rPr>
              <a:t>达标反馈，背读课文</a:t>
            </a:r>
          </a:p>
        </p:txBody>
      </p:sp>
      <p:sp>
        <p:nvSpPr>
          <p:cNvPr id="37" name="TextBox 34"/>
          <p:cNvSpPr txBox="1"/>
          <p:nvPr/>
        </p:nvSpPr>
        <p:spPr>
          <a:xfrm>
            <a:off x="971651" y="4852170"/>
            <a:ext cx="2108852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</a:p>
        </p:txBody>
      </p:sp>
      <p:sp>
        <p:nvSpPr>
          <p:cNvPr id="38" name="TextBox 35"/>
          <p:cNvSpPr txBox="1"/>
          <p:nvPr/>
        </p:nvSpPr>
        <p:spPr>
          <a:xfrm>
            <a:off x="620395" y="4486275"/>
            <a:ext cx="2811145" cy="365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kern="3000" spc="30" dirty="0">
                <a:latin typeface="方正宋黑简体" panose="02000000000000000000" charset="-122"/>
                <a:ea typeface="方正宋黑简体" panose="02000000000000000000" charset="-122"/>
              </a:rPr>
              <a:t>故事激趣，引入新课</a:t>
            </a:r>
          </a:p>
        </p:txBody>
      </p:sp>
      <p:sp>
        <p:nvSpPr>
          <p:cNvPr id="39" name="TextBox 36"/>
          <p:cNvSpPr txBox="1"/>
          <p:nvPr/>
        </p:nvSpPr>
        <p:spPr>
          <a:xfrm>
            <a:off x="2456887" y="2269122"/>
            <a:ext cx="241465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20</a:t>
            </a:r>
            <a:r>
              <a:rPr lang="zh-CN" altLang="en-US" sz="2000" dirty="0">
                <a:solidFill>
                  <a:schemeClr val="tx1"/>
                </a:solidFill>
                <a:latin typeface="方正宋黑简体" panose="02000000000000000000" charset="-122"/>
                <a:ea typeface="方正宋黑简体" panose="02000000000000000000" charset="-122"/>
              </a:rPr>
              <a:t>分钟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7"/>
          <p:cNvSpPr txBox="1"/>
          <p:nvPr/>
        </p:nvSpPr>
        <p:spPr>
          <a:xfrm>
            <a:off x="2106295" y="1816735"/>
            <a:ext cx="3115310" cy="365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kern="3000" spc="30" dirty="0">
                <a:latin typeface="方正宋黑简体" panose="02000000000000000000" charset="-122"/>
                <a:ea typeface="方正宋黑简体" panose="02000000000000000000" charset="-122"/>
              </a:rPr>
              <a:t>诵读课文，疏通文意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3113" y="389786"/>
            <a:ext cx="3110530" cy="662305"/>
            <a:chOff x="566569" y="484500"/>
            <a:chExt cx="3110530" cy="662304"/>
          </a:xfrm>
        </p:grpSpPr>
        <p:sp>
          <p:nvSpPr>
            <p:cNvPr id="4" name="矩形 3"/>
            <p:cNvSpPr/>
            <p:nvPr/>
          </p:nvSpPr>
          <p:spPr>
            <a:xfrm>
              <a:off x="566569" y="484500"/>
              <a:ext cx="2176145" cy="662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87755"/>
              <a:r>
                <a:rPr lang="zh-CN" altLang="en-US" sz="3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教学流程</a:t>
              </a:r>
              <a:endParaRPr lang="en-CA" altLang="zh-CN" sz="3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3458659" y="725959"/>
              <a:ext cx="218440" cy="372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endParaRPr lang="en-CA" sz="2000" spc="-15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-5373" y="510947"/>
            <a:ext cx="241300" cy="428309"/>
          </a:xfrm>
          <a:prstGeom prst="rect">
            <a:avLst/>
          </a:prstGeom>
          <a:solidFill>
            <a:srgbClr val="779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4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蓝色0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329FD1"/>
      </a:accent1>
      <a:accent2>
        <a:srgbClr val="CECECE"/>
      </a:accent2>
      <a:accent3>
        <a:srgbClr val="329FD1"/>
      </a:accent3>
      <a:accent4>
        <a:srgbClr val="CECECE"/>
      </a:accent4>
      <a:accent5>
        <a:srgbClr val="329FD1"/>
      </a:accent5>
      <a:accent6>
        <a:srgbClr val="CECECE"/>
      </a:accent6>
      <a:hlink>
        <a:srgbClr val="169EBE"/>
      </a:hlink>
      <a:folHlink>
        <a:srgbClr val="1CD1A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1504</Words>
  <Application>Microsoft Office PowerPoint</Application>
  <PresentationFormat>宽屏</PresentationFormat>
  <Paragraphs>258</Paragraphs>
  <Slides>23</Slides>
  <Notes>19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Calibri Light</vt:lpstr>
      <vt:lpstr>Open Sans</vt:lpstr>
      <vt:lpstr>Verdana</vt:lpstr>
      <vt:lpstr>Calibri</vt:lpstr>
      <vt:lpstr>方正宋黑简体</vt:lpstr>
      <vt:lpstr>Open Sans Light</vt:lpstr>
      <vt:lpstr>Arial</vt:lpstr>
      <vt:lpstr>Times New Roman</vt:lpstr>
      <vt:lpstr>Helvetica Light</vt:lpstr>
      <vt:lpstr>汉仪中楷简</vt:lpstr>
      <vt:lpstr>宋体</vt:lpstr>
      <vt:lpstr>Agency FB</vt:lpstr>
      <vt:lpstr>华文黑体</vt:lpstr>
      <vt:lpstr>Kontrapunkt Bob Bold</vt:lpstr>
      <vt:lpstr>隶书</vt:lpstr>
      <vt:lpstr>Impact</vt:lpstr>
      <vt:lpstr>微软雅黑</vt:lpstr>
      <vt:lpstr>汉仪雪君体简</vt:lpstr>
      <vt:lpstr>Gill Sans</vt:lpstr>
      <vt:lpstr>Office 主题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68</cp:revision>
  <dcterms:created xsi:type="dcterms:W3CDTF">2016-06-29T09:22:00Z</dcterms:created>
  <dcterms:modified xsi:type="dcterms:W3CDTF">2017-04-26T12:20:36Z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