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wav" ContentType="audio/x-wav"/>
  <Default Extension="png" ContentType="image/png"/>
  <Default Extension="emf" ContentType="image/x-emf"/>
  <Default Extension="webp" ContentType="image/webp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85" r:id="rId2"/>
  </p:sldMasterIdLst>
  <p:notesMasterIdLst>
    <p:notesMasterId r:id="rId3"/>
  </p:notesMasterIdLst>
  <p:handoutMasterIdLst>
    <p:handoutMasterId r:id="rId4"/>
  </p:handoutMasterIdLst>
  <p:sldIdLst>
    <p:sldId id="409" r:id="rId5"/>
    <p:sldId id="410" r:id="rId6"/>
    <p:sldId id="411" r:id="rId7"/>
    <p:sldId id="463" r:id="rId8"/>
    <p:sldId id="633" r:id="rId9"/>
    <p:sldId id="412" r:id="rId10"/>
    <p:sldId id="630" r:id="rId11"/>
    <p:sldId id="902" r:id="rId12"/>
    <p:sldId id="468" r:id="rId13"/>
    <p:sldId id="466" r:id="rId14"/>
    <p:sldId id="903" r:id="rId15"/>
    <p:sldId id="631" r:id="rId16"/>
    <p:sldId id="469" r:id="rId17"/>
    <p:sldId id="475" r:id="rId18"/>
    <p:sldId id="632" r:id="rId19"/>
    <p:sldId id="308" r:id="rId20"/>
    <p:sldId id="558" r:id="rId21"/>
    <p:sldId id="688" r:id="rId22"/>
    <p:sldId id="477" r:id="rId23"/>
    <p:sldId id="829" r:id="rId24"/>
    <p:sldId id="689" r:id="rId25"/>
    <p:sldId id="691" r:id="rId26"/>
    <p:sldId id="690" r:id="rId27"/>
    <p:sldId id="692" r:id="rId28"/>
    <p:sldId id="693" r:id="rId29"/>
    <p:sldId id="694" r:id="rId30"/>
    <p:sldId id="696" r:id="rId31"/>
    <p:sldId id="695" r:id="rId32"/>
    <p:sldId id="697" r:id="rId33"/>
    <p:sldId id="744" r:id="rId34"/>
    <p:sldId id="742" r:id="rId35"/>
    <p:sldId id="743" r:id="rId36"/>
    <p:sldId id="746" r:id="rId37"/>
    <p:sldId id="741" r:id="rId38"/>
    <p:sldId id="745" r:id="rId39"/>
    <p:sldId id="747" r:id="rId40"/>
    <p:sldId id="749" r:id="rId41"/>
    <p:sldId id="748" r:id="rId42"/>
    <p:sldId id="750" r:id="rId43"/>
    <p:sldId id="752" r:id="rId44"/>
    <p:sldId id="751" r:id="rId45"/>
    <p:sldId id="753" r:id="rId46"/>
    <p:sldId id="756" r:id="rId47"/>
    <p:sldId id="757" r:id="rId48"/>
    <p:sldId id="755" r:id="rId49"/>
    <p:sldId id="754" r:id="rId50"/>
    <p:sldId id="759" r:id="rId51"/>
    <p:sldId id="760" r:id="rId52"/>
    <p:sldId id="758" r:id="rId53"/>
    <p:sldId id="761" r:id="rId54"/>
    <p:sldId id="904" r:id="rId55"/>
    <p:sldId id="763" r:id="rId56"/>
    <p:sldId id="768" r:id="rId57"/>
    <p:sldId id="762" r:id="rId58"/>
    <p:sldId id="764" r:id="rId59"/>
    <p:sldId id="765" r:id="rId60"/>
    <p:sldId id="766" r:id="rId61"/>
    <p:sldId id="770" r:id="rId62"/>
    <p:sldId id="769" r:id="rId63"/>
    <p:sldId id="772" r:id="rId64"/>
    <p:sldId id="771" r:id="rId65"/>
    <p:sldId id="773" r:id="rId66"/>
    <p:sldId id="775" r:id="rId67"/>
    <p:sldId id="774" r:id="rId68"/>
    <p:sldId id="777" r:id="rId69"/>
    <p:sldId id="478" r:id="rId70"/>
    <p:sldId id="778" r:id="rId71"/>
    <p:sldId id="427" r:id="rId72"/>
    <p:sldId id="620" r:id="rId73"/>
    <p:sldId id="621" r:id="rId74"/>
    <p:sldId id="788" r:id="rId75"/>
    <p:sldId id="623" r:id="rId76"/>
    <p:sldId id="448" r:id="rId77"/>
    <p:sldId id="625" r:id="rId78"/>
    <p:sldId id="783" r:id="rId79"/>
    <p:sldId id="767" r:id="rId80"/>
    <p:sldId id="787" r:id="rId81"/>
    <p:sldId id="907" r:id="rId82"/>
    <p:sldId id="913" r:id="rId83"/>
    <p:sldId id="908" r:id="rId84"/>
    <p:sldId id="911" r:id="rId85"/>
    <p:sldId id="909" r:id="rId86"/>
    <p:sldId id="910" r:id="rId87"/>
    <p:sldId id="914" r:id="rId88"/>
    <p:sldId id="915" r:id="rId89"/>
    <p:sldId id="782" r:id="rId90"/>
    <p:sldId id="784" r:id="rId91"/>
    <p:sldId id="785" r:id="rId92"/>
    <p:sldId id="786" r:id="rId93"/>
  </p:sldIdLst>
  <p:sldSz cx="12192000" cy="6858000"/>
  <p:notesSz cx="6858000" cy="9144000"/>
  <p:embeddedFontLst>
    <p:embeddedFont>
      <p:font typeface="方正粗黑宋简体" panose="02000000000000000000" pitchFamily="2" charset="-122"/>
      <p:regular r:id="rId95"/>
    </p:embeddedFont>
    <p:embeddedFont>
      <p:font typeface="黑体" panose="02010609060101010101" pitchFamily="49" charset="-122"/>
      <p:regular r:id="rId96"/>
    </p:embeddedFont>
    <p:embeddedFont>
      <p:font typeface="华文琥珀" panose="02010800040101010101" pitchFamily="2" charset="-122"/>
      <p:regular r:id="rId97"/>
    </p:embeddedFont>
    <p:embeddedFont>
      <p:font typeface="华文隶书" panose="02010800040101010101" pitchFamily="2" charset="-122"/>
      <p:regular r:id="rId98"/>
    </p:embeddedFont>
    <p:embeddedFont>
      <p:font typeface="隶书" panose="02010509060101010101" pitchFamily="49" charset="-122"/>
      <p:regular r:id="rId99"/>
    </p:embeddedFont>
    <p:embeddedFont>
      <p:font typeface="思源黑体 CN Heavy" panose="020B0A00000000000000" pitchFamily="34" charset="-122"/>
      <p:bold r:id="rId100"/>
    </p:embeddedFont>
  </p:embeddedFontLst>
  <p:custDataLst>
    <p:tags r:id="rId9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70" d="100"/>
          <a:sy n="70" d="100"/>
        </p:scale>
        <p:origin x="1224" y="662"/>
      </p:cViewPr>
      <p:guideLst>
        <p:guide orient="horz" pos="2142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00" Type="http://schemas.openxmlformats.org/officeDocument/2006/relationships/font" Target="fonts/font6.fntdata" /><Relationship Id="rId101" Type="http://schemas.openxmlformats.org/officeDocument/2006/relationships/presProps" Target="presProps.xml" /><Relationship Id="rId102" Type="http://schemas.openxmlformats.org/officeDocument/2006/relationships/viewProps" Target="viewProps.xml" /><Relationship Id="rId103" Type="http://schemas.openxmlformats.org/officeDocument/2006/relationships/theme" Target="theme/theme1.xml" /><Relationship Id="rId104" Type="http://schemas.openxmlformats.org/officeDocument/2006/relationships/tableStyles" Target="tableStyles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slide" Target="slides/slide55.xml" /><Relationship Id="rId6" Type="http://schemas.openxmlformats.org/officeDocument/2006/relationships/slide" Target="slides/slide2.xml" /><Relationship Id="rId60" Type="http://schemas.openxmlformats.org/officeDocument/2006/relationships/slide" Target="slides/slide56.xml" /><Relationship Id="rId61" Type="http://schemas.openxmlformats.org/officeDocument/2006/relationships/slide" Target="slides/slide57.xml" /><Relationship Id="rId62" Type="http://schemas.openxmlformats.org/officeDocument/2006/relationships/slide" Target="slides/slide58.xml" /><Relationship Id="rId63" Type="http://schemas.openxmlformats.org/officeDocument/2006/relationships/slide" Target="slides/slide59.xml" /><Relationship Id="rId64" Type="http://schemas.openxmlformats.org/officeDocument/2006/relationships/slide" Target="slides/slide60.xml" /><Relationship Id="rId65" Type="http://schemas.openxmlformats.org/officeDocument/2006/relationships/slide" Target="slides/slide61.xml" /><Relationship Id="rId66" Type="http://schemas.openxmlformats.org/officeDocument/2006/relationships/slide" Target="slides/slide62.xml" /><Relationship Id="rId67" Type="http://schemas.openxmlformats.org/officeDocument/2006/relationships/slide" Target="slides/slide63.xml" /><Relationship Id="rId68" Type="http://schemas.openxmlformats.org/officeDocument/2006/relationships/slide" Target="slides/slide64.xml" /><Relationship Id="rId69" Type="http://schemas.openxmlformats.org/officeDocument/2006/relationships/slide" Target="slides/slide65.xml" /><Relationship Id="rId7" Type="http://schemas.openxmlformats.org/officeDocument/2006/relationships/slide" Target="slides/slide3.xml" /><Relationship Id="rId70" Type="http://schemas.openxmlformats.org/officeDocument/2006/relationships/slide" Target="slides/slide66.xml" /><Relationship Id="rId71" Type="http://schemas.openxmlformats.org/officeDocument/2006/relationships/slide" Target="slides/slide67.xml" /><Relationship Id="rId72" Type="http://schemas.openxmlformats.org/officeDocument/2006/relationships/slide" Target="slides/slide68.xml" /><Relationship Id="rId73" Type="http://schemas.openxmlformats.org/officeDocument/2006/relationships/slide" Target="slides/slide69.xml" /><Relationship Id="rId74" Type="http://schemas.openxmlformats.org/officeDocument/2006/relationships/slide" Target="slides/slide70.xml" /><Relationship Id="rId75" Type="http://schemas.openxmlformats.org/officeDocument/2006/relationships/slide" Target="slides/slide71.xml" /><Relationship Id="rId76" Type="http://schemas.openxmlformats.org/officeDocument/2006/relationships/slide" Target="slides/slide72.xml" /><Relationship Id="rId77" Type="http://schemas.openxmlformats.org/officeDocument/2006/relationships/slide" Target="slides/slide73.xml" /><Relationship Id="rId78" Type="http://schemas.openxmlformats.org/officeDocument/2006/relationships/slide" Target="slides/slide74.xml" /><Relationship Id="rId79" Type="http://schemas.openxmlformats.org/officeDocument/2006/relationships/slide" Target="slides/slide75.xml" /><Relationship Id="rId8" Type="http://schemas.openxmlformats.org/officeDocument/2006/relationships/slide" Target="slides/slide4.xml" /><Relationship Id="rId80" Type="http://schemas.openxmlformats.org/officeDocument/2006/relationships/slide" Target="slides/slide76.xml" /><Relationship Id="rId81" Type="http://schemas.openxmlformats.org/officeDocument/2006/relationships/slide" Target="slides/slide77.xml" /><Relationship Id="rId82" Type="http://schemas.openxmlformats.org/officeDocument/2006/relationships/slide" Target="slides/slide78.xml" /><Relationship Id="rId83" Type="http://schemas.openxmlformats.org/officeDocument/2006/relationships/slide" Target="slides/slide79.xml" /><Relationship Id="rId84" Type="http://schemas.openxmlformats.org/officeDocument/2006/relationships/slide" Target="slides/slide80.xml" /><Relationship Id="rId85" Type="http://schemas.openxmlformats.org/officeDocument/2006/relationships/slide" Target="slides/slide81.xml" /><Relationship Id="rId86" Type="http://schemas.openxmlformats.org/officeDocument/2006/relationships/slide" Target="slides/slide82.xml" /><Relationship Id="rId87" Type="http://schemas.openxmlformats.org/officeDocument/2006/relationships/slide" Target="slides/slide83.xml" /><Relationship Id="rId88" Type="http://schemas.openxmlformats.org/officeDocument/2006/relationships/slide" Target="slides/slide84.xml" /><Relationship Id="rId89" Type="http://schemas.openxmlformats.org/officeDocument/2006/relationships/slide" Target="slides/slide85.xml" /><Relationship Id="rId9" Type="http://schemas.openxmlformats.org/officeDocument/2006/relationships/slide" Target="slides/slide5.xml" /><Relationship Id="rId90" Type="http://schemas.openxmlformats.org/officeDocument/2006/relationships/slide" Target="slides/slide86.xml" /><Relationship Id="rId91" Type="http://schemas.openxmlformats.org/officeDocument/2006/relationships/slide" Target="slides/slide87.xml" /><Relationship Id="rId92" Type="http://schemas.openxmlformats.org/officeDocument/2006/relationships/slide" Target="slides/slide88.xml" /><Relationship Id="rId93" Type="http://schemas.openxmlformats.org/officeDocument/2006/relationships/slide" Target="slides/slide89.xml" /><Relationship Id="rId94" Type="http://schemas.openxmlformats.org/officeDocument/2006/relationships/tags" Target="tags/tag110.xml" /><Relationship Id="rId95" Type="http://schemas.openxmlformats.org/officeDocument/2006/relationships/font" Target="fonts/font1.fntdata" /><Relationship Id="rId96" Type="http://schemas.openxmlformats.org/officeDocument/2006/relationships/font" Target="fonts/font2.fntdata" /><Relationship Id="rId97" Type="http://schemas.openxmlformats.org/officeDocument/2006/relationships/font" Target="fonts/font3.fntdata" /><Relationship Id="rId98" Type="http://schemas.openxmlformats.org/officeDocument/2006/relationships/font" Target="fonts/font4.fntdata" /><Relationship Id="rId99" Type="http://schemas.openxmlformats.org/officeDocument/2006/relationships/font" Target="fonts/font5.fntdata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2022/11/27</a:t>
            </a:fld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‹#›</a:t>
            </a:fld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77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Heavy" panose="020b0a00000000000000" pitchFamily="34" charset="-122"/>
        <a:ea typeface="思源黑体 CN Heavy" panose="020b0a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7" descr="01300000316692123572515650312">
            <a:extLst>
              <a:ext uri="{FF2B5EF4-FFF2-40B4-BE49-F238E27FC236}">
                <a16:creationId xmlns:a16="http://schemas.microsoft.com/office/drawing/2014/main" id="{814F7934-6AE9-2E9D-1091-2CA833AEE639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lum bright="45999" contrast="-70000"/>
          </a:blip>
          <a:srcRect t="9085"/>
          <a:stretch>
            <a:fillRect/>
          </a:stretch>
        </p:blipFill>
        <p:spPr>
          <a:xfrm>
            <a:off x="0" y="-46037"/>
            <a:ext cx="1219200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缺角矩形 4">
            <a:extLst>
              <a:ext uri="{FF2B5EF4-FFF2-40B4-BE49-F238E27FC236}">
                <a16:creationId xmlns:a16="http://schemas.microsoft.com/office/drawing/2014/main" id="{5099580B-2552-1120-854C-8DAE065C7DBA}"/>
              </a:ext>
            </a:extLst>
          </p:cNvPr>
          <p:cNvSpPr/>
          <p:nvPr userDrawn="1"/>
        </p:nvSpPr>
        <p:spPr>
          <a:xfrm>
            <a:off x="266700" y="273391"/>
            <a:ext cx="11658600" cy="6377780"/>
          </a:xfrm>
          <a:prstGeom prst="plaque">
            <a:avLst>
              <a:gd name="adj" fmla="val 4188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>
                <a:ea typeface="思源黑体 CN Heavy" panose="020b0a00000000000000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7" descr="01300000316692123572515650312">
            <a:extLst>
              <a:ext uri="{FF2B5EF4-FFF2-40B4-BE49-F238E27FC236}">
                <a16:creationId xmlns:a16="http://schemas.microsoft.com/office/drawing/2014/main" id="{814F7934-6AE9-2E9D-1091-2CA833AEE639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lum bright="45999" contrast="-70000"/>
          </a:blip>
          <a:srcRect t="9085"/>
          <a:stretch>
            <a:fillRect/>
          </a:stretch>
        </p:blipFill>
        <p:spPr>
          <a:xfrm>
            <a:off x="0" y="-46037"/>
            <a:ext cx="1219200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缺角矩形 4">
            <a:extLst>
              <a:ext uri="{FF2B5EF4-FFF2-40B4-BE49-F238E27FC236}">
                <a16:creationId xmlns:a16="http://schemas.microsoft.com/office/drawing/2014/main" id="{5099580B-2552-1120-854C-8DAE065C7DBA}"/>
              </a:ext>
            </a:extLst>
          </p:cNvPr>
          <p:cNvSpPr/>
          <p:nvPr userDrawn="1"/>
        </p:nvSpPr>
        <p:spPr>
          <a:xfrm>
            <a:off x="266700" y="240110"/>
            <a:ext cx="11658600" cy="6377780"/>
          </a:xfrm>
          <a:prstGeom prst="plaque">
            <a:avLst>
              <a:gd name="adj" fmla="val 0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59368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7" descr="01300000316692123572515650312">
            <a:extLst>
              <a:ext uri="{FF2B5EF4-FFF2-40B4-BE49-F238E27FC236}">
                <a16:creationId xmlns:a16="http://schemas.microsoft.com/office/drawing/2014/main" id="{814F7934-6AE9-2E9D-1091-2CA833AEE639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lum bright="45999" contrast="-70000"/>
          </a:blip>
          <a:srcRect t="9085"/>
          <a:stretch>
            <a:fillRect/>
          </a:stretch>
        </p:blipFill>
        <p:spPr>
          <a:xfrm>
            <a:off x="0" y="-46037"/>
            <a:ext cx="1219200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缺角矩形 4">
            <a:extLst>
              <a:ext uri="{FF2B5EF4-FFF2-40B4-BE49-F238E27FC236}">
                <a16:creationId xmlns:a16="http://schemas.microsoft.com/office/drawing/2014/main" id="{5099580B-2552-1120-854C-8DAE065C7DBA}"/>
              </a:ext>
            </a:extLst>
          </p:cNvPr>
          <p:cNvSpPr/>
          <p:nvPr userDrawn="1"/>
        </p:nvSpPr>
        <p:spPr>
          <a:xfrm>
            <a:off x="266700" y="240110"/>
            <a:ext cx="11658600" cy="6377780"/>
          </a:xfrm>
          <a:prstGeom prst="plaque">
            <a:avLst>
              <a:gd name="adj" fmla="val 0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546F5C2-730A-0707-A875-D8CE69F44B12}"/>
              </a:ext>
            </a:extLst>
          </p:cNvPr>
          <p:cNvSpPr/>
          <p:nvPr userDrawn="1"/>
        </p:nvSpPr>
        <p:spPr>
          <a:xfrm>
            <a:off x="266700" y="1350453"/>
            <a:ext cx="11658600" cy="418011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1871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缺角矩形 4">
            <a:extLst>
              <a:ext uri="{FF2B5EF4-FFF2-40B4-BE49-F238E27FC236}">
                <a16:creationId xmlns:a16="http://schemas.microsoft.com/office/drawing/2014/main" id="{94C241E5-50FA-6971-63FB-42ED96DDBAD7}"/>
              </a:ext>
            </a:extLst>
          </p:cNvPr>
          <p:cNvSpPr/>
          <p:nvPr userDrawn="1"/>
        </p:nvSpPr>
        <p:spPr>
          <a:xfrm>
            <a:off x="250371" y="250371"/>
            <a:ext cx="11680372" cy="6251084"/>
          </a:xfrm>
          <a:prstGeom prst="plaque">
            <a:avLst>
              <a:gd name="adj" fmla="val 430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30.xml" /><Relationship Id="rId12" Type="http://schemas.openxmlformats.org/officeDocument/2006/relationships/tags" Target="../tags/tag31.xml" /><Relationship Id="rId13" Type="http://schemas.openxmlformats.org/officeDocument/2006/relationships/tags" Target="../tags/tag32.xml" /><Relationship Id="rId14" Type="http://schemas.openxmlformats.org/officeDocument/2006/relationships/tags" Target="../tags/tag33.xml" /><Relationship Id="rId15" Type="http://schemas.openxmlformats.org/officeDocument/2006/relationships/tags" Target="../tags/tag34.xml" /><Relationship Id="rId16" Type="http://schemas.openxmlformats.org/officeDocument/2006/relationships/tags" Target="../tags/tag35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2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698" r:id="rId3"/>
    <p:sldLayoutId id="2147483650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思源黑体 CN Heavy" panose="020b0a00000000000000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Heavy" panose="020b0a00000000000000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Heavy" panose="020b0a00000000000000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Heavy" panose="020b0a00000000000000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Heavy" panose="020b0a00000000000000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Heavy" panose="020b0a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buFont typeface="Arial" panose="020b0604020202020204" pitchFamily="34" charset="0"/>
              <a:buNone/>
              <a:defRPr sz="1400" b="0">
                <a:latin typeface="+mn-lt"/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 sz="1400" b="0">
                <a:latin typeface="+mn-lt"/>
                <a:ea typeface="思源黑体 CN Heavy" panose="020b0a00000000000000" pitchFamily="34" charset="-122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400" b="0"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fld id="{9A0DB2DC-4C9A-4742-B13C-FB6460FD3503}" type="slidenum">
              <a:rPr lang="en-US" altLang="zh-CN" smtClean="0"/>
              <a:t>‹#›</a:t>
            </a:fld>
            <a:endParaRPr lang="en-US" altLang="zh-CN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思源黑体 CN Heavy" panose="020b0a00000000000000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思源黑体 CN Heavy" panose="020b0a00000000000000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思源黑体 CN Heavy" panose="020b0a00000000000000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思源黑体 CN Heavy" panose="020b0a00000000000000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思源黑体 CN Heavy" panose="020b0a00000000000000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思源黑体 CN Heavy" panose="020b0a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tags" Target="../tags/tag3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44.xml" /><Relationship Id="rId5" Type="http://schemas.openxmlformats.org/officeDocument/2006/relationships/tags" Target="../tags/tag4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9.png" /><Relationship Id="rId4" Type="http://schemas.openxmlformats.org/officeDocument/2006/relationships/tags" Target="../tags/tag4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jpeg" /><Relationship Id="rId3" Type="http://schemas.openxmlformats.org/officeDocument/2006/relationships/image" Target="../media/image1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4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tags" Target="../tags/tag3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tags" Target="../tags/tag4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4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5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5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5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image" Target="../media/image13.jpeg" /><Relationship Id="rId5" Type="http://schemas.openxmlformats.org/officeDocument/2006/relationships/tags" Target="../tags/tag5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54.xml" /><Relationship Id="rId6" Type="http://schemas.openxmlformats.org/officeDocument/2006/relationships/audio" Target="../media/audio1111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5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5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5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3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5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5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6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6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6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6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6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image" Target="../media/image7.png" /><Relationship Id="rId6" Type="http://schemas.openxmlformats.org/officeDocument/2006/relationships/tags" Target="../tags/tag3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6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7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7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7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7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7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7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7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7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7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79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8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81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8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83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8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85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86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8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image" Target="../media/image8.png" /><Relationship Id="rId5" Type="http://schemas.openxmlformats.org/officeDocument/2006/relationships/tags" Target="../tags/tag40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88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tags" Target="../tags/tag89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90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9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9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93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94.xml" /><Relationship Id="rId4" Type="http://schemas.openxmlformats.org/officeDocument/2006/relationships/tags" Target="../tags/tag95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image" Target="../media/image3.png" /><Relationship Id="rId5" Type="http://schemas.openxmlformats.org/officeDocument/2006/relationships/tags" Target="../tags/tag96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97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png" /><Relationship Id="rId3" Type="http://schemas.openxmlformats.org/officeDocument/2006/relationships/image" Target="../media/image6.png" /><Relationship Id="rId4" Type="http://schemas.openxmlformats.org/officeDocument/2006/relationships/tags" Target="../tags/tag9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8.png" /><Relationship Id="rId4" Type="http://schemas.openxmlformats.org/officeDocument/2006/relationships/tags" Target="../tags/tag41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9.png" /><Relationship Id="rId4" Type="http://schemas.openxmlformats.org/officeDocument/2006/relationships/image" Target="../media/image6.png" /><Relationship Id="rId5" Type="http://schemas.openxmlformats.org/officeDocument/2006/relationships/tags" Target="../tags/tag99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tags" Target="../tags/tag100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9.png" /><Relationship Id="rId4" Type="http://schemas.openxmlformats.org/officeDocument/2006/relationships/image" Target="../media/image6.png" /><Relationship Id="rId5" Type="http://schemas.openxmlformats.org/officeDocument/2006/relationships/tags" Target="../tags/tag101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6.png" /><Relationship Id="rId4" Type="http://schemas.openxmlformats.org/officeDocument/2006/relationships/image" Target="../media/image9.png" /><Relationship Id="rId5" Type="http://schemas.openxmlformats.org/officeDocument/2006/relationships/tags" Target="../tags/tag102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Relationship Id="rId5" Type="http://schemas.openxmlformats.org/officeDocument/2006/relationships/image" Target="../media/image18.png" /><Relationship Id="rId6" Type="http://schemas.openxmlformats.org/officeDocument/2006/relationships/image" Target="../media/image19.jpeg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103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104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image" Target="../media/image20.png" /><Relationship Id="rId5" Type="http://schemas.openxmlformats.org/officeDocument/2006/relationships/tags" Target="../tags/tag105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1.emf" /><Relationship Id="rId3" Type="http://schemas.openxmlformats.org/officeDocument/2006/relationships/image" Target="../media/image20.png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42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pn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pn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png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1.emf" /><Relationship Id="rId3" Type="http://schemas.openxmlformats.org/officeDocument/2006/relationships/image" Target="../media/image20.png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png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2.png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image" Target="../media/image3.png" /><Relationship Id="rId5" Type="http://schemas.openxmlformats.org/officeDocument/2006/relationships/tags" Target="../tags/tag106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107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108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image" Target="../media/image23.png" /><Relationship Id="rId5" Type="http://schemas.openxmlformats.org/officeDocument/2006/relationships/tags" Target="../tags/tag10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tags" Target="../tags/tag4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id="{83151753-E355-7E36-A1FA-8D66CBC2802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45999" contrast="-70000"/>
          </a:blip>
          <a:srcRect t="9085"/>
          <a:stretch>
            <a:fillRect/>
          </a:stretch>
        </p:blipFill>
        <p:spPr>
          <a:xfrm>
            <a:off x="0" y="-46037"/>
            <a:ext cx="1219200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6760" y="399415"/>
            <a:ext cx="140208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9600">
                <a:latin typeface="华文隶书" panose="02010800040101010101" charset="-122"/>
                <a:ea typeface="华文隶书" panose="02010800040101010101" charset="-122"/>
              </a:rPr>
              <a:t>苏</a:t>
            </a:r>
          </a:p>
          <a:p>
            <a:r>
              <a:rPr lang="zh-CN" altLang="zh-CN" sz="9600">
                <a:latin typeface="华文隶书" panose="02010800040101010101" charset="-122"/>
                <a:ea typeface="华文隶书" panose="02010800040101010101" charset="-122"/>
              </a:rPr>
              <a:t>武</a:t>
            </a:r>
          </a:p>
          <a:p>
            <a:r>
              <a:rPr lang="zh-CN" altLang="zh-CN" sz="9600">
                <a:latin typeface="华文隶书" panose="02010800040101010101" charset="-122"/>
                <a:ea typeface="华文隶书" panose="02010800040101010101" charset="-122"/>
              </a:rPr>
              <a:t>传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31740" r="30519"/>
          <a:stretch>
            <a:fillRect/>
          </a:stretch>
        </p:blipFill>
        <p:spPr>
          <a:xfrm>
            <a:off x="4688841" y="3965715"/>
            <a:ext cx="625622" cy="77040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81447" y="4054984"/>
            <a:ext cx="461665" cy="7408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班固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320" y="466725"/>
            <a:ext cx="2045970" cy="10229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780" y="1156335"/>
            <a:ext cx="11791315" cy="504380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545" y="0"/>
            <a:ext cx="1972945" cy="1955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53615" y="329111"/>
            <a:ext cx="8069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《</a:t>
            </a:r>
            <a:r>
              <a:rPr lang="zh-CN" altLang="en-US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汉书</a:t>
            </a:r>
            <a:r>
              <a:rPr lang="en-US" altLang="zh-CN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》</a:t>
            </a:r>
            <a:r>
              <a:rPr lang="zh-CN" altLang="en-US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与</a:t>
            </a:r>
            <a:r>
              <a:rPr lang="en-US" altLang="zh-CN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《</a:t>
            </a:r>
            <a:r>
              <a:rPr lang="zh-CN" altLang="en-US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史记</a:t>
            </a:r>
            <a:r>
              <a:rPr lang="en-US" altLang="zh-CN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》</a:t>
            </a:r>
            <a:r>
              <a:rPr lang="zh-CN" altLang="en-US" sz="48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之比较</a:t>
            </a:r>
            <a:endParaRPr lang="zh-CN" altLang="en-US" sz="48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27741407"/>
              </p:ext>
            </p:extLst>
          </p:nvPr>
        </p:nvGraphicFramePr>
        <p:xfrm>
          <a:off x="370113" y="1156335"/>
          <a:ext cx="11550105" cy="424243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850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0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0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51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  <a:ea typeface="思源黑体 CN Heavy" panose="020b0a00000000000000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ea typeface="思源黑体 CN Heavy" panose="020b0a00000000000000" pitchFamily="34" charset="-122"/>
                        </a:rPr>
                        <a:t>《汉书》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ea typeface="思源黑体 CN Heavy" panose="020b0a00000000000000" pitchFamily="34" charset="-122"/>
                        </a:rPr>
                        <a:t>《史记》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36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ea typeface="思源黑体 CN Heavy" panose="020b0a00000000000000" pitchFamily="34" charset="-122"/>
                        </a:rPr>
                        <a:t>体裁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>
                        <a:ea typeface="思源黑体 CN Heavy" panose="020b0a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>
                        <a:ea typeface="思源黑体 CN Heavy" panose="020b0a00000000000000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36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ea typeface="思源黑体 CN Heavy" panose="020b0a00000000000000" pitchFamily="34" charset="-122"/>
                        </a:rPr>
                        <a:t>时间跨度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>
                        <a:ea typeface="思源黑体 CN Heavy" panose="020b0a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>
                        <a:ea typeface="思源黑体 CN Heavy" panose="020b0a00000000000000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36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ea typeface="思源黑体 CN Heavy" panose="020b0a00000000000000" pitchFamily="34" charset="-122"/>
                        </a:rPr>
                        <a:t>体例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>
                        <a:ea typeface="思源黑体 CN Heavy" panose="020b0a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>
                        <a:ea typeface="思源黑体 CN Heavy" panose="020b0a00000000000000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49" name="Text Box 6"/>
          <p:cNvSpPr txBox="1"/>
          <p:nvPr/>
        </p:nvSpPr>
        <p:spPr>
          <a:xfrm>
            <a:off x="4566285" y="1833245"/>
            <a:ext cx="2930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我国第一部纪传体断代史</a:t>
            </a:r>
          </a:p>
        </p:txBody>
      </p:sp>
      <p:sp>
        <p:nvSpPr>
          <p:cNvPr id="6150" name="Text Box 7"/>
          <p:cNvSpPr txBox="1"/>
          <p:nvPr/>
        </p:nvSpPr>
        <p:spPr>
          <a:xfrm>
            <a:off x="8670290" y="1833245"/>
            <a:ext cx="28194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我国第一部纪传体通史</a:t>
            </a:r>
          </a:p>
        </p:txBody>
      </p:sp>
      <p:sp>
        <p:nvSpPr>
          <p:cNvPr id="6151" name="Text Box 8"/>
          <p:cNvSpPr txBox="1"/>
          <p:nvPr/>
        </p:nvSpPr>
        <p:spPr>
          <a:xfrm>
            <a:off x="4676775" y="3396615"/>
            <a:ext cx="2819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  <a:ea typeface="思源黑体 CN Heavy" panose="020b0a00000000000000" pitchFamily="34" charset="-122"/>
              </a:rPr>
              <a:t>230</a:t>
            </a: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年左右</a:t>
            </a:r>
          </a:p>
        </p:txBody>
      </p:sp>
      <p:sp>
        <p:nvSpPr>
          <p:cNvPr id="6152" name="Text Box 9"/>
          <p:cNvSpPr txBox="1"/>
          <p:nvPr/>
        </p:nvSpPr>
        <p:spPr>
          <a:xfrm>
            <a:off x="8481060" y="3221990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  <a:ea typeface="思源黑体 CN Heavy" panose="020b0a00000000000000" pitchFamily="34" charset="-122"/>
              </a:rPr>
              <a:t>3000</a:t>
            </a:r>
            <a:r>
              <a:rPr lang="zh-CN" altLang="en-US" sz="4000">
                <a:latin typeface="Arial" panose="020b0604020202020204" pitchFamily="34" charset="0"/>
                <a:ea typeface="思源黑体 CN Heavy" panose="020b0a00000000000000" pitchFamily="34" charset="-122"/>
              </a:rPr>
              <a:t>多年</a:t>
            </a:r>
          </a:p>
        </p:txBody>
      </p:sp>
      <p:sp>
        <p:nvSpPr>
          <p:cNvPr id="6153" name="Text Box 10"/>
          <p:cNvSpPr txBox="1"/>
          <p:nvPr/>
        </p:nvSpPr>
        <p:spPr>
          <a:xfrm>
            <a:off x="4276090" y="4476750"/>
            <a:ext cx="3510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纪、</a:t>
            </a: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传、</a:t>
            </a: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表、志</a:t>
            </a:r>
          </a:p>
        </p:txBody>
      </p:sp>
      <p:sp>
        <p:nvSpPr>
          <p:cNvPr id="6154" name="Text Box 11"/>
          <p:cNvSpPr txBox="1"/>
          <p:nvPr/>
        </p:nvSpPr>
        <p:spPr>
          <a:xfrm>
            <a:off x="8289290" y="4199890"/>
            <a:ext cx="37738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本纪、列传、世家、</a:t>
            </a: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表、</a:t>
            </a:r>
            <a:r>
              <a:rPr lang="zh-CN" altLang="en-US" sz="3600">
                <a:latin typeface="Arial" panose="020b0604020202020204" pitchFamily="34" charset="0"/>
                <a:ea typeface="思源黑体 CN Heavy" panose="020b0a00000000000000" pitchFamily="34" charset="-122"/>
              </a:rPr>
              <a:t>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87855" y="5398770"/>
            <a:ext cx="8587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文行楷" panose="02010800040101010101" charset="-122"/>
              </a:rPr>
              <a:t>两书合称为</a:t>
            </a:r>
            <a:r>
              <a:rPr lang="en-US" altLang="zh-CN" sz="48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文行楷" panose="02010800040101010101" charset="-122"/>
              </a:rPr>
              <a:t>“</a:t>
            </a:r>
            <a:r>
              <a:rPr lang="zh-CN" altLang="en-US" sz="48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文行楷" panose="02010800040101010101" charset="-122"/>
              </a:rPr>
              <a:t>史汉</a:t>
            </a:r>
            <a:r>
              <a:rPr lang="en-US" altLang="zh-CN" sz="48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文行楷" panose="02010800040101010101" charset="-122"/>
              </a:rPr>
              <a:t>”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1" name="Picture 7"/>
          <p:cNvPicPr>
            <a:picLocks noChangeAspect="1"/>
          </p:cNvPicPr>
          <p:nvPr/>
        </p:nvPicPr>
        <p:blipFill>
          <a:blip r:embed="rId2">
            <a:lum bright="45999" contrast="-70000"/>
          </a:blip>
          <a:srcRect t="9085"/>
          <a:stretch>
            <a:fillRect/>
          </a:stretch>
        </p:blipFill>
        <p:spPr>
          <a:xfrm>
            <a:off x="0" y="-117475"/>
            <a:ext cx="1211707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62560" y="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560" y="1398270"/>
            <a:ext cx="11763375" cy="513588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56" t="7670" r="25568" b="34091"/>
          <a:stretch>
            <a:fillRect/>
          </a:stretch>
        </p:blipFill>
        <p:spPr>
          <a:xfrm>
            <a:off x="278765" y="25400"/>
            <a:ext cx="5982335" cy="39052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95495" y="13335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背景介绍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0100" y="2357120"/>
            <a:ext cx="1060450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匈奴：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我国历史上北方的一个</a:t>
            </a:r>
            <a:r>
              <a:rPr lang="zh-CN" altLang="en-US" sz="32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古老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游牧民族，</a:t>
            </a:r>
            <a:r>
              <a:rPr lang="zh-CN" altLang="en-US" sz="32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兴起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于战国时期，</a:t>
            </a:r>
            <a:r>
              <a:rPr lang="zh-CN" altLang="en-US" sz="32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强盛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于秦末汉初，秦汉之际不断扩大控制地区。</a:t>
            </a:r>
            <a:endParaRPr lang="zh-CN" altLang="en-US" sz="3200" b="1">
              <a:solidFill>
                <a:srgbClr val="000000"/>
              </a:solidFill>
              <a:ea typeface="思源黑体 CN Heavy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文帝、景帝时代：攻打无果，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和亲政策</a:t>
            </a:r>
            <a:endParaRPr lang="zh-CN" altLang="en-US" sz="3200" b="1">
              <a:solidFill>
                <a:srgbClr val="000000"/>
              </a:solidFill>
              <a:ea typeface="思源黑体 CN Heavy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汉武帝：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汉国力逐渐增强，多次作战取得几次胜利后，匈奴单于有意示好（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表面和好，内地窥探虚实，互扣使者为人质）</a:t>
            </a:r>
            <a:r>
              <a:rPr lang="zh-CN" altLang="en-US" sz="3200" b="1">
                <a:solidFill>
                  <a:srgbClr val="000000"/>
                </a:solidFill>
                <a:ea typeface="思源黑体 CN Heavy" panose="020b0a00000000000000" pitchFamily="34" charset="-122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华康乾隆行楷 W7" panose="03000709000000000000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标题 148481"/>
          <p:cNvSpPr>
            <a:spLocks noGrp="1" noRot="1"/>
          </p:cNvSpPr>
          <p:nvPr>
            <p:ph type="title" idx="4294967295"/>
          </p:nvPr>
        </p:nvSpPr>
        <p:spPr>
          <a:xfrm>
            <a:off x="4475956" y="586468"/>
            <a:ext cx="3240088" cy="762000"/>
          </a:xfrm>
          <a:solidFill>
            <a:schemeClr val="bg1">
              <a:alpha val="100000"/>
            </a:schemeClr>
          </a:solidFill>
          <a:ln>
            <a:solidFill>
              <a:srgbClr val="FF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4800" b="1"/>
              <a:t>  背景简介</a:t>
            </a:r>
            <a:r>
              <a:rPr lang="zh-CN" altLang="en-US" sz="4000"/>
              <a:t> </a:t>
            </a:r>
          </a:p>
        </p:txBody>
      </p:sp>
      <p:sp>
        <p:nvSpPr>
          <p:cNvPr id="23555" name="文本框 148482"/>
          <p:cNvSpPr txBox="1"/>
          <p:nvPr/>
        </p:nvSpPr>
        <p:spPr>
          <a:xfrm>
            <a:off x="347935" y="1694498"/>
            <a:ext cx="11496130" cy="4465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秦末汉初，以游牧为主，擅长骑射的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匈奴</a:t>
            </a:r>
            <a:r>
              <a:rPr lang="zh-CN" altLang="en-US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凭借强大的军事力量</a:t>
            </a:r>
            <a:r>
              <a:rPr lang="en-US" altLang="zh-CN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不断扩大控制地区。</a:t>
            </a:r>
            <a:endParaRPr lang="en-US" altLang="zh-CN" sz="24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汉高祖刘邦</a:t>
            </a:r>
            <a:r>
              <a:rPr lang="zh-CN" altLang="en-US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曾亲征匈奴，却被围困，只能屈辱和亲。经过六十多年休养生息，特别是 “文景之治”，</a:t>
            </a:r>
            <a:endParaRPr lang="en-US" altLang="zh-CN" sz="24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至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武帝</a:t>
            </a:r>
            <a:r>
              <a:rPr lang="zh-CN" altLang="en-US" sz="24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时，汉国力逐渐增强，多次对匈奴大规模用兵，取得了几次胜利后，武帝末年匈奴力量被明显削弱，汉朝政策也由强硬的武力变为恩威并举，双方遂有互派使者的亲善举动。但双方表面和好的同时，也在窥探着对方的虚实，因此仍然保留着互扣使者为人质的做法，苏武出使匈奴，就是在这一严酷的历史背景之下发生的。</a:t>
            </a:r>
            <a:endParaRPr lang="zh-CN" altLang="en-US" sz="32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296817"/>
            <a:ext cx="11582401" cy="6264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1970" name="标题 211969"/>
          <p:cNvSpPr>
            <a:spLocks noGrp="1" noRot="1"/>
          </p:cNvSpPr>
          <p:nvPr>
            <p:ph type="title" idx="4294967295"/>
          </p:nvPr>
        </p:nvSpPr>
        <p:spPr>
          <a:xfrm>
            <a:off x="4528684" y="201930"/>
            <a:ext cx="2579687" cy="836613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eaLnBrk="1" hangingPunct="1"/>
            <a:r>
              <a:rPr lang="zh-CN" altLang="en-US" sz="4400">
                <a:solidFill>
                  <a:srgbClr val="C00000"/>
                </a:solidFill>
                <a:latin typeface="思源黑体 CN Heavy" panose="020b0a00000000000000" pitchFamily="34" charset="-122"/>
              </a:rPr>
              <a:t>正音正字</a:t>
            </a:r>
            <a:endParaRPr lang="en-US" altLang="zh-CN" sz="4400">
              <a:solidFill>
                <a:srgbClr val="C00000"/>
              </a:solidFill>
              <a:latin typeface="思源黑体 CN Heavy" panose="020b0a00000000000000" pitchFamily="34" charset="-122"/>
            </a:endParaRPr>
          </a:p>
        </p:txBody>
      </p:sp>
      <p:sp>
        <p:nvSpPr>
          <p:cNvPr id="211971" name="内容占位符 211970"/>
          <p:cNvSpPr>
            <a:spLocks noGrp="1" noRot="1"/>
          </p:cNvSpPr>
          <p:nvPr>
            <p:ph idx="4294967295"/>
          </p:nvPr>
        </p:nvSpPr>
        <p:spPr>
          <a:xfrm>
            <a:off x="792389" y="1435328"/>
            <a:ext cx="10607221" cy="4170816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>
            <a:normAutofit fontScale="92500" lnSpcReduction="20000"/>
          </a:bodyPr>
          <a:lstStyle/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栘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y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í</a:t>
            </a:r>
            <a:r>
              <a:rPr lang="en-US" altLang="zh-CN" sz="2200" b="1">
                <a:latin typeface="思源黑体 CN Heavy" panose="020b0a00000000000000" pitchFamily="34" charset="-122"/>
              </a:rPr>
              <a:t>)</a:t>
            </a:r>
            <a:r>
              <a:rPr lang="zh-CN" altLang="en-US" sz="2200" b="1">
                <a:latin typeface="思源黑体 CN Heavy" panose="020b0a00000000000000" pitchFamily="34" charset="-122"/>
              </a:rPr>
              <a:t>中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厩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ji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ù</a:t>
            </a:r>
            <a:r>
              <a:rPr lang="en-US" altLang="zh-CN" sz="2200" b="1">
                <a:latin typeface="思源黑体 CN Heavy" panose="020b0a00000000000000" pitchFamily="34" charset="-122"/>
              </a:rPr>
              <a:t>)</a:t>
            </a:r>
            <a:r>
              <a:rPr lang="zh-CN" altLang="en-US" sz="2200" b="1">
                <a:latin typeface="思源黑体 CN Heavy" panose="020b0a00000000000000" pitchFamily="34" charset="-122"/>
              </a:rPr>
              <a:t>监　    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且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jū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鞮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dī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单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ch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á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                   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于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yú</a:t>
            </a:r>
            <a:r>
              <a:rPr lang="zh-CN" altLang="en-US" sz="2200" b="1">
                <a:latin typeface="思源黑体 CN Heavy" panose="020b0a00000000000000" pitchFamily="34" charset="-122"/>
              </a:rPr>
              <a:t>）　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缑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g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ō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u</a:t>
            </a:r>
            <a:r>
              <a:rPr lang="en-US" altLang="zh-CN" sz="2200" b="1">
                <a:latin typeface="思源黑体 CN Heavy" panose="020b0a00000000000000" pitchFamily="34" charset="-122"/>
              </a:rPr>
              <a:t>)</a:t>
            </a:r>
            <a:r>
              <a:rPr lang="zh-CN" altLang="en-US" sz="2200" b="1">
                <a:latin typeface="思源黑体 CN Heavy" panose="020b0a00000000000000" pitchFamily="34" charset="-122"/>
              </a:rPr>
              <a:t>王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遗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w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è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i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昆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h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ú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邪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yé</a:t>
            </a:r>
            <a:r>
              <a:rPr lang="zh-CN" altLang="en-US" sz="2200" b="1">
                <a:latin typeface="思源黑体 CN Heavy" panose="020b0a00000000000000" pitchFamily="34" charset="-122"/>
              </a:rPr>
              <a:t>）王   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浞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zhuó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  <a:endParaRPr lang="en-US" altLang="zh-CN" sz="2200" b="1">
              <a:latin typeface="思源黑体 CN Heavy" panose="020b0a00000000000000" pitchFamily="34" charset="-122"/>
            </a:endParaRP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阏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y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ā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氏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zhī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 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弩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nǔ</a:t>
            </a:r>
            <a:r>
              <a:rPr lang="zh-CN" altLang="en-US" sz="2200" b="1">
                <a:latin typeface="思源黑体 CN Heavy" panose="020b0a00000000000000" pitchFamily="34" charset="-122"/>
              </a:rPr>
              <a:t>）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重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zh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ò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ng</a:t>
            </a:r>
            <a:r>
              <a:rPr lang="zh-CN" altLang="en-US" sz="2200" b="1">
                <a:latin typeface="思源黑体 CN Heavy" panose="020b0a00000000000000" pitchFamily="34" charset="-122"/>
              </a:rPr>
              <a:t>）负国  </a:t>
            </a:r>
            <a:endParaRPr lang="en-US" altLang="zh-CN" sz="2200" b="1">
              <a:latin typeface="思源黑体 CN Heavy" panose="020b0a00000000000000" pitchFamily="34" charset="-122"/>
            </a:endParaRP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訾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zī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熅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yūn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                北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阙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què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啮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niè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旃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zh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ā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徙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xǐ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羝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dī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廪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l</a:t>
            </a:r>
            <a:r>
              <a:rPr lang="en-US" altLang="en-US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ǐ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旄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máo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於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w</a:t>
            </a:r>
            <a:r>
              <a:rPr lang="zh-CN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ū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靬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jiān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弋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y</a:t>
            </a:r>
            <a:r>
              <a:rPr lang="zh-CN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ì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缴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zhu</a:t>
            </a:r>
            <a:r>
              <a:rPr lang="zh-CN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ó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         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檠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qíng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棫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y</a:t>
            </a:r>
            <a:r>
              <a:rPr lang="zh-CN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ù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</a:p>
          <a:p>
            <a:pPr algn="just" eaLnBrk="1" hangingPunct="1">
              <a:buNone/>
            </a:pP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辇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niǎn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斧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钺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 err="1">
                <a:solidFill>
                  <a:srgbClr val="FF0066"/>
                </a:solidFill>
                <a:latin typeface="思源黑体 CN Heavy" panose="020b0a00000000000000" pitchFamily="34" charset="-122"/>
              </a:rPr>
              <a:t>yu</a:t>
            </a:r>
            <a:r>
              <a:rPr lang="zh-CN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è</a:t>
            </a:r>
            <a:r>
              <a:rPr lang="en-US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   </a:t>
            </a:r>
            <a:r>
              <a:rPr lang="zh-CN" altLang="en-US" sz="2200" b="1">
                <a:latin typeface="思源黑体 CN Heavy" panose="020b0a00000000000000" pitchFamily="34" charset="-122"/>
              </a:rPr>
              <a:t>）     汤</a:t>
            </a:r>
            <a:r>
              <a:rPr lang="zh-CN" altLang="en-US" sz="2200" b="1">
                <a:solidFill>
                  <a:srgbClr val="0033CC"/>
                </a:solidFill>
                <a:latin typeface="思源黑体 CN Heavy" panose="020b0a00000000000000" pitchFamily="34" charset="-122"/>
              </a:rPr>
              <a:t>镬</a:t>
            </a:r>
            <a:r>
              <a:rPr lang="zh-CN" altLang="en-US" sz="2200" b="1">
                <a:latin typeface="思源黑体 CN Heavy" panose="020b0a00000000000000" pitchFamily="34" charset="-122"/>
              </a:rPr>
              <a:t>（</a:t>
            </a:r>
            <a:r>
              <a:rPr lang="en-US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hu</a:t>
            </a:r>
            <a:r>
              <a:rPr lang="zh-CN" altLang="zh-CN" sz="2200" b="1">
                <a:solidFill>
                  <a:srgbClr val="FF0066"/>
                </a:solidFill>
                <a:latin typeface="思源黑体 CN Heavy" panose="020b0a00000000000000" pitchFamily="34" charset="-122"/>
              </a:rPr>
              <a:t>ò</a:t>
            </a:r>
            <a:r>
              <a:rPr lang="zh-CN" altLang="en-US" sz="2200" b="1">
                <a:latin typeface="思源黑体 CN Heavy" panose="020b0a00000000000000" pitchFamily="34" charset="-122"/>
              </a:rPr>
              <a:t>）</a:t>
            </a:r>
            <a:endParaRPr lang="zh-CN" altLang="en-US" b="1">
              <a:latin typeface="思源黑体 CN Heavy" panose="020b0a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19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1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/>
      <p:bldP spid="211971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4" name="Text Box 2"/>
          <p:cNvSpPr txBox="1"/>
          <p:nvPr/>
        </p:nvSpPr>
        <p:spPr>
          <a:xfrm>
            <a:off x="1828800" y="141288"/>
            <a:ext cx="8686800" cy="12232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传记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的一般体例是，先写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人名，籍贯，品性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综述，然后按时间顺序选择</a:t>
            </a:r>
            <a:r>
              <a:rPr lang="zh-CN" altLang="en-US" sz="3200" b="1">
                <a:latin typeface="Arial" panose="020b0604020202020204" pitchFamily="34" charset="0"/>
                <a:ea typeface="思源黑体 CN Heavy" panose="020b0a00000000000000" pitchFamily="34" charset="-122"/>
              </a:rPr>
              <a:t>典型事例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表现人物。</a:t>
            </a:r>
          </a:p>
        </p:txBody>
      </p:sp>
      <p:sp>
        <p:nvSpPr>
          <p:cNvPr id="23555" name="Rectangle 3"/>
          <p:cNvSpPr/>
          <p:nvPr/>
        </p:nvSpPr>
        <p:spPr>
          <a:xfrm>
            <a:off x="1524000" y="228441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lvl="1"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56" name="Rectangle 4"/>
          <p:cNvSpPr/>
          <p:nvPr/>
        </p:nvSpPr>
        <p:spPr>
          <a:xfrm>
            <a:off x="1524000" y="329406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har char="•"/>
            </a:pPr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57" name="Rectangle 5"/>
          <p:cNvSpPr/>
          <p:nvPr/>
        </p:nvSpPr>
        <p:spPr>
          <a:xfrm>
            <a:off x="1524000" y="393541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58" name="Rectangle 6"/>
          <p:cNvSpPr/>
          <p:nvPr/>
        </p:nvSpPr>
        <p:spPr>
          <a:xfrm>
            <a:off x="1524000" y="228441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lvl="1"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59" name="Rectangle 7"/>
          <p:cNvSpPr/>
          <p:nvPr/>
        </p:nvSpPr>
        <p:spPr>
          <a:xfrm>
            <a:off x="1524000" y="329406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har char="•"/>
            </a:pPr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60" name="Rectangle 8"/>
          <p:cNvSpPr/>
          <p:nvPr/>
        </p:nvSpPr>
        <p:spPr>
          <a:xfrm>
            <a:off x="1524000" y="393541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62" name="Rectangle 10"/>
          <p:cNvSpPr/>
          <p:nvPr/>
        </p:nvSpPr>
        <p:spPr>
          <a:xfrm>
            <a:off x="1524000" y="3294064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har char="•"/>
            </a:pPr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563" name="Rectangle 11"/>
          <p:cNvSpPr/>
          <p:nvPr/>
        </p:nvSpPr>
        <p:spPr>
          <a:xfrm>
            <a:off x="1524000" y="3962401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 eaLnBrk="0" hangingPunct="0"/>
            <a:endParaRPr lang="en-US" altLang="zh-CN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546"/>
          <a:stretch>
            <a:fillRect/>
          </a:stretch>
        </p:blipFill>
        <p:spPr>
          <a:xfrm>
            <a:off x="3743234" y="1635126"/>
            <a:ext cx="3774440" cy="4600575"/>
          </a:xfrm>
          <a:prstGeom prst="rect">
            <a:avLst/>
          </a:prstGeom>
        </p:spPr>
      </p:pic>
      <p:sp>
        <p:nvSpPr>
          <p:cNvPr id="3" name="缺角矩形 2">
            <a:extLst>
              <a:ext uri="{FF2B5EF4-FFF2-40B4-BE49-F238E27FC236}">
                <a16:creationId xmlns:a16="http://schemas.microsoft.com/office/drawing/2014/main" id="{81090CF5-21F9-D484-2DED-4D861335F30A}"/>
              </a:ext>
            </a:extLst>
          </p:cNvPr>
          <p:cNvSpPr/>
          <p:nvPr/>
        </p:nvSpPr>
        <p:spPr>
          <a:xfrm>
            <a:off x="250371" y="250371"/>
            <a:ext cx="11680372" cy="6251084"/>
          </a:xfrm>
          <a:prstGeom prst="plaque">
            <a:avLst>
              <a:gd name="adj" fmla="val 430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5106" name="Text Box 2"/>
          <p:cNvSpPr txBox="1"/>
          <p:nvPr/>
        </p:nvSpPr>
        <p:spPr>
          <a:xfrm>
            <a:off x="1712913" y="2000251"/>
            <a:ext cx="8704262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课文主要记叙苏武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</a:rPr>
              <a:t>出使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匈奴，被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</a:rPr>
              <a:t>羁留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十九年的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艰苦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历程后，终得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</a:rPr>
              <a:t>归汉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algn="just">
              <a:lnSpc>
                <a:spcPct val="120000"/>
              </a:lnSpc>
            </a:pPr>
            <a:endParaRPr lang="zh-CN" altLang="en-US" sz="3200" b="1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</a:p>
        </p:txBody>
      </p:sp>
      <p:sp>
        <p:nvSpPr>
          <p:cNvPr id="175110" name="AutoShape 6"/>
          <p:cNvSpPr/>
          <p:nvPr/>
        </p:nvSpPr>
        <p:spPr>
          <a:xfrm>
            <a:off x="4310051" y="1955165"/>
            <a:ext cx="2362215" cy="609600"/>
          </a:xfrm>
          <a:prstGeom prst="wedgeRoundRectCallout">
            <a:avLst>
              <a:gd name="adj1" fmla="val -1621"/>
              <a:gd name="adj2" fmla="val 7927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75111" name="Text Box 7"/>
          <p:cNvSpPr txBox="1"/>
          <p:nvPr/>
        </p:nvSpPr>
        <p:spPr>
          <a:xfrm>
            <a:off x="4287603" y="2000250"/>
            <a:ext cx="38163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、出使原因？</a:t>
            </a:r>
          </a:p>
        </p:txBody>
      </p:sp>
      <p:sp>
        <p:nvSpPr>
          <p:cNvPr id="175112" name="AutoShape 8"/>
          <p:cNvSpPr/>
          <p:nvPr/>
        </p:nvSpPr>
        <p:spPr>
          <a:xfrm>
            <a:off x="6743700" y="1910080"/>
            <a:ext cx="2808288" cy="609600"/>
          </a:xfrm>
          <a:prstGeom prst="wedgeRoundRectCallout">
            <a:avLst>
              <a:gd name="adj1" fmla="val 4946"/>
              <a:gd name="adj2" fmla="val 8781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75113" name="Text Box 9"/>
          <p:cNvSpPr txBox="1"/>
          <p:nvPr/>
        </p:nvSpPr>
        <p:spPr>
          <a:xfrm>
            <a:off x="6824980" y="1955165"/>
            <a:ext cx="26495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、扣留原因？</a:t>
            </a:r>
          </a:p>
        </p:txBody>
      </p:sp>
      <p:sp>
        <p:nvSpPr>
          <p:cNvPr id="175114" name="AutoShape 10"/>
          <p:cNvSpPr/>
          <p:nvPr/>
        </p:nvSpPr>
        <p:spPr>
          <a:xfrm rot="10800000">
            <a:off x="7121525" y="3324225"/>
            <a:ext cx="1944688" cy="609600"/>
          </a:xfrm>
          <a:prstGeom prst="wedgeRoundRectCallout">
            <a:avLst>
              <a:gd name="adj1" fmla="val -10375"/>
              <a:gd name="adj2" fmla="val 7843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/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75115" name="Text Box 11"/>
          <p:cNvSpPr txBox="1"/>
          <p:nvPr/>
        </p:nvSpPr>
        <p:spPr>
          <a:xfrm>
            <a:off x="7219001" y="3414396"/>
            <a:ext cx="22558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羁留历程</a:t>
            </a:r>
          </a:p>
        </p:txBody>
      </p:sp>
      <p:sp>
        <p:nvSpPr>
          <p:cNvPr id="175116" name="AutoShape 12"/>
          <p:cNvSpPr/>
          <p:nvPr/>
        </p:nvSpPr>
        <p:spPr>
          <a:xfrm rot="16200000">
            <a:off x="7996239" y="3472500"/>
            <a:ext cx="303212" cy="1512887"/>
          </a:xfrm>
          <a:prstGeom prst="leftBrace">
            <a:avLst>
              <a:gd name="adj1" fmla="val 41579"/>
              <a:gd name="adj2" fmla="val 50000"/>
            </a:avLst>
          </a:prstGeom>
          <a:noFill/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5117" name="AutoShape 13"/>
          <p:cNvSpPr/>
          <p:nvPr/>
        </p:nvSpPr>
        <p:spPr>
          <a:xfrm>
            <a:off x="6743700" y="4346578"/>
            <a:ext cx="3524250" cy="2329815"/>
          </a:xfrm>
          <a:prstGeom prst="horizontalScroll">
            <a:avLst>
              <a:gd name="adj" fmla="val 12500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75118" name="Text Box 14"/>
          <p:cNvSpPr txBox="1"/>
          <p:nvPr/>
        </p:nvSpPr>
        <p:spPr>
          <a:xfrm>
            <a:off x="6964998" y="4604068"/>
            <a:ext cx="3948112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、谁劝降？</a:t>
            </a:r>
          </a:p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、不投降，怎样对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待苏武？</a:t>
            </a:r>
          </a:p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、谁又去劝降？</a:t>
            </a:r>
          </a:p>
        </p:txBody>
      </p:sp>
      <p:sp>
        <p:nvSpPr>
          <p:cNvPr id="175119" name="AutoShape 15"/>
          <p:cNvSpPr/>
          <p:nvPr/>
        </p:nvSpPr>
        <p:spPr>
          <a:xfrm rot="10800000">
            <a:off x="3757613" y="3933825"/>
            <a:ext cx="3097212" cy="609600"/>
          </a:xfrm>
          <a:prstGeom prst="wedgeRoundRectCallout">
            <a:avLst>
              <a:gd name="adj1" fmla="val -1307"/>
              <a:gd name="adj2" fmla="val 7989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/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75120" name="Text Box 16"/>
          <p:cNvSpPr txBox="1"/>
          <p:nvPr/>
        </p:nvSpPr>
        <p:spPr>
          <a:xfrm>
            <a:off x="4040508" y="4023996"/>
            <a:ext cx="30321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、归汉经过？</a:t>
            </a:r>
          </a:p>
        </p:txBody>
      </p:sp>
      <p:sp>
        <p:nvSpPr>
          <p:cNvPr id="175121" name="WordArt 17"/>
          <p:cNvSpPr>
            <a:spLocks noTextEdit="1"/>
          </p:cNvSpPr>
          <p:nvPr/>
        </p:nvSpPr>
        <p:spPr>
          <a:xfrm>
            <a:off x="2095503" y="5229226"/>
            <a:ext cx="708501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0" hangingPunct="0"/>
            <a:endParaRPr lang="zh-CN" altLang="en-US">
              <a:blipFill rotWithShape="0">
                <a:blip r:embed="rId2"/>
                <a:stretch>
                  <a:fillRect/>
                </a:stretch>
              </a:blip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FA10F44F-DFBB-9E71-3130-7536C6B1C876}"/>
              </a:ext>
            </a:extLst>
          </p:cNvPr>
          <p:cNvSpPr/>
          <p:nvPr/>
        </p:nvSpPr>
        <p:spPr>
          <a:xfrm>
            <a:off x="250371" y="250371"/>
            <a:ext cx="11680372" cy="6251084"/>
          </a:xfrm>
          <a:prstGeom prst="plaque">
            <a:avLst>
              <a:gd name="adj" fmla="val 430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466F7EE-33A4-7175-A5AC-0DD0BF1206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546"/>
          <a:stretch>
            <a:fillRect/>
          </a:stretch>
        </p:blipFill>
        <p:spPr>
          <a:xfrm>
            <a:off x="819102" y="3933825"/>
            <a:ext cx="1911445" cy="232981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AE491F7-1CBF-520D-663D-6941E1E75B58}"/>
              </a:ext>
            </a:extLst>
          </p:cNvPr>
          <p:cNvSpPr txBox="1"/>
          <p:nvPr/>
        </p:nvSpPr>
        <p:spPr>
          <a:xfrm>
            <a:off x="4295775" y="459204"/>
            <a:ext cx="4049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华文琥珀" panose="02010800040101010101" pitchFamily="2" charset="-122"/>
                <a:ea typeface="华文琥珀" panose="02010800040101010101" pitchFamily="2" charset="-122"/>
              </a:rPr>
              <a:t>整体把握</a:t>
            </a:r>
            <a:r>
              <a:rPr lang="en-US" altLang="zh-CN" sz="3600">
                <a:latin typeface="华文琥珀" panose="02010800040101010101" pitchFamily="2" charset="-122"/>
                <a:ea typeface="华文琥珀" panose="02010800040101010101" pitchFamily="2" charset="-122"/>
              </a:rPr>
              <a:t>,</a:t>
            </a:r>
            <a:r>
              <a:rPr lang="zh-CN" altLang="en-US" sz="3600">
                <a:latin typeface="华文琥珀" panose="02010800040101010101" pitchFamily="2" charset="-122"/>
                <a:ea typeface="华文琥珀" panose="02010800040101010101" pitchFamily="2" charset="-122"/>
              </a:rPr>
              <a:t>理清情节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7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411414" y="200026"/>
            <a:ext cx="726598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323557" y="523191"/>
            <a:ext cx="34417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ea typeface="黑体" panose="02010609060101010101" pitchFamily="2" charset="-122"/>
              </a:rPr>
              <a:t>课文内容小结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905001" y="2286000"/>
            <a:ext cx="93027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ea typeface="黑体" panose="02010609060101010101" pitchFamily="2" charset="-122"/>
              </a:rPr>
              <a:t>苏</a:t>
            </a:r>
          </a:p>
          <a:p>
            <a:r>
              <a:rPr lang="zh-CN" altLang="en-US" sz="4000">
                <a:ea typeface="黑体" panose="02010609060101010101" pitchFamily="2" charset="-122"/>
              </a:rPr>
              <a:t>武</a:t>
            </a:r>
          </a:p>
          <a:p>
            <a:r>
              <a:rPr lang="zh-CN" altLang="en-US" sz="4000">
                <a:ea typeface="黑体" panose="02010609060101010101" pitchFamily="2" charset="-122"/>
              </a:rPr>
              <a:t>传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716113" y="1951672"/>
            <a:ext cx="7036073" cy="295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一（1）苏武出使匈奴，以通友好。</a:t>
            </a:r>
          </a:p>
          <a:p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二（2—8）苏武被扣留匈奴19年的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备受艰辛而坚持民族气节的事迹。</a:t>
            </a:r>
          </a:p>
          <a:p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三（9、10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介绍苏武被放回国的经过。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endParaRPr lang="zh-CN" altLang="en-US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0" name="AutoShape 6"/>
          <p:cNvSpPr/>
          <p:nvPr/>
        </p:nvSpPr>
        <p:spPr bwMode="auto">
          <a:xfrm>
            <a:off x="2785838" y="3067016"/>
            <a:ext cx="457200" cy="430054"/>
          </a:xfrm>
          <a:prstGeom prst="leftBrace">
            <a:avLst>
              <a:gd name="adj1" fmla="val 95833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2DDA15-6297-ECA1-A389-BF9442DADD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546"/>
          <a:stretch>
            <a:fillRect/>
          </a:stretch>
        </p:blipFill>
        <p:spPr>
          <a:xfrm>
            <a:off x="314198" y="2286000"/>
            <a:ext cx="1590803" cy="193899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1" name="TextBox 3"/>
          <p:cNvSpPr txBox="1"/>
          <p:nvPr/>
        </p:nvSpPr>
        <p:spPr>
          <a:xfrm>
            <a:off x="1347788" y="1713548"/>
            <a:ext cx="933450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主要人物：苏武</a:t>
            </a:r>
            <a:endParaRPr lang="en-US" altLang="zh-CN" sz="4800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chemeClr val="tx2">
                    <a:lumMod val="5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次要人物：张胜  卫律  单于                 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chemeClr val="tx2">
                    <a:lumMod val="5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        李陵（汉使者）</a:t>
            </a:r>
          </a:p>
        </p:txBody>
      </p:sp>
      <p:sp>
        <p:nvSpPr>
          <p:cNvPr id="7" name="矩形 6"/>
          <p:cNvSpPr/>
          <p:nvPr/>
        </p:nvSpPr>
        <p:spPr>
          <a:xfrm>
            <a:off x="4759960" y="575401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疏通人物的关系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5095" y="710565"/>
            <a:ext cx="2045970" cy="1022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545" y="133350"/>
            <a:ext cx="2243455" cy="2223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06650" y="603250"/>
            <a:ext cx="58635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《苏武传》文章结构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31098" y="1820934"/>
            <a:ext cx="10845562" cy="3894066"/>
            <a:chOff x="531833" y="1660914"/>
            <a:chExt cx="10845562" cy="3894066"/>
          </a:xfrm>
          <a:effectLst>
            <a:outerShdw blurRad="177800" dist="38100" dir="5400000" sx="102000" sy="102000" algn="t" rotWithShape="0">
              <a:prstClr val="black">
                <a:alpha val="19000"/>
              </a:prstClr>
            </a:outerShdw>
          </a:effectLst>
        </p:grpSpPr>
        <p:grpSp>
          <p:nvGrpSpPr>
            <p:cNvPr id="92" name="işļïḓê"/>
            <p:cNvGrpSpPr/>
            <p:nvPr/>
          </p:nvGrpSpPr>
          <p:grpSpPr>
            <a:xfrm>
              <a:off x="531833" y="1660914"/>
              <a:ext cx="3631135" cy="3894066"/>
              <a:chOff x="673338" y="2444504"/>
              <a:chExt cx="3631135" cy="2388093"/>
            </a:xfrm>
          </p:grpSpPr>
          <p:sp>
            <p:nvSpPr>
              <p:cNvPr id="93" name="iṣ1îďè"/>
              <p:cNvSpPr/>
              <p:nvPr/>
            </p:nvSpPr>
            <p:spPr>
              <a:xfrm>
                <a:off x="721994" y="2444504"/>
                <a:ext cx="3582479" cy="2388093"/>
              </a:xfrm>
              <a:prstGeom prst="rect">
                <a:avLst/>
              </a:prstGeom>
              <a:solidFill>
                <a:schemeClr val="bg1"/>
              </a:solidFill>
              <a:ln w="12700" cap="sq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94" name="îśḷîďé"/>
              <p:cNvSpPr/>
              <p:nvPr/>
            </p:nvSpPr>
            <p:spPr>
              <a:xfrm>
                <a:off x="673338" y="2454029"/>
                <a:ext cx="3582000" cy="72000"/>
              </a:xfrm>
              <a:prstGeom prst="rect">
                <a:avLst/>
              </a:prstGeom>
              <a:solidFill>
                <a:srgbClr val="74232D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  <a:ea typeface="思源黑体 CN Heavy" panose="020b0a00000000000000" pitchFamily="34" charset="-122"/>
                </a:endParaRPr>
              </a:p>
            </p:txBody>
          </p:sp>
        </p:grpSp>
        <p:grpSp>
          <p:nvGrpSpPr>
            <p:cNvPr id="100" name="ísḻïḋè"/>
            <p:cNvGrpSpPr/>
            <p:nvPr/>
          </p:nvGrpSpPr>
          <p:grpSpPr>
            <a:xfrm>
              <a:off x="4163255" y="1660914"/>
              <a:ext cx="3582479" cy="3894066"/>
              <a:chOff x="673099" y="2444504"/>
              <a:chExt cx="3582479" cy="2388093"/>
            </a:xfrm>
          </p:grpSpPr>
          <p:sp>
            <p:nvSpPr>
              <p:cNvPr id="101" name="íŝ1iḑê"/>
              <p:cNvSpPr/>
              <p:nvPr/>
            </p:nvSpPr>
            <p:spPr>
              <a:xfrm>
                <a:off x="673099" y="2444504"/>
                <a:ext cx="3582479" cy="2388093"/>
              </a:xfrm>
              <a:prstGeom prst="rect">
                <a:avLst/>
              </a:prstGeom>
              <a:solidFill>
                <a:schemeClr val="bg1"/>
              </a:solidFill>
              <a:ln w="12700" cap="sq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102" name="iṡḻîďé"/>
              <p:cNvSpPr/>
              <p:nvPr/>
            </p:nvSpPr>
            <p:spPr>
              <a:xfrm>
                <a:off x="673338" y="2454029"/>
                <a:ext cx="3582000" cy="72000"/>
              </a:xfrm>
              <a:prstGeom prst="rect">
                <a:avLst/>
              </a:prstGeom>
              <a:solidFill>
                <a:srgbClr val="74232D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  <a:ea typeface="思源黑体 CN Heavy" panose="020b0a00000000000000" pitchFamily="34" charset="-122"/>
                </a:endParaRPr>
              </a:p>
            </p:txBody>
          </p:sp>
        </p:grpSp>
        <p:grpSp>
          <p:nvGrpSpPr>
            <p:cNvPr id="108" name="îṣḻídé"/>
            <p:cNvGrpSpPr/>
            <p:nvPr/>
          </p:nvGrpSpPr>
          <p:grpSpPr>
            <a:xfrm>
              <a:off x="7794916" y="1660914"/>
              <a:ext cx="3582479" cy="3894066"/>
              <a:chOff x="673099" y="2444504"/>
              <a:chExt cx="3582479" cy="2388093"/>
            </a:xfrm>
          </p:grpSpPr>
          <p:sp>
            <p:nvSpPr>
              <p:cNvPr id="109" name="ïs1ïḋe"/>
              <p:cNvSpPr/>
              <p:nvPr/>
            </p:nvSpPr>
            <p:spPr>
              <a:xfrm>
                <a:off x="673099" y="2444504"/>
                <a:ext cx="3582479" cy="2388093"/>
              </a:xfrm>
              <a:prstGeom prst="rect">
                <a:avLst/>
              </a:prstGeom>
              <a:solidFill>
                <a:schemeClr val="bg1"/>
              </a:solidFill>
              <a:ln w="12700" cap="sq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>
                  <a:ea typeface="思源黑体 CN Heavy" panose="020b0a00000000000000" pitchFamily="34" charset="-122"/>
                </a:endParaRPr>
              </a:p>
            </p:txBody>
          </p:sp>
          <p:sp>
            <p:nvSpPr>
              <p:cNvPr id="110" name="îsḷíḋè"/>
              <p:cNvSpPr/>
              <p:nvPr/>
            </p:nvSpPr>
            <p:spPr>
              <a:xfrm>
                <a:off x="673338" y="2454029"/>
                <a:ext cx="3582000" cy="72000"/>
              </a:xfrm>
              <a:prstGeom prst="rect">
                <a:avLst/>
              </a:prstGeom>
              <a:solidFill>
                <a:srgbClr val="74232D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  <a:ea typeface="思源黑体 CN Heavy" panose="020b0a00000000000000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96624" y="2181344"/>
            <a:ext cx="3135344" cy="2927985"/>
            <a:chOff x="948389" y="2465189"/>
            <a:chExt cx="3135344" cy="2927985"/>
          </a:xfrm>
        </p:grpSpPr>
        <p:sp>
          <p:nvSpPr>
            <p:cNvPr id="2" name="矩形 1"/>
            <p:cNvSpPr/>
            <p:nvPr/>
          </p:nvSpPr>
          <p:spPr>
            <a:xfrm>
              <a:off x="1661063" y="2465189"/>
              <a:ext cx="16052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b="1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第一部分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39728" y="3263900"/>
              <a:ext cx="19240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326247" y="2832616"/>
              <a:ext cx="275748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28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（</a:t>
              </a:r>
              <a:r>
                <a:rPr lang="en-US" altLang="zh-CN" sz="28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</a:t>
              </a:r>
              <a:r>
                <a:rPr lang="zh-CN" altLang="en-US" sz="28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～</a:t>
              </a:r>
              <a:r>
                <a:rPr lang="en-US" altLang="zh-CN" sz="28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</a:t>
              </a:r>
              <a:r>
                <a:rPr lang="zh-CN" altLang="en-US" sz="28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自然段）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48389" y="3331964"/>
              <a:ext cx="3050540" cy="2061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ts val="3840"/>
                </a:lnSpc>
              </a:pPr>
              <a:r>
                <a:rPr lang="zh-CN" altLang="en-US" sz="3200" b="1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介绍了苏武的身世、出使的背景及原因（</a:t>
              </a:r>
              <a:r>
                <a:rPr lang="zh-CN" altLang="en-US" sz="3200" b="1">
                  <a:latin typeface="黑体" panose="02010609060101010101" pitchFamily="49" charset="-122"/>
                  <a:ea typeface="思源黑体 CN Heavy" panose="020b0a00000000000000" pitchFamily="34" charset="-122"/>
                  <a:sym typeface="+mn-ea"/>
                </a:rPr>
                <a:t>出使匈奴，以求通好）</a:t>
              </a:r>
              <a:endParaRPr lang="en-US" altLang="zh-CN" sz="3200" b="1">
                <a:latin typeface="黑体" panose="02010609060101010101" pitchFamily="49" charset="-122"/>
                <a:ea typeface="思源黑体 CN Heavy" panose="020b0a00000000000000" pitchFamily="34" charset="-122"/>
                <a:sym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112894" y="2181225"/>
            <a:ext cx="3778250" cy="3523614"/>
            <a:chOff x="887001" y="2396602"/>
            <a:chExt cx="3075082" cy="3523970"/>
          </a:xfrm>
        </p:grpSpPr>
        <p:sp>
          <p:nvSpPr>
            <p:cNvPr id="117" name="矩形 116"/>
            <p:cNvSpPr/>
            <p:nvPr/>
          </p:nvSpPr>
          <p:spPr>
            <a:xfrm>
              <a:off x="1661698" y="2396602"/>
              <a:ext cx="1605280" cy="522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第二部分</a:t>
              </a: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1439728" y="3263900"/>
              <a:ext cx="19240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矩形 118"/>
            <p:cNvSpPr/>
            <p:nvPr/>
          </p:nvSpPr>
          <p:spPr>
            <a:xfrm>
              <a:off x="1431525" y="2803406"/>
              <a:ext cx="2316480" cy="460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（</a:t>
              </a:r>
              <a:r>
                <a:rPr lang="en-US" altLang="zh-CN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3</a:t>
              </a:r>
              <a:r>
                <a: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～</a:t>
              </a:r>
              <a:r>
                <a:rPr lang="en-US" altLang="zh-CN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8</a:t>
              </a:r>
              <a:r>
                <a: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自然段）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87001" y="3264099"/>
              <a:ext cx="3075082" cy="2656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ts val="4000"/>
                </a:lnSpc>
              </a:pPr>
              <a:r>
                <a:rPr lang="zh-CN" altLang="en-US" sz="3200" b="1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重点记述了苏武留胡十九年备受艰辛而坚持民族气节的事迹（</a:t>
              </a:r>
              <a:r>
                <a:rPr lang="zh-CN" altLang="en-US" sz="3200" b="1">
                  <a:latin typeface="黑体" panose="02010609060101010101" pitchFamily="49" charset="-122"/>
                  <a:ea typeface="思源黑体 CN Heavy" panose="020b0a00000000000000" pitchFamily="34" charset="-122"/>
                  <a:sym typeface="+mn-ea"/>
                </a:rPr>
                <a:t>三次招降</a:t>
              </a:r>
              <a:r>
                <a:rPr lang="zh-CN" altLang="en-US" sz="3200">
                  <a:latin typeface="黑体" panose="02010609060101010101" pitchFamily="49" charset="-122"/>
                  <a:ea typeface="思源黑体 CN Heavy" panose="020b0a00000000000000" pitchFamily="34" charset="-122"/>
                  <a:sym typeface="+mn-ea"/>
                </a:rPr>
                <a:t>，</a:t>
              </a:r>
              <a:r>
                <a:rPr lang="zh-CN" altLang="en-US" sz="3200" b="1">
                  <a:latin typeface="黑体" panose="02010609060101010101" pitchFamily="49" charset="-122"/>
                  <a:ea typeface="思源黑体 CN Heavy" panose="020b0a00000000000000" pitchFamily="34" charset="-122"/>
                  <a:sym typeface="+mn-ea"/>
                </a:rPr>
                <a:t>苏武不屈）</a:t>
              </a:r>
              <a:endPara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146061" y="2357239"/>
            <a:ext cx="3004858" cy="2930129"/>
            <a:chOff x="1090629" y="2463284"/>
            <a:chExt cx="3004858" cy="2930129"/>
          </a:xfrm>
        </p:grpSpPr>
        <p:sp>
          <p:nvSpPr>
            <p:cNvPr id="122" name="矩形 121"/>
            <p:cNvSpPr/>
            <p:nvPr/>
          </p:nvSpPr>
          <p:spPr>
            <a:xfrm>
              <a:off x="1661698" y="2463284"/>
              <a:ext cx="16052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b="1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第三部分</a:t>
              </a:r>
            </a:p>
          </p:txBody>
        </p:sp>
        <p:cxnSp>
          <p:nvCxnSpPr>
            <p:cNvPr id="123" name="直接连接符 122"/>
            <p:cNvCxnSpPr/>
            <p:nvPr/>
          </p:nvCxnSpPr>
          <p:spPr>
            <a:xfrm>
              <a:off x="1439728" y="3263900"/>
              <a:ext cx="19240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矩形 123"/>
            <p:cNvSpPr/>
            <p:nvPr/>
          </p:nvSpPr>
          <p:spPr>
            <a:xfrm>
              <a:off x="1501507" y="2826266"/>
              <a:ext cx="2593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（</a:t>
              </a:r>
              <a:r>
                <a:rPr lang="en-US" altLang="zh-CN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9</a:t>
              </a:r>
              <a:r>
                <a: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～</a:t>
              </a:r>
              <a:r>
                <a:rPr lang="en-US" altLang="zh-CN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10</a:t>
              </a:r>
              <a:r>
                <a:rPr lang="zh-CN" altLang="en-US" sz="240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自然段）</a:t>
              </a:r>
            </a:p>
          </p:txBody>
        </p:sp>
        <p:sp>
          <p:nvSpPr>
            <p:cNvPr id="125" name="矩形 124"/>
            <p:cNvSpPr/>
            <p:nvPr/>
          </p:nvSpPr>
          <p:spPr>
            <a:xfrm>
              <a:off x="1090629" y="3332203"/>
              <a:ext cx="2747418" cy="2061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3200" b="1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介绍苏武被放回国的经过。（</a:t>
              </a:r>
              <a:r>
                <a:rPr lang="zh-CN" altLang="en-US" sz="3200" b="1">
                  <a:latin typeface="黑体" panose="02010609060101010101" pitchFamily="49" charset="-122"/>
                  <a:ea typeface="思源黑体 CN Heavy" panose="020b0a00000000000000" pitchFamily="34" charset="-122"/>
                  <a:sym typeface="+mn-ea"/>
                </a:rPr>
                <a:t>汉匈和亲，白发归汉）</a:t>
              </a:r>
              <a:endPara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68350" y="1479550"/>
            <a:ext cx="10636250" cy="4488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545" y="133350"/>
            <a:ext cx="2243455" cy="22237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9119" y="2237338"/>
            <a:ext cx="10447020" cy="28385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just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．了解班固及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《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汉书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》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，掌握文中涉及的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文言字词句知识。</a:t>
            </a:r>
            <a:endParaRPr lang="zh-CN" altLang="en-US" sz="2800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华康乾隆行楷 W7" panose="03000709000000000000" charset="-122"/>
            </a:endParaRPr>
          </a:p>
          <a:p>
            <a:pPr marL="457200" indent="-457200" algn="just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．分析文章中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对话描写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细节描写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对照映衬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的艺术手法，体会这些艺术手法对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突出主题、塑造人物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的作用。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华康乾隆行楷 W7" panose="03000709000000000000" charset="-122"/>
            </a:endParaRPr>
          </a:p>
          <a:p>
            <a:pPr marL="457200" indent="-457200" algn="just">
              <a:lnSpc>
                <a:spcPct val="13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．认识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苏武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忠贞守节精神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的意义和价值，学习苏武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威武不能屈、贫贱不能移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华康乾隆行楷 W7" panose="03000709000000000000" charset="-122"/>
                <a:sym typeface="+mn-ea"/>
              </a:rPr>
              <a:t>的高尚品格。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22597" b="18620"/>
          <a:stretch>
            <a:fillRect/>
          </a:stretch>
        </p:blipFill>
        <p:spPr>
          <a:xfrm>
            <a:off x="10507980" y="4183380"/>
            <a:ext cx="1684020" cy="17849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2575" y="244792"/>
            <a:ext cx="2045970" cy="10229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80280" y="1267777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学习目标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28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3035" y="175260"/>
            <a:ext cx="2045970" cy="1022985"/>
          </a:xfrm>
          <a:prstGeom prst="rect">
            <a:avLst/>
          </a:prstGeom>
        </p:spPr>
      </p:pic>
      <p:sp>
        <p:nvSpPr>
          <p:cNvPr id="177155" name="Text Box 3"/>
          <p:cNvSpPr txBox="1"/>
          <p:nvPr/>
        </p:nvSpPr>
        <p:spPr>
          <a:xfrm>
            <a:off x="3220403" y="425450"/>
            <a:ext cx="18473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800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291646"/>
            <a:ext cx="12115800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（1）汉亦留之以</a:t>
            </a:r>
            <a:r>
              <a:rPr lang="zh-CN" sz="2400" b="1">
                <a:ea typeface="思源黑体 CN Heavy" panose="020b0a00000000000000" pitchFamily="34" charset="-122"/>
              </a:rPr>
              <a:t>相当</a:t>
            </a:r>
            <a:r>
              <a:rPr 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</a:t>
            </a:r>
            <a:r>
              <a:rPr lang="zh-CN" sz="2400" b="0">
                <a:ea typeface="思源黑体 CN Heavy" panose="020b0a00000000000000" pitchFamily="34" charset="-122"/>
              </a:rPr>
              <a:t>相当：古义：相抵押；今义：两方面差不多，配得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r>
              <a:rPr lang="zh-CN" sz="2400" b="0">
                <a:ea typeface="思源黑体 CN Heavy" panose="020b0a00000000000000" pitchFamily="34" charset="-122"/>
              </a:rPr>
              <a:t>上或能够相抵；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（2）</a:t>
            </a:r>
            <a:r>
              <a:rPr lang="zh-CN" sz="2400" b="1">
                <a:ea typeface="思源黑体 CN Heavy" panose="020b0a00000000000000" pitchFamily="34" charset="-122"/>
              </a:rPr>
              <a:t>稍</a:t>
            </a:r>
            <a:r>
              <a:rPr lang="zh-CN" sz="2400" b="0">
                <a:ea typeface="思源黑体 CN Heavy" panose="020b0a00000000000000" pitchFamily="34" charset="-122"/>
              </a:rPr>
              <a:t>迁至栘中厩监。</a:t>
            </a:r>
            <a:r>
              <a:rPr lang="en-US" altLang="zh-CN" sz="2400" b="0">
                <a:ea typeface="思源黑体 CN Heavy" panose="020b0a00000000000000" pitchFamily="34" charset="-122"/>
              </a:rPr>
              <a:t>         </a:t>
            </a:r>
            <a:r>
              <a:rPr lang="zh-CN" sz="2400" b="0">
                <a:ea typeface="思源黑体 CN Heavy" panose="020b0a00000000000000" pitchFamily="34" charset="-122"/>
              </a:rPr>
              <a:t>古义：渐渐；今义：稍微，些许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（3）我</a:t>
            </a:r>
            <a:r>
              <a:rPr lang="zh-CN" sz="2400" b="1">
                <a:ea typeface="思源黑体 CN Heavy" panose="020b0a00000000000000" pitchFamily="34" charset="-122"/>
              </a:rPr>
              <a:t>丈人</a:t>
            </a:r>
            <a:r>
              <a:rPr lang="zh-CN" sz="2400" b="0">
                <a:ea typeface="思源黑体 CN Heavy" panose="020b0a00000000000000" pitchFamily="34" charset="-122"/>
              </a:rPr>
              <a:t>行也。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</a:t>
            </a:r>
            <a:r>
              <a:rPr lang="zh-CN" sz="2400" b="0">
                <a:ea typeface="思源黑体 CN Heavy" panose="020b0a00000000000000" pitchFamily="34" charset="-122"/>
              </a:rPr>
              <a:t>古义：老人，长辈。今义：岳父。</a:t>
            </a:r>
          </a:p>
          <a:p>
            <a:pPr marL="1785620" indent="-1785620" algn="l"/>
            <a:r>
              <a:rPr lang="en-US" altLang="zh-CN" sz="2400" b="0">
                <a:ea typeface="思源黑体 CN Heavy" panose="020b0a00000000000000" pitchFamily="34" charset="-122"/>
              </a:rPr>
              <a:t>  </a:t>
            </a:r>
            <a:r>
              <a:rPr lang="zh-CN" sz="2400" b="0">
                <a:ea typeface="思源黑体 CN Heavy" panose="020b0a00000000000000" pitchFamily="34" charset="-122"/>
              </a:rPr>
              <a:t>(4）既至匈奴，置</a:t>
            </a:r>
            <a:r>
              <a:rPr lang="zh-CN" sz="2400" b="1">
                <a:ea typeface="思源黑体 CN Heavy" panose="020b0a00000000000000" pitchFamily="34" charset="-122"/>
              </a:rPr>
              <a:t>币</a:t>
            </a:r>
            <a:r>
              <a:rPr lang="zh-CN" sz="2400" b="0">
                <a:ea typeface="思源黑体 CN Heavy" panose="020b0a00000000000000" pitchFamily="34" charset="-122"/>
              </a:rPr>
              <a:t>遗单于。币，古义：财物、礼物；今义：货币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（5）独有</a:t>
            </a:r>
            <a:r>
              <a:rPr lang="zh-CN" sz="2400" b="1">
                <a:ea typeface="思源黑体 CN Heavy" panose="020b0a00000000000000" pitchFamily="34" charset="-122"/>
              </a:rPr>
              <a:t>女弟</a:t>
            </a:r>
            <a:r>
              <a:rPr lang="zh-CN" sz="2400" b="0">
                <a:ea typeface="思源黑体 CN Heavy" panose="020b0a00000000000000" pitchFamily="34" charset="-122"/>
              </a:rPr>
              <a:t>二人。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</a:t>
            </a:r>
            <a:r>
              <a:rPr lang="zh-CN" sz="2400" b="0">
                <a:ea typeface="思源黑体 CN Heavy" panose="020b0a00000000000000" pitchFamily="34" charset="-122"/>
              </a:rPr>
              <a:t>古义：妹妹。今义：姐姐（妹妹）和弟弟。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（6）且陛下</a:t>
            </a:r>
            <a:r>
              <a:rPr lang="zh-CN" sz="2400" b="1">
                <a:ea typeface="思源黑体 CN Heavy" panose="020b0a00000000000000" pitchFamily="34" charset="-122"/>
              </a:rPr>
              <a:t>春秋</a:t>
            </a:r>
            <a:r>
              <a:rPr lang="zh-CN" sz="2400" b="0">
                <a:ea typeface="思源黑体 CN Heavy" panose="020b0a00000000000000" pitchFamily="34" charset="-122"/>
              </a:rPr>
              <a:t>高。古义：年纪。今义：春秋战国时期或指季节。</a:t>
            </a:r>
            <a:endParaRPr lang="zh-CN" sz="1600" b="0">
              <a:solidFill>
                <a:srgbClr val="FFFFFF"/>
              </a:solidFill>
              <a:ea typeface="思源黑体 CN Heavy" panose="020b0a00000000000000" pitchFamily="34" charset="-122"/>
            </a:endParaRP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（7）武等</a:t>
            </a:r>
            <a:r>
              <a:rPr lang="zh-CN" sz="2400" b="1">
                <a:ea typeface="思源黑体 CN Heavy" panose="020b0a00000000000000" pitchFamily="34" charset="-122"/>
              </a:rPr>
              <a:t>实在</a:t>
            </a:r>
            <a:r>
              <a:rPr lang="zh-CN" sz="2400" b="0">
                <a:ea typeface="思源黑体 CN Heavy" panose="020b0a00000000000000" pitchFamily="34" charset="-122"/>
              </a:rPr>
              <a:t>。古义：确实存在。今义：诚实、老实。（8）</a:t>
            </a:r>
            <a:r>
              <a:rPr lang="zh-CN" sz="2400" b="1">
                <a:ea typeface="思源黑体 CN Heavy" panose="020b0a00000000000000" pitchFamily="34" charset="-122"/>
              </a:rPr>
              <a:t>假</a:t>
            </a:r>
            <a:r>
              <a:rPr lang="zh-CN" sz="2400" b="0">
                <a:ea typeface="思源黑体 CN Heavy" panose="020b0a00000000000000" pitchFamily="34" charset="-122"/>
              </a:rPr>
              <a:t>吏常惠等募士斥候百余人俱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  <a:r>
              <a:rPr lang="zh-CN" sz="2400" b="0">
                <a:ea typeface="思源黑体 CN Heavy" panose="020b0a00000000000000" pitchFamily="34" charset="-122"/>
              </a:rPr>
              <a:t>古义：临时充任。今义：虚假。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（9）皆为陛下所</a:t>
            </a:r>
            <a:r>
              <a:rPr lang="zh-CN" sz="2400" b="1">
                <a:ea typeface="思源黑体 CN Heavy" panose="020b0a00000000000000" pitchFamily="34" charset="-122"/>
              </a:rPr>
              <a:t>成就</a:t>
            </a:r>
            <a:r>
              <a:rPr lang="zh-CN" sz="2400" b="0">
                <a:ea typeface="思源黑体 CN Heavy" panose="020b0a00000000000000" pitchFamily="34" charset="-122"/>
              </a:rPr>
              <a:t>。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</a:t>
            </a:r>
            <a:r>
              <a:rPr lang="zh-CN" sz="2400" b="0">
                <a:ea typeface="思源黑体 CN Heavy" panose="020b0a00000000000000" pitchFamily="34" charset="-122"/>
              </a:rPr>
              <a:t>古义：提拔。今义：业绩。</a:t>
            </a:r>
            <a:endParaRPr lang="zh-CN" sz="1600" b="0">
              <a:solidFill>
                <a:srgbClr val="FFFFFF"/>
              </a:solidFill>
              <a:ea typeface="思源黑体 CN Heavy" panose="020b0a00000000000000" pitchFamily="34" charset="-122"/>
            </a:endParaRP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（10）欲</a:t>
            </a:r>
            <a:r>
              <a:rPr lang="zh-CN" sz="2400" b="1">
                <a:ea typeface="思源黑体 CN Heavy" panose="020b0a00000000000000" pitchFamily="34" charset="-122"/>
              </a:rPr>
              <a:t>因此</a:t>
            </a:r>
            <a:r>
              <a:rPr lang="zh-CN" sz="2400" b="0">
                <a:ea typeface="思源黑体 CN Heavy" panose="020b0a00000000000000" pitchFamily="34" charset="-122"/>
              </a:rPr>
              <a:t>时降武。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</a:t>
            </a:r>
            <a:r>
              <a:rPr lang="zh-CN" sz="2400" b="0">
                <a:ea typeface="思源黑体 CN Heavy" panose="020b0a00000000000000" pitchFamily="34" charset="-122"/>
              </a:rPr>
              <a:t>古义：趁这时。今义：相当于所以。</a:t>
            </a:r>
            <a:endParaRPr lang="zh-CN" sz="1600" b="0">
              <a:solidFill>
                <a:srgbClr val="FFFFFF"/>
              </a:solidFill>
              <a:ea typeface="思源黑体 CN Heavy" panose="020b0a00000000000000" pitchFamily="34" charset="-122"/>
            </a:endParaRP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11</a:t>
            </a:r>
            <a:r>
              <a:rPr lang="zh-CN" sz="2400" b="0">
                <a:ea typeface="思源黑体 CN Heavy" panose="020b0a00000000000000" pitchFamily="34" charset="-122"/>
              </a:rPr>
              <a:t>）因厚</a:t>
            </a:r>
            <a:r>
              <a:rPr lang="zh-CN" sz="2400" b="1">
                <a:ea typeface="思源黑体 CN Heavy" panose="020b0a00000000000000" pitchFamily="34" charset="-122"/>
              </a:rPr>
              <a:t>贿</a:t>
            </a:r>
            <a:r>
              <a:rPr lang="zh-CN" sz="2400" b="0">
                <a:ea typeface="思源黑体 CN Heavy" panose="020b0a00000000000000" pitchFamily="34" charset="-122"/>
              </a:rPr>
              <a:t>于单于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</a:t>
            </a:r>
            <a:r>
              <a:rPr lang="zh-CN" sz="2400" b="0">
                <a:ea typeface="思源黑体 CN Heavy" panose="020b0a00000000000000" pitchFamily="34" charset="-122"/>
              </a:rPr>
              <a:t>古义：赠送礼物。今义：贿赂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（12）</a:t>
            </a:r>
            <a:r>
              <a:rPr lang="zh-CN" sz="2400" b="1">
                <a:ea typeface="思源黑体 CN Heavy" panose="020b0a00000000000000" pitchFamily="34" charset="-122"/>
              </a:rPr>
              <a:t>会</a:t>
            </a:r>
            <a:r>
              <a:rPr lang="zh-CN" sz="2400" b="0">
                <a:ea typeface="思源黑体 CN Heavy" panose="020b0a00000000000000" pitchFamily="34" charset="-122"/>
              </a:rPr>
              <a:t>缑王与长水虞常等谋反匈奴中。</a:t>
            </a:r>
            <a:r>
              <a:rPr lang="zh-CN" sz="1600" b="0">
                <a:solidFill>
                  <a:srgbClr val="FFFFFF"/>
                </a:solidFill>
                <a:ea typeface="思源黑体 CN Heavy" panose="020b0a00000000000000" pitchFamily="34" charset="-122"/>
              </a:rPr>
              <a:t>贩</a:t>
            </a:r>
            <a:r>
              <a:rPr lang="zh-CN" sz="2400" b="0">
                <a:ea typeface="思源黑体 CN Heavy" panose="020b0a00000000000000" pitchFamily="34" charset="-122"/>
              </a:rPr>
              <a:t>古义：正当、适逢；今义：聚会、集合。（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</a:t>
            </a:r>
            <a:r>
              <a:rPr lang="zh-CN" sz="2400" b="0">
                <a:ea typeface="思源黑体 CN Heavy" panose="020b0a00000000000000" pitchFamily="34" charset="-122"/>
              </a:rPr>
              <a:t>）卧起</a:t>
            </a:r>
            <a:r>
              <a:rPr lang="zh-CN" sz="2400" b="1">
                <a:ea typeface="思源黑体 CN Heavy" panose="020b0a00000000000000" pitchFamily="34" charset="-122"/>
              </a:rPr>
              <a:t>操持</a:t>
            </a:r>
            <a:r>
              <a:rPr lang="en-US" sz="1600" b="0">
                <a:solidFill>
                  <a:srgbClr val="FF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  <a:r>
              <a:rPr lang="en-US" sz="2400" b="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</a:t>
            </a:r>
            <a:r>
              <a:rPr lang="zh-CN" altLang="en-US" sz="2400" b="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古</a:t>
            </a:r>
            <a:r>
              <a:rPr lang="zh-CN" sz="2400" b="0">
                <a:ea typeface="思源黑体 CN Heavy" panose="020b0a00000000000000" pitchFamily="34" charset="-122"/>
              </a:rPr>
              <a:t>义：拿着。今义：料理处理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（14）会</a:t>
            </a:r>
            <a:r>
              <a:rPr lang="zh-CN" sz="2400" b="1">
                <a:ea typeface="思源黑体 CN Heavy" panose="020b0a00000000000000" pitchFamily="34" charset="-122"/>
              </a:rPr>
              <a:t>论</a:t>
            </a:r>
            <a:r>
              <a:rPr lang="zh-CN" sz="2400" b="0">
                <a:ea typeface="思源黑体 CN Heavy" panose="020b0a00000000000000" pitchFamily="34" charset="-122"/>
              </a:rPr>
              <a:t>虞常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</a:t>
            </a:r>
            <a:r>
              <a:rPr lang="zh-CN" sz="2400" b="0">
                <a:ea typeface="思源黑体 CN Heavy" panose="020b0a00000000000000" pitchFamily="34" charset="-122"/>
              </a:rPr>
              <a:t>古义：判罪。今义：分析说明事理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（15）</a:t>
            </a:r>
            <a:r>
              <a:rPr lang="zh-CN" sz="2400" b="1">
                <a:ea typeface="思源黑体 CN Heavy" panose="020b0a00000000000000" pitchFamily="34" charset="-122"/>
              </a:rPr>
              <a:t>虚心</a:t>
            </a:r>
            <a:r>
              <a:rPr lang="zh-CN" sz="2400" b="0">
                <a:ea typeface="思源黑体 CN Heavy" panose="020b0a00000000000000" pitchFamily="34" charset="-122"/>
              </a:rPr>
              <a:t>欲相待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</a:t>
            </a:r>
            <a:r>
              <a:rPr lang="zh-CN" sz="2400" b="0">
                <a:ea typeface="思源黑体 CN Heavy" panose="020b0a00000000000000" pitchFamily="34" charset="-122"/>
              </a:rPr>
              <a:t>古义：诚心，今义：不自以为是，能够接受他人的意见</a:t>
            </a:r>
          </a:p>
          <a:p>
            <a:pPr marL="1785620" indent="-1785620" algn="l"/>
            <a:r>
              <a:rPr lang="zh-CN" sz="2400" b="0">
                <a:ea typeface="思源黑体 CN Heavy" panose="020b0a00000000000000" pitchFamily="34" charset="-122"/>
              </a:rPr>
              <a:t>（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16</a:t>
            </a:r>
            <a:r>
              <a:rPr lang="zh-CN" sz="2400" b="0">
                <a:ea typeface="思源黑体 CN Heavy" panose="020b0a00000000000000" pitchFamily="34" charset="-122"/>
              </a:rPr>
              <a:t>）兄弟</a:t>
            </a:r>
            <a:r>
              <a:rPr lang="zh-CN" sz="2400" b="1">
                <a:ea typeface="思源黑体 CN Heavy" panose="020b0a00000000000000" pitchFamily="34" charset="-122"/>
              </a:rPr>
              <a:t>亲近</a:t>
            </a:r>
            <a:r>
              <a:rPr lang="en-US" sz="2400" b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</a:t>
            </a:r>
            <a:r>
              <a:rPr lang="zh-CN" sz="2400" b="0">
                <a:ea typeface="思源黑体 CN Heavy" panose="020b0a00000000000000" pitchFamily="34" charset="-122"/>
              </a:rPr>
              <a:t>古义：亲近之臣，今义：亲密关系</a:t>
            </a:r>
            <a:endParaRPr lang="zh-CN" altLang="en-US" sz="2400" b="0">
              <a:ea typeface="思源黑体 CN Heavy" panose="020b0a00000000000000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2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8435" y="17526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第一段</a:t>
            </a:r>
          </a:p>
        </p:txBody>
      </p:sp>
      <p:sp>
        <p:nvSpPr>
          <p:cNvPr id="177154" name="Rectangle 2"/>
          <p:cNvSpPr/>
          <p:nvPr/>
        </p:nvSpPr>
        <p:spPr>
          <a:xfrm>
            <a:off x="4249103" y="610394"/>
            <a:ext cx="3673475" cy="5692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武，字子卿。少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，兄弟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郎。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稍迁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至栘中厩监。时汉连伐胡，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通使相窥观。匈奴留汉使郭吉、路充国等前后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十余</a:t>
            </a:r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辈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，匈奴使来，汉亦留之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。天汉元年，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且鞮侯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，恐汉袭之，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汉天子我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丈人行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汉使路充国等。</a:t>
            </a:r>
          </a:p>
        </p:txBody>
      </p:sp>
      <p:sp>
        <p:nvSpPr>
          <p:cNvPr id="177155" name="Text Box 3"/>
          <p:cNvSpPr txBox="1"/>
          <p:nvPr/>
        </p:nvSpPr>
        <p:spPr>
          <a:xfrm>
            <a:off x="3220403" y="425450"/>
            <a:ext cx="18473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20840" name="AutoShape 8"/>
          <p:cNvSpPr>
            <a:spLocks noChangeArrowheads="1"/>
          </p:cNvSpPr>
          <p:nvPr/>
        </p:nvSpPr>
        <p:spPr bwMode="auto">
          <a:xfrm>
            <a:off x="7994015" y="274638"/>
            <a:ext cx="1798638" cy="503238"/>
          </a:xfrm>
          <a:prstGeom prst="wedgeRoundRectCallout">
            <a:avLst>
              <a:gd name="adj1" fmla="val -66417"/>
              <a:gd name="adj2" fmla="val 4842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因为</a:t>
            </a:r>
          </a:p>
        </p:txBody>
      </p:sp>
      <p:grpSp>
        <p:nvGrpSpPr>
          <p:cNvPr id="19" name="Group 26"/>
          <p:cNvGrpSpPr/>
          <p:nvPr/>
        </p:nvGrpSpPr>
        <p:grpSpPr>
          <a:xfrm>
            <a:off x="706755" y="1440180"/>
            <a:ext cx="3759127" cy="522605"/>
            <a:chOff x="567" y="799"/>
            <a:chExt cx="1385" cy="329"/>
          </a:xfrm>
        </p:grpSpPr>
        <p:sp>
          <p:nvSpPr>
            <p:cNvPr id="177170" name="AutoShape 9"/>
            <p:cNvSpPr/>
            <p:nvPr/>
          </p:nvSpPr>
          <p:spPr>
            <a:xfrm>
              <a:off x="567" y="799"/>
              <a:ext cx="1225" cy="299"/>
            </a:xfrm>
            <a:prstGeom prst="wedgeRoundRectCallout">
              <a:avLst>
                <a:gd name="adj1" fmla="val 66491"/>
                <a:gd name="adj2" fmla="val 17894"/>
                <a:gd name="adj3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zh-CN" sz="2800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</a:endParaRPr>
            </a:p>
          </p:txBody>
        </p:sp>
        <p:sp>
          <p:nvSpPr>
            <p:cNvPr id="120842" name="Text Box 10"/>
            <p:cNvSpPr txBox="1">
              <a:spLocks noChangeArrowheads="1"/>
            </p:cNvSpPr>
            <p:nvPr/>
          </p:nvSpPr>
          <p:spPr bwMode="auto">
            <a:xfrm>
              <a:off x="567" y="799"/>
              <a:ext cx="1385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古：渐渐今稍微</a:t>
              </a:r>
              <a:r>
                <a:rPr kumimoji="0" lang="en-US" altLang="zh-CN" sz="28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  </a:t>
              </a:r>
              <a:r>
                <a:rPr kumimoji="0" lang="zh-CN" altLang="en-US" sz="28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升迁</a:t>
              </a:r>
            </a:p>
          </p:txBody>
        </p:sp>
      </p:grpSp>
      <p:sp>
        <p:nvSpPr>
          <p:cNvPr id="120843" name="AutoShape 11"/>
          <p:cNvSpPr>
            <a:spLocks noChangeArrowheads="1"/>
          </p:cNvSpPr>
          <p:nvPr/>
        </p:nvSpPr>
        <p:spPr bwMode="auto">
          <a:xfrm>
            <a:off x="8281353" y="2003425"/>
            <a:ext cx="1295400" cy="503238"/>
          </a:xfrm>
          <a:prstGeom prst="wedgeRoundRectCallout">
            <a:avLst>
              <a:gd name="adj1" fmla="val -199880"/>
              <a:gd name="adj2" fmla="val 1750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屡次</a:t>
            </a:r>
          </a:p>
        </p:txBody>
      </p:sp>
      <p:sp>
        <p:nvSpPr>
          <p:cNvPr id="120844" name="AutoShape 12"/>
          <p:cNvSpPr>
            <a:spLocks noChangeArrowheads="1"/>
          </p:cNvSpPr>
          <p:nvPr/>
        </p:nvSpPr>
        <p:spPr bwMode="auto">
          <a:xfrm>
            <a:off x="1594485" y="2003425"/>
            <a:ext cx="1893570" cy="503555"/>
          </a:xfrm>
          <a:prstGeom prst="wedgeRoundRectCallout">
            <a:avLst>
              <a:gd name="adj1" fmla="val 121786"/>
              <a:gd name="adj2" fmla="val 10129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窥视观察</a:t>
            </a:r>
          </a:p>
        </p:txBody>
      </p:sp>
      <p:sp>
        <p:nvSpPr>
          <p:cNvPr id="120846" name="AutoShape 14"/>
          <p:cNvSpPr>
            <a:spLocks noChangeArrowheads="1"/>
          </p:cNvSpPr>
          <p:nvPr/>
        </p:nvSpPr>
        <p:spPr bwMode="auto">
          <a:xfrm>
            <a:off x="7849553" y="3587750"/>
            <a:ext cx="2016125" cy="503238"/>
          </a:xfrm>
          <a:prstGeom prst="wedgeRoundRectCallout">
            <a:avLst>
              <a:gd name="adj1" fmla="val -65042"/>
              <a:gd name="adj2" fmla="val 8943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初立为王</a:t>
            </a:r>
          </a:p>
        </p:txBody>
      </p:sp>
      <p:sp>
        <p:nvSpPr>
          <p:cNvPr id="120847" name="AutoShape 15"/>
          <p:cNvSpPr>
            <a:spLocks noChangeArrowheads="1"/>
          </p:cNvSpPr>
          <p:nvPr/>
        </p:nvSpPr>
        <p:spPr bwMode="auto">
          <a:xfrm>
            <a:off x="8422005" y="4904740"/>
            <a:ext cx="3560445" cy="1266825"/>
          </a:xfrm>
          <a:prstGeom prst="wedgeRoundRectCallout">
            <a:avLst>
              <a:gd name="adj1" fmla="val -90440"/>
              <a:gd name="adj2" fmla="val -2075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err="1">
                <a:solidFill>
                  <a:srgbClr val="0070C0"/>
                </a:solidFill>
                <a:ea typeface="黑体" panose="02010609060101010101" pitchFamily="49" charset="-122"/>
                <a:sym typeface="+mn-ea"/>
              </a:rPr>
              <a:t>丈人:长辈 </a:t>
            </a:r>
            <a:r>
              <a:rPr lang="zh-CN" altLang="en-US" sz="2800" b="1">
                <a:solidFill>
                  <a:srgbClr val="0070C0"/>
                </a:solidFill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岳父</a:t>
            </a:r>
            <a:endParaRPr lang="en-US" altLang="zh-CN" sz="2800" b="1">
              <a:solidFill>
                <a:srgbClr val="0070C0"/>
              </a:solidFill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rgbClr val="0070C0"/>
                </a:solidFill>
                <a:ea typeface="黑体" panose="02010609060101010101" pitchFamily="49" charset="-122"/>
                <a:sym typeface="+mn-ea"/>
              </a:rPr>
              <a:t>  行:</a:t>
            </a:r>
            <a:r>
              <a:rPr lang="en-US" altLang="en-US" sz="2800" b="1">
                <a:solidFill>
                  <a:srgbClr val="0070C0"/>
                </a:solidFill>
                <a:ea typeface="黑体" panose="02010609060101010101" pitchFamily="49" charset="-122"/>
                <a:sym typeface="+mn-ea"/>
              </a:rPr>
              <a:t>辈</a:t>
            </a:r>
            <a:endParaRPr kumimoji="0" lang="en-US" altLang="en-US" sz="28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20850" name="AutoShape 18"/>
          <p:cNvSpPr>
            <a:spLocks noChangeArrowheads="1"/>
          </p:cNvSpPr>
          <p:nvPr/>
        </p:nvSpPr>
        <p:spPr bwMode="auto">
          <a:xfrm>
            <a:off x="7994015" y="4308475"/>
            <a:ext cx="1366838" cy="503238"/>
          </a:xfrm>
          <a:prstGeom prst="wedgeRoundRectCallout">
            <a:avLst>
              <a:gd name="adj1" fmla="val -106444"/>
              <a:gd name="adj2" fmla="val 4400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就</a:t>
            </a:r>
          </a:p>
        </p:txBody>
      </p:sp>
      <p:sp>
        <p:nvSpPr>
          <p:cNvPr id="120853" name="AutoShape 21"/>
          <p:cNvSpPr>
            <a:spLocks noChangeArrowheads="1"/>
          </p:cNvSpPr>
          <p:nvPr/>
        </p:nvSpPr>
        <p:spPr bwMode="auto">
          <a:xfrm>
            <a:off x="2880678" y="563563"/>
            <a:ext cx="1584325" cy="504825"/>
          </a:xfrm>
          <a:prstGeom prst="wedgeRoundRectCallout">
            <a:avLst>
              <a:gd name="adj1" fmla="val 72144"/>
              <a:gd name="adj2" fmla="val 7610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被任用</a:t>
            </a:r>
          </a:p>
        </p:txBody>
      </p:sp>
      <p:sp>
        <p:nvSpPr>
          <p:cNvPr id="120854" name="AutoShape 22"/>
          <p:cNvSpPr>
            <a:spLocks noChangeArrowheads="1"/>
          </p:cNvSpPr>
          <p:nvPr/>
        </p:nvSpPr>
        <p:spPr bwMode="auto">
          <a:xfrm>
            <a:off x="6049645" y="5892800"/>
            <a:ext cx="3200400" cy="576580"/>
          </a:xfrm>
          <a:prstGeom prst="wedgeRoundRectCallout">
            <a:avLst>
              <a:gd name="adj1" fmla="val -55481"/>
              <a:gd name="adj2" fmla="val -7148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使动，使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回</a:t>
            </a:r>
          </a:p>
        </p:txBody>
      </p:sp>
      <p:sp>
        <p:nvSpPr>
          <p:cNvPr id="120855" name="AutoShape 23"/>
          <p:cNvSpPr>
            <a:spLocks noChangeArrowheads="1"/>
          </p:cNvSpPr>
          <p:nvPr/>
        </p:nvSpPr>
        <p:spPr bwMode="auto">
          <a:xfrm>
            <a:off x="7849553" y="850900"/>
            <a:ext cx="1943100" cy="936625"/>
          </a:xfrm>
          <a:prstGeom prst="wedgeRoundRectCallout">
            <a:avLst>
              <a:gd name="adj1" fmla="val -108495"/>
              <a:gd name="adj2" fmla="val -644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并：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都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为：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</a:t>
            </a:r>
          </a:p>
        </p:txBody>
      </p:sp>
      <p:sp>
        <p:nvSpPr>
          <p:cNvPr id="177169" name="Line 27"/>
          <p:cNvSpPr/>
          <p:nvPr/>
        </p:nvSpPr>
        <p:spPr>
          <a:xfrm flipH="1">
            <a:off x="4609465" y="2435225"/>
            <a:ext cx="142875" cy="5048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1214120" y="2795905"/>
            <a:ext cx="2818130" cy="503555"/>
          </a:xfrm>
          <a:prstGeom prst="wedgeRoundRectCallout">
            <a:avLst>
              <a:gd name="adj1" fmla="val 62212"/>
              <a:gd name="adj2" fmla="val 8644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十余人，</a:t>
            </a:r>
            <a:r>
              <a:rPr lang="en-US" altLang="zh-CN" sz="28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辈:批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45" name="AutoShape 13"/>
          <p:cNvSpPr>
            <a:spLocks noChangeArrowheads="1"/>
          </p:cNvSpPr>
          <p:nvPr/>
        </p:nvSpPr>
        <p:spPr bwMode="auto">
          <a:xfrm>
            <a:off x="1692910" y="3662680"/>
            <a:ext cx="2593975" cy="1584325"/>
          </a:xfrm>
          <a:prstGeom prst="wedgeRoundRectCallout">
            <a:avLst>
              <a:gd name="adj1" fmla="val 100758"/>
              <a:gd name="adj2" fmla="val 1793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用来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作为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古：抵押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今：正在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40653" y="-118427"/>
            <a:ext cx="1525587" cy="1775542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12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/>
      <p:bldP spid="120843" grpId="0"/>
      <p:bldP spid="120844" grpId="0"/>
      <p:bldP spid="120846" grpId="0"/>
      <p:bldP spid="120847" grpId="0"/>
      <p:bldP spid="120850" grpId="0"/>
      <p:bldP spid="120853" grpId="0"/>
      <p:bldP spid="120854" grpId="0"/>
      <p:bldP spid="120855" grpId="0"/>
      <p:bldP spid="20" grpId="0"/>
      <p:bldP spid="1208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2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5" y="389382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第一段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07490" y="944880"/>
            <a:ext cx="96754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苏武字子卿，年轻时凭着父亲的职位，兄弟都做了皇帝的侍从官。渐渐升到栘中厩监。当时汉朝廷接连讨伐匈奴，多次互派使节彼此暗中侦察。匈奴扣留了汉使者郭吉、路充国等前后十余人。匈奴使者前来，汉朝庭也扣留他们作为抵押。 天汉元年，且鞮侯初立为单于，害怕受到汉朝袭击，于是说：“汉天子，是我的长辈啊。”全部送还了汉廷使节路充国等人。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5755" y="0"/>
            <a:ext cx="2243455" cy="22237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8" name="Rectangle 2"/>
          <p:cNvSpPr/>
          <p:nvPr/>
        </p:nvSpPr>
        <p:spPr>
          <a:xfrm>
            <a:off x="1835150" y="1155700"/>
            <a:ext cx="99529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武帝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嘉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其义，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乃遣武</a:t>
            </a:r>
            <a:r>
              <a:rPr lang="zh-CN" altLang="en-US" sz="2800" b="1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中郎将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持节送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匈奴使留在汉者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厚</a:t>
            </a:r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单于，</a:t>
            </a:r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意。武与副中郎将张胜及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假吏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常惠等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士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斥候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百余人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至匈奴，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置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币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单于；单于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益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骄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，非汉所望也。 </a:t>
            </a: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21870" name="AutoShape 14"/>
          <p:cNvSpPr>
            <a:spLocks noChangeArrowheads="1"/>
          </p:cNvSpPr>
          <p:nvPr/>
        </p:nvSpPr>
        <p:spPr bwMode="auto">
          <a:xfrm>
            <a:off x="6525260" y="863600"/>
            <a:ext cx="1313815" cy="503555"/>
          </a:xfrm>
          <a:prstGeom prst="wedgeRoundRectCallout">
            <a:avLst>
              <a:gd name="adj1" fmla="val -65273"/>
              <a:gd name="adj2" fmla="val 14293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出使</a:t>
            </a:r>
          </a:p>
        </p:txBody>
      </p:sp>
      <p:sp>
        <p:nvSpPr>
          <p:cNvPr id="121871" name="AutoShape 15"/>
          <p:cNvSpPr>
            <a:spLocks noChangeArrowheads="1"/>
          </p:cNvSpPr>
          <p:nvPr/>
        </p:nvSpPr>
        <p:spPr bwMode="auto">
          <a:xfrm>
            <a:off x="8278495" y="1021715"/>
            <a:ext cx="1960245" cy="504825"/>
          </a:xfrm>
          <a:prstGeom prst="wedgeRoundRectCallout">
            <a:avLst>
              <a:gd name="adj1" fmla="val -19731"/>
              <a:gd name="adj2" fmla="val 8081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使者</a:t>
            </a:r>
          </a:p>
        </p:txBody>
      </p:sp>
      <p:sp>
        <p:nvSpPr>
          <p:cNvPr id="121872" name="AutoShape 16"/>
          <p:cNvSpPr>
            <a:spLocks noChangeArrowheads="1"/>
          </p:cNvSpPr>
          <p:nvPr/>
        </p:nvSpPr>
        <p:spPr bwMode="auto">
          <a:xfrm>
            <a:off x="1619250" y="945515"/>
            <a:ext cx="1111250" cy="504825"/>
          </a:xfrm>
          <a:prstGeom prst="wedgeRoundRectCallout">
            <a:avLst>
              <a:gd name="adj1" fmla="val 44819"/>
              <a:gd name="adj2" fmla="val 9088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赞许</a:t>
            </a:r>
          </a:p>
        </p:txBody>
      </p:sp>
      <p:sp>
        <p:nvSpPr>
          <p:cNvPr id="121873" name="AutoShape 17"/>
          <p:cNvSpPr>
            <a:spLocks noChangeArrowheads="1"/>
          </p:cNvSpPr>
          <p:nvPr/>
        </p:nvSpPr>
        <p:spPr bwMode="auto">
          <a:xfrm>
            <a:off x="3973830" y="864235"/>
            <a:ext cx="2551430" cy="585470"/>
          </a:xfrm>
          <a:prstGeom prst="wedgeRoundRectCallout">
            <a:avLst>
              <a:gd name="adj1" fmla="val 1194"/>
              <a:gd name="adj2" fmla="val 11952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凭借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的身份</a:t>
            </a:r>
          </a:p>
        </p:txBody>
      </p:sp>
      <p:sp>
        <p:nvSpPr>
          <p:cNvPr id="121874" name="AutoShape 18"/>
          <p:cNvSpPr>
            <a:spLocks noChangeArrowheads="1"/>
          </p:cNvSpPr>
          <p:nvPr/>
        </p:nvSpPr>
        <p:spPr bwMode="auto">
          <a:xfrm>
            <a:off x="11059160" y="1021715"/>
            <a:ext cx="949960" cy="503555"/>
          </a:xfrm>
          <a:prstGeom prst="wedgeRoundRectCallout">
            <a:avLst>
              <a:gd name="adj1" fmla="val -67074"/>
              <a:gd name="adj2" fmla="val 7618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趁机</a:t>
            </a:r>
          </a:p>
        </p:txBody>
      </p:sp>
      <p:sp>
        <p:nvSpPr>
          <p:cNvPr id="121877" name="AutoShape 21"/>
          <p:cNvSpPr>
            <a:spLocks noChangeArrowheads="1"/>
          </p:cNvSpPr>
          <p:nvPr/>
        </p:nvSpPr>
        <p:spPr bwMode="auto">
          <a:xfrm>
            <a:off x="1619250" y="3216910"/>
            <a:ext cx="1986280" cy="433705"/>
          </a:xfrm>
          <a:prstGeom prst="wedgeRoundRectCallout">
            <a:avLst>
              <a:gd name="adj1" fmla="val 32301"/>
              <a:gd name="adj2" fmla="val 906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一同（前往）</a:t>
            </a:r>
          </a:p>
        </p:txBody>
      </p:sp>
      <p:sp>
        <p:nvSpPr>
          <p:cNvPr id="121878" name="AutoShape 22"/>
          <p:cNvSpPr>
            <a:spLocks noChangeArrowheads="1"/>
          </p:cNvSpPr>
          <p:nvPr/>
        </p:nvSpPr>
        <p:spPr bwMode="auto">
          <a:xfrm>
            <a:off x="5143500" y="4689475"/>
            <a:ext cx="2927985" cy="1550035"/>
          </a:xfrm>
          <a:prstGeom prst="wedgeRoundRectCallout">
            <a:avLst>
              <a:gd name="adj1" fmla="val -22264"/>
              <a:gd name="adj2" fmla="val -7864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备办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财物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今：钱币</a:t>
            </a:r>
          </a:p>
        </p:txBody>
      </p:sp>
      <p:sp>
        <p:nvSpPr>
          <p:cNvPr id="121879" name="AutoShape 23"/>
          <p:cNvSpPr>
            <a:spLocks noChangeArrowheads="1"/>
          </p:cNvSpPr>
          <p:nvPr/>
        </p:nvSpPr>
        <p:spPr bwMode="auto">
          <a:xfrm>
            <a:off x="8072120" y="4556125"/>
            <a:ext cx="1808480" cy="609600"/>
          </a:xfrm>
          <a:prstGeom prst="wedgeRoundRectCallout">
            <a:avLst>
              <a:gd name="adj1" fmla="val -6776"/>
              <a:gd name="adj2" fmla="val -9802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更加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倨傲</a:t>
            </a:r>
          </a:p>
        </p:txBody>
      </p:sp>
      <p:sp>
        <p:nvSpPr>
          <p:cNvPr id="121880" name="AutoShape 24"/>
          <p:cNvSpPr>
            <a:spLocks noChangeArrowheads="1"/>
          </p:cNvSpPr>
          <p:nvPr/>
        </p:nvSpPr>
        <p:spPr bwMode="auto">
          <a:xfrm>
            <a:off x="2906395" y="2205990"/>
            <a:ext cx="2011045" cy="503555"/>
          </a:xfrm>
          <a:prstGeom prst="wedgeRoundRectCallout">
            <a:avLst>
              <a:gd name="adj1" fmla="val 19162"/>
              <a:gd name="adj2" fmla="val 8123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en-US" sz="28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 答</a:t>
            </a:r>
            <a:r>
              <a:rPr lang="en-US" altLang="zh-CN" sz="28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:</a:t>
            </a:r>
            <a:r>
              <a:rPr lang="en-US" altLang="en-US" sz="28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回报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好</a:t>
            </a:r>
          </a:p>
        </p:txBody>
      </p:sp>
      <p:sp>
        <p:nvSpPr>
          <p:cNvPr id="121881" name="AutoShape 25"/>
          <p:cNvSpPr>
            <a:spLocks noChangeArrowheads="1"/>
          </p:cNvSpPr>
          <p:nvPr/>
        </p:nvSpPr>
        <p:spPr bwMode="auto">
          <a:xfrm>
            <a:off x="5327650" y="2205990"/>
            <a:ext cx="3521075" cy="503555"/>
          </a:xfrm>
          <a:prstGeom prst="wedgeRoundRectCallout">
            <a:avLst>
              <a:gd name="adj1" fmla="val 43347"/>
              <a:gd name="adj2" fmla="val 723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临时委任的使臣属官</a:t>
            </a:r>
          </a:p>
        </p:txBody>
      </p:sp>
      <p:sp>
        <p:nvSpPr>
          <p:cNvPr id="121882" name="AutoShape 26"/>
          <p:cNvSpPr>
            <a:spLocks noChangeArrowheads="1"/>
          </p:cNvSpPr>
          <p:nvPr/>
        </p:nvSpPr>
        <p:spPr bwMode="auto">
          <a:xfrm>
            <a:off x="9702165" y="2205990"/>
            <a:ext cx="1356995" cy="503555"/>
          </a:xfrm>
          <a:prstGeom prst="wedgeRoundRectCallout">
            <a:avLst>
              <a:gd name="adj1" fmla="val 17481"/>
              <a:gd name="adj2" fmla="val 7744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招募</a:t>
            </a:r>
          </a:p>
        </p:txBody>
      </p:sp>
      <p:sp>
        <p:nvSpPr>
          <p:cNvPr id="121883" name="AutoShape 27"/>
          <p:cNvSpPr>
            <a:spLocks noChangeArrowheads="1"/>
          </p:cNvSpPr>
          <p:nvPr/>
        </p:nvSpPr>
        <p:spPr bwMode="auto">
          <a:xfrm>
            <a:off x="3814445" y="3216910"/>
            <a:ext cx="1753870" cy="503555"/>
          </a:xfrm>
          <a:prstGeom prst="wedgeRoundRectCallout">
            <a:avLst>
              <a:gd name="adj1" fmla="val -46329"/>
              <a:gd name="adj2" fmla="val 787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之后</a:t>
            </a:r>
          </a:p>
        </p:txBody>
      </p:sp>
      <p:sp>
        <p:nvSpPr>
          <p:cNvPr id="121884" name="AutoShape 28"/>
          <p:cNvSpPr>
            <a:spLocks noChangeArrowheads="1"/>
          </p:cNvSpPr>
          <p:nvPr/>
        </p:nvSpPr>
        <p:spPr bwMode="auto">
          <a:xfrm>
            <a:off x="10562590" y="3498215"/>
            <a:ext cx="1313815" cy="431800"/>
          </a:xfrm>
          <a:prstGeom prst="wedgeRoundRectCallout">
            <a:avLst>
              <a:gd name="adj1" fmla="val -7273"/>
              <a:gd name="adj2" fmla="val -988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侦察兵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第一段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80600" y="1450340"/>
            <a:ext cx="999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思源黑体 CN Heavy" panose="020b0a00000000000000" pitchFamily="34" charset="-122"/>
              </a:rPr>
              <a:t>定后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625475" y="3810"/>
            <a:ext cx="1910715" cy="2223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4450" y="2249170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en-US" sz="24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赠送礼物</a:t>
            </a: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 flipH="1">
            <a:off x="1211580" y="2205990"/>
            <a:ext cx="1613535" cy="503555"/>
          </a:xfrm>
          <a:prstGeom prst="wedgeRoundRectCallout">
            <a:avLst>
              <a:gd name="adj1" fmla="val -13046"/>
              <a:gd name="adj2" fmla="val 10359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6402070" y="3216910"/>
            <a:ext cx="1515110" cy="503555"/>
          </a:xfrm>
          <a:prstGeom prst="wedgeRoundRectCallout">
            <a:avLst>
              <a:gd name="adj1" fmla="val -46329"/>
              <a:gd name="adj2" fmla="val 787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[wèi]给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12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2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2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2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5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500"/>
                                        <p:tgtEl>
                                          <p:spTgt spid="12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12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12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500"/>
                                        <p:tgtEl>
                                          <p:spTgt spid="12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12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0" grpId="0"/>
      <p:bldP spid="121871" grpId="0"/>
      <p:bldP spid="121872" grpId="0"/>
      <p:bldP spid="121873" grpId="0"/>
      <p:bldP spid="121874" grpId="0"/>
      <p:bldP spid="121877" grpId="0"/>
      <p:bldP spid="121878" grpId="0"/>
      <p:bldP spid="121879" grpId="0"/>
      <p:bldP spid="121880" grpId="0"/>
      <p:bldP spid="121881" grpId="0"/>
      <p:bldP spid="121882" grpId="0"/>
      <p:bldP spid="121883" grpId="0"/>
      <p:bldP spid="121884" grpId="0"/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2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855" y="411861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第一段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7940" y="1659285"/>
            <a:ext cx="10083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汉武帝赞许他这种合乎情理的做法，于是派遣苏武以中郎将的身份出使，持旄节护送扣留在汉的匈奴使者回国，趁机送给单于很丰厚的礼物，答谢他的好意。 苏武同副中郎将张胜以及临时委派的使臣属官常惠等，加上招募来的士卒、侦察人员一百多人一同前往。到了匈奴那里后，备办了一些财物赠给单于。单于更加傲慢，不是汉所期望的那样。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1825" y="-158115"/>
            <a:ext cx="1723390" cy="22237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62467" name="Text Box 3"/>
          <p:cNvSpPr txBox="1"/>
          <p:nvPr/>
        </p:nvSpPr>
        <p:spPr>
          <a:xfrm>
            <a:off x="1610768" y="2374272"/>
            <a:ext cx="742505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“送匈奴使留在汉者”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“厚赂单于，答其善意”</a:t>
            </a:r>
            <a:endParaRPr lang="zh-CN" altLang="en-US" sz="1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0273" y="1348770"/>
            <a:ext cx="75755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、苏武出使匈奴的原因是什么？（用原句回答）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5777" y="3388874"/>
            <a:ext cx="65906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6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、拟一个小标题概括本段段意。</a:t>
            </a:r>
            <a:endParaRPr lang="zh-CN" altLang="en-US" sz="36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0438" y="4155024"/>
            <a:ext cx="4726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出使匈奴 以求通好</a:t>
            </a:r>
          </a:p>
        </p:txBody>
      </p:sp>
      <p:pic>
        <p:nvPicPr>
          <p:cNvPr id="188418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1958" y="1601667"/>
            <a:ext cx="2258548" cy="357441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第二段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82275" name="Rectangle 3"/>
          <p:cNvSpPr/>
          <p:nvPr/>
        </p:nvSpPr>
        <p:spPr>
          <a:xfrm>
            <a:off x="2854325" y="451168"/>
            <a:ext cx="7056438" cy="4744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27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方欲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发使送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武等，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缑王与长水虞常等谋反匈奴中。缑王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，昆邪王姊子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，与昆邪王俱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降汉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，后随浞野侯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胡中，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卫律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将降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相与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谋劫单于母阏氏归汉。</a:t>
            </a:r>
          </a:p>
        </p:txBody>
      </p:sp>
      <p:sp>
        <p:nvSpPr>
          <p:cNvPr id="123911" name="AutoShape 7"/>
          <p:cNvSpPr>
            <a:spLocks noChangeArrowheads="1"/>
          </p:cNvSpPr>
          <p:nvPr/>
        </p:nvSpPr>
        <p:spPr bwMode="auto">
          <a:xfrm>
            <a:off x="3719513" y="353060"/>
            <a:ext cx="3816350" cy="609600"/>
          </a:xfrm>
          <a:prstGeom prst="wedgeRoundRectCallout">
            <a:avLst>
              <a:gd name="adj1" fmla="val -27537"/>
              <a:gd name="adj2" fmla="val 100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都是动词，打发派送</a:t>
            </a:r>
          </a:p>
        </p:txBody>
      </p:sp>
      <p:sp>
        <p:nvSpPr>
          <p:cNvPr id="123912" name="AutoShape 8"/>
          <p:cNvSpPr>
            <a:spLocks noChangeArrowheads="1"/>
          </p:cNvSpPr>
          <p:nvPr/>
        </p:nvSpPr>
        <p:spPr bwMode="auto">
          <a:xfrm>
            <a:off x="8328025" y="424498"/>
            <a:ext cx="1368425" cy="609600"/>
          </a:xfrm>
          <a:prstGeom prst="wedgeRoundRectCallout">
            <a:avLst>
              <a:gd name="adj1" fmla="val -173898"/>
              <a:gd name="adj2" fmla="val 880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适逢</a:t>
            </a:r>
          </a:p>
        </p:txBody>
      </p:sp>
      <p:sp>
        <p:nvSpPr>
          <p:cNvPr id="123915" name="AutoShape 11"/>
          <p:cNvSpPr>
            <a:spLocks noChangeArrowheads="1"/>
          </p:cNvSpPr>
          <p:nvPr/>
        </p:nvSpPr>
        <p:spPr bwMode="auto">
          <a:xfrm>
            <a:off x="3177858" y="3937635"/>
            <a:ext cx="1873250" cy="609600"/>
          </a:xfrm>
          <a:prstGeom prst="wedgeRoundRectCallout">
            <a:avLst>
              <a:gd name="adj1" fmla="val 10255"/>
              <a:gd name="adj2" fmla="val -71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投降汉朝</a:t>
            </a:r>
          </a:p>
        </p:txBody>
      </p:sp>
      <p:sp>
        <p:nvSpPr>
          <p:cNvPr id="123916" name="AutoShape 12"/>
          <p:cNvSpPr>
            <a:spLocks noChangeArrowheads="1"/>
          </p:cNvSpPr>
          <p:nvPr/>
        </p:nvSpPr>
        <p:spPr bwMode="auto">
          <a:xfrm>
            <a:off x="5878513" y="2802573"/>
            <a:ext cx="1512888" cy="574675"/>
          </a:xfrm>
          <a:prstGeom prst="wedgeRoundRectCallout">
            <a:avLst>
              <a:gd name="adj1" fmla="val 25130"/>
              <a:gd name="adj2" fmla="val 8094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陷没</a:t>
            </a:r>
          </a:p>
        </p:txBody>
      </p:sp>
      <p:sp>
        <p:nvSpPr>
          <p:cNvPr id="123917" name="AutoShape 13"/>
          <p:cNvSpPr>
            <a:spLocks noChangeArrowheads="1"/>
          </p:cNvSpPr>
          <p:nvPr/>
        </p:nvSpPr>
        <p:spPr bwMode="auto">
          <a:xfrm>
            <a:off x="5159375" y="5393373"/>
            <a:ext cx="2520950" cy="609600"/>
          </a:xfrm>
          <a:prstGeom prst="wedgeRoundRectCallout">
            <a:avLst>
              <a:gd name="adj1" fmla="val -53403"/>
              <a:gd name="adj2" fmla="val -11432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暗地里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一起</a:t>
            </a:r>
          </a:p>
        </p:txBody>
      </p:sp>
      <p:sp>
        <p:nvSpPr>
          <p:cNvPr id="123924" name="AutoShape 20"/>
          <p:cNvSpPr>
            <a:spLocks noChangeArrowheads="1"/>
          </p:cNvSpPr>
          <p:nvPr/>
        </p:nvSpPr>
        <p:spPr bwMode="auto">
          <a:xfrm>
            <a:off x="8039100" y="2800985"/>
            <a:ext cx="2160588" cy="609600"/>
          </a:xfrm>
          <a:prstGeom prst="wedgeRoundRectCallout">
            <a:avLst>
              <a:gd name="adj1" fmla="val -30162"/>
              <a:gd name="adj2" fmla="val 6823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以及，还有</a:t>
            </a:r>
          </a:p>
        </p:txBody>
      </p:sp>
      <p:sp>
        <p:nvSpPr>
          <p:cNvPr id="123925" name="AutoShape 21"/>
          <p:cNvSpPr/>
          <p:nvPr/>
        </p:nvSpPr>
        <p:spPr>
          <a:xfrm>
            <a:off x="4006850" y="1650048"/>
            <a:ext cx="2663825" cy="503237"/>
          </a:xfrm>
          <a:prstGeom prst="wedgeRoundRectCallout">
            <a:avLst>
              <a:gd name="adj1" fmla="val -30810"/>
              <a:gd name="adj2" fmla="val 74921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省略句，状后</a:t>
            </a:r>
          </a:p>
        </p:txBody>
      </p:sp>
      <p:sp>
        <p:nvSpPr>
          <p:cNvPr id="123927" name="AutoShape 23"/>
          <p:cNvSpPr/>
          <p:nvPr/>
        </p:nvSpPr>
        <p:spPr>
          <a:xfrm>
            <a:off x="7607300" y="1721485"/>
            <a:ext cx="2520950" cy="503238"/>
          </a:xfrm>
          <a:prstGeom prst="wedgeRoundRectCallout">
            <a:avLst>
              <a:gd name="adj1" fmla="val -65051"/>
              <a:gd name="adj2" fmla="val 73977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</a:p>
        </p:txBody>
      </p:sp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2998788" y="2929573"/>
            <a:ext cx="1255395" cy="52197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（于）</a:t>
            </a:r>
          </a:p>
        </p:txBody>
      </p:sp>
      <p:sp>
        <p:nvSpPr>
          <p:cNvPr id="123929" name="Rectangle 25"/>
          <p:cNvSpPr/>
          <p:nvPr/>
        </p:nvSpPr>
        <p:spPr>
          <a:xfrm>
            <a:off x="3575050" y="2223135"/>
            <a:ext cx="1008063" cy="504825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800" b="1">
              <a:solidFill>
                <a:srgbClr val="0000FF"/>
              </a:solidFill>
              <a:latin typeface="Times New Roman" panose="02020603050405020304" pitchFamily="18" charset="0"/>
              <a:ea typeface="思源黑体 CN Heavy" panose="020b0a00000000000000" pitchFamily="34" charset="-122"/>
            </a:endParaRPr>
          </a:p>
        </p:txBody>
      </p:sp>
      <p:sp>
        <p:nvSpPr>
          <p:cNvPr id="123930" name="Line 26"/>
          <p:cNvSpPr/>
          <p:nvPr/>
        </p:nvSpPr>
        <p:spPr>
          <a:xfrm flipH="1">
            <a:off x="3646488" y="1937385"/>
            <a:ext cx="0" cy="503238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grpSp>
        <p:nvGrpSpPr>
          <p:cNvPr id="3" name="Group 27"/>
          <p:cNvGrpSpPr/>
          <p:nvPr/>
        </p:nvGrpSpPr>
        <p:grpSpPr>
          <a:xfrm>
            <a:off x="3071813" y="2151698"/>
            <a:ext cx="1582737" cy="576262"/>
            <a:chOff x="1520" y="2296"/>
            <a:chExt cx="997" cy="363"/>
          </a:xfrm>
        </p:grpSpPr>
        <p:sp>
          <p:nvSpPr>
            <p:cNvPr id="182293" name="Line 28"/>
            <p:cNvSpPr/>
            <p:nvPr/>
          </p:nvSpPr>
          <p:spPr>
            <a:xfrm>
              <a:off x="1520" y="2296"/>
              <a:ext cx="317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  <p:sp>
          <p:nvSpPr>
            <p:cNvPr id="182294" name="Line 29"/>
            <p:cNvSpPr/>
            <p:nvPr/>
          </p:nvSpPr>
          <p:spPr>
            <a:xfrm flipH="1">
              <a:off x="1837" y="2296"/>
              <a:ext cx="0" cy="363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  <p:sp>
          <p:nvSpPr>
            <p:cNvPr id="182295" name="Line 30"/>
            <p:cNvSpPr/>
            <p:nvPr/>
          </p:nvSpPr>
          <p:spPr>
            <a:xfrm>
              <a:off x="1837" y="2659"/>
              <a:ext cx="680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23936" name="Line 32"/>
          <p:cNvSpPr/>
          <p:nvPr/>
        </p:nvSpPr>
        <p:spPr>
          <a:xfrm>
            <a:off x="5014913" y="2729548"/>
            <a:ext cx="381635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23937" name="AutoShape 33"/>
          <p:cNvSpPr>
            <a:spLocks noChangeArrowheads="1"/>
          </p:cNvSpPr>
          <p:nvPr/>
        </p:nvSpPr>
        <p:spPr bwMode="auto">
          <a:xfrm>
            <a:off x="2638425" y="5393373"/>
            <a:ext cx="2089150" cy="1052513"/>
          </a:xfrm>
          <a:prstGeom prst="wedgeRoundRectCallout">
            <a:avLst>
              <a:gd name="adj1" fmla="val 9120"/>
              <a:gd name="adj2" fmla="val -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者，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的人</a:t>
            </a:r>
          </a:p>
        </p:txBody>
      </p:sp>
      <p:sp>
        <p:nvSpPr>
          <p:cNvPr id="123938" name="Line 34"/>
          <p:cNvSpPr/>
          <p:nvPr/>
        </p:nvSpPr>
        <p:spPr>
          <a:xfrm>
            <a:off x="3286125" y="5033010"/>
            <a:ext cx="792163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23939" name="AutoShape 35"/>
          <p:cNvSpPr>
            <a:spLocks noChangeArrowheads="1"/>
          </p:cNvSpPr>
          <p:nvPr/>
        </p:nvSpPr>
        <p:spPr bwMode="auto">
          <a:xfrm>
            <a:off x="8328025" y="4084320"/>
            <a:ext cx="1873250" cy="609600"/>
          </a:xfrm>
          <a:prstGeom prst="wedgeRoundRectCallout">
            <a:avLst>
              <a:gd name="adj1" fmla="val 12713"/>
              <a:gd name="adj2" fmla="val -927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所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123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5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0"/>
      <p:bldP spid="123912" grpId="0"/>
      <p:bldP spid="123915" grpId="0"/>
      <p:bldP spid="123916" grpId="0"/>
      <p:bldP spid="123917" grpId="0"/>
      <p:bldP spid="123924" grpId="0"/>
      <p:bldP spid="123925" grpId="0"/>
      <p:bldP spid="123927" grpId="0"/>
      <p:bldP spid="123928" grpId="0"/>
      <p:bldP spid="123929" grpId="0"/>
      <p:bldP spid="123937" grpId="0"/>
      <p:bldP spid="1239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第二段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686685" y="634683"/>
            <a:ext cx="7885113" cy="521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武等至匈奴。虞常在汉时，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与副张胜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胜曰：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闻汉天子甚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怨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卫律，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能为汉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伏弩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射杀之，吾母与弟在汉，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赏赐。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张胜许之，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货物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124942" name="AutoShape 14"/>
          <p:cNvSpPr>
            <a:spLocks noChangeArrowheads="1"/>
          </p:cNvSpPr>
          <p:nvPr/>
        </p:nvSpPr>
        <p:spPr bwMode="auto">
          <a:xfrm>
            <a:off x="6142673" y="675958"/>
            <a:ext cx="1223963" cy="609600"/>
          </a:xfrm>
          <a:prstGeom prst="wedgeRoundRectCallout">
            <a:avLst>
              <a:gd name="adj1" fmla="val 57134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平时</a:t>
            </a:r>
          </a:p>
        </p:txBody>
      </p:sp>
      <p:sp>
        <p:nvSpPr>
          <p:cNvPr id="124943" name="AutoShape 15"/>
          <p:cNvSpPr>
            <a:spLocks noChangeArrowheads="1"/>
          </p:cNvSpPr>
          <p:nvPr/>
        </p:nvSpPr>
        <p:spPr bwMode="auto">
          <a:xfrm>
            <a:off x="8420735" y="604520"/>
            <a:ext cx="1494790" cy="657860"/>
          </a:xfrm>
          <a:prstGeom prst="wedgeRoundRectCallout">
            <a:avLst>
              <a:gd name="adj1" fmla="val 27301"/>
              <a:gd name="adj2" fmla="val 80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有交情</a:t>
            </a:r>
          </a:p>
        </p:txBody>
      </p:sp>
      <p:sp>
        <p:nvSpPr>
          <p:cNvPr id="124944" name="AutoShape 16"/>
          <p:cNvSpPr>
            <a:spLocks noChangeArrowheads="1"/>
          </p:cNvSpPr>
          <p:nvPr/>
        </p:nvSpPr>
        <p:spPr bwMode="auto">
          <a:xfrm>
            <a:off x="2902585" y="1899920"/>
            <a:ext cx="2520950" cy="609600"/>
          </a:xfrm>
          <a:prstGeom prst="wedgeRoundRectCallout">
            <a:avLst>
              <a:gd name="adj1" fmla="val -38097"/>
              <a:gd name="adj2" fmla="val 77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私下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拜访</a:t>
            </a:r>
          </a:p>
        </p:txBody>
      </p:sp>
      <p:sp>
        <p:nvSpPr>
          <p:cNvPr id="124945" name="AutoShape 17"/>
          <p:cNvSpPr>
            <a:spLocks noChangeArrowheads="1"/>
          </p:cNvSpPr>
          <p:nvPr/>
        </p:nvSpPr>
        <p:spPr bwMode="auto">
          <a:xfrm>
            <a:off x="6071235" y="1899920"/>
            <a:ext cx="1584325" cy="609600"/>
          </a:xfrm>
          <a:prstGeom prst="wedgeRoundRectCallout">
            <a:avLst>
              <a:gd name="adj1" fmla="val -9819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痛恨</a:t>
            </a:r>
          </a:p>
        </p:txBody>
      </p:sp>
      <p:sp>
        <p:nvSpPr>
          <p:cNvPr id="124946" name="AutoShape 18"/>
          <p:cNvSpPr>
            <a:spLocks noChangeArrowheads="1"/>
          </p:cNvSpPr>
          <p:nvPr/>
        </p:nvSpPr>
        <p:spPr bwMode="auto">
          <a:xfrm>
            <a:off x="6071235" y="3196908"/>
            <a:ext cx="1871663" cy="609600"/>
          </a:xfrm>
          <a:prstGeom prst="wedgeRoundRectCallout">
            <a:avLst>
              <a:gd name="adj1" fmla="val -18194"/>
              <a:gd name="adj2" fmla="val 91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希望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得到</a:t>
            </a:r>
          </a:p>
        </p:txBody>
      </p:sp>
      <p:sp>
        <p:nvSpPr>
          <p:cNvPr id="124947" name="AutoShape 19"/>
          <p:cNvSpPr>
            <a:spLocks noChangeArrowheads="1"/>
          </p:cNvSpPr>
          <p:nvPr/>
        </p:nvSpPr>
        <p:spPr bwMode="auto">
          <a:xfrm>
            <a:off x="3705543" y="4563428"/>
            <a:ext cx="914400" cy="609600"/>
          </a:xfrm>
          <a:prstGeom prst="wedgeRoundRectCallout">
            <a:avLst>
              <a:gd name="adj1" fmla="val -52083"/>
              <a:gd name="adj2" fmla="val 8515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</a:p>
        </p:txBody>
      </p:sp>
      <p:sp>
        <p:nvSpPr>
          <p:cNvPr id="124948" name="AutoShape 20"/>
          <p:cNvSpPr>
            <a:spLocks noChangeArrowheads="1"/>
          </p:cNvSpPr>
          <p:nvPr/>
        </p:nvSpPr>
        <p:spPr bwMode="auto">
          <a:xfrm>
            <a:off x="2470785" y="675958"/>
            <a:ext cx="2952750" cy="609600"/>
          </a:xfrm>
          <a:prstGeom prst="wedgeRoundRectCallout">
            <a:avLst>
              <a:gd name="adj1" fmla="val -32042"/>
              <a:gd name="adj2" fmla="val 736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适逢，正好碰上</a:t>
            </a:r>
          </a:p>
        </p:txBody>
      </p:sp>
      <p:sp>
        <p:nvSpPr>
          <p:cNvPr id="124949" name="AutoShape 21"/>
          <p:cNvSpPr>
            <a:spLocks noChangeArrowheads="1"/>
          </p:cNvSpPr>
          <p:nvPr/>
        </p:nvSpPr>
        <p:spPr bwMode="auto">
          <a:xfrm>
            <a:off x="7726998" y="1899920"/>
            <a:ext cx="1584325" cy="609600"/>
          </a:xfrm>
          <a:prstGeom prst="wedgeRoundRectCallout">
            <a:avLst>
              <a:gd name="adj1" fmla="val -22847"/>
              <a:gd name="adj2" fmla="val 783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虞常</a:t>
            </a:r>
          </a:p>
        </p:txBody>
      </p:sp>
      <p:sp>
        <p:nvSpPr>
          <p:cNvPr id="124950" name="AutoShape 22"/>
          <p:cNvSpPr>
            <a:spLocks noChangeArrowheads="1"/>
          </p:cNvSpPr>
          <p:nvPr/>
        </p:nvSpPr>
        <p:spPr bwMode="auto">
          <a:xfrm>
            <a:off x="4344035" y="5863590"/>
            <a:ext cx="7070725" cy="609600"/>
          </a:xfrm>
          <a:prstGeom prst="wedgeRoundRectCallout">
            <a:avLst>
              <a:gd name="adj1" fmla="val -52909"/>
              <a:gd name="adj2" fmla="val -980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财物（古今异义），今：供出售的物品</a:t>
            </a:r>
          </a:p>
        </p:txBody>
      </p:sp>
      <p:sp>
        <p:nvSpPr>
          <p:cNvPr id="124951" name="AutoShape 23"/>
          <p:cNvSpPr>
            <a:spLocks noChangeArrowheads="1"/>
          </p:cNvSpPr>
          <p:nvPr/>
        </p:nvSpPr>
        <p:spPr bwMode="auto">
          <a:xfrm>
            <a:off x="7128510" y="4563745"/>
            <a:ext cx="2519363" cy="609600"/>
          </a:xfrm>
          <a:prstGeom prst="wedgeRoundRectCallout">
            <a:avLst>
              <a:gd name="adj1" fmla="val -31602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汉天子，皇帝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AutoShape 23"/>
          <p:cNvSpPr>
            <a:spLocks noChangeArrowheads="1"/>
          </p:cNvSpPr>
          <p:nvPr/>
        </p:nvSpPr>
        <p:spPr bwMode="auto">
          <a:xfrm flipH="1">
            <a:off x="4966335" y="4563745"/>
            <a:ext cx="2162175" cy="609600"/>
          </a:xfrm>
          <a:prstGeom prst="wedgeRoundRectCallout">
            <a:avLst>
              <a:gd name="adj1" fmla="val -31602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希望，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受到</a:t>
            </a:r>
          </a:p>
        </p:txBody>
      </p:sp>
      <p:sp>
        <p:nvSpPr>
          <p:cNvPr id="4" name="AutoShape 23"/>
          <p:cNvSpPr>
            <a:spLocks noChangeArrowheads="1"/>
          </p:cNvSpPr>
          <p:nvPr/>
        </p:nvSpPr>
        <p:spPr bwMode="auto">
          <a:xfrm>
            <a:off x="9017000" y="3263900"/>
            <a:ext cx="2519363" cy="609600"/>
          </a:xfrm>
          <a:prstGeom prst="wedgeRoundRectCallout">
            <a:avLst>
              <a:gd name="adj1" fmla="val -19199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暗中用弩弓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2" grpId="0"/>
      <p:bldP spid="124943" grpId="0"/>
      <p:bldP spid="124944" grpId="0"/>
      <p:bldP spid="124945" grpId="0"/>
      <p:bldP spid="124946" grpId="0"/>
      <p:bldP spid="124947" grpId="0"/>
      <p:bldP spid="124948" grpId="0"/>
      <p:bldP spid="124949" grpId="0"/>
      <p:bldP spid="124950" grpId="0"/>
      <p:bldP spid="124951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965971" y="1478685"/>
            <a:ext cx="10439899" cy="40965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15000"/>
              </a:lnSpc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　　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汉正要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打发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派送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苏武等人，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适逢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缑王与长水人虞常等人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在匈奴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谋反。缑王是昆邪王姐姐的儿子，与昆邪王一起降汉，后来又跟随浞野侯没在匈奴，还有卫律带领的那些投降匈奴的人，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暗中一起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策划劫持单于的母亲阏氏归汉。正好苏武等人出使到匈奴。虞常在汉的时候，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一向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与副使张胜有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交情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，私下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拜访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张胜，说：“听说汉天子很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痛恨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卫律，我虞常能为汉朝埋伏弩弓射死他。我的母亲与弟弟都在汉，希望受到汉天子的照顾。”张胜许诺了他，</a:t>
            </a: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把</a:t>
            </a:r>
            <a:r>
              <a:rPr kumimoji="1" lang="zh-CN" altLang="en-US" sz="2800" b="1" kern="1200" cap="none" spc="0" normalizeH="0" baseline="0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财物送给了虞常。</a:t>
            </a:r>
            <a:endParaRPr kumimoji="1" lang="zh-CN" altLang="en-US" sz="3200" b="1" kern="1200" cap="none" spc="0" normalizeH="0" baseline="0" noProof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第三段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2476183" y="384175"/>
            <a:ext cx="7561263" cy="521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300000"/>
              </a:lnSpc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后月余，单于出猎，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独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阏氏子弟在。虞常等七十余人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欲</a:t>
            </a:r>
            <a:r>
              <a:rPr kumimoji="0" lang="zh-CN" altLang="en-US" sz="2800" b="1" u="sng" kern="1200" cap="none" spc="0" normalizeH="0" baseline="0" noProof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一人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夜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告</a:t>
            </a:r>
            <a:r>
              <a:rPr kumimoji="0" lang="zh-CN" altLang="en-US" sz="2800" b="1" kern="1200" cap="none" spc="0" normalizeH="0" baseline="0" noProof="0">
                <a:solidFill>
                  <a:srgbClr val="00CC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。单于子弟</a:t>
            </a:r>
            <a:r>
              <a:rPr kumimoji="0" lang="zh-CN" altLang="en-US" sz="2800" b="1" u="sng" kern="1200" cap="none" spc="0" normalizeH="0" baseline="0" noProof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兵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战，缑王等皆死，虞常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生得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。单于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卫律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治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其事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。张胜闻之，恐前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  <a:r>
              <a:rPr kumimoji="0" lang="zh-CN" altLang="en-US" sz="2800" b="1" u="sng" kern="1200" cap="none" spc="0" normalizeH="0" baseline="0" noProof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以状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武。</a:t>
            </a:r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auto">
          <a:xfrm>
            <a:off x="5932170" y="415925"/>
            <a:ext cx="1584325" cy="609600"/>
          </a:xfrm>
          <a:prstGeom prst="wedgeRoundRectCallout">
            <a:avLst>
              <a:gd name="adj1" fmla="val -16134"/>
              <a:gd name="adj2" fmla="val 8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只有</a:t>
            </a:r>
          </a:p>
        </p:txBody>
      </p:sp>
      <p:sp>
        <p:nvSpPr>
          <p:cNvPr id="125959" name="AutoShape 7"/>
          <p:cNvSpPr>
            <a:spLocks noChangeArrowheads="1"/>
          </p:cNvSpPr>
          <p:nvPr/>
        </p:nvSpPr>
        <p:spPr bwMode="auto">
          <a:xfrm>
            <a:off x="5571808" y="1639888"/>
            <a:ext cx="3097213" cy="576263"/>
          </a:xfrm>
          <a:prstGeom prst="wedgeRoundRectCallout">
            <a:avLst>
              <a:gd name="adj1" fmla="val -21500"/>
              <a:gd name="adj2" fmla="val 965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[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在夜里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]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逃跑</a:t>
            </a:r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3052445" y="3081338"/>
            <a:ext cx="1943100" cy="504825"/>
          </a:xfrm>
          <a:prstGeom prst="wedgeRoundRectCallout">
            <a:avLst>
              <a:gd name="adj1" fmla="val -25815"/>
              <a:gd name="adj2" fmla="val 1028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（之）</a:t>
            </a:r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auto">
          <a:xfrm>
            <a:off x="6652895" y="2936875"/>
            <a:ext cx="1657350" cy="609600"/>
          </a:xfrm>
          <a:prstGeom prst="wedgeRoundRectCallout">
            <a:avLst>
              <a:gd name="adj1" fmla="val 2588"/>
              <a:gd name="adj2" fmla="val 91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被活捉</a:t>
            </a:r>
          </a:p>
        </p:txBody>
      </p:sp>
      <p:sp>
        <p:nvSpPr>
          <p:cNvPr id="125962" name="AutoShape 10"/>
          <p:cNvSpPr>
            <a:spLocks noChangeArrowheads="1"/>
          </p:cNvSpPr>
          <p:nvPr/>
        </p:nvSpPr>
        <p:spPr bwMode="auto">
          <a:xfrm>
            <a:off x="2692083" y="5672138"/>
            <a:ext cx="2736850" cy="576263"/>
          </a:xfrm>
          <a:prstGeom prst="wedgeRoundRectCallout">
            <a:avLst>
              <a:gd name="adj1" fmla="val -21866"/>
              <a:gd name="adj2" fmla="val -9022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审理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这个案件</a:t>
            </a:r>
          </a:p>
        </p:txBody>
      </p:sp>
      <p:sp>
        <p:nvSpPr>
          <p:cNvPr id="125963" name="AutoShape 11"/>
          <p:cNvSpPr>
            <a:spLocks noChangeArrowheads="1"/>
          </p:cNvSpPr>
          <p:nvPr/>
        </p:nvSpPr>
        <p:spPr bwMode="auto">
          <a:xfrm>
            <a:off x="5355908" y="4232275"/>
            <a:ext cx="1635125" cy="609600"/>
          </a:xfrm>
          <a:prstGeom prst="wedgeRoundRectCallout">
            <a:avLst>
              <a:gd name="adj1" fmla="val 54370"/>
              <a:gd name="adj2" fmla="val 8775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n.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谈话</a:t>
            </a:r>
          </a:p>
        </p:txBody>
      </p:sp>
      <p:sp>
        <p:nvSpPr>
          <p:cNvPr id="125964" name="AutoShape 12"/>
          <p:cNvSpPr>
            <a:spLocks noChangeArrowheads="1"/>
          </p:cNvSpPr>
          <p:nvPr/>
        </p:nvSpPr>
        <p:spPr bwMode="auto">
          <a:xfrm>
            <a:off x="7156133" y="4305300"/>
            <a:ext cx="1728788" cy="549275"/>
          </a:xfrm>
          <a:prstGeom prst="wedgeRoundRectCallout">
            <a:avLst>
              <a:gd name="adj1" fmla="val -31634"/>
              <a:gd name="adj2" fmla="val 8207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揭露</a:t>
            </a:r>
          </a:p>
        </p:txBody>
      </p:sp>
      <p:sp>
        <p:nvSpPr>
          <p:cNvPr id="125965" name="AutoShape 13"/>
          <p:cNvSpPr>
            <a:spLocks noChangeArrowheads="1"/>
          </p:cNvSpPr>
          <p:nvPr/>
        </p:nvSpPr>
        <p:spPr bwMode="auto">
          <a:xfrm>
            <a:off x="7300595" y="5673725"/>
            <a:ext cx="2808288" cy="609600"/>
          </a:xfrm>
          <a:prstGeom prst="wedgeRoundRectCallout">
            <a:avLst>
              <a:gd name="adj1" fmla="val -16421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把情况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告诉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,v.</a:t>
            </a:r>
          </a:p>
        </p:txBody>
      </p:sp>
      <p:sp>
        <p:nvSpPr>
          <p:cNvPr id="125975" name="AutoShape 23"/>
          <p:cNvSpPr>
            <a:spLocks noChangeArrowheads="1"/>
          </p:cNvSpPr>
          <p:nvPr/>
        </p:nvSpPr>
        <p:spPr bwMode="auto">
          <a:xfrm>
            <a:off x="4347845" y="1712913"/>
            <a:ext cx="1079500" cy="576263"/>
          </a:xfrm>
          <a:prstGeom prst="wedgeRoundRectCallout">
            <a:avLst>
              <a:gd name="adj1" fmla="val 25440"/>
              <a:gd name="adj2" fmla="val 858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他们</a:t>
            </a:r>
          </a:p>
        </p:txBody>
      </p:sp>
      <p:sp>
        <p:nvSpPr>
          <p:cNvPr id="125977" name="AutoShape 25"/>
          <p:cNvSpPr>
            <a:spLocks noChangeArrowheads="1"/>
          </p:cNvSpPr>
          <p:nvPr/>
        </p:nvSpPr>
        <p:spPr bwMode="auto">
          <a:xfrm>
            <a:off x="8524558" y="2936875"/>
            <a:ext cx="1223963" cy="609600"/>
          </a:xfrm>
          <a:prstGeom prst="wedgeRoundRectCallout">
            <a:avLst>
              <a:gd name="adj1" fmla="val 5773"/>
              <a:gd name="adj2" fmla="val 7916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派</a:t>
            </a:r>
          </a:p>
        </p:txBody>
      </p:sp>
      <p:sp>
        <p:nvSpPr>
          <p:cNvPr id="3" name="AutoShape 23"/>
          <p:cNvSpPr>
            <a:spLocks noChangeArrowheads="1"/>
          </p:cNvSpPr>
          <p:nvPr/>
        </p:nvSpPr>
        <p:spPr bwMode="auto">
          <a:xfrm>
            <a:off x="2692400" y="1757680"/>
            <a:ext cx="1774825" cy="576580"/>
          </a:xfrm>
          <a:prstGeom prst="wedgeRoundRectCallout">
            <a:avLst>
              <a:gd name="adj1" fmla="val 25440"/>
              <a:gd name="adj2" fmla="val 858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en-US" sz="2800" b="1" noProof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Wingdings" panose="05000000000000000000"/>
              </a:rPr>
              <a:t>准备</a:t>
            </a:r>
            <a:r>
              <a:rPr lang="en-US" altLang="en-US" sz="2800" b="1" noProof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B050"/>
                </a:solidFill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/>
                <a:sym typeface="Wingdings" panose="05000000000000000000"/>
              </a:rPr>
              <a:t>动手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5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  <p:bldP spid="125959" grpId="0"/>
      <p:bldP spid="125960" grpId="0"/>
      <p:bldP spid="125961" grpId="0"/>
      <p:bldP spid="125962" grpId="0"/>
      <p:bldP spid="125963" grpId="0"/>
      <p:bldP spid="125964" grpId="0"/>
      <p:bldP spid="125965" grpId="0"/>
      <p:bldP spid="125975" grpId="0"/>
      <p:bldP spid="12597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870" y="32385"/>
            <a:ext cx="2045970" cy="10229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04131" y="18993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作者介绍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81449" y="1419397"/>
            <a:ext cx="8856345" cy="2222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班固（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32—92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），字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孟坚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，东汉扶风安陵（今陕西咸阳）人，我国古代著名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史学家、文学家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10000"/>
              </a:lnSpc>
              <a:buClr>
                <a:schemeClr val="accent1"/>
              </a:buClr>
              <a:buNone/>
            </a:pP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少年时就能作文诵诗赋</a:t>
            </a:r>
            <a:r>
              <a:rPr lang="en-US" altLang="zh-CN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九岁即能观奇书，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长大后博览群书。</a:t>
            </a:r>
            <a:endParaRPr lang="zh-CN" altLang="en-US" sz="3600" b="1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6" y="1491342"/>
            <a:ext cx="2137864" cy="389887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22649" y="3868943"/>
            <a:ext cx="83381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buNone/>
            </a:pP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史学界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：与司马迁并称为“班马”</a:t>
            </a: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algn="l" eaLnBrk="1" hangingPunct="1">
              <a:buNone/>
            </a:pP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文学界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：与扬雄并被称为“班扬”</a:t>
            </a: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algn="l" eaLnBrk="1" hangingPunct="1">
              <a:buNone/>
            </a:pP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地理界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：与张衡并被称为“班张”</a:t>
            </a:r>
            <a:endParaRPr lang="zh-CN" altLang="en-US" sz="32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第三段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86371" name="Text Box 3"/>
          <p:cNvSpPr txBox="1"/>
          <p:nvPr/>
        </p:nvSpPr>
        <p:spPr>
          <a:xfrm>
            <a:off x="2305368" y="383858"/>
            <a:ext cx="7561262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武曰：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事如此，此必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犯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欲自杀，胜、惠共止之。虞常果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张胜。单于怒，召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贵人议，欲杀汉使者。左伊秩訾曰：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谋单于，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何以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加？宜皆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降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之。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26990" name="AutoShape 14"/>
          <p:cNvSpPr>
            <a:spLocks noChangeArrowheads="1"/>
          </p:cNvSpPr>
          <p:nvPr/>
        </p:nvSpPr>
        <p:spPr bwMode="auto">
          <a:xfrm>
            <a:off x="4970780" y="312420"/>
            <a:ext cx="1512888" cy="609600"/>
          </a:xfrm>
          <a:prstGeom prst="wedgeRoundRectCallout">
            <a:avLst>
              <a:gd name="adj1" fmla="val 17051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牵连到</a:t>
            </a:r>
          </a:p>
        </p:txBody>
      </p:sp>
      <p:sp>
        <p:nvSpPr>
          <p:cNvPr id="126991" name="AutoShape 15"/>
          <p:cNvSpPr>
            <a:spLocks noChangeArrowheads="1"/>
          </p:cNvSpPr>
          <p:nvPr/>
        </p:nvSpPr>
        <p:spPr bwMode="auto">
          <a:xfrm>
            <a:off x="6626543" y="312420"/>
            <a:ext cx="2879725" cy="609600"/>
          </a:xfrm>
          <a:prstGeom prst="wedgeRoundRectCallout">
            <a:avLst>
              <a:gd name="adj1" fmla="val -30375"/>
              <a:gd name="adj2" fmla="val 85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侵犯、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侮辱</a:t>
            </a:r>
          </a:p>
        </p:txBody>
      </p:sp>
      <p:sp>
        <p:nvSpPr>
          <p:cNvPr id="126992" name="AutoShape 16"/>
          <p:cNvSpPr>
            <a:spLocks noChangeArrowheads="1"/>
          </p:cNvSpPr>
          <p:nvPr/>
        </p:nvSpPr>
        <p:spPr bwMode="auto">
          <a:xfrm>
            <a:off x="7124065" y="1757363"/>
            <a:ext cx="1439863" cy="576263"/>
          </a:xfrm>
          <a:prstGeom prst="wedgeRoundRectCallout">
            <a:avLst>
              <a:gd name="adj1" fmla="val 70065"/>
              <a:gd name="adj2" fmla="val -1053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更加</a:t>
            </a:r>
          </a:p>
        </p:txBody>
      </p:sp>
      <p:sp>
        <p:nvSpPr>
          <p:cNvPr id="126993" name="AutoShape 17"/>
          <p:cNvSpPr>
            <a:spLocks noChangeArrowheads="1"/>
          </p:cNvSpPr>
          <p:nvPr/>
        </p:nvSpPr>
        <p:spPr bwMode="auto">
          <a:xfrm>
            <a:off x="7937500" y="3040698"/>
            <a:ext cx="1511300" cy="609600"/>
          </a:xfrm>
          <a:prstGeom prst="wedgeRoundRectCallout">
            <a:avLst>
              <a:gd name="adj1" fmla="val -11657"/>
              <a:gd name="adj2" fmla="val -895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招供</a:t>
            </a:r>
          </a:p>
        </p:txBody>
      </p:sp>
      <p:sp>
        <p:nvSpPr>
          <p:cNvPr id="126995" name="AutoShape 19"/>
          <p:cNvSpPr>
            <a:spLocks noChangeArrowheads="1"/>
          </p:cNvSpPr>
          <p:nvPr/>
        </p:nvSpPr>
        <p:spPr bwMode="auto">
          <a:xfrm>
            <a:off x="4610418" y="4200208"/>
            <a:ext cx="3168650" cy="609600"/>
          </a:xfrm>
          <a:prstGeom prst="wedgeRoundRectCallout">
            <a:avLst>
              <a:gd name="adj1" fmla="val -23495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以何”用什么</a:t>
            </a:r>
          </a:p>
        </p:txBody>
      </p:sp>
      <p:sp>
        <p:nvSpPr>
          <p:cNvPr id="126996" name="AutoShape 20"/>
          <p:cNvSpPr>
            <a:spLocks noChangeArrowheads="1"/>
          </p:cNvSpPr>
          <p:nvPr/>
        </p:nvSpPr>
        <p:spPr bwMode="auto">
          <a:xfrm>
            <a:off x="6897370" y="5568633"/>
            <a:ext cx="2736850" cy="935038"/>
          </a:xfrm>
          <a:prstGeom prst="wedgeRoundRectCallout">
            <a:avLst>
              <a:gd name="adj1" fmla="val -14153"/>
              <a:gd name="adj2" fmla="val -77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使动用法，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</a:t>
            </a:r>
          </a:p>
        </p:txBody>
      </p:sp>
      <p:sp>
        <p:nvSpPr>
          <p:cNvPr id="186380" name="Line 21"/>
          <p:cNvSpPr/>
          <p:nvPr/>
        </p:nvSpPr>
        <p:spPr>
          <a:xfrm>
            <a:off x="5113655" y="5424170"/>
            <a:ext cx="15843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26998" name="AutoShape 22"/>
          <p:cNvSpPr>
            <a:spLocks noChangeArrowheads="1"/>
          </p:cNvSpPr>
          <p:nvPr/>
        </p:nvSpPr>
        <p:spPr bwMode="auto">
          <a:xfrm>
            <a:off x="2305368" y="5568633"/>
            <a:ext cx="2520950" cy="968375"/>
          </a:xfrm>
          <a:prstGeom prst="cloudCallout">
            <a:avLst>
              <a:gd name="adj1" fmla="val 70718"/>
              <a:gd name="adj2" fmla="val -66884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介词宾语前置</a:t>
            </a:r>
          </a:p>
        </p:txBody>
      </p:sp>
      <p:sp>
        <p:nvSpPr>
          <p:cNvPr id="126999" name="AutoShape 23"/>
          <p:cNvSpPr>
            <a:spLocks noChangeArrowheads="1"/>
          </p:cNvSpPr>
          <p:nvPr/>
        </p:nvSpPr>
        <p:spPr bwMode="auto">
          <a:xfrm>
            <a:off x="5042218" y="1752283"/>
            <a:ext cx="792163" cy="576263"/>
          </a:xfrm>
          <a:prstGeom prst="wedgeRoundRectCallout">
            <a:avLst>
              <a:gd name="adj1" fmla="val 284468"/>
              <a:gd name="adj2" fmla="val -10013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才</a:t>
            </a:r>
          </a:p>
        </p:txBody>
      </p:sp>
      <p:sp>
        <p:nvSpPr>
          <p:cNvPr id="127000" name="AutoShape 24"/>
          <p:cNvSpPr>
            <a:spLocks noChangeArrowheads="1"/>
          </p:cNvSpPr>
          <p:nvPr/>
        </p:nvSpPr>
        <p:spPr bwMode="auto">
          <a:xfrm>
            <a:off x="8714105" y="1752283"/>
            <a:ext cx="1439863" cy="576263"/>
          </a:xfrm>
          <a:prstGeom prst="wedgeRoundRectCallout">
            <a:avLst>
              <a:gd name="adj1" fmla="val -17806"/>
              <a:gd name="adj2" fmla="val -957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对不起</a:t>
            </a:r>
          </a:p>
        </p:txBody>
      </p:sp>
      <p:sp>
        <p:nvSpPr>
          <p:cNvPr id="127001" name="AutoShape 25"/>
          <p:cNvSpPr>
            <a:spLocks noChangeArrowheads="1"/>
          </p:cNvSpPr>
          <p:nvPr/>
        </p:nvSpPr>
        <p:spPr bwMode="auto">
          <a:xfrm>
            <a:off x="3746818" y="3047683"/>
            <a:ext cx="1511300" cy="609600"/>
          </a:xfrm>
          <a:prstGeom prst="wedgeRoundRectCallout">
            <a:avLst>
              <a:gd name="adj1" fmla="val -13551"/>
              <a:gd name="adj2" fmla="val 7213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众多</a:t>
            </a:r>
          </a:p>
        </p:txBody>
      </p:sp>
      <p:sp>
        <p:nvSpPr>
          <p:cNvPr id="127002" name="AutoShape 26"/>
          <p:cNvSpPr>
            <a:spLocks noChangeArrowheads="1"/>
          </p:cNvSpPr>
          <p:nvPr/>
        </p:nvSpPr>
        <p:spPr bwMode="auto">
          <a:xfrm>
            <a:off x="9072563" y="526733"/>
            <a:ext cx="2700338" cy="1009650"/>
          </a:xfrm>
          <a:prstGeom prst="cloudCallout">
            <a:avLst>
              <a:gd name="adj1" fmla="val -70458"/>
              <a:gd name="adj2" fmla="val 5581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见”表被动，被动句</a:t>
            </a:r>
          </a:p>
        </p:txBody>
      </p:sp>
      <p:sp>
        <p:nvSpPr>
          <p:cNvPr id="127003" name="Line 27"/>
          <p:cNvSpPr/>
          <p:nvPr/>
        </p:nvSpPr>
        <p:spPr>
          <a:xfrm>
            <a:off x="6771005" y="1536383"/>
            <a:ext cx="15843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3" name="AutoShape 25"/>
          <p:cNvSpPr>
            <a:spLocks noChangeArrowheads="1"/>
          </p:cNvSpPr>
          <p:nvPr/>
        </p:nvSpPr>
        <p:spPr bwMode="auto">
          <a:xfrm>
            <a:off x="2810193" y="4200208"/>
            <a:ext cx="1511300" cy="609600"/>
          </a:xfrm>
          <a:prstGeom prst="wedgeRoundRectCallout">
            <a:avLst>
              <a:gd name="adj1" fmla="val 525"/>
              <a:gd name="adj2" fmla="val 9057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假使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500"/>
                                        <p:tgtEl>
                                          <p:spTgt spid="12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500"/>
                                        <p:tgtEl>
                                          <p:spTgt spid="12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0" grpId="0"/>
      <p:bldP spid="126991" grpId="0"/>
      <p:bldP spid="126992" grpId="0"/>
      <p:bldP spid="126993" grpId="0"/>
      <p:bldP spid="126995" grpId="0"/>
      <p:bldP spid="126996" grpId="0"/>
      <p:bldP spid="126998" grpId="0"/>
      <p:bldP spid="126999" grpId="0"/>
      <p:bldP spid="127000" grpId="0"/>
      <p:bldP spid="127001" grpId="0"/>
      <p:bldP spid="12700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87394" name="Text Box 4"/>
          <p:cNvSpPr txBox="1"/>
          <p:nvPr/>
        </p:nvSpPr>
        <p:spPr>
          <a:xfrm>
            <a:off x="740863" y="1529263"/>
            <a:ext cx="10936787" cy="4031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一个多月后，单于外出打猎，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只有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阏氏和单于的子弟在家。虞常等七十余人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准备起事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，他们中一人</a:t>
            </a:r>
            <a:r>
              <a:rPr lang="zh-CN" altLang="en-US" sz="28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夜晚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逃走，告发了这件事。单于子弟派兵与</a:t>
            </a:r>
            <a:r>
              <a:rPr lang="zh-CN" altLang="en-US" sz="28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他们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交战，缑王等都战死；虞常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被活捉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 单于派卫律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审理这个案件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。张胜听到这个消息，担心他和虞常私下所说的那些话被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揭发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，便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把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情况告诉了苏武。苏武说：“事情已经这样了，这事一定会牵连到我们。受到侮辱才死，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更加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对不起国家！”想要自杀。张胜、常惠一起制止他。虞常果然供出了张胜。单于大怒，召集许多贵族前来商议，想要杀掉汉使者。左伊秩訾说：“</a:t>
            </a:r>
            <a:r>
              <a:rPr lang="zh-CN" altLang="en-US" sz="28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假如</a:t>
            </a:r>
            <a:r>
              <a:rPr lang="zh-CN" altLang="en-US" sz="2800" b="1" u="sng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谋杀单于，又用什么更严酷的刑法呢？应当都</a:t>
            </a:r>
            <a:r>
              <a:rPr lang="zh-CN" altLang="en-US" sz="28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使</a:t>
            </a:r>
            <a:r>
              <a:rPr lang="zh-CN" altLang="en-US" sz="2800" b="1" u="sng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他们</a:t>
            </a:r>
            <a:r>
              <a:rPr lang="zh-CN" altLang="en-US" sz="2800" b="1" u="sng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投降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。”</a:t>
            </a:r>
            <a:endParaRPr lang="zh-CN" altLang="en-US" sz="32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841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50" y="1720215"/>
            <a:ext cx="2523219" cy="39035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090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08985" y="299720"/>
            <a:ext cx="8201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6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2—3</a:t>
            </a:r>
            <a:r>
              <a:rPr lang="zh-CN" altLang="en-US" sz="36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段</a:t>
            </a:r>
            <a:r>
              <a:rPr lang="zh-CN" altLang="en-US" sz="36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拟一个小标题概括本段段意。</a:t>
            </a:r>
            <a:endParaRPr lang="zh-CN" altLang="en-US" sz="36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sp>
        <p:nvSpPr>
          <p:cNvPr id="66563" name="Text Box 3"/>
          <p:cNvSpPr txBox="1"/>
          <p:nvPr/>
        </p:nvSpPr>
        <p:spPr>
          <a:xfrm>
            <a:off x="4168775" y="2045970"/>
            <a:ext cx="588327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勾结卫律的部属</a:t>
            </a:r>
          </a:p>
          <a:p>
            <a:endParaRPr lang="zh-CN" altLang="en-US" sz="32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私候张胜，得到张胜的支持</a:t>
            </a:r>
          </a:p>
          <a:p>
            <a:endParaRPr lang="zh-CN" altLang="en-US" sz="32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趁单于出猎准备起事</a:t>
            </a:r>
          </a:p>
          <a:p>
            <a:endParaRPr lang="zh-CN" altLang="en-US" sz="32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被人告发，起事失败</a:t>
            </a:r>
          </a:p>
          <a:p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8775" y="944880"/>
            <a:ext cx="615745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虞常谋反   牵连苏武（自杀）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8985" y="1720215"/>
            <a:ext cx="5901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2.</a:t>
            </a:r>
            <a:r>
              <a:rPr lang="zh-CN" altLang="en-US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简述缑王、虞常谋反的经过。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6563" grpId="0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第四段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1994535" y="-549275"/>
            <a:ext cx="8388350" cy="7407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卫律召武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受辞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谓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惠等：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命，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虽生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何面目以归汉？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引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佩刀自刺。卫律惊，自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抱持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武，驰召医。凿地为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煴火，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武其上，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其背，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出血。武气绝，半日复息。惠等哭，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归营。单于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其节，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朝夕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遣人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候问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收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系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张胜。 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658360" y="620713"/>
            <a:ext cx="1657350" cy="609600"/>
          </a:xfrm>
          <a:prstGeom prst="wedgeRoundRectCallout">
            <a:avLst>
              <a:gd name="adj1" fmla="val 29120"/>
              <a:gd name="adj2" fmla="val -687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受审讯</a:t>
            </a:r>
          </a:p>
        </p:txBody>
      </p:sp>
      <p:sp>
        <p:nvSpPr>
          <p:cNvPr id="6" name="Line 6"/>
          <p:cNvSpPr/>
          <p:nvPr/>
        </p:nvSpPr>
        <p:spPr>
          <a:xfrm flipV="1">
            <a:off x="3723323" y="1844675"/>
            <a:ext cx="2519362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7" name="Oval 7"/>
          <p:cNvSpPr/>
          <p:nvPr/>
        </p:nvSpPr>
        <p:spPr>
          <a:xfrm>
            <a:off x="5236210" y="1268413"/>
            <a:ext cx="503238" cy="576262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思源黑体 CN Heavy" panose="020b0a00000000000000" pitchFamily="3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3939223" y="1700213"/>
            <a:ext cx="1193800" cy="142875"/>
          </a:xfrm>
          <a:prstGeom prst="leftArrow">
            <a:avLst>
              <a:gd name="adj1" fmla="val 50000"/>
              <a:gd name="adj2" fmla="val 208888"/>
            </a:avLst>
          </a:prstGeom>
          <a:noFill/>
          <a:ln w="2857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思源黑体 CN Heavy" panose="020b0a00000000000000" pitchFamily="34" charset="-122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281873" y="587375"/>
            <a:ext cx="2233613" cy="538163"/>
          </a:xfrm>
          <a:prstGeom prst="wedgeRoundRectCallout">
            <a:avLst>
              <a:gd name="adj1" fmla="val -4940"/>
              <a:gd name="adj2" fmla="val 9838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即使活着</a:t>
            </a: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4802823" y="1844675"/>
            <a:ext cx="2809875" cy="792163"/>
          </a:xfrm>
          <a:prstGeom prst="cloudCallout">
            <a:avLst>
              <a:gd name="adj1" fmla="val -24634"/>
              <a:gd name="adj2" fmla="val -72644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361373" y="1792288"/>
            <a:ext cx="2016125" cy="609600"/>
          </a:xfrm>
          <a:prstGeom prst="wedgeRoundRectCallout">
            <a:avLst>
              <a:gd name="adj1" fmla="val -17481"/>
              <a:gd name="adj2" fmla="val 869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抱住扶好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8868410" y="1844675"/>
            <a:ext cx="1262063" cy="504825"/>
          </a:xfrm>
          <a:prstGeom prst="wedgeRoundRectCallout">
            <a:avLst>
              <a:gd name="adj1" fmla="val -23083"/>
              <a:gd name="adj2" fmla="val 10628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放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5739448" y="3141663"/>
            <a:ext cx="1150938" cy="504825"/>
          </a:xfrm>
          <a:prstGeom prst="wedgeRoundRectCallout">
            <a:avLst>
              <a:gd name="adj1" fmla="val -29310"/>
              <a:gd name="adj2" fmla="val 918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来</a:t>
            </a: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2210435" y="4365625"/>
            <a:ext cx="4248150" cy="503238"/>
          </a:xfrm>
          <a:prstGeom prst="wedgeRoundRectCallout">
            <a:avLst>
              <a:gd name="adj1" fmla="val 11657"/>
              <a:gd name="adj2" fmla="val 9574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用车子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抬，扛，名作动</a:t>
            </a:r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6890385" y="4365625"/>
            <a:ext cx="3240088" cy="503238"/>
          </a:xfrm>
          <a:prstGeom prst="wedgeRoundRectCallout">
            <a:avLst>
              <a:gd name="adj1" fmla="val -40102"/>
              <a:gd name="adj2" fmla="val 846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意动，认为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壮</a:t>
            </a:r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auto">
          <a:xfrm>
            <a:off x="5955348" y="5516563"/>
            <a:ext cx="2232025" cy="609600"/>
          </a:xfrm>
          <a:prstGeom prst="wedgeRoundRectCallout">
            <a:avLst>
              <a:gd name="adj1" fmla="val -89120"/>
              <a:gd name="adj2" fmla="val 747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逮捕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监禁</a:t>
            </a:r>
          </a:p>
        </p:txBody>
      </p:sp>
      <p:sp>
        <p:nvSpPr>
          <p:cNvPr id="21" name="AutoShape 17"/>
          <p:cNvSpPr>
            <a:spLocks noChangeArrowheads="1"/>
          </p:cNvSpPr>
          <p:nvPr/>
        </p:nvSpPr>
        <p:spPr bwMode="auto">
          <a:xfrm>
            <a:off x="7504748" y="637540"/>
            <a:ext cx="2232025" cy="576263"/>
          </a:xfrm>
          <a:prstGeom prst="wedgeRoundRectCallout">
            <a:avLst>
              <a:gd name="adj1" fmla="val -42889"/>
              <a:gd name="adj2" fmla="val 712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拔出、拿出</a:t>
            </a:r>
          </a:p>
        </p:txBody>
      </p:sp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2065973" y="3141663"/>
            <a:ext cx="1944688" cy="503238"/>
          </a:xfrm>
          <a:prstGeom prst="wedgeRoundRectCallout">
            <a:avLst>
              <a:gd name="adj1" fmla="val -37509"/>
              <a:gd name="adj2" fmla="val 8848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覆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504748" y="1897063"/>
            <a:ext cx="1081088" cy="504825"/>
          </a:xfrm>
          <a:prstGeom prst="wedgeRoundRectCallout">
            <a:avLst>
              <a:gd name="adj1" fmla="val 16375"/>
              <a:gd name="adj2" fmla="val 889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坑</a:t>
            </a:r>
          </a:p>
        </p:txBody>
      </p:sp>
      <p:sp>
        <p:nvSpPr>
          <p:cNvPr id="24" name="AutoShape 20"/>
          <p:cNvSpPr>
            <a:spLocks noChangeArrowheads="1"/>
          </p:cNvSpPr>
          <p:nvPr/>
        </p:nvSpPr>
        <p:spPr bwMode="auto">
          <a:xfrm>
            <a:off x="4082098" y="3141663"/>
            <a:ext cx="1150938" cy="504825"/>
          </a:xfrm>
          <a:prstGeom prst="wedgeRoundRectCallout">
            <a:avLst>
              <a:gd name="adj1" fmla="val -33861"/>
              <a:gd name="adj2" fmla="val 886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敲打</a:t>
            </a:r>
          </a:p>
        </p:txBody>
      </p:sp>
      <p:sp>
        <p:nvSpPr>
          <p:cNvPr id="25" name="AutoShape 21"/>
          <p:cNvSpPr>
            <a:spLocks noChangeArrowheads="1"/>
          </p:cNvSpPr>
          <p:nvPr/>
        </p:nvSpPr>
        <p:spPr bwMode="auto">
          <a:xfrm>
            <a:off x="2065973" y="5445125"/>
            <a:ext cx="1368425" cy="609600"/>
          </a:xfrm>
          <a:prstGeom prst="wedgeRoundRectCallout">
            <a:avLst>
              <a:gd name="adj1" fmla="val 7079"/>
              <a:gd name="adj2" fmla="val 864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问候</a:t>
            </a:r>
          </a:p>
        </p:txBody>
      </p:sp>
      <p:sp>
        <p:nvSpPr>
          <p:cNvPr id="26" name="AutoShape 22"/>
          <p:cNvSpPr>
            <a:spLocks noChangeArrowheads="1"/>
          </p:cNvSpPr>
          <p:nvPr/>
        </p:nvSpPr>
        <p:spPr bwMode="auto">
          <a:xfrm>
            <a:off x="3723323" y="5516563"/>
            <a:ext cx="1368425" cy="609600"/>
          </a:xfrm>
          <a:prstGeom prst="wedgeRoundRectCallout">
            <a:avLst>
              <a:gd name="adj1" fmla="val -3829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却</a:t>
            </a: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0500" y="1794510"/>
            <a:ext cx="3039110" cy="843280"/>
          </a:xfrm>
          <a:prstGeom prst="wedgeRoundRectCallout">
            <a:avLst>
              <a:gd name="adj1" fmla="val 21730"/>
              <a:gd name="adj2" fmla="val -6430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屈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:</a:t>
            </a:r>
            <a:r>
              <a:rPr lang="en-US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..</a:t>
            </a:r>
            <a:r>
              <a:rPr lang="en-US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亏损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en-US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辱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:</a:t>
            </a:r>
            <a:r>
              <a:rPr lang="en-US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..</a:t>
            </a:r>
            <a:r>
              <a:rPr lang="en-US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受侮辱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7973060" y="3060700"/>
            <a:ext cx="2903220" cy="609600"/>
          </a:xfrm>
          <a:prstGeom prst="wedgeRoundRectCallout">
            <a:avLst>
              <a:gd name="adj1" fmla="val 29120"/>
              <a:gd name="adj2" fmla="val -687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en-US" sz="2800" b="1" err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无火焰的火</a:t>
            </a:r>
            <a:r>
              <a:rPr lang="en-US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" grpId="0"/>
      <p:bldP spid="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0466" name="Text Box 2"/>
          <p:cNvSpPr txBox="1"/>
          <p:nvPr/>
        </p:nvSpPr>
        <p:spPr>
          <a:xfrm>
            <a:off x="1372235" y="1525360"/>
            <a:ext cx="9677400" cy="40257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7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单于派卫律召唤苏武来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受审讯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。苏武对常惠说：“失去了节操，辱没了使命</a:t>
            </a:r>
            <a:r>
              <a:rPr lang="zh-CN" altLang="en-US" sz="280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</a:t>
            </a:r>
            <a:r>
              <a:rPr lang="zh-CN" altLang="en-US" sz="2800" b="1" u="sng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，即使活着，还有什么脸面回到汉廷去呢！”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拔出佩带的刀自刎，卫律大吃一惊，自己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抱住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苏武，派人骑马跑去召唤医生。医生在地上挖一个坑，放进无焰的火，使苏武背朝上卧在坑上，踩他的背来使其出血。苏武气本来已经断了，半天才又能呼吸。常惠等人哭了，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用车子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把苏武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拉回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营帐。</a:t>
            </a:r>
            <a:r>
              <a:rPr lang="zh-CN" altLang="en-US" sz="2800" b="1" u="sng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单于钦佩苏武的节操，早晚派人问候苏武，把张胜逮捕监禁起来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第四段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1491" name="Text Box 3"/>
          <p:cNvSpPr txBox="1"/>
          <p:nvPr/>
        </p:nvSpPr>
        <p:spPr>
          <a:xfrm>
            <a:off x="4213225" y="625475"/>
            <a:ext cx="47005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6" name="Text Box 4"/>
          <p:cNvSpPr txBox="1"/>
          <p:nvPr/>
        </p:nvSpPr>
        <p:spPr>
          <a:xfrm>
            <a:off x="4315460" y="3660140"/>
            <a:ext cx="23380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忠贞爱国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舍生取义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以死明志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61385" y="2311925"/>
            <a:ext cx="68408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卫律逼降 苏武不屈（</a:t>
            </a:r>
            <a:r>
              <a:rPr lang="zh-CN" altLang="en-US" sz="3600" b="1">
                <a:ea typeface="黑体" panose="02010609060101010101" pitchFamily="49" charset="-122"/>
                <a:sym typeface="+mn-ea"/>
              </a:rPr>
              <a:t>再次自杀）</a:t>
            </a:r>
            <a:endParaRPr lang="zh-CN" altLang="en-US" sz="3600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7025" y="3213463"/>
            <a:ext cx="83407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从苏武“引佩刀自刺”的行为中可以看出苏武什么品质？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97025" y="1500505"/>
            <a:ext cx="8201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给第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段</a:t>
            </a:r>
            <a:r>
              <a:rPr lang="zh-CN" altLang="en-US" sz="36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拟一个小标题概括本段段意。</a:t>
            </a:r>
            <a:endParaRPr lang="zh-CN" altLang="en-US" sz="36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3" grpId="0"/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第五段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2514" name="Rectangle 2"/>
          <p:cNvSpPr/>
          <p:nvPr/>
        </p:nvSpPr>
        <p:spPr>
          <a:xfrm>
            <a:off x="2189480" y="-457358"/>
            <a:ext cx="8137525" cy="7327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益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愈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。单于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晓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论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虞常，欲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此时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武。剑斩虞常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已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，律曰：“汉使张胜谋杀单于近臣，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死；单于募</a:t>
            </a:r>
            <a:r>
              <a:rPr lang="zh-CN" altLang="en-US" sz="2800" b="1" u="sng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2800" b="1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者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赦罪。”举剑欲击之，胜请降。律谓武曰：“副有罪，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相坐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。”武曰：“本无谋，又非亲属，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何谓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相坐？”复举剑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拟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之，武不动。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2101" name="AutoShape 5"/>
          <p:cNvSpPr>
            <a:spLocks noChangeArrowheads="1"/>
          </p:cNvSpPr>
          <p:nvPr/>
        </p:nvSpPr>
        <p:spPr bwMode="auto">
          <a:xfrm>
            <a:off x="1757363" y="944880"/>
            <a:ext cx="1800225" cy="609600"/>
          </a:xfrm>
          <a:prstGeom prst="wedgeRoundRectCallout">
            <a:avLst>
              <a:gd name="adj1" fmla="val 56014"/>
              <a:gd name="adj2" fmla="val -1077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渐渐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痊愈</a:t>
            </a:r>
          </a:p>
        </p:txBody>
      </p:sp>
      <p:sp>
        <p:nvSpPr>
          <p:cNvPr id="132102" name="AutoShape 6"/>
          <p:cNvSpPr>
            <a:spLocks noChangeArrowheads="1"/>
          </p:cNvSpPr>
          <p:nvPr/>
        </p:nvSpPr>
        <p:spPr bwMode="auto">
          <a:xfrm>
            <a:off x="4286250" y="768985"/>
            <a:ext cx="1986915" cy="609600"/>
          </a:xfrm>
          <a:prstGeom prst="wedgeRoundRectCallout">
            <a:avLst>
              <a:gd name="adj1" fmla="val 20361"/>
              <a:gd name="adj2" fmla="val -7291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知道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3" name="AutoShape 7"/>
          <p:cNvSpPr>
            <a:spLocks noChangeArrowheads="1"/>
          </p:cNvSpPr>
          <p:nvPr/>
        </p:nvSpPr>
        <p:spPr bwMode="auto">
          <a:xfrm>
            <a:off x="6293168" y="695960"/>
            <a:ext cx="2736850" cy="609600"/>
          </a:xfrm>
          <a:prstGeom prst="wedgeRoundRectCallout">
            <a:avLst>
              <a:gd name="adj1" fmla="val -23667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会同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判定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的罪</a:t>
            </a:r>
          </a:p>
        </p:txBody>
      </p:sp>
      <p:sp>
        <p:nvSpPr>
          <p:cNvPr id="132104" name="AutoShape 8"/>
          <p:cNvSpPr>
            <a:spLocks noChangeArrowheads="1"/>
          </p:cNvSpPr>
          <p:nvPr/>
        </p:nvSpPr>
        <p:spPr bwMode="auto">
          <a:xfrm>
            <a:off x="2261235" y="1848485"/>
            <a:ext cx="2375535" cy="825500"/>
          </a:xfrm>
          <a:prstGeom prst="wedgeRoundRectCallout">
            <a:avLst>
              <a:gd name="adj1" fmla="val -40653"/>
              <a:gd name="adj2" fmla="val -8091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使动，使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</a:t>
            </a:r>
          </a:p>
        </p:txBody>
      </p:sp>
      <p:sp>
        <p:nvSpPr>
          <p:cNvPr id="132105" name="AutoShape 9"/>
          <p:cNvSpPr>
            <a:spLocks noChangeArrowheads="1"/>
          </p:cNvSpPr>
          <p:nvPr/>
        </p:nvSpPr>
        <p:spPr bwMode="auto">
          <a:xfrm>
            <a:off x="4637405" y="1919923"/>
            <a:ext cx="914400" cy="504825"/>
          </a:xfrm>
          <a:prstGeom prst="wedgeRoundRectCallout">
            <a:avLst>
              <a:gd name="adj1" fmla="val -2602"/>
              <a:gd name="adj2" fmla="val -867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后</a:t>
            </a:r>
          </a:p>
        </p:txBody>
      </p:sp>
      <p:sp>
        <p:nvSpPr>
          <p:cNvPr id="132106" name="AutoShape 10"/>
          <p:cNvSpPr>
            <a:spLocks noChangeArrowheads="1"/>
          </p:cNvSpPr>
          <p:nvPr/>
        </p:nvSpPr>
        <p:spPr bwMode="auto">
          <a:xfrm>
            <a:off x="2837180" y="3143885"/>
            <a:ext cx="1366838" cy="504825"/>
          </a:xfrm>
          <a:prstGeom prst="wedgeRoundRectCallout">
            <a:avLst>
              <a:gd name="adj1" fmla="val -19454"/>
              <a:gd name="adj2" fmla="val -9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判处</a:t>
            </a:r>
          </a:p>
        </p:txBody>
      </p:sp>
      <p:sp>
        <p:nvSpPr>
          <p:cNvPr id="132107" name="AutoShape 11"/>
          <p:cNvSpPr>
            <a:spLocks noChangeArrowheads="1"/>
          </p:cNvSpPr>
          <p:nvPr/>
        </p:nvSpPr>
        <p:spPr bwMode="auto">
          <a:xfrm>
            <a:off x="6726555" y="4296410"/>
            <a:ext cx="1873250" cy="609600"/>
          </a:xfrm>
          <a:prstGeom prst="wedgeRoundRectCallout">
            <a:avLst>
              <a:gd name="adj1" fmla="val -24407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连坐罪</a:t>
            </a:r>
          </a:p>
        </p:txBody>
      </p:sp>
      <p:sp>
        <p:nvSpPr>
          <p:cNvPr id="132108" name="AutoShape 12"/>
          <p:cNvSpPr>
            <a:spLocks noChangeArrowheads="1"/>
          </p:cNvSpPr>
          <p:nvPr/>
        </p:nvSpPr>
        <p:spPr bwMode="auto">
          <a:xfrm>
            <a:off x="3558540" y="5724525"/>
            <a:ext cx="3442970" cy="1033780"/>
          </a:xfrm>
          <a:prstGeom prst="wedgeRoundRectCallout">
            <a:avLst>
              <a:gd name="adj1" fmla="val 11889"/>
              <a:gd name="adj2" fmla="val -8750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谓何”，说什么，宾语前置</a:t>
            </a:r>
          </a:p>
        </p:txBody>
      </p:sp>
      <p:sp>
        <p:nvSpPr>
          <p:cNvPr id="132109" name="AutoShape 13"/>
          <p:cNvSpPr>
            <a:spLocks noChangeArrowheads="1"/>
          </p:cNvSpPr>
          <p:nvPr/>
        </p:nvSpPr>
        <p:spPr bwMode="auto">
          <a:xfrm>
            <a:off x="7734618" y="5593398"/>
            <a:ext cx="3313113" cy="609600"/>
          </a:xfrm>
          <a:prstGeom prst="wedgeRoundRectCallout">
            <a:avLst>
              <a:gd name="adj1" fmla="val -25944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模拟，做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样子</a:t>
            </a:r>
          </a:p>
        </p:txBody>
      </p:sp>
      <p:sp>
        <p:nvSpPr>
          <p:cNvPr id="132115" name="AutoShape 19"/>
          <p:cNvSpPr>
            <a:spLocks noChangeArrowheads="1"/>
          </p:cNvSpPr>
          <p:nvPr/>
        </p:nvSpPr>
        <p:spPr bwMode="auto">
          <a:xfrm>
            <a:off x="9174480" y="768985"/>
            <a:ext cx="863600" cy="504825"/>
          </a:xfrm>
          <a:prstGeom prst="wedgeRoundRectCallout">
            <a:avLst>
              <a:gd name="adj1" fmla="val -62134"/>
              <a:gd name="adj2" fmla="val -10094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趁</a:t>
            </a:r>
          </a:p>
        </p:txBody>
      </p:sp>
      <p:sp>
        <p:nvSpPr>
          <p:cNvPr id="132116" name="AutoShape 20"/>
          <p:cNvSpPr>
            <a:spLocks noChangeArrowheads="1"/>
          </p:cNvSpPr>
          <p:nvPr/>
        </p:nvSpPr>
        <p:spPr bwMode="auto">
          <a:xfrm>
            <a:off x="5645468" y="3143885"/>
            <a:ext cx="1728788" cy="504825"/>
          </a:xfrm>
          <a:prstGeom prst="wedgeRoundRectCallout">
            <a:avLst>
              <a:gd name="adj1" fmla="val -47889"/>
              <a:gd name="adj2" fmla="val -943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07155" y="3143885"/>
            <a:ext cx="18929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  </a:t>
            </a:r>
            <a:r>
              <a:rPr lang="en-US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募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:</a:t>
            </a:r>
            <a:r>
              <a:rPr lang="en-US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招募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en-US" sz="2800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2" grpId="0"/>
      <p:bldP spid="132103" grpId="0"/>
      <p:bldP spid="132104" grpId="0"/>
      <p:bldP spid="132105" grpId="0"/>
      <p:bldP spid="132106" grpId="0"/>
      <p:bldP spid="132107" grpId="0"/>
      <p:bldP spid="132108" grpId="0"/>
      <p:bldP spid="132109" grpId="0"/>
      <p:bldP spid="132115" grpId="0"/>
      <p:bldP spid="1321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4300" y="1846153"/>
            <a:ext cx="97735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苏武</a:t>
            </a:r>
            <a:r>
              <a:rPr lang="zh-CN" altLang="en-US" sz="28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渐渐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痊愈。单于派使者通知苏武，会同判定虞常的罪，想趁这个时候使苏武投降。用剑斩杀虞常后，卫律说：“汉使张胜，谋杀单于亲近的大臣，判处死罪。单于招募投降的人，赦免他们的罪。”举剑要击杀张胜，张胜请求投降。卫律对苏武说：“副使有罪，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应该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连坐到你。”苏武说：“</a:t>
            </a:r>
            <a:r>
              <a:rPr lang="zh-CN" altLang="en-US" sz="2800" b="1">
                <a:solidFill>
                  <a:srgbClr val="000000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我本来就没有参予谋划，又不是他的亲属，说什么连坐？”卫律又举剑做样子要杀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苏武，苏武一动不动。</a:t>
            </a:r>
            <a:endParaRPr lang="zh-CN" altLang="en-US" sz="28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第五段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3538" name="Rectangle 2"/>
          <p:cNvSpPr/>
          <p:nvPr/>
        </p:nvSpPr>
        <p:spPr>
          <a:xfrm>
            <a:off x="2308860" y="-108267"/>
            <a:ext cx="7705725" cy="6000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律曰：“苏君，律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[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前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]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负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汉归匈奴，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幸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蒙大恩，赐号称王，</a:t>
            </a:r>
            <a:r>
              <a:rPr lang="zh-CN" altLang="en-US" sz="3200" b="1" u="sng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拥众数万</a:t>
            </a:r>
            <a:r>
              <a:rPr lang="zh-CN" altLang="en-US" sz="32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马畜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山，富贵如此。苏君今日降，明日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复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然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空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身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膏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草野，谁复知之？”武不应。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4158" name="AutoShape 14"/>
          <p:cNvSpPr>
            <a:spLocks noChangeArrowheads="1"/>
          </p:cNvSpPr>
          <p:nvPr/>
        </p:nvSpPr>
        <p:spPr bwMode="auto">
          <a:xfrm>
            <a:off x="6239193" y="1536065"/>
            <a:ext cx="1584325" cy="609600"/>
          </a:xfrm>
          <a:prstGeom prst="wedgeRoundRectCallout">
            <a:avLst>
              <a:gd name="adj1" fmla="val -28356"/>
              <a:gd name="adj2" fmla="val -942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背叛</a:t>
            </a:r>
          </a:p>
        </p:txBody>
      </p:sp>
      <p:sp>
        <p:nvSpPr>
          <p:cNvPr id="134159" name="AutoShape 15"/>
          <p:cNvSpPr>
            <a:spLocks noChangeArrowheads="1"/>
          </p:cNvSpPr>
          <p:nvPr/>
        </p:nvSpPr>
        <p:spPr bwMode="auto">
          <a:xfrm>
            <a:off x="7638098" y="3238818"/>
            <a:ext cx="914400" cy="503238"/>
          </a:xfrm>
          <a:prstGeom prst="wedgeRoundRectCallout">
            <a:avLst>
              <a:gd name="adj1" fmla="val 72222"/>
              <a:gd name="adj2" fmla="val -115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满</a:t>
            </a:r>
          </a:p>
        </p:txBody>
      </p:sp>
      <p:sp>
        <p:nvSpPr>
          <p:cNvPr id="134160" name="AutoShape 16"/>
          <p:cNvSpPr>
            <a:spLocks noChangeArrowheads="1"/>
          </p:cNvSpPr>
          <p:nvPr/>
        </p:nvSpPr>
        <p:spPr bwMode="auto">
          <a:xfrm>
            <a:off x="8653780" y="4387533"/>
            <a:ext cx="1439863" cy="609600"/>
          </a:xfrm>
          <a:prstGeom prst="wedgeRoundRectCallout">
            <a:avLst>
              <a:gd name="adj1" fmla="val -27949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白白地</a:t>
            </a:r>
          </a:p>
        </p:txBody>
      </p:sp>
      <p:sp>
        <p:nvSpPr>
          <p:cNvPr id="134161" name="AutoShape 17"/>
          <p:cNvSpPr>
            <a:spLocks noChangeArrowheads="1"/>
          </p:cNvSpPr>
          <p:nvPr/>
        </p:nvSpPr>
        <p:spPr bwMode="auto">
          <a:xfrm>
            <a:off x="9541828" y="2762885"/>
            <a:ext cx="914400" cy="609600"/>
          </a:xfrm>
          <a:prstGeom prst="wedgeRoundRectCallout">
            <a:avLst>
              <a:gd name="adj1" fmla="val -39407"/>
              <a:gd name="adj2" fmla="val 112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</a:p>
        </p:txBody>
      </p:sp>
      <p:sp>
        <p:nvSpPr>
          <p:cNvPr id="134162" name="AutoShape 18"/>
          <p:cNvSpPr>
            <a:spLocks noChangeArrowheads="1"/>
          </p:cNvSpPr>
          <p:nvPr/>
        </p:nvSpPr>
        <p:spPr bwMode="auto">
          <a:xfrm>
            <a:off x="2633345" y="5862320"/>
            <a:ext cx="4105275" cy="609600"/>
          </a:xfrm>
          <a:prstGeom prst="wedgeRoundRectCallout">
            <a:avLst>
              <a:gd name="adj1" fmla="val -37625"/>
              <a:gd name="adj2" fmla="val -861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使动，使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滋润肥美</a:t>
            </a:r>
          </a:p>
        </p:txBody>
      </p:sp>
      <p:sp>
        <p:nvSpPr>
          <p:cNvPr id="134163" name="AutoShape 19"/>
          <p:cNvSpPr>
            <a:spLocks noChangeArrowheads="1"/>
          </p:cNvSpPr>
          <p:nvPr/>
        </p:nvSpPr>
        <p:spPr bwMode="auto">
          <a:xfrm>
            <a:off x="8430260" y="1654493"/>
            <a:ext cx="1584325" cy="609600"/>
          </a:xfrm>
          <a:prstGeom prst="wedgeRoundRectCallout">
            <a:avLst>
              <a:gd name="adj1" fmla="val -23648"/>
              <a:gd name="adj2" fmla="val -102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幸运地</a:t>
            </a:r>
          </a:p>
        </p:txBody>
      </p:sp>
      <p:sp>
        <p:nvSpPr>
          <p:cNvPr id="134164" name="AutoShape 20"/>
          <p:cNvSpPr>
            <a:spLocks noChangeArrowheads="1"/>
          </p:cNvSpPr>
          <p:nvPr/>
        </p:nvSpPr>
        <p:spPr bwMode="auto">
          <a:xfrm>
            <a:off x="6341110" y="4393565"/>
            <a:ext cx="2089150" cy="503238"/>
          </a:xfrm>
          <a:prstGeom prst="wedgeRoundRectCallout">
            <a:avLst>
              <a:gd name="adj1" fmla="val 25912"/>
              <a:gd name="adj2" fmla="val -960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也会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83405" y="2866390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定语后置，“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数万众”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8" grpId="0"/>
      <p:bldP spid="134159" grpId="0"/>
      <p:bldP spid="134160" grpId="0"/>
      <p:bldP spid="134161" grpId="0"/>
      <p:bldP spid="134162" grpId="0"/>
      <p:bldP spid="134163" grpId="0"/>
      <p:bldP spid="13416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66240" y="2123152"/>
            <a:ext cx="8859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卫律说：“苏君！我卫律以前背弃汉廷，归顺匈奴，幸而受到单于的大恩，赐我爵号称王；拥有数万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手下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、马和其他牲畜满山，如此富贵！苏君你今日投降，明日也会这样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200" b="1" u="sng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白白地用身体给草地做肥料</a:t>
            </a:r>
            <a:r>
              <a:rPr lang="zh-CN" altLang="en-US" sz="3200" b="1" u="sng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，谁又知道你呢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！”苏武不理睬。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660" y="133350"/>
            <a:ext cx="2045970" cy="1022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8545" y="64770"/>
            <a:ext cx="2243455" cy="2223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63060" y="13335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作者介绍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593" y="1665119"/>
            <a:ext cx="2614349" cy="3679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45205" y="3120390"/>
            <a:ext cx="7525385" cy="20840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家庭成员：</a:t>
            </a:r>
            <a:endParaRPr lang="zh-CN" altLang="en-US" sz="3600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父亲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班彪</a:t>
            </a: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弟弟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班超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投笔从戎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)  </a:t>
            </a:r>
            <a:endParaRPr lang="en-US" altLang="zh-CN" sz="3600" b="1"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妹妹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班昭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续写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汉书</a:t>
            </a:r>
            <a:r>
              <a:rPr lang="en-US" altLang="zh-CN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》)</a:t>
            </a:r>
            <a:endParaRPr lang="zh-CN" altLang="en-US" sz="3600" b="1"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2653" y="1491615"/>
            <a:ext cx="779716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作品</a:t>
            </a:r>
            <a:r>
              <a:rPr lang="en-US" altLang="zh-CN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---</a:t>
            </a:r>
            <a:r>
              <a:rPr lang="zh-CN" altLang="en-US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史书</a:t>
            </a: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: 《</a:t>
            </a:r>
            <a:r>
              <a:rPr lang="zh-CN" altLang="en-US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汉书</a:t>
            </a: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》</a:t>
            </a:r>
            <a:endParaRPr lang="en-US" altLang="zh-CN" sz="36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辞赋</a:t>
            </a: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: 《</a:t>
            </a:r>
            <a:r>
              <a:rPr lang="zh-CN" altLang="en-US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两都赋</a:t>
            </a: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》</a:t>
            </a:r>
            <a:endParaRPr lang="en-US" altLang="zh-CN" sz="36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诗</a:t>
            </a: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:  《</a:t>
            </a:r>
            <a:r>
              <a:rPr lang="zh-CN" altLang="en-US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咏史诗</a:t>
            </a:r>
            <a:r>
              <a:rPr lang="en-US" altLang="zh-CN" sz="36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》</a:t>
            </a:r>
            <a:endParaRPr lang="en-US" altLang="zh-CN" sz="3600" b="1">
              <a:solidFill>
                <a:srgbClr val="0000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ABD1E1-741E-3C0B-1F3A-2A19C170000E}"/>
              </a:ext>
            </a:extLst>
          </p:cNvPr>
          <p:cNvSpPr txBox="1"/>
          <p:nvPr/>
        </p:nvSpPr>
        <p:spPr>
          <a:xfrm>
            <a:off x="4303710" y="5344944"/>
            <a:ext cx="6115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三班：指汉朝的三位历史学家：父亲班彪，儿子班固，和幼女班昭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第五段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1849438" y="-183832"/>
            <a:ext cx="8066088" cy="6502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律曰：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我降，与君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兄弟；今不听吾计，后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虽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复欲见我，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可得乎？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武骂律曰：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为人臣子，不顾恩义，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主背亲，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降虏于蛮夷，何以汝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见？且单于信汝，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决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人死生，不平心持正，反欲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斗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两主，观祸败。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知我不降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欲令两国相攻，匈奴之祸，从我始矣！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133125" name="Line 5"/>
          <p:cNvSpPr/>
          <p:nvPr/>
        </p:nvSpPr>
        <p:spPr>
          <a:xfrm flipV="1">
            <a:off x="6242050" y="2983230"/>
            <a:ext cx="215900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33128" name="Line 8"/>
          <p:cNvSpPr/>
          <p:nvPr/>
        </p:nvSpPr>
        <p:spPr>
          <a:xfrm>
            <a:off x="5160963" y="5143818"/>
            <a:ext cx="2160587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33133" name="AutoShape 13"/>
          <p:cNvSpPr>
            <a:spLocks noChangeArrowheads="1"/>
          </p:cNvSpPr>
          <p:nvPr/>
        </p:nvSpPr>
        <p:spPr bwMode="auto">
          <a:xfrm>
            <a:off x="3144838" y="895668"/>
            <a:ext cx="1368425" cy="609600"/>
          </a:xfrm>
          <a:prstGeom prst="wedgeRoundRectCallout">
            <a:avLst>
              <a:gd name="adj1" fmla="val -9861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通过</a:t>
            </a:r>
          </a:p>
        </p:txBody>
      </p:sp>
      <p:sp>
        <p:nvSpPr>
          <p:cNvPr id="133134" name="AutoShape 14"/>
          <p:cNvSpPr>
            <a:spLocks noChangeArrowheads="1"/>
          </p:cNvSpPr>
          <p:nvPr/>
        </p:nvSpPr>
        <p:spPr bwMode="auto">
          <a:xfrm>
            <a:off x="4800600" y="895668"/>
            <a:ext cx="2447925" cy="504825"/>
          </a:xfrm>
          <a:prstGeom prst="wedgeRoundRectCallout">
            <a:avLst>
              <a:gd name="adj1" fmla="val -5255"/>
              <a:gd name="adj2" fmla="val -7704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做，结交为</a:t>
            </a:r>
          </a:p>
        </p:txBody>
      </p:sp>
      <p:sp>
        <p:nvSpPr>
          <p:cNvPr id="133135" name="AutoShape 15"/>
          <p:cNvSpPr>
            <a:spLocks noChangeArrowheads="1"/>
          </p:cNvSpPr>
          <p:nvPr/>
        </p:nvSpPr>
        <p:spPr bwMode="auto">
          <a:xfrm>
            <a:off x="3217863" y="1975168"/>
            <a:ext cx="2160588" cy="503238"/>
          </a:xfrm>
          <a:prstGeom prst="wedgeRoundRectCallout">
            <a:avLst>
              <a:gd name="adj1" fmla="val 8264"/>
              <a:gd name="adj2" fmla="val -9290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哪，怎么</a:t>
            </a:r>
          </a:p>
        </p:txBody>
      </p:sp>
      <p:sp>
        <p:nvSpPr>
          <p:cNvPr id="133136" name="AutoShape 16"/>
          <p:cNvSpPr>
            <a:spLocks noChangeArrowheads="1"/>
          </p:cNvSpPr>
          <p:nvPr/>
        </p:nvSpPr>
        <p:spPr bwMode="auto">
          <a:xfrm>
            <a:off x="8329613" y="824230"/>
            <a:ext cx="914400" cy="503238"/>
          </a:xfrm>
          <a:prstGeom prst="wedgeRoundRectCallout">
            <a:avLst>
              <a:gd name="adj1" fmla="val -61111"/>
              <a:gd name="adj2" fmla="val 922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你</a:t>
            </a:r>
          </a:p>
        </p:txBody>
      </p:sp>
      <p:sp>
        <p:nvSpPr>
          <p:cNvPr id="133137" name="AutoShape 17"/>
          <p:cNvSpPr>
            <a:spLocks noChangeArrowheads="1"/>
          </p:cNvSpPr>
          <p:nvPr/>
        </p:nvSpPr>
        <p:spPr bwMode="auto">
          <a:xfrm>
            <a:off x="3360738" y="3056255"/>
            <a:ext cx="2808288" cy="503238"/>
          </a:xfrm>
          <a:prstGeom prst="wedgeRoundRectCallout">
            <a:avLst>
              <a:gd name="adj1" fmla="val -5681"/>
              <a:gd name="adj2" fmla="val -894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同“叛”，背叛</a:t>
            </a:r>
          </a:p>
        </p:txBody>
      </p:sp>
      <p:sp>
        <p:nvSpPr>
          <p:cNvPr id="133138" name="AutoShape 18"/>
          <p:cNvSpPr>
            <a:spLocks noChangeArrowheads="1"/>
          </p:cNvSpPr>
          <p:nvPr/>
        </p:nvSpPr>
        <p:spPr bwMode="auto">
          <a:xfrm>
            <a:off x="5953125" y="1903730"/>
            <a:ext cx="914400" cy="609600"/>
          </a:xfrm>
          <a:prstGeom prst="wedgeRoundRectCallout">
            <a:avLst>
              <a:gd name="adj1" fmla="val -11977"/>
              <a:gd name="adj2" fmla="val 700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</a:t>
            </a:r>
          </a:p>
        </p:txBody>
      </p:sp>
      <p:sp>
        <p:nvSpPr>
          <p:cNvPr id="133139" name="AutoShape 19"/>
          <p:cNvSpPr>
            <a:spLocks noChangeArrowheads="1"/>
          </p:cNvSpPr>
          <p:nvPr/>
        </p:nvSpPr>
        <p:spPr bwMode="auto">
          <a:xfrm>
            <a:off x="7537450" y="1832293"/>
            <a:ext cx="2087563" cy="719138"/>
          </a:xfrm>
          <a:prstGeom prst="cloudCallout">
            <a:avLst>
              <a:gd name="adj1" fmla="val -69773"/>
              <a:gd name="adj2" fmla="val 6479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</a:p>
        </p:txBody>
      </p:sp>
      <p:sp>
        <p:nvSpPr>
          <p:cNvPr id="133140" name="AutoShape 20"/>
          <p:cNvSpPr>
            <a:spLocks noChangeArrowheads="1"/>
          </p:cNvSpPr>
          <p:nvPr/>
        </p:nvSpPr>
        <p:spPr bwMode="auto">
          <a:xfrm>
            <a:off x="1992630" y="4137343"/>
            <a:ext cx="1368425" cy="503238"/>
          </a:xfrm>
          <a:prstGeom prst="wedgeRoundRectCallout">
            <a:avLst>
              <a:gd name="adj1" fmla="val -38514"/>
              <a:gd name="adj2" fmla="val -897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语气词</a:t>
            </a:r>
          </a:p>
        </p:txBody>
      </p:sp>
      <p:sp>
        <p:nvSpPr>
          <p:cNvPr id="133141" name="AutoShape 21"/>
          <p:cNvSpPr>
            <a:spLocks noChangeArrowheads="1"/>
          </p:cNvSpPr>
          <p:nvPr/>
        </p:nvSpPr>
        <p:spPr bwMode="auto">
          <a:xfrm>
            <a:off x="5665788" y="4135755"/>
            <a:ext cx="2159000" cy="504825"/>
          </a:xfrm>
          <a:prstGeom prst="wedgeRoundRectCallout">
            <a:avLst>
              <a:gd name="adj1" fmla="val -46616"/>
              <a:gd name="adj2" fmla="val -732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决定，判定</a:t>
            </a:r>
          </a:p>
        </p:txBody>
      </p:sp>
      <p:sp>
        <p:nvSpPr>
          <p:cNvPr id="133142" name="AutoShape 22"/>
          <p:cNvSpPr>
            <a:spLocks noChangeArrowheads="1"/>
          </p:cNvSpPr>
          <p:nvPr/>
        </p:nvSpPr>
        <p:spPr bwMode="auto">
          <a:xfrm>
            <a:off x="1992313" y="5289868"/>
            <a:ext cx="1584325" cy="430213"/>
          </a:xfrm>
          <a:prstGeom prst="wedgeRoundRectCallout">
            <a:avLst>
              <a:gd name="adj1" fmla="val -20042"/>
              <a:gd name="adj2" fmla="val -10092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斗</a:t>
            </a:r>
          </a:p>
        </p:txBody>
      </p:sp>
      <p:sp>
        <p:nvSpPr>
          <p:cNvPr id="133143" name="AutoShape 23"/>
          <p:cNvSpPr>
            <a:spLocks noChangeArrowheads="1"/>
          </p:cNvSpPr>
          <p:nvPr/>
        </p:nvSpPr>
        <p:spPr bwMode="auto">
          <a:xfrm>
            <a:off x="4441825" y="5288280"/>
            <a:ext cx="914400" cy="503238"/>
          </a:xfrm>
          <a:prstGeom prst="wedgeRoundRectCallout">
            <a:avLst>
              <a:gd name="adj1" fmla="val 31250"/>
              <a:gd name="adj2" fmla="val -8817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你</a:t>
            </a:r>
          </a:p>
        </p:txBody>
      </p:sp>
      <p:grpSp>
        <p:nvGrpSpPr>
          <p:cNvPr id="4" name="Group 29"/>
          <p:cNvGrpSpPr/>
          <p:nvPr/>
        </p:nvGrpSpPr>
        <p:grpSpPr>
          <a:xfrm>
            <a:off x="1992313" y="2983230"/>
            <a:ext cx="7848600" cy="1081088"/>
            <a:chOff x="657" y="1842"/>
            <a:chExt cx="4944" cy="681"/>
          </a:xfrm>
        </p:grpSpPr>
        <p:sp>
          <p:nvSpPr>
            <p:cNvPr id="195606" name="Line 25"/>
            <p:cNvSpPr/>
            <p:nvPr/>
          </p:nvSpPr>
          <p:spPr>
            <a:xfrm>
              <a:off x="4830" y="1842"/>
              <a:ext cx="771" cy="1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  <p:sp>
          <p:nvSpPr>
            <p:cNvPr id="195607" name="Line 26"/>
            <p:cNvSpPr/>
            <p:nvPr/>
          </p:nvSpPr>
          <p:spPr>
            <a:xfrm>
              <a:off x="657" y="2523"/>
              <a:ext cx="499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33147" name="AutoShape 27"/>
          <p:cNvSpPr>
            <a:spLocks noChangeArrowheads="1"/>
          </p:cNvSpPr>
          <p:nvPr/>
        </p:nvSpPr>
        <p:spPr bwMode="auto">
          <a:xfrm>
            <a:off x="7034213" y="2983230"/>
            <a:ext cx="2087563" cy="649288"/>
          </a:xfrm>
          <a:prstGeom prst="cloudCallout">
            <a:avLst>
              <a:gd name="adj1" fmla="val 66806"/>
              <a:gd name="adj2" fmla="val -5122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</a:p>
        </p:txBody>
      </p:sp>
      <p:sp>
        <p:nvSpPr>
          <p:cNvPr id="133148" name="AutoShape 28"/>
          <p:cNvSpPr>
            <a:spLocks noChangeArrowheads="1"/>
          </p:cNvSpPr>
          <p:nvPr/>
        </p:nvSpPr>
        <p:spPr bwMode="auto">
          <a:xfrm>
            <a:off x="4513263" y="4137343"/>
            <a:ext cx="914400" cy="503238"/>
          </a:xfrm>
          <a:prstGeom prst="wedgeRoundRectCallout">
            <a:avLst>
              <a:gd name="adj1" fmla="val 30556"/>
              <a:gd name="adj2" fmla="val -74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66105" y="5288280"/>
            <a:ext cx="3042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99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状语后置</a:t>
            </a:r>
            <a:r>
              <a:rPr lang="zh-CN" altLang="en-US" sz="2800" b="1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（明知）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500"/>
                                        <p:tgtEl>
                                          <p:spTgt spid="13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500"/>
                                        <p:tgtEl>
                                          <p:spTgt spid="13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500"/>
                                        <p:tgtEl>
                                          <p:spTgt spid="13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500"/>
                                        <p:tgtEl>
                                          <p:spTgt spid="13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3" grpId="0"/>
      <p:bldP spid="133134" grpId="0"/>
      <p:bldP spid="133135" grpId="0"/>
      <p:bldP spid="133136" grpId="0"/>
      <p:bldP spid="133137" grpId="0"/>
      <p:bldP spid="133138" grpId="0"/>
      <p:bldP spid="133139" grpId="0"/>
      <p:bldP spid="133140" grpId="0"/>
      <p:bldP spid="133141" grpId="0"/>
      <p:bldP spid="133142" grpId="0"/>
      <p:bldP spid="133143" grpId="0"/>
      <p:bldP spid="133147" grpId="0"/>
      <p:bldP spid="13314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196610" name="Text Box 4"/>
          <p:cNvSpPr txBox="1"/>
          <p:nvPr/>
        </p:nvSpPr>
        <p:spPr>
          <a:xfrm>
            <a:off x="1502547" y="1416640"/>
            <a:ext cx="9753282" cy="36009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卫律说：“你通过我的关系投降，我与你结为兄弟；今天不听我的安排，以后即使再想见我，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怎么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能得到机会呢？” 苏武痛骂卫律说：“</a:t>
            </a:r>
            <a:r>
              <a:rPr lang="zh-CN" altLang="en-US" sz="2800" b="1" u="sng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你为人君之臣，人父之子，不顾君父恩义，背叛主上、抛弃亲人，在蛮夷之地做投降的奴隶，我为什么要见你呢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！况且单于信任你，让你决定别人的死活，你却居心不平，不主持公道，反而想要使汉皇帝和匈奴单于二主相斗，自己幸灾乐祸，你明知道我决不会投降，想要使汉和匈奴互相攻打。匈奴灭亡的灾祸，将从我开始了！”</a:t>
            </a:r>
            <a:endParaRPr lang="zh-CN" altLang="en-US" sz="32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第五段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7634" name="Text Box 3"/>
          <p:cNvSpPr txBox="1"/>
          <p:nvPr/>
        </p:nvSpPr>
        <p:spPr>
          <a:xfrm>
            <a:off x="1707241" y="1466771"/>
            <a:ext cx="3392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第五段小标题</a:t>
            </a:r>
          </a:p>
        </p:txBody>
      </p:sp>
      <p:sp>
        <p:nvSpPr>
          <p:cNvPr id="197635" name="Text Box 4"/>
          <p:cNvSpPr txBox="1"/>
          <p:nvPr/>
        </p:nvSpPr>
        <p:spPr>
          <a:xfrm>
            <a:off x="1976755" y="1828483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2450465" y="2952115"/>
            <a:ext cx="8675688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              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威逼：“当死，单于募降者赦罪”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软硬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兼施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                                                                     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              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利诱：“苏君今日降，明日复然”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10" name="Line 6"/>
          <p:cNvSpPr/>
          <p:nvPr/>
        </p:nvSpPr>
        <p:spPr>
          <a:xfrm flipV="1">
            <a:off x="3653155" y="3477578"/>
            <a:ext cx="554038" cy="4318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72711" name="Line 7"/>
          <p:cNvSpPr/>
          <p:nvPr/>
        </p:nvSpPr>
        <p:spPr>
          <a:xfrm>
            <a:off x="3709035" y="3909378"/>
            <a:ext cx="498475" cy="50323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9482" y="2353787"/>
            <a:ext cx="52330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卫律是怎样劝降苏武的？</a:t>
            </a:r>
          </a:p>
        </p:txBody>
      </p:sp>
      <p:sp>
        <p:nvSpPr>
          <p:cNvPr id="113668" name="Text Box 3"/>
          <p:cNvSpPr/>
          <p:nvPr/>
        </p:nvSpPr>
        <p:spPr>
          <a:xfrm>
            <a:off x="5168672" y="1356360"/>
            <a:ext cx="6072188" cy="64516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ea typeface="黑体" panose="02010609060101010101" pitchFamily="49" charset="-122"/>
              </a:rPr>
              <a:t>舍生取义；苏武再次自杀。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72709" grpId="0"/>
      <p:bldP spid="3" grpId="0"/>
      <p:bldP spid="11366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81280" y="2064385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11257" y="2856865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第六段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8659" name="Text Box 3"/>
          <p:cNvSpPr txBox="1"/>
          <p:nvPr/>
        </p:nvSpPr>
        <p:spPr>
          <a:xfrm>
            <a:off x="1667828" y="-442277"/>
            <a:ext cx="8856662" cy="6497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律知武终不可胁，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白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单于。单于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愈益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欲降之，乃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幽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武置大窖中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饮食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。天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雨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雪，武卧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啮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雪，与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旃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毛并咽之，数日不死。匈奴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以为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神，乃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徙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武北海上无人处，使牧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。羝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乳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乃得归。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别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其官属常惠等各置他所。武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既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至海上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，廪食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不至，掘野鼠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去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草实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食之。</a:t>
            </a:r>
          </a:p>
        </p:txBody>
      </p:sp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4476115" y="853123"/>
            <a:ext cx="2305050" cy="609600"/>
          </a:xfrm>
          <a:prstGeom prst="wedgeRoundRectCallout">
            <a:avLst>
              <a:gd name="adj1" fmla="val -13981"/>
              <a:gd name="adj2" fmla="val -77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告诉，报告</a:t>
            </a:r>
          </a:p>
        </p:txBody>
      </p:sp>
      <p:sp>
        <p:nvSpPr>
          <p:cNvPr id="136198" name="AutoShape 6"/>
          <p:cNvSpPr>
            <a:spLocks noChangeArrowheads="1"/>
          </p:cNvSpPr>
          <p:nvPr/>
        </p:nvSpPr>
        <p:spPr bwMode="auto">
          <a:xfrm>
            <a:off x="8795703" y="926148"/>
            <a:ext cx="1150938" cy="609600"/>
          </a:xfrm>
          <a:prstGeom prst="wedgeRoundRectCallout">
            <a:avLst>
              <a:gd name="adj1" fmla="val 51102"/>
              <a:gd name="adj2" fmla="val -92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禁闭</a:t>
            </a:r>
          </a:p>
        </p:txBody>
      </p:sp>
      <p:sp>
        <p:nvSpPr>
          <p:cNvPr id="136199" name="AutoShape 7"/>
          <p:cNvSpPr>
            <a:spLocks noChangeArrowheads="1"/>
          </p:cNvSpPr>
          <p:nvPr/>
        </p:nvSpPr>
        <p:spPr bwMode="auto">
          <a:xfrm>
            <a:off x="4020820" y="2064385"/>
            <a:ext cx="2374900" cy="609600"/>
          </a:xfrm>
          <a:prstGeom prst="wedgeRoundRectCallout">
            <a:avLst>
              <a:gd name="adj1" fmla="val 46593"/>
              <a:gd name="adj2" fmla="val -7969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名作动，下</a:t>
            </a:r>
          </a:p>
        </p:txBody>
      </p:sp>
      <p:sp>
        <p:nvSpPr>
          <p:cNvPr id="136200" name="AutoShape 8"/>
          <p:cNvSpPr>
            <a:spLocks noChangeArrowheads="1"/>
          </p:cNvSpPr>
          <p:nvPr/>
        </p:nvSpPr>
        <p:spPr bwMode="auto">
          <a:xfrm>
            <a:off x="6708140" y="2077085"/>
            <a:ext cx="1655763" cy="609600"/>
          </a:xfrm>
          <a:prstGeom prst="wedgeRoundRectCallout">
            <a:avLst>
              <a:gd name="adj1" fmla="val 25074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咬，嚼</a:t>
            </a:r>
          </a:p>
        </p:txBody>
      </p:sp>
      <p:sp>
        <p:nvSpPr>
          <p:cNvPr id="136201" name="AutoShape 9"/>
          <p:cNvSpPr>
            <a:spLocks noChangeArrowheads="1"/>
          </p:cNvSpPr>
          <p:nvPr/>
        </p:nvSpPr>
        <p:spPr bwMode="auto">
          <a:xfrm>
            <a:off x="8903653" y="2077085"/>
            <a:ext cx="1439863" cy="609600"/>
          </a:xfrm>
          <a:prstGeom prst="wedgeRoundRectCallout">
            <a:avLst>
              <a:gd name="adj1" fmla="val -3912"/>
              <a:gd name="adj2" fmla="val -8150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同“毡”</a:t>
            </a:r>
          </a:p>
        </p:txBody>
      </p:sp>
      <p:sp>
        <p:nvSpPr>
          <p:cNvPr id="136202" name="AutoShape 10"/>
          <p:cNvSpPr>
            <a:spLocks noChangeArrowheads="1"/>
          </p:cNvSpPr>
          <p:nvPr/>
        </p:nvSpPr>
        <p:spPr bwMode="auto">
          <a:xfrm>
            <a:off x="4403090" y="3516948"/>
            <a:ext cx="2303463" cy="433388"/>
          </a:xfrm>
          <a:prstGeom prst="wedgeRoundRectCallout">
            <a:avLst>
              <a:gd name="adj1" fmla="val 13199"/>
              <a:gd name="adj2" fmla="val -14011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当作</a:t>
            </a:r>
          </a:p>
        </p:txBody>
      </p:sp>
      <p:sp>
        <p:nvSpPr>
          <p:cNvPr id="136203" name="AutoShape 11"/>
          <p:cNvSpPr>
            <a:spLocks noChangeArrowheads="1"/>
          </p:cNvSpPr>
          <p:nvPr/>
        </p:nvSpPr>
        <p:spPr bwMode="auto">
          <a:xfrm>
            <a:off x="7066915" y="3374073"/>
            <a:ext cx="1655763" cy="609600"/>
          </a:xfrm>
          <a:prstGeom prst="wedgeRoundRectCallout">
            <a:avLst>
              <a:gd name="adj1" fmla="val -31306"/>
              <a:gd name="adj2" fmla="val -934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流放</a:t>
            </a:r>
          </a:p>
        </p:txBody>
      </p:sp>
      <p:sp>
        <p:nvSpPr>
          <p:cNvPr id="136204" name="AutoShape 12"/>
          <p:cNvSpPr>
            <a:spLocks noChangeArrowheads="1"/>
          </p:cNvSpPr>
          <p:nvPr/>
        </p:nvSpPr>
        <p:spPr bwMode="auto">
          <a:xfrm>
            <a:off x="2099628" y="3301048"/>
            <a:ext cx="1223963" cy="609600"/>
          </a:xfrm>
          <a:prstGeom prst="wedgeRoundRectCallout">
            <a:avLst>
              <a:gd name="adj1" fmla="val -4347"/>
              <a:gd name="adj2" fmla="val 989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公羊</a:t>
            </a:r>
          </a:p>
        </p:txBody>
      </p:sp>
      <p:sp>
        <p:nvSpPr>
          <p:cNvPr id="136205" name="AutoShape 13"/>
          <p:cNvSpPr>
            <a:spLocks noChangeArrowheads="1"/>
          </p:cNvSpPr>
          <p:nvPr/>
        </p:nvSpPr>
        <p:spPr bwMode="auto">
          <a:xfrm>
            <a:off x="2242503" y="4669473"/>
            <a:ext cx="2592388" cy="609600"/>
          </a:xfrm>
          <a:prstGeom prst="wedgeRoundRectCallout">
            <a:avLst>
              <a:gd name="adj1" fmla="val 6218"/>
              <a:gd name="adj2" fmla="val -8932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名作动，生子</a:t>
            </a:r>
          </a:p>
        </p:txBody>
      </p:sp>
      <p:sp>
        <p:nvSpPr>
          <p:cNvPr id="136206" name="AutoShape 14"/>
          <p:cNvSpPr>
            <a:spLocks noChangeArrowheads="1"/>
          </p:cNvSpPr>
          <p:nvPr/>
        </p:nvSpPr>
        <p:spPr bwMode="auto">
          <a:xfrm>
            <a:off x="5050790" y="4742498"/>
            <a:ext cx="1800225" cy="609600"/>
          </a:xfrm>
          <a:prstGeom prst="wedgeRoundRectCallout">
            <a:avLst>
              <a:gd name="adj1" fmla="val -25838"/>
              <a:gd name="adj2" fmla="val -997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分别隔离</a:t>
            </a:r>
          </a:p>
        </p:txBody>
      </p:sp>
      <p:sp>
        <p:nvSpPr>
          <p:cNvPr id="136207" name="AutoShape 15"/>
          <p:cNvSpPr>
            <a:spLocks noChangeArrowheads="1"/>
          </p:cNvSpPr>
          <p:nvPr/>
        </p:nvSpPr>
        <p:spPr bwMode="auto">
          <a:xfrm>
            <a:off x="5987415" y="6049010"/>
            <a:ext cx="3744913" cy="609600"/>
          </a:xfrm>
          <a:prstGeom prst="wedgeRoundRectCallout">
            <a:avLst>
              <a:gd name="adj1" fmla="val -42582"/>
              <a:gd name="adj2" fmla="val -9140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同“弆”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方正姚体" panose="02010601030101010101" pitchFamily="2" charset="-122"/>
                <a:cs typeface="+mn-cs"/>
              </a:rPr>
              <a:t>j</a:t>
            </a: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方正姚体" panose="02010601030101010101" pitchFamily="2" charset="-122"/>
                <a:cs typeface="+mn-cs"/>
              </a:rPr>
              <a:t>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，收藏</a:t>
            </a:r>
          </a:p>
        </p:txBody>
      </p:sp>
      <p:sp>
        <p:nvSpPr>
          <p:cNvPr id="136217" name="Text Box 25"/>
          <p:cNvSpPr txBox="1">
            <a:spLocks noChangeArrowheads="1"/>
          </p:cNvSpPr>
          <p:nvPr/>
        </p:nvSpPr>
        <p:spPr bwMode="auto">
          <a:xfrm>
            <a:off x="5501640" y="3654108"/>
            <a:ext cx="5397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</a:t>
            </a:r>
          </a:p>
        </p:txBody>
      </p:sp>
      <p:sp>
        <p:nvSpPr>
          <p:cNvPr id="136218" name="Line 26"/>
          <p:cNvSpPr/>
          <p:nvPr/>
        </p:nvSpPr>
        <p:spPr>
          <a:xfrm flipH="1">
            <a:off x="5771515" y="3013710"/>
            <a:ext cx="0" cy="5032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36219" name="AutoShape 27"/>
          <p:cNvSpPr>
            <a:spLocks noChangeArrowheads="1"/>
          </p:cNvSpPr>
          <p:nvPr/>
        </p:nvSpPr>
        <p:spPr bwMode="auto">
          <a:xfrm>
            <a:off x="8435340" y="4742498"/>
            <a:ext cx="1547813" cy="609600"/>
          </a:xfrm>
          <a:prstGeom prst="wedgeRoundRectCallout">
            <a:avLst>
              <a:gd name="adj1" fmla="val 58921"/>
              <a:gd name="adj2" fmla="val -940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08140" y="627380"/>
            <a:ext cx="254000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更加。同义副词连用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4835" y="926465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跟外界隔绝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772795" y="2145665"/>
            <a:ext cx="3132455" cy="609600"/>
          </a:xfrm>
          <a:prstGeom prst="wedgeRoundRectCallout">
            <a:avLst>
              <a:gd name="adj1" fmla="val 81583"/>
              <a:gd name="adj2" fmla="val -9406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供应饮食</a:t>
            </a:r>
            <a:endParaRPr lang="zh-CN" altLang="en-US" sz="2800">
              <a:ea typeface="思源黑体 CN Heavy" panose="020b0a00000000000000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1157605" y="6038215"/>
            <a:ext cx="2165985" cy="609600"/>
          </a:xfrm>
          <a:prstGeom prst="wedgeRoundRectCallout">
            <a:avLst>
              <a:gd name="adj1" fmla="val 58921"/>
              <a:gd name="adj2" fmla="val -940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公家发的粮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3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6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3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  <p:bldP spid="136199" grpId="0"/>
      <p:bldP spid="136200" grpId="0"/>
      <p:bldP spid="136201" grpId="0"/>
      <p:bldP spid="136202" grpId="0"/>
      <p:bldP spid="136203" grpId="0"/>
      <p:bldP spid="136204" grpId="0"/>
      <p:bldP spid="136205" grpId="0"/>
      <p:bldP spid="136206" grpId="0"/>
      <p:bldP spid="136207" grpId="0"/>
      <p:bldP spid="136217" grpId="0"/>
      <p:bldP spid="136219" grpId="0"/>
      <p:bldP spid="5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62586" y="1628507"/>
            <a:ext cx="982589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卫律知道苏武终究不可胁迫投降，报告了单于。单于越发想要使他投降，就把苏武囚禁起来，放在大地窖里面，断绝供应，不给他喝的、吃的。天下雪，苏武卧着嚼雪，同毡毛一起吞下去，几日不死。匈奴以为神奇，就把苏武迁移到北海边没有人的地方，让他放牧公羊，说等到公羊生了小羊才得归汉。分开他的随从官吏常惠等人，分别投放到别的地方。苏武迁移到北海后，公家发给的粮食不来，（</a:t>
            </a:r>
            <a:r>
              <a:rPr lang="zh-CN" altLang="en-US" sz="28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只能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）掘野鼠，收野生果实来吃。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第六段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199683" name="Text Box 3"/>
          <p:cNvSpPr txBox="1"/>
          <p:nvPr/>
        </p:nvSpPr>
        <p:spPr>
          <a:xfrm>
            <a:off x="1975803" y="0"/>
            <a:ext cx="8064500" cy="6497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杖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汉节牧羊，卧起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操持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，节旄尽落。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积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五六年，单于弟</a:t>
            </a:r>
            <a:r>
              <a:rPr lang="zh-CN" altLang="en-US" sz="2800" b="1" u="sng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於靬王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弋射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海上。武能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网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纺缴，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檠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弓弩，於靬王爱之，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给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其衣食。三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余，王病，赐武马畜、服匿、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穹庐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。王死后，人众徙去。其冬，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丁令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盗武牛羊，武复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穷厄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888808" y="1340803"/>
            <a:ext cx="2592388" cy="609600"/>
          </a:xfrm>
          <a:prstGeom prst="wedgeRoundRectCallout">
            <a:avLst>
              <a:gd name="adj1" fmla="val -37690"/>
              <a:gd name="adj2" fmla="val -8229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名作动，拄着</a:t>
            </a:r>
          </a:p>
        </p:txBody>
      </p:sp>
      <p:sp>
        <p:nvSpPr>
          <p:cNvPr id="137233" name="AutoShape 17"/>
          <p:cNvSpPr>
            <a:spLocks noChangeArrowheads="1"/>
          </p:cNvSpPr>
          <p:nvPr/>
        </p:nvSpPr>
        <p:spPr bwMode="auto">
          <a:xfrm>
            <a:off x="4912995" y="1340803"/>
            <a:ext cx="1366838" cy="609600"/>
          </a:xfrm>
          <a:prstGeom prst="wedgeRoundRectCallout">
            <a:avLst>
              <a:gd name="adj1" fmla="val -24218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拿着</a:t>
            </a:r>
          </a:p>
        </p:txBody>
      </p:sp>
      <p:sp>
        <p:nvSpPr>
          <p:cNvPr id="137234" name="AutoShape 18"/>
          <p:cNvSpPr>
            <a:spLocks noChangeArrowheads="1"/>
          </p:cNvSpPr>
          <p:nvPr/>
        </p:nvSpPr>
        <p:spPr bwMode="auto">
          <a:xfrm>
            <a:off x="7362508" y="1340803"/>
            <a:ext cx="1368425" cy="609600"/>
          </a:xfrm>
          <a:prstGeom prst="wedgeRoundRectCallout">
            <a:avLst>
              <a:gd name="adj1" fmla="val -8815"/>
              <a:gd name="adj2" fmla="val -75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累计</a:t>
            </a:r>
          </a:p>
        </p:txBody>
      </p:sp>
      <p:sp>
        <p:nvSpPr>
          <p:cNvPr id="137235" name="AutoShape 19"/>
          <p:cNvSpPr>
            <a:spLocks noChangeArrowheads="1"/>
          </p:cNvSpPr>
          <p:nvPr/>
        </p:nvSpPr>
        <p:spPr bwMode="auto">
          <a:xfrm>
            <a:off x="2753995" y="2707640"/>
            <a:ext cx="1366838" cy="609600"/>
          </a:xfrm>
          <a:prstGeom prst="wedgeRoundRectCallout">
            <a:avLst>
              <a:gd name="adj1" fmla="val 48838"/>
              <a:gd name="adj2" fmla="val -963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打猎</a:t>
            </a:r>
          </a:p>
        </p:txBody>
      </p:sp>
      <p:sp>
        <p:nvSpPr>
          <p:cNvPr id="137236" name="AutoShape 20"/>
          <p:cNvSpPr>
            <a:spLocks noChangeArrowheads="1"/>
          </p:cNvSpPr>
          <p:nvPr/>
        </p:nvSpPr>
        <p:spPr bwMode="auto">
          <a:xfrm>
            <a:off x="4912995" y="2636203"/>
            <a:ext cx="2520950" cy="609600"/>
          </a:xfrm>
          <a:prstGeom prst="wedgeRoundRectCallout">
            <a:avLst>
              <a:gd name="adj1" fmla="val 11963"/>
              <a:gd name="adj2" fmla="val -7708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名作动，结网</a:t>
            </a:r>
          </a:p>
        </p:txBody>
      </p:sp>
      <p:sp>
        <p:nvSpPr>
          <p:cNvPr id="137237" name="AutoShape 21"/>
          <p:cNvSpPr>
            <a:spLocks noChangeArrowheads="1"/>
          </p:cNvSpPr>
          <p:nvPr/>
        </p:nvSpPr>
        <p:spPr bwMode="auto">
          <a:xfrm>
            <a:off x="7505383" y="2707640"/>
            <a:ext cx="2520950" cy="609600"/>
          </a:xfrm>
          <a:prstGeom prst="wedgeRoundRectCallout">
            <a:avLst>
              <a:gd name="adj1" fmla="val -35519"/>
              <a:gd name="adj2" fmla="val -9219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名作动，矫正</a:t>
            </a:r>
          </a:p>
        </p:txBody>
      </p:sp>
      <p:sp>
        <p:nvSpPr>
          <p:cNvPr id="137238" name="AutoShape 22"/>
          <p:cNvSpPr>
            <a:spLocks noChangeArrowheads="1"/>
          </p:cNvSpPr>
          <p:nvPr/>
        </p:nvSpPr>
        <p:spPr bwMode="auto">
          <a:xfrm>
            <a:off x="2160905" y="5158740"/>
            <a:ext cx="2553970" cy="609600"/>
          </a:xfrm>
          <a:prstGeom prst="wedgeRoundRectCallout">
            <a:avLst>
              <a:gd name="adj1" fmla="val -12949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圆形的帐篷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9" name="AutoShape 23"/>
          <p:cNvSpPr>
            <a:spLocks noChangeArrowheads="1"/>
          </p:cNvSpPr>
          <p:nvPr/>
        </p:nvSpPr>
        <p:spPr bwMode="auto">
          <a:xfrm>
            <a:off x="5273358" y="3898265"/>
            <a:ext cx="914400" cy="609600"/>
          </a:xfrm>
          <a:prstGeom prst="wedgeRoundRectCallout">
            <a:avLst>
              <a:gd name="adj1" fmla="val 14412"/>
              <a:gd name="adj2" fmla="val -817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年</a:t>
            </a:r>
          </a:p>
        </p:txBody>
      </p:sp>
      <p:sp>
        <p:nvSpPr>
          <p:cNvPr id="137240" name="AutoShape 24"/>
          <p:cNvSpPr>
            <a:spLocks noChangeArrowheads="1"/>
          </p:cNvSpPr>
          <p:nvPr/>
        </p:nvSpPr>
        <p:spPr bwMode="auto">
          <a:xfrm>
            <a:off x="4770120" y="5876290"/>
            <a:ext cx="1871663" cy="609600"/>
          </a:xfrm>
          <a:prstGeom prst="wedgeRoundRectCallout">
            <a:avLst>
              <a:gd name="adj1" fmla="val -74088"/>
              <a:gd name="adj2" fmla="val -192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陷于困境</a:t>
            </a:r>
          </a:p>
        </p:txBody>
      </p:sp>
      <p:sp>
        <p:nvSpPr>
          <p:cNvPr id="137241" name="Text Box 25"/>
          <p:cNvSpPr txBox="1">
            <a:spLocks noChangeArrowheads="1"/>
          </p:cNvSpPr>
          <p:nvPr/>
        </p:nvSpPr>
        <p:spPr bwMode="auto">
          <a:xfrm>
            <a:off x="4354830" y="2797810"/>
            <a:ext cx="5397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于</a:t>
            </a:r>
          </a:p>
        </p:txBody>
      </p:sp>
      <p:sp>
        <p:nvSpPr>
          <p:cNvPr id="137242" name="Line 26"/>
          <p:cNvSpPr/>
          <p:nvPr/>
        </p:nvSpPr>
        <p:spPr>
          <a:xfrm flipH="1">
            <a:off x="4624705" y="2133283"/>
            <a:ext cx="0" cy="503237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37243" name="AutoShape 27"/>
          <p:cNvSpPr>
            <a:spLocks noChangeArrowheads="1"/>
          </p:cNvSpPr>
          <p:nvPr/>
        </p:nvSpPr>
        <p:spPr bwMode="auto">
          <a:xfrm>
            <a:off x="7649845" y="5444490"/>
            <a:ext cx="1728788" cy="609600"/>
          </a:xfrm>
          <a:prstGeom prst="wedgeRoundRectCallout">
            <a:avLst>
              <a:gd name="adj1" fmla="val -231"/>
              <a:gd name="adj2" fmla="val -1153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丁灵</a:t>
            </a:r>
          </a:p>
        </p:txBody>
      </p:sp>
      <p:sp>
        <p:nvSpPr>
          <p:cNvPr id="3" name="AutoShape 22"/>
          <p:cNvSpPr>
            <a:spLocks noChangeArrowheads="1"/>
          </p:cNvSpPr>
          <p:nvPr/>
        </p:nvSpPr>
        <p:spPr bwMode="auto">
          <a:xfrm>
            <a:off x="3113723" y="3933190"/>
            <a:ext cx="1366838" cy="609600"/>
          </a:xfrm>
          <a:prstGeom prst="wedgeRoundRectCallout">
            <a:avLst>
              <a:gd name="adj1" fmla="val -12949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供给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3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3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3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3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2" grpId="0"/>
      <p:bldP spid="137233" grpId="0"/>
      <p:bldP spid="137234" grpId="0"/>
      <p:bldP spid="137235" grpId="0"/>
      <p:bldP spid="137236" grpId="0"/>
      <p:bldP spid="137237" grpId="0"/>
      <p:bldP spid="137238" grpId="0"/>
      <p:bldP spid="137239" grpId="0"/>
      <p:bldP spid="137240" grpId="0"/>
      <p:bldP spid="137241" grpId="0"/>
      <p:bldP spid="137243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4151" y="-78105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1913" y="1761308"/>
            <a:ext cx="90631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他拄着汉廷的节旄牧羊，睡觉、起来都拿着，节上的牦牛尾毛全部脱落。一共过了五、六年，单于的弟弟於靬王到北海上打猎。苏武会结网纺制丝绳，矫正弓弩，於靬王颇器重他，供给他衣服、食品。三年多过后，於靬王得病，赐给苏武马匹和牲畜、盛酒酪的瓦器、圆顶的毡帐篷。於靬王死后，他的部下迁移离开。这年冬天，丁令人盗去了苏武的牛羊，苏武又陷入穷困。</a:t>
            </a:r>
            <a:endParaRPr lang="zh-CN" altLang="en-US" sz="28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第六段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75778" name="Text Box 2"/>
          <p:cNvSpPr txBox="1"/>
          <p:nvPr/>
        </p:nvSpPr>
        <p:spPr>
          <a:xfrm>
            <a:off x="2100580" y="2499995"/>
            <a:ext cx="9258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苏武不愿意投降，匈奴是怎样对待他的？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28110" y="1500505"/>
            <a:ext cx="408958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流放北海  持节牧羊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2175" y="742315"/>
            <a:ext cx="741741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给第</a:t>
            </a:r>
            <a:r>
              <a:rPr lang="en-US" altLang="zh-CN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段</a:t>
            </a:r>
            <a:r>
              <a:rPr lang="zh-CN" altLang="en-US" sz="3200" b="1" u="sng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拟一个小标题概括本段段意。</a:t>
            </a:r>
            <a:endParaRPr lang="zh-CN" altLang="en-US" sz="3200"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8815" y="3367405"/>
            <a:ext cx="91649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）肉体折磨：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幽武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置大窖中，绝不饮食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啮雪，咽毡毛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掘野鼠去草实而食之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）精神折磨：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羝乳乃得归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别其官属常惠等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等。</a:t>
            </a:r>
            <a:endParaRPr lang="zh-CN" altLang="en-US" sz="3200">
              <a:ea typeface="思源黑体 CN Heavy" panose="020b0a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3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第七段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202754" name="Rectangle 2"/>
          <p:cNvSpPr/>
          <p:nvPr/>
        </p:nvSpPr>
        <p:spPr>
          <a:xfrm>
            <a:off x="1820228" y="-452755"/>
            <a:ext cx="8281987" cy="64976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初，武与李陵俱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侍中。武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匈奴，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明年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，陵降，不敢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求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武。久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，单于使陵至海上，为武置酒设乐。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谓武曰：“单于闻陵与子卿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素厚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，故使陵来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足下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，虚心欲相待。终不得归汉，空自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苦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人之地，信义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安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乎？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8245" name="Line 5"/>
          <p:cNvSpPr/>
          <p:nvPr/>
        </p:nvSpPr>
        <p:spPr>
          <a:xfrm>
            <a:off x="2685415" y="5884545"/>
            <a:ext cx="2087563" cy="71438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38247" name="AutoShape 7"/>
          <p:cNvSpPr>
            <a:spLocks noChangeArrowheads="1"/>
          </p:cNvSpPr>
          <p:nvPr/>
        </p:nvSpPr>
        <p:spPr bwMode="auto">
          <a:xfrm>
            <a:off x="7941628" y="915670"/>
            <a:ext cx="1511300" cy="609600"/>
          </a:xfrm>
          <a:prstGeom prst="wedgeRoundRectCallout">
            <a:avLst>
              <a:gd name="adj1" fmla="val -208"/>
              <a:gd name="adj2" fmla="val -87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第二年</a:t>
            </a:r>
          </a:p>
        </p:txBody>
      </p:sp>
      <p:sp>
        <p:nvSpPr>
          <p:cNvPr id="138248" name="AutoShape 8"/>
          <p:cNvSpPr>
            <a:spLocks noChangeArrowheads="1"/>
          </p:cNvSpPr>
          <p:nvPr/>
        </p:nvSpPr>
        <p:spPr bwMode="auto">
          <a:xfrm>
            <a:off x="3404553" y="2211070"/>
            <a:ext cx="1511300" cy="609600"/>
          </a:xfrm>
          <a:prstGeom prst="wedgeRoundRectCallout">
            <a:avLst>
              <a:gd name="adj1" fmla="val -40440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访求</a:t>
            </a:r>
          </a:p>
        </p:txBody>
      </p:sp>
      <p:sp>
        <p:nvSpPr>
          <p:cNvPr id="138249" name="AutoShape 9"/>
          <p:cNvSpPr>
            <a:spLocks noChangeArrowheads="1"/>
          </p:cNvSpPr>
          <p:nvPr/>
        </p:nvSpPr>
        <p:spPr bwMode="auto">
          <a:xfrm>
            <a:off x="3260090" y="3435033"/>
            <a:ext cx="1295400" cy="609600"/>
          </a:xfrm>
          <a:prstGeom prst="wedgeRoundRectCallout">
            <a:avLst>
              <a:gd name="adj1" fmla="val -50120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趁机</a:t>
            </a:r>
          </a:p>
        </p:txBody>
      </p:sp>
      <p:sp>
        <p:nvSpPr>
          <p:cNvPr id="138250" name="AutoShape 10"/>
          <p:cNvSpPr>
            <a:spLocks noChangeArrowheads="1"/>
          </p:cNvSpPr>
          <p:nvPr/>
        </p:nvSpPr>
        <p:spPr bwMode="auto">
          <a:xfrm>
            <a:off x="6789103" y="3435033"/>
            <a:ext cx="2663825" cy="609600"/>
          </a:xfrm>
          <a:prstGeom prst="wedgeRoundRectCallout">
            <a:avLst>
              <a:gd name="adj1" fmla="val -9236"/>
              <a:gd name="adj2" fmla="val -895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一向关系很好</a:t>
            </a:r>
          </a:p>
        </p:txBody>
      </p:sp>
      <p:sp>
        <p:nvSpPr>
          <p:cNvPr id="138251" name="AutoShape 11"/>
          <p:cNvSpPr>
            <a:spLocks noChangeArrowheads="1"/>
          </p:cNvSpPr>
          <p:nvPr/>
        </p:nvSpPr>
        <p:spPr bwMode="auto">
          <a:xfrm>
            <a:off x="1893253" y="3330258"/>
            <a:ext cx="1079500" cy="609600"/>
          </a:xfrm>
          <a:prstGeom prst="wedgeRoundRectCallout">
            <a:avLst>
              <a:gd name="adj1" fmla="val -38384"/>
              <a:gd name="adj2" fmla="val 8906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劝说</a:t>
            </a:r>
          </a:p>
        </p:txBody>
      </p:sp>
      <p:sp>
        <p:nvSpPr>
          <p:cNvPr id="138252" name="AutoShape 12"/>
          <p:cNvSpPr>
            <a:spLocks noChangeArrowheads="1"/>
          </p:cNvSpPr>
          <p:nvPr/>
        </p:nvSpPr>
        <p:spPr bwMode="auto">
          <a:xfrm>
            <a:off x="2036128" y="4660583"/>
            <a:ext cx="1800225" cy="576263"/>
          </a:xfrm>
          <a:prstGeom prst="wedgeRoundRectCallout">
            <a:avLst>
              <a:gd name="adj1" fmla="val -8380"/>
              <a:gd name="adj2" fmla="val -7203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尊称，你</a:t>
            </a:r>
          </a:p>
        </p:txBody>
      </p:sp>
      <p:sp>
        <p:nvSpPr>
          <p:cNvPr id="138253" name="AutoShape 13"/>
          <p:cNvSpPr>
            <a:spLocks noChangeArrowheads="1"/>
          </p:cNvSpPr>
          <p:nvPr/>
        </p:nvSpPr>
        <p:spPr bwMode="auto">
          <a:xfrm>
            <a:off x="6789103" y="4732020"/>
            <a:ext cx="1296988" cy="609600"/>
          </a:xfrm>
          <a:prstGeom prst="wedgeRoundRectCallout">
            <a:avLst>
              <a:gd name="adj1" fmla="val 83903"/>
              <a:gd name="adj2" fmla="val -778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受苦</a:t>
            </a:r>
          </a:p>
        </p:txBody>
      </p:sp>
      <p:sp>
        <p:nvSpPr>
          <p:cNvPr id="138254" name="AutoShape 14"/>
          <p:cNvSpPr>
            <a:spLocks noChangeArrowheads="1"/>
          </p:cNvSpPr>
          <p:nvPr/>
        </p:nvSpPr>
        <p:spPr bwMode="auto">
          <a:xfrm>
            <a:off x="9021128" y="4660583"/>
            <a:ext cx="1584325" cy="609600"/>
          </a:xfrm>
          <a:prstGeom prst="wedgeRoundRectCallout">
            <a:avLst>
              <a:gd name="adj1" fmla="val -30963"/>
              <a:gd name="adj2" fmla="val -807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</a:p>
        </p:txBody>
      </p:sp>
      <p:sp>
        <p:nvSpPr>
          <p:cNvPr id="138255" name="AutoShape 15"/>
          <p:cNvSpPr>
            <a:spLocks noChangeArrowheads="1"/>
          </p:cNvSpPr>
          <p:nvPr/>
        </p:nvSpPr>
        <p:spPr bwMode="auto">
          <a:xfrm>
            <a:off x="4412298" y="4660900"/>
            <a:ext cx="1150938" cy="609600"/>
          </a:xfrm>
          <a:prstGeom prst="wedgeRoundRectCallout">
            <a:avLst>
              <a:gd name="adj1" fmla="val -99792"/>
              <a:gd name="adj2" fmla="val 864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哪里</a:t>
            </a:r>
          </a:p>
        </p:txBody>
      </p:sp>
      <p:sp>
        <p:nvSpPr>
          <p:cNvPr id="138256" name="AutoShape 16"/>
          <p:cNvSpPr>
            <a:spLocks noChangeArrowheads="1"/>
          </p:cNvSpPr>
          <p:nvPr/>
        </p:nvSpPr>
        <p:spPr bwMode="auto">
          <a:xfrm>
            <a:off x="4412615" y="5967095"/>
            <a:ext cx="2808288" cy="609600"/>
          </a:xfrm>
          <a:prstGeom prst="wedgeRoundRectCallout">
            <a:avLst>
              <a:gd name="adj1" fmla="val -55718"/>
              <a:gd name="adj2" fmla="val -630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同“现”表现</a:t>
            </a:r>
          </a:p>
        </p:txBody>
      </p:sp>
      <p:sp>
        <p:nvSpPr>
          <p:cNvPr id="138259" name="AutoShape 19"/>
          <p:cNvSpPr>
            <a:spLocks noChangeArrowheads="1"/>
          </p:cNvSpPr>
          <p:nvPr/>
        </p:nvSpPr>
        <p:spPr bwMode="auto">
          <a:xfrm>
            <a:off x="8517890" y="5308283"/>
            <a:ext cx="2303463" cy="792163"/>
          </a:xfrm>
          <a:prstGeom prst="cloudCallout">
            <a:avLst>
              <a:gd name="adj1" fmla="val -22917"/>
              <a:gd name="adj2" fmla="val -13556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</a:p>
        </p:txBody>
      </p:sp>
      <p:sp>
        <p:nvSpPr>
          <p:cNvPr id="138270" name="AutoShape 30"/>
          <p:cNvSpPr>
            <a:spLocks noChangeArrowheads="1"/>
          </p:cNvSpPr>
          <p:nvPr/>
        </p:nvSpPr>
        <p:spPr bwMode="auto">
          <a:xfrm>
            <a:off x="6285865" y="915670"/>
            <a:ext cx="1295400" cy="609600"/>
          </a:xfrm>
          <a:prstGeom prst="wedgeRoundRectCallout">
            <a:avLst>
              <a:gd name="adj1" fmla="val 8088"/>
              <a:gd name="adj2" fmla="val -87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出使</a:t>
            </a:r>
          </a:p>
        </p:txBody>
      </p:sp>
      <p:sp>
        <p:nvSpPr>
          <p:cNvPr id="138271" name="AutoShape 31"/>
          <p:cNvSpPr>
            <a:spLocks noChangeArrowheads="1"/>
          </p:cNvSpPr>
          <p:nvPr/>
        </p:nvSpPr>
        <p:spPr bwMode="auto">
          <a:xfrm>
            <a:off x="2828290" y="844233"/>
            <a:ext cx="2736850" cy="609600"/>
          </a:xfrm>
          <a:prstGeom prst="wedgeRoundRectCallout">
            <a:avLst>
              <a:gd name="adj1" fmla="val 28944"/>
              <a:gd name="adj2" fmla="val 8359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音节助词，不译</a:t>
            </a:r>
          </a:p>
        </p:txBody>
      </p:sp>
      <p:sp>
        <p:nvSpPr>
          <p:cNvPr id="138272" name="AutoShape 32"/>
          <p:cNvSpPr>
            <a:spLocks noChangeArrowheads="1"/>
          </p:cNvSpPr>
          <p:nvPr/>
        </p:nvSpPr>
        <p:spPr bwMode="auto">
          <a:xfrm>
            <a:off x="4988878" y="4876483"/>
            <a:ext cx="2159000" cy="792163"/>
          </a:xfrm>
          <a:prstGeom prst="cloudCallout">
            <a:avLst>
              <a:gd name="adj1" fmla="val -56102"/>
              <a:gd name="adj2" fmla="val 56815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</a:p>
        </p:txBody>
      </p:sp>
      <p:grpSp>
        <p:nvGrpSpPr>
          <p:cNvPr id="6" name="Group 34"/>
          <p:cNvGrpSpPr/>
          <p:nvPr/>
        </p:nvGrpSpPr>
        <p:grpSpPr>
          <a:xfrm>
            <a:off x="1893253" y="4660583"/>
            <a:ext cx="7775575" cy="1295400"/>
            <a:chOff x="431" y="3113"/>
            <a:chExt cx="4898" cy="816"/>
          </a:xfrm>
        </p:grpSpPr>
        <p:sp>
          <p:nvSpPr>
            <p:cNvPr id="202773" name="Line 6"/>
            <p:cNvSpPr/>
            <p:nvPr/>
          </p:nvSpPr>
          <p:spPr>
            <a:xfrm>
              <a:off x="4059" y="3113"/>
              <a:ext cx="1270" cy="0"/>
            </a:xfrm>
            <a:prstGeom prst="line">
              <a:avLst/>
            </a:prstGeom>
            <a:ln w="3810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  <p:sp>
          <p:nvSpPr>
            <p:cNvPr id="202774" name="Line 33"/>
            <p:cNvSpPr/>
            <p:nvPr/>
          </p:nvSpPr>
          <p:spPr>
            <a:xfrm>
              <a:off x="431" y="3929"/>
              <a:ext cx="317" cy="0"/>
            </a:xfrm>
            <a:prstGeom prst="line">
              <a:avLst/>
            </a:prstGeom>
            <a:ln w="3810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7" grpId="0"/>
      <p:bldP spid="138248" grpId="0"/>
      <p:bldP spid="138249" grpId="0"/>
      <p:bldP spid="138250" grpId="0"/>
      <p:bldP spid="138251" grpId="0"/>
      <p:bldP spid="138252" grpId="0"/>
      <p:bldP spid="138253" grpId="0"/>
      <p:bldP spid="138254" grpId="0"/>
      <p:bldP spid="138255" grpId="0"/>
      <p:bldP spid="138256" grpId="0"/>
      <p:bldP spid="138259" grpId="0"/>
      <p:bldP spid="138270" grpId="0"/>
      <p:bldP spid="138271" grpId="0"/>
      <p:bldP spid="13827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34523" y="1631315"/>
            <a:ext cx="96031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 </a:t>
            </a:r>
            <a:r>
              <a:rPr kumimoji="1" lang="zh-CN" altLang="en-US" sz="32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当初，苏武与李陵都做皇帝的侍从。苏武出使匈奴，第二年，李陵投降匈奴，不敢访求苏武。过了很久，单于派遣李陵去北海，为苏武备办酒宴安排歌舞。李陵</a:t>
            </a:r>
            <a:r>
              <a:rPr kumimoji="1" lang="zh-CN" altLang="en-US" sz="3200" b="1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趁机</a:t>
            </a:r>
            <a:r>
              <a:rPr kumimoji="1" lang="zh-CN" altLang="en-US" sz="32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对苏武说：“单于听说我与你</a:t>
            </a:r>
            <a:r>
              <a:rPr lang="zh-CN" altLang="en-US" sz="3200" b="1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一向关系很好</a:t>
            </a:r>
            <a:r>
              <a:rPr kumimoji="1" lang="zh-CN" altLang="en-US" sz="32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，所以派我来劝说足下，愿谦诚地对待你。你终究不能回归汉朝了，白白地在荒无人烟的地方受苦，信义</a:t>
            </a:r>
            <a:r>
              <a:rPr kumimoji="1" lang="zh-CN" altLang="en-US" sz="3200" b="1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何处</a:t>
            </a:r>
            <a:r>
              <a:rPr kumimoji="1" lang="zh-CN" altLang="en-US" sz="32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显现呢？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文本框 68609"/>
          <p:cNvSpPr txBox="1"/>
          <p:nvPr/>
        </p:nvSpPr>
        <p:spPr>
          <a:xfrm>
            <a:off x="3994717" y="535811"/>
            <a:ext cx="46815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班固及</a:t>
            </a:r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汉书</a:t>
            </a:r>
            <a:r>
              <a:rPr lang="en-US" altLang="zh-CN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32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简介：</a:t>
            </a:r>
          </a:p>
        </p:txBody>
      </p:sp>
      <p:sp>
        <p:nvSpPr>
          <p:cNvPr id="68611" name="文本框 68610"/>
          <p:cNvSpPr txBox="1"/>
          <p:nvPr/>
        </p:nvSpPr>
        <p:spPr>
          <a:xfrm>
            <a:off x="644128" y="1474619"/>
            <a:ext cx="10903744" cy="39087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　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班固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32—92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年）字孟坚，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东汉</a:t>
            </a: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著名史学家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.《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后汉书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·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班固传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称他“年九岁，能属文，诵诗赋。及长，遂博贯载籍，九流百家之言，无不穷究。所学无常师，不为章句，举大义而已”。</a:t>
            </a:r>
            <a:endParaRPr lang="en-US" altLang="zh-CN" sz="24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其父班彪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曾续司马迁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史记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史记后传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，未成而故。班固立志继承父业，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在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后传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基础上，进一步广搜材料，编写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汉书</a:t>
            </a:r>
            <a:r>
              <a:rPr lang="en-US" altLang="zh-CN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。后因有人向汉明帝诬告他篡改国史，被捕入狱。</a:t>
            </a:r>
            <a:endParaRPr lang="en-US" altLang="zh-CN" sz="24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其弟班超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上书解释，始得获释，被命为兰台令史，经过二十一年努力，写成了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汉书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。汉和帝永元初年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班固随窦宪出征匈奴，不久窦宪因谋反案被诛，班固也受牵连被捕，死于狱中。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50035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第七段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7" name="Rectangle 2"/>
          <p:cNvSpPr/>
          <p:nvPr/>
        </p:nvSpPr>
        <p:spPr>
          <a:xfrm>
            <a:off x="2208213" y="-375920"/>
            <a:ext cx="7775575" cy="707009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270000"/>
              </a:lnSpc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前</a:t>
            </a:r>
            <a:r>
              <a:rPr lang="zh-CN" altLang="en-US" sz="2800" b="1" u="sng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长君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为奉车，从至雍棫阳宫，扶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辇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下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除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，触柱折辕，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劾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大不敬，伏剑自刎，赐钱二百万以葬。</a:t>
            </a:r>
            <a:r>
              <a:rPr lang="zh-CN" altLang="en-US" sz="2800" b="1" u="sng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孺卿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祠</a:t>
            </a:r>
            <a:r>
              <a:rPr lang="zh-CN" altLang="en-US" sz="2800" b="1">
                <a:solidFill>
                  <a:srgbClr val="00CC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河东后土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，宦骑与黄门驸马争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船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，推堕驸马河中溺死，宦骑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，诏使孺卿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逐捕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，不得，惶恐饮药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死。来时太夫人已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不幸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，陵送葬至阳陵。</a:t>
            </a:r>
            <a:r>
              <a:rPr lang="zh-CN" altLang="en-US" sz="2800" b="1" u="sng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子卿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妇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年少，闻已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更嫁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矣。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1332" name="AutoShape 20"/>
          <p:cNvSpPr>
            <a:spLocks noChangeArrowheads="1"/>
          </p:cNvSpPr>
          <p:nvPr/>
        </p:nvSpPr>
        <p:spPr bwMode="auto">
          <a:xfrm>
            <a:off x="8472488" y="879475"/>
            <a:ext cx="1295400" cy="503238"/>
          </a:xfrm>
          <a:prstGeom prst="wedgeRoundRectCallout">
            <a:avLst>
              <a:gd name="adj1" fmla="val -38847"/>
              <a:gd name="adj2" fmla="val -9006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殿阶</a:t>
            </a:r>
          </a:p>
        </p:txBody>
      </p:sp>
      <p:sp>
        <p:nvSpPr>
          <p:cNvPr id="141333" name="AutoShape 21"/>
          <p:cNvSpPr>
            <a:spLocks noChangeArrowheads="1"/>
          </p:cNvSpPr>
          <p:nvPr/>
        </p:nvSpPr>
        <p:spPr bwMode="auto">
          <a:xfrm>
            <a:off x="3287713" y="2030413"/>
            <a:ext cx="1368425" cy="609600"/>
          </a:xfrm>
          <a:prstGeom prst="wedgeRoundRectCallout">
            <a:avLst>
              <a:gd name="adj1" fmla="val -23667"/>
              <a:gd name="adj2" fmla="val -7525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被弹劾</a:t>
            </a:r>
          </a:p>
        </p:txBody>
      </p:sp>
      <p:sp>
        <p:nvSpPr>
          <p:cNvPr id="141334" name="AutoShape 22"/>
          <p:cNvSpPr>
            <a:spLocks noChangeArrowheads="1"/>
          </p:cNvSpPr>
          <p:nvPr/>
        </p:nvSpPr>
        <p:spPr bwMode="auto">
          <a:xfrm>
            <a:off x="2351088" y="3182938"/>
            <a:ext cx="1150938" cy="504825"/>
          </a:xfrm>
          <a:prstGeom prst="wedgeRoundRectCallout">
            <a:avLst>
              <a:gd name="adj1" fmla="val 28069"/>
              <a:gd name="adj2" fmla="val -896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跟随</a:t>
            </a:r>
          </a:p>
        </p:txBody>
      </p:sp>
      <p:sp>
        <p:nvSpPr>
          <p:cNvPr id="141335" name="AutoShape 23"/>
          <p:cNvSpPr>
            <a:spLocks noChangeArrowheads="1"/>
          </p:cNvSpPr>
          <p:nvPr/>
        </p:nvSpPr>
        <p:spPr bwMode="auto">
          <a:xfrm>
            <a:off x="7244715" y="3111500"/>
            <a:ext cx="2739390" cy="609600"/>
          </a:xfrm>
          <a:prstGeom prst="wedgeRoundRectCallout">
            <a:avLst>
              <a:gd name="adj1" fmla="val -25273"/>
              <a:gd name="adj2" fmla="val -63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名作动，上船</a:t>
            </a:r>
          </a:p>
        </p:txBody>
      </p:sp>
      <p:sp>
        <p:nvSpPr>
          <p:cNvPr id="141336" name="AutoShape 24"/>
          <p:cNvSpPr>
            <a:spLocks noChangeArrowheads="1"/>
          </p:cNvSpPr>
          <p:nvPr/>
        </p:nvSpPr>
        <p:spPr bwMode="auto">
          <a:xfrm>
            <a:off x="5303838" y="4335463"/>
            <a:ext cx="1150938" cy="609600"/>
          </a:xfrm>
          <a:prstGeom prst="wedgeRoundRectCallout">
            <a:avLst>
              <a:gd name="adj1" fmla="val -12208"/>
              <a:gd name="adj2" fmla="val -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逃跑</a:t>
            </a:r>
          </a:p>
        </p:txBody>
      </p:sp>
      <p:sp>
        <p:nvSpPr>
          <p:cNvPr id="141337" name="AutoShape 25"/>
          <p:cNvSpPr>
            <a:spLocks noChangeArrowheads="1"/>
          </p:cNvSpPr>
          <p:nvPr/>
        </p:nvSpPr>
        <p:spPr bwMode="auto">
          <a:xfrm>
            <a:off x="7896225" y="4264025"/>
            <a:ext cx="1441450" cy="609600"/>
          </a:xfrm>
          <a:prstGeom prst="wedgeRoundRectCallout">
            <a:avLst>
              <a:gd name="adj1" fmla="val -28963"/>
              <a:gd name="adj2" fmla="val -658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追捕</a:t>
            </a:r>
          </a:p>
        </p:txBody>
      </p:sp>
      <p:sp>
        <p:nvSpPr>
          <p:cNvPr id="141338" name="AutoShape 26"/>
          <p:cNvSpPr>
            <a:spLocks noChangeArrowheads="1"/>
          </p:cNvSpPr>
          <p:nvPr/>
        </p:nvSpPr>
        <p:spPr bwMode="auto">
          <a:xfrm>
            <a:off x="2784475" y="4264025"/>
            <a:ext cx="1512888" cy="609600"/>
          </a:xfrm>
          <a:prstGeom prst="wedgeRoundRectCallout">
            <a:avLst>
              <a:gd name="adj1" fmla="val 17051"/>
              <a:gd name="adj2" fmla="val 77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表修饰</a:t>
            </a:r>
          </a:p>
        </p:txBody>
      </p:sp>
      <p:sp>
        <p:nvSpPr>
          <p:cNvPr id="141339" name="AutoShape 27"/>
          <p:cNvSpPr>
            <a:spLocks noChangeArrowheads="1"/>
          </p:cNvSpPr>
          <p:nvPr/>
        </p:nvSpPr>
        <p:spPr bwMode="auto">
          <a:xfrm>
            <a:off x="6743700" y="5487988"/>
            <a:ext cx="1512888" cy="609600"/>
          </a:xfrm>
          <a:prstGeom prst="wedgeRoundRectCallout">
            <a:avLst>
              <a:gd name="adj1" fmla="val -17051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去世</a:t>
            </a:r>
          </a:p>
        </p:txBody>
      </p:sp>
      <p:sp>
        <p:nvSpPr>
          <p:cNvPr id="141340" name="AutoShape 28"/>
          <p:cNvSpPr>
            <a:spLocks noChangeArrowheads="1"/>
          </p:cNvSpPr>
          <p:nvPr/>
        </p:nvSpPr>
        <p:spPr bwMode="auto">
          <a:xfrm>
            <a:off x="3648075" y="5381625"/>
            <a:ext cx="1511300" cy="609600"/>
          </a:xfrm>
          <a:prstGeom prst="wedgeRoundRectCallout">
            <a:avLst>
              <a:gd name="adj1" fmla="val -26995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妻子</a:t>
            </a:r>
          </a:p>
        </p:txBody>
      </p:sp>
      <p:sp>
        <p:nvSpPr>
          <p:cNvPr id="141341" name="AutoShape 29"/>
          <p:cNvSpPr>
            <a:spLocks noChangeArrowheads="1"/>
          </p:cNvSpPr>
          <p:nvPr/>
        </p:nvSpPr>
        <p:spPr bwMode="auto">
          <a:xfrm>
            <a:off x="5519738" y="5381625"/>
            <a:ext cx="1130300" cy="609600"/>
          </a:xfrm>
          <a:prstGeom prst="wedgeRoundRectCallout">
            <a:avLst>
              <a:gd name="adj1" fmla="val 20366"/>
              <a:gd name="adj2" fmla="val 794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改嫁</a:t>
            </a:r>
          </a:p>
        </p:txBody>
      </p:sp>
      <p:sp>
        <p:nvSpPr>
          <p:cNvPr id="141342" name="AutoShape 30"/>
          <p:cNvSpPr>
            <a:spLocks noChangeArrowheads="1"/>
          </p:cNvSpPr>
          <p:nvPr/>
        </p:nvSpPr>
        <p:spPr bwMode="auto">
          <a:xfrm>
            <a:off x="5232400" y="952500"/>
            <a:ext cx="2735263" cy="503238"/>
          </a:xfrm>
          <a:prstGeom prst="wedgeRoundRectCallout">
            <a:avLst>
              <a:gd name="adj1" fmla="val 43556"/>
              <a:gd name="adj2" fmla="val -10173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皇帝的车子</a:t>
            </a:r>
          </a:p>
        </p:txBody>
      </p:sp>
      <p:sp>
        <p:nvSpPr>
          <p:cNvPr id="141343" name="Text Box 31"/>
          <p:cNvSpPr txBox="1">
            <a:spLocks noChangeArrowheads="1"/>
          </p:cNvSpPr>
          <p:nvPr/>
        </p:nvSpPr>
        <p:spPr bwMode="auto">
          <a:xfrm>
            <a:off x="3503613" y="3111500"/>
            <a:ext cx="5397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于</a:t>
            </a:r>
          </a:p>
        </p:txBody>
      </p:sp>
      <p:sp>
        <p:nvSpPr>
          <p:cNvPr id="141344" name="Line 32"/>
          <p:cNvSpPr/>
          <p:nvPr/>
        </p:nvSpPr>
        <p:spPr>
          <a:xfrm flipH="1">
            <a:off x="3773488" y="2607945"/>
            <a:ext cx="0" cy="503238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41345" name="AutoShape 33"/>
          <p:cNvSpPr>
            <a:spLocks noChangeArrowheads="1"/>
          </p:cNvSpPr>
          <p:nvPr/>
        </p:nvSpPr>
        <p:spPr bwMode="auto">
          <a:xfrm>
            <a:off x="4151313" y="3182938"/>
            <a:ext cx="1150938" cy="504825"/>
          </a:xfrm>
          <a:prstGeom prst="wedgeRoundRectCallout">
            <a:avLst>
              <a:gd name="adj1" fmla="val -90278"/>
              <a:gd name="adj2" fmla="val -8113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祭祀</a:t>
            </a:r>
          </a:p>
        </p:txBody>
      </p:sp>
      <p:sp>
        <p:nvSpPr>
          <p:cNvPr id="141346" name="AutoShape 34"/>
          <p:cNvSpPr>
            <a:spLocks noChangeArrowheads="1"/>
          </p:cNvSpPr>
          <p:nvPr/>
        </p:nvSpPr>
        <p:spPr bwMode="auto">
          <a:xfrm>
            <a:off x="5016500" y="1887538"/>
            <a:ext cx="4032250" cy="647700"/>
          </a:xfrm>
          <a:prstGeom prst="cloudCallout">
            <a:avLst>
              <a:gd name="adj1" fmla="val -59014"/>
              <a:gd name="adj2" fmla="val 7156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省略句，状语后置</a:t>
            </a:r>
          </a:p>
        </p:txBody>
      </p:sp>
      <p:sp>
        <p:nvSpPr>
          <p:cNvPr id="141347" name="Line 35"/>
          <p:cNvSpPr/>
          <p:nvPr/>
        </p:nvSpPr>
        <p:spPr>
          <a:xfrm>
            <a:off x="2279650" y="3038475"/>
            <a:ext cx="295275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41348" name="AutoShape 36"/>
          <p:cNvSpPr>
            <a:spLocks noChangeArrowheads="1"/>
          </p:cNvSpPr>
          <p:nvPr/>
        </p:nvSpPr>
        <p:spPr bwMode="auto">
          <a:xfrm>
            <a:off x="2566988" y="5414963"/>
            <a:ext cx="792163" cy="609600"/>
          </a:xfrm>
          <a:prstGeom prst="wedgeRoundRectCallout">
            <a:avLst>
              <a:gd name="adj1" fmla="val 58819"/>
              <a:gd name="adj2" fmla="val 66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你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4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4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1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14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14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2" grpId="0"/>
      <p:bldP spid="141333" grpId="0"/>
      <p:bldP spid="141334" grpId="0"/>
      <p:bldP spid="141335" grpId="0"/>
      <p:bldP spid="141336" grpId="0"/>
      <p:bldP spid="141337" grpId="0"/>
      <p:bldP spid="141338" grpId="0"/>
      <p:bldP spid="141339" grpId="0"/>
      <p:bldP spid="141340" grpId="0"/>
      <p:bldP spid="141341" grpId="0"/>
      <p:bldP spid="141342" grpId="0"/>
      <p:bldP spid="141343" grpId="0"/>
      <p:bldP spid="141345" grpId="0"/>
      <p:bldP spid="141346" grpId="0"/>
      <p:bldP spid="14134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2209" y="1659285"/>
            <a:ext cx="1006366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 </a:t>
            </a:r>
            <a:r>
              <a:rPr kumimoji="1" lang="zh-CN" altLang="en-US" sz="28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以前你的大哥做奉车都尉，跟随皇上到雍的棫宫，扶着</a:t>
            </a:r>
            <a:r>
              <a:rPr kumimoji="1" lang="zh-CN" altLang="en-US" sz="2800" b="1" noProof="0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皇帝的车驾</a:t>
            </a:r>
            <a:r>
              <a:rPr kumimoji="1" lang="zh-CN" altLang="en-US" sz="2800" b="1" noProof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下殿阶，碰到柱子，折断了车辕，被定为大不敬的罪，用剑自杀了，只不过赐钱二百万用以下葬。你弟弟孺卿跟随皇上祭祀河东土神，骑着马的宦官与黄门驸马抢着上船，把黄门驸马推下去掉到河中淹死了。骑着马的宦官逃走了。皇上命令孺卿去追捕，他抓不到，因害怕而服毒自杀。我来的时候，你的母亲已去世，我送葬到阳陵。你的夫人年纪轻，听说已改嫁了。</a:t>
            </a:r>
            <a:endParaRPr lang="zh-CN" altLang="en-US" sz="28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第七段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205827" name="Rectangle 3"/>
          <p:cNvSpPr/>
          <p:nvPr/>
        </p:nvSpPr>
        <p:spPr>
          <a:xfrm>
            <a:off x="2099628" y="-586422"/>
            <a:ext cx="7993062" cy="6497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二人，两女一男，今复十余年，存亡不可知。人生如朝露，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苦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如此？陵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降时，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忽忽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如狂，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自痛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负汉；加以老母系保宫。子卿不欲降，何以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陵？且陛下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高，法令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常，大臣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罪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夷灭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者数十家，安危不可知。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9273" name="AutoShape 9"/>
          <p:cNvSpPr>
            <a:spLocks noChangeArrowheads="1"/>
          </p:cNvSpPr>
          <p:nvPr/>
        </p:nvSpPr>
        <p:spPr bwMode="auto">
          <a:xfrm>
            <a:off x="1271270" y="841375"/>
            <a:ext cx="5337175" cy="609600"/>
          </a:xfrm>
          <a:prstGeom prst="wedgeRoundRectCallout">
            <a:avLst>
              <a:gd name="adj1" fmla="val -15008"/>
              <a:gd name="adj2" fmla="val -944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古：妹妹今：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姐姐</a:t>
            </a:r>
            <a:r>
              <a:rPr lang="en-US" altLang="zh-CN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妹妹</a:t>
            </a:r>
            <a:r>
              <a:rPr lang="en-US" altLang="zh-CN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)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和弟弟</a:t>
            </a:r>
            <a:endParaRPr lang="zh-CN" altLang="en-US" sz="2800" b="1">
              <a:solidFill>
                <a:srgbClr val="9900FF"/>
              </a:solidFill>
              <a:ea typeface="思源黑体 CN Heavy" panose="020b0a00000000000000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4" name="AutoShape 10"/>
          <p:cNvSpPr>
            <a:spLocks noChangeArrowheads="1"/>
          </p:cNvSpPr>
          <p:nvPr/>
        </p:nvSpPr>
        <p:spPr bwMode="auto">
          <a:xfrm>
            <a:off x="5339715" y="2077403"/>
            <a:ext cx="2305050" cy="609600"/>
          </a:xfrm>
          <a:prstGeom prst="wedgeRoundRectCallout">
            <a:avLst>
              <a:gd name="adj1" fmla="val -24657"/>
              <a:gd name="adj2" fmla="val -867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何必久久的</a:t>
            </a:r>
          </a:p>
        </p:txBody>
      </p:sp>
      <p:sp>
        <p:nvSpPr>
          <p:cNvPr id="139275" name="AutoShape 11"/>
          <p:cNvSpPr>
            <a:spLocks noChangeArrowheads="1"/>
          </p:cNvSpPr>
          <p:nvPr/>
        </p:nvSpPr>
        <p:spPr bwMode="auto">
          <a:xfrm>
            <a:off x="1955165" y="3372803"/>
            <a:ext cx="1728788" cy="609600"/>
          </a:xfrm>
          <a:prstGeom prst="wedgeRoundRectCallout">
            <a:avLst>
              <a:gd name="adj1" fmla="val -18227"/>
              <a:gd name="adj2" fmla="val -817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精神恍惚</a:t>
            </a:r>
          </a:p>
        </p:txBody>
      </p:sp>
      <p:sp>
        <p:nvSpPr>
          <p:cNvPr id="139276" name="AutoShape 12"/>
          <p:cNvSpPr>
            <a:spLocks noChangeArrowheads="1"/>
          </p:cNvSpPr>
          <p:nvPr/>
        </p:nvSpPr>
        <p:spPr bwMode="auto">
          <a:xfrm>
            <a:off x="4331653" y="3372803"/>
            <a:ext cx="2159000" cy="609600"/>
          </a:xfrm>
          <a:prstGeom prst="wedgeRoundRectCallout">
            <a:avLst>
              <a:gd name="adj1" fmla="val -45366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痛恨自己</a:t>
            </a:r>
          </a:p>
        </p:txBody>
      </p:sp>
      <p:sp>
        <p:nvSpPr>
          <p:cNvPr id="139277" name="AutoShape 13"/>
          <p:cNvSpPr>
            <a:spLocks noChangeArrowheads="1"/>
          </p:cNvSpPr>
          <p:nvPr/>
        </p:nvSpPr>
        <p:spPr bwMode="auto">
          <a:xfrm>
            <a:off x="3541078" y="4598353"/>
            <a:ext cx="1152525" cy="609600"/>
          </a:xfrm>
          <a:prstGeom prst="wedgeRoundRectCallout">
            <a:avLst>
              <a:gd name="adj1" fmla="val 8954"/>
              <a:gd name="adj2" fmla="val -70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超过</a:t>
            </a:r>
          </a:p>
        </p:txBody>
      </p:sp>
      <p:sp>
        <p:nvSpPr>
          <p:cNvPr id="139278" name="AutoShape 14"/>
          <p:cNvSpPr>
            <a:spLocks noChangeArrowheads="1"/>
          </p:cNvSpPr>
          <p:nvPr/>
        </p:nvSpPr>
        <p:spPr bwMode="auto">
          <a:xfrm>
            <a:off x="5121910" y="4639310"/>
            <a:ext cx="5161280" cy="609600"/>
          </a:xfrm>
          <a:prstGeom prst="wedgeRoundRectCallout">
            <a:avLst>
              <a:gd name="adj1" fmla="val -19672"/>
              <a:gd name="adj2" fmla="val -1107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古：年纪，今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: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春秋时期 </a:t>
            </a:r>
            <a:r>
              <a:rPr lang="en-US" altLang="zh-CN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/ 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季节</a:t>
            </a:r>
            <a:endParaRPr lang="zh-CN" altLang="en-US" sz="2800" b="1">
              <a:solidFill>
                <a:srgbClr val="9900FF"/>
              </a:solidFill>
              <a:ea typeface="思源黑体 CN Heavy" panose="020b0a00000000000000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9" name="AutoShape 15"/>
          <p:cNvSpPr>
            <a:spLocks noChangeArrowheads="1"/>
          </p:cNvSpPr>
          <p:nvPr/>
        </p:nvSpPr>
        <p:spPr bwMode="auto">
          <a:xfrm>
            <a:off x="3972878" y="5904865"/>
            <a:ext cx="3095625" cy="609600"/>
          </a:xfrm>
          <a:prstGeom prst="wedgeRoundRectCallout">
            <a:avLst>
              <a:gd name="adj1" fmla="val -58306"/>
              <a:gd name="adj2" fmla="val -8489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被消灭，全家杀尽</a:t>
            </a:r>
          </a:p>
        </p:txBody>
      </p:sp>
      <p:sp>
        <p:nvSpPr>
          <p:cNvPr id="139289" name="AutoShape 25"/>
          <p:cNvSpPr>
            <a:spLocks noChangeArrowheads="1"/>
          </p:cNvSpPr>
          <p:nvPr/>
        </p:nvSpPr>
        <p:spPr bwMode="auto">
          <a:xfrm>
            <a:off x="7860665" y="2077403"/>
            <a:ext cx="1152525" cy="609600"/>
          </a:xfrm>
          <a:prstGeom prst="wedgeRoundRectCallout">
            <a:avLst>
              <a:gd name="adj1" fmla="val -4134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刚刚</a:t>
            </a:r>
          </a:p>
        </p:txBody>
      </p:sp>
      <p:sp>
        <p:nvSpPr>
          <p:cNvPr id="139290" name="AutoShape 26"/>
          <p:cNvSpPr>
            <a:spLocks noChangeArrowheads="1"/>
          </p:cNvSpPr>
          <p:nvPr/>
        </p:nvSpPr>
        <p:spPr bwMode="auto">
          <a:xfrm>
            <a:off x="7932103" y="3372803"/>
            <a:ext cx="1584325" cy="609600"/>
          </a:xfrm>
          <a:prstGeom prst="wedgeRoundRectCallout">
            <a:avLst>
              <a:gd name="adj1" fmla="val -20241"/>
              <a:gd name="adj2" fmla="val 674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</a:p>
        </p:txBody>
      </p:sp>
      <p:sp>
        <p:nvSpPr>
          <p:cNvPr id="139291" name="AutoShape 27"/>
          <p:cNvSpPr>
            <a:spLocks noChangeArrowheads="1"/>
          </p:cNvSpPr>
          <p:nvPr/>
        </p:nvSpPr>
        <p:spPr bwMode="auto">
          <a:xfrm>
            <a:off x="2099628" y="5904865"/>
            <a:ext cx="1584325" cy="609600"/>
          </a:xfrm>
          <a:prstGeom prst="wedgeRoundRectCallout">
            <a:avLst>
              <a:gd name="adj1" fmla="val -5611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</a:p>
        </p:txBody>
      </p:sp>
      <p:sp>
        <p:nvSpPr>
          <p:cNvPr id="139292" name="AutoShape 28"/>
          <p:cNvSpPr>
            <a:spLocks noChangeArrowheads="1"/>
          </p:cNvSpPr>
          <p:nvPr/>
        </p:nvSpPr>
        <p:spPr bwMode="auto">
          <a:xfrm>
            <a:off x="7068503" y="541655"/>
            <a:ext cx="2881313" cy="609600"/>
          </a:xfrm>
          <a:prstGeom prst="wedgeRoundRectCallout">
            <a:avLst>
              <a:gd name="adj1" fmla="val -63917"/>
              <a:gd name="adj2" fmla="val 10510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受苦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3" grpId="0"/>
      <p:bldP spid="139274" grpId="0"/>
      <p:bldP spid="139275" grpId="0"/>
      <p:bldP spid="139276" grpId="0"/>
      <p:bldP spid="139277" grpId="0"/>
      <p:bldP spid="139278" grpId="0"/>
      <p:bldP spid="139279" grpId="0"/>
      <p:bldP spid="139289" grpId="0"/>
      <p:bldP spid="139290" grpId="0"/>
      <p:bldP spid="139291" grpId="0"/>
      <p:bldP spid="13929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4300" y="1222375"/>
            <a:ext cx="9816101" cy="39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家中只有两个妹妹，两个女儿和一个男孩，如今又十多年了，生死不知。人生像早晨的露水，何必长久地像这样折磨自己！我刚投降时，精神恍惚，好像要发狂，自己痛心对不起汉廷，加上老母关押在保宫，你不想投降的心情，怎能超过当时我李陵呢！并且皇上年纪大了，法令随时变更，大臣无罪而全家被杀的有十几家，安危不可预料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第七段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206851" name="Rectangle 3"/>
          <p:cNvSpPr/>
          <p:nvPr/>
        </p:nvSpPr>
        <p:spPr>
          <a:xfrm>
            <a:off x="2017078" y="-78422"/>
            <a:ext cx="8137525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子卿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为乎？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愿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听陵计，勿复有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武曰：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武父子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功德，皆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陛下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成就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，位列将，爵通侯，兄弟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，常愿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肝脑涂地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。今得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杀身自效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斧钺汤镬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甘乐之。臣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君，犹子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父也。子为父死，无所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，愿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无复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再言。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副词同义连用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42341" name="Line 5"/>
          <p:cNvSpPr/>
          <p:nvPr/>
        </p:nvSpPr>
        <p:spPr>
          <a:xfrm flipV="1">
            <a:off x="4753928" y="2386965"/>
            <a:ext cx="2592387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42342" name="Rectangle 6"/>
          <p:cNvSpPr/>
          <p:nvPr/>
        </p:nvSpPr>
        <p:spPr>
          <a:xfrm>
            <a:off x="3529965" y="586740"/>
            <a:ext cx="431800" cy="504825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思源黑体 CN Heavy" panose="020b0a00000000000000" pitchFamily="34" charset="-122"/>
            </a:endParaRPr>
          </a:p>
        </p:txBody>
      </p:sp>
      <p:sp>
        <p:nvSpPr>
          <p:cNvPr id="142343" name="AutoShape 7"/>
          <p:cNvSpPr/>
          <p:nvPr/>
        </p:nvSpPr>
        <p:spPr>
          <a:xfrm>
            <a:off x="3674428" y="297815"/>
            <a:ext cx="720725" cy="358775"/>
          </a:xfrm>
          <a:prstGeom prst="curvedDownArrow">
            <a:avLst>
              <a:gd name="adj1" fmla="val 40176"/>
              <a:gd name="adj2" fmla="val 80353"/>
              <a:gd name="adj3" fmla="val 33333"/>
            </a:avLst>
          </a:prstGeom>
          <a:solidFill>
            <a:srgbClr val="CC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思源黑体 CN Heavy" panose="020b0a00000000000000" pitchFamily="34" charset="-122"/>
            </a:endParaRPr>
          </a:p>
        </p:txBody>
      </p:sp>
      <p:sp>
        <p:nvSpPr>
          <p:cNvPr id="142344" name="Line 8"/>
          <p:cNvSpPr/>
          <p:nvPr/>
        </p:nvSpPr>
        <p:spPr>
          <a:xfrm flipV="1">
            <a:off x="2161540" y="1089978"/>
            <a:ext cx="2519363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42352" name="AutoShape 16"/>
          <p:cNvSpPr>
            <a:spLocks noChangeArrowheads="1"/>
          </p:cNvSpPr>
          <p:nvPr/>
        </p:nvSpPr>
        <p:spPr bwMode="auto">
          <a:xfrm>
            <a:off x="2521903" y="1234440"/>
            <a:ext cx="792163" cy="609600"/>
          </a:xfrm>
          <a:prstGeom prst="wedgeRoundRectCallout">
            <a:avLst>
              <a:gd name="adj1" fmla="val 16134"/>
              <a:gd name="adj2" fmla="val -8567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还</a:t>
            </a:r>
          </a:p>
        </p:txBody>
      </p:sp>
      <p:sp>
        <p:nvSpPr>
          <p:cNvPr id="142353" name="AutoShape 17"/>
          <p:cNvSpPr>
            <a:spLocks noChangeArrowheads="1"/>
          </p:cNvSpPr>
          <p:nvPr/>
        </p:nvSpPr>
        <p:spPr bwMode="auto">
          <a:xfrm>
            <a:off x="3385503" y="1234440"/>
            <a:ext cx="2160588" cy="576263"/>
          </a:xfrm>
          <a:prstGeom prst="cloudCallout">
            <a:avLst>
              <a:gd name="adj1" fmla="val -19139"/>
              <a:gd name="adj2" fmla="val -69833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</a:p>
        </p:txBody>
      </p:sp>
      <p:sp>
        <p:nvSpPr>
          <p:cNvPr id="142354" name="AutoShape 18"/>
          <p:cNvSpPr>
            <a:spLocks noChangeArrowheads="1"/>
          </p:cNvSpPr>
          <p:nvPr/>
        </p:nvSpPr>
        <p:spPr bwMode="auto">
          <a:xfrm>
            <a:off x="5690553" y="1234440"/>
            <a:ext cx="1441450" cy="609600"/>
          </a:xfrm>
          <a:prstGeom prst="wedgeRoundRectCallout">
            <a:avLst>
              <a:gd name="adj1" fmla="val -84250"/>
              <a:gd name="adj2" fmla="val -825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希望</a:t>
            </a:r>
          </a:p>
        </p:txBody>
      </p:sp>
      <p:sp>
        <p:nvSpPr>
          <p:cNvPr id="142355" name="AutoShape 19"/>
          <p:cNvSpPr>
            <a:spLocks noChangeArrowheads="1"/>
          </p:cNvSpPr>
          <p:nvPr/>
        </p:nvSpPr>
        <p:spPr bwMode="auto">
          <a:xfrm>
            <a:off x="7778115" y="1201103"/>
            <a:ext cx="914400" cy="609600"/>
          </a:xfrm>
          <a:prstGeom prst="wedgeRoundRectCallout">
            <a:avLst>
              <a:gd name="adj1" fmla="val -27949"/>
              <a:gd name="adj2" fmla="val -7265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说</a:t>
            </a:r>
          </a:p>
        </p:txBody>
      </p:sp>
      <p:sp>
        <p:nvSpPr>
          <p:cNvPr id="142356" name="AutoShape 20"/>
          <p:cNvSpPr>
            <a:spLocks noChangeArrowheads="1"/>
          </p:cNvSpPr>
          <p:nvPr/>
        </p:nvSpPr>
        <p:spPr bwMode="auto">
          <a:xfrm>
            <a:off x="5057140" y="2529840"/>
            <a:ext cx="4412615" cy="609600"/>
          </a:xfrm>
          <a:prstGeom prst="wedgeRoundRectCallout">
            <a:avLst>
              <a:gd name="adj1" fmla="val -6008"/>
              <a:gd name="adj2" fmla="val -907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古：栽培，提拔今：</a:t>
            </a:r>
            <a:r>
              <a:rPr lang="zh-CN" altLang="en-US" sz="2800" b="1">
                <a:solidFill>
                  <a:srgbClr val="9900FF"/>
                </a:solidFill>
                <a:ea typeface="思源黑体 CN Heavy" panose="020b0a00000000000000" pitchFamily="34" charset="-122"/>
                <a:sym typeface="+mn-ea"/>
              </a:rPr>
              <a:t>业绩</a:t>
            </a:r>
            <a:endParaRPr lang="zh-CN" altLang="en-US" sz="2800" b="1">
              <a:solidFill>
                <a:srgbClr val="9900FF"/>
              </a:solidFill>
              <a:ea typeface="思源黑体 CN Heavy" panose="020b0a00000000000000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7" name="AutoShape 21"/>
          <p:cNvSpPr>
            <a:spLocks noChangeArrowheads="1"/>
          </p:cNvSpPr>
          <p:nvPr/>
        </p:nvSpPr>
        <p:spPr bwMode="auto">
          <a:xfrm>
            <a:off x="3314065" y="2602865"/>
            <a:ext cx="1871663" cy="647700"/>
          </a:xfrm>
          <a:prstGeom prst="cloudCallout">
            <a:avLst>
              <a:gd name="adj1" fmla="val 56023"/>
              <a:gd name="adj2" fmla="val -78431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被动句</a:t>
            </a:r>
          </a:p>
        </p:txBody>
      </p:sp>
      <p:sp>
        <p:nvSpPr>
          <p:cNvPr id="142358" name="AutoShape 22"/>
          <p:cNvSpPr>
            <a:spLocks noChangeArrowheads="1"/>
          </p:cNvSpPr>
          <p:nvPr/>
        </p:nvSpPr>
        <p:spPr bwMode="auto">
          <a:xfrm>
            <a:off x="322580" y="3865245"/>
            <a:ext cx="6551295" cy="609600"/>
          </a:xfrm>
          <a:prstGeom prst="wedgeRoundRectCallout">
            <a:avLst>
              <a:gd name="adj1" fmla="val -11560"/>
              <a:gd name="adj2" fmla="val -820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古：亲近之臣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靠近，关系密切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9" name="AutoShape 23"/>
          <p:cNvSpPr>
            <a:spLocks noChangeArrowheads="1"/>
          </p:cNvSpPr>
          <p:nvPr/>
        </p:nvSpPr>
        <p:spPr bwMode="auto">
          <a:xfrm>
            <a:off x="7609205" y="3858260"/>
            <a:ext cx="3095625" cy="609600"/>
          </a:xfrm>
          <a:prstGeom prst="wedgeRoundRectCallout">
            <a:avLst>
              <a:gd name="adj1" fmla="val -8769"/>
              <a:gd name="adj2" fmla="val -898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牺牲自己报效朝廷</a:t>
            </a:r>
          </a:p>
        </p:txBody>
      </p:sp>
      <p:sp>
        <p:nvSpPr>
          <p:cNvPr id="142360" name="AutoShape 24"/>
          <p:cNvSpPr>
            <a:spLocks noChangeArrowheads="1"/>
          </p:cNvSpPr>
          <p:nvPr/>
        </p:nvSpPr>
        <p:spPr bwMode="auto">
          <a:xfrm>
            <a:off x="8097838" y="5033328"/>
            <a:ext cx="1584325" cy="609600"/>
          </a:xfrm>
          <a:prstGeom prst="wedgeRoundRectCallout">
            <a:avLst>
              <a:gd name="adj1" fmla="val -140360"/>
              <a:gd name="adj2" fmla="val -863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侍奉</a:t>
            </a:r>
          </a:p>
        </p:txBody>
      </p:sp>
      <p:sp>
        <p:nvSpPr>
          <p:cNvPr id="142361" name="AutoShape 25"/>
          <p:cNvSpPr>
            <a:spLocks noChangeArrowheads="1"/>
          </p:cNvSpPr>
          <p:nvPr/>
        </p:nvSpPr>
        <p:spPr bwMode="auto">
          <a:xfrm>
            <a:off x="9578023" y="2762885"/>
            <a:ext cx="1296988" cy="609600"/>
          </a:xfrm>
          <a:prstGeom prst="wedgeRoundRectCallout">
            <a:avLst>
              <a:gd name="adj1" fmla="val 26255"/>
              <a:gd name="adj2" fmla="val 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即使</a:t>
            </a:r>
          </a:p>
        </p:txBody>
      </p:sp>
      <p:sp>
        <p:nvSpPr>
          <p:cNvPr id="142362" name="AutoShape 26"/>
          <p:cNvSpPr>
            <a:spLocks noChangeArrowheads="1"/>
          </p:cNvSpPr>
          <p:nvPr/>
        </p:nvSpPr>
        <p:spPr bwMode="auto">
          <a:xfrm>
            <a:off x="3255328" y="5050790"/>
            <a:ext cx="1584325" cy="609600"/>
          </a:xfrm>
          <a:prstGeom prst="wedgeRoundRectCallout">
            <a:avLst>
              <a:gd name="adj1" fmla="val 25330"/>
              <a:gd name="adj2" fmla="val -7510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的确</a:t>
            </a:r>
          </a:p>
        </p:txBody>
      </p:sp>
      <p:sp>
        <p:nvSpPr>
          <p:cNvPr id="3" name="AutoShape 24"/>
          <p:cNvSpPr>
            <a:spLocks noChangeArrowheads="1"/>
          </p:cNvSpPr>
          <p:nvPr/>
        </p:nvSpPr>
        <p:spPr bwMode="auto">
          <a:xfrm>
            <a:off x="4839970" y="6236335"/>
            <a:ext cx="972820" cy="510540"/>
          </a:xfrm>
          <a:prstGeom prst="wedgeRoundRectCallout">
            <a:avLst>
              <a:gd name="adj1" fmla="val -75750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遗憾</a:t>
            </a:r>
          </a:p>
        </p:txBody>
      </p:sp>
      <p:sp>
        <p:nvSpPr>
          <p:cNvPr id="6" name="AutoShape 26"/>
          <p:cNvSpPr>
            <a:spLocks noChangeArrowheads="1"/>
          </p:cNvSpPr>
          <p:nvPr/>
        </p:nvSpPr>
        <p:spPr bwMode="auto">
          <a:xfrm>
            <a:off x="4583430" y="5196840"/>
            <a:ext cx="3025775" cy="609600"/>
          </a:xfrm>
          <a:prstGeom prst="wedgeRoundRectCallout">
            <a:avLst>
              <a:gd name="adj1" fmla="val -29244"/>
              <a:gd name="adj2" fmla="val -1080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意动，以之为乐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5045" y="365061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US" sz="2800" b="1" err="1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宋体" panose="02010600030101010101" pitchFamily="2" charset="-122"/>
              </a:rPr>
              <a:t>以身许国</a:t>
            </a:r>
            <a:endParaRPr lang="en-US" altLang="en-US" sz="2800" b="1">
              <a:solidFill>
                <a:srgbClr val="CC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4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4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4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2000"/>
                                        <p:tgtEl>
                                          <p:spTgt spid="14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4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4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4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4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2" grpId="0"/>
      <p:bldP spid="142343" grpId="0"/>
      <p:bldP spid="142352" grpId="0"/>
      <p:bldP spid="142353" grpId="0"/>
      <p:bldP spid="142354" grpId="0"/>
      <p:bldP spid="142355" grpId="0"/>
      <p:bldP spid="142356" grpId="0"/>
      <p:bldP spid="142357" grpId="0"/>
      <p:bldP spid="142358" grpId="0"/>
      <p:bldP spid="142359" grpId="0"/>
      <p:bldP spid="142360" grpId="0"/>
      <p:bldP spid="142361" grpId="0"/>
      <p:bldP spid="142362" grpId="0"/>
      <p:bldP spid="3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6183" y="1550761"/>
            <a:ext cx="9070159" cy="375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你还打算为谁守节呢？希望你听从我的劝告，不要再说什么了！” 苏武说：“我苏武父子无功劳和恩德，都是皇帝栽培提拔的，官职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升到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列将，爵位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封为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通侯，兄弟三人都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是皇帝的亲近之臣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常常希望为朝庭献出生命。现在得到牺牲生命自己奉献的机会，即使遭受斧钺和汤镬的极刑，的确甘心乐意。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大臣侍奉君王，就像儿子侍奉父亲，儿子为父亲而死，没有遗憾的，希望你不要再说了！”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03680"/>
            <a:ext cx="939165" cy="2977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190" y="0"/>
            <a:ext cx="2045970" cy="10229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8727" y="222631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第八段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38480" y="-78105"/>
            <a:ext cx="1910715" cy="2223770"/>
          </a:xfrm>
          <a:prstGeom prst="rect">
            <a:avLst/>
          </a:prstGeom>
        </p:spPr>
      </p:pic>
      <p:sp>
        <p:nvSpPr>
          <p:cNvPr id="47106" name="Rectangle 2"/>
          <p:cNvSpPr/>
          <p:nvPr/>
        </p:nvSpPr>
        <p:spPr>
          <a:xfrm>
            <a:off x="2981643" y="998538"/>
            <a:ext cx="4608512" cy="4478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陵与武饮数日，复曰：“子卿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壹听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陵言。”武曰：“自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已死久矣！王必欲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武，请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毕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今日之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驩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效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死于前！”陵见其至诚，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喟然叹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曰：“嗟呼！义士！陵与卫律之罪上通于天！”因泣下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霑衿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，与武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决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去。</a:t>
            </a:r>
          </a:p>
        </p:txBody>
      </p:sp>
      <p:sp>
        <p:nvSpPr>
          <p:cNvPr id="47109" name="Line 5"/>
          <p:cNvSpPr/>
          <p:nvPr/>
        </p:nvSpPr>
        <p:spPr>
          <a:xfrm>
            <a:off x="4313555" y="3525838"/>
            <a:ext cx="1728788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20486" name="Rectangle 6"/>
          <p:cNvSpPr/>
          <p:nvPr/>
        </p:nvSpPr>
        <p:spPr>
          <a:xfrm>
            <a:off x="5069205" y="2949893"/>
            <a:ext cx="792163" cy="576262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0487" name="AutoShape 7"/>
          <p:cNvSpPr/>
          <p:nvPr/>
        </p:nvSpPr>
        <p:spPr>
          <a:xfrm>
            <a:off x="4092893" y="2950210"/>
            <a:ext cx="976312" cy="142875"/>
          </a:xfrm>
          <a:prstGeom prst="leftArrow">
            <a:avLst>
              <a:gd name="adj1" fmla="val 50000"/>
              <a:gd name="adj2" fmla="val 170833"/>
            </a:avLst>
          </a:prstGeom>
          <a:solidFill>
            <a:srgbClr val="CC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7806055" y="898525"/>
            <a:ext cx="1511300" cy="609600"/>
          </a:xfrm>
          <a:prstGeom prst="wedgeRoundRectCallout">
            <a:avLst>
              <a:gd name="adj1" fmla="val -253655"/>
              <a:gd name="adj2" fmla="val 69270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听一听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7950518" y="1690688"/>
            <a:ext cx="2303463" cy="609600"/>
          </a:xfrm>
          <a:prstGeom prst="wedgeRoundRectCallout">
            <a:avLst>
              <a:gd name="adj1" fmla="val -75843"/>
              <a:gd name="adj2" fmla="val 48440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料想，断定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5069205" y="133350"/>
            <a:ext cx="2233613" cy="609600"/>
          </a:xfrm>
          <a:prstGeom prst="wedgeRoundRectCallout">
            <a:avLst>
              <a:gd name="adj1" fmla="val -57106"/>
              <a:gd name="adj2" fmla="val 353384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尽，结束</a:t>
            </a: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790575" y="2687955"/>
            <a:ext cx="2520950" cy="609600"/>
          </a:xfrm>
          <a:prstGeom prst="wedgeRoundRectCallout">
            <a:avLst>
              <a:gd name="adj1" fmla="val 68539"/>
              <a:gd name="adj2" fmla="val 43229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通“欢”，欢聚</a:t>
            </a: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1455420" y="3542665"/>
            <a:ext cx="1439863" cy="609600"/>
          </a:xfrm>
          <a:prstGeom prst="wedgeRoundRectCallout">
            <a:avLst>
              <a:gd name="adj1" fmla="val 146515"/>
              <a:gd name="adj2" fmla="val -80104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献出</a:t>
            </a: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6358255" y="1875790"/>
            <a:ext cx="2959100" cy="1043305"/>
          </a:xfrm>
          <a:prstGeom prst="cloudCallout">
            <a:avLst>
              <a:gd name="adj1" fmla="val -57981"/>
              <a:gd name="adj2" fmla="val 70852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7676515" y="3287078"/>
            <a:ext cx="1295400" cy="609600"/>
          </a:xfrm>
          <a:prstGeom prst="wedgeRoundRectCallout">
            <a:avLst>
              <a:gd name="adj1" fmla="val -105023"/>
              <a:gd name="adj2" fmla="val 24481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感叹</a:t>
            </a:r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2620963" y="5549265"/>
            <a:ext cx="2447925" cy="1152525"/>
          </a:xfrm>
          <a:prstGeom prst="wedgeRoundRectCallout">
            <a:avLst>
              <a:gd name="adj1" fmla="val 13852"/>
              <a:gd name="adj2" fmla="val -70220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即“沾襟”，沾湿了衣襟</a:t>
            </a:r>
          </a:p>
        </p:txBody>
      </p:sp>
      <p:sp>
        <p:nvSpPr>
          <p:cNvPr id="20496" name="AutoShape 16"/>
          <p:cNvSpPr>
            <a:spLocks noChangeArrowheads="1"/>
          </p:cNvSpPr>
          <p:nvPr/>
        </p:nvSpPr>
        <p:spPr bwMode="auto">
          <a:xfrm>
            <a:off x="5553075" y="5942330"/>
            <a:ext cx="3241675" cy="609600"/>
          </a:xfrm>
          <a:prstGeom prst="wedgeRoundRectCallout">
            <a:avLst>
              <a:gd name="adj1" fmla="val -37171"/>
              <a:gd name="adj2" fmla="val -125523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同“诀”，辞别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894715" y="1691005"/>
            <a:ext cx="1726565" cy="609600"/>
          </a:xfrm>
          <a:prstGeom prst="wedgeRoundRectCallout">
            <a:avLst>
              <a:gd name="adj1" fmla="val 154965"/>
              <a:gd name="adj2" fmla="val 116875"/>
              <a:gd name="adj3" fmla="val 16667"/>
            </a:avLst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l"/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...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投降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209922" name="Text Box 4"/>
          <p:cNvSpPr txBox="1"/>
          <p:nvPr/>
        </p:nvSpPr>
        <p:spPr>
          <a:xfrm>
            <a:off x="1384300" y="1821114"/>
            <a:ext cx="9858103" cy="31586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        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李陵与苏武共饮了几天，又说：“你一定要听从我的话。”苏武说：“我料定自己已经是死去的人了！单于一定要逼迫我投降，那么就请结束今天的欢聚，让我在你的面前死！”李陵见苏武对朝廷如此真诚，慨然长叹道：“啊，义士！我李陵与卫律的罪恶，上能达天！”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于是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眼泪直流，浸湿了衣襟，告别苏武离开。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78851" name="Text Box 3"/>
          <p:cNvSpPr txBox="1"/>
          <p:nvPr/>
        </p:nvSpPr>
        <p:spPr>
          <a:xfrm>
            <a:off x="1600200" y="1924685"/>
            <a:ext cx="10474960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）终不得归；（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）家人不幸遭遇：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①长兄苏嘉（长君），伏剑自刎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②弟弟苏贤（孺卿），饮药而死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③母亲已死，妻子改嫁，儿女生死未卜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）自己投降的经历；（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）现在的皇帝不值得为他守节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830" y="133350"/>
            <a:ext cx="33985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段小标题</a:t>
            </a:r>
            <a:endParaRPr lang="zh-CN" altLang="en-US" sz="3600"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2955" y="836930"/>
            <a:ext cx="6024406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、李陵是怎样劝说苏武的？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96745" y="5149850"/>
            <a:ext cx="717359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b="1" u="sng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）蒙受国家大恩，愿报恩；</a:t>
            </a:r>
            <a:endParaRPr lang="zh-CN" altLang="en-US" sz="3200" b="1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）从君臣关系看，也应如此。</a:t>
            </a:r>
            <a:endParaRPr lang="zh-CN" altLang="en-US" sz="3200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3230" y="4504690"/>
            <a:ext cx="6024406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600" b="1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、苏武是怎样反驳李陵的？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11825" y="133350"/>
            <a:ext cx="5061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思源黑体 CN Heavy" panose="020b0a00000000000000" pitchFamily="34" charset="-122"/>
                <a:sym typeface="+mn-ea"/>
              </a:rPr>
              <a:t>李陵劝降，不为所动</a:t>
            </a:r>
            <a:endParaRPr lang="zh-CN" altLang="en-US" sz="3600"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8851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5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78851">
                                            <p:txEl>
                                              <p:charRg st="55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7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78851">
                                            <p:txEl>
                                              <p:charRg st="7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8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78851">
                                            <p:txEl>
                                              <p:charRg st="8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57861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第九段</a:t>
            </a:r>
          </a:p>
        </p:txBody>
      </p:sp>
      <p:sp>
        <p:nvSpPr>
          <p:cNvPr id="211970" name="Rectangle 2"/>
          <p:cNvSpPr/>
          <p:nvPr/>
        </p:nvSpPr>
        <p:spPr>
          <a:xfrm>
            <a:off x="2135823" y="-406400"/>
            <a:ext cx="7920037" cy="726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昭帝即位。数年，匈奴与汉和亲。汉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武等。匈奴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诡言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武死。后汉使复至匈奴。常惠请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8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28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与俱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，得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见汉使，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陈道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。教使者谓单于，言：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天子射上林中，得雁，足有系帛书，言武等在某泽中。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使者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惠语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单于。单于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左右而惊，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汉使曰：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武等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11973" name="Line 7"/>
          <p:cNvSpPr/>
          <p:nvPr/>
        </p:nvSpPr>
        <p:spPr>
          <a:xfrm>
            <a:off x="3863023" y="4337050"/>
            <a:ext cx="1152525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43368" name="AutoShape 8"/>
          <p:cNvSpPr>
            <a:spLocks noChangeArrowheads="1"/>
          </p:cNvSpPr>
          <p:nvPr/>
        </p:nvSpPr>
        <p:spPr bwMode="auto">
          <a:xfrm>
            <a:off x="3359785" y="809625"/>
            <a:ext cx="1943100" cy="503238"/>
          </a:xfrm>
          <a:prstGeom prst="wedgeRoundRectCallout">
            <a:avLst>
              <a:gd name="adj1" fmla="val -38315"/>
              <a:gd name="adj2" fmla="val 1011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欺骗说</a:t>
            </a:r>
          </a:p>
        </p:txBody>
      </p:sp>
      <p:sp>
        <p:nvSpPr>
          <p:cNvPr id="143369" name="AutoShape 9"/>
          <p:cNvSpPr>
            <a:spLocks noChangeArrowheads="1"/>
          </p:cNvSpPr>
          <p:nvPr/>
        </p:nvSpPr>
        <p:spPr bwMode="auto">
          <a:xfrm>
            <a:off x="3215323" y="1960563"/>
            <a:ext cx="3600450" cy="504825"/>
          </a:xfrm>
          <a:prstGeom prst="wedgeRoundRectCallout">
            <a:avLst>
              <a:gd name="adj1" fmla="val -62875"/>
              <a:gd name="adj2" fmla="val 927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同他一起去（省略句）</a:t>
            </a:r>
          </a:p>
        </p:txBody>
      </p:sp>
      <p:sp>
        <p:nvSpPr>
          <p:cNvPr id="143370" name="AutoShape 10"/>
          <p:cNvSpPr>
            <a:spLocks noChangeArrowheads="1"/>
          </p:cNvSpPr>
          <p:nvPr/>
        </p:nvSpPr>
        <p:spPr bwMode="auto">
          <a:xfrm>
            <a:off x="4655185" y="3257550"/>
            <a:ext cx="1152525" cy="431800"/>
          </a:xfrm>
          <a:prstGeom prst="wedgeRoundRectCallout">
            <a:avLst>
              <a:gd name="adj1" fmla="val 35537"/>
              <a:gd name="adj2" fmla="val -102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详细</a:t>
            </a:r>
          </a:p>
        </p:txBody>
      </p:sp>
      <p:sp>
        <p:nvSpPr>
          <p:cNvPr id="143371" name="AutoShape 11"/>
          <p:cNvSpPr>
            <a:spLocks noChangeArrowheads="1"/>
          </p:cNvSpPr>
          <p:nvPr/>
        </p:nvSpPr>
        <p:spPr bwMode="auto">
          <a:xfrm>
            <a:off x="7463473" y="2033588"/>
            <a:ext cx="1871663" cy="503238"/>
          </a:xfrm>
          <a:prstGeom prst="wedgeRoundRectCallout">
            <a:avLst>
              <a:gd name="adj1" fmla="val -94870"/>
              <a:gd name="adj2" fmla="val 87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陈述说明</a:t>
            </a:r>
          </a:p>
        </p:txBody>
      </p:sp>
      <p:sp>
        <p:nvSpPr>
          <p:cNvPr id="143372" name="Text Box 12"/>
          <p:cNvSpPr txBox="1">
            <a:spLocks noChangeArrowheads="1"/>
          </p:cNvSpPr>
          <p:nvPr/>
        </p:nvSpPr>
        <p:spPr bwMode="auto">
          <a:xfrm>
            <a:off x="3647123" y="4467225"/>
            <a:ext cx="12509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（于）</a:t>
            </a:r>
          </a:p>
        </p:txBody>
      </p:sp>
      <p:sp>
        <p:nvSpPr>
          <p:cNvPr id="143373" name="Rectangle 13"/>
          <p:cNvSpPr/>
          <p:nvPr/>
        </p:nvSpPr>
        <p:spPr>
          <a:xfrm>
            <a:off x="4223385" y="3760788"/>
            <a:ext cx="1008063" cy="504825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0000FF"/>
              </a:solidFill>
              <a:latin typeface="Times New Roman" panose="02020603050405020304" pitchFamily="18" charset="0"/>
              <a:ea typeface="思源黑体 CN Heavy" panose="020b0a00000000000000" pitchFamily="34" charset="-122"/>
            </a:endParaRPr>
          </a:p>
        </p:txBody>
      </p:sp>
      <p:sp>
        <p:nvSpPr>
          <p:cNvPr id="143374" name="AutoShape 14"/>
          <p:cNvSpPr>
            <a:spLocks noChangeArrowheads="1"/>
          </p:cNvSpPr>
          <p:nvPr/>
        </p:nvSpPr>
        <p:spPr bwMode="auto">
          <a:xfrm>
            <a:off x="6239510" y="3186113"/>
            <a:ext cx="3095625" cy="609600"/>
          </a:xfrm>
          <a:prstGeom prst="cloudCallout">
            <a:avLst>
              <a:gd name="adj1" fmla="val -81486"/>
              <a:gd name="adj2" fmla="val 60676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省略句、状后</a:t>
            </a:r>
          </a:p>
        </p:txBody>
      </p:sp>
      <p:sp>
        <p:nvSpPr>
          <p:cNvPr id="143375" name="AutoShape 15"/>
          <p:cNvSpPr>
            <a:spLocks noChangeArrowheads="1"/>
          </p:cNvSpPr>
          <p:nvPr/>
        </p:nvSpPr>
        <p:spPr bwMode="auto">
          <a:xfrm>
            <a:off x="6073458" y="4265930"/>
            <a:ext cx="2159000" cy="504825"/>
          </a:xfrm>
          <a:prstGeom prst="wedgeRoundRectCallout">
            <a:avLst>
              <a:gd name="adj1" fmla="val -28384"/>
              <a:gd name="adj2" fmla="val 968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依照，按照</a:t>
            </a:r>
          </a:p>
        </p:txBody>
      </p:sp>
      <p:sp>
        <p:nvSpPr>
          <p:cNvPr id="143376" name="AutoShape 16"/>
          <p:cNvSpPr>
            <a:spLocks noChangeArrowheads="1"/>
          </p:cNvSpPr>
          <p:nvPr/>
        </p:nvSpPr>
        <p:spPr bwMode="auto">
          <a:xfrm>
            <a:off x="7234555" y="5561013"/>
            <a:ext cx="1109663" cy="503238"/>
          </a:xfrm>
          <a:prstGeom prst="wedgeRoundRectCallout">
            <a:avLst>
              <a:gd name="adj1" fmla="val 32116"/>
              <a:gd name="adj2" fmla="val -7807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责备</a:t>
            </a:r>
          </a:p>
        </p:txBody>
      </p:sp>
      <p:sp>
        <p:nvSpPr>
          <p:cNvPr id="143377" name="AutoShape 17"/>
          <p:cNvSpPr>
            <a:spLocks noChangeArrowheads="1"/>
          </p:cNvSpPr>
          <p:nvPr/>
        </p:nvSpPr>
        <p:spPr bwMode="auto">
          <a:xfrm>
            <a:off x="1503680" y="5561330"/>
            <a:ext cx="1855788" cy="503238"/>
          </a:xfrm>
          <a:prstGeom prst="wedgeRoundRectCallout">
            <a:avLst>
              <a:gd name="adj1" fmla="val 24338"/>
              <a:gd name="adj2" fmla="val 954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看，环顾</a:t>
            </a:r>
          </a:p>
        </p:txBody>
      </p:sp>
      <p:sp>
        <p:nvSpPr>
          <p:cNvPr id="143378" name="AutoShape 18"/>
          <p:cNvSpPr>
            <a:spLocks noChangeArrowheads="1"/>
          </p:cNvSpPr>
          <p:nvPr/>
        </p:nvSpPr>
        <p:spPr bwMode="auto">
          <a:xfrm>
            <a:off x="8940800" y="5526405"/>
            <a:ext cx="3041650" cy="1041400"/>
          </a:xfrm>
          <a:prstGeom prst="wedgeRoundRectCallout">
            <a:avLst>
              <a:gd name="adj1" fmla="val -75093"/>
              <a:gd name="adj2" fmla="val 2646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确实活着，今：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诚实、老实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9" name="Line 19"/>
          <p:cNvSpPr/>
          <p:nvPr/>
        </p:nvSpPr>
        <p:spPr>
          <a:xfrm flipH="1">
            <a:off x="4294823" y="3475038"/>
            <a:ext cx="0" cy="503237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3720148" y="3689350"/>
            <a:ext cx="1582737" cy="576263"/>
            <a:chOff x="1520" y="2296"/>
            <a:chExt cx="997" cy="363"/>
          </a:xfrm>
        </p:grpSpPr>
        <p:sp>
          <p:nvSpPr>
            <p:cNvPr id="211993" name="Line 20"/>
            <p:cNvSpPr/>
            <p:nvPr/>
          </p:nvSpPr>
          <p:spPr>
            <a:xfrm>
              <a:off x="1520" y="2296"/>
              <a:ext cx="317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  <p:sp>
          <p:nvSpPr>
            <p:cNvPr id="211994" name="Line 21"/>
            <p:cNvSpPr/>
            <p:nvPr/>
          </p:nvSpPr>
          <p:spPr>
            <a:xfrm flipH="1">
              <a:off x="1837" y="2296"/>
              <a:ext cx="0" cy="363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  <p:sp>
          <p:nvSpPr>
            <p:cNvPr id="211995" name="Line 22"/>
            <p:cNvSpPr/>
            <p:nvPr/>
          </p:nvSpPr>
          <p:spPr>
            <a:xfrm>
              <a:off x="1837" y="2659"/>
              <a:ext cx="680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43384" name="AutoShape 24"/>
          <p:cNvSpPr>
            <a:spLocks noChangeArrowheads="1"/>
          </p:cNvSpPr>
          <p:nvPr/>
        </p:nvSpPr>
        <p:spPr bwMode="auto">
          <a:xfrm>
            <a:off x="3960178" y="5561013"/>
            <a:ext cx="1604963" cy="503238"/>
          </a:xfrm>
          <a:prstGeom prst="wedgeRoundRectCallout">
            <a:avLst>
              <a:gd name="adj1" fmla="val -546"/>
              <a:gd name="adj2" fmla="val 793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道歉</a:t>
            </a:r>
          </a:p>
        </p:txBody>
      </p:sp>
      <p:sp>
        <p:nvSpPr>
          <p:cNvPr id="143385" name="AutoShape 25"/>
          <p:cNvSpPr>
            <a:spLocks noChangeArrowheads="1"/>
          </p:cNvSpPr>
          <p:nvPr/>
        </p:nvSpPr>
        <p:spPr bwMode="auto">
          <a:xfrm>
            <a:off x="7895273" y="952500"/>
            <a:ext cx="1558925" cy="503238"/>
          </a:xfrm>
          <a:prstGeom prst="wedgeRoundRectCallout">
            <a:avLst>
              <a:gd name="adj1" fmla="val -815"/>
              <a:gd name="adj2" fmla="val -973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寻求</a:t>
            </a:r>
          </a:p>
        </p:txBody>
      </p:sp>
      <p:sp>
        <p:nvSpPr>
          <p:cNvPr id="143386" name="Text Box 26"/>
          <p:cNvSpPr txBox="1">
            <a:spLocks noChangeArrowheads="1"/>
          </p:cNvSpPr>
          <p:nvPr/>
        </p:nvSpPr>
        <p:spPr bwMode="auto">
          <a:xfrm>
            <a:off x="2278698" y="3113088"/>
            <a:ext cx="549275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</a:t>
            </a:r>
          </a:p>
        </p:txBody>
      </p:sp>
      <p:sp>
        <p:nvSpPr>
          <p:cNvPr id="143387" name="Line 27"/>
          <p:cNvSpPr/>
          <p:nvPr/>
        </p:nvSpPr>
        <p:spPr>
          <a:xfrm flipH="1">
            <a:off x="2567623" y="2393950"/>
            <a:ext cx="0" cy="5032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143388" name="Text Box 28"/>
          <p:cNvSpPr txBox="1">
            <a:spLocks noChangeArrowheads="1"/>
          </p:cNvSpPr>
          <p:nvPr/>
        </p:nvSpPr>
        <p:spPr bwMode="auto">
          <a:xfrm>
            <a:off x="2854960" y="3113088"/>
            <a:ext cx="549275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往</a:t>
            </a:r>
          </a:p>
        </p:txBody>
      </p:sp>
      <p:sp>
        <p:nvSpPr>
          <p:cNvPr id="143389" name="Line 29"/>
          <p:cNvSpPr/>
          <p:nvPr/>
        </p:nvSpPr>
        <p:spPr>
          <a:xfrm flipH="1">
            <a:off x="2999423" y="2393950"/>
            <a:ext cx="0" cy="5032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73775" y="55460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按照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4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14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14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14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8" grpId="0"/>
      <p:bldP spid="143369" grpId="0"/>
      <p:bldP spid="143370" grpId="0"/>
      <p:bldP spid="143371" grpId="0"/>
      <p:bldP spid="143372" grpId="0"/>
      <p:bldP spid="143373" grpId="0"/>
      <p:bldP spid="143374" grpId="0"/>
      <p:bldP spid="143375" grpId="0"/>
      <p:bldP spid="143376" grpId="0"/>
      <p:bldP spid="143377" grpId="0"/>
      <p:bldP spid="143378" grpId="0"/>
      <p:bldP spid="143384" grpId="0"/>
      <p:bldP spid="143385" grpId="0"/>
      <p:bldP spid="143386" grpId="0"/>
      <p:bldP spid="1433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450" y="345440"/>
            <a:ext cx="2045970" cy="10229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9510" y="1424421"/>
            <a:ext cx="11312979" cy="399666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1440" y="-24130"/>
            <a:ext cx="1972945" cy="1670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81118" y="46874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《汉书》介绍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52" y="1673736"/>
            <a:ext cx="1919053" cy="349803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62248" y="1540510"/>
            <a:ext cx="8734427" cy="7887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zh-CN" altLang="en-US" sz="28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作者</a:t>
            </a:r>
            <a:r>
              <a:rPr lang="zh-CN" altLang="en-US" sz="28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---东汉</a:t>
            </a: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班固</a:t>
            </a:r>
            <a:r>
              <a:rPr lang="zh-CN" altLang="en-US" sz="28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撰写,班固去世后,由其妹班昭和同乡马续完成.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11446" y="2566332"/>
            <a:ext cx="8839201" cy="11416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zh-CN" altLang="en-US" sz="24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性质</a:t>
            </a:r>
            <a:r>
              <a:rPr lang="zh-CN" altLang="en-US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---</a:t>
            </a:r>
            <a:r>
              <a:rPr lang="en-US" altLang="zh-CN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汉书</a:t>
            </a:r>
            <a:r>
              <a:rPr lang="en-US" altLang="zh-CN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是我国</a:t>
            </a:r>
            <a:r>
              <a:rPr lang="zh-CN" altLang="en-US" sz="24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第一部纪传体断代史</a:t>
            </a:r>
            <a:r>
              <a:rPr lang="zh-CN" altLang="en-US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,是古代传记文学名著。其中还收录了西汉大量的辞赋和散文,有</a:t>
            </a:r>
            <a:r>
              <a:rPr lang="zh-CN" altLang="en-US" sz="24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总集</a:t>
            </a:r>
            <a:r>
              <a:rPr lang="zh-CN" altLang="en-US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的性质。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62248" y="3836255"/>
            <a:ext cx="8839201" cy="1695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zh-CN" altLang="en-US" sz="24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内容</a:t>
            </a:r>
            <a:r>
              <a:rPr lang="zh-CN" altLang="en-US" sz="2400" b="1" noProof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---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记录了汉高祖元年(前206)至王莽新地皇四年(23)共230年的历史,共100篇,分为</a:t>
            </a:r>
            <a:r>
              <a:rPr lang="zh-CN" altLang="en-US" sz="24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十二本（章）纪,八表,十志,七十列传。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和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史记</a:t>
            </a:r>
            <a:r>
              <a:rPr lang="en-US" altLang="zh-CN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合称“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史汉</a:t>
            </a:r>
            <a:r>
              <a:rPr lang="zh-CN" altLang="en-US" sz="2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”。</a:t>
            </a:r>
            <a:endParaRPr lang="zh-CN" altLang="zh-CN" sz="24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212994" name="Rectangle 2"/>
          <p:cNvSpPr/>
          <p:nvPr/>
        </p:nvSpPr>
        <p:spPr>
          <a:xfrm>
            <a:off x="1504041" y="1659285"/>
            <a:ext cx="9534071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　  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汉昭帝登位，几年后，匈奴与汉朝和亲。汉廷寻求苏武等人，匈奴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撒谎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说苏武已死。后来汉使者又到匈奴，常惠请求看守他的人同他一起去，在夜晚见到了汉使，自己详细地述说了</a:t>
            </a:r>
            <a:r>
              <a:rPr lang="zh-CN" altLang="en-US" sz="2800" b="1">
                <a:solidFill>
                  <a:srgbClr val="FF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几年来的情况</a:t>
            </a:r>
            <a:r>
              <a:rPr lang="zh-CN" altLang="en-US" sz="28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。告诉汉使者要他对单于说：“天子在上林苑中射猎，射得一只大雁，脚上系着帛书，上面说苏武等人在北海。”汉使者万分高兴，按照常惠所教的话责问单于。单于看着身边的人十分惊讶，向汉使道歉说：“苏武等人的确还活着。”</a:t>
            </a:r>
            <a:endParaRPr lang="zh-CN" altLang="en-US" sz="4400" b="1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1740" r="30519"/>
          <a:stretch>
            <a:fillRect/>
          </a:stretch>
        </p:blipFill>
        <p:spPr>
          <a:xfrm>
            <a:off x="190500" y="1725930"/>
            <a:ext cx="939165" cy="2977515"/>
          </a:xfrm>
          <a:prstGeom prst="rect">
            <a:avLst/>
          </a:prstGeom>
        </p:spPr>
      </p:pic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477" y="2334260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第十段</a:t>
            </a:r>
          </a:p>
        </p:txBody>
      </p:sp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2103755" y="97155"/>
            <a:ext cx="6985000" cy="594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召会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官属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降及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物故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1" u="sng" strike="noStrike" kern="1200" cap="none" spc="0" normalizeH="0" baseline="0" noProof="0">
                <a:ln>
                  <a:noFill/>
                </a:ln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随武还者九人。武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始元六年春至京师。武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匈奴</a:t>
            </a:r>
            <a:r>
              <a:rPr kumimoji="0" lang="zh-CN" altLang="en-US" sz="3200" b="1" i="1" u="sng" strike="noStrike" kern="1200" cap="none" spc="0" normalizeH="0" baseline="0" noProof="0">
                <a:ln>
                  <a:noFill/>
                </a:ln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十九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强壮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还，须发尽白。 </a:t>
            </a:r>
          </a:p>
        </p:txBody>
      </p:sp>
      <p:sp>
        <p:nvSpPr>
          <p:cNvPr id="144389" name="AutoShape 5"/>
          <p:cNvSpPr>
            <a:spLocks noChangeArrowheads="1"/>
          </p:cNvSpPr>
          <p:nvPr/>
        </p:nvSpPr>
        <p:spPr bwMode="auto">
          <a:xfrm>
            <a:off x="2319655" y="1725930"/>
            <a:ext cx="1373188" cy="503238"/>
          </a:xfrm>
          <a:prstGeom prst="wedgeRoundRectCallout">
            <a:avLst>
              <a:gd name="adj1" fmla="val 73468"/>
              <a:gd name="adj2" fmla="val -1124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召集</a:t>
            </a:r>
          </a:p>
        </p:txBody>
      </p:sp>
      <p:sp>
        <p:nvSpPr>
          <p:cNvPr id="144390" name="AutoShape 6"/>
          <p:cNvSpPr>
            <a:spLocks noChangeArrowheads="1"/>
          </p:cNvSpPr>
          <p:nvPr/>
        </p:nvSpPr>
        <p:spPr bwMode="auto">
          <a:xfrm>
            <a:off x="3975418" y="1725930"/>
            <a:ext cx="2016125" cy="503238"/>
          </a:xfrm>
          <a:prstGeom prst="wedgeRoundRectCallout">
            <a:avLst>
              <a:gd name="adj1" fmla="val 7481"/>
              <a:gd name="adj2" fmla="val -1064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随行官员</a:t>
            </a:r>
          </a:p>
        </p:txBody>
      </p:sp>
      <p:sp>
        <p:nvSpPr>
          <p:cNvPr id="144391" name="AutoShape 7"/>
          <p:cNvSpPr>
            <a:spLocks noChangeArrowheads="1"/>
          </p:cNvSpPr>
          <p:nvPr/>
        </p:nvSpPr>
        <p:spPr bwMode="auto">
          <a:xfrm>
            <a:off x="7576185" y="1797685"/>
            <a:ext cx="3120390" cy="503555"/>
          </a:xfrm>
          <a:prstGeom prst="wedgeRoundRectCallout">
            <a:avLst>
              <a:gd name="adj1" fmla="val -29059"/>
              <a:gd name="adj2" fmla="val -1390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物，人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死亡</a:t>
            </a:r>
          </a:p>
        </p:txBody>
      </p:sp>
      <p:sp>
        <p:nvSpPr>
          <p:cNvPr id="144392" name="AutoShape 8"/>
          <p:cNvSpPr>
            <a:spLocks noChangeArrowheads="1"/>
          </p:cNvSpPr>
          <p:nvPr/>
        </p:nvSpPr>
        <p:spPr bwMode="auto">
          <a:xfrm>
            <a:off x="1814830" y="3238818"/>
            <a:ext cx="2182813" cy="503238"/>
          </a:xfrm>
          <a:prstGeom prst="wedgeRoundRectCallout">
            <a:avLst>
              <a:gd name="adj1" fmla="val -20764"/>
              <a:gd name="adj2" fmla="val -1178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总共，一共</a:t>
            </a:r>
          </a:p>
        </p:txBody>
      </p:sp>
      <p:sp>
        <p:nvSpPr>
          <p:cNvPr id="144393" name="AutoShape 9"/>
          <p:cNvSpPr>
            <a:spLocks noChangeArrowheads="1"/>
          </p:cNvSpPr>
          <p:nvPr/>
        </p:nvSpPr>
        <p:spPr bwMode="auto">
          <a:xfrm>
            <a:off x="5631180" y="3166110"/>
            <a:ext cx="3818255" cy="503555"/>
          </a:xfrm>
          <a:prstGeom prst="wedgeRoundRectCallout">
            <a:avLst>
              <a:gd name="adj1" fmla="val -36529"/>
              <a:gd name="adj2" fmla="val -1033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相当于“于”，在</a:t>
            </a:r>
          </a:p>
        </p:txBody>
      </p:sp>
      <p:sp>
        <p:nvSpPr>
          <p:cNvPr id="144394" name="AutoShape 10"/>
          <p:cNvSpPr>
            <a:spLocks noChangeArrowheads="1"/>
          </p:cNvSpPr>
          <p:nvPr/>
        </p:nvSpPr>
        <p:spPr bwMode="auto">
          <a:xfrm>
            <a:off x="3254693" y="4605655"/>
            <a:ext cx="1871663" cy="503238"/>
          </a:xfrm>
          <a:prstGeom prst="wedgeRoundRectCallout">
            <a:avLst>
              <a:gd name="adj1" fmla="val -9713"/>
              <a:gd name="adj2" fmla="val -1001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被扣留</a:t>
            </a:r>
          </a:p>
        </p:txBody>
      </p:sp>
      <p:sp>
        <p:nvSpPr>
          <p:cNvPr id="144395" name="AutoShape 11"/>
          <p:cNvSpPr>
            <a:spLocks noChangeArrowheads="1"/>
          </p:cNvSpPr>
          <p:nvPr/>
        </p:nvSpPr>
        <p:spPr bwMode="auto">
          <a:xfrm>
            <a:off x="6975793" y="4678680"/>
            <a:ext cx="1247775" cy="503238"/>
          </a:xfrm>
          <a:prstGeom prst="wedgeRoundRectCallout">
            <a:avLst>
              <a:gd name="adj1" fmla="val -25190"/>
              <a:gd name="adj2" fmla="val -1143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当初</a:t>
            </a:r>
          </a:p>
        </p:txBody>
      </p:sp>
      <p:sp>
        <p:nvSpPr>
          <p:cNvPr id="144397" name="AutoShape 13"/>
          <p:cNvSpPr>
            <a:spLocks noChangeArrowheads="1"/>
          </p:cNvSpPr>
          <p:nvPr/>
        </p:nvSpPr>
        <p:spPr bwMode="auto">
          <a:xfrm>
            <a:off x="1959293" y="6118543"/>
            <a:ext cx="1223963" cy="503238"/>
          </a:xfrm>
          <a:prstGeom prst="wedgeRoundRectCallout">
            <a:avLst>
              <a:gd name="adj1" fmla="val -6292"/>
              <a:gd name="adj2" fmla="val -1029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出使</a:t>
            </a:r>
          </a:p>
        </p:txBody>
      </p:sp>
      <p:sp>
        <p:nvSpPr>
          <p:cNvPr id="144400" name="AutoShape 16"/>
          <p:cNvSpPr>
            <a:spLocks noChangeArrowheads="1"/>
          </p:cNvSpPr>
          <p:nvPr/>
        </p:nvSpPr>
        <p:spPr bwMode="auto">
          <a:xfrm>
            <a:off x="1814830" y="3229293"/>
            <a:ext cx="2182813" cy="503238"/>
          </a:xfrm>
          <a:prstGeom prst="wedgeRoundRectCallout">
            <a:avLst>
              <a:gd name="adj1" fmla="val 107602"/>
              <a:gd name="adj2" fmla="val 985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总共，一共</a:t>
            </a:r>
          </a:p>
        </p:txBody>
      </p:sp>
      <p:sp>
        <p:nvSpPr>
          <p:cNvPr id="144401" name="AutoShape 17"/>
          <p:cNvSpPr>
            <a:spLocks noChangeArrowheads="1"/>
          </p:cNvSpPr>
          <p:nvPr/>
        </p:nvSpPr>
        <p:spPr bwMode="auto">
          <a:xfrm>
            <a:off x="5920105" y="4605655"/>
            <a:ext cx="792163" cy="503238"/>
          </a:xfrm>
          <a:prstGeom prst="wedgeRoundRectCallout">
            <a:avLst>
              <a:gd name="adj1" fmla="val 26954"/>
              <a:gd name="adj2" fmla="val -1058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年</a:t>
            </a:r>
          </a:p>
        </p:txBody>
      </p:sp>
      <p:sp>
        <p:nvSpPr>
          <p:cNvPr id="144402" name="AutoShape 18"/>
          <p:cNvSpPr>
            <a:spLocks noChangeArrowheads="1"/>
          </p:cNvSpPr>
          <p:nvPr/>
        </p:nvSpPr>
        <p:spPr bwMode="auto">
          <a:xfrm>
            <a:off x="5920105" y="1725930"/>
            <a:ext cx="1558925" cy="503238"/>
          </a:xfrm>
          <a:prstGeom prst="wedgeRoundRectCallout">
            <a:avLst>
              <a:gd name="adj1" fmla="val 3769"/>
              <a:gd name="adj2" fmla="val -11182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同“已”</a:t>
            </a:r>
          </a:p>
        </p:txBody>
      </p:sp>
      <p:sp>
        <p:nvSpPr>
          <p:cNvPr id="144403" name="AutoShape 19"/>
          <p:cNvSpPr>
            <a:spLocks noChangeArrowheads="1"/>
          </p:cNvSpPr>
          <p:nvPr/>
        </p:nvSpPr>
        <p:spPr bwMode="auto">
          <a:xfrm>
            <a:off x="3759518" y="6118543"/>
            <a:ext cx="1558925" cy="503238"/>
          </a:xfrm>
          <a:prstGeom prst="wedgeRoundRectCallout">
            <a:avLst>
              <a:gd name="adj1" fmla="val -81977"/>
              <a:gd name="adj2" fmla="val -117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等到</a:t>
            </a:r>
          </a:p>
        </p:txBody>
      </p:sp>
      <p:sp>
        <p:nvSpPr>
          <p:cNvPr id="143368" name="AutoShape 8"/>
          <p:cNvSpPr>
            <a:spLocks noChangeArrowheads="1"/>
          </p:cNvSpPr>
          <p:nvPr/>
        </p:nvSpPr>
        <p:spPr bwMode="auto">
          <a:xfrm>
            <a:off x="5991860" y="290830"/>
            <a:ext cx="2631440" cy="503555"/>
          </a:xfrm>
          <a:prstGeom prst="wedgeRoundRectCallout">
            <a:avLst>
              <a:gd name="adj1" fmla="val -38315"/>
              <a:gd name="adj2" fmla="val 1011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翦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，除去</a:t>
            </a:r>
          </a:p>
        </p:txBody>
      </p:sp>
      <p:sp>
        <p:nvSpPr>
          <p:cNvPr id="13323" name="Text Box 18"/>
          <p:cNvSpPr/>
          <p:nvPr/>
        </p:nvSpPr>
        <p:spPr>
          <a:xfrm>
            <a:off x="8487410" y="4461193"/>
            <a:ext cx="2019300" cy="64516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kumimoji="1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黑体" panose="02010609060101010101" pitchFamily="49" charset="-122"/>
              </a:rPr>
              <a:t>“已经”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4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4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/>
      <p:bldP spid="144390" grpId="0"/>
      <p:bldP spid="144391" grpId="0"/>
      <p:bldP spid="144392" grpId="0"/>
      <p:bldP spid="144393" grpId="0"/>
      <p:bldP spid="144395" grpId="0"/>
      <p:bldP spid="144397" grpId="0"/>
      <p:bldP spid="144400" grpId="0"/>
      <p:bldP spid="144401" grpId="0"/>
      <p:bldP spid="144402" grpId="0"/>
      <p:bldP spid="144403" grpId="0"/>
      <p:bldP spid="143368" grpId="0"/>
      <p:bldP spid="1332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18652" y="2089332"/>
            <a:ext cx="8354695" cy="283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单于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召集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苏武的随行人员，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除了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以前已经投降和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死亡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的，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总共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跟随苏武回来的有九人。苏武在始元六年春回到京师。苏武被扣留在匈奴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共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十九年，当初壮年出使，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等到</a:t>
            </a:r>
            <a:r>
              <a:rPr lang="zh-CN" altLang="en-US" sz="32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回来，胡须头发全都白了。</a:t>
            </a:r>
            <a:r>
              <a:rPr lang="zh-CN" altLang="en-US" sz="1600" b="1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endParaRPr lang="zh-CN" altLang="en-US"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63490" name="Rectangle 2"/>
          <p:cNvSpPr>
            <a:spLocks noGrp="1"/>
          </p:cNvSpPr>
          <p:nvPr>
            <p:ph idx="4294967295"/>
          </p:nvPr>
        </p:nvSpPr>
        <p:spPr>
          <a:xfrm>
            <a:off x="1929584" y="1664267"/>
            <a:ext cx="9167812" cy="3529466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0000CC"/>
                </a:solidFill>
              </a:rPr>
              <a:t>第</a:t>
            </a:r>
            <a:r>
              <a:rPr lang="en-US" altLang="zh-CN" sz="3600" b="1">
                <a:solidFill>
                  <a:srgbClr val="0000CC"/>
                </a:solidFill>
              </a:rPr>
              <a:t>9</a:t>
            </a:r>
            <a:r>
              <a:rPr lang="zh-CN" altLang="en-US" sz="3600" b="1">
                <a:solidFill>
                  <a:srgbClr val="0000CC"/>
                </a:solidFill>
              </a:rPr>
              <a:t>、</a:t>
            </a:r>
            <a:r>
              <a:rPr lang="en-US" altLang="zh-CN" sz="3600" b="1">
                <a:solidFill>
                  <a:srgbClr val="0000CC"/>
                </a:solidFill>
              </a:rPr>
              <a:t>10</a:t>
            </a:r>
            <a:r>
              <a:rPr lang="zh-CN" altLang="en-US" sz="3600" b="1">
                <a:solidFill>
                  <a:srgbClr val="0000CC"/>
                </a:solidFill>
              </a:rPr>
              <a:t>段拟定小标题    </a:t>
            </a:r>
          </a:p>
          <a:p>
            <a:pPr algn="l" eaLnBrk="1" hangingPunct="1"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匈奴与汉和亲，汉朝寻访苏武归汉。临行前李陵置酒送别。苏武终于回到汉朝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FF3300"/>
                </a:solidFill>
              </a:rPr>
              <a:t>汉匈和亲，请还苏武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FF3300"/>
                </a:solidFill>
              </a:rPr>
              <a:t>历尽艰难，发白归汉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sp>
        <p:nvSpPr>
          <p:cNvPr id="46082" name="文本框 190465"/>
          <p:cNvSpPr txBox="1"/>
          <p:nvPr/>
        </p:nvSpPr>
        <p:spPr>
          <a:xfrm>
            <a:off x="2131060" y="1409700"/>
            <a:ext cx="8305800" cy="1198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苏武在匈奴坚持民族气节十九年，靠的是什么？</a:t>
            </a:r>
          </a:p>
        </p:txBody>
      </p:sp>
      <p:sp>
        <p:nvSpPr>
          <p:cNvPr id="190467" name="文本框 190466"/>
          <p:cNvSpPr txBox="1"/>
          <p:nvPr/>
        </p:nvSpPr>
        <p:spPr>
          <a:xfrm>
            <a:off x="1569085" y="4231005"/>
            <a:ext cx="824738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思源黑体 CN Heavy" panose="020b0a00000000000000" pitchFamily="34" charset="-122"/>
              </a:rPr>
              <a:t>      </a:t>
            </a:r>
            <a:r>
              <a:rPr lang="zh-CN" altLang="en-US" sz="36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崇高的民族气节、强烈的爱国意识、艰苦卓绝的斗争精神。</a:t>
            </a:r>
          </a:p>
        </p:txBody>
      </p:sp>
      <p:sp>
        <p:nvSpPr>
          <p:cNvPr id="190468" name="文本框 190467"/>
          <p:cNvSpPr txBox="1"/>
          <p:nvPr/>
        </p:nvSpPr>
        <p:spPr>
          <a:xfrm>
            <a:off x="2875280" y="2933065"/>
            <a:ext cx="483870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忠诚、信念与意志</a:t>
            </a:r>
          </a:p>
        </p:txBody>
      </p:sp>
      <p:sp>
        <p:nvSpPr>
          <p:cNvPr id="46086" name="TextBox 7"/>
          <p:cNvSpPr txBox="1"/>
          <p:nvPr/>
        </p:nvSpPr>
        <p:spPr>
          <a:xfrm>
            <a:off x="3578860" y="476250"/>
            <a:ext cx="42862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Arial" panose="020b0604020202020204" pitchFamily="34" charset="0"/>
                <a:ea typeface="思源黑体 CN Heavy" panose="020b0a00000000000000" pitchFamily="34" charset="-122"/>
              </a:rPr>
              <a:t>    </a:t>
            </a:r>
            <a:r>
              <a:rPr lang="zh-CN" altLang="en-US" sz="3600" b="1">
                <a:latin typeface="Arial" panose="020b0604020202020204" pitchFamily="34" charset="0"/>
                <a:ea typeface="思源黑体 CN Heavy" panose="020b0a00000000000000" pitchFamily="34" charset="-122"/>
              </a:rPr>
              <a:t>文本思考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90467" grpId="0"/>
      <p:bldP spid="190468" grpId="0"/>
      <p:bldP spid="4608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716915" y="-78105"/>
            <a:ext cx="1910715" cy="2223770"/>
          </a:xfrm>
          <a:prstGeom prst="rect">
            <a:avLst/>
          </a:prstGeom>
        </p:spPr>
      </p:pic>
      <p:sp>
        <p:nvSpPr>
          <p:cNvPr id="33794" name="文本占位符 33793"/>
          <p:cNvSpPr>
            <a:spLocks noGrp="1"/>
          </p:cNvSpPr>
          <p:nvPr>
            <p:ph type="body" idx="4294967295"/>
          </p:nvPr>
        </p:nvSpPr>
        <p:spPr>
          <a:xfrm>
            <a:off x="825810" y="1209357"/>
            <a:ext cx="4614863" cy="44577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b="1" u="sng">
                <a:solidFill>
                  <a:srgbClr val="FF0000"/>
                </a:solidFill>
                <a:ea typeface="思源黑体 CN Heavy" panose="020b0a00000000000000" pitchFamily="34" charset="-122"/>
              </a:rPr>
              <a:t>威逼利诱，软硬兼施</a:t>
            </a:r>
          </a:p>
          <a:p>
            <a:pPr algn="l">
              <a:lnSpc>
                <a:spcPct val="110000"/>
              </a:lnSpc>
              <a:buNone/>
            </a:pPr>
            <a:r>
              <a:rPr lang="zh-CN" altLang="en-US" sz="2800" b="1">
                <a:ea typeface="思源黑体 CN Heavy" panose="020b0a00000000000000" pitchFamily="34" charset="-122"/>
              </a:rPr>
              <a:t>　　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ea typeface="思源黑体 CN Heavy" panose="020b0a00000000000000" pitchFamily="34" charset="-122"/>
              </a:rPr>
              <a:t>杀鸡儆猴（杀虞常）</a:t>
            </a:r>
          </a:p>
          <a:p>
            <a:pPr algn="l">
              <a:lnSpc>
                <a:spcPct val="110000"/>
              </a:lnSpc>
              <a:buNone/>
            </a:pPr>
            <a:r>
              <a:rPr lang="zh-CN" altLang="en-US" sz="2800" b="1">
                <a:ea typeface="思源黑体 CN Heavy" panose="020b0a00000000000000" pitchFamily="34" charset="-122"/>
              </a:rPr>
              <a:t>　　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ea typeface="思源黑体 CN Heavy" panose="020b0a00000000000000" pitchFamily="34" charset="-122"/>
              </a:rPr>
              <a:t>死亡威胁（失败）</a:t>
            </a:r>
          </a:p>
          <a:p>
            <a:pPr algn="l">
              <a:lnSpc>
                <a:spcPct val="110000"/>
              </a:lnSpc>
              <a:buNone/>
            </a:pPr>
            <a:r>
              <a:rPr lang="zh-CN" altLang="en-US" sz="2800" b="1">
                <a:ea typeface="思源黑体 CN Heavy" panose="020b0a00000000000000" pitchFamily="34" charset="-122"/>
              </a:rPr>
              <a:t>　　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ea typeface="思源黑体 CN Heavy" panose="020b0a00000000000000" pitchFamily="34" charset="-122"/>
              </a:rPr>
              <a:t>利诱（荣华富贵）</a:t>
            </a:r>
          </a:p>
          <a:p>
            <a:pPr algn="l">
              <a:lnSpc>
                <a:spcPct val="110000"/>
              </a:lnSpc>
              <a:buNone/>
            </a:pPr>
            <a:r>
              <a:rPr lang="zh-CN" altLang="en-US" sz="2800" b="1">
                <a:ea typeface="思源黑体 CN Heavy" panose="020b0a00000000000000" pitchFamily="34" charset="-122"/>
              </a:rPr>
              <a:t>　　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800" b="1">
                <a:ea typeface="思源黑体 CN Heavy" panose="020b0a00000000000000" pitchFamily="34" charset="-122"/>
              </a:rPr>
              <a:t>恼羞成怒离去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ea typeface="思源黑体 CN Heavy" panose="020b0a00000000000000" pitchFamily="34" charset="-122"/>
              </a:rPr>
              <a:t>傲慢自大、阴险狡诈、卖国求荣的小人。</a:t>
            </a:r>
          </a:p>
        </p:txBody>
      </p:sp>
      <p:sp>
        <p:nvSpPr>
          <p:cNvPr id="34818" name="文本占位符 34817"/>
          <p:cNvSpPr>
            <a:spLocks noGrp="1"/>
          </p:cNvSpPr>
          <p:nvPr/>
        </p:nvSpPr>
        <p:spPr>
          <a:xfrm>
            <a:off x="6361443" y="1090612"/>
            <a:ext cx="5410176" cy="46767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u="sng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以情动人、肺腑之言</a:t>
            </a:r>
            <a:endParaRPr lang="zh-CN" altLang="en-US" sz="2400" b="1">
              <a:solidFill>
                <a:srgbClr val="0000CC"/>
              </a:solidFill>
              <a:ea typeface="思源黑体 CN Heavy" panose="020b0a00000000000000" pitchFamily="34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0000CC"/>
                </a:solidFill>
                <a:ea typeface="思源黑体 CN Heavy" panose="020b0a00000000000000" pitchFamily="34" charset="-122"/>
              </a:rPr>
              <a:t>汉武帝年高昏庸（兄弟枉死、妻离子散）</a:t>
            </a:r>
          </a:p>
          <a:p>
            <a:pPr>
              <a:buNone/>
            </a:pPr>
            <a:r>
              <a:rPr lang="zh-CN" altLang="en-US" sz="2400" b="1">
                <a:solidFill>
                  <a:srgbClr val="0000CC"/>
                </a:solidFill>
                <a:ea typeface="思源黑体 CN Heavy" panose="020b0a00000000000000" pitchFamily="34" charset="-122"/>
              </a:rPr>
              <a:t>　　</a:t>
            </a:r>
            <a:r>
              <a:rPr lang="en-US" altLang="zh-CN" sz="2400" b="1">
                <a:solidFill>
                  <a:srgbClr val="0000C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400" b="1">
                <a:solidFill>
                  <a:srgbClr val="0000CC"/>
                </a:solidFill>
                <a:ea typeface="思源黑体 CN Heavy" panose="020b0a00000000000000" pitchFamily="34" charset="-122"/>
              </a:rPr>
              <a:t>亲身经历、现身说法（叙说自己刚刚投降时的心情和调整过程）</a:t>
            </a:r>
          </a:p>
          <a:p>
            <a:pPr>
              <a:buNone/>
            </a:pPr>
            <a:r>
              <a:rPr lang="zh-CN" altLang="en-US" sz="2400" b="1">
                <a:solidFill>
                  <a:srgbClr val="0000CC"/>
                </a:solidFill>
                <a:ea typeface="思源黑体 CN Heavy" panose="020b0a00000000000000" pitchFamily="34" charset="-122"/>
              </a:rPr>
              <a:t>　　　</a:t>
            </a:r>
            <a:r>
              <a:rPr lang="en-US" altLang="zh-CN" sz="2400" b="1">
                <a:solidFill>
                  <a:srgbClr val="0000CC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400" b="1">
                <a:solidFill>
                  <a:srgbClr val="0000CC"/>
                </a:solidFill>
                <a:ea typeface="思源黑体 CN Heavy" panose="020b0a00000000000000" pitchFamily="34" charset="-122"/>
              </a:rPr>
              <a:t>惭愧不已、痛苦而去</a:t>
            </a:r>
          </a:p>
          <a:p>
            <a:endParaRPr lang="zh-CN" altLang="en-US" sz="2400" b="1">
              <a:solidFill>
                <a:srgbClr val="FF0000"/>
              </a:solidFill>
              <a:ea typeface="思源黑体 CN Heavy" panose="020b0a00000000000000" pitchFamily="3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ea typeface="思源黑体 CN Heavy" panose="020b0a00000000000000" pitchFamily="34" charset="-122"/>
              </a:rPr>
              <a:t>不是彻底卖国之人</a:t>
            </a:r>
          </a:p>
          <a:p>
            <a:pPr>
              <a:buNone/>
            </a:pPr>
            <a:r>
              <a:rPr lang="zh-CN" altLang="en-US" sz="2800" b="1">
                <a:solidFill>
                  <a:srgbClr val="FF0000"/>
                </a:solidFill>
                <a:ea typeface="思源黑体 CN Heavy" panose="020b0a00000000000000" pitchFamily="34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但意志不够坚定，对国家不够忠诚，因为一己之私投靠匈奴</a:t>
            </a:r>
            <a:r>
              <a:rPr lang="en-US" altLang="zh-CN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但又尚存羞愧之心。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03545" y="133350"/>
            <a:ext cx="732155" cy="206121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>
            <a:gradFill>
              <a:gsLst>
                <a:gs pos="0">
                  <a:srgbClr val="FBFB11"/>
                </a:gs>
                <a:gs pos="100000">
                  <a:srgbClr val="838309"/>
                </a:gs>
              </a:gsLst>
            </a:gra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劝降</a:t>
            </a:r>
          </a:p>
          <a:p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对比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7182" y="5931535"/>
            <a:ext cx="5570756" cy="637932"/>
          </a:xfrm>
          <a:prstGeom prst="rect">
            <a:avLst/>
          </a:prstGeom>
          <a:solidFill>
            <a:schemeClr val="bg2"/>
          </a:solidFill>
        </p:spPr>
        <p:txBody>
          <a:bodyPr wrap="non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苏武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怒斥卫律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，却</a:t>
            </a: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婉言拒绝李陵。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8131CF-EE38-2885-7D02-A413170EE5F2}"/>
              </a:ext>
            </a:extLst>
          </p:cNvPr>
          <p:cNvSpPr txBox="1"/>
          <p:nvPr/>
        </p:nvSpPr>
        <p:spPr>
          <a:xfrm>
            <a:off x="7851289" y="222195"/>
            <a:ext cx="125778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李陵</a:t>
            </a:r>
            <a:endParaRPr lang="zh-CN" altLang="en-US" sz="36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C32C29-9581-B074-0CFD-7C57CBD24685}"/>
              </a:ext>
            </a:extLst>
          </p:cNvPr>
          <p:cNvSpPr txBox="1"/>
          <p:nvPr/>
        </p:nvSpPr>
        <p:spPr>
          <a:xfrm>
            <a:off x="2905750" y="230320"/>
            <a:ext cx="1183342" cy="6691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>
                <a:solidFill>
                  <a:srgbClr val="CC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卫律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48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48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uiExpand="1" build="p"/>
      <p:bldP spid="34818" grpId="0" uiExpand="1" build="p" animBg="1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516" y="1164771"/>
            <a:ext cx="3194998" cy="47273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PA_任意多边形 22"/>
          <p:cNvSpPr/>
          <p:nvPr>
            <p:custDataLst>
              <p:tags r:id="rId3"/>
            </p:custDataLst>
          </p:nvPr>
        </p:nvSpPr>
        <p:spPr>
          <a:xfrm>
            <a:off x="1438579" y="4513272"/>
            <a:ext cx="1796990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任意多边形 23"/>
          <p:cNvSpPr/>
          <p:nvPr>
            <p:custDataLst>
              <p:tags r:id="rId4"/>
            </p:custDataLst>
          </p:nvPr>
        </p:nvSpPr>
        <p:spPr>
          <a:xfrm flipH="1">
            <a:off x="9759589" y="5282247"/>
            <a:ext cx="1374959" cy="788336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5354320" y="0"/>
            <a:ext cx="40944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课文结构</a:t>
            </a:r>
          </a:p>
        </p:txBody>
      </p:sp>
      <p:sp>
        <p:nvSpPr>
          <p:cNvPr id="39938" name="TextBox 1"/>
          <p:cNvSpPr txBox="1"/>
          <p:nvPr/>
        </p:nvSpPr>
        <p:spPr>
          <a:xfrm>
            <a:off x="4184015" y="2604453"/>
            <a:ext cx="1714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苏武传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6041390" y="1032828"/>
            <a:ext cx="142875" cy="4500563"/>
          </a:xfrm>
          <a:prstGeom prst="leftBrace">
            <a:avLst>
              <a:gd name="adj1" fmla="val 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0" name="TextBox 4"/>
          <p:cNvSpPr txBox="1"/>
          <p:nvPr/>
        </p:nvSpPr>
        <p:spPr>
          <a:xfrm>
            <a:off x="6651308" y="666433"/>
            <a:ext cx="4929187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苏武出使：背景</a:t>
            </a:r>
            <a:r>
              <a:rPr lang="en-US" altLang="zh-CN" sz="3200" b="1">
                <a:latin typeface="Arial" panose="020b0604020202020204" pitchFamily="34" charset="0"/>
              </a:rPr>
              <a:t>&amp;</a:t>
            </a:r>
            <a:r>
              <a:rPr lang="zh-CN" altLang="en-US" sz="3200" b="1">
                <a:latin typeface="Arial" panose="020b0604020202020204" pitchFamily="34" charset="0"/>
              </a:rPr>
              <a:t>原因</a:t>
            </a:r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                      </a:t>
            </a:r>
            <a:r>
              <a:rPr lang="zh-CN" altLang="en-US" sz="3200" b="1">
                <a:latin typeface="Arial" panose="020b0604020202020204" pitchFamily="34" charset="0"/>
              </a:rPr>
              <a:t>缑王造反</a:t>
            </a:r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zh-CN" altLang="en-US" sz="3200" b="1">
                <a:latin typeface="Arial" panose="020b0604020202020204" pitchFamily="34" charset="0"/>
              </a:rPr>
              <a:t>苏武被拘       以死全节</a:t>
            </a:r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                      </a:t>
            </a:r>
            <a:r>
              <a:rPr lang="zh-CN" altLang="en-US" sz="3200" b="1">
                <a:latin typeface="Arial" panose="020b0604020202020204" pitchFamily="34" charset="0"/>
              </a:rPr>
              <a:t>卫律劝降</a:t>
            </a:r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                      </a:t>
            </a:r>
            <a:r>
              <a:rPr lang="zh-CN" altLang="en-US" sz="3200" b="1">
                <a:latin typeface="Arial" panose="020b0604020202020204" pitchFamily="34" charset="0"/>
              </a:rPr>
              <a:t>李陵劝降</a:t>
            </a:r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zh-CN" altLang="en-US" sz="3200" b="1">
                <a:latin typeface="Arial" panose="020b0604020202020204" pitchFamily="34" charset="0"/>
              </a:rPr>
              <a:t>苏武归汉：汉匈和亲，发白而归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8684578" y="1675765"/>
            <a:ext cx="71438" cy="2571750"/>
          </a:xfrm>
          <a:prstGeom prst="leftBrace">
            <a:avLst>
              <a:gd name="adj1" fmla="val 8333"/>
              <a:gd name="adj2" fmla="val 51707"/>
            </a:avLst>
          </a:prstGeom>
          <a:solidFill>
            <a:schemeClr val="accent4">
              <a:lumMod val="50000"/>
            </a:schemeClr>
          </a:solidFill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9938" grpId="0"/>
      <p:bldP spid="3994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26415" y="110490"/>
            <a:ext cx="1910715" cy="22237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l="31740" r="30519"/>
          <a:stretch>
            <a:fillRect/>
          </a:stretch>
        </p:blipFill>
        <p:spPr>
          <a:xfrm>
            <a:off x="330834" y="2128883"/>
            <a:ext cx="1193165" cy="23948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9974" y="2719252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主旨</a:t>
            </a:r>
          </a:p>
        </p:txBody>
      </p:sp>
      <p:sp>
        <p:nvSpPr>
          <p:cNvPr id="66563" name="Rectangle 3"/>
          <p:cNvSpPr>
            <a:spLocks noGrp="1"/>
          </p:cNvSpPr>
          <p:nvPr>
            <p:ph idx="4294967295"/>
          </p:nvPr>
        </p:nvSpPr>
        <p:spPr>
          <a:xfrm>
            <a:off x="1663699" y="1542097"/>
            <a:ext cx="9581243" cy="4264025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eaLnBrk="1" hangingPunct="1"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　　</a:t>
            </a:r>
            <a:r>
              <a:rPr lang="zh-CN" altLang="en-US" sz="35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本文</a:t>
            </a:r>
            <a:r>
              <a:rPr lang="zh-CN" altLang="en-US" sz="35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记叙了苏武出使匈奴，面对威胁利诱而坚守节操、历尽艰辛而不辱使命的事迹，生动地刻画了一个“</a:t>
            </a:r>
            <a:r>
              <a:rPr lang="zh-CN" altLang="en-US" sz="35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富贵不能淫、贫贱不能移、威武不能屈</a:t>
            </a:r>
            <a:r>
              <a:rPr lang="zh-CN" altLang="en-US" sz="35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”的爱国志士的光辉形象。</a:t>
            </a:r>
            <a:r>
              <a:rPr lang="zh-CN" altLang="en-US" sz="3500" b="1">
                <a:solidFill>
                  <a:schemeClr val="tx1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充分肯定了他坚毅忠贞、大义凛然、视死如归的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民族气节</a:t>
            </a:r>
            <a:r>
              <a:rPr lang="zh-CN" altLang="en-US" sz="3500" b="1">
                <a:solidFill>
                  <a:schemeClr val="tx1"/>
                </a:solidFill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。</a:t>
            </a:r>
            <a:endParaRPr lang="zh-CN" altLang="en-US" sz="4000" b="1">
              <a:solidFill>
                <a:schemeClr val="tx1"/>
              </a:solidFill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1" name="Picture 7"/>
          <p:cNvPicPr>
            <a:picLocks noChangeAspect="1"/>
          </p:cNvPicPr>
          <p:nvPr/>
        </p:nvPicPr>
        <p:blipFill>
          <a:blip r:embed="rId2">
            <a:lum bright="45999" contrast="-70000"/>
          </a:blip>
          <a:srcRect t="9085"/>
          <a:stretch>
            <a:fillRect/>
          </a:stretch>
        </p:blipFill>
        <p:spPr>
          <a:xfrm>
            <a:off x="0" y="-117475"/>
            <a:ext cx="1211707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875" y="1981200"/>
            <a:ext cx="10636250" cy="140335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3345" y="382905"/>
            <a:ext cx="38557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文章艺术特色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5350" y="2210435"/>
            <a:ext cx="1011682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详：苏武宁死不降、卧雪牧羊等</a:t>
            </a:r>
            <a:endParaRPr lang="zh-CN" altLang="en-US" sz="3200" b="1">
              <a:solidFill>
                <a:srgbClr val="080808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略：苏武为於（</a:t>
            </a:r>
            <a:r>
              <a:rPr lang="en-US" altLang="zh-CN" sz="3200" b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w</a:t>
            </a:r>
            <a:r>
              <a:rPr lang="zh-CN" altLang="zh-CN" sz="3200" b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ū</a:t>
            </a:r>
            <a:r>
              <a:rPr lang="zh-CN" altLang="en-US" sz="3200" b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）靬（</a:t>
            </a:r>
            <a:r>
              <a:rPr lang="en-US" altLang="zh-CN" sz="3200" b="1" err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jiān</a:t>
            </a:r>
            <a:r>
              <a:rPr lang="zh-CN" altLang="en-US" sz="3200" b="1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）王赏识及牛羊被盗等</a:t>
            </a:r>
            <a:endParaRPr lang="zh-CN" altLang="en-US" sz="3200" b="1">
              <a:solidFill>
                <a:srgbClr val="080808"/>
              </a:solidFill>
              <a:latin typeface="Times New Roman" panose="02020603050405020304" pitchFamily="18" charset="0"/>
              <a:ea typeface="幼圆" panose="02010509060101010101" pitchFamily="49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350" y="1212850"/>
            <a:ext cx="10636250" cy="729815"/>
          </a:xfrm>
          <a:prstGeom prst="rect">
            <a:avLst/>
          </a:prstGeom>
          <a:solidFill>
            <a:schemeClr val="tx1">
              <a:lumMod val="50000"/>
              <a:lumOff val="50000"/>
              <a:alpha val="95000"/>
            </a:schemeClr>
          </a:solidFill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一、详略得当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思源黑体 CN Heavy" panose="020b0a00000000000000" pitchFamily="34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350" y="3693795"/>
            <a:ext cx="10636250" cy="162242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6765" y="3905250"/>
            <a:ext cx="106273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80808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突出苏武的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崇高的民族气节</a:t>
            </a:r>
            <a:r>
              <a:rPr lang="zh-CN" altLang="en-US" sz="4000" b="1">
                <a:solidFill>
                  <a:srgbClr val="080808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强烈的爱国意识</a:t>
            </a:r>
            <a:r>
              <a:rPr lang="zh-CN" altLang="en-US" sz="4000" b="1">
                <a:solidFill>
                  <a:srgbClr val="080808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艰苦卓绝的斗争精神</a:t>
            </a:r>
            <a:r>
              <a:rPr lang="zh-CN" altLang="en-US" sz="4000" b="1">
                <a:solidFill>
                  <a:srgbClr val="080808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sym typeface="+mn-ea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56" t="7670" r="25568" b="34091"/>
          <a:stretch>
            <a:fillRect/>
          </a:stretch>
        </p:blipFill>
        <p:spPr>
          <a:xfrm>
            <a:off x="190500" y="133350"/>
            <a:ext cx="5982335" cy="390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570" y="517525"/>
            <a:ext cx="2045970" cy="10229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8935" y="382905"/>
            <a:ext cx="38557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文章艺术特色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5960" y="1212850"/>
            <a:ext cx="10126345" cy="723916"/>
          </a:xfrm>
          <a:prstGeom prst="rect">
            <a:avLst/>
          </a:prstGeom>
          <a:solidFill>
            <a:schemeClr val="tx1">
              <a:lumMod val="75000"/>
              <a:lumOff val="25000"/>
              <a:alpha val="95000"/>
            </a:schemeClr>
          </a:solidFill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二、</a:t>
            </a: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用语言、行动、细节刻画人物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715" y="1981200"/>
            <a:ext cx="11468735" cy="448754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3715" y="1981200"/>
            <a:ext cx="114693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）语言描写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：</a:t>
            </a:r>
          </a:p>
          <a:p>
            <a:r>
              <a:rPr lang="en-US" altLang="zh-CN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、屈节辱命，虽生，何面目以归汉！</a:t>
            </a:r>
          </a:p>
          <a:p>
            <a:r>
              <a:rPr lang="en-US" altLang="zh-CN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、武骂律曰：“女为人臣子，不顾恩义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匈奴之祸从我始矣。”</a:t>
            </a:r>
          </a:p>
          <a:p>
            <a:r>
              <a:rPr lang="en-US" altLang="zh-CN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、武曰：“武父子亡功德，皆为陛下所成就，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愿勿言。”</a:t>
            </a:r>
            <a:endParaRPr lang="zh-CN" altLang="en-US" sz="3200" b="1">
              <a:solidFill>
                <a:srgbClr val="0000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）行动描写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：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引佩刀自刺。复举剑拟之，武不动。</a:t>
            </a:r>
            <a:endParaRPr lang="zh-CN" altLang="en-US" sz="3200" b="1">
              <a:solidFill>
                <a:srgbClr val="0000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）细节描写</a:t>
            </a:r>
            <a:r>
              <a:rPr lang="zh-CN" altLang="en-US" sz="3200" b="1">
                <a:solidFill>
                  <a:srgbClr val="0000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：</a:t>
            </a:r>
          </a:p>
          <a:p>
            <a:r>
              <a:rPr lang="en-US" altLang="zh-CN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、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杖汉节牧羊，卧起操持，节旄尽落。</a:t>
            </a:r>
          </a:p>
          <a:p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、武留匈奴凡十九岁，始以强壮出，及还，须发尽白。</a:t>
            </a:r>
            <a:endParaRPr lang="zh-CN" altLang="en-US" sz="3200" b="1">
              <a:solidFill>
                <a:srgbClr val="0000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715" y="2889250"/>
            <a:ext cx="11468735" cy="1445260"/>
          </a:xfrm>
          <a:prstGeom prst="rect">
            <a:avLst/>
          </a:prstGeom>
          <a:solidFill>
            <a:schemeClr val="tx1">
              <a:lumMod val="75000"/>
              <a:lumOff val="25000"/>
              <a:alpha val="95000"/>
            </a:schemeClr>
          </a:solidFill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忠君爱国、威武不屈、贫贱不移、忠贞不渝、坚韧不拔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华康乾隆行楷 W7" panose="03000709000000000000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450" y="345440"/>
            <a:ext cx="2045970" cy="10229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0227" y="351966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《</a:t>
            </a:r>
            <a:r>
              <a:rPr lang="zh-CN" altLang="en-US" sz="4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汉书</a:t>
            </a:r>
            <a:r>
              <a:rPr lang="en-US" altLang="zh-CN" sz="4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》</a:t>
            </a:r>
            <a:r>
              <a:rPr lang="zh-CN" altLang="en-US" sz="44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体例</a:t>
            </a:r>
            <a:endParaRPr lang="en-US" altLang="zh-CN" sz="44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22" y="2410201"/>
            <a:ext cx="2085407" cy="2943335"/>
          </a:xfrm>
          <a:prstGeom prst="rect">
            <a:avLst/>
          </a:prstGeom>
        </p:spPr>
      </p:pic>
      <p:sp>
        <p:nvSpPr>
          <p:cNvPr id="97282" name="文本框 3"/>
          <p:cNvSpPr/>
          <p:nvPr/>
        </p:nvSpPr>
        <p:spPr>
          <a:xfrm>
            <a:off x="2662159" y="2134159"/>
            <a:ext cx="3930650" cy="353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本纪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列传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表</a:t>
            </a:r>
            <a:endParaRPr lang="en-US" altLang="zh-CN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志</a:t>
            </a:r>
            <a:endParaRPr lang="zh-CN" altLang="en-US" sz="3600" b="1">
              <a:solidFill>
                <a:srgbClr val="FF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7283" name="文本框 4"/>
          <p:cNvSpPr/>
          <p:nvPr/>
        </p:nvSpPr>
        <p:spPr>
          <a:xfrm>
            <a:off x="4366222" y="3905639"/>
            <a:ext cx="74390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用表格来简列世系、人物和史事。</a:t>
            </a:r>
          </a:p>
        </p:txBody>
      </p:sp>
      <p:sp>
        <p:nvSpPr>
          <p:cNvPr id="97285" name="文本框 6"/>
          <p:cNvSpPr/>
          <p:nvPr/>
        </p:nvSpPr>
        <p:spPr>
          <a:xfrm>
            <a:off x="4332923" y="2218055"/>
            <a:ext cx="46132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西汉帝王事迹</a:t>
            </a:r>
          </a:p>
        </p:txBody>
      </p:sp>
      <p:sp>
        <p:nvSpPr>
          <p:cNvPr id="97286" name="文本框 1"/>
          <p:cNvSpPr/>
          <p:nvPr/>
        </p:nvSpPr>
        <p:spPr>
          <a:xfrm>
            <a:off x="4356379" y="4747471"/>
            <a:ext cx="74587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律历、礼乐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、刑法、</a:t>
            </a: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食货、郊祀、天文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、五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行、地理、</a:t>
            </a:r>
            <a:r>
              <a:rPr lang="zh-CN" altLang="en-US" sz="2400" b="1">
                <a:solidFill>
                  <a:schemeClr val="tx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沟洫</a:t>
            </a: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、艺文。</a:t>
            </a:r>
          </a:p>
        </p:txBody>
      </p:sp>
      <p:sp>
        <p:nvSpPr>
          <p:cNvPr id="97284" name="文本框 5"/>
          <p:cNvSpPr/>
          <p:nvPr/>
        </p:nvSpPr>
        <p:spPr>
          <a:xfrm>
            <a:off x="4356379" y="3063807"/>
            <a:ext cx="713513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诸侯、名人及少数民族人物事迹</a:t>
            </a:r>
          </a:p>
        </p:txBody>
      </p:sp>
      <p:sp>
        <p:nvSpPr>
          <p:cNvPr id="141314" name="Text Box 2"/>
          <p:cNvSpPr txBox="1"/>
          <p:nvPr/>
        </p:nvSpPr>
        <p:spPr>
          <a:xfrm>
            <a:off x="400685" y="1288578"/>
            <a:ext cx="11791315" cy="108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传记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的一般体例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，先写人名，籍贯，品性综述，然后按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时间顺序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思源黑体 CN Heavy" panose="020b0a00000000000000" pitchFamily="34" charset="-122"/>
              </a:rPr>
              <a:t>选择典型事例表现人物。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56A80A6A-C919-DBAC-C04C-7A0075F14DF1}"/>
              </a:ext>
            </a:extLst>
          </p:cNvPr>
          <p:cNvSpPr/>
          <p:nvPr/>
        </p:nvSpPr>
        <p:spPr>
          <a:xfrm>
            <a:off x="3668486" y="2431415"/>
            <a:ext cx="643482" cy="23677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思源黑体 CN Heavy" panose="020b0a00000000000000" pitchFamily="34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D5B13C8F-E21C-3C74-1F83-6BD90330F5EC}"/>
              </a:ext>
            </a:extLst>
          </p:cNvPr>
          <p:cNvSpPr/>
          <p:nvPr/>
        </p:nvSpPr>
        <p:spPr>
          <a:xfrm>
            <a:off x="3648211" y="3163647"/>
            <a:ext cx="643482" cy="23677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思源黑体 CN Heavy" panose="020b0a00000000000000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D040341C-90A6-772E-F4E0-6E16D9C2EE1F}"/>
              </a:ext>
            </a:extLst>
          </p:cNvPr>
          <p:cNvSpPr/>
          <p:nvPr/>
        </p:nvSpPr>
        <p:spPr>
          <a:xfrm>
            <a:off x="3668486" y="4068252"/>
            <a:ext cx="643482" cy="23677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思源黑体 CN Heavy" panose="020b0a00000000000000" pitchFamily="34" charset="-122"/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881A6006-5BEC-2437-9699-B04F917A2159}"/>
              </a:ext>
            </a:extLst>
          </p:cNvPr>
          <p:cNvSpPr/>
          <p:nvPr/>
        </p:nvSpPr>
        <p:spPr>
          <a:xfrm>
            <a:off x="3668486" y="5026797"/>
            <a:ext cx="643482" cy="23677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思源黑体 CN Heavy" panose="020b0a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 fill="hold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5" grpId="0"/>
      <p:bldP spid="97286" grpId="0"/>
      <p:bldP spid="97284" grpId="0"/>
      <p:bldP spid="14131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545" y="133350"/>
            <a:ext cx="2243455" cy="2223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56" t="7670" r="25568" b="34091"/>
          <a:stretch>
            <a:fillRect/>
          </a:stretch>
        </p:blipFill>
        <p:spPr>
          <a:xfrm>
            <a:off x="-8890" y="-91440"/>
            <a:ext cx="5982335" cy="390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570" y="517525"/>
            <a:ext cx="2045970" cy="10229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8935" y="382905"/>
            <a:ext cx="38557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文章艺术特色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5960" y="1212850"/>
            <a:ext cx="10126345" cy="714170"/>
          </a:xfrm>
          <a:prstGeom prst="rect">
            <a:avLst/>
          </a:prstGeom>
          <a:solidFill>
            <a:schemeClr val="tx1">
              <a:lumMod val="75000"/>
              <a:lumOff val="25000"/>
              <a:alpha val="95000"/>
            </a:schemeClr>
          </a:solidFill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三、对比和映衬手法的运用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960" y="1981200"/>
            <a:ext cx="10119360" cy="448754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6680" y="2724785"/>
            <a:ext cx="2644140" cy="53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思源黑体 CN Heavy" panose="020b0a00000000000000" pitchFamily="34" charset="-122"/>
              </a:rPr>
              <a:t>张胜贪生怕死</a:t>
            </a:r>
          </a:p>
        </p:txBody>
      </p:sp>
      <p:sp>
        <p:nvSpPr>
          <p:cNvPr id="11" name="矩形 10"/>
          <p:cNvSpPr/>
          <p:nvPr/>
        </p:nvSpPr>
        <p:spPr>
          <a:xfrm>
            <a:off x="5160010" y="2724785"/>
            <a:ext cx="2644140" cy="53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思源黑体 CN Heavy" panose="020b0a00000000000000" pitchFamily="34" charset="-122"/>
              </a:rPr>
              <a:t>苏武大义凛然</a:t>
            </a:r>
          </a:p>
        </p:txBody>
      </p:sp>
      <p:sp>
        <p:nvSpPr>
          <p:cNvPr id="12" name="矩形 11"/>
          <p:cNvSpPr/>
          <p:nvPr/>
        </p:nvSpPr>
        <p:spPr>
          <a:xfrm>
            <a:off x="1376680" y="4197985"/>
            <a:ext cx="2644140" cy="53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思源黑体 CN Heavy" panose="020b0a00000000000000" pitchFamily="34" charset="-122"/>
              </a:rPr>
              <a:t>卫律卖国求荣</a:t>
            </a:r>
          </a:p>
        </p:txBody>
      </p:sp>
      <p:sp>
        <p:nvSpPr>
          <p:cNvPr id="16" name="矩形 15"/>
          <p:cNvSpPr/>
          <p:nvPr/>
        </p:nvSpPr>
        <p:spPr>
          <a:xfrm>
            <a:off x="5160010" y="4197985"/>
            <a:ext cx="2644140" cy="53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思源黑体 CN Heavy" panose="020b0a00000000000000" pitchFamily="34" charset="-122"/>
              </a:rPr>
              <a:t>苏武高风亮节</a:t>
            </a:r>
          </a:p>
        </p:txBody>
      </p:sp>
      <p:sp>
        <p:nvSpPr>
          <p:cNvPr id="17" name="矩形 16"/>
          <p:cNvSpPr/>
          <p:nvPr/>
        </p:nvSpPr>
        <p:spPr>
          <a:xfrm>
            <a:off x="1376680" y="5617845"/>
            <a:ext cx="2644140" cy="53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思源黑体 CN Heavy" panose="020b0a00000000000000" pitchFamily="34" charset="-122"/>
              </a:rPr>
              <a:t>李陵计较个人</a:t>
            </a:r>
          </a:p>
        </p:txBody>
      </p:sp>
      <p:sp>
        <p:nvSpPr>
          <p:cNvPr id="18" name="矩形 17"/>
          <p:cNvSpPr/>
          <p:nvPr/>
        </p:nvSpPr>
        <p:spPr>
          <a:xfrm>
            <a:off x="5160010" y="5594985"/>
            <a:ext cx="2644140" cy="53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思源黑体 CN Heavy" panose="020b0a00000000000000" pitchFamily="34" charset="-122"/>
              </a:rPr>
              <a:t>苏武忠君爱国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78935" y="2724785"/>
            <a:ext cx="822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思源黑体 CN Heavy" panose="020b0a00000000000000" pitchFamily="34" charset="-122"/>
              </a:rPr>
              <a:t>VS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78935" y="4151630"/>
            <a:ext cx="822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思源黑体 CN Heavy" panose="020b0a00000000000000" pitchFamily="34" charset="-122"/>
              </a:rPr>
              <a:t>VS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78935" y="5594350"/>
            <a:ext cx="822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思源黑体 CN Heavy" panose="020b0a00000000000000" pitchFamily="34" charset="-122"/>
              </a:rPr>
              <a:t>VS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1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6030" y="133350"/>
            <a:ext cx="2045970" cy="1022985"/>
          </a:xfrm>
          <a:prstGeom prst="rect">
            <a:avLst/>
          </a:prstGeom>
        </p:spPr>
      </p:pic>
      <p:sp>
        <p:nvSpPr>
          <p:cNvPr id="21507" name="文本占位符 21506"/>
          <p:cNvSpPr>
            <a:spLocks noGrp="1"/>
          </p:cNvSpPr>
          <p:nvPr>
            <p:ph type="body" idx="4294967295"/>
          </p:nvPr>
        </p:nvSpPr>
        <p:spPr>
          <a:xfrm>
            <a:off x="650603" y="1594484"/>
            <a:ext cx="10769600" cy="4445953"/>
          </a:xfrm>
          <a:noFill/>
          <a:ln>
            <a:miter lim="800000"/>
          </a:ln>
        </p:spPr>
        <p:txBody>
          <a:bodyPr>
            <a:normAutofit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（1）张胜：头脑简单，糊涂谋反，事情败露，立即叛变。  </a:t>
            </a:r>
          </a:p>
          <a:p>
            <a:pPr lvl="0">
              <a:lnSpc>
                <a:spcPct val="90000"/>
              </a:lnSpc>
            </a:pPr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苏武：认识清醒，高瞻远瞩，欲以死息祸；面对劝降，矢志守节。</a:t>
            </a:r>
            <a:r>
              <a:rPr b="1" u="sng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 lvl="0">
              <a:lnSpc>
                <a:spcPct val="90000"/>
              </a:lnSpc>
            </a:pPr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（2）卫律：阴险狡诈，卖国求荣，气焰嚣张，不可一世  </a:t>
            </a:r>
          </a:p>
          <a:p>
            <a:pPr lvl="0">
              <a:lnSpc>
                <a:spcPct val="90000"/>
              </a:lnSpc>
            </a:pPr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苏武：为国效命，忠贞不二，不卑不亢，光明磊落</a:t>
            </a:r>
            <a:r>
              <a:rPr b="1" u="sng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 lvl="0">
              <a:lnSpc>
                <a:spcPct val="90000"/>
              </a:lnSpc>
            </a:pPr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（3）李陵：意志不坚，因私叛国，痛苦羞愧  </a:t>
            </a:r>
          </a:p>
          <a:p>
            <a:pPr lvl="0">
              <a:lnSpc>
                <a:spcPct val="90000"/>
              </a:lnSpc>
            </a:pPr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苏武：忠君爱国、威武不屈、贫贱不移、忠贞不渝、坚韧不拔。</a:t>
            </a:r>
            <a:r>
              <a:rPr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0603" y="322262"/>
            <a:ext cx="56921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u="sng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三种对比映衬的效果分析：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545" y="133350"/>
            <a:ext cx="2243455" cy="2223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56" t="7670" r="25568" b="34091"/>
          <a:stretch>
            <a:fillRect/>
          </a:stretch>
        </p:blipFill>
        <p:spPr>
          <a:xfrm>
            <a:off x="190500" y="133350"/>
            <a:ext cx="5982335" cy="390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570" y="517525"/>
            <a:ext cx="2045970" cy="10229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8935" y="382905"/>
            <a:ext cx="38557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文章艺术特色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5960" y="1212850"/>
            <a:ext cx="10989128" cy="714170"/>
          </a:xfrm>
          <a:prstGeom prst="rect">
            <a:avLst/>
          </a:prstGeom>
          <a:solidFill>
            <a:schemeClr val="tx1">
              <a:lumMod val="75000"/>
              <a:lumOff val="25000"/>
              <a:alpha val="95000"/>
            </a:schemeClr>
          </a:solidFill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rPr>
              <a:t>四、用环境描写烘托人物</a:t>
            </a:r>
            <a:endParaRPr lang="zh-CN" altLang="en-US" sz="4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581" y="2249397"/>
            <a:ext cx="11024507" cy="397192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66915" name="文本框 166914"/>
          <p:cNvSpPr txBox="1"/>
          <p:nvPr/>
        </p:nvSpPr>
        <p:spPr>
          <a:xfrm>
            <a:off x="812165" y="2724785"/>
            <a:ext cx="32400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社会环境：</a:t>
            </a:r>
          </a:p>
        </p:txBody>
      </p:sp>
      <p:sp>
        <p:nvSpPr>
          <p:cNvPr id="166917" name="文本框 166916"/>
          <p:cNvSpPr txBox="1"/>
          <p:nvPr/>
        </p:nvSpPr>
        <p:spPr>
          <a:xfrm>
            <a:off x="812165" y="5107305"/>
            <a:ext cx="300863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自然环境：</a:t>
            </a:r>
          </a:p>
        </p:txBody>
      </p:sp>
      <p:sp>
        <p:nvSpPr>
          <p:cNvPr id="166919" name="左大括号 166918"/>
          <p:cNvSpPr/>
          <p:nvPr/>
        </p:nvSpPr>
        <p:spPr>
          <a:xfrm>
            <a:off x="3757296" y="2407398"/>
            <a:ext cx="293506" cy="1920762"/>
          </a:xfrm>
          <a:prstGeom prst="leftBrace">
            <a:avLst>
              <a:gd name="adj1" fmla="val 72122"/>
              <a:gd name="adj2" fmla="val 50000"/>
            </a:avLst>
          </a:prstGeom>
          <a:solidFill>
            <a:srgbClr val="080808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66916" name="文本框 166915"/>
          <p:cNvSpPr txBox="1"/>
          <p:nvPr/>
        </p:nvSpPr>
        <p:spPr>
          <a:xfrm>
            <a:off x="4557713" y="2225993"/>
            <a:ext cx="432117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单于和卫律</a:t>
            </a:r>
            <a:r>
              <a:rPr lang="zh-CN" altLang="en-US" sz="4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逼降</a:t>
            </a:r>
            <a:r>
              <a:rPr lang="zh-CN" altLang="en-US" sz="4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  副使张胜的</a:t>
            </a:r>
            <a:r>
              <a:rPr lang="zh-CN" altLang="en-US" sz="4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屈降</a:t>
            </a:r>
            <a:r>
              <a:rPr lang="zh-CN" altLang="en-US" sz="44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  朋友李陵的</a:t>
            </a:r>
            <a:r>
              <a:rPr lang="zh-CN" altLang="en-US" sz="44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劝降</a:t>
            </a:r>
          </a:p>
        </p:txBody>
      </p:sp>
      <p:sp>
        <p:nvSpPr>
          <p:cNvPr id="166920" name="左大括号 166919"/>
          <p:cNvSpPr/>
          <p:nvPr/>
        </p:nvSpPr>
        <p:spPr>
          <a:xfrm>
            <a:off x="3707085" y="4803548"/>
            <a:ext cx="253502" cy="1445260"/>
          </a:xfrm>
          <a:prstGeom prst="leftBrace">
            <a:avLst>
              <a:gd name="adj1" fmla="val 74936"/>
              <a:gd name="adj2" fmla="val 50000"/>
            </a:avLst>
          </a:prstGeom>
          <a:solidFill>
            <a:srgbClr val="080808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66918" name="文本框 166917"/>
          <p:cNvSpPr txBox="1"/>
          <p:nvPr/>
        </p:nvSpPr>
        <p:spPr>
          <a:xfrm>
            <a:off x="4013200" y="4768850"/>
            <a:ext cx="8013700" cy="14055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528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幽武置大窖</a:t>
            </a:r>
            <a:r>
              <a:rPr lang="en-US" altLang="zh-CN" sz="4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:</a:t>
            </a:r>
            <a:r>
              <a:rPr lang="zh-CN" altLang="en-US" sz="4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绝饮食，天雨雪</a:t>
            </a:r>
          </a:p>
          <a:p>
            <a:pPr fontAlgn="auto">
              <a:lnSpc>
                <a:spcPts val="528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北海无人处</a:t>
            </a:r>
            <a:r>
              <a:rPr lang="en-US" altLang="zh-CN" sz="4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:</a:t>
            </a:r>
            <a:r>
              <a:rPr lang="zh-CN" altLang="en-US" sz="4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  <a:sym typeface="+mn-ea"/>
              </a:rPr>
              <a:t>天气寒冷，</a:t>
            </a:r>
            <a:r>
              <a:rPr lang="zh-CN" altLang="en-US" sz="40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宋体" panose="02010600030101010101" pitchFamily="2" charset="-122"/>
              </a:rPr>
              <a:t>廪食不至  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6915" grpId="0"/>
      <p:bldP spid="166917" grpId="0"/>
      <p:bldP spid="166916" grpId="0"/>
      <p:bldP spid="16691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1" name="Picture 7"/>
          <p:cNvPicPr>
            <a:picLocks noChangeAspect="1"/>
          </p:cNvPicPr>
          <p:nvPr/>
        </p:nvPicPr>
        <p:blipFill>
          <a:blip r:embed="rId2">
            <a:lum bright="45999" contrast="-70000"/>
          </a:blip>
          <a:srcRect t="9085"/>
          <a:stretch>
            <a:fillRect/>
          </a:stretch>
        </p:blipFill>
        <p:spPr>
          <a:xfrm>
            <a:off x="0" y="-117475"/>
            <a:ext cx="12117070" cy="695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570" y="517525"/>
            <a:ext cx="2045970" cy="10229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8350" y="1479550"/>
            <a:ext cx="10636250" cy="448881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5665" y="517525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人物形象小结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56" t="7670" r="25568" b="34091"/>
          <a:stretch>
            <a:fillRect/>
          </a:stretch>
        </p:blipFill>
        <p:spPr>
          <a:xfrm>
            <a:off x="190500" y="133350"/>
            <a:ext cx="5982335" cy="3905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7875" y="2324100"/>
            <a:ext cx="10636885" cy="2799715"/>
          </a:xfrm>
          <a:prstGeom prst="rect">
            <a:avLst/>
          </a:prstGeom>
          <a:solidFill>
            <a:schemeClr val="tx1">
              <a:lumMod val="75000"/>
              <a:lumOff val="25000"/>
              <a:alpha val="95000"/>
            </a:schemeClr>
          </a:solidFill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0"/>
              </a:spcBef>
              <a:buClr>
                <a:schemeClr val="bg1"/>
              </a:buClr>
              <a:buSzTx/>
              <a:buNone/>
            </a:pPr>
            <a:r>
              <a:rPr lang="en-US" altLang="zh-CN" sz="4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《</a:t>
            </a:r>
            <a:r>
              <a:rPr lang="zh-CN" altLang="en-US" sz="4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苏武传</a:t>
            </a:r>
            <a:r>
              <a:rPr lang="en-US" altLang="zh-CN" sz="4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》</a:t>
            </a:r>
            <a:r>
              <a:rPr lang="zh-CN" altLang="en-US" sz="4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思源黑体 CN Heavy" panose="020b0a00000000000000" pitchFamily="34" charset="-122"/>
                <a:sym typeface="+mn-ea"/>
              </a:rPr>
              <a:t>写了苏武出使匈奴被扣留长达十九年的经历，刻画了其</a:t>
            </a:r>
            <a:r>
              <a:rPr lang="zh-CN" alt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忠君爱国、忠贞不渝、贫贱不移、威武不屈、坚韧不拔、视死如归、具有民族气节</a:t>
            </a:r>
            <a:r>
              <a:rPr lang="zh-CN" altLang="en-US" sz="4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的形象。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22564">
            <a:off x="4824730" y="120650"/>
            <a:ext cx="3023870" cy="3613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BEC3BD"/>
              </a:clrFrom>
              <a:clrTo>
                <a:srgbClr val="BEC3BD">
                  <a:alpha val="0"/>
                </a:srgbClr>
              </a:clrTo>
            </a:clrChange>
          </a:blip>
          <a:stretch>
            <a:fillRect/>
          </a:stretch>
        </p:blipFill>
        <p:spPr>
          <a:xfrm rot="-575403">
            <a:off x="1567180" y="231140"/>
            <a:ext cx="3156585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10"/>
          <p:cNvPicPr>
            <a:picLocks noChangeAspect="1"/>
          </p:cNvPicPr>
          <p:nvPr/>
        </p:nvPicPr>
        <p:blipFill>
          <a:blip r:embed="rId4"/>
          <a:srcRect t="7143" b="7143"/>
          <a:stretch>
            <a:fillRect/>
          </a:stretch>
        </p:blipFill>
        <p:spPr>
          <a:xfrm rot="498554">
            <a:off x="1536700" y="2580640"/>
            <a:ext cx="3217545" cy="4066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484459">
            <a:off x="5213350" y="2802890"/>
            <a:ext cx="2980055" cy="386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Rectangle 12"/>
          <p:cNvSpPr>
            <a:spLocks noGrp="1"/>
          </p:cNvSpPr>
          <p:nvPr>
            <p:ph type="body" idx="4294967295"/>
          </p:nvPr>
        </p:nvSpPr>
        <p:spPr>
          <a:xfrm>
            <a:off x="8011160" y="1252220"/>
            <a:ext cx="3935730" cy="443992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>
                <a:solidFill>
                  <a:srgbClr val="000000"/>
                </a:solidFill>
                <a:ea typeface="思源黑体 CN Heavy" panose="020b0a00000000000000" pitchFamily="34" charset="-122"/>
              </a:rPr>
              <a:t>        </a:t>
            </a:r>
            <a:r>
              <a:rPr lang="zh-CN" altLang="en-US" sz="4000" b="1">
                <a:solidFill>
                  <a:srgbClr val="000000"/>
                </a:solidFill>
                <a:ea typeface="思源黑体 CN Heavy" panose="020b0a00000000000000" pitchFamily="34" charset="-122"/>
              </a:rPr>
              <a:t>两千多年来，苏武崇高的气节，成为中国伦理人格的榜样，成为一种民族文化的心理要素。</a:t>
            </a:r>
            <a:endParaRPr lang="zh-CN" altLang="en-US" sz="2800" b="1">
              <a:solidFill>
                <a:srgbClr val="000000"/>
              </a:solidFill>
              <a:ea typeface="思源黑体 CN Heavy" panose="020b0a00000000000000" pitchFamily="34" charset="-122"/>
            </a:endParaRPr>
          </a:p>
          <a:p>
            <a:pPr lvl="4" eaLnBrk="1" hangingPunct="1"/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/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716915" y="-78105"/>
            <a:ext cx="1910715" cy="2223770"/>
          </a:xfrm>
          <a:prstGeom prst="rect">
            <a:avLst/>
          </a:prstGeom>
        </p:spPr>
      </p:pic>
      <p:sp>
        <p:nvSpPr>
          <p:cNvPr id="69634" name="Rectangle 4"/>
          <p:cNvSpPr>
            <a:spLocks noGrp="1"/>
          </p:cNvSpPr>
          <p:nvPr>
            <p:ph type="title" idx="4294967295"/>
          </p:nvPr>
        </p:nvSpPr>
        <p:spPr>
          <a:xfrm>
            <a:off x="4124892" y="62230"/>
            <a:ext cx="4624387" cy="8826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4000">
                <a:solidFill>
                  <a:srgbClr val="FF0000"/>
                </a:solidFill>
                <a:ea typeface="黑体" panose="02010609060101010101" pitchFamily="49" charset="-122"/>
              </a:rPr>
              <a:t>传承民族精神</a:t>
            </a:r>
          </a:p>
        </p:txBody>
      </p:sp>
      <p:sp>
        <p:nvSpPr>
          <p:cNvPr id="69635" name="Rectangle 2"/>
          <p:cNvSpPr>
            <a:spLocks noGrp="1"/>
          </p:cNvSpPr>
          <p:nvPr/>
        </p:nvSpPr>
        <p:spPr>
          <a:xfrm>
            <a:off x="844596" y="904966"/>
            <a:ext cx="10835776" cy="539540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1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、宁为玉碎，不为瓦全（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北齐书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·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元景安列传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2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、疾风知劲草，板荡识诚臣（李世民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赐萧禹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3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、出淤泥而不染，濯清涟而不妖（周敦颐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爱莲说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4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、名节重泰山，利欲轻鸿毛（于谦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无题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5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、粉身碎骨浑不怕，要留清白在人间（于谦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石灰吟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6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、人固有一死，或重于泰山，或轻于鸿毛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（司马迁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报任安书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7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、人生自古谁无死，留取丹心照汗青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（文天祥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过零丁洋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8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、咬定青山不放松，立根原在破岩中。千磨万击还坚劲，   任尔东南西北风。（郑燮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题画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·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竹石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）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41306" y="-3175"/>
            <a:ext cx="1802765" cy="134435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5092" y="993140"/>
            <a:ext cx="1072578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noProof="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kumimoji="1" lang="zh-CN" altLang="en-US" sz="3200" b="1" noProof="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古人对“死”有许多讳称，主要的有:</a:t>
            </a:r>
          </a:p>
          <a:p>
            <a:endParaRPr kumimoji="1" lang="zh-CN" altLang="en-US" sz="3200" b="1" noProof="0"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  <a:p>
            <a:r>
              <a:rPr kumimoji="1" lang="zh-CN" altLang="en-US" sz="3200" b="1" noProof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①天子、太后、帝王、王后之死称:崩、百岁、千秋、晏驾、山陵崩等。</a:t>
            </a:r>
          </a:p>
          <a:p>
            <a:r>
              <a:rPr kumimoji="1" lang="zh-CN" altLang="en-US" sz="3200" b="1" noProof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②公卿王侯、诸侯之死称:薨。</a:t>
            </a:r>
          </a:p>
          <a:p>
            <a:r>
              <a:rPr kumimoji="1" lang="zh-CN" altLang="en-US" sz="3200" b="1" noProof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③父母之死称:见背、孤露、弃养等。</a:t>
            </a:r>
          </a:p>
          <a:p>
            <a:r>
              <a:rPr kumimoji="1" lang="zh-CN" altLang="en-US" sz="3200" b="1" noProof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④佛道徒之死称:涅槃、圆寂、坐化、羽化、仙游、仙逝等。（“仙逝”现也用于称被人尊敬的人物的死。）</a:t>
            </a:r>
          </a:p>
          <a:p>
            <a:r>
              <a:rPr kumimoji="1" lang="zh-CN" altLang="en-US" sz="3200" b="1" noProof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⑤-般人的死称:不幸、亡故、长眠、长逝、过世、谢世、寿终、殒命、捐生、就木、溘逝、老、故、逝、终等。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BC8E0A-E4E6-9EBC-4EAC-590B5C917372}"/>
              </a:ext>
            </a:extLst>
          </p:cNvPr>
          <p:cNvSpPr txBox="1"/>
          <p:nvPr/>
        </p:nvSpPr>
        <p:spPr>
          <a:xfrm>
            <a:off x="4966936" y="302637"/>
            <a:ext cx="264687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思源黑体 CN Heavy" panose="020b0a00000000000000" pitchFamily="34" charset="-122"/>
              </a:rPr>
              <a:t>文化常识积累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3035717586"/>
      </p:ext>
    </p:extLst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96432" y="-63381"/>
            <a:ext cx="1730153" cy="1491715"/>
          </a:xfrm>
          <a:prstGeom prst="rect">
            <a:avLst/>
          </a:prstGeom>
        </p:spPr>
      </p:pic>
      <p:sp>
        <p:nvSpPr>
          <p:cNvPr id="16386" name="文本占位符 16385"/>
          <p:cNvSpPr>
            <a:spLocks noGrp="1"/>
          </p:cNvSpPr>
          <p:nvPr>
            <p:ph type="body" idx="4294967295"/>
          </p:nvPr>
        </p:nvSpPr>
        <p:spPr>
          <a:xfrm>
            <a:off x="0" y="1227138"/>
            <a:ext cx="10791825" cy="4403725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价值</a:t>
            </a:r>
            <a:r>
              <a:rPr lang="en-US" altLang="zh-CN" sz="3200" b="1" i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----</a:t>
            </a: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CC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史学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价值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:  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作者能尊重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客观实际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揭露统治阶级的残暴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赞扬清廉的官吏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流露了对人民的同情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.</a:t>
            </a: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CC33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文学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价值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:  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叙事详明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详赡严密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语言</a:t>
            </a:r>
            <a:r>
              <a:rPr lang="zh-CN" altLang="en-US" sz="3200" b="1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典雅繁复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富于文采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有骈体化倾向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,</a:t>
            </a:r>
            <a:r>
              <a:rPr lang="zh-CN" altLang="en-US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对后世散文发展影响很大</a:t>
            </a:r>
            <a:r>
              <a:rPr lang="en-US" altLang="zh-CN" sz="32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45031" y="635000"/>
            <a:ext cx="233548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《汉书》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792F1D-D0AE-447C-E1A2-EFF514F09F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/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4F376-E0F7-03C7-11C9-ED9B6F3E14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95801" y="608013"/>
            <a:ext cx="3562350" cy="706437"/>
          </a:xfrm>
        </p:spPr>
        <p:txBody>
          <a:bodyPr/>
          <a:lstStyle/>
          <a:p>
            <a:r>
              <a:rPr lang="en-US" altLang="zh-CN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《</a:t>
            </a:r>
            <a:r>
              <a:rPr lang="zh-CN" altLang="en-US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答苏武书</a:t>
            </a:r>
            <a:r>
              <a:rPr lang="en-US" altLang="zh-CN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》</a:t>
            </a:r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94905C7-99CC-6798-AEDE-4715A9C9435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90662"/>
            <a:ext cx="8461375" cy="4759325"/>
          </a:xfr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E9A48E2-9C4F-8CD9-54D2-17E41F1B0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55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A44619-B16C-0704-A0FB-392D17E35AA4}"/>
              </a:ext>
            </a:extLst>
          </p:cNvPr>
          <p:cNvSpPr txBox="1"/>
          <p:nvPr/>
        </p:nvSpPr>
        <p:spPr>
          <a:xfrm>
            <a:off x="1333499" y="1392615"/>
            <a:ext cx="983932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天汉元年（公元前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100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年），苏武以中郎将出使匈奴被扣。天汉二年（公元前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99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），李广利率军伐匈奴右贤王，汉武帝召李陵负责辎重。李陵请求自率一军，武帝不予增兵，只令路博德为其后援，而路博德按兵不动，致使李陵带着步卒五千，深入匈奴，面对数十倍于己方的敌军。苦战之后，又逢管敢叛逃，暴露了李陵兵少无援的军情，单于于是集中兵力围攻，李陵兵尽粮绝，北面受虏。降匈奴后，曾与被匈奴扣留的苏武数次相见。始元六年（公元前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81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年），苏武留匈奴十九年后归汉，反过来又替汉帝屡召李陵归汉。李陵写给苏武的这封信，就是李陵收到苏武的一封劝归信后，写给苏武的一封复信。</a:t>
            </a:r>
            <a:endParaRPr lang="zh-CN" altLang="en-US" sz="28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5F91955C-2945-52AF-4239-D2CEACB2F64C}"/>
              </a:ext>
            </a:extLst>
          </p:cNvPr>
          <p:cNvSpPr txBox="1"/>
          <p:nvPr/>
        </p:nvSpPr>
        <p:spPr>
          <a:xfrm>
            <a:off x="4495801" y="608013"/>
            <a:ext cx="3562350" cy="706437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思源黑体 CN Heavy" panose="020b0a00000000000000" pitchFamily="34" charset="-122"/>
                <a:cs typeface="+mj-cs"/>
              </a:defRPr>
            </a:lvl1pPr>
          </a:lstStyle>
          <a:p>
            <a:r>
              <a:rPr lang="en-US" altLang="zh-CN" b="0">
                <a:solidFill>
                  <a:srgbClr val="333333"/>
                </a:solidFill>
                <a:latin typeface="思源黑体 CN Heavy" panose="020b0a00000000000000" pitchFamily="34" charset="-122"/>
              </a:rPr>
              <a:t>《</a:t>
            </a:r>
            <a:r>
              <a:rPr lang="zh-CN" altLang="en-US" b="0">
                <a:solidFill>
                  <a:srgbClr val="333333"/>
                </a:solidFill>
                <a:latin typeface="思源黑体 CN Heavy" panose="020b0a00000000000000" pitchFamily="34" charset="-122"/>
              </a:rPr>
              <a:t>答苏武书</a:t>
            </a:r>
            <a:r>
              <a:rPr lang="en-US" altLang="zh-CN" b="0">
                <a:solidFill>
                  <a:srgbClr val="333333"/>
                </a:solidFill>
                <a:latin typeface="思源黑体 CN Heavy" panose="020b0a00000000000000" pitchFamily="34" charset="-122"/>
              </a:rPr>
              <a:t>》</a:t>
            </a:r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D8E0939-4453-21B3-386E-A4656EF72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78355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715" y="-127635"/>
            <a:ext cx="2045970" cy="10229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9505" y="0"/>
            <a:ext cx="1972945" cy="1955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50854" y="2155368"/>
            <a:ext cx="923330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史书类别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1790" y="520392"/>
            <a:ext cx="9887585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eaLnBrk="1" hangingPunct="1">
              <a:buNone/>
            </a:pPr>
            <a:r>
              <a:rPr lang="zh-CN" altLang="en-US" sz="2800" b="1">
                <a:solidFill>
                  <a:srgbClr val="CC0066"/>
                </a:solidFill>
                <a:ea typeface="黑体" panose="02010609060101010101" pitchFamily="49" charset="-122"/>
                <a:sym typeface="+mn-ea"/>
              </a:rPr>
              <a:t>编年体</a:t>
            </a:r>
            <a:r>
              <a:rPr lang="zh-CN" altLang="en-US" sz="2800">
                <a:solidFill>
                  <a:srgbClr val="CC0066"/>
                </a:solidFill>
                <a:ea typeface="思源黑体 CN Heavy" panose="020b0a00000000000000" pitchFamily="34" charset="-122"/>
                <a:sym typeface="+mn-ea"/>
              </a:rPr>
              <a:t>:</a:t>
            </a:r>
            <a:r>
              <a:rPr lang="zh-CN" altLang="en-US" sz="2800" b="1">
                <a:ea typeface="黑体" panose="02010609060101010101" pitchFamily="49" charset="-122"/>
                <a:sym typeface="+mn-ea"/>
              </a:rPr>
              <a:t>按年月日有次序地记载史事的史书</a:t>
            </a:r>
            <a:endParaRPr lang="zh-CN" altLang="en-US" sz="2800" b="1"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>
                <a:ea typeface="思源黑体 CN Heavy" panose="020b0a00000000000000" pitchFamily="34" charset="-122"/>
                <a:sym typeface="+mn-ea"/>
              </a:rPr>
              <a:t>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--最早的编年体史书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第一部叙事完备的编年体史书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我国第一部最大编年体通史</a:t>
            </a:r>
            <a:endParaRPr lang="en-US" altLang="zh-CN" sz="2800" b="1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1790" y="2859018"/>
            <a:ext cx="995235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eaLnBrk="1" hangingPunct="1">
              <a:buNone/>
            </a:pPr>
            <a:r>
              <a:rPr lang="zh-CN" altLang="en-US" sz="3200" b="1">
                <a:solidFill>
                  <a:srgbClr val="CC0066"/>
                </a:solidFill>
                <a:ea typeface="黑体" panose="02010609060101010101" pitchFamily="49" charset="-122"/>
                <a:sym typeface="+mn-ea"/>
              </a:rPr>
              <a:t>国别体</a:t>
            </a:r>
            <a:r>
              <a:rPr lang="zh-CN" altLang="en-US" sz="3200">
                <a:solidFill>
                  <a:srgbClr val="CC0066"/>
                </a:solidFill>
                <a:ea typeface="思源黑体 CN Heavy" panose="020b0a00000000000000" pitchFamily="34" charset="-122"/>
                <a:sym typeface="+mn-ea"/>
              </a:rPr>
              <a:t>:</a:t>
            </a:r>
            <a:r>
              <a:rPr lang="zh-CN" altLang="en-US" sz="3200" b="1">
                <a:ea typeface="黑体" panose="02010609060101010101" pitchFamily="49" charset="-122"/>
                <a:sym typeface="+mn-ea"/>
              </a:rPr>
              <a:t>以国家为编排顺序记载史事的史书</a:t>
            </a:r>
            <a:endParaRPr lang="zh-CN" altLang="en-US" sz="3200" b="1"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200">
                <a:ea typeface="思源黑体 CN Heavy" panose="020b0a00000000000000" pitchFamily="34" charset="-122"/>
                <a:sym typeface="+mn-ea"/>
              </a:rPr>
              <a:t>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----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第一部国别体史书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(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刘向编订)</a:t>
            </a:r>
            <a:endParaRPr lang="zh-CN" altLang="en-US" sz="3200"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790" y="4704298"/>
            <a:ext cx="1000029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eaLnBrk="1" hangingPunct="1">
              <a:buNone/>
            </a:pPr>
            <a:r>
              <a:rPr lang="zh-CN" altLang="en-US" sz="28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纪传体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:以为人物立传记的方式记叙史实的史书          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----第一部纪传体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通史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----第一部纪传体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断代史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----纪传体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断代史</a:t>
            </a:r>
            <a:endParaRPr lang="zh-CN" altLang="en-US" sz="28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790" y="895350"/>
            <a:ext cx="46462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春秋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孔子)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左传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左丘明)</a:t>
            </a: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资治通鉴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司马光)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1790" y="3310890"/>
            <a:ext cx="37096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国语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左丘明)</a:t>
            </a: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战国策》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3085" y="5126990"/>
            <a:ext cx="3721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史记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《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汉书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后汉书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范晔)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  <p:bldP spid="7" grpId="0"/>
      <p:bldP spid="8" grpId="0"/>
      <p:bldP spid="1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35F17-0D05-15E9-04D3-1936025BE1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8474" y="440075"/>
            <a:ext cx="10969625" cy="706437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答苏武书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98D990-2AC8-38AD-0586-B97180BFCA5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8475" y="1146512"/>
            <a:ext cx="10969625" cy="25288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嗟乎子卿！人之相知，贵相知心。前书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35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仓卒，未尽所怀，故复略而言之。昔先帝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36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授陵步卒五千，出征绝域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37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，五将失道，陵独遇战，而裹万里之粮，帅徒步之师，出天汉之外，入强胡之域，以五千之众，对十万之军，策疲乏之兵，当新羁之马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38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，然犹斩将搴</a:t>
            </a:r>
            <a:r>
              <a:rPr lang="en-US" altLang="zh-CN">
                <a:solidFill>
                  <a:srgbClr val="C00000"/>
                </a:solidFill>
              </a:rPr>
              <a:t> [qiān]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旗，追奔逐北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39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，灭迹扫尘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40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，斩其枭帅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41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。使三军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42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之士视死如归。陵也不才，希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43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当大任。意谓此时，功难堪矣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44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</a:t>
            </a:r>
          </a:p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B3C154-4B22-D595-4A13-BF92CDC24D8B}"/>
              </a:ext>
            </a:extLst>
          </p:cNvPr>
          <p:cNvSpPr txBox="1"/>
          <p:nvPr/>
        </p:nvSpPr>
        <p:spPr>
          <a:xfrm>
            <a:off x="608400" y="3811012"/>
            <a:ext cx="109692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唉，子卿！人们的相互了解，贵在相互知心。前一封信匆忙写成，没有能够充分表达我的心情，所以再作简略叙述。从前先帝授予我步兵五千，出征远方。五员将领迷失道路，我单独与匈奴军遭遇作战，携带着供征战万里的粮草，率领着徒步行军的部队；出了国境，进入强胡的疆土；以五千士兵，对付十万敌军；指挥疲敝不堪的队伍，抵挡养精蓄锐的马队。但是，我军依然斩敌将，拔敌旗，追逐败逃之敌。在肃清残敌时，我斩杀其骁勇将领，使我全军将士，都能视死如归。我没有什么能耐，很少担当重任，内心暗以为，此时的战功，是其他情况下所难以相比的了。</a:t>
            </a:r>
            <a:endParaRPr lang="zh-CN" altLang="en-US" sz="24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742DD1D-DDF4-6C3A-EADB-2753DA3B0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46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FA9CD4-C877-D390-9A11-3ABFE4C7D6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1400" y="538163"/>
            <a:ext cx="10969625" cy="31670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匈奴既败，举国兴师，更练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45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精兵，强逾十万，单于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46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临阵，亲自合围。客主之形既不相如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47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，步马之势又甚悬绝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48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。疲兵再战，一以当千，然犹扶乘创痛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49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，决命争首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50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。死伤积野，馀不满百，而皆扶病，不任干戈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51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。然陵振臂一呼，创病皆起，举刃指虏，胡马奔走；兵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52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尽矢穷，人无尺铁，犹复徒首奋呼，争为先登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53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。当此时也，天地为陵震怒，战士为陵饮血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54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！单于谓陵不可复得，便欲引还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55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。而贼臣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56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教之，遂便复战，故陵不免耳。</a:t>
            </a:r>
          </a:p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9861F6-4E9B-254D-365C-37961C5717E5}"/>
              </a:ext>
            </a:extLst>
          </p:cNvPr>
          <p:cNvSpPr txBox="1"/>
          <p:nvPr/>
        </p:nvSpPr>
        <p:spPr>
          <a:xfrm>
            <a:off x="611400" y="3886199"/>
            <a:ext cx="10969200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匈奴兵败后，全国军事动员，又挑选出十万多精兵。单于亲临阵前，指挥对我军的合围。我军与敌军的形势已不相称，步兵与马队的力量更加悬殊。疲兵再战，一人要敌千人，但仍然带伤忍痛，奋勇争先。阵亡与受伤的士兵遍地都是，我身边剩下的不满百人，而且都伤痕累累，无法持稳兵器。但是，我只要振臂一呼，重伤和轻伤的士兵都一跃而起，拿起兵器杀向敌人，迫使敌骑逃奔。兵器耗尽，箭也射完，手无寸铁，还是光着</a:t>
            </a:r>
            <a:r>
              <a:rPr lang="zh-CN" altLang="en-US" sz="2000">
                <a:solidFill>
                  <a:srgbClr val="33333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手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高呼杀敌，争着冲上前去。在这时刻，天地好像为我震怒，战士感奋地为我饮泣。单于认为不可能再俘获我，便打算引军班师，不料叛逃的邪臣</a:t>
            </a:r>
            <a:r>
              <a:rPr lang="zh-CN" altLang="en-US" sz="20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管敢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出卖军情，于是使得单于重新对我作战，而我终于未能免于失败。</a:t>
            </a:r>
            <a:endParaRPr lang="zh-CN" altLang="en-US" sz="20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613428-262D-650C-AF25-575BB80EB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90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E3B18C-606A-003E-2C97-ED6143300FE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7262" y="386180"/>
            <a:ext cx="11172348" cy="34718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昔高皇帝以三十万众困于平城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57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。当此之时，猛将如云，谋臣如雨，然犹七日不食，仅乃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58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得免。况当陵者，岂易为力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59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哉？而执事者云云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60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，苟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61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怨陵以不死。然陵不死，罪也。子卿视陵，岂偷生之士而惜死之人哉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62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？宁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63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有背君亲、捐妻子、而反为利者乎？然陵不死，有所为也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64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。故欲如前书之言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65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，报恩于国主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66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耳。诚以虚死不如立节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67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，灭名不如报德也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68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。昔范蠡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69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不殉会稽之耻，曹沫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70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不死三败之辱，卒复勾践之仇，报鲁国之羞。区区之心，窃慕此耳。何图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71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志未立而怨已成，计未从而骨肉受刑。此陵所以仰天椎</a:t>
            </a:r>
            <a:r>
              <a:rPr lang="en-US" altLang="zh-CN" sz="2400" b="0" i="0" baseline="3000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72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心而泣血也！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961F7B-31F9-2A9E-CB72-8F2228C76B2C}"/>
              </a:ext>
            </a:extLst>
          </p:cNvPr>
          <p:cNvSpPr txBox="1"/>
          <p:nvPr/>
        </p:nvSpPr>
        <p:spPr>
          <a:xfrm>
            <a:off x="417262" y="3858042"/>
            <a:ext cx="11375250" cy="28623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前高皇帝率领三十万大军，被匈奴围困在平城。那时，军中猛将如云，谋臣如雨，然而还是七天断粮，只不过勉强脱身而已。何况像我这样的人，难道就容易有所作为吗？而当权者却议论纷纷，一味怨责我未能以死殉国。不过我未以死殉国，确是罪过；但您看我难道是贪生怕死的小人吗？又哪里会有背离君亲、抛弃妻儿却反而以为对自己有利的人？既然如此，那么，我之所以不死，是因为想有所作为。本来是想如前一封信上所说的那样，要向皇上报恩啊。实在因为徒然死去不如树立名节，身死名灭不如报答恩德。前代范蠡不因会稽山投降之耻而殉国，曹沫不因三战三败之辱而自杀，终于，范蠡为越王勾践报了仇，曹沫为鲁国雪了耻。我这一点赤诚心意，就是暗自景仰他们的作为。哪里料到志向没有实现，怨责之声已四起；计划尚未实行，亲人作刀下之鬼，这就是我面对苍天椎心泣血的原因啊！</a:t>
            </a:r>
            <a:endParaRPr lang="zh-CN" altLang="en-US" sz="20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1ED9284-08E7-F88E-4D3D-4B6EA989E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030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4">
            <a:extLst>
              <a:ext uri="{FF2B5EF4-FFF2-40B4-BE49-F238E27FC236}">
                <a16:creationId xmlns:a16="http://schemas.microsoft.com/office/drawing/2014/main" id="{3CCB0CE0-A53E-7858-6A3F-1A9D6F95E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615" y="4492356"/>
            <a:ext cx="2123810" cy="1194593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BEFC91-5F63-3D6C-4275-5CF5ED0E8C9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1187" y="335756"/>
            <a:ext cx="10969625" cy="329326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zh-CN" altLang="en-US" sz="20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</a:rPr>
              <a:t>      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足下又云：“汉与功臣不薄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73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。”子为汉臣，安得不云尔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74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乎！</a:t>
            </a:r>
            <a:r>
              <a:rPr lang="en-US" altLang="zh-CN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……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何谓“不薄”哉？且足下昔以单车之使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88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，适万乘之虏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89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，遭时不遇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90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，至于伏剑不顾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91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；流离辛苦，几死朔北之野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92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；丁年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93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奉使，皓首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94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而归；老母终堂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95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，生妻去帷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96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。此天下所希闻，古今所未有也。蛮貊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97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之人尚犹嘉子之节，况为天下之主乎？陵谓足下当享茅土之荐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98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，受千乘之赏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99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。闻子之归，赐不过二百万，位不过典属国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100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，无尺土之封加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101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子之勤。而妨功害能之臣，尽为万户侯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102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，亲戚贪佞之类，悉为廊庙宰</a:t>
            </a:r>
            <a:r>
              <a:rPr lang="en-US" altLang="zh-CN" sz="2400" b="0" i="0" baseline="3000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103</a:t>
            </a:r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。</a:t>
            </a:r>
            <a:endParaRPr lang="en-US" altLang="zh-CN" sz="2400" b="0" i="0">
              <a:solidFill>
                <a:srgbClr val="C00000"/>
              </a:solidFill>
              <a:effectLst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2129AF-CC4A-FF84-0BBC-E4CABF81EA23}"/>
              </a:ext>
            </a:extLst>
          </p:cNvPr>
          <p:cNvSpPr txBox="1"/>
          <p:nvPr/>
        </p:nvSpPr>
        <p:spPr>
          <a:xfrm>
            <a:off x="742949" y="3812381"/>
            <a:ext cx="10258425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您又说道：“汉朝给功臣的待遇并不菲薄。”您是汉朝之臣，怎能不说这种话？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……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怎么能说待遇“不薄”呢？您过去凭着单车出使到拥有强兵的敌国，逢上时运不佳，竟至伏剑自刎也不在乎；颠沛流离，含辛茹苦，差点死在北方的荒野。壮年时奉命出使，满头白发而归，老母在家中亡故，妻子也改嫁离去。这是天下很少听到的，古今所没有的遭遇。异族未开化的人，尚且还称赞您的节气，何况是天下的君主呢？我认为您应当享受封领地、赏千乘的诸侯待遇。可是，听说您回国后，赏赐不过二百万，封官不过典属国之职，并没有一尺土的封赏，来奖励您多年来对国家的效忠。而那些排斥功臣、扼杀人才的朝臣，都成了万户侯；皇亲国戚或奉迎拍马之流，都成了朝廷政权的主宰。</a:t>
            </a:r>
            <a:endParaRPr lang="en-US" altLang="zh-CN" sz="2000" b="0" i="0">
              <a:solidFill>
                <a:srgbClr val="333333"/>
              </a:solidFill>
              <a:effectLst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39FC5B5-37DD-1C56-75F6-406C11EF2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11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BEFC91-5F63-3D6C-4275-5CF5ED0E8C9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1187" y="620405"/>
            <a:ext cx="10969625" cy="237886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zh-CN" altLang="en-US" sz="2800" b="0" i="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子尚如此，陵复何望哉？且汉厚诛陵以不死</a:t>
            </a:r>
            <a:r>
              <a:rPr lang="en-US" altLang="zh-CN" sz="2800" b="0" i="0" baseline="3000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104</a:t>
            </a:r>
            <a:r>
              <a:rPr lang="zh-CN" altLang="en-US" sz="2800" b="0" i="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，薄赏子以守节，欲使远听之臣望风驰命，此实难矣。所以每顾而不悔者也。陵虽孤恩，汉亦负德。昔人有言：“虽忠不烈，视死如归。</a:t>
            </a:r>
            <a:r>
              <a:rPr lang="en-US" altLang="zh-CN" sz="2800" b="0" i="0" baseline="3000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106”</a:t>
            </a:r>
            <a:r>
              <a:rPr lang="zh-CN" altLang="en-US" sz="2800" b="0" i="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陵诚能安，而主岂复能眷眷</a:t>
            </a:r>
            <a:r>
              <a:rPr lang="en-US" altLang="zh-CN" sz="2800" b="0" i="0" baseline="3000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107</a:t>
            </a:r>
            <a:r>
              <a:rPr lang="zh-CN" altLang="en-US" sz="2800" b="0" i="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乎？男儿生以不成名，死则葬蛮夷中，谁复能屈身稽颡</a:t>
            </a:r>
            <a:r>
              <a:rPr lang="en-US" altLang="zh-CN" sz="2800" b="0" i="0" baseline="3000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108</a:t>
            </a:r>
            <a:r>
              <a:rPr lang="zh-CN" altLang="en-US" sz="2800" b="0" i="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，还向北阙，使刀笔之吏弄其文墨邪？愿足下勿复望</a:t>
            </a:r>
            <a:r>
              <a:rPr lang="en-US" altLang="zh-CN" sz="2800" b="0" i="0" baseline="3000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111</a:t>
            </a:r>
            <a:r>
              <a:rPr lang="zh-CN" altLang="en-US" sz="2800" b="0" i="0"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陵。</a:t>
            </a:r>
            <a:endParaRPr lang="zh-CN" altLang="en-US" sz="280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4A7ED7-A41B-ACA1-86F1-24C2946358B0}"/>
              </a:ext>
            </a:extLst>
          </p:cNvPr>
          <p:cNvSpPr txBox="1"/>
          <p:nvPr/>
        </p:nvSpPr>
        <p:spPr>
          <a:xfrm>
            <a:off x="723900" y="3559939"/>
            <a:ext cx="1085691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C00000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您尚且如此，我还有什么希望呢？像这样，汉朝因为我未能死节而施以严厉的惩罚，您坚贞守节又只给予微薄的奖赏，要想叫远方的臣民急切地投奔效命，这实在是难以办到的，所以我常常想到这事却不觉得后悔。我虽然辜负了汉朝的恩情，汉朝也亏对了我的功德。前人说过这样的话：“即使忠诚之心不被世人遍知，也能做到视死如归。”但如果我能够安心死节，皇上难道就能对我有眷顾之情吗？男子汉活着不能成就英名，死了就让他埋葬在异族之中吧，谁还能再弯腰下拜，回到汉廷，听凭那帮刀笔吏舞文弄墨、随意发落呢？希望您不必再盼着我归汉了。</a:t>
            </a:r>
            <a:endParaRPr lang="zh-CN" altLang="en-US" sz="2400"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7953E6-3422-C3C7-0538-9EA08EBB9973}"/>
              </a:ext>
            </a:extLst>
          </p:cNvPr>
          <p:cNvSpPr txBox="1"/>
          <p:nvPr/>
        </p:nvSpPr>
        <p:spPr>
          <a:xfrm>
            <a:off x="1122362" y="3059668"/>
            <a:ext cx="10458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稽颡（</a:t>
            </a:r>
            <a:r>
              <a:rPr lang="en-US" altLang="zh-CN" b="0" i="0" err="1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qǐ sǎng</a:t>
            </a:r>
            <a:r>
              <a:rPr lang="zh-CN" altLang="en-US" b="0" i="0">
                <a:solidFill>
                  <a:srgbClr val="333333"/>
                </a:solidFill>
                <a:effectLst/>
                <a:latin typeface="思源黑体 CN Heavy" panose="020b0a00000000000000" pitchFamily="34" charset="-122"/>
              </a:rPr>
              <a:t>）：古代居父母之丧时跪拜宾客之礼，以额触地，表示极度悲痛、后亦用于请罪</a:t>
            </a:r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0BBC78F-EC1A-1FE8-EF2C-CAE940FA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376" y="5317093"/>
            <a:ext cx="2143448" cy="21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404025E-1D69-B1F1-89D7-4669BD3B7FA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5" y="464685"/>
            <a:ext cx="11042650" cy="5707516"/>
          </a:xfrm>
        </p:spPr>
      </p:pic>
    </p:spTree>
    <p:extLst>
      <p:ext uri="{BB962C8B-B14F-4D97-AF65-F5344CB8AC3E}">
        <p14:creationId xmlns:p14="http://schemas.microsoft.com/office/powerpoint/2010/main" val="2300054653"/>
      </p:ext>
    </p:extLst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90500" y="133350"/>
            <a:ext cx="11791950" cy="65341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63512" y="-22031"/>
            <a:ext cx="1952943" cy="1689923"/>
          </a:xfrm>
          <a:prstGeom prst="rect">
            <a:avLst/>
          </a:prstGeom>
        </p:spPr>
      </p:pic>
      <p:sp>
        <p:nvSpPr>
          <p:cNvPr id="71683" name="Rectangle 3"/>
          <p:cNvSpPr>
            <a:spLocks noGrp="1"/>
          </p:cNvSpPr>
          <p:nvPr/>
        </p:nvSpPr>
        <p:spPr>
          <a:xfrm>
            <a:off x="1179830" y="1228444"/>
            <a:ext cx="10969625" cy="4752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>
                <a:ea typeface="思源黑体 CN Heavy" panose="020b0a00000000000000" pitchFamily="34" charset="-122"/>
              </a:rPr>
              <a:t>	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挥一挥羊鞭，锦帽貂裘，他将其扔进云霄深处；弄一支秃笔，矮纸斜行，他镌刻出对大汉最深切的眷顾。一边是高官厚禄，一边是赤胆忠心：站在忘却与铭记之间、站在逸豫与忧劳之间，他选择了忘却富贵，选择了铭记忠心，给人性涂上最浓重的一笔。</a:t>
            </a:r>
          </a:p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擎一支旌节，他怀抱汉匈和睦的夙望，奔走于茫茫大漠；扶一阵驼铃，他阔 别长安的歌舞升平，游荡于寒沙裹草；他要用挺直的脊梁，架起横亘天山，沟通中原的飞虹。</a:t>
            </a:r>
          </a:p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哀叹，当汉使谋反事败；正气，当苏武拒绝折节叛敌；惊诧，当单于面对这个宁死不屈，不为富贵所动的铁血男儿；执著，苏武举起羊鞭，选择作高山雪莲那执著而圣洁的守望。 </a:t>
            </a:r>
            <a:endParaRPr lang="zh-CN" altLang="en-US" sz="28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r>
              <a:rPr lang="zh-CN" altLang="en-US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71684" name="Rectangle 5"/>
          <p:cNvSpPr/>
          <p:nvPr/>
        </p:nvSpPr>
        <p:spPr>
          <a:xfrm>
            <a:off x="4626965" y="360222"/>
            <a:ext cx="2470150" cy="6413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Tx/>
            </a:pPr>
            <a:r>
              <a:rPr lang="zh-CN" altLang="en-US" sz="3600">
                <a:solidFill>
                  <a:srgbClr val="FF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永远的苏武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l="31740" r="30519"/>
          <a:stretch>
            <a:fillRect/>
          </a:stretch>
        </p:blipFill>
        <p:spPr>
          <a:xfrm>
            <a:off x="357505" y="1667892"/>
            <a:ext cx="955642" cy="345927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0187" y="2107340"/>
            <a:ext cx="677108" cy="2671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高考满分作文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999476977"/>
      </p:ext>
    </p:extLst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10970" y="-127091"/>
            <a:ext cx="2402504" cy="2223770"/>
          </a:xfrm>
          <a:prstGeom prst="rect">
            <a:avLst/>
          </a:prstGeom>
        </p:spPr>
      </p:pic>
      <p:sp>
        <p:nvSpPr>
          <p:cNvPr id="72706" name="Rectangle 2"/>
          <p:cNvSpPr>
            <a:spLocks noGrp="1"/>
          </p:cNvSpPr>
          <p:nvPr/>
        </p:nvSpPr>
        <p:spPr>
          <a:xfrm>
            <a:off x="1116330" y="412750"/>
            <a:ext cx="10385388" cy="5975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ea typeface="思源黑体 CN Heavy" panose="020b0a00000000000000" pitchFamily="34" charset="-122"/>
              </a:rPr>
              <a:t>	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朔风凛冽，他与冷月作（做）伴，北顾中原，将“生是大汉人，死是大汉臣”的高贵铭记在心灵深处。胡茄幽怨，他与孤冢为（舞）伍，怅望大漠飞雪，将“荣华富贵，千金封侯”的许诺忘却得一干二净。地窖冰冷，他将满口毡毛与草皮一块咽下，浑身的热血却沸腾着一个至死不渝的信念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———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铭记祖国，精忠报国。冰雪飘零，他用至情睥睨佳肴美酒，铮铮傲骨却敲响千秋的绝唱</a:t>
            </a: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———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贫贱不能移，威武不能屈，富贵不能淫。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好一个永远的苏武；他用睿智，铭记下对大汉忠贞不渝的信念，在漫天风雪中且行且歌，把那光秃秃的旌节升华为一段千古的惊奇，书写了一段铭传千古的悲歌。 </a:t>
            </a:r>
            <a:endParaRPr lang="zh-CN" altLang="en-US" sz="28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	好一个永远的苏武；他用勇气，忘却了单于荣华富贵的引诱，在大漠黄沙中渐行渐远，把那群枯瘦的羊群定格为一段不朽的历史，挥洒了一曲可歌可泣的壮丽诗篇。     </a:t>
            </a:r>
            <a:endParaRPr lang="zh-CN" altLang="en-US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716768716"/>
      </p:ext>
    </p:extLst>
  </p:cSld>
  <p:clrMapOvr>
    <a:masterClrMapping/>
  </p:clrMapOvr>
  <p:transition/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64858" y="-78105"/>
            <a:ext cx="1392492" cy="1304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0005" y="210755"/>
            <a:ext cx="10988675" cy="6487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历史不能忘记，在浮华与坚守之间，北海的苏武，那流放于荒山野原的铁血男儿，用不屈与铮铮傲骨作出了最完美的诠释，忘却富足，成就气节；铭记祖国，造就伟大。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   </a:t>
            </a: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我明白了，在忘却与铭记之间，在享受与坚忍之间，那行于枯草寒冰之上的苏武，用执著与信念作出了最美好的答案：富贵，只不过过眼云烟，忘却，便是它的最好归宿；忠心，方才是历史永恒，铭记，是它的精神家园。 </a:t>
            </a:r>
            <a:endParaRPr lang="zh-CN" altLang="en-US" sz="28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    壮哉，那永远的苏武！伟哉，那震撼人心的忘记！奇哉，那惊天动地的铭记！雄哉，那一段忘记与铭记的千载颂歌！ </a:t>
            </a:r>
            <a:endParaRPr lang="zh-CN" altLang="en-US" sz="28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  <a:sym typeface="+mn-ea"/>
              </a:rPr>
              <a:t>	永远的苏武。 </a:t>
            </a:r>
            <a:endParaRPr lang="zh-CN" altLang="en-US" sz="2800" b="1">
              <a:latin typeface="思源黑体 CN Heavy" panose="020b0a00000000000000" pitchFamily="34" charset="-122"/>
              <a:ea typeface="思源黑体 CN Heavy" panose="020b0a00000000000000" pitchFamily="34" charset="-122"/>
              <a:cs typeface="楷体" panose="02010609060101010101" charset="-122"/>
            </a:endParaRP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469463816"/>
      </p:ext>
    </p:extLst>
  </p:cSld>
  <p:clrMapOvr>
    <a:masterClrMapping/>
  </p:clrMapOvr>
  <p:transition/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8179" name="Text Box 3"/>
          <p:cNvSpPr txBox="1"/>
          <p:nvPr/>
        </p:nvSpPr>
        <p:spPr>
          <a:xfrm>
            <a:off x="2103755" y="266700"/>
            <a:ext cx="278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思源黑体 CN Heavy" panose="020b0a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885" y="-78105"/>
            <a:ext cx="2045970" cy="102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336551" y="944880"/>
            <a:ext cx="2349500" cy="2223770"/>
          </a:xfrm>
          <a:prstGeom prst="rect">
            <a:avLst/>
          </a:prstGeom>
        </p:spPr>
      </p:pic>
      <p:sp>
        <p:nvSpPr>
          <p:cNvPr id="57346" name="矩形 174081"/>
          <p:cNvSpPr/>
          <p:nvPr/>
        </p:nvSpPr>
        <p:spPr>
          <a:xfrm>
            <a:off x="1632585" y="1692311"/>
            <a:ext cx="9536158" cy="325557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    人的一生难免遭受痛苦，有的人能直面挫折，化解痛苦，而有的人却常常夸大挫折，放大痛苦。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楷体" panose="02010609060101010101" charset="-122"/>
              </a:rPr>
              <a:t>         苏武被流放北海十余年，他无疑经历了巨大的痛苦，可这位放羊老人却未曾放大痛苦，而是直面挫折，坚守民族气节，于是他成为了世人景仰的一座高山！</a:t>
            </a:r>
          </a:p>
        </p:txBody>
      </p:sp>
      <p:pic>
        <p:nvPicPr>
          <p:cNvPr id="17818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34800" y="11137900"/>
            <a:ext cx="3429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81645" y="2223770"/>
            <a:ext cx="9697085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eaLnBrk="1" hangingPunct="1">
              <a:buNone/>
            </a:pPr>
            <a:r>
              <a:rPr lang="en-US" altLang="zh-CN" sz="3600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史记</a:t>
            </a:r>
            <a:r>
              <a:rPr lang="en-US" altLang="zh-CN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》: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本纪  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  世家   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列传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表 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   书</a:t>
            </a:r>
            <a:endParaRPr lang="zh-CN" altLang="en-US" sz="3600" b="1"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</a:endParaRPr>
          </a:p>
          <a:p>
            <a:pPr eaLnBrk="1" hangingPunct="1">
              <a:buNone/>
            </a:pPr>
            <a:endParaRPr lang="en-US" altLang="zh-CN" sz="3600"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  <a:sym typeface="+mn-ea"/>
            </a:endParaRPr>
          </a:p>
          <a:p>
            <a:pPr eaLnBrk="1" hangingPunct="1">
              <a:buNone/>
            </a:pPr>
            <a:endParaRPr lang="en-US" altLang="zh-CN" sz="3600"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  <a:sym typeface="+mn-ea"/>
            </a:endParaRPr>
          </a:p>
          <a:p>
            <a:pPr eaLnBrk="1" hangingPunct="1">
              <a:buNone/>
            </a:pPr>
            <a:r>
              <a:rPr lang="en-US" altLang="zh-CN" sz="3600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汉书</a:t>
            </a:r>
            <a:r>
              <a:rPr lang="en-US" altLang="zh-CN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》: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本纪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               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列传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表</a:t>
            </a:r>
            <a:r>
              <a:rPr lang="zh-CN" altLang="en-US" sz="3600" b="1">
                <a:latin typeface="华文琥珀" panose="02010800040101010101" pitchFamily="2" charset="-122"/>
                <a:ea typeface="华文琥珀" panose="02010800040101010101" pitchFamily="2" charset="-122"/>
                <a:cs typeface="楷体" panose="02010609060101010101" charset="-122"/>
                <a:sym typeface="+mn-ea"/>
              </a:rPr>
              <a:t>              志</a:t>
            </a: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545" y="0"/>
            <a:ext cx="2243455" cy="2223770"/>
          </a:xfrm>
          <a:prstGeom prst="rect">
            <a:avLst/>
          </a:prstGeom>
        </p:spPr>
      </p:pic>
      <p:sp>
        <p:nvSpPr>
          <p:cNvPr id="2" name="箭头: 上下 1">
            <a:extLst>
              <a:ext uri="{FF2B5EF4-FFF2-40B4-BE49-F238E27FC236}">
                <a16:creationId xmlns:a16="http://schemas.microsoft.com/office/drawing/2014/main" id="{433AD50A-08B8-7FDD-D98C-5585DA033C37}"/>
              </a:ext>
            </a:extLst>
          </p:cNvPr>
          <p:cNvSpPr/>
          <p:nvPr/>
        </p:nvSpPr>
        <p:spPr>
          <a:xfrm>
            <a:off x="1937658" y="2775857"/>
            <a:ext cx="315686" cy="968829"/>
          </a:xfrm>
          <a:prstGeom prst="up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Heavy" panose="020b0a00000000000000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4.xml><?xml version="1.0" encoding="utf-8"?>
<p:tagLst xmlns:p="http://schemas.openxmlformats.org/presentationml/2006/main">
  <p:tag name="KSO_WM_UNIT_TABLE_BEAUTIFY" val="smartTable{22667e53-9f41-4487-8aea-9a0cf116627b}"/>
</p:tagLst>
</file>

<file path=ppt/tags/tag4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4.xml><?xml version="1.0" encoding="utf-8"?>
<p:tagLst xmlns:p="http://schemas.openxmlformats.org/presentationml/2006/main">
  <p:tag name="PA" val="v3.2.0"/>
</p:tagLst>
</file>

<file path=ppt/tags/tag95.xml><?xml version="1.0" encoding="utf-8"?>
<p:tagLst xmlns:p="http://schemas.openxmlformats.org/presentationml/2006/main">
  <p:tag name="PA" val="v3.2.0"/>
</p:tagLst>
</file>

<file path=ppt/tags/tag9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53882" dir="13500000" algn="ctr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53882" dir="13500000" algn="ctr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624</Paragraphs>
  <Slides>89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baseType="lpstr" size="111">
      <vt:lpstr>Arial</vt:lpstr>
      <vt:lpstr>微软雅黑</vt:lpstr>
      <vt:lpstr>思源黑体 CN Heavy</vt:lpstr>
      <vt:lpstr>Wingdings</vt:lpstr>
      <vt:lpstr>宋体</vt:lpstr>
      <vt:lpstr>等线 Light</vt:lpstr>
      <vt:lpstr>等线</vt:lpstr>
      <vt:lpstr>Calibri Light</vt:lpstr>
      <vt:lpstr>Calibri</vt:lpstr>
      <vt:lpstr>华文隶书</vt:lpstr>
      <vt:lpstr>隶书</vt:lpstr>
      <vt:lpstr>华康乾隆行楷 W7</vt:lpstr>
      <vt:lpstr>方正粗黑宋简体</vt:lpstr>
      <vt:lpstr>楷体</vt:lpstr>
      <vt:lpstr>黑体</vt:lpstr>
      <vt:lpstr>华文琥珀</vt:lpstr>
      <vt:lpstr>华文行楷</vt:lpstr>
      <vt:lpstr>Times New Roman</vt:lpstr>
      <vt:lpstr>方正姚体</vt:lpstr>
      <vt:lpstr>Wingdings 2</vt:lpstr>
      <vt:lpstr>幼圆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背景简介 </vt:lpstr>
      <vt:lpstr>PowerPoint Presentation</vt:lpstr>
      <vt:lpstr>正音正字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传承民族精神</vt:lpstr>
      <vt:lpstr>PowerPoint Presentation</vt:lpstr>
      <vt:lpstr>PowerPoint Presentation</vt:lpstr>
      <vt:lpstr>《答苏武书》</vt:lpstr>
      <vt:lpstr>PowerPoint Presentation</vt:lpstr>
      <vt:lpstr>《答苏武书》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2022-11-27T21:53:29.846</cp:lastPrinted>
  <dcterms:created xsi:type="dcterms:W3CDTF">2022-11-27T21:53:29Z</dcterms:created>
  <dcterms:modified xsi:type="dcterms:W3CDTF">2022-11-27T13:53:45Z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