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950" r:id="rId2"/>
    <p:sldId id="980" r:id="rId3"/>
    <p:sldId id="949" r:id="rId4"/>
    <p:sldId id="979" r:id="rId5"/>
    <p:sldId id="825" r:id="rId6"/>
    <p:sldId id="920" r:id="rId7"/>
    <p:sldId id="921" r:id="rId8"/>
    <p:sldId id="922" r:id="rId9"/>
    <p:sldId id="951" r:id="rId10"/>
    <p:sldId id="1005" r:id="rId11"/>
    <p:sldId id="978" r:id="rId12"/>
    <p:sldId id="865" r:id="rId13"/>
    <p:sldId id="871" r:id="rId14"/>
    <p:sldId id="875" r:id="rId15"/>
    <p:sldId id="938" r:id="rId16"/>
    <p:sldId id="939" r:id="rId17"/>
    <p:sldId id="940" r:id="rId18"/>
    <p:sldId id="1006" r:id="rId19"/>
    <p:sldId id="1007" r:id="rId20"/>
    <p:sldId id="1008" r:id="rId21"/>
    <p:sldId id="1009" r:id="rId22"/>
    <p:sldId id="1010" r:id="rId23"/>
    <p:sldId id="1011" r:id="rId24"/>
    <p:sldId id="1012" r:id="rId25"/>
    <p:sldId id="1013" r:id="rId26"/>
    <p:sldId id="1014" r:id="rId27"/>
    <p:sldId id="1015" r:id="rId28"/>
    <p:sldId id="1016" r:id="rId29"/>
    <p:sldId id="1017" r:id="rId30"/>
    <p:sldId id="1018" r:id="rId31"/>
    <p:sldId id="1019" r:id="rId32"/>
    <p:sldId id="1020" r:id="rId33"/>
    <p:sldId id="981" r:id="rId34"/>
    <p:sldId id="988" r:id="rId35"/>
    <p:sldId id="989" r:id="rId36"/>
    <p:sldId id="1021" r:id="rId37"/>
    <p:sldId id="977" r:id="rId38"/>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varScale="1">
        <p:scale>
          <a:sx n="86" d="100"/>
          <a:sy n="86" d="100"/>
        </p:scale>
        <p:origin x="-446" y="-8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2017/10/27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8.xml"/><Relationship Id="rId5" Type="http://schemas.openxmlformats.org/officeDocument/2006/relationships/slide" Target="slide33.xml"/><Relationship Id="rId4" Type="http://schemas.openxmlformats.org/officeDocument/2006/relationships/slide" Target="slide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35.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高清图片\新建文件夹 (3)\4fe6496b8ce42d0d18efdcaea796bfb7.jpg"/>
          <p:cNvPicPr>
            <a:picLocks noChangeAspect="1" noChangeArrowheads="1"/>
          </p:cNvPicPr>
          <p:nvPr/>
        </p:nvPicPr>
        <p:blipFill rotWithShape="1">
          <a:blip r:embed="rId2">
            <a:extLst>
              <a:ext uri="{28A0092B-C50C-407E-A947-70E740481C1C}">
                <a14:useLocalDpi xmlns:a14="http://schemas.microsoft.com/office/drawing/2010/main" val="0"/>
              </a:ext>
            </a:extLst>
          </a:blip>
          <a:srcRect l="7822" t="17010"/>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7" name="标题 2"/>
          <p:cNvSpPr txBox="1">
            <a:spLocks/>
          </p:cNvSpPr>
          <p:nvPr/>
        </p:nvSpPr>
        <p:spPr>
          <a:xfrm>
            <a:off x="2829855" y="51843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800" kern="100" dirty="0">
                <a:latin typeface="Times New Roman"/>
                <a:ea typeface="微软雅黑" pitchFamily="34" charset="-122"/>
              </a:rPr>
              <a:t>专题十八　论述文写作中核心概念的运用</a:t>
            </a:r>
          </a:p>
        </p:txBody>
      </p:sp>
      <p:sp>
        <p:nvSpPr>
          <p:cNvPr id="9" name="矩形 8"/>
          <p:cNvSpPr/>
          <p:nvPr/>
        </p:nvSpPr>
        <p:spPr>
          <a:xfrm>
            <a:off x="2829855" y="4653930"/>
            <a:ext cx="2646878"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第六章</a:t>
            </a:r>
            <a:r>
              <a:rPr lang="zh-CN" altLang="en-US" sz="2400" dirty="0">
                <a:solidFill>
                  <a:schemeClr val="tx1">
                    <a:lumMod val="65000"/>
                    <a:lumOff val="35000"/>
                  </a:schemeClr>
                </a:solidFill>
                <a:latin typeface="Times New Roman" pitchFamily="18" charset="0"/>
                <a:ea typeface="微软雅黑"/>
                <a:cs typeface="Times New Roman" pitchFamily="18" charset="0"/>
              </a:rPr>
              <a:t>　</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写作训练</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50288" y="380629"/>
            <a:ext cx="11261542" cy="5857477"/>
          </a:xfrm>
          <a:prstGeom prst="rect">
            <a:avLst/>
          </a:prstGeom>
          <a:ln>
            <a:solidFill>
              <a:schemeClr val="tx1"/>
            </a:solidFill>
          </a:ln>
        </p:spPr>
        <p:txBody>
          <a:bodyPr wrap="square" lIns="121898" tIns="60948" rIns="121898" bIns="60948">
            <a:spAutoFit/>
          </a:bodyPr>
          <a:lstStyle/>
          <a:p>
            <a:pPr lvl="0" indent="720000" algn="just" defTabSz="914468">
              <a:lnSpc>
                <a:spcPct val="150000"/>
              </a:lnSpc>
              <a:tabLst>
                <a:tab pos="2250440" algn="l"/>
              </a:tabLst>
            </a:pPr>
            <a:r>
              <a:rPr lang="zh-CN" altLang="en-US" sz="2800" b="1" kern="100" dirty="0">
                <a:solidFill>
                  <a:srgbClr val="C00000"/>
                </a:solidFill>
                <a:latin typeface="Times New Roman"/>
                <a:ea typeface="微软雅黑"/>
                <a:cs typeface="Times New Roman"/>
              </a:rPr>
              <a:t>亮点点评</a:t>
            </a:r>
            <a:r>
              <a:rPr lang="zh-CN" altLang="en-US" sz="2800" kern="100" dirty="0">
                <a:solidFill>
                  <a:prstClr val="black"/>
                </a:solidFill>
                <a:latin typeface="Times New Roman"/>
                <a:ea typeface="华文细黑"/>
                <a:cs typeface="Times New Roman"/>
              </a:rPr>
              <a:t>　</a:t>
            </a:r>
            <a:r>
              <a:rPr lang="en-US" altLang="zh-CN" sz="2800" kern="100" dirty="0">
                <a:solidFill>
                  <a:prstClr val="black"/>
                </a:solidFill>
                <a:latin typeface="Times New Roman"/>
                <a:ea typeface="华文细黑"/>
                <a:cs typeface="Courier New"/>
              </a:rPr>
              <a:t>2017</a:t>
            </a:r>
            <a:r>
              <a:rPr lang="zh-CN" altLang="en-US" sz="2800" kern="100" dirty="0">
                <a:solidFill>
                  <a:prstClr val="black"/>
                </a:solidFill>
                <a:latin typeface="Times New Roman"/>
                <a:ea typeface="华文细黑"/>
                <a:cs typeface="Times New Roman"/>
              </a:rPr>
              <a:t>年全国卷</a:t>
            </a:r>
            <a:r>
              <a:rPr lang="en-US" altLang="zh-CN" sz="2800" kern="100" dirty="0">
                <a:solidFill>
                  <a:prstClr val="black"/>
                </a:solidFill>
                <a:latin typeface="宋体"/>
                <a:ea typeface="华文细黑"/>
                <a:cs typeface="Times New Roman"/>
              </a:rPr>
              <a:t>Ⅰ</a:t>
            </a:r>
            <a:r>
              <a:rPr lang="zh-CN" altLang="en-US" sz="2800" kern="100" dirty="0">
                <a:solidFill>
                  <a:prstClr val="black"/>
                </a:solidFill>
                <a:latin typeface="Times New Roman"/>
                <a:ea typeface="华文细黑"/>
                <a:cs typeface="Times New Roman"/>
              </a:rPr>
              <a:t>作文题提供了</a:t>
            </a:r>
            <a:r>
              <a:rPr lang="en-US" altLang="zh-CN" sz="2800" kern="100" dirty="0">
                <a:solidFill>
                  <a:prstClr val="black"/>
                </a:solidFill>
                <a:latin typeface="Times New Roman"/>
                <a:ea typeface="华文细黑"/>
                <a:cs typeface="Courier New"/>
              </a:rPr>
              <a:t>12</a:t>
            </a:r>
            <a:r>
              <a:rPr lang="zh-CN" altLang="en-US" sz="2800" kern="100" dirty="0">
                <a:solidFill>
                  <a:prstClr val="black"/>
                </a:solidFill>
                <a:latin typeface="Times New Roman"/>
                <a:ea typeface="华文细黑"/>
                <a:cs typeface="Times New Roman"/>
              </a:rPr>
              <a:t>个</a:t>
            </a:r>
            <a:r>
              <a:rPr lang="en-US" altLang="zh-CN" sz="2800" kern="100" dirty="0">
                <a:solidFill>
                  <a:prstClr val="black"/>
                </a:solidFill>
                <a:latin typeface="宋体"/>
                <a:ea typeface="华文细黑"/>
                <a:cs typeface="Times New Roman"/>
              </a:rPr>
              <a:t>“</a:t>
            </a:r>
            <a:r>
              <a:rPr lang="zh-CN" altLang="en-US" sz="2800" kern="100" dirty="0">
                <a:solidFill>
                  <a:prstClr val="black"/>
                </a:solidFill>
                <a:latin typeface="Times New Roman"/>
                <a:ea typeface="华文细黑"/>
                <a:cs typeface="Times New Roman"/>
              </a:rPr>
              <a:t>中国关键词</a:t>
            </a:r>
            <a:r>
              <a:rPr lang="en-US" altLang="zh-CN" sz="2800" kern="100" dirty="0">
                <a:solidFill>
                  <a:prstClr val="black"/>
                </a:solidFill>
                <a:latin typeface="宋体"/>
                <a:ea typeface="华文细黑"/>
                <a:cs typeface="Times New Roman"/>
              </a:rPr>
              <a:t>”</a:t>
            </a:r>
            <a:r>
              <a:rPr lang="zh-CN" altLang="en-US" sz="2800" kern="100" dirty="0">
                <a:solidFill>
                  <a:prstClr val="black"/>
                </a:solidFill>
                <a:latin typeface="Times New Roman"/>
                <a:ea typeface="华文细黑"/>
                <a:cs typeface="Times New Roman"/>
              </a:rPr>
              <a:t>。无论是在这</a:t>
            </a:r>
            <a:r>
              <a:rPr lang="en-US" altLang="zh-CN" sz="2800" kern="100" dirty="0">
                <a:solidFill>
                  <a:prstClr val="black"/>
                </a:solidFill>
                <a:latin typeface="Times New Roman"/>
                <a:ea typeface="华文细黑"/>
                <a:cs typeface="Courier New"/>
              </a:rPr>
              <a:t>12</a:t>
            </a:r>
            <a:r>
              <a:rPr lang="zh-CN" altLang="en-US" sz="2800" kern="100" dirty="0">
                <a:solidFill>
                  <a:prstClr val="black"/>
                </a:solidFill>
                <a:latin typeface="Times New Roman"/>
                <a:ea typeface="华文细黑"/>
                <a:cs typeface="Times New Roman"/>
              </a:rPr>
              <a:t>个关键词语内如何</a:t>
            </a:r>
            <a:r>
              <a:rPr lang="en-US" altLang="zh-CN" sz="2800" kern="100" dirty="0">
                <a:solidFill>
                  <a:prstClr val="black"/>
                </a:solidFill>
                <a:latin typeface="宋体"/>
                <a:ea typeface="华文细黑"/>
                <a:cs typeface="Times New Roman"/>
              </a:rPr>
              <a:t>“</a:t>
            </a:r>
            <a:r>
              <a:rPr lang="zh-CN" altLang="en-US" sz="2800" kern="100" dirty="0">
                <a:solidFill>
                  <a:prstClr val="black"/>
                </a:solidFill>
                <a:latin typeface="Times New Roman"/>
                <a:ea typeface="华文细黑"/>
                <a:cs typeface="Times New Roman"/>
              </a:rPr>
              <a:t>关联</a:t>
            </a:r>
            <a:r>
              <a:rPr lang="en-US" altLang="zh-CN" sz="2800" kern="100" dirty="0">
                <a:solidFill>
                  <a:prstClr val="black"/>
                </a:solidFill>
                <a:latin typeface="宋体"/>
                <a:ea typeface="华文细黑"/>
                <a:cs typeface="Times New Roman"/>
              </a:rPr>
              <a:t>”</a:t>
            </a:r>
            <a:r>
              <a:rPr lang="zh-CN" altLang="en-US" sz="2800" kern="100" dirty="0">
                <a:solidFill>
                  <a:prstClr val="black"/>
                </a:solidFill>
                <a:latin typeface="Times New Roman"/>
                <a:ea typeface="华文细黑"/>
                <a:cs typeface="Times New Roman"/>
              </a:rPr>
              <a:t>、组合，都少不了对你所选择的关键词语的内涵的解释、揭示，而且对它们内涵的解读、揭示是否深入、深刻、独特就成了本文作文立意高低的标准。本文最大的亮点是用生活化、生动真挚的语言写出了共享单车的深层内涵并由此辐射到新时代的中国，在一带一路的论述部分则运用富有思辨性的语言严密论证，显示了中国对外政策与共享单车内涵的一致性。最后由共享单车和一带一路引出新时代中国在国际社会中的形象，展现了中国风采。由小见大，精练切题。</a:t>
            </a:r>
            <a:endParaRPr lang="zh-CN" altLang="en-US" sz="2800" kern="100" dirty="0">
              <a:solidFill>
                <a:prstClr val="black"/>
              </a:solidFill>
              <a:latin typeface="宋体"/>
              <a:cs typeface="Courier New"/>
            </a:endParaRPr>
          </a:p>
        </p:txBody>
      </p:sp>
      <p:pic>
        <p:nvPicPr>
          <p:cNvPr id="13" name="图片 1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22099045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高清图片\新建文件夹 (3)\ee4fbee1072bffa209eac1a5c5487bee.jpg"/>
          <p:cNvPicPr>
            <a:picLocks noChangeAspect="1" noChangeArrowheads="1"/>
          </p:cNvPicPr>
          <p:nvPr/>
        </p:nvPicPr>
        <p:blipFill rotWithShape="1">
          <a:blip r:embed="rId2">
            <a:extLst>
              <a:ext uri="{28A0092B-C50C-407E-A947-70E740481C1C}">
                <a14:useLocalDpi xmlns:a14="http://schemas.microsoft.com/office/drawing/2010/main" val="0"/>
              </a:ext>
            </a:extLst>
          </a:blip>
          <a:srcRect l="65693" t="3347" b="4338"/>
          <a:stretch/>
        </p:blipFill>
        <p:spPr bwMode="auto">
          <a:xfrm>
            <a:off x="8294687" y="0"/>
            <a:ext cx="3895726" cy="6859587"/>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910630" y="2899804"/>
            <a:ext cx="7128792" cy="962038"/>
            <a:chOff x="910630" y="2899804"/>
            <a:chExt cx="7128792" cy="962038"/>
          </a:xfrm>
        </p:grpSpPr>
        <p:sp>
          <p:nvSpPr>
            <p:cNvPr id="12" name="矩形: 圆角 6"/>
            <p:cNvSpPr/>
            <p:nvPr/>
          </p:nvSpPr>
          <p:spPr>
            <a:xfrm>
              <a:off x="1921868" y="2899804"/>
              <a:ext cx="611755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4000" b="1" dirty="0">
                  <a:solidFill>
                    <a:prstClr val="white"/>
                  </a:solidFill>
                  <a:latin typeface="Times New Roman" pitchFamily="18" charset="0"/>
                  <a:ea typeface="Times New Roman" pitchFamily="18" charset="0"/>
                  <a:cs typeface="Times New Roman" pitchFamily="18" charset="0"/>
                </a:rPr>
                <a:t>Ⅱ</a:t>
              </a:r>
              <a:endParaRPr lang="zh-CN" altLang="en-US" sz="4000" b="1" dirty="0">
                <a:solidFill>
                  <a:prstClr val="white"/>
                </a:solidFill>
                <a:latin typeface="Times New Roman" pitchFamily="18" charset="0"/>
                <a:ea typeface="黑体" pitchFamily="49" charset="-122"/>
                <a:cs typeface="Times New Roman" pitchFamily="18" charset="0"/>
              </a:endParaRPr>
            </a:p>
          </p:txBody>
        </p:sp>
        <p:sp>
          <p:nvSpPr>
            <p:cNvPr id="15" name="标题 1"/>
            <p:cNvSpPr txBox="1">
              <a:spLocks/>
            </p:cNvSpPr>
            <p:nvPr/>
          </p:nvSpPr>
          <p:spPr>
            <a:xfrm>
              <a:off x="2207470" y="3050175"/>
              <a:ext cx="5709363"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3800" b="1" dirty="0">
                  <a:latin typeface="微软雅黑" pitchFamily="34" charset="-122"/>
                  <a:ea typeface="微软雅黑" pitchFamily="34" charset="-122"/>
                </a:rPr>
                <a:t>指点技巧    找到提升门径</a:t>
              </a:r>
            </a:p>
          </p:txBody>
        </p:sp>
      </p:grpSp>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442059"/>
            <a:ext cx="11192741" cy="5940063"/>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b="1" kern="100" dirty="0">
                <a:solidFill>
                  <a:srgbClr val="C00000"/>
                </a:solidFill>
                <a:latin typeface="Times New Roman"/>
                <a:ea typeface="微软雅黑"/>
                <a:cs typeface="Times New Roman"/>
              </a:rPr>
              <a:t>一、阐释、辨析核心概念在论述文写作中的作用</a:t>
            </a:r>
          </a:p>
          <a:p>
            <a:pPr indent="714375" algn="just">
              <a:lnSpc>
                <a:spcPct val="150000"/>
              </a:lnSpc>
              <a:spcAft>
                <a:spcPts val="0"/>
              </a:spcAft>
              <a:tabLst>
                <a:tab pos="2250440" algn="l"/>
              </a:tabLs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精准地阐释、辨析核心概念，可以使审题准确、不偏离，而且立意深刻。</a:t>
            </a:r>
            <a:endParaRPr lang="zh-CN" altLang="zh-CN" sz="1050" b="1" kern="100" dirty="0">
              <a:latin typeface="宋体"/>
              <a:cs typeface="Courier New"/>
            </a:endParaRPr>
          </a:p>
          <a:p>
            <a:pPr indent="714375" algn="just">
              <a:lnSpc>
                <a:spcPct val="150000"/>
              </a:lnSpc>
              <a:spcAft>
                <a:spcPts val="0"/>
              </a:spcAft>
              <a:tabLst>
                <a:tab pos="2250440" algn="l"/>
              </a:tabLst>
            </a:pPr>
            <a:r>
              <a:rPr lang="zh-CN" altLang="zh-CN" sz="2800" kern="100" dirty="0">
                <a:latin typeface="Times New Roman"/>
                <a:ea typeface="华文细黑"/>
                <a:cs typeface="Times New Roman"/>
              </a:rPr>
              <a:t>大凡作文题，其中都有一两个核心概念，只有把这些核心概念的含义弄清楚了，才算真正地审准了题意。否则，就会偏离了题意。试以</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年全国甲卷的作文题为例。材料中的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语文素养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就是一个核心概念。它主要指听说读写方面的素养，可是不少考生不注意厘清其含义，理解为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文化素养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，甚至有的把它等同于语文，进而严重地偏离了题意。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33252263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5321" y="656341"/>
            <a:ext cx="11348517" cy="5293733"/>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作文题给出了</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个关键词供考生选择组合。无论你选择哪两三种，都少不了对关键词含义的阐释。</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个关键词，各有早已习见的形象特点：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一带一路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沟通共赢，熊猫憨态可掬，广场舞和谐欢乐，中华美食令人垂涎，长城宏伟壮观，共享单车绿色环保，京剧唱腔悠扬典雅，空气污染与食品安全关乎生命，美丽乡村干净淳朴，高铁高端快捷，移动支付简易普及。同时这些关键词又能代表抽象中国的哪一面呢？是美丽中国还是问题中国？是历史中国还是当下中国？是民间中国还是官方中国？挖掘其内涵，展现审题的精准、独到与深刻</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0331820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5488" y="432092"/>
            <a:ext cx="11499437" cy="5940063"/>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年浙江卷作文题同样有对核心概念的精准理解问题。材料中三个关键词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有字之书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无字之书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心灵之书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的各自含义是审题与写作中无法回避的问题，尤其是对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心灵之书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含义的理解不仅关乎审题的准确，更关乎审题的深刻。</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从考生写作实践中看，大量的跑题、偏题现象的发生都与对材料中核心概念的理解不准，尤其是滑向其同义词有关。如</a:t>
            </a:r>
            <a:r>
              <a:rPr lang="en-US" altLang="zh-CN" sz="2800" kern="100" dirty="0">
                <a:latin typeface="Times New Roman"/>
                <a:ea typeface="华文细黑"/>
              </a:rPr>
              <a:t>2016</a:t>
            </a:r>
            <a:r>
              <a:rPr lang="zh-CN" altLang="zh-CN" sz="2800" kern="100" dirty="0">
                <a:latin typeface="Times New Roman"/>
                <a:ea typeface="华文细黑"/>
                <a:cs typeface="Times New Roman"/>
              </a:rPr>
              <a:t>年全国甲卷作文题中的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语文素养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，不少考生不理解它主要指听说读写方面的素养，而理解为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文化素养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rPr>
              <a:t>2016</a:t>
            </a:r>
            <a:r>
              <a:rPr lang="zh-CN" altLang="zh-CN" sz="2800" kern="100" dirty="0">
                <a:latin typeface="Times New Roman"/>
                <a:ea typeface="华文细黑"/>
                <a:cs typeface="Times New Roman"/>
              </a:rPr>
              <a:t>年浙江卷作文题的核心词</a:t>
            </a:r>
            <a:r>
              <a:rPr lang="zh-CN" altLang="zh-CN" sz="2800" kern="100" spc="-100" dirty="0">
                <a:latin typeface="Times New Roman"/>
                <a:ea typeface="华文细黑"/>
                <a:cs typeface="Times New Roman"/>
              </a:rPr>
              <a:t>是</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虚拟</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与</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现实</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，有不少考生把</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虚拟</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理解为</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虚幻</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幻想</a:t>
            </a:r>
            <a:r>
              <a:rPr lang="en-US" altLang="zh-CN" sz="2800" kern="100" spc="-100" dirty="0">
                <a:latin typeface="宋体"/>
                <a:ea typeface="华文细黑"/>
                <a:cs typeface="Times New Roman"/>
              </a:rPr>
              <a:t>”</a:t>
            </a:r>
            <a:r>
              <a:rPr lang="zh-CN" altLang="zh-CN" sz="2800" kern="100" spc="-100" dirty="0" smtClean="0">
                <a:latin typeface="Times New Roman"/>
                <a:ea typeface="华文细黑"/>
                <a:cs typeface="Times New Roman"/>
              </a:rPr>
              <a:t>。</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42820561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166347"/>
            <a:ext cx="11272852" cy="6503807"/>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至于平时作文，这种现象更是比比皆是。如要写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诚信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，考生写成了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诚实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勇敢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，考生写成了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勇气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，考生写成了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。如果考生能对核心概念稍微认真思考一下，区分一下其近义词，怎么会有如此大量的偏离题意的现象发生呢？</a:t>
            </a:r>
            <a:endParaRPr lang="zh-CN" altLang="zh-CN" sz="1050" kern="100" dirty="0">
              <a:latin typeface="宋体"/>
              <a:cs typeface="Courier New"/>
            </a:endParaRPr>
          </a:p>
          <a:p>
            <a:pPr indent="714375" algn="just">
              <a:lnSpc>
                <a:spcPct val="150000"/>
              </a:lnSpc>
              <a:spcAft>
                <a:spcPts val="0"/>
              </a:spcAft>
              <a:tabLst>
                <a:tab pos="2250440" algn="l"/>
              </a:tabLst>
            </a:pPr>
            <a:r>
              <a:rPr lang="zh-CN" altLang="zh-CN" sz="2800" kern="100" dirty="0">
                <a:latin typeface="Times New Roman"/>
                <a:ea typeface="华文细黑"/>
                <a:cs typeface="Times New Roman"/>
              </a:rPr>
              <a:t>不仅如此，对材料中核心概念的深入理解，会使立意新颖、深刻。如</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年江苏卷作文题中的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青春朽与不朽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，不少考生对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青春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仅限于年轻、肤白等生理性理解。如果能这样理解：青春不是肤白貌美的代名词，而是一种美丽情怀的集合体；青春不是生命的一个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阶段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，而是生命的一种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状态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，一种昂扬热烈的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生命状态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。这不是立意新颖、深刻又是什么呢？</a:t>
            </a:r>
            <a:endParaRPr lang="zh-CN" altLang="zh-CN" sz="1050" kern="100" dirty="0">
              <a:effectLst/>
              <a:latin typeface="宋体"/>
              <a:cs typeface="Courier New"/>
            </a:endParaRPr>
          </a:p>
        </p:txBody>
      </p:sp>
    </p:spTree>
    <p:extLst>
      <p:ext uri="{BB962C8B-B14F-4D97-AF65-F5344CB8AC3E}">
        <p14:creationId xmlns:p14="http://schemas.microsoft.com/office/powerpoint/2010/main" val="12854967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88154" y="238355"/>
            <a:ext cx="11223676" cy="6503807"/>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在行文过程中能够注意阐释、辨析概念，可以保证论证走向深入，避免</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贴标签</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现象发生。</a:t>
            </a:r>
            <a:endParaRPr lang="zh-CN" altLang="zh-CN" sz="1050" b="1" kern="100" dirty="0">
              <a:latin typeface="宋体"/>
              <a:cs typeface="Courier New"/>
            </a:endParaRPr>
          </a:p>
          <a:p>
            <a:pPr indent="714375" algn="just">
              <a:lnSpc>
                <a:spcPct val="150000"/>
              </a:lnSpc>
              <a:spcAft>
                <a:spcPts val="0"/>
              </a:spcAft>
              <a:tabLst>
                <a:tab pos="2250440" algn="l"/>
              </a:tabLst>
            </a:pPr>
            <a:r>
              <a:rPr lang="zh-CN" altLang="zh-CN" sz="2800" kern="100" dirty="0">
                <a:latin typeface="Times New Roman"/>
                <a:ea typeface="华文细黑"/>
                <a:cs typeface="Times New Roman"/>
              </a:rPr>
              <a:t>请看以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品味时尚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为题的考场作文片段：</a:t>
            </a:r>
            <a:endParaRPr lang="zh-CN" altLang="zh-CN" sz="1050" kern="100" dirty="0">
              <a:latin typeface="宋体"/>
              <a:cs typeface="Courier New"/>
            </a:endParaRPr>
          </a:p>
          <a:p>
            <a:pPr indent="714375" algn="just">
              <a:lnSpc>
                <a:spcPct val="150000"/>
              </a:lnSpc>
              <a:spcAft>
                <a:spcPts val="0"/>
              </a:spcAft>
              <a:tabLst>
                <a:tab pos="2250440" algn="l"/>
              </a:tabLst>
            </a:pPr>
            <a:r>
              <a:rPr lang="zh-CN" altLang="zh-CN" sz="2800" kern="100" dirty="0">
                <a:latin typeface="Times New Roman"/>
                <a:ea typeface="华文细黑"/>
                <a:cs typeface="Times New Roman"/>
              </a:rPr>
              <a:t>学会品味时尚，能让我们走在时代的前列，体验新生事物的脉动，随时用新鲜的营养补充自己的大脑和心灵。然而，做一个时尚的人，并不意味着盲目地赶时髦：前者需要我们运用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脑髓和眼光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精心择取流行元素；后者则随波逐流，人云亦云，很容易使我们在时尚大潮中丧失自己的个性。放眼看去，满街黄发韩装，谁又能说自己是选择了时尚，而非被时髦的潮流裹挟？新时代的人类，对此不得不深思慎取、理智选择。</a:t>
            </a:r>
            <a:endParaRPr lang="zh-CN" altLang="zh-CN" sz="1050" kern="100" dirty="0">
              <a:effectLst/>
              <a:latin typeface="宋体"/>
              <a:cs typeface="Courier New"/>
            </a:endParaRPr>
          </a:p>
        </p:txBody>
      </p:sp>
    </p:spTree>
    <p:extLst>
      <p:ext uri="{BB962C8B-B14F-4D97-AF65-F5344CB8AC3E}">
        <p14:creationId xmlns:p14="http://schemas.microsoft.com/office/powerpoint/2010/main" val="26067414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4486" y="442059"/>
            <a:ext cx="10941320" cy="5940063"/>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zh-CN" altLang="zh-CN" sz="2800" kern="100" dirty="0">
                <a:latin typeface="Times New Roman"/>
                <a:ea typeface="华文细黑"/>
                <a:cs typeface="Times New Roman"/>
              </a:rPr>
              <a:t>这段文字在论证过程中引入了与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类似而又不同的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，进行对比辨析，使主体概念更加清晰，也使得因为一些由于概念辨析不清而产生的错误观点被驳斥，从而使论证走向完善、完美。</a:t>
            </a:r>
            <a:endParaRPr lang="zh-CN" altLang="zh-CN" sz="2800" kern="100" dirty="0">
              <a:latin typeface="宋体"/>
              <a:cs typeface="Courier New"/>
            </a:endParaRPr>
          </a:p>
          <a:p>
            <a:pPr indent="714375" algn="just">
              <a:lnSpc>
                <a:spcPct val="150000"/>
              </a:lnSpc>
              <a:spcAft>
                <a:spcPts val="0"/>
              </a:spcAft>
              <a:tabLst>
                <a:tab pos="2250440" algn="l"/>
              </a:tabLst>
            </a:pPr>
            <a:r>
              <a:rPr lang="zh-CN" altLang="zh-CN" sz="2800" kern="100" dirty="0">
                <a:latin typeface="Times New Roman"/>
                <a:ea typeface="华文细黑"/>
                <a:cs typeface="Times New Roman"/>
              </a:rPr>
              <a:t>前段时间，社会上一度对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给老弱病残让座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属不属于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道德绑架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的问题争执不休，认为属于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道德绑架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的论断曾经很流行，有一位作者在《道德真的不能强迫吗？》中写道：</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不错，有的道德是不能强迫的。道德包括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道德义务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美德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两个范畴，不能强迫的只是美德，而不是道德义务！让座是美德，是不能强迫的。美德不是道德义务</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它产生于个人修养和社会想要</a:t>
            </a:r>
            <a:r>
              <a:rPr lang="zh-CN" altLang="zh-CN" sz="2800" kern="100" dirty="0" smtClean="0">
                <a:latin typeface="Times New Roman"/>
                <a:ea typeface="华文细黑"/>
                <a:cs typeface="Times New Roman"/>
              </a:rPr>
              <a:t>达到</a:t>
            </a:r>
            <a:endParaRPr lang="zh-CN" altLang="zh-CN" sz="2800" kern="100" dirty="0">
              <a:effectLst/>
              <a:latin typeface="宋体"/>
              <a:cs typeface="Courier New"/>
            </a:endParaRPr>
          </a:p>
        </p:txBody>
      </p:sp>
    </p:spTree>
    <p:extLst>
      <p:ext uri="{BB962C8B-B14F-4D97-AF65-F5344CB8AC3E}">
        <p14:creationId xmlns:p14="http://schemas.microsoft.com/office/powerpoint/2010/main" val="27819697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8780" y="909514"/>
            <a:ext cx="11272852" cy="456558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的理想状态，只是被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的东西，而不是被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规范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的东西。反之，如果是被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规范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的东西，即如果是道德义务，一定是可以强迫的。老人身体有病，如果不坐在座位上，会有安全上的高度风险。在这种情况下，年轻人就有道德义务来给老人让座。这是一种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自然义务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：我们对那些处于危险中的人，在帮一把并不会让我们付出难以承受的代价的情况下，是负有帮的道德义务的。原因很简单：他们在那种境况中得到帮助的道德权利，在分量上，压倒了我们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不管闲事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的道德权利</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385461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3415" y="55421"/>
            <a:ext cx="11383582" cy="6758749"/>
          </a:xfrm>
          <a:prstGeom prst="rect">
            <a:avLst/>
          </a:prstGeom>
        </p:spPr>
        <p:txBody>
          <a:bodyPr wrap="square" lIns="121898" tIns="60948" rIns="121898" bIns="60948">
            <a:spAutoFit/>
          </a:bodyPr>
          <a:lstStyle/>
          <a:p>
            <a:pPr indent="714375" algn="just">
              <a:lnSpc>
                <a:spcPct val="140000"/>
              </a:lnSpc>
              <a:spcAft>
                <a:spcPts val="0"/>
              </a:spcAft>
              <a:tabLst>
                <a:tab pos="2250440" algn="l"/>
              </a:tabLst>
            </a:pPr>
            <a:r>
              <a:rPr lang="zh-CN" altLang="zh-CN" sz="2800" kern="100" dirty="0">
                <a:latin typeface="Times New Roman"/>
                <a:ea typeface="华文细黑"/>
                <a:cs typeface="Times New Roman"/>
              </a:rPr>
              <a:t>这段说理很有说服性，奥妙就在于作者将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区分为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道德义务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美德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两个范畴，将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美德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区分为是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的东西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，而不是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规范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的东西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，从而推导出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道德义务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规范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的东西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而具有一定强制性的道理。如此，说理便浅显易懂。</a:t>
            </a:r>
            <a:endParaRPr lang="zh-CN" altLang="zh-CN" sz="2800" kern="100" dirty="0">
              <a:latin typeface="宋体"/>
              <a:cs typeface="Courier New"/>
            </a:endParaRPr>
          </a:p>
          <a:p>
            <a:pPr indent="714375">
              <a:lnSpc>
                <a:spcPct val="140000"/>
              </a:lnSpc>
            </a:pPr>
            <a:r>
              <a:rPr lang="zh-CN" altLang="zh-CN" sz="2800" kern="100" dirty="0">
                <a:latin typeface="Times New Roman"/>
                <a:ea typeface="华文细黑"/>
                <a:cs typeface="Times New Roman"/>
              </a:rPr>
              <a:t>相反，如果不注意阐释比较概念的内涵，就给人似是而非、硬贴标签之感。如：智慧是钢铁般的坚韧，是性命相交的忠诚。为什么</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钢铁</a:t>
            </a:r>
            <a:r>
              <a:rPr lang="zh-CN" altLang="zh-CN" sz="2800" kern="100" spc="-100" dirty="0">
                <a:latin typeface="Times New Roman"/>
                <a:ea typeface="华文细黑"/>
                <a:cs typeface="Times New Roman"/>
              </a:rPr>
              <a:t>般的坚韧</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性命相交的忠诚</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是智慧？也许在特定的某种情境下</a:t>
            </a:r>
            <a:r>
              <a:rPr lang="zh-CN" altLang="zh-CN" sz="2800" kern="100" spc="-100" dirty="0" smtClean="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坚韧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忠诚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可能是</a:t>
            </a:r>
            <a:r>
              <a:rPr lang="zh-CN" altLang="zh-CN" sz="2800" kern="100" dirty="0" smtClean="0">
                <a:latin typeface="Times New Roman"/>
                <a:ea typeface="华文细黑"/>
                <a:cs typeface="Times New Roman"/>
              </a:rPr>
              <a:t>智慧</a:t>
            </a:r>
            <a:r>
              <a:rPr lang="zh-CN" altLang="zh-CN" sz="2800" kern="100" dirty="0">
                <a:latin typeface="Times New Roman"/>
                <a:ea typeface="华文细黑"/>
                <a:cs typeface="Times New Roman"/>
              </a:rPr>
              <a:t>的一种表现，但它</a:t>
            </a:r>
            <a:r>
              <a:rPr lang="zh-CN" altLang="zh-CN" sz="2800" kern="100" dirty="0" smtClean="0">
                <a:latin typeface="Times New Roman"/>
                <a:ea typeface="华文细黑"/>
                <a:cs typeface="Times New Roman"/>
              </a:rPr>
              <a:t>是</a:t>
            </a:r>
            <a:r>
              <a:rPr lang="zh-CN" altLang="zh-CN" sz="2800" kern="100" dirty="0">
                <a:latin typeface="Times New Roman"/>
                <a:ea typeface="华文细黑"/>
                <a:cs typeface="Times New Roman"/>
              </a:rPr>
              <a:t>在</a:t>
            </a:r>
            <a:r>
              <a:rPr lang="zh-CN" altLang="zh-CN" sz="2800" kern="100" dirty="0" smtClean="0">
                <a:latin typeface="Times New Roman"/>
                <a:ea typeface="华文细黑"/>
                <a:cs typeface="Times New Roman"/>
              </a:rPr>
              <a:t>什</a:t>
            </a:r>
            <a:r>
              <a:rPr lang="zh-CN" altLang="zh-CN" sz="2800" kern="100" dirty="0">
                <a:latin typeface="Times New Roman"/>
                <a:ea typeface="华文细黑"/>
                <a:cs typeface="Times New Roman"/>
              </a:rPr>
              <a:t>么</a:t>
            </a:r>
            <a:r>
              <a:rPr lang="zh-CN" altLang="zh-CN" sz="2800" kern="100" dirty="0" smtClean="0">
                <a:latin typeface="Times New Roman"/>
                <a:ea typeface="华文细黑"/>
                <a:cs typeface="Times New Roman"/>
              </a:rPr>
              <a:t>情境、</a:t>
            </a:r>
            <a:r>
              <a:rPr lang="zh-CN" altLang="zh-CN" sz="2800" kern="100" spc="-50" dirty="0" smtClean="0">
                <a:solidFill>
                  <a:prstClr val="black"/>
                </a:solidFill>
                <a:latin typeface="Times New Roman"/>
                <a:ea typeface="华文细黑"/>
                <a:cs typeface="Times New Roman"/>
              </a:rPr>
              <a:t>什么</a:t>
            </a:r>
            <a:r>
              <a:rPr lang="zh-CN" altLang="zh-CN" sz="2800" kern="100" spc="-50" dirty="0">
                <a:solidFill>
                  <a:prstClr val="black"/>
                </a:solidFill>
                <a:latin typeface="Times New Roman"/>
                <a:ea typeface="华文细黑"/>
                <a:cs typeface="Times New Roman"/>
              </a:rPr>
              <a:t>范围下成立需要讲清楚；如果不讲清楚，将其作为智慧的一般内涵</a:t>
            </a:r>
            <a:r>
              <a:rPr lang="zh-CN" altLang="zh-CN" sz="2800" kern="100" spc="-50" dirty="0" smtClean="0">
                <a:solidFill>
                  <a:prstClr val="black"/>
                </a:solidFill>
                <a:latin typeface="Times New Roman"/>
                <a:ea typeface="华文细黑"/>
                <a:cs typeface="Times New Roman"/>
              </a:rPr>
              <a:t>，</a:t>
            </a:r>
            <a:r>
              <a:rPr lang="zh-CN" altLang="zh-CN" sz="2800" kern="100" dirty="0">
                <a:latin typeface="Times New Roman"/>
                <a:ea typeface="华文细黑"/>
                <a:cs typeface="Times New Roman"/>
              </a:rPr>
              <a:t>则是</a:t>
            </a:r>
            <a:r>
              <a:rPr lang="zh-CN" altLang="zh-CN" sz="2800" kern="100" dirty="0" smtClean="0">
                <a:latin typeface="Times New Roman"/>
                <a:ea typeface="华文细黑"/>
                <a:cs typeface="Times New Roman"/>
              </a:rPr>
              <a:t>错误</a:t>
            </a:r>
            <a:r>
              <a:rPr lang="zh-CN" altLang="zh-CN" sz="2800" kern="100" dirty="0">
                <a:latin typeface="Times New Roman"/>
                <a:ea typeface="华文细黑"/>
                <a:cs typeface="Times New Roman"/>
              </a:rPr>
              <a:t>的。高中生写作文，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贴标签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现象十分普遍，其中原因之一就是不去认真思考，不去阐释区分概念的含义</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6660250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909514"/>
            <a:ext cx="12190413" cy="504056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15" name="矩形 14"/>
          <p:cNvSpPr/>
          <p:nvPr/>
        </p:nvSpPr>
        <p:spPr>
          <a:xfrm>
            <a:off x="478582" y="1197546"/>
            <a:ext cx="11081922" cy="4564815"/>
          </a:xfrm>
          <a:prstGeom prst="rect">
            <a:avLst/>
          </a:prstGeom>
          <a:noFill/>
        </p:spPr>
        <p:txBody>
          <a:bodyPr wrap="square" lIns="121898" tIns="60948" rIns="121898" bIns="60948">
            <a:spAutoFit/>
          </a:bodyPr>
          <a:lstStyle/>
          <a:p>
            <a:pPr indent="723900" algn="just">
              <a:lnSpc>
                <a:spcPct val="150000"/>
              </a:lnSpc>
              <a:spcAft>
                <a:spcPts val="0"/>
              </a:spcAft>
              <a:tabLst>
                <a:tab pos="2250440" algn="l"/>
              </a:tabLst>
            </a:pPr>
            <a:r>
              <a:rPr lang="zh-CN" altLang="zh-CN" sz="2800" kern="100" dirty="0">
                <a:latin typeface="Times New Roman"/>
                <a:ea typeface="华文细黑"/>
                <a:cs typeface="Times New Roman"/>
              </a:rPr>
              <a:t>概念是思维的起点，是构成判断和论证的最基本元素。正确地理解和运用概念，是进行正确思维的必要条件。同样，在议论文写作中概念的理解和运用至关重要。对于那些含有核心概念的作文题来说，它几乎决定着审题的成败和立意的深刻与否；在写作过程中，它也是论证是否深入、说理是否透彻的标志之一。编写此节的目的，就是让考生认识到概念在审题与写作中的重要性，有意识地运用概念使论证更加深入、完美。</a:t>
            </a:r>
            <a:endParaRPr lang="zh-CN" altLang="zh-CN" sz="1050" kern="100" dirty="0">
              <a:effectLst/>
              <a:latin typeface="宋体"/>
              <a:cs typeface="Courier New"/>
            </a:endParaRPr>
          </a:p>
        </p:txBody>
      </p:sp>
    </p:spTree>
    <p:extLst>
      <p:ext uri="{BB962C8B-B14F-4D97-AF65-F5344CB8AC3E}">
        <p14:creationId xmlns:p14="http://schemas.microsoft.com/office/powerpoint/2010/main" val="16861014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2416" y="656341"/>
            <a:ext cx="11385581" cy="5293733"/>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b="1" kern="100" dirty="0" smtClean="0">
                <a:solidFill>
                  <a:srgbClr val="C00000"/>
                </a:solidFill>
                <a:latin typeface="Times New Roman"/>
                <a:ea typeface="微软雅黑"/>
                <a:cs typeface="Times New Roman"/>
              </a:rPr>
              <a:t>二</a:t>
            </a:r>
            <a:r>
              <a:rPr lang="zh-CN" altLang="zh-CN" sz="2800" b="1" kern="100" dirty="0">
                <a:solidFill>
                  <a:srgbClr val="C00000"/>
                </a:solidFill>
                <a:latin typeface="Times New Roman"/>
                <a:ea typeface="微软雅黑"/>
                <a:cs typeface="Times New Roman"/>
              </a:rPr>
              <a:t>、如何去阐释、辨析概念的含义</a:t>
            </a:r>
          </a:p>
          <a:p>
            <a:pPr indent="723900" algn="just">
              <a:lnSpc>
                <a:spcPct val="150000"/>
              </a:lnSpc>
              <a:spcAft>
                <a:spcPts val="0"/>
              </a:spcAft>
              <a:tabLst>
                <a:tab pos="2250440" algn="l"/>
              </a:tabLs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阐释区分概念的内涵、外延。</a:t>
            </a:r>
            <a:endParaRPr lang="zh-CN" altLang="zh-CN" sz="1050" b="1" kern="100" dirty="0">
              <a:latin typeface="宋体"/>
              <a:cs typeface="Courier New"/>
            </a:endParaRP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一个概念，有其本义与引申义、表层义与深层义、具象义与抽象义、常规义与别解义。而一旦进入议论文写作中，需要界定它是哪种含义，应与哪些含义相区分。如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这个概念，常规义是生活休息的地方，更有许多别解义、深层义，如一个班级、一个学校、一个社区，乃至家乡、国家都可以叫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；如从抽象义上理解，家不仅是起居生活的地方，在思想者眼里，它还是安放心灵之所、理想之彼岸、崇高之境界</a:t>
            </a:r>
            <a:r>
              <a:rPr lang="zh-CN" altLang="zh-CN" sz="2800" kern="100" dirty="0" smtClean="0">
                <a:latin typeface="Times New Roman"/>
                <a:ea typeface="华文细黑"/>
                <a:cs typeface="Times New Roman"/>
              </a:rPr>
              <a:t>等。</a:t>
            </a:r>
            <a:endParaRPr lang="zh-CN" altLang="zh-CN" sz="1050" kern="100" dirty="0">
              <a:effectLst/>
              <a:latin typeface="宋体"/>
              <a:cs typeface="Courier New"/>
            </a:endParaRPr>
          </a:p>
        </p:txBody>
      </p:sp>
    </p:spTree>
    <p:extLst>
      <p:ext uri="{BB962C8B-B14F-4D97-AF65-F5344CB8AC3E}">
        <p14:creationId xmlns:p14="http://schemas.microsoft.com/office/powerpoint/2010/main" val="36148222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2416" y="872365"/>
            <a:ext cx="11385581" cy="5293733"/>
          </a:xfrm>
          <a:prstGeom prst="rect">
            <a:avLst/>
          </a:prstGeom>
        </p:spPr>
        <p:txBody>
          <a:bodyPr wrap="square" lIns="121898" tIns="60948" rIns="121898" bIns="60948">
            <a:spAutoFit/>
          </a:bodyPr>
          <a:lstStyle/>
          <a:p>
            <a:pPr indent="720000" algn="just">
              <a:lnSpc>
                <a:spcPct val="150000"/>
              </a:lnSpc>
              <a:spcAft>
                <a:spcPts val="0"/>
              </a:spcAft>
              <a:tabLst>
                <a:tab pos="2250440" algn="l"/>
              </a:tabLst>
            </a:pPr>
            <a:r>
              <a:rPr lang="zh-CN" altLang="zh-CN" sz="2800" kern="100" dirty="0">
                <a:latin typeface="Times New Roman"/>
                <a:ea typeface="华文细黑"/>
                <a:cs typeface="Times New Roman"/>
              </a:rPr>
              <a:t>比如</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Ⅱ</a:t>
            </a:r>
            <a:r>
              <a:rPr lang="zh-CN" altLang="zh-CN" sz="2800" kern="100" dirty="0">
                <a:latin typeface="Times New Roman"/>
                <a:ea typeface="华文细黑"/>
                <a:cs typeface="Times New Roman"/>
              </a:rPr>
              <a:t>作文题核心概念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风采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，学生给出了个性化的理解：</a:t>
            </a:r>
            <a:endParaRPr lang="zh-CN" altLang="zh-CN" sz="1050" kern="100" dirty="0">
              <a:latin typeface="宋体"/>
              <a:cs typeface="Courier New"/>
            </a:endParaRPr>
          </a:p>
          <a:p>
            <a:pPr indent="720000" algn="just">
              <a:lnSpc>
                <a:spcPct val="150000"/>
              </a:lnSpc>
              <a:spcAft>
                <a:spcPts val="0"/>
              </a:spcAft>
              <a:tabLst>
                <a:tab pos="2250440" algn="l"/>
              </a:tabLst>
            </a:pPr>
            <a:r>
              <a:rPr lang="zh-CN" altLang="zh-CN" sz="2800" kern="100" dirty="0">
                <a:latin typeface="Times New Roman"/>
                <a:ea typeface="华文细黑"/>
                <a:cs typeface="Times New Roman"/>
              </a:rPr>
              <a:t>何谓风采？风采不能用才气、奉献、成败等实际的评价来衡量，风采展现的是一种独到的生活方式，它不仅仅在于争取和奋斗，也不仅仅在于意义和价值，更在于生活趣味与人生情怀。故风采之选，宜观情怀。</a:t>
            </a:r>
            <a:endParaRPr lang="zh-CN" altLang="zh-CN" sz="1050" kern="100" dirty="0">
              <a:latin typeface="宋体"/>
              <a:cs typeface="Courier New"/>
            </a:endParaRPr>
          </a:p>
          <a:p>
            <a:pPr indent="720000" algn="just">
              <a:lnSpc>
                <a:spcPct val="150000"/>
              </a:lnSpc>
              <a:spcAft>
                <a:spcPts val="0"/>
              </a:spcAft>
              <a:tabLst>
                <a:tab pos="2250440" algn="l"/>
              </a:tabLst>
            </a:pPr>
            <a:r>
              <a:rPr lang="zh-CN" altLang="zh-CN" sz="2800" kern="100" dirty="0">
                <a:latin typeface="Times New Roman"/>
                <a:ea typeface="华文细黑"/>
                <a:cs typeface="Times New Roman"/>
              </a:rPr>
              <a:t>这里对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风采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的解释，全面而又重点突出，为自己的立论奠定了坚实的基础。一般而言，对概念内涵的阐释，固然需要词典义，但更需要结合文章作出个性化的解读</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33049823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8780" y="108548"/>
            <a:ext cx="11272852" cy="6687704"/>
          </a:xfrm>
          <a:prstGeom prst="rect">
            <a:avLst/>
          </a:prstGeom>
        </p:spPr>
        <p:txBody>
          <a:bodyPr wrap="square" lIns="121898" tIns="60948" rIns="121898" bIns="60948">
            <a:spAutoFit/>
          </a:bodyPr>
          <a:lstStyle/>
          <a:p>
            <a:pPr lvl="0" indent="720000" algn="just">
              <a:lnSpc>
                <a:spcPct val="140000"/>
              </a:lnSpc>
              <a:tabLst>
                <a:tab pos="2250440" algn="l"/>
              </a:tabLst>
            </a:pPr>
            <a:r>
              <a:rPr lang="zh-CN" altLang="zh-CN" sz="2800" kern="100" dirty="0">
                <a:solidFill>
                  <a:prstClr val="black"/>
                </a:solidFill>
                <a:latin typeface="Times New Roman"/>
                <a:ea typeface="华文细黑"/>
                <a:cs typeface="Times New Roman"/>
              </a:rPr>
              <a:t>阐释一般有</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下定义</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和</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作诠释</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两种，通常用的是后者。例如下段文字：</a:t>
            </a:r>
            <a:endParaRPr lang="en-US" altLang="zh-CN" sz="1050" kern="100" dirty="0">
              <a:latin typeface="宋体"/>
              <a:cs typeface="Courier New"/>
            </a:endParaRPr>
          </a:p>
          <a:p>
            <a:pPr indent="720000" algn="just">
              <a:lnSpc>
                <a:spcPct val="140000"/>
              </a:lnSpc>
              <a:spcAft>
                <a:spcPts val="0"/>
              </a:spcAft>
              <a:tabLst>
                <a:tab pos="2250440" algn="l"/>
              </a:tabLst>
            </a:pPr>
            <a:r>
              <a:rPr lang="zh-CN" altLang="zh-CN" sz="2800" kern="100" dirty="0" smtClean="0">
                <a:latin typeface="Times New Roman"/>
                <a:ea typeface="华文细黑"/>
                <a:cs typeface="Times New Roman"/>
              </a:rPr>
              <a:t>首先</a:t>
            </a:r>
            <a:r>
              <a:rPr lang="zh-CN" altLang="zh-CN" sz="2800" kern="100" dirty="0">
                <a:latin typeface="Times New Roman"/>
                <a:ea typeface="华文细黑"/>
                <a:cs typeface="Times New Roman"/>
              </a:rPr>
              <a:t>，是信用的传承。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仁、义、礼、智、信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是中国古代社会做人的伦理准则，而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指的就是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信用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共享单车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既是一种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共享经济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，又是一种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信用经济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。其次，是一种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天人合一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的理念的传承。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天人合一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就是人类社会与自然世界之间的协调统一关系，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共享单车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秉承的是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低碳出行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理念，而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低碳出行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正是追求与大自然的协调统一啊。而这种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信用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天人合一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意识与时俱进，以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共享单车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为载体，共享服务，共享经济，践行低碳生活理念，何尝又不是一种创新</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r">
              <a:lnSpc>
                <a:spcPct val="140000"/>
              </a:lnSpc>
              <a:spcAft>
                <a:spcPts val="0"/>
              </a:spcAft>
              <a:tabLst>
                <a:tab pos="2250440" algn="l"/>
              </a:tabLs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节选自</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年福建高考</a:t>
            </a:r>
            <a:r>
              <a:rPr lang="zh-CN" altLang="zh-CN" sz="2800" kern="100" dirty="0" smtClean="0">
                <a:latin typeface="Times New Roman"/>
                <a:ea typeface="华文细黑"/>
                <a:cs typeface="Times New Roman"/>
              </a:rPr>
              <a:t>作文《传承文化基因，铸就盛世华章》</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5835112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477466"/>
            <a:ext cx="11161240" cy="5940063"/>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kern="100" dirty="0">
                <a:latin typeface="Times New Roman"/>
                <a:ea typeface="华文细黑"/>
                <a:cs typeface="Times New Roman"/>
              </a:rPr>
              <a:t>这段文字就运用了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作诠释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的办法揭示了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共享单车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的含义及与传承、创新的关系。先解释什么是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，再解释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共享单车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的性质，再解释与传承、创新的关系。值得注意的是，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字句在解释概念中运用广泛。</a:t>
            </a:r>
            <a:endParaRPr lang="zh-CN" altLang="zh-CN" sz="2800" kern="100" dirty="0">
              <a:latin typeface="宋体"/>
              <a:cs typeface="Courier New"/>
            </a:endParaRPr>
          </a:p>
          <a:p>
            <a:pPr indent="723900">
              <a:lnSpc>
                <a:spcPct val="150000"/>
              </a:lnSpc>
            </a:pPr>
            <a:r>
              <a:rPr lang="zh-CN" altLang="zh-CN" sz="2800" kern="100" dirty="0">
                <a:latin typeface="Times New Roman"/>
                <a:ea typeface="华文细黑"/>
                <a:cs typeface="Times New Roman"/>
              </a:rPr>
              <a:t>另有一种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拆字法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值得一用。如有人对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的解释：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，表明人人都能吃到饭；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言</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，表明人人都能说话</a:t>
            </a:r>
            <a:r>
              <a:rPr lang="en-US" altLang="zh-CN" sz="2800" kern="100" dirty="0">
                <a:latin typeface="Times New Roman"/>
                <a:ea typeface="华文细黑"/>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之义就是人人都能吃到饭，人人都能说话、表达自己的观点。又如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传家宝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这个概念，用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拆字法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解释：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传家宝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宝</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意味着</a:t>
            </a:r>
            <a:r>
              <a:rPr lang="zh-CN" altLang="zh-CN" sz="2800" kern="100" dirty="0" smtClean="0">
                <a:latin typeface="Times New Roman"/>
                <a:ea typeface="华文细黑"/>
                <a:cs typeface="Times New Roman"/>
              </a:rPr>
              <a:t>在</a:t>
            </a:r>
            <a:r>
              <a:rPr lang="zh-CN" altLang="zh-CN" sz="2800" kern="100" dirty="0">
                <a:latin typeface="Times New Roman"/>
                <a:ea typeface="华文细黑"/>
                <a:cs typeface="Times New Roman"/>
              </a:rPr>
              <a:t>精神、</a:t>
            </a:r>
            <a:endParaRPr lang="zh-CN" altLang="zh-CN" sz="2800" kern="100" dirty="0">
              <a:effectLst/>
              <a:latin typeface="宋体"/>
              <a:cs typeface="Courier New"/>
            </a:endParaRPr>
          </a:p>
        </p:txBody>
      </p:sp>
    </p:spTree>
    <p:extLst>
      <p:ext uri="{BB962C8B-B14F-4D97-AF65-F5344CB8AC3E}">
        <p14:creationId xmlns:p14="http://schemas.microsoft.com/office/powerpoint/2010/main" val="11594161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61554" y="737187"/>
            <a:ext cx="11267304" cy="4647402"/>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kern="100" dirty="0" smtClean="0">
                <a:latin typeface="Times New Roman"/>
                <a:ea typeface="华文细黑"/>
                <a:cs typeface="Times New Roman"/>
              </a:rPr>
              <a:t>文化</a:t>
            </a:r>
            <a:r>
              <a:rPr lang="zh-CN" altLang="zh-CN" sz="2800" kern="100" dirty="0">
                <a:latin typeface="Times New Roman"/>
                <a:ea typeface="华文细黑"/>
                <a:cs typeface="Times New Roman"/>
              </a:rPr>
              <a:t>、文明上具有教育、审美等重要价值，指向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价值性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；而这样的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一定是可传承的，涉及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者和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者，且必须是在一个家族内部的传承，所以具有家族精神与家族情怀，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特殊性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tabLst>
                <a:tab pos="2250440" algn="l"/>
              </a:tabLst>
            </a:pPr>
            <a:r>
              <a:rPr lang="zh-CN" altLang="zh-CN" sz="2800" kern="100" dirty="0">
                <a:latin typeface="Times New Roman"/>
                <a:ea typeface="华文细黑"/>
                <a:cs typeface="Times New Roman"/>
              </a:rPr>
              <a:t>所谓概念的外延，就是指其范围。在写作中，一般需要明确概念讨论的范围，如果范围不明确，想要表达的意思超出了应有的范围，就会出现错误。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2333595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8780" y="809195"/>
            <a:ext cx="11272852" cy="4564815"/>
          </a:xfrm>
          <a:prstGeom prst="rect">
            <a:avLst/>
          </a:prstGeom>
        </p:spPr>
        <p:txBody>
          <a:bodyPr wrap="square" lIns="121898" tIns="60948" rIns="121898" bIns="60948">
            <a:spAutoFit/>
          </a:bodyPr>
          <a:lstStyle/>
          <a:p>
            <a:pPr indent="720000" algn="just">
              <a:lnSpc>
                <a:spcPct val="150000"/>
              </a:lnSpc>
              <a:spcAft>
                <a:spcPts val="0"/>
              </a:spcAft>
              <a:tabLst>
                <a:tab pos="2250440" algn="l"/>
              </a:tabLst>
            </a:pPr>
            <a:r>
              <a:rPr lang="zh-CN" altLang="zh-CN" sz="2800" kern="100" dirty="0">
                <a:latin typeface="Times New Roman"/>
                <a:ea typeface="华文细黑"/>
                <a:cs typeface="Times New Roman"/>
              </a:rPr>
              <a:t>著名经济学家茅于轼在</a:t>
            </a:r>
            <a:r>
              <a:rPr lang="en-US" altLang="zh-CN" sz="2800" kern="100" dirty="0">
                <a:latin typeface="Times New Roman"/>
                <a:ea typeface="华文细黑"/>
                <a:cs typeface="Courier New"/>
              </a:rPr>
              <a:t>2007</a:t>
            </a:r>
            <a:r>
              <a:rPr lang="zh-CN" altLang="zh-CN" sz="2800" kern="100" dirty="0">
                <a:latin typeface="Times New Roman"/>
                <a:ea typeface="华文细黑"/>
                <a:cs typeface="Times New Roman"/>
              </a:rPr>
              <a:t>年接受《新快报》专访畅谈构建和谐社会时说：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为富人说话和替穷人办事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这两件事结合起来，构建和谐社会。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由是如今社会上有仇富心理，有一批人反对保护富人，准备打倒富人，再次剥夺他们，有这么多人反对保护富人，他更觉得有保护富人的必要。并说为富人说话不仅是为了富人，更是为了大多数的穷人，因为他们最终也要变富，如果把富人都打倒了，穷人也就没有前途了。</a:t>
            </a:r>
            <a:endParaRPr lang="zh-CN" altLang="zh-CN" sz="1050" kern="100" dirty="0">
              <a:effectLst/>
              <a:latin typeface="宋体"/>
              <a:cs typeface="Courier New"/>
            </a:endParaRPr>
          </a:p>
        </p:txBody>
      </p:sp>
    </p:spTree>
    <p:extLst>
      <p:ext uri="{BB962C8B-B14F-4D97-AF65-F5344CB8AC3E}">
        <p14:creationId xmlns:p14="http://schemas.microsoft.com/office/powerpoint/2010/main" val="16967060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2416" y="477466"/>
            <a:ext cx="11385581" cy="5293733"/>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kern="100" dirty="0">
                <a:latin typeface="Times New Roman"/>
                <a:ea typeface="华文细黑"/>
                <a:cs typeface="Times New Roman"/>
              </a:rPr>
              <a:t>这一观点遭到一些人的批判，因为不少人认为有的富人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为富不仁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，或者是通过非法的途径致富。茅于轼在接受记者采访时说：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我这里所说的富人不包括贪污盗窃、以权谋私、追求不义之财的那些人，而是指诚实致富，特别是兴办企业致富的企业家和创业者。我愿意为这样的富人说话，那些寄生虫甚至害虫不在此列。</a:t>
            </a:r>
            <a:r>
              <a:rPr lang="en-US" altLang="zh-CN" sz="2800" kern="100" dirty="0">
                <a:latin typeface="宋体"/>
                <a:ea typeface="华文细黑"/>
                <a:cs typeface="Times New Roman"/>
              </a:rPr>
              <a:t>”</a:t>
            </a:r>
            <a:endParaRPr lang="zh-CN" altLang="zh-CN" sz="2800" kern="100" dirty="0">
              <a:latin typeface="宋体"/>
              <a:cs typeface="Courier New"/>
            </a:endParaRPr>
          </a:p>
          <a:p>
            <a:pPr indent="723900">
              <a:lnSpc>
                <a:spcPct val="150000"/>
              </a:lnSpc>
            </a:pPr>
            <a:r>
              <a:rPr lang="zh-CN" altLang="zh-CN" sz="2800" kern="100" dirty="0">
                <a:latin typeface="Times New Roman"/>
                <a:ea typeface="华文细黑"/>
                <a:cs typeface="Times New Roman"/>
              </a:rPr>
              <a:t>如果他在《新快报》专访中像这样澄清了概念，所说富人是诚实致富的人，而不是那些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寄生虫甚至害虫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，那么批评者就会少很多。但是他所说的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社会上有仇富</a:t>
            </a:r>
            <a:r>
              <a:rPr lang="zh-CN" altLang="zh-CN" sz="2800" kern="100" dirty="0" smtClean="0">
                <a:latin typeface="Times New Roman"/>
                <a:ea typeface="华文细黑"/>
                <a:cs typeface="Times New Roman"/>
              </a:rPr>
              <a:t>心</a:t>
            </a:r>
            <a:r>
              <a:rPr lang="zh-CN" altLang="zh-CN" sz="2800" kern="100" dirty="0">
                <a:latin typeface="Times New Roman"/>
                <a:ea typeface="华文细黑"/>
                <a:cs typeface="Times New Roman"/>
              </a:rPr>
              <a:t>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，这里的富人是指诚实</a:t>
            </a:r>
            <a:r>
              <a:rPr lang="zh-CN" altLang="zh-CN" sz="2800" kern="100" dirty="0" smtClean="0">
                <a:latin typeface="Times New Roman"/>
                <a:ea typeface="华文细黑"/>
                <a:cs typeface="Times New Roman"/>
              </a:rPr>
              <a:t>致富</a:t>
            </a:r>
            <a:r>
              <a:rPr lang="zh-CN" altLang="zh-CN" sz="2800" kern="100" dirty="0">
                <a:latin typeface="Times New Roman"/>
                <a:ea typeface="华文细黑"/>
                <a:cs typeface="Times New Roman"/>
              </a:rPr>
              <a:t>的</a:t>
            </a:r>
            <a:r>
              <a:rPr lang="zh-CN" altLang="zh-CN" sz="2800" kern="100" dirty="0">
                <a:latin typeface="Times New Roman"/>
                <a:ea typeface="华文细黑"/>
                <a:cs typeface="Times New Roman"/>
              </a:rPr>
              <a:t>人吗</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483336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8780" y="477466"/>
            <a:ext cx="11272852" cy="5940063"/>
          </a:xfrm>
          <a:prstGeom prst="rect">
            <a:avLst/>
          </a:prstGeom>
        </p:spPr>
        <p:txBody>
          <a:bodyPr wrap="square" lIns="121898" tIns="60948" rIns="121898" bIns="60948">
            <a:spAutoFit/>
          </a:bodyPr>
          <a:lstStyle/>
          <a:p>
            <a:pPr algn="just">
              <a:lnSpc>
                <a:spcPct val="150000"/>
              </a:lnSpc>
              <a:tabLst>
                <a:tab pos="2250440" algn="l"/>
              </a:tabLst>
            </a:pPr>
            <a:r>
              <a:rPr lang="zh-CN" altLang="zh-CN" sz="2800" kern="100" dirty="0">
                <a:latin typeface="Times New Roman"/>
                <a:ea typeface="华文细黑"/>
                <a:cs typeface="Times New Roman"/>
              </a:rPr>
              <a:t>如果</a:t>
            </a:r>
            <a:r>
              <a:rPr lang="zh-CN" altLang="zh-CN" sz="2800" kern="100" dirty="0" smtClean="0">
                <a:latin typeface="Times New Roman"/>
                <a:ea typeface="华文细黑"/>
                <a:cs typeface="Times New Roman"/>
              </a:rPr>
              <a:t>社</a:t>
            </a:r>
            <a:r>
              <a:rPr lang="zh-CN" altLang="zh-CN" sz="2800" kern="100" dirty="0" smtClean="0">
                <a:latin typeface="Times New Roman"/>
                <a:ea typeface="华文细黑"/>
                <a:cs typeface="Times New Roman"/>
              </a:rPr>
              <a:t>会上</a:t>
            </a:r>
            <a:r>
              <a:rPr lang="zh-CN" altLang="zh-CN" sz="2800" kern="100" dirty="0">
                <a:latin typeface="Times New Roman"/>
                <a:ea typeface="华文细黑"/>
                <a:cs typeface="Times New Roman"/>
              </a:rPr>
              <a:t>的所仇之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是指那些为富不仁的人，是那些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寄生虫甚至害虫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，那么他在此文中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替富人说话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的观点就无从谈起了。所以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仇富心理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指什么样的人，也有必要阐释清楚，否则后面的论证和结论也会出现问题。</a:t>
            </a:r>
            <a:endParaRPr lang="zh-CN" altLang="zh-CN" sz="1050" kern="100" dirty="0">
              <a:latin typeface="宋体"/>
              <a:cs typeface="Courier New"/>
            </a:endParaRP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又如作文题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。你要写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什么？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的对象、范围要作出说明。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老爱幼，乐于助人，是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；老人摔倒要扶，是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；建筑物倒塌要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；文化缺失要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，道德沦丧要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，这些都是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。在层层的范围界定中，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的含义越来越深刻，会使立意和论证也越来越深刻、深入。</a:t>
            </a:r>
            <a:endParaRPr lang="zh-CN" altLang="zh-CN" sz="1050" kern="100" dirty="0">
              <a:effectLst/>
              <a:latin typeface="宋体"/>
              <a:cs typeface="Courier New"/>
            </a:endParaRPr>
          </a:p>
        </p:txBody>
      </p:sp>
    </p:spTree>
    <p:extLst>
      <p:ext uri="{BB962C8B-B14F-4D97-AF65-F5344CB8AC3E}">
        <p14:creationId xmlns:p14="http://schemas.microsoft.com/office/powerpoint/2010/main" val="5895082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68433" y="1084907"/>
            <a:ext cx="10941320" cy="4001071"/>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比较辨析相近、相反等概念。</a:t>
            </a:r>
            <a:endParaRPr lang="zh-CN" altLang="zh-CN" sz="1050" b="1" kern="100" dirty="0">
              <a:latin typeface="宋体"/>
              <a:cs typeface="Courier New"/>
            </a:endParaRPr>
          </a:p>
          <a:p>
            <a:pPr indent="723900"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相近概念比较辨析</a:t>
            </a:r>
            <a:endParaRPr lang="zh-CN" altLang="zh-CN" sz="1050" kern="100" dirty="0">
              <a:latin typeface="宋体"/>
              <a:cs typeface="Courier New"/>
            </a:endParaRP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因为概念相近，其中的界限容易被模糊，甚至被忽略。如果能在表层上的相近中剖析出两个概念之间深层次的差异，发掘它们貌似细微的差别，那么这些被大家轻易放过的差别，也许就能成为论证走向深入的关键点。比如龙应台在《为什么需要人文素养》一文中写道</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0343278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8780" y="693490"/>
            <a:ext cx="11272852" cy="5293733"/>
          </a:xfrm>
          <a:prstGeom prst="rect">
            <a:avLst/>
          </a:prstGeom>
        </p:spPr>
        <p:txBody>
          <a:bodyPr wrap="square" lIns="121898" tIns="60948" rIns="121898" bIns="60948">
            <a:spAutoFit/>
          </a:bodyPr>
          <a:lstStyle/>
          <a:p>
            <a:pPr indent="720000" algn="just">
              <a:lnSpc>
                <a:spcPct val="150000"/>
              </a:lnSpc>
              <a:tabLst>
                <a:tab pos="2250440" algn="l"/>
              </a:tabLst>
            </a:pPr>
            <a:r>
              <a:rPr lang="zh-CN" altLang="zh-CN" sz="2800" kern="100" dirty="0">
                <a:latin typeface="Times New Roman"/>
                <a:ea typeface="华文细黑"/>
                <a:cs typeface="Times New Roman"/>
              </a:rPr>
              <a:t>素养跟知识有没有差别？当然有，而且有着极其关键的差别。我们不要忘记，纳粹头子很多会弹钢琴，有哲学博士学位。这些政治</a:t>
            </a:r>
            <a:r>
              <a:rPr lang="zh-CN" altLang="zh-CN" sz="2800" kern="100" dirty="0" smtClean="0">
                <a:latin typeface="Times New Roman"/>
                <a:ea typeface="华文细黑"/>
                <a:cs typeface="Times New Roman"/>
              </a:rPr>
              <a:t>人</a:t>
            </a:r>
            <a:r>
              <a:rPr lang="zh-CN" altLang="zh-CN" sz="2800" kern="100" dirty="0" smtClean="0">
                <a:latin typeface="Times New Roman"/>
                <a:ea typeface="华文细黑"/>
                <a:cs typeface="Times New Roman"/>
              </a:rPr>
              <a:t>物</a:t>
            </a:r>
            <a:r>
              <a:rPr lang="zh-CN" altLang="zh-CN" sz="2800" kern="100" dirty="0">
                <a:latin typeface="Times New Roman"/>
                <a:ea typeface="华文细黑"/>
                <a:cs typeface="Times New Roman"/>
              </a:rPr>
              <a:t>难道不是很有人文素养吗？我认为，他们所拥有的是</a:t>
            </a:r>
            <a:r>
              <a:rPr lang="zh-CN" altLang="zh-CN" sz="2800" u="heavy" kern="100" dirty="0">
                <a:latin typeface="Times New Roman"/>
                <a:ea typeface="华文细黑"/>
                <a:cs typeface="Times New Roman"/>
              </a:rPr>
              <a:t>人文知识</a:t>
            </a:r>
            <a:r>
              <a:rPr lang="zh-CN" altLang="zh-CN" sz="2800" kern="100" dirty="0">
                <a:latin typeface="Times New Roman"/>
                <a:ea typeface="华文细黑"/>
                <a:cs typeface="Times New Roman"/>
              </a:rPr>
              <a:t>，不是</a:t>
            </a:r>
            <a:r>
              <a:rPr lang="zh-CN" altLang="zh-CN" sz="2800" u="heavy" kern="100" dirty="0">
                <a:latin typeface="Times New Roman"/>
                <a:ea typeface="华文细黑"/>
                <a:cs typeface="Times New Roman"/>
              </a:rPr>
              <a:t>人文素养</a:t>
            </a:r>
            <a:r>
              <a:rPr lang="zh-CN" altLang="zh-CN" sz="2800" kern="100" dirty="0">
                <a:latin typeface="Times New Roman"/>
                <a:ea typeface="华文细黑"/>
                <a:cs typeface="Times New Roman"/>
              </a:rPr>
              <a:t>。知识是外在于你的东西，是材料、工具，是可以量化的知道；必须让知识进入人的认知本体，渗透他的生活与行为，才能称之为素养。人文是在涉猎了文、史、哲学之后，更进一步认识到，这些人文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到最后都有一个终极的关怀，对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的关怀。脱离了对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的关怀，你只能有人文知识，不能有人文素养。</a:t>
            </a:r>
            <a:endParaRPr lang="zh-CN" altLang="zh-CN" sz="1050" kern="100" dirty="0">
              <a:effectLst/>
              <a:latin typeface="宋体"/>
              <a:cs typeface="Courier New"/>
            </a:endParaRPr>
          </a:p>
        </p:txBody>
      </p:sp>
    </p:spTree>
    <p:extLst>
      <p:ext uri="{BB962C8B-B14F-4D97-AF65-F5344CB8AC3E}">
        <p14:creationId xmlns:p14="http://schemas.microsoft.com/office/powerpoint/2010/main" val="5974689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E:\高清图片\新建文件夹 (3)\1111\5be6a7c103a08321aed710b1367fc24a.jpg"/>
          <p:cNvPicPr>
            <a:picLocks noChangeAspect="1" noChangeArrowheads="1"/>
          </p:cNvPicPr>
          <p:nvPr/>
        </p:nvPicPr>
        <p:blipFill rotWithShape="1">
          <a:blip r:embed="rId2">
            <a:extLst>
              <a:ext uri="{28A0092B-C50C-407E-A947-70E740481C1C}">
                <a14:useLocalDpi xmlns:a14="http://schemas.microsoft.com/office/drawing/2010/main" val="0"/>
              </a:ext>
            </a:extLst>
          </a:blip>
          <a:srcRect l="2406" t="2370"/>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590283"/>
            <a:ext cx="5303118" cy="2875279"/>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0" y="3933850"/>
            <a:ext cx="5159258" cy="0"/>
          </a:xfrm>
          <a:prstGeom prst="line">
            <a:avLst/>
          </a:prstGeom>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0" y="4651607"/>
            <a:ext cx="5159258" cy="6969"/>
          </a:xfrm>
          <a:prstGeom prst="line">
            <a:avLst/>
          </a:prstGeom>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0" y="5376333"/>
            <a:ext cx="5159258" cy="0"/>
          </a:xfrm>
          <a:prstGeom prst="line">
            <a:avLst/>
          </a:prstGeom>
          <a:ln/>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21230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3" name="矩形 32"/>
          <p:cNvSpPr/>
          <p:nvPr/>
        </p:nvSpPr>
        <p:spPr bwMode="auto">
          <a:xfrm>
            <a:off x="279382" y="495154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5" name="文本框 12">
            <a:hlinkClick r:id="rId3" action="ppaction://hlinksldjump"/>
          </p:cNvPr>
          <p:cNvSpPr txBox="1"/>
          <p:nvPr/>
        </p:nvSpPr>
        <p:spPr>
          <a:xfrm>
            <a:off x="568976" y="4058702"/>
            <a:ext cx="4734142"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品读佳作    体悟出彩理由</a:t>
            </a:r>
            <a:endParaRPr lang="zh-CN" altLang="en-US" sz="2800" b="1" dirty="0">
              <a:solidFill>
                <a:schemeClr val="bg1"/>
              </a:solidFill>
              <a:latin typeface="微软雅黑" pitchFamily="34" charset="-122"/>
              <a:ea typeface="微软雅黑" pitchFamily="34" charset="-122"/>
            </a:endParaRPr>
          </a:p>
        </p:txBody>
      </p:sp>
      <p:sp>
        <p:nvSpPr>
          <p:cNvPr id="36" name="文本框 13">
            <a:hlinkClick r:id="rId4" action="ppaction://hlinksldjump"/>
          </p:cNvPr>
          <p:cNvSpPr txBox="1"/>
          <p:nvPr/>
        </p:nvSpPr>
        <p:spPr>
          <a:xfrm>
            <a:off x="568976" y="4797946"/>
            <a:ext cx="4374102"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指点技巧    找到提升门径</a:t>
            </a:r>
            <a:endParaRPr lang="zh-CN" altLang="en-US" sz="2800" b="1" dirty="0">
              <a:solidFill>
                <a:schemeClr val="bg1"/>
              </a:solidFill>
              <a:latin typeface="微软雅黑" pitchFamily="34" charset="-122"/>
              <a:ea typeface="微软雅黑" pitchFamily="34" charset="-122"/>
            </a:endParaRPr>
          </a:p>
        </p:txBody>
      </p:sp>
      <p:cxnSp>
        <p:nvCxnSpPr>
          <p:cNvPr id="11" name="直接连接符 10"/>
          <p:cNvCxnSpPr/>
          <p:nvPr/>
        </p:nvCxnSpPr>
        <p:spPr>
          <a:xfrm>
            <a:off x="0" y="6094090"/>
            <a:ext cx="5159258" cy="0"/>
          </a:xfrm>
          <a:prstGeom prst="line">
            <a:avLst/>
          </a:prstGeom>
          <a:ln/>
        </p:spPr>
        <p:style>
          <a:lnRef idx="1">
            <a:schemeClr val="dk1"/>
          </a:lnRef>
          <a:fillRef idx="0">
            <a:schemeClr val="dk1"/>
          </a:fillRef>
          <a:effectRef idx="0">
            <a:schemeClr val="dk1"/>
          </a:effectRef>
          <a:fontRef idx="minor">
            <a:schemeClr val="tx1"/>
          </a:fontRef>
        </p:style>
      </p:cxnSp>
      <p:sp>
        <p:nvSpPr>
          <p:cNvPr id="12" name="矩形 11"/>
          <p:cNvSpPr/>
          <p:nvPr/>
        </p:nvSpPr>
        <p:spPr bwMode="auto">
          <a:xfrm>
            <a:off x="279382" y="567162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13" name="文本框 13">
            <a:hlinkClick r:id="rId5" action="ppaction://hlinksldjump"/>
          </p:cNvPr>
          <p:cNvSpPr txBox="1"/>
          <p:nvPr/>
        </p:nvSpPr>
        <p:spPr>
          <a:xfrm>
            <a:off x="568976" y="5518026"/>
            <a:ext cx="4374102"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实战演练    练出训练实效</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22598" y="807454"/>
            <a:ext cx="10832990" cy="3918484"/>
          </a:xfrm>
          <a:prstGeom prst="rect">
            <a:avLst/>
          </a:prstGeom>
        </p:spPr>
        <p:txBody>
          <a:bodyPr wrap="square" lIns="121898" tIns="60948" rIns="121898" bIns="60948">
            <a:spAutoFit/>
          </a:bodyPr>
          <a:lstStyle/>
          <a:p>
            <a:pPr indent="720000" algn="just">
              <a:lnSpc>
                <a:spcPct val="150000"/>
              </a:lnSpc>
              <a:spcAft>
                <a:spcPts val="0"/>
              </a:spcAft>
              <a:tabLst>
                <a:tab pos="2250440" algn="l"/>
              </a:tabLst>
            </a:pPr>
            <a:r>
              <a:rPr lang="zh-CN" altLang="zh-CN" sz="2800" kern="100" dirty="0">
                <a:latin typeface="Times New Roman"/>
                <a:ea typeface="华文细黑"/>
                <a:cs typeface="Times New Roman"/>
              </a:rPr>
              <a:t>该文段通过对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人文知识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人文素养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这两个相近的概念的比较辨析，让读者一下子清晰了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之间的深层次区别，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起源于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，但绝不能止于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，如果知识没有内化到认知本体，没有指向对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的终极关怀，就无法成为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人文素养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。至此，通过对相近概念的比较辨析，读者对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人文素养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的理解就更深刻了。</a:t>
            </a:r>
            <a:endParaRPr lang="zh-CN" altLang="zh-CN" sz="1050" kern="100" dirty="0">
              <a:effectLst/>
              <a:latin typeface="宋体"/>
              <a:cs typeface="Courier New"/>
            </a:endParaRPr>
          </a:p>
        </p:txBody>
      </p:sp>
    </p:spTree>
    <p:extLst>
      <p:ext uri="{BB962C8B-B14F-4D97-AF65-F5344CB8AC3E}">
        <p14:creationId xmlns:p14="http://schemas.microsoft.com/office/powerpoint/2010/main" val="24597376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24546" y="370051"/>
            <a:ext cx="10941320" cy="5940063"/>
          </a:xfrm>
          <a:prstGeom prst="rect">
            <a:avLst/>
          </a:prstGeom>
        </p:spPr>
        <p:txBody>
          <a:bodyPr wrap="square" lIns="121898" tIns="60948" rIns="121898" bIns="60948">
            <a:spAutoFit/>
          </a:bodyPr>
          <a:lstStyle/>
          <a:p>
            <a:pPr indent="720000"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相反概念比较辨析</a:t>
            </a:r>
            <a:endParaRPr lang="zh-CN" altLang="zh-CN" sz="1050" kern="100" dirty="0">
              <a:latin typeface="宋体"/>
              <a:cs typeface="Courier New"/>
            </a:endParaRPr>
          </a:p>
          <a:p>
            <a:pPr indent="720000" algn="just">
              <a:lnSpc>
                <a:spcPct val="150000"/>
              </a:lnSpc>
              <a:spcAft>
                <a:spcPts val="0"/>
              </a:spcAft>
              <a:tabLst>
                <a:tab pos="2250440" algn="l"/>
              </a:tabLst>
            </a:pPr>
            <a:r>
              <a:rPr lang="zh-CN" altLang="zh-CN" sz="2800" kern="100" dirty="0">
                <a:latin typeface="Times New Roman"/>
                <a:ea typeface="华文细黑"/>
                <a:cs typeface="Times New Roman"/>
              </a:rPr>
              <a:t>有时候单一地解说一个概念，不容易充分展示其内涵与外延，而如果借助相反的概念，通过比较辨析，让其优劣毕现、差别尽显，不仅能有效展开议论说理，而且能使论证更具有思辨色彩。比如</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年广东卷作文题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富翁慷慨捐助三个贫困家庭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，有一篇优秀作文写道：</a:t>
            </a:r>
            <a:endParaRPr lang="zh-CN" altLang="zh-CN" sz="1050" kern="100" dirty="0">
              <a:latin typeface="宋体"/>
              <a:cs typeface="Courier New"/>
            </a:endParaRPr>
          </a:p>
          <a:p>
            <a:pPr indent="720000" algn="just">
              <a:lnSpc>
                <a:spcPct val="150000"/>
              </a:lnSpc>
              <a:spcAft>
                <a:spcPts val="0"/>
              </a:spcAft>
              <a:tabLst>
                <a:tab pos="2250440" algn="l"/>
              </a:tabLst>
            </a:pPr>
            <a:r>
              <a:rPr lang="zh-CN" altLang="zh-CN" sz="2800" kern="100" dirty="0">
                <a:latin typeface="Times New Roman"/>
                <a:ea typeface="华文细黑"/>
                <a:cs typeface="Times New Roman"/>
              </a:rPr>
              <a:t>勇气有</a:t>
            </a:r>
            <a:r>
              <a:rPr lang="zh-CN" altLang="zh-CN" sz="2800" u="heavy" kern="100" dirty="0">
                <a:latin typeface="Times New Roman"/>
                <a:ea typeface="华文细黑"/>
                <a:cs typeface="Times New Roman"/>
              </a:rPr>
              <a:t>匹夫之勇</a:t>
            </a:r>
            <a:r>
              <a:rPr lang="zh-CN" altLang="zh-CN" sz="2800" kern="100" dirty="0">
                <a:latin typeface="Times New Roman"/>
                <a:ea typeface="华文细黑"/>
                <a:cs typeface="Times New Roman"/>
              </a:rPr>
              <a:t>，有</a:t>
            </a:r>
            <a:r>
              <a:rPr lang="zh-CN" altLang="zh-CN" sz="2800" u="heavy" kern="100" dirty="0">
                <a:latin typeface="Times New Roman"/>
                <a:ea typeface="华文细黑"/>
                <a:cs typeface="Times New Roman"/>
              </a:rPr>
              <a:t>丈夫之勇</a:t>
            </a:r>
            <a:r>
              <a:rPr lang="zh-CN" altLang="zh-CN" sz="2800" kern="100" dirty="0">
                <a:latin typeface="Times New Roman"/>
                <a:ea typeface="华文细黑"/>
                <a:cs typeface="Times New Roman"/>
              </a:rPr>
              <a:t>，断然拒绝富人的捐赠，甘受清贫之苦，固然需要勇气，但这只是一时之勇，是匹夫之勇；而能接受富人的捐赠，并且通过韧性的奋斗、持久的痛苦，酿出幸福的生活，这才是终生之勇，是丈夫之勇</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7415890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77405" y="940891"/>
            <a:ext cx="11035603" cy="4001071"/>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kern="100" dirty="0">
                <a:latin typeface="Times New Roman"/>
                <a:ea typeface="华文细黑"/>
                <a:cs typeface="Times New Roman"/>
              </a:rPr>
              <a:t>作者否定傲然拒绝富翁捐赠的举动，肯定暂时屈尊接受富人捐赠的行为，直接陈述亦能表明观点，但却不能透彻地剖析出两种行为之间的本质区别。而通过引进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匹夫之勇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丈夫之勇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个相反的概念，在对比论证中，文章就能深入地挖掘出傲然拒绝富翁捐赠的举动是短视的、逞强似的匹夫作为，而暂时屈尊接受富人捐赠的行为则是长远的、有韧性的丈夫之举。孰是孰非，孰优孰劣，不言自明。</a:t>
            </a:r>
            <a:endParaRPr lang="zh-CN" altLang="zh-CN" sz="1050" kern="100" dirty="0">
              <a:effectLst/>
              <a:latin typeface="宋体"/>
              <a:cs typeface="Courier New"/>
            </a:endParaRPr>
          </a:p>
        </p:txBody>
      </p:sp>
      <p:pic>
        <p:nvPicPr>
          <p:cNvPr id="3" name="图片 2">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400772123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高清图片\新建文件夹 (3)\927e2bf3ab9f411ca496df926ac3e2c0.jpg"/>
          <p:cNvPicPr>
            <a:picLocks noChangeAspect="1" noChangeArrowheads="1"/>
          </p:cNvPicPr>
          <p:nvPr/>
        </p:nvPicPr>
        <p:blipFill rotWithShape="1">
          <a:blip r:embed="rId2">
            <a:extLst>
              <a:ext uri="{28A0092B-C50C-407E-A947-70E740481C1C}">
                <a14:useLocalDpi xmlns:a14="http://schemas.microsoft.com/office/drawing/2010/main" val="0"/>
              </a:ext>
            </a:extLst>
          </a:blip>
          <a:srcRect t="7003" r="66991"/>
          <a:stretch/>
        </p:blipFill>
        <p:spPr bwMode="auto">
          <a:xfrm flipH="1">
            <a:off x="8294687" y="0"/>
            <a:ext cx="3895726"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910630" y="2899804"/>
            <a:ext cx="7128792" cy="962038"/>
            <a:chOff x="910630" y="2899804"/>
            <a:chExt cx="7128792" cy="962038"/>
          </a:xfrm>
        </p:grpSpPr>
        <p:sp>
          <p:nvSpPr>
            <p:cNvPr id="12" name="矩形: 圆角 6"/>
            <p:cNvSpPr/>
            <p:nvPr/>
          </p:nvSpPr>
          <p:spPr>
            <a:xfrm>
              <a:off x="1921868" y="2899804"/>
              <a:ext cx="611755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4000" b="1" dirty="0" smtClean="0">
                  <a:solidFill>
                    <a:prstClr val="white"/>
                  </a:solidFill>
                  <a:latin typeface="Times New Roman" pitchFamily="18" charset="0"/>
                  <a:ea typeface="黑体" pitchFamily="49" charset="-122"/>
                  <a:cs typeface="Times New Roman" pitchFamily="18" charset="0"/>
                </a:rPr>
                <a:t>Ⅲ</a:t>
              </a:r>
              <a:endParaRPr lang="zh-CN" altLang="en-US" sz="4000" b="1" dirty="0">
                <a:solidFill>
                  <a:prstClr val="white"/>
                </a:solidFill>
                <a:latin typeface="Times New Roman" pitchFamily="18" charset="0"/>
                <a:ea typeface="黑体" pitchFamily="49" charset="-122"/>
                <a:cs typeface="Times New Roman" pitchFamily="18" charset="0"/>
              </a:endParaRPr>
            </a:p>
          </p:txBody>
        </p:sp>
        <p:sp>
          <p:nvSpPr>
            <p:cNvPr id="15" name="标题 1"/>
            <p:cNvSpPr txBox="1">
              <a:spLocks/>
            </p:cNvSpPr>
            <p:nvPr/>
          </p:nvSpPr>
          <p:spPr>
            <a:xfrm>
              <a:off x="2207470" y="3050175"/>
              <a:ext cx="5709363"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3800" b="1" dirty="0">
                  <a:latin typeface="微软雅黑" pitchFamily="34" charset="-122"/>
                  <a:ea typeface="微软雅黑" pitchFamily="34" charset="-122"/>
                </a:rPr>
                <a:t>实战演练    练出训练实效</a:t>
              </a:r>
            </a:p>
          </p:txBody>
        </p:sp>
      </p:grpSp>
    </p:spTree>
    <p:extLst>
      <p:ext uri="{BB962C8B-B14F-4D97-AF65-F5344CB8AC3E}">
        <p14:creationId xmlns:p14="http://schemas.microsoft.com/office/powerpoint/2010/main" val="3426233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808425"/>
            <a:ext cx="11050733" cy="456558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阅读下面的材料，根据要求写作。</a:t>
            </a: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据近期一项中学生课外文化娱乐生活调查，他们较为关注的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关键词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有：诗词大会、网红、手机、纸质书、新闻周刊、热播剧、动漫、游戏、创客等。</a:t>
            </a:r>
            <a:endParaRPr lang="zh-CN" altLang="zh-CN" sz="1050" kern="100" dirty="0">
              <a:latin typeface="宋体"/>
              <a:cs typeface="Courier New"/>
            </a:endParaRP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请从中选择两三个关键词写一篇文章来呈现你了解的中学生生活，并表明你的观点。要求选好关键词，使之形成有机的关联；选好角度，明确文体，自拟标题；不要套作，不得抄袭；不少于</a:t>
            </a:r>
            <a:r>
              <a:rPr lang="en-US" altLang="zh-CN" sz="2800" kern="100" dirty="0">
                <a:latin typeface="Times New Roman"/>
                <a:ea typeface="华文细黑"/>
                <a:cs typeface="Courier New"/>
              </a:rPr>
              <a:t>800</a:t>
            </a:r>
            <a:r>
              <a:rPr lang="zh-CN" altLang="zh-CN" sz="2800" kern="100" dirty="0">
                <a:latin typeface="Times New Roman"/>
                <a:ea typeface="华文细黑"/>
                <a:cs typeface="Times New Roman"/>
              </a:rPr>
              <a:t>字。</a:t>
            </a:r>
            <a:endParaRPr lang="zh-CN" altLang="zh-CN" sz="1050" kern="100" dirty="0">
              <a:effectLst/>
              <a:latin typeface="宋体"/>
              <a:cs typeface="Courier New"/>
            </a:endParaRPr>
          </a:p>
        </p:txBody>
      </p:sp>
      <p:sp>
        <p:nvSpPr>
          <p:cNvPr id="7" name="TextBox 6">
            <a:hlinkClick r:id="rId2" action="ppaction://hlinksldjump"/>
          </p:cNvPr>
          <p:cNvSpPr txBox="1"/>
          <p:nvPr/>
        </p:nvSpPr>
        <p:spPr>
          <a:xfrm>
            <a:off x="10606413"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写作指导</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pic>
        <p:nvPicPr>
          <p:cNvPr id="8" name="图片 7">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204680726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63229" y="155768"/>
            <a:ext cx="11320609" cy="6586394"/>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C00000"/>
                </a:solidFill>
                <a:latin typeface="微软雅黑" pitchFamily="34" charset="-122"/>
                <a:ea typeface="微软雅黑" pitchFamily="34" charset="-122"/>
                <a:cs typeface="Times New Roman"/>
              </a:rPr>
              <a:t>写作指导</a:t>
            </a:r>
            <a:endParaRPr lang="zh-CN" altLang="zh-CN" sz="2800" kern="100" dirty="0">
              <a:latin typeface="微软雅黑" pitchFamily="34" charset="-122"/>
              <a:ea typeface="微软雅黑" pitchFamily="34" charset="-122"/>
              <a:cs typeface="Courier New"/>
            </a:endParaRP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写作此题，立意必须按照试题的任务指令进行，即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呈现你了解的中学生生活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选好关键词，使之形成有机的关联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，否则，可能会不合题意。</a:t>
            </a:r>
            <a:endParaRPr lang="zh-CN" altLang="zh-CN" sz="1050" kern="100" dirty="0">
              <a:latin typeface="宋体"/>
              <a:cs typeface="Courier New"/>
            </a:endParaRP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根据关键词之间的联系点，可以按以下几种思路作文：</a:t>
            </a:r>
            <a:endParaRPr lang="zh-CN" altLang="zh-CN" sz="1050" kern="100" dirty="0">
              <a:latin typeface="宋体"/>
              <a:cs typeface="Courier New"/>
            </a:endParaRPr>
          </a:p>
          <a:p>
            <a:pPr indent="723900"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诗词大会＋新闻周刊：继承传统文化，关注现实发展。中国文化博大精深，诗词更是我国文化中的精华，近两年诗词大会的流行让全社会再度关注和学习古诗词，作为高中生更应该丰富自己的积淀，弘扬传统文化。同时，青少年通过《新闻周刊》等各种媒体关注现实，了解时事热点，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家事国事天下事事事关心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的态度思考问题，善莫大焉。</a:t>
            </a:r>
            <a:endParaRPr lang="zh-CN" altLang="zh-CN" sz="1050" kern="100" dirty="0">
              <a:effectLst/>
              <a:latin typeface="宋体"/>
              <a:cs typeface="Courier New"/>
            </a:endParaRPr>
          </a:p>
        </p:txBody>
      </p:sp>
    </p:spTree>
    <p:extLst>
      <p:ext uri="{BB962C8B-B14F-4D97-AF65-F5344CB8AC3E}">
        <p14:creationId xmlns:p14="http://schemas.microsoft.com/office/powerpoint/2010/main" val="23092570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19271" y="477466"/>
            <a:ext cx="11208524" cy="5857477"/>
          </a:xfrm>
          <a:prstGeom prst="rect">
            <a:avLst/>
          </a:prstGeom>
        </p:spPr>
        <p:txBody>
          <a:bodyPr wrap="square" lIns="121898" tIns="60948" rIns="121898" bIns="60948">
            <a:spAutoFit/>
          </a:bodyPr>
          <a:lstStyle/>
          <a:p>
            <a:pPr indent="720000"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纸质书＋游戏＋热播剧：静心阅读和思考，远离网络游戏。捧一本纸质书，静静阅读或者交流读后感受，才是高中生活应该有的最美好的模样。如果让美好的高中时代沉迷在游戏或热播剧里，则是对青春最大的浪费</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just">
              <a:lnSpc>
                <a:spcPct val="150000"/>
              </a:lnSpc>
              <a:spcAft>
                <a:spcPts val="0"/>
              </a:spcAft>
              <a:tabLst>
                <a:tab pos="2250440" algn="l"/>
              </a:tabLs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3)</a:t>
            </a:r>
            <a:r>
              <a:rPr lang="zh-CN" altLang="zh-CN" sz="2800" kern="100" dirty="0">
                <a:latin typeface="Times New Roman"/>
                <a:ea typeface="华文细黑"/>
                <a:cs typeface="Courier New"/>
              </a:rPr>
              <a:t>创客＋网红：培养创新精神，拒绝娱乐八卦。中学时代是最具创造力的时代，我们的国家和民族也特别需要具有创新精神的人才，所以高中生应利用课外时间多多参加创客活动，挖掘自己的创造力，培养创新精神，而不是关注网红等娱乐八卦。因为，浪费时间也是一种浮躁和庸俗的体现。</a:t>
            </a:r>
            <a:endParaRPr lang="zh-CN" altLang="zh-CN" sz="1050" kern="100" dirty="0">
              <a:effectLst/>
              <a:latin typeface="宋体"/>
              <a:cs typeface="Courier New"/>
            </a:endParaRPr>
          </a:p>
        </p:txBody>
      </p:sp>
      <p:pic>
        <p:nvPicPr>
          <p:cNvPr id="4" name="图片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20850692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E:\高清图片\新建文件夹 (3)\4fe6496b8ce42d0d18efdcaea796bfb7.jpg"/>
          <p:cNvPicPr>
            <a:picLocks noChangeAspect="1" noChangeArrowheads="1"/>
          </p:cNvPicPr>
          <p:nvPr/>
        </p:nvPicPr>
        <p:blipFill rotWithShape="1">
          <a:blip r:embed="rId2">
            <a:extLst>
              <a:ext uri="{28A0092B-C50C-407E-A947-70E740481C1C}">
                <a14:useLocalDpi xmlns:a14="http://schemas.microsoft.com/office/drawing/2010/main" val="0"/>
              </a:ext>
            </a:extLst>
          </a:blip>
          <a:srcRect l="7822" t="17010"/>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4617834"/>
            <a:ext cx="12192000" cy="1375395"/>
            <a:chOff x="-1524000" y="2705990"/>
            <a:chExt cx="12192000" cy="1375395"/>
          </a:xfrm>
        </p:grpSpPr>
        <p:sp>
          <p:nvSpPr>
            <p:cNvPr id="7" name="矩形 6"/>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218741" y="4641230"/>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16" name="标题 1"/>
          <p:cNvSpPr txBox="1">
            <a:spLocks/>
          </p:cNvSpPr>
          <p:nvPr/>
        </p:nvSpPr>
        <p:spPr>
          <a:xfrm>
            <a:off x="3122969" y="514565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itchFamily="34" charset="-122"/>
                <a:ea typeface="微软雅黑" pitchFamily="34" charset="-122"/>
              </a:rPr>
              <a:t>更多精彩内容请登录：</a:t>
            </a:r>
            <a:r>
              <a:rPr lang="en-US" altLang="zh-CN" sz="2700" b="1" dirty="0" err="1" smtClean="0">
                <a:solidFill>
                  <a:srgbClr val="C00000"/>
                </a:solidFill>
                <a:latin typeface="微软雅黑" pitchFamily="34" charset="-122"/>
                <a:ea typeface="微软雅黑" pitchFamily="34" charset="-122"/>
              </a:rPr>
              <a:t>www.91taoke.com</a:t>
            </a:r>
            <a:endParaRPr lang="zh-CN" altLang="en-US" sz="27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435">
                                          <p:stCondLst>
                                            <p:cond delay="0"/>
                                          </p:stCondLst>
                                        </p:cTn>
                                        <p:tgtEl>
                                          <p:spTgt spid="16"/>
                                        </p:tgtEl>
                                      </p:cBhvr>
                                    </p:animEffect>
                                    <p:anim calcmode="lin" valueType="num">
                                      <p:cBhvr>
                                        <p:cTn id="8" dur="1367"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6"/>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6"/>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6"/>
                                        </p:tgtEl>
                                        <p:attrNameLst>
                                          <p:attrName>ppt_y</p:attrName>
                                        </p:attrNameLst>
                                      </p:cBhvr>
                                      <p:tavLst>
                                        <p:tav tm="0" fmla="#ppt_y-sin(pi*$)/81">
                                          <p:val>
                                            <p:fltVal val="0"/>
                                          </p:val>
                                        </p:tav>
                                        <p:tav tm="100000">
                                          <p:val>
                                            <p:fltVal val="1"/>
                                          </p:val>
                                        </p:tav>
                                      </p:tavLst>
                                    </p:anim>
                                    <p:animScale>
                                      <p:cBhvr>
                                        <p:cTn id="13" dur="20">
                                          <p:stCondLst>
                                            <p:cond delay="487"/>
                                          </p:stCondLst>
                                        </p:cTn>
                                        <p:tgtEl>
                                          <p:spTgt spid="16"/>
                                        </p:tgtEl>
                                      </p:cBhvr>
                                      <p:to x="100000" y="60000"/>
                                    </p:animScale>
                                    <p:animScale>
                                      <p:cBhvr>
                                        <p:cTn id="14" dur="124" decel="50000">
                                          <p:stCondLst>
                                            <p:cond delay="507"/>
                                          </p:stCondLst>
                                        </p:cTn>
                                        <p:tgtEl>
                                          <p:spTgt spid="16"/>
                                        </p:tgtEl>
                                      </p:cBhvr>
                                      <p:to x="100000" y="100000"/>
                                    </p:animScale>
                                    <p:animScale>
                                      <p:cBhvr>
                                        <p:cTn id="15" dur="20">
                                          <p:stCondLst>
                                            <p:cond delay="984"/>
                                          </p:stCondLst>
                                        </p:cTn>
                                        <p:tgtEl>
                                          <p:spTgt spid="16"/>
                                        </p:tgtEl>
                                      </p:cBhvr>
                                      <p:to x="100000" y="80000"/>
                                    </p:animScale>
                                    <p:animScale>
                                      <p:cBhvr>
                                        <p:cTn id="16" dur="124" decel="50000">
                                          <p:stCondLst>
                                            <p:cond delay="1004"/>
                                          </p:stCondLst>
                                        </p:cTn>
                                        <p:tgtEl>
                                          <p:spTgt spid="16"/>
                                        </p:tgtEl>
                                      </p:cBhvr>
                                      <p:to x="100000" y="100000"/>
                                    </p:animScale>
                                    <p:animScale>
                                      <p:cBhvr>
                                        <p:cTn id="17" dur="20">
                                          <p:stCondLst>
                                            <p:cond delay="1231"/>
                                          </p:stCondLst>
                                        </p:cTn>
                                        <p:tgtEl>
                                          <p:spTgt spid="16"/>
                                        </p:tgtEl>
                                      </p:cBhvr>
                                      <p:to x="100000" y="90000"/>
                                    </p:animScale>
                                    <p:animScale>
                                      <p:cBhvr>
                                        <p:cTn id="18" dur="124" decel="50000">
                                          <p:stCondLst>
                                            <p:cond delay="1251"/>
                                          </p:stCondLst>
                                        </p:cTn>
                                        <p:tgtEl>
                                          <p:spTgt spid="16"/>
                                        </p:tgtEl>
                                      </p:cBhvr>
                                      <p:to x="100000" y="100000"/>
                                    </p:animScale>
                                    <p:animScale>
                                      <p:cBhvr>
                                        <p:cTn id="19" dur="20">
                                          <p:stCondLst>
                                            <p:cond delay="1356"/>
                                          </p:stCondLst>
                                        </p:cTn>
                                        <p:tgtEl>
                                          <p:spTgt spid="16"/>
                                        </p:tgtEl>
                                      </p:cBhvr>
                                      <p:to x="100000" y="95000"/>
                                    </p:animScale>
                                    <p:animScale>
                                      <p:cBhvr>
                                        <p:cTn id="20" dur="124" decel="50000">
                                          <p:stCondLst>
                                            <p:cond delay="1376"/>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高清图片\新建文件夹 (3)\3443e007e961c8a55e6d0dfe1f64a5b1.jpg"/>
          <p:cNvPicPr>
            <a:picLocks noChangeAspect="1" noChangeArrowheads="1"/>
          </p:cNvPicPr>
          <p:nvPr/>
        </p:nvPicPr>
        <p:blipFill rotWithShape="1">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l="71697" t="20262"/>
          <a:stretch/>
        </p:blipFill>
        <p:spPr bwMode="auto">
          <a:xfrm>
            <a:off x="8294685" y="0"/>
            <a:ext cx="3895727"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7128792" cy="962038"/>
            <a:chOff x="910630" y="2899804"/>
            <a:chExt cx="7128792" cy="962038"/>
          </a:xfrm>
        </p:grpSpPr>
        <p:sp>
          <p:nvSpPr>
            <p:cNvPr id="9" name="矩形: 圆角 6"/>
            <p:cNvSpPr/>
            <p:nvPr/>
          </p:nvSpPr>
          <p:spPr>
            <a:xfrm>
              <a:off x="1921868" y="2899804"/>
              <a:ext cx="611755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Ⅰ</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207470" y="3030596"/>
              <a:ext cx="5709363"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spcAft>
                  <a:spcPct val="35000"/>
                </a:spcAft>
              </a:pPr>
              <a:r>
                <a:rPr lang="zh-CN" altLang="en-US" sz="3800" b="1" dirty="0">
                  <a:latin typeface="微软雅黑" pitchFamily="34" charset="-122"/>
                  <a:ea typeface="微软雅黑" pitchFamily="34" charset="-122"/>
                </a:rPr>
                <a:t>品读佳作    体悟出彩理由</a:t>
              </a:r>
            </a:p>
          </p:txBody>
        </p:sp>
      </p:gr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1983" y="808425"/>
            <a:ext cx="11081922" cy="4647402"/>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作文题呈现：</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全国</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阅读下面的材料，根据要求写作。</a:t>
            </a:r>
            <a:endParaRPr lang="zh-CN" altLang="zh-CN" sz="1050" kern="100" dirty="0">
              <a:latin typeface="宋体"/>
              <a:cs typeface="Courier New"/>
            </a:endParaRP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据近期一项对来华留学生的调查，他们较为关注的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中国关键词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有：一带一路、大熊猫、广场舞、中华美食、长城、共享单车、京剧、空气污染、美丽乡村、食品安全、高铁、移动支付。</a:t>
            </a:r>
            <a:endParaRPr lang="zh-CN" altLang="zh-CN" sz="1050" kern="100" dirty="0">
              <a:latin typeface="宋体"/>
              <a:cs typeface="Courier New"/>
            </a:endParaRP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请从中选择两三个关键词来呈现你所认识的中国，写一篇文章帮助外国青年读懂中国。要求选好关键词，使之形成有机的关联；选好角度，明确文体，自拟标题；不要套作，不得抄袭；不少于</a:t>
            </a:r>
            <a:r>
              <a:rPr lang="en-US" altLang="zh-CN" sz="2800" kern="100" dirty="0">
                <a:latin typeface="Times New Roman"/>
                <a:ea typeface="华文细黑"/>
                <a:cs typeface="Courier New"/>
              </a:rPr>
              <a:t>800</a:t>
            </a:r>
            <a:r>
              <a:rPr lang="zh-CN" altLang="zh-CN" sz="2800" kern="100" dirty="0">
                <a:latin typeface="Times New Roman"/>
                <a:ea typeface="华文细黑"/>
                <a:cs typeface="Times New Roman"/>
              </a:rPr>
              <a:t>字。</a:t>
            </a:r>
            <a:endParaRPr lang="zh-CN" altLang="zh-CN" sz="105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3195" y="405458"/>
            <a:ext cx="1743580"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chemeClr val="accent6">
                    <a:lumMod val="75000"/>
                  </a:schemeClr>
                </a:solidFill>
                <a:latin typeface="微软雅黑" pitchFamily="34" charset="-122"/>
                <a:ea typeface="微软雅黑" pitchFamily="34" charset="-122"/>
                <a:cs typeface="Times New Roman"/>
              </a:rPr>
              <a:t>考场佳作</a:t>
            </a:r>
            <a:endParaRPr lang="zh-CN" altLang="zh-CN" sz="1050" b="1" kern="100" dirty="0">
              <a:solidFill>
                <a:schemeClr val="accent6">
                  <a:lumMod val="75000"/>
                </a:schemeClr>
              </a:solidFill>
              <a:effectLst/>
              <a:latin typeface="微软雅黑" pitchFamily="34" charset="-122"/>
              <a:ea typeface="微软雅黑" pitchFamily="34" charset="-122"/>
              <a:cs typeface="Courier New"/>
            </a:endParaRPr>
          </a:p>
        </p:txBody>
      </p:sp>
      <p:sp>
        <p:nvSpPr>
          <p:cNvPr id="3" name="矩形 2"/>
          <p:cNvSpPr/>
          <p:nvPr/>
        </p:nvSpPr>
        <p:spPr>
          <a:xfrm>
            <a:off x="463194" y="1485578"/>
            <a:ext cx="10816587" cy="3970318"/>
          </a:xfrm>
          <a:prstGeom prst="rect">
            <a:avLst/>
          </a:prstGeom>
        </p:spPr>
        <p:txBody>
          <a:bodyPr wrap="square">
            <a:spAutoFit/>
          </a:bodyPr>
          <a:lstStyle/>
          <a:p>
            <a:pPr algn="ctr">
              <a:lnSpc>
                <a:spcPct val="150000"/>
              </a:lnSpc>
              <a:spcAft>
                <a:spcPts val="0"/>
              </a:spcAft>
              <a:tabLst>
                <a:tab pos="2250440" algn="l"/>
              </a:tabLst>
            </a:pPr>
            <a:r>
              <a:rPr lang="zh-CN" altLang="zh-CN" sz="2800" b="1" kern="100" dirty="0">
                <a:solidFill>
                  <a:srgbClr val="C00000"/>
                </a:solidFill>
                <a:latin typeface="Times New Roman"/>
                <a:ea typeface="华文细黑"/>
                <a:cs typeface="Times New Roman"/>
              </a:rPr>
              <a:t>单车下的一带一路</a:t>
            </a:r>
            <a:endParaRPr lang="zh-CN" altLang="zh-CN" sz="2800" b="1" kern="100" dirty="0">
              <a:solidFill>
                <a:srgbClr val="C00000"/>
              </a:solidFill>
              <a:latin typeface="宋体"/>
              <a:cs typeface="Courier New"/>
            </a:endParaRPr>
          </a:p>
          <a:p>
            <a:pPr algn="ctr">
              <a:lnSpc>
                <a:spcPct val="150000"/>
              </a:lnSpc>
              <a:spcAft>
                <a:spcPts val="0"/>
              </a:spcAft>
              <a:tabLst>
                <a:tab pos="2250440" algn="l"/>
              </a:tabLst>
            </a:pPr>
            <a:r>
              <a:rPr lang="zh-CN" altLang="zh-CN" sz="2800" kern="100" dirty="0">
                <a:latin typeface="Times New Roman"/>
                <a:ea typeface="华文细黑"/>
                <a:cs typeface="Times New Roman"/>
              </a:rPr>
              <a:t>河南一考生</a:t>
            </a:r>
            <a:endParaRPr lang="zh-CN" altLang="zh-CN" sz="2800" kern="100" dirty="0">
              <a:latin typeface="宋体"/>
              <a:cs typeface="Courier New"/>
            </a:endParaRP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若把国际社会比作缤纷色板，那么中国关键词便是其中几抹跃动的亮色。</a:t>
            </a:r>
            <a:r>
              <a:rPr lang="zh-CN" altLang="zh-CN" sz="2800" kern="100" dirty="0">
                <a:solidFill>
                  <a:srgbClr val="0000FF"/>
                </a:solidFill>
                <a:latin typeface="Times New Roman"/>
                <a:ea typeface="华文细黑"/>
                <a:cs typeface="Times New Roman"/>
              </a:rPr>
              <a:t>小</a:t>
            </a:r>
            <a:r>
              <a:rPr lang="zh-CN" altLang="zh-CN" sz="2800" kern="100" dirty="0">
                <a:latin typeface="Times New Roman"/>
                <a:ea typeface="华文细黑"/>
                <a:cs typeface="Times New Roman"/>
              </a:rPr>
              <a:t>到社会生活</a:t>
            </a:r>
            <a:r>
              <a:rPr lang="zh-CN" altLang="zh-CN" sz="2800" kern="100" dirty="0">
                <a:solidFill>
                  <a:srgbClr val="0000FF"/>
                </a:solidFill>
                <a:latin typeface="Times New Roman"/>
                <a:ea typeface="华文细黑"/>
                <a:cs typeface="Times New Roman"/>
              </a:rPr>
              <a:t>共享单车</a:t>
            </a:r>
            <a:r>
              <a:rPr lang="zh-CN" altLang="zh-CN" sz="2800" kern="100" dirty="0">
                <a:latin typeface="Times New Roman"/>
                <a:ea typeface="华文细黑"/>
                <a:cs typeface="Times New Roman"/>
              </a:rPr>
              <a:t>，</a:t>
            </a:r>
            <a:r>
              <a:rPr lang="zh-CN" altLang="zh-CN" sz="2800" kern="100" dirty="0">
                <a:solidFill>
                  <a:srgbClr val="0000FF"/>
                </a:solidFill>
                <a:latin typeface="Times New Roman"/>
                <a:ea typeface="华文细黑"/>
                <a:cs typeface="Times New Roman"/>
              </a:rPr>
              <a:t>大</a:t>
            </a:r>
            <a:r>
              <a:rPr lang="zh-CN" altLang="zh-CN" sz="2800" kern="100" dirty="0">
                <a:latin typeface="Times New Roman"/>
                <a:ea typeface="华文细黑"/>
                <a:cs typeface="Times New Roman"/>
              </a:rPr>
              <a:t>至国家战略</a:t>
            </a:r>
            <a:r>
              <a:rPr lang="zh-CN" altLang="zh-CN" sz="2800" kern="100" dirty="0">
                <a:solidFill>
                  <a:srgbClr val="0000FF"/>
                </a:solidFill>
                <a:latin typeface="Times New Roman"/>
                <a:ea typeface="华文细黑"/>
                <a:cs typeface="Times New Roman"/>
              </a:rPr>
              <a:t>一带一路</a:t>
            </a:r>
            <a:r>
              <a:rPr lang="zh-CN" altLang="zh-CN" sz="2800" kern="100" dirty="0">
                <a:latin typeface="Times New Roman"/>
                <a:ea typeface="华文细黑"/>
                <a:cs typeface="Times New Roman"/>
              </a:rPr>
              <a:t>，巍巍新时代的中国形象跃然纸上。</a:t>
            </a:r>
            <a:r>
              <a:rPr lang="zh-CN" altLang="zh-CN" sz="2800" kern="100" dirty="0">
                <a:solidFill>
                  <a:srgbClr val="C00000"/>
                </a:solidFill>
                <a:latin typeface="Times New Roman"/>
                <a:ea typeface="华文细黑"/>
                <a:cs typeface="Times New Roman"/>
              </a:rPr>
              <a:t>一</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大</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，引出本文的两个关键词语。</a:t>
            </a:r>
            <a:endParaRPr lang="zh-CN" altLang="zh-CN" sz="280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442059"/>
            <a:ext cx="11324037" cy="5940063"/>
          </a:xfrm>
          <a:prstGeom prst="rect">
            <a:avLst/>
          </a:prstGeom>
        </p:spPr>
        <p:txBody>
          <a:bodyPr wrap="square" lIns="121898" tIns="60948" rIns="121898" bIns="60948">
            <a:spAutoFit/>
          </a:bodyPr>
          <a:lstStyle/>
          <a:p>
            <a:pPr indent="720000" algn="just">
              <a:lnSpc>
                <a:spcPct val="150000"/>
              </a:lnSpc>
              <a:spcAft>
                <a:spcPts val="0"/>
              </a:spcAft>
              <a:tabLst>
                <a:tab pos="2250440" algn="l"/>
              </a:tabLst>
            </a:pPr>
            <a:r>
              <a:rPr lang="zh-CN" altLang="zh-CN" sz="2800" kern="100" dirty="0">
                <a:latin typeface="Times New Roman"/>
                <a:ea typeface="华文细黑"/>
                <a:cs typeface="Times New Roman"/>
              </a:rPr>
              <a:t>叮咚提示音响，车锁应声而解，足蹬踏板，在熙攘的街道上留下明快的橙色身影。这是共享单车对我们生活的改变。</a:t>
            </a:r>
            <a:r>
              <a:rPr lang="zh-CN" altLang="zh-CN" sz="2800" u="wavyHeavy" kern="100" dirty="0">
                <a:uFill>
                  <a:solidFill>
                    <a:srgbClr val="C00000"/>
                  </a:solidFill>
                </a:uFill>
                <a:latin typeface="Times New Roman"/>
                <a:ea typeface="华文细黑"/>
                <a:cs typeface="Times New Roman"/>
              </a:rPr>
              <a:t>有人说，共享单车不只是一种新的出行方式，更是新生信任经济的典型代表。</a:t>
            </a:r>
            <a:r>
              <a:rPr lang="zh-CN" altLang="zh-CN" sz="2800" kern="100" dirty="0">
                <a:latin typeface="Times New Roman"/>
                <a:ea typeface="华文细黑"/>
                <a:cs typeface="Times New Roman"/>
              </a:rPr>
              <a:t>它体现了中国经济的迅速发展，让人直观地感受到了互联网，移动支付的普及，更标志着中国</a:t>
            </a:r>
            <a:r>
              <a:rPr lang="zh-CN" altLang="zh-CN" sz="2800" kern="100" dirty="0">
                <a:solidFill>
                  <a:srgbClr val="0000FF"/>
                </a:solidFill>
                <a:latin typeface="Times New Roman"/>
                <a:ea typeface="华文细黑"/>
                <a:cs typeface="Times New Roman"/>
              </a:rPr>
              <a:t>诚信</a:t>
            </a:r>
            <a:r>
              <a:rPr lang="zh-CN" altLang="zh-CN" sz="2800" kern="100" dirty="0">
                <a:latin typeface="Times New Roman"/>
                <a:ea typeface="华文细黑"/>
                <a:cs typeface="Times New Roman"/>
              </a:rPr>
              <a:t>建设的成就。内外相应，言行相称，</a:t>
            </a:r>
            <a:r>
              <a:rPr lang="zh-CN" altLang="zh-CN" sz="2800" kern="100" dirty="0">
                <a:solidFill>
                  <a:srgbClr val="0000FF"/>
                </a:solidFill>
                <a:latin typeface="Times New Roman"/>
                <a:ea typeface="华文细黑"/>
                <a:cs typeface="Times New Roman"/>
              </a:rPr>
              <a:t>信</a:t>
            </a:r>
            <a:r>
              <a:rPr lang="zh-CN" altLang="zh-CN" sz="2800" kern="100" dirty="0">
                <a:latin typeface="Times New Roman"/>
                <a:ea typeface="华文细黑"/>
                <a:cs typeface="Times New Roman"/>
              </a:rPr>
              <a:t>，是中国公民血脉中的表达，它流动着，跃动着，千百年来在社会上形成了和谐的氛围。在今天，中国人民之</a:t>
            </a:r>
            <a:r>
              <a:rPr lang="zh-CN" altLang="zh-CN" sz="2800" kern="100" dirty="0">
                <a:solidFill>
                  <a:srgbClr val="0000FF"/>
                </a:solidFill>
                <a:latin typeface="Times New Roman"/>
                <a:ea typeface="华文细黑"/>
                <a:cs typeface="Times New Roman"/>
              </a:rPr>
              <a:t>信</a:t>
            </a:r>
            <a:r>
              <a:rPr lang="zh-CN" altLang="zh-CN" sz="2800" kern="100" dirty="0">
                <a:latin typeface="Times New Roman"/>
                <a:ea typeface="华文细黑"/>
                <a:cs typeface="Times New Roman"/>
              </a:rPr>
              <a:t>，通过共享单车，传递给了世界。</a:t>
            </a:r>
            <a:r>
              <a:rPr lang="zh-CN" altLang="zh-CN" sz="2800" kern="100" dirty="0">
                <a:solidFill>
                  <a:srgbClr val="C00000"/>
                </a:solidFill>
                <a:latin typeface="Times New Roman"/>
                <a:ea typeface="华文细黑"/>
                <a:cs typeface="Times New Roman"/>
              </a:rPr>
              <a:t>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有人说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，揭示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共享单车</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的内涵：新生信任经济的典型代表。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诚信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词语的反复使用，揭示了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共享单车</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的特征内涵。</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2547" y="45418"/>
            <a:ext cx="11487899" cy="6758749"/>
          </a:xfrm>
          <a:prstGeom prst="rect">
            <a:avLst/>
          </a:prstGeom>
        </p:spPr>
        <p:txBody>
          <a:bodyPr wrap="square" lIns="121898" tIns="60948" rIns="121898" bIns="60948">
            <a:spAutoFit/>
          </a:bodyPr>
          <a:lstStyle/>
          <a:p>
            <a:pPr indent="720000" algn="just">
              <a:lnSpc>
                <a:spcPct val="140000"/>
              </a:lnSpc>
              <a:spcAft>
                <a:spcPts val="0"/>
              </a:spcAft>
              <a:tabLst>
                <a:tab pos="2250440" algn="l"/>
              </a:tabLst>
            </a:pPr>
            <a:r>
              <a:rPr lang="zh-CN" altLang="zh-CN" sz="2800" kern="100" dirty="0">
                <a:latin typeface="Times New Roman"/>
                <a:ea typeface="华文细黑"/>
                <a:cs typeface="Times New Roman"/>
              </a:rPr>
              <a:t>国家的对外政策是其内部情况的外延。</a:t>
            </a:r>
            <a:r>
              <a:rPr lang="zh-CN" altLang="zh-CN" sz="2800" u="wavyHeavy" kern="100" dirty="0">
                <a:uFill>
                  <a:solidFill>
                    <a:srgbClr val="C00000"/>
                  </a:solidFill>
                </a:uFill>
                <a:latin typeface="Times New Roman"/>
                <a:ea typeface="华文细黑"/>
                <a:cs typeface="Times New Roman"/>
              </a:rPr>
              <a:t>一带一路的战略看似宏大而不可捉摸，实际上只是各国之间建立起的一种新型合作关系。</a:t>
            </a:r>
            <a:r>
              <a:rPr lang="zh-CN" altLang="zh-CN" sz="2800" kern="100" dirty="0">
                <a:latin typeface="Times New Roman"/>
                <a:ea typeface="华文细黑"/>
                <a:cs typeface="Times New Roman"/>
              </a:rPr>
              <a:t>说它是新型的，是因为它不似原有的国际关系在利益交换的同时，以利益为胁迫，以使国家条约具有强制执行力。并且从前的国际合作关系只建立在国力相当的国家之间，不平等的国力关系，必然带来不平等的外交关系或条约关系。而中国的一带一路建立的国际关系，则是区域内不同国力的国家的共赢模式，谋求共同发展。先发展国家对后发展国家往往实行帮扶，并且没有利益制约，目的是在区域经济发展后给本国带来长远效益。这实际是</a:t>
            </a:r>
            <a:r>
              <a:rPr lang="zh-CN" altLang="zh-CN" sz="2800" u="wavyHeavy" kern="100" dirty="0">
                <a:uFill>
                  <a:solidFill>
                    <a:srgbClr val="C00000"/>
                  </a:solidFill>
                </a:uFill>
                <a:latin typeface="Times New Roman"/>
                <a:ea typeface="华文细黑"/>
                <a:cs typeface="Times New Roman"/>
              </a:rPr>
              <a:t>在建立国际互信关系，参与国都需要有国家责任意识，这与共享单车的内涵是一致的。</a:t>
            </a:r>
            <a:r>
              <a:rPr lang="zh-CN" altLang="zh-CN" sz="2800" kern="100" dirty="0">
                <a:solidFill>
                  <a:srgbClr val="C00000"/>
                </a:solidFill>
                <a:latin typeface="Times New Roman"/>
                <a:ea typeface="华文细黑"/>
                <a:cs typeface="Times New Roman"/>
              </a:rPr>
              <a:t>画线句解释了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一带一路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的内涵：新型合作。</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新型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国际互信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，两个大小概念的内涵是一致的。</a:t>
            </a:r>
            <a:endParaRPr lang="zh-CN" altLang="zh-CN" sz="1050" kern="100" dirty="0">
              <a:effectLst/>
              <a:latin typeface="宋体"/>
              <a:cs typeface="Courier New"/>
            </a:endParaRPr>
          </a:p>
        </p:txBody>
      </p:sp>
    </p:spTree>
    <p:extLst>
      <p:ext uri="{BB962C8B-B14F-4D97-AF65-F5344CB8AC3E}">
        <p14:creationId xmlns:p14="http://schemas.microsoft.com/office/powerpoint/2010/main" val="1749165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0288" y="477466"/>
            <a:ext cx="11261542" cy="5940063"/>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kern="100" dirty="0">
                <a:latin typeface="Times New Roman"/>
                <a:ea typeface="华文细黑"/>
                <a:cs typeface="Times New Roman"/>
              </a:rPr>
              <a:t>实质上，</a:t>
            </a:r>
            <a:r>
              <a:rPr lang="zh-CN" altLang="zh-CN" sz="2800" u="wavyHeavy" kern="100" dirty="0">
                <a:uFill>
                  <a:solidFill>
                    <a:srgbClr val="C00000"/>
                  </a:solidFill>
                </a:uFill>
                <a:latin typeface="Times New Roman"/>
                <a:ea typeface="华文细黑"/>
                <a:cs typeface="Times New Roman"/>
              </a:rPr>
              <a:t>共享单车与一带一路共同体现出的是新时代的中国形象</a:t>
            </a:r>
            <a:r>
              <a:rPr lang="zh-CN" altLang="zh-CN" sz="2800" kern="100" dirty="0">
                <a:latin typeface="Times New Roman"/>
                <a:ea typeface="华文细黑"/>
                <a:cs typeface="Times New Roman"/>
              </a:rPr>
              <a:t>。中国再度崛起引起世界关注，而新中国则给予了世界一个负责任的、和平友善的回应。中国</a:t>
            </a:r>
            <a:r>
              <a:rPr lang="zh-CN" altLang="zh-CN" sz="2800" u="wavyHeavy" kern="100" dirty="0">
                <a:uFill>
                  <a:solidFill>
                    <a:srgbClr val="C00000"/>
                  </a:solidFill>
                </a:uFill>
                <a:latin typeface="Times New Roman"/>
                <a:ea typeface="华文细黑"/>
                <a:cs typeface="Times New Roman"/>
              </a:rPr>
              <a:t>之于世界必然是建立信任关系及责任关系的倡导者</a:t>
            </a:r>
            <a:r>
              <a:rPr lang="zh-CN" altLang="zh-CN" sz="2800" kern="100" dirty="0">
                <a:latin typeface="Times New Roman"/>
                <a:ea typeface="华文细黑"/>
                <a:cs typeface="Times New Roman"/>
              </a:rPr>
              <a:t>，这是中国自古就有的文化基因。中国自古以来，就崇尚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睦邻友邦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天下大同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等理念，昔君王不计小利，厚往薄来；后郑和与邻修睦，七下西洋。而在新时期，这种文化内化于心，外化于行，在内部发展出共享单车所体现的经济模式，对外则制定出一带一路的伟大战略。</a:t>
            </a:r>
            <a:r>
              <a:rPr lang="zh-CN" altLang="zh-CN" sz="2800" kern="100" dirty="0">
                <a:solidFill>
                  <a:srgbClr val="C00000"/>
                </a:solidFill>
                <a:latin typeface="Times New Roman"/>
                <a:ea typeface="华文细黑"/>
                <a:cs typeface="Times New Roman"/>
              </a:rPr>
              <a:t>进一步揭示两个概念内涵的一致性：新时代的中国形象</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lvl="0" indent="723900" algn="just">
              <a:lnSpc>
                <a:spcPct val="150000"/>
              </a:lnSpc>
              <a:tabLst>
                <a:tab pos="2250440" algn="l"/>
              </a:tabLst>
            </a:pPr>
            <a:r>
              <a:rPr lang="zh-CN" altLang="zh-CN" sz="2800" kern="100" dirty="0">
                <a:solidFill>
                  <a:prstClr val="black"/>
                </a:solidFill>
                <a:latin typeface="Times New Roman"/>
                <a:ea typeface="华文细黑"/>
                <a:cs typeface="Times New Roman"/>
              </a:rPr>
              <a:t>国际舞台中国又添绚丽新彩，一带一路单车新书大国形象</a:t>
            </a:r>
            <a:r>
              <a:rPr lang="zh-CN" altLang="zh-CN" sz="2800" kern="100" dirty="0" smtClean="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11359617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7244</TotalTime>
  <Words>4553</Words>
  <Application>Microsoft Office PowerPoint</Application>
  <PresentationFormat>自定义</PresentationFormat>
  <Paragraphs>90</Paragraphs>
  <Slides>37</Slides>
  <Notes>10</Notes>
  <HiddenSlides>2</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863</cp:revision>
  <dcterms:modified xsi:type="dcterms:W3CDTF">2017-10-27T08:48:39Z</dcterms:modified>
</cp:coreProperties>
</file>