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8"/>
  </p:handoutMasterIdLst>
  <p:sldIdLst>
    <p:sldId id="371" r:id="rId3"/>
    <p:sldId id="373" r:id="rId4"/>
    <p:sldId id="372" r:id="rId5"/>
    <p:sldId id="374" r:id="rId7"/>
    <p:sldId id="394" r:id="rId8"/>
    <p:sldId id="335" r:id="rId9"/>
    <p:sldId id="395" r:id="rId10"/>
    <p:sldId id="349" r:id="rId11"/>
    <p:sldId id="397" r:id="rId12"/>
    <p:sldId id="351" r:id="rId13"/>
    <p:sldId id="352" r:id="rId14"/>
    <p:sldId id="354" r:id="rId15"/>
    <p:sldId id="402" r:id="rId16"/>
    <p:sldId id="410" r:id="rId17"/>
  </p:sldIdLst>
  <p:sldSz cx="12192000" cy="6858000"/>
  <p:notesSz cx="7103745" cy="10234295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2" name="soille" initials="s" lastIdx="1" clrIdx="6"/>
  <p:cmAuthor id="3" name="xjj" initials="x" lastIdx="1" clrIdx="1"/>
  <p:cmAuthor id="4" name="lenovo" initials="l" lastIdx="14" clrIdx="2"/>
  <p:cmAuthor id="5" name="admin" initials="a" lastIdx="3" clrIdx="3"/>
  <p:cmAuthor id="6" name="Administrator" initials="A" lastIdx="1" clrIdx="4"/>
  <p:cmAuthor id="7" name="徐无鬼" initials="徐" lastIdx="7" clrIdx="5"/>
  <p:cmAuthor id="8" name="Mia Vida Villanueva" initials="M" lastIdx="1" clrIdx="0"/>
  <p:cmAuthor id="9" name="姜伟光" initials="姜" lastIdx="1" clrIdx="0"/>
  <p:cmAuthor id="10" name="weijia" initials="w" lastIdx="1" clrIdx="9"/>
  <p:cmAuthor id="11" name="86187" initials="8" lastIdx="1" clrIdx="10"/>
  <p:cmAuthor id="12" name="zhaoqingju" initials="z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15D7"/>
    <a:srgbClr val="FF3300"/>
    <a:srgbClr val="007370"/>
    <a:srgbClr val="FBE5D6"/>
    <a:srgbClr val="009999"/>
    <a:srgbClr val="4F855D"/>
    <a:srgbClr val="B2B2B2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330" y="-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9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1"/>
          <p:cNvSpPr/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35842" name="文本占位符 2"/>
          <p:cNvSpPr/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 descr="中国教育出版网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 descr="中国教育出版网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 descr="中国教育出版网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A2814-10CD-46E9-91A2-05B5081D423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2AFDBE0-44F5-4A8E-BFC8-88625A622972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.png"/><Relationship Id="rId15" Type="http://schemas.openxmlformats.org/officeDocument/2006/relationships/tags" Target="../tags/tag3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6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中国教育出版网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 Box 5" descr="中国教育出版网"/>
          <p:cNvSpPr txBox="1">
            <a:spLocks noChangeArrowheads="1"/>
          </p:cNvSpPr>
          <p:nvPr/>
        </p:nvSpPr>
        <p:spPr bwMode="auto">
          <a:xfrm>
            <a:off x="6544523" y="1350011"/>
            <a:ext cx="3129280" cy="98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800">
                <a:solidFill>
                  <a:srgbClr val="FFFF00"/>
                </a:solidFill>
                <a:ea typeface="华文行楷" panose="02010800040101010101" pitchFamily="2" charset="-122"/>
              </a:rPr>
              <a:t>大雁归来</a:t>
            </a:r>
            <a:endParaRPr lang="zh-CN" altLang="en-US" sz="5800">
              <a:solidFill>
                <a:srgbClr val="FFFF00"/>
              </a:solidFill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标题 8193"/>
          <p:cNvSpPr>
            <a:spLocks noGrp="1"/>
          </p:cNvSpPr>
          <p:nvPr/>
        </p:nvSpPr>
        <p:spPr>
          <a:xfrm>
            <a:off x="304165" y="594360"/>
            <a:ext cx="330454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感受作者情怀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0405" y="1673860"/>
            <a:ext cx="110972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sz="3200" b="1">
                <a:latin typeface="Arial" panose="020B0604020202020204" pitchFamily="34" charset="0"/>
                <a:ea typeface="SimSun-ExtB" panose="02010609060101010101" charset="-122"/>
              </a:rPr>
              <a:t>课文中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Arial" panose="020B0604020202020204" pitchFamily="34" charset="0"/>
                <a:ea typeface="SimSun-ExtB" panose="02010609060101010101" charset="-122"/>
              </a:rPr>
              <a:t>除了指代大雁的“它们”外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Arial" panose="020B0604020202020204" pitchFamily="34" charset="0"/>
                <a:ea typeface="SimSun-ExtB" panose="02010609060101010101" charset="-122"/>
              </a:rPr>
              <a:t>“我们”一词也反复出现。</a:t>
            </a:r>
            <a:endParaRPr lang="zh-CN" sz="3200" b="1">
              <a:latin typeface="Arial" panose="020B0604020202020204" pitchFamily="34" charset="0"/>
              <a:ea typeface="SimSun-ExtB" panose="02010609060101010101" charset="-122"/>
            </a:endParaRPr>
          </a:p>
          <a:p>
            <a:r>
              <a:rPr lang="zh-CN" sz="3200" b="1">
                <a:latin typeface="Arial" panose="020B0604020202020204" pitchFamily="34" charset="0"/>
                <a:ea typeface="SimSun-ExtB" panose="02010609060101010101" charset="-122"/>
              </a:rPr>
              <a:t>在文中画出含有“我们”的句子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Arial" panose="020B0604020202020204" pitchFamily="34" charset="0"/>
                <a:ea typeface="SimSun-ExtB" panose="02010609060101010101" charset="-122"/>
              </a:rPr>
              <a:t>仔细朗读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体会</a:t>
            </a:r>
            <a:r>
              <a:rPr lang="zh-CN" sz="3200" b="1">
                <a:latin typeface="Arial" panose="020B0604020202020204" pitchFamily="34" charset="0"/>
                <a:ea typeface="SimSun-ExtB" panose="02010609060101010101" charset="-122"/>
              </a:rPr>
              <a:t>“我们”的情怀。</a:t>
            </a:r>
            <a:endParaRPr lang="zh-CN" sz="3200" b="1"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0405" y="2639060"/>
            <a:ext cx="1082357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>
                <a:latin typeface="Arial" panose="020B0604020202020204" pitchFamily="34" charset="0"/>
                <a:ea typeface="SimSun-ExtB" panose="02010609060101010101" charset="-122"/>
              </a:rPr>
              <a:t>1.</a:t>
            </a:r>
            <a:r>
              <a:rPr lang="zh-CN" altLang="zh-CN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触到水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我们刚到的客人</a:t>
            </a:r>
            <a:r>
              <a:rPr lang="zh-CN" altLang="zh-CN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会叫起来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似乎它们溅起的水花能抖掉那脆弱的香蒲身上的冬天。我们的大雁</a:t>
            </a:r>
            <a:r>
              <a:rPr lang="zh-CN" altLang="zh-CN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回来了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</a:rPr>
              <a:t>。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</a:rPr>
              <a:t>反复朗读这句话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</a:rPr>
              <a:t>关注加点字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</a:rPr>
              <a:t>说说这句话蕴含了</a:t>
            </a:r>
            <a:r>
              <a:rPr lang="zh-CN" sz="3200" b="1"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“我们”怎样的情感。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200" b="1"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0405" y="4700270"/>
            <a:ext cx="105352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“一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……就……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”体现大雁回归的喜悦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“又”字则体现出作者因大雁的欣喜而欣喜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因大雁回归带来万物的生机而喜悦。</a:t>
            </a:r>
            <a:endParaRPr lang="zh-CN" altLang="en-US" sz="32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260" y="1013460"/>
            <a:ext cx="1163002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2.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与秋天一样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我们的春雁每天都要去与玉米地里做一次旅行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但</a:t>
            </a:r>
            <a:r>
              <a:rPr lang="zh-CN" altLang="zh-CN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绝不是偷偷摸摸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进行的。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加点字传递出</a:t>
            </a:r>
            <a:r>
              <a:rPr lang="zh-CN" sz="3200" b="1"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“我们”怎样的心声？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320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我认为大雁是</a:t>
            </a:r>
            <a:r>
              <a:rPr lang="zh-CN" sz="3200" b="1"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“我们”</a:t>
            </a:r>
            <a:r>
              <a:rPr lang="en-US" altLang="zh-CN" sz="3200" b="1" u="sng"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 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的。我的理由是：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9260" y="2054225"/>
            <a:ext cx="1108329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秋天时的大雁是偷偷摸摸地去玉米地的</a:t>
            </a:r>
            <a:r>
              <a:rPr lang="en-US" altLang="zh-CN" sz="3200" b="1">
                <a:solidFill>
                  <a:srgbClr val="2315D7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因为它们要提防敌人的猎枪。这句话传达出作者的心声：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人类要珍爱有益无害的动物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与它们和谐共处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而不该凭借自己的优势去伤害它们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0070" y="3928745"/>
            <a:ext cx="110718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榜样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大雁有许多人类所不及的品性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向来有联合的观念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大雁对人类有益无害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标题 8193"/>
          <p:cNvSpPr>
            <a:spLocks noGrp="1"/>
          </p:cNvSpPr>
          <p:nvPr/>
        </p:nvSpPr>
        <p:spPr>
          <a:xfrm>
            <a:off x="508635" y="594360"/>
            <a:ext cx="225552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板书设计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00" name="TextBox 6"/>
          <p:cNvSpPr txBox="1">
            <a:spLocks noChangeArrowheads="1"/>
          </p:cNvSpPr>
          <p:nvPr/>
        </p:nvSpPr>
        <p:spPr bwMode="auto">
          <a:xfrm>
            <a:off x="1165225" y="2398395"/>
            <a:ext cx="62865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/>
              <a:t>大雁归来</a:t>
            </a:r>
            <a:endParaRPr lang="zh-CN" altLang="en-US" sz="3600" b="1" dirty="0"/>
          </a:p>
        </p:txBody>
      </p:sp>
      <p:sp>
        <p:nvSpPr>
          <p:cNvPr id="3" name="左大括号 2"/>
          <p:cNvSpPr/>
          <p:nvPr/>
        </p:nvSpPr>
        <p:spPr>
          <a:xfrm>
            <a:off x="1793875" y="1697355"/>
            <a:ext cx="76200" cy="3463925"/>
          </a:xfrm>
          <a:prstGeom prst="leftBrace">
            <a:avLst>
              <a:gd name="adj1" fmla="val 263571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p>
            <a:pPr algn="ctr">
              <a:defRPr/>
            </a:pPr>
            <a:endParaRPr lang="zh-CN" altLang="en-US"/>
          </a:p>
        </p:txBody>
      </p:sp>
      <p:sp>
        <p:nvSpPr>
          <p:cNvPr id="29705" name="TextBox 12"/>
          <p:cNvSpPr txBox="1">
            <a:spLocks noChangeArrowheads="1"/>
          </p:cNvSpPr>
          <p:nvPr/>
        </p:nvSpPr>
        <p:spPr bwMode="auto">
          <a:xfrm>
            <a:off x="1870075" y="1697355"/>
            <a:ext cx="480885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3600" b="1" dirty="0"/>
              <a:t>大雁归来</a:t>
            </a:r>
            <a:r>
              <a:rPr lang="en-US" altLang="zh-CN" sz="3600" dirty="0"/>
              <a:t>——</a:t>
            </a:r>
            <a:r>
              <a:rPr lang="zh-CN" altLang="en-US" sz="3600" b="1" dirty="0"/>
              <a:t>报春使者</a:t>
            </a:r>
            <a:endParaRPr lang="zh-CN" altLang="en-US" sz="36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3689350" y="1501140"/>
            <a:ext cx="11068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欣喜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TextBox 12"/>
          <p:cNvSpPr txBox="1">
            <a:spLocks noChangeArrowheads="1"/>
          </p:cNvSpPr>
          <p:nvPr/>
        </p:nvSpPr>
        <p:spPr bwMode="auto">
          <a:xfrm>
            <a:off x="1870075" y="4516120"/>
            <a:ext cx="914844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3600" b="1" dirty="0"/>
              <a:t>大雁联合</a:t>
            </a:r>
            <a:r>
              <a:rPr lang="en-US" altLang="zh-CN" sz="3600" dirty="0"/>
              <a:t>——</a:t>
            </a:r>
            <a:r>
              <a:rPr lang="zh-CN" altLang="en-US" sz="3600" b="1" dirty="0"/>
              <a:t>全球一体</a:t>
            </a:r>
            <a:endParaRPr lang="zh-CN" altLang="en-US" sz="36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3689350" y="4314190"/>
            <a:ext cx="11068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赞美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1870075" y="3068955"/>
            <a:ext cx="480885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3600" b="1" dirty="0"/>
              <a:t>大雁鸣叫</a:t>
            </a:r>
            <a:r>
              <a:rPr lang="en-US" altLang="zh-CN" sz="3600" dirty="0"/>
              <a:t>——</a:t>
            </a:r>
            <a:endParaRPr lang="zh-CN" altLang="en-US" sz="36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3689350" y="2873375"/>
            <a:ext cx="11068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喜爱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4796155" y="2508885"/>
            <a:ext cx="76200" cy="1642745"/>
          </a:xfrm>
          <a:prstGeom prst="leftBrace">
            <a:avLst>
              <a:gd name="adj1" fmla="val 149397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p>
            <a:pPr algn="ctr">
              <a:defRPr/>
            </a:pPr>
            <a:endParaRPr lang="zh-CN" altLang="en-US"/>
          </a:p>
        </p:txBody>
      </p:sp>
      <p:sp>
        <p:nvSpPr>
          <p:cNvPr id="29701" name="TextBox 8"/>
          <p:cNvSpPr txBox="1">
            <a:spLocks noChangeArrowheads="1"/>
          </p:cNvSpPr>
          <p:nvPr/>
        </p:nvSpPr>
        <p:spPr bwMode="auto">
          <a:xfrm>
            <a:off x="4796155" y="2508885"/>
            <a:ext cx="4664075" cy="1706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sz="3500" b="1" dirty="0"/>
              <a:t>春雁</a:t>
            </a:r>
            <a:r>
              <a:rPr lang="en-US" altLang="zh-CN" sz="3500" dirty="0"/>
              <a:t>——</a:t>
            </a:r>
            <a:r>
              <a:rPr lang="zh-CN" altLang="en-US" sz="3500" b="1" dirty="0"/>
              <a:t>辩论</a:t>
            </a:r>
            <a:r>
              <a:rPr lang="en-US" altLang="zh-CN" sz="3500" dirty="0"/>
              <a:t>——</a:t>
            </a:r>
            <a:r>
              <a:rPr lang="zh-CN" altLang="en-US" sz="3500" b="1" dirty="0"/>
              <a:t>低语</a:t>
            </a:r>
            <a:endParaRPr lang="zh-CN" altLang="en-US" sz="3500" b="1" dirty="0"/>
          </a:p>
          <a:p>
            <a:pPr eaLnBrk="1" hangingPunct="1">
              <a:lnSpc>
                <a:spcPct val="100000"/>
              </a:lnSpc>
            </a:pPr>
            <a:r>
              <a:rPr lang="zh-CN" sz="3500" b="1" dirty="0">
                <a:sym typeface="+mn-ea"/>
              </a:rPr>
              <a:t>孤雁</a:t>
            </a:r>
            <a:r>
              <a:rPr lang="en-US" altLang="zh-CN" sz="3500" dirty="0">
                <a:sym typeface="+mn-ea"/>
              </a:rPr>
              <a:t>——</a:t>
            </a:r>
            <a:r>
              <a:rPr lang="zh-CN" altLang="en-US" sz="3500" b="1" dirty="0">
                <a:sym typeface="+mn-ea"/>
              </a:rPr>
              <a:t>忧郁</a:t>
            </a:r>
            <a:r>
              <a:rPr lang="en-US" altLang="zh-CN" sz="3500" dirty="0">
                <a:sym typeface="+mn-ea"/>
              </a:rPr>
              <a:t>——</a:t>
            </a:r>
            <a:r>
              <a:rPr lang="zh-CN" altLang="en-US" sz="3500" b="1" dirty="0">
                <a:sym typeface="+mn-ea"/>
              </a:rPr>
              <a:t>伤心</a:t>
            </a:r>
            <a:endParaRPr lang="zh-CN" altLang="en-US" sz="3500" b="1" dirty="0">
              <a:sym typeface="+mn-ea"/>
            </a:endParaRPr>
          </a:p>
          <a:p>
            <a:pPr eaLnBrk="1" hangingPunct="1">
              <a:lnSpc>
                <a:spcPct val="100000"/>
              </a:lnSpc>
            </a:pPr>
            <a:r>
              <a:rPr lang="zh-CN" sz="3500" b="1" dirty="0">
                <a:sym typeface="+mn-ea"/>
              </a:rPr>
              <a:t>群雁</a:t>
            </a:r>
            <a:r>
              <a:rPr lang="en-US" altLang="zh-CN" sz="3500" dirty="0">
                <a:sym typeface="+mn-ea"/>
              </a:rPr>
              <a:t>——</a:t>
            </a:r>
            <a:r>
              <a:rPr lang="zh-CN" altLang="en-US" sz="3500" b="1" dirty="0">
                <a:sym typeface="+mn-ea"/>
              </a:rPr>
              <a:t>喧闹</a:t>
            </a:r>
            <a:r>
              <a:rPr lang="en-US" altLang="zh-CN" sz="3500" dirty="0">
                <a:sym typeface="+mn-ea"/>
              </a:rPr>
              <a:t>——</a:t>
            </a:r>
            <a:r>
              <a:rPr lang="zh-CN" altLang="en-US" sz="3500" b="1" dirty="0">
                <a:sym typeface="+mn-ea"/>
              </a:rPr>
              <a:t>谈论</a:t>
            </a:r>
            <a:endParaRPr lang="zh-CN" altLang="en-US" sz="3500" b="1" dirty="0"/>
          </a:p>
        </p:txBody>
      </p:sp>
      <p:sp>
        <p:nvSpPr>
          <p:cNvPr id="8" name="右大括号 7"/>
          <p:cNvSpPr/>
          <p:nvPr/>
        </p:nvSpPr>
        <p:spPr>
          <a:xfrm>
            <a:off x="9460230" y="1753870"/>
            <a:ext cx="132715" cy="3205480"/>
          </a:xfrm>
          <a:prstGeom prst="rightBrace">
            <a:avLst>
              <a:gd name="adj1" fmla="val 194219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p>
            <a:pPr algn="ctr">
              <a:defRPr/>
            </a:pPr>
            <a:endParaRPr lang="zh-CN" altLang="en-US"/>
          </a:p>
        </p:txBody>
      </p:sp>
      <p:sp>
        <p:nvSpPr>
          <p:cNvPr id="29708" name="TextBox 15"/>
          <p:cNvSpPr txBox="1">
            <a:spLocks noChangeArrowheads="1"/>
          </p:cNvSpPr>
          <p:nvPr/>
        </p:nvSpPr>
        <p:spPr bwMode="auto">
          <a:xfrm>
            <a:off x="9592945" y="2772410"/>
            <a:ext cx="204851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3500" b="1" dirty="0">
                <a:solidFill>
                  <a:schemeClr val="tx1"/>
                </a:solidFill>
                <a:uFillTx/>
              </a:rPr>
              <a:t>保护动物</a:t>
            </a:r>
            <a:endParaRPr lang="zh-CN" sz="3500" b="1" dirty="0">
              <a:solidFill>
                <a:schemeClr val="tx1"/>
              </a:solidFill>
              <a:uFillTx/>
            </a:endParaRPr>
          </a:p>
          <a:p>
            <a:pPr eaLnBrk="1" hangingPunct="1"/>
            <a:r>
              <a:rPr lang="zh-CN" sz="3500" b="1" dirty="0">
                <a:solidFill>
                  <a:schemeClr val="tx1"/>
                </a:solidFill>
                <a:uFillTx/>
              </a:rPr>
              <a:t>热爱自然</a:t>
            </a:r>
            <a:endParaRPr lang="zh-CN" sz="3500" b="1" dirty="0">
              <a:solidFill>
                <a:schemeClr val="tx1"/>
              </a:solidFill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3" name="TextBox 10"/>
          <p:cNvSpPr txBox="1">
            <a:spLocks noChangeArrowheads="1"/>
          </p:cNvSpPr>
          <p:nvPr/>
        </p:nvSpPr>
        <p:spPr bwMode="auto">
          <a:xfrm>
            <a:off x="948055" y="2421890"/>
            <a:ext cx="1055941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/>
              <a:t>       </a:t>
            </a:r>
            <a:r>
              <a:rPr lang="zh-CN" altLang="en-US" sz="3600" b="1" dirty="0"/>
              <a:t>这篇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600" b="1" dirty="0"/>
              <a:t>观察手记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600" b="1" dirty="0"/>
              <a:t>介绍了大雁</a:t>
            </a:r>
            <a:r>
              <a:rPr lang="zh-CN" altLang="en-US" sz="3600" b="1" dirty="0">
                <a:solidFill>
                  <a:srgbClr val="FF0000"/>
                </a:solidFill>
              </a:rPr>
              <a:t>鸣叫、觅食、群居、飞行</a:t>
            </a:r>
            <a:r>
              <a:rPr lang="zh-CN" altLang="en-US" sz="3600" b="1" dirty="0"/>
              <a:t>等活动</a:t>
            </a:r>
            <a:r>
              <a:rPr lang="en-US" altLang="zh-CN" sz="3600" b="1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/>
              <a:t>说明</a:t>
            </a:r>
            <a:r>
              <a:rPr lang="zh-CN" altLang="en-US" sz="3600" b="1" dirty="0">
                <a:solidFill>
                  <a:srgbClr val="FF0000"/>
                </a:solidFill>
              </a:rPr>
              <a:t>大雁是人类有益无害的伙伴</a:t>
            </a:r>
            <a:r>
              <a:rPr lang="en-US" altLang="zh-CN" sz="3600" b="1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/>
              <a:t>表达了作者</a:t>
            </a:r>
            <a:r>
              <a:rPr lang="zh-CN" altLang="en-US" sz="3600" b="1" dirty="0">
                <a:solidFill>
                  <a:srgbClr val="FF0000"/>
                </a:solidFill>
              </a:rPr>
              <a:t>对大雁的喜爱</a:t>
            </a:r>
            <a:r>
              <a:rPr lang="zh-CN" altLang="en-US" sz="3600" b="1" dirty="0"/>
              <a:t>之情</a:t>
            </a:r>
            <a:r>
              <a:rPr lang="en-US" altLang="zh-CN" sz="3600" b="1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</a:rPr>
              <a:t>呼吁人们保护野生动物</a:t>
            </a:r>
            <a:r>
              <a:rPr lang="en-US" altLang="zh-CN" sz="36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</a:rPr>
              <a:t>与野生动物和谐相处</a:t>
            </a:r>
            <a:r>
              <a:rPr lang="zh-CN" altLang="en-US" sz="3600" b="1" dirty="0"/>
              <a:t>。</a:t>
            </a:r>
            <a:endParaRPr lang="zh-CN" altLang="en-US" sz="3600" b="1" dirty="0"/>
          </a:p>
        </p:txBody>
      </p:sp>
      <p:sp>
        <p:nvSpPr>
          <p:cNvPr id="46081" name="标题 8193"/>
          <p:cNvSpPr>
            <a:spLocks noGrp="1"/>
          </p:cNvSpPr>
          <p:nvPr/>
        </p:nvSpPr>
        <p:spPr>
          <a:xfrm>
            <a:off x="772160" y="1250950"/>
            <a:ext cx="2433955" cy="6635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主题归纳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0961" name="Rectangle 3"/>
          <p:cNvSpPr>
            <a:spLocks noGrp="1"/>
          </p:cNvSpPr>
          <p:nvPr>
            <p:ph type="body" idx="4294967295"/>
          </p:nvPr>
        </p:nvSpPr>
        <p:spPr>
          <a:xfrm>
            <a:off x="763905" y="1871345"/>
            <a:ext cx="10066020" cy="1720215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sz="3200" b="1"/>
              <a:t>     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作者在大雁身上找到了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善性、友情、亲情</a:t>
            </a:r>
            <a:r>
              <a:rPr lang="en-US" altLang="zh-CN" sz="3600" b="1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找到了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联合的观念</a:t>
            </a:r>
            <a:r>
              <a:rPr lang="en-US" altLang="zh-CN" sz="3600" b="1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对人类有益无损</a:t>
            </a:r>
            <a:r>
              <a:rPr lang="en-US" altLang="zh-CN" sz="3600" b="1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找到了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大自然的诗情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6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38973" y="3591560"/>
            <a:ext cx="7775575" cy="23066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我们还可以从大自然中得到许多启示：</a:t>
            </a:r>
            <a:endParaRPr lang="zh-CN" altLang="en-US" sz="36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蚂蚁告诉我们应该合作；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蜜蜂告诉我们应该勤劳；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麦穗启示我们应该谦虚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……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6081" name="标题 8193"/>
          <p:cNvSpPr>
            <a:spLocks noGrp="1"/>
          </p:cNvSpPr>
          <p:nvPr/>
        </p:nvSpPr>
        <p:spPr>
          <a:xfrm>
            <a:off x="857250" y="869950"/>
            <a:ext cx="2433955" cy="6635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拓展延伸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1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1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4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4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2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charRg st="62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charRg st="62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98645" y="1844675"/>
            <a:ext cx="6741160" cy="3634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利奥波德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1887-1948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美国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生态学家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被誉为美国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</a:rPr>
              <a:t>生态伦理之父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。代表作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沙乡年鉴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被视为生态文学典范之作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亨利</a:t>
            </a:r>
            <a:r>
              <a:rPr lang="zh-CN" altLang="en-US" sz="3200" b="1" dirty="0">
                <a:latin typeface="+mj-lt"/>
                <a:ea typeface="宋体" panose="02010600030101010101" pitchFamily="2" charset="-122"/>
                <a:cs typeface="+mj-lt"/>
              </a:rPr>
              <a:t>·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戴维</a:t>
            </a:r>
            <a:r>
              <a:rPr lang="zh-CN" altLang="en-US" sz="3200" b="1" dirty="0">
                <a:latin typeface="+mj-lt"/>
                <a:ea typeface="宋体" panose="02010600030101010101" pitchFamily="2" charset="-122"/>
                <a:cs typeface="+mj-lt"/>
                <a:sym typeface="+mn-ea"/>
              </a:rPr>
              <a:t>·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梭罗的《</a:t>
            </a:r>
            <a:r>
              <a:rPr lang="zh-CN" altLang="en-US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瓦尔登湖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》、蕾切尔</a:t>
            </a:r>
            <a:r>
              <a:rPr lang="zh-CN" altLang="en-US" sz="3200" b="1" dirty="0">
                <a:latin typeface="+mj-lt"/>
                <a:ea typeface="宋体" panose="02010600030101010101" pitchFamily="2" charset="-122"/>
                <a:cs typeface="+mj-lt"/>
                <a:sym typeface="+mn-ea"/>
              </a:rPr>
              <a:t>·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卡森的《</a:t>
            </a:r>
            <a:r>
              <a:rPr lang="zh-CN" altLang="en-US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寂静的春天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》并称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u="sng" dirty="0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</a:rPr>
              <a:t>自然文学三部曲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" y="1891030"/>
            <a:ext cx="3467735" cy="3588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6" name="标题 8193"/>
          <p:cNvSpPr>
            <a:spLocks noGrp="1"/>
          </p:cNvSpPr>
          <p:nvPr/>
        </p:nvSpPr>
        <p:spPr>
          <a:xfrm>
            <a:off x="981075" y="1123950"/>
            <a:ext cx="2300288" cy="7667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作者简介</a:t>
            </a:r>
            <a:endParaRPr lang="zh-CN" altLang="en-US" sz="40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7" name="文本框 1"/>
          <p:cNvSpPr txBox="1"/>
          <p:nvPr>
            <p:custDataLst>
              <p:tags r:id="rId1"/>
            </p:custDataLst>
          </p:nvPr>
        </p:nvSpPr>
        <p:spPr>
          <a:xfrm>
            <a:off x="864235" y="2154555"/>
            <a:ext cx="10678160" cy="3014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457200">
              <a:spcBef>
                <a:spcPts val="600"/>
              </a:spcBef>
              <a:buClrTx/>
              <a:buFont typeface="Times New Roman" panose="02020603050405020304" pitchFamily="18" charset="0"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把握文章的基本</a:t>
            </a:r>
            <a:r>
              <a:rPr lang="zh-CN" altLang="en-US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内容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理清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文章的</a:t>
            </a:r>
            <a:r>
              <a:rPr lang="zh-CN" altLang="en-US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说明顺序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重点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defTabSz="457200">
              <a:spcBef>
                <a:spcPts val="600"/>
              </a:spcBef>
              <a:buClrTx/>
              <a:buFont typeface="Times New Roman" panose="02020603050405020304" pitchFamily="18" charset="0"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感受作者的情怀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理解文章的思想内涵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,理解本文知识性、抒情性、思想性相结合的特点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难点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defTabSz="457200">
              <a:spcBef>
                <a:spcPts val="600"/>
              </a:spcBef>
              <a:buClrTx/>
              <a:buFont typeface="Times New Roman" panose="02020603050405020304" pitchFamily="18" charset="0"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树立保护野生动物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的观念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,培养热爱大自然、尊重生命的情感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sz="3600" b="1" dirty="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818" name="文本框 5"/>
          <p:cNvSpPr txBox="1"/>
          <p:nvPr>
            <p:custDataLst>
              <p:tags r:id="rId2"/>
            </p:custDataLst>
          </p:nvPr>
        </p:nvSpPr>
        <p:spPr>
          <a:xfrm>
            <a:off x="4000500" y="1223433"/>
            <a:ext cx="2798233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Tx/>
              <a:buFontTx/>
            </a:pPr>
            <a:r>
              <a:rPr lang="zh-CN" altLang="en-US" sz="4265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学习目标</a:t>
            </a:r>
            <a:endParaRPr lang="zh-CN" altLang="en-US" sz="4265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7889" name="矩形 22534"/>
          <p:cNvSpPr/>
          <p:nvPr/>
        </p:nvSpPr>
        <p:spPr>
          <a:xfrm>
            <a:off x="4337051" y="1399117"/>
            <a:ext cx="309880" cy="6661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en-US" altLang="zh-CN" sz="373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0" name="标题 8193"/>
          <p:cNvSpPr>
            <a:spLocks noGrp="1"/>
          </p:cNvSpPr>
          <p:nvPr/>
        </p:nvSpPr>
        <p:spPr>
          <a:xfrm>
            <a:off x="611717" y="243417"/>
            <a:ext cx="2840567" cy="1155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>
              <a:lnSpc>
                <a:spcPct val="90000"/>
              </a:lnSpc>
            </a:pPr>
            <a:endParaRPr lang="zh-CN" altLang="en-US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611717" y="742951"/>
            <a:ext cx="2393949" cy="764116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字词清单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892" name="文本框 18"/>
          <p:cNvSpPr txBox="1"/>
          <p:nvPr/>
        </p:nvSpPr>
        <p:spPr>
          <a:xfrm>
            <a:off x="1432984" y="1771651"/>
            <a:ext cx="60960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读准字音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根据拼音写汉字</a:t>
            </a:r>
            <a:endParaRPr lang="zh-CN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893" name="文本框 41"/>
          <p:cNvSpPr txBox="1"/>
          <p:nvPr>
            <p:custDataLst>
              <p:tags r:id="rId1"/>
            </p:custDataLst>
          </p:nvPr>
        </p:nvSpPr>
        <p:spPr>
          <a:xfrm>
            <a:off x="867833" y="2575984"/>
            <a:ext cx="10830984" cy="327469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5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缄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默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altLang="zh-CN" sz="3600" b="1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狩</a:t>
            </a:r>
            <a:r>
              <a:rPr altLang="zh-CN" sz="3600" b="1">
                <a:ea typeface="宋体" panose="02010600030101010101" pitchFamily="2" charset="-122"/>
                <a:sym typeface="宋体" panose="02010600030101010101" pitchFamily="2" charset="-122"/>
              </a:rPr>
              <a:t>猎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香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蒲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环颈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雉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沙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锥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鸟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半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蹼鹬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w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ù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i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迁</a:t>
            </a:r>
            <a:r>
              <a:rPr lang="en-US" altLang="zh-CN" sz="3600" dirty="0" err="1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+mj-lt"/>
                <a:sym typeface="+mn-ea"/>
              </a:rPr>
              <a:t>xǐ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sz="3600">
                <a:latin typeface="+mj-lt"/>
                <a:ea typeface="宋体" panose="02010600030101010101" pitchFamily="2" charset="-122"/>
                <a:cs typeface="+mj-lt"/>
                <a:sym typeface="宋体" panose="02010600030101010101" pitchFamily="2" charset="-122"/>
              </a:rPr>
              <a:t>zh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en-US" sz="3600">
                <a:latin typeface="+mj-lt"/>
                <a:ea typeface="宋体" panose="02010600030101010101" pitchFamily="2" charset="-122"/>
                <a:cs typeface="+mj-lt"/>
                <a:sym typeface="宋体" panose="02010600030101010101" pitchFamily="2" charset="-122"/>
              </a:rPr>
              <a:t>o  z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é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360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xu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ā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n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r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ng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ea typeface="宋体" panose="02010600030101010101" pitchFamily="2" charset="-122"/>
                <a:cs typeface="+mn-lt"/>
                <a:sym typeface="宋体" panose="02010600030101010101" pitchFamily="2" charset="-122"/>
              </a:rPr>
              <a:t>bi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宋体" panose="02010600030101010101" pitchFamily="2" charset="-122"/>
              </a:rPr>
              <a:t>à</a:t>
            </a:r>
            <a:r>
              <a:rPr lang="en-US" altLang="zh-CN" sz="3600">
                <a:ea typeface="宋体" panose="02010600030101010101" pitchFamily="2" charset="-122"/>
                <a:cs typeface="+mn-lt"/>
                <a:sym typeface="宋体" panose="02010600030101010101" pitchFamily="2" charset="-122"/>
              </a:rPr>
              <a:t>n 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lùn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3600">
                <a:latin typeface="+mj-lt"/>
                <a:ea typeface="宋体" panose="02010600030101010101" pitchFamily="2" charset="-122"/>
                <a:cs typeface="+mj-lt"/>
                <a:sym typeface="宋体" panose="02010600030101010101" pitchFamily="2" charset="-122"/>
              </a:rPr>
              <a:t>di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ā</a:t>
            </a:r>
            <a:r>
              <a:rPr lang="en-US" altLang="zh-CN" sz="3600">
                <a:latin typeface="+mj-lt"/>
                <a:ea typeface="宋体" panose="02010600030101010101" pitchFamily="2" charset="-122"/>
                <a:cs typeface="+mj-lt"/>
                <a:sym typeface="宋体" panose="02010600030101010101" pitchFamily="2" charset="-122"/>
              </a:rPr>
              <a:t>o  líng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en-US" altLang="zh-CN" sz="3600">
                <a:latin typeface="+mj-lt"/>
                <a:ea typeface="黑体" panose="02010609060101010101" charset="-122"/>
                <a:cs typeface="+mj-lt"/>
                <a:sym typeface="宋体" panose="02010600030101010101" pitchFamily="2" charset="-122"/>
              </a:rPr>
              <a:t>j</a:t>
            </a:r>
            <a:r>
              <a:rPr lang="en-US" altLang="zh-CN" sz="3600">
                <a:ea typeface="宋体" panose="02010600030101010101" pitchFamily="2" charset="-122"/>
                <a:cs typeface="+mn-lt"/>
                <a:sym typeface="宋体" panose="02010600030101010101" pitchFamily="2" charset="-122"/>
              </a:rPr>
              <a:t>i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宋体" panose="02010600030101010101" pitchFamily="2" charset="-122"/>
              </a:rPr>
              <a:t>à</a:t>
            </a:r>
            <a:r>
              <a:rPr lang="en-US" altLang="zh-CN" sz="3600">
                <a:ea typeface="宋体" panose="02010600030101010101" pitchFamily="2" charset="-122"/>
                <a:cs typeface="+mn-lt"/>
                <a:sym typeface="宋体" panose="02010600030101010101" pitchFamily="2" charset="-122"/>
              </a:rPr>
              <a:t>n </a:t>
            </a:r>
            <a:r>
              <a:rPr lang="en-US" altLang="zh-CN" sz="3600">
                <a:latin typeface="+mj-lt"/>
                <a:ea typeface="宋体" panose="02010600030101010101" pitchFamily="2" charset="-122"/>
                <a:cs typeface="+mj-lt"/>
                <a:sym typeface="宋体" panose="02010600030101010101" pitchFamily="2" charset="-122"/>
              </a:rPr>
              <a:t>xíng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 m</a:t>
            </a:r>
            <a:r>
              <a:rPr lang="zh-CN" altLang="en-US" sz="3600">
                <a:solidFill>
                  <a:schemeClr val="tx1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í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漫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905000" y="2576195"/>
            <a:ext cx="9728835" cy="13925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110000"/>
              </a:lnSpc>
              <a:buClrTx/>
              <a:buFontTx/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ji</a:t>
            </a: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ā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n                    </a:t>
            </a:r>
            <a:r>
              <a:rPr lang="en-US" altLang="zh-CN" sz="3735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shòu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pú            </a:t>
            </a:r>
            <a:endParaRPr lang="en-US" altLang="zh-CN" sz="3735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zh-CN" sz="3735">
                <a:solidFill>
                  <a:srgbClr val="FF0000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zhì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</a:t>
            </a:r>
            <a:r>
              <a:rPr lang="en-US" altLang="zh-CN" sz="3735" err="1">
                <a:solidFill>
                  <a:srgbClr val="FF0000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zhuī</a:t>
            </a:r>
            <a:r>
              <a:rPr lang="en-US" altLang="zh-CN" sz="3735" err="1">
                <a:solidFill>
                  <a:srgbClr val="FF0000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                       </a:t>
            </a:r>
            <a:r>
              <a:rPr lang="en-US" altLang="zh-CN" sz="3735" err="1">
                <a:solidFill>
                  <a:srgbClr val="FF0000"/>
                </a:solidFill>
                <a:ea typeface="宋体" panose="02010600030101010101" pitchFamily="2" charset="-122"/>
                <a:cs typeface="+mj-lt"/>
                <a:sym typeface="+mn-ea"/>
              </a:rPr>
              <a:t>pǔ yù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</a:t>
            </a:r>
            <a:endParaRPr lang="en-US" altLang="zh-CN" sz="3735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141855" y="3894455"/>
            <a:ext cx="9072245" cy="1957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110000"/>
              </a:lnSpc>
              <a:buClrTx/>
              <a:buFontTx/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雾霭                    徙           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沼泽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喧嚷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辩论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凋零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践行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弥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7891" name="标题 8193"/>
          <p:cNvSpPr>
            <a:spLocks noGrp="1"/>
          </p:cNvSpPr>
          <p:nvPr/>
        </p:nvSpPr>
        <p:spPr>
          <a:xfrm>
            <a:off x="369570" y="240665"/>
            <a:ext cx="330454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了解大雁习性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5" name="Text Box 6" descr="中国教育出版网"/>
          <p:cNvSpPr txBox="1">
            <a:spLocks noChangeArrowheads="1"/>
          </p:cNvSpPr>
          <p:nvPr/>
        </p:nvSpPr>
        <p:spPr bwMode="auto">
          <a:xfrm>
            <a:off x="369570" y="1748790"/>
            <a:ext cx="11476355" cy="49129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3200" b="1" dirty="0">
                <a:solidFill>
                  <a:srgbClr val="CC0000"/>
                </a:solidFill>
              </a:rPr>
              <a:t>      </a:t>
            </a:r>
            <a:r>
              <a:rPr lang="zh-CN" altLang="en-US" sz="3200" b="1" dirty="0">
                <a:solidFill>
                  <a:srgbClr val="CC0000"/>
                </a:solidFill>
              </a:rPr>
              <a:t>大雁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属鸟纲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鸭科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是雁亚科各种类的通称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是</a:t>
            </a:r>
            <a:r>
              <a:rPr lang="zh-CN" altLang="en-US" sz="3200" b="1" dirty="0"/>
              <a:t>大型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候鸟</a:t>
            </a:r>
            <a:r>
              <a:rPr lang="zh-CN" altLang="en-US" sz="3200" b="1" dirty="0"/>
              <a:t>。</a:t>
            </a:r>
            <a:r>
              <a:rPr lang="en-US" altLang="zh-CN" sz="3200" b="1" dirty="0"/>
              <a:t>  </a:t>
            </a:r>
            <a:endParaRPr lang="en-US" altLang="zh-CN" sz="3200" b="1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b="1" dirty="0"/>
              <a:t>      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大雁热情十足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能给同伴鼓舞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用叫声鼓励飞行的同伴。</a:t>
            </a:r>
            <a:endParaRPr lang="zh-CN" altLang="en-US" sz="3200" b="1">
              <a:latin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sym typeface="+mn-ea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大雁是出色的空中旅行家。每年3月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它们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             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；每年11月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它们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endParaRPr lang="en-US" altLang="zh-CN" sz="3200" b="1"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                 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大雁适应性强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属杂食性水禽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常栖息在</a:t>
            </a:r>
            <a:r>
              <a:rPr lang="zh-CN" altLang="en-US" sz="3200" b="1" u="sng">
                <a:latin typeface="宋体" panose="02010600030101010101" pitchFamily="2" charset="-122"/>
                <a:sym typeface="+mn-ea"/>
              </a:rPr>
              <a:t>            </a:t>
            </a:r>
            <a:r>
              <a:rPr lang="en-US" altLang="zh-CN" sz="3200" b="1" u="sng">
                <a:latin typeface="宋体" panose="02010600030101010101" pitchFamily="2" charset="-122"/>
                <a:sym typeface="+mn-ea"/>
              </a:rPr>
              <a:t> 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采食</a:t>
            </a:r>
            <a:r>
              <a:rPr lang="zh-CN" altLang="en-US" sz="3200" b="1" u="sng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          </a:t>
            </a:r>
            <a:endParaRPr lang="zh-CN" altLang="en-US" sz="3200" b="1" u="sng"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b="1" u="sng">
                <a:latin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等。</a:t>
            </a:r>
            <a:endParaRPr lang="zh-CN" altLang="en-US" sz="3200" b="1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从数字分析中发现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雁队一般由</a:t>
            </a:r>
            <a:r>
              <a:rPr lang="zh-CN" altLang="en-US" sz="3200" b="1" u="sng">
                <a:latin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latin typeface="宋体" panose="02010600030101010101" pitchFamily="2" charset="-122"/>
                <a:sym typeface="+mn-ea"/>
              </a:rPr>
              <a:t>   </a:t>
            </a:r>
            <a:r>
              <a:rPr lang="zh-CN" altLang="en-US" sz="3200" b="1" u="sng">
                <a:latin typeface="宋体" panose="02010600030101010101" pitchFamily="2" charset="-122"/>
                <a:sym typeface="+mn-ea"/>
              </a:rPr>
              <a:t>             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组成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孤</a:t>
            </a:r>
            <a:endParaRPr lang="zh-CN" altLang="en-US" sz="3200" b="1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雁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一般是伤心的单身。  </a:t>
            </a:r>
            <a:endParaRPr lang="zh-CN" altLang="en-US" sz="3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031240" y="1088390"/>
            <a:ext cx="9468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请你梳理文章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圈点勾画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补全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大雁习性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的相关内容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9393" name="Rectangle 3"/>
          <p:cNvSpPr/>
          <p:nvPr/>
        </p:nvSpPr>
        <p:spPr>
          <a:xfrm>
            <a:off x="374650" y="6737985"/>
            <a:ext cx="10207625" cy="472948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 Box 4"/>
          <p:cNvSpPr txBox="1"/>
          <p:nvPr/>
        </p:nvSpPr>
        <p:spPr>
          <a:xfrm>
            <a:off x="369570" y="2867025"/>
            <a:ext cx="1147699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5000"/>
              </a:lnSpc>
            </a:pPr>
            <a:r>
              <a:rPr lang="en-US" altLang="zh-CN" sz="3200" b="1">
                <a:solidFill>
                  <a:srgbClr val="050AD9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</a:t>
            </a:r>
            <a:r>
              <a:rPr lang="zh-CN" altLang="en-US" sz="3200" b="1">
                <a:solidFill>
                  <a:srgbClr val="050AD9"/>
                </a:solidFill>
                <a:latin typeface="楷体_GB2312" pitchFamily="49" charset="-122"/>
                <a:ea typeface="楷体_GB2312" pitchFamily="49" charset="-122"/>
              </a:rPr>
              <a:t>冲破暖流的雾霭</a:t>
            </a:r>
            <a:r>
              <a:rPr lang="en-US" altLang="zh-CN" sz="3200" b="1">
                <a:solidFill>
                  <a:srgbClr val="050AD9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50AD9"/>
                </a:solidFill>
                <a:latin typeface="楷体_GB2312" pitchFamily="49" charset="-122"/>
                <a:ea typeface="楷体_GB2312" pitchFamily="49" charset="-122"/>
              </a:rPr>
              <a:t>飞回威斯康星</a:t>
            </a:r>
            <a:r>
              <a:rPr lang="zh-CN" altLang="en-US" sz="32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Text Box 4"/>
          <p:cNvSpPr txBox="1"/>
          <p:nvPr/>
        </p:nvSpPr>
        <p:spPr>
          <a:xfrm>
            <a:off x="405765" y="3355340"/>
            <a:ext cx="1144079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5000"/>
              </a:lnSpc>
            </a:pPr>
            <a:r>
              <a:rPr lang="en-US" altLang="zh-CN" sz="2800" b="1">
                <a:solidFill>
                  <a:srgbClr val="050AD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                                                            </a:t>
            </a:r>
            <a:r>
              <a:rPr lang="zh-CN" altLang="zh-CN" sz="3200" b="1">
                <a:solidFill>
                  <a:srgbClr val="050AD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目空一切地笔直向南飞行</a:t>
            </a:r>
            <a:r>
              <a:rPr lang="zh-CN" altLang="zh-CN"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zh-CN" sz="3200" b="1">
                <a:solidFill>
                  <a:srgbClr val="050AD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英里</a:t>
            </a:r>
            <a:r>
              <a:rPr lang="en-US" altLang="zh-CN" sz="3200" b="1">
                <a:solidFill>
                  <a:srgbClr val="050AD9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050AD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直达最近的大湖</a:t>
            </a:r>
            <a:r>
              <a:rPr lang="zh-CN" altLang="en-US" sz="32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Text Box 4"/>
          <p:cNvSpPr txBox="1"/>
          <p:nvPr/>
        </p:nvSpPr>
        <p:spPr>
          <a:xfrm>
            <a:off x="8004810" y="4388485"/>
            <a:ext cx="2763520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5000"/>
              </a:lnSpc>
            </a:pPr>
            <a:r>
              <a:rPr lang="zh-CN" altLang="zh-CN" sz="3200" b="1">
                <a:solidFill>
                  <a:srgbClr val="050AD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沙滩、沼泽边</a:t>
            </a:r>
            <a:r>
              <a:rPr lang="zh-CN" altLang="en-US" sz="32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 Box 4"/>
          <p:cNvSpPr txBox="1"/>
          <p:nvPr/>
        </p:nvSpPr>
        <p:spPr>
          <a:xfrm>
            <a:off x="493395" y="4929505"/>
            <a:ext cx="117030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5000"/>
              </a:lnSpc>
            </a:pPr>
            <a:r>
              <a:rPr lang="zh-CN" altLang="zh-CN" sz="3200" b="1">
                <a:solidFill>
                  <a:srgbClr val="050AD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玉米</a:t>
            </a:r>
            <a:r>
              <a:rPr lang="zh-CN" altLang="en-US" sz="32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Text Box 4"/>
          <p:cNvSpPr txBox="1"/>
          <p:nvPr/>
        </p:nvSpPr>
        <p:spPr>
          <a:xfrm>
            <a:off x="6704965" y="5480050"/>
            <a:ext cx="353377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5000"/>
              </a:lnSpc>
            </a:pPr>
            <a:r>
              <a:rPr lang="zh-CN" altLang="zh-CN" sz="3200" b="1">
                <a:solidFill>
                  <a:srgbClr val="050AD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六只或六的倍数只</a:t>
            </a:r>
            <a:r>
              <a:rPr lang="zh-CN" altLang="en-US" sz="32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7" grpId="0"/>
      <p:bldP spid="8" grpId="0"/>
      <p:bldP spid="10" grpId="0" bldLvl="0"/>
      <p:bldP spid="11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标题 8193"/>
          <p:cNvSpPr>
            <a:spLocks noGrp="1"/>
          </p:cNvSpPr>
          <p:nvPr/>
        </p:nvSpPr>
        <p:spPr>
          <a:xfrm>
            <a:off x="304165" y="334010"/>
            <a:ext cx="330454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解读大雁语言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0050" y="1097915"/>
            <a:ext cx="1129855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细读文章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展开合理的想象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从以下三个句子中任选一句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根据上下文内容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发挥想象设计大雁的内心独白或大雁间的对话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我选择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句。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9265" y="2099310"/>
            <a:ext cx="112668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 </a:t>
            </a:r>
            <a:r>
              <a:rPr lang="en-US" altLang="zh-CN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虽然下面是我喜欢的沙滩和沼泽</a:t>
            </a:r>
            <a:r>
              <a:rPr lang="en-US" altLang="zh-CN" sz="3200" b="1">
                <a:solidFill>
                  <a:srgbClr val="2315D7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可我不能停下</a:t>
            </a:r>
            <a:r>
              <a:rPr lang="en-US" altLang="zh-CN" sz="3200" b="1">
                <a:solidFill>
                  <a:srgbClr val="2315D7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谁知道瞄准我的猎枪藏在哪个角落呢？</a:t>
            </a:r>
            <a:endParaRPr lang="zh-CN" altLang="en-US" sz="3200" b="1">
              <a:solidFill>
                <a:srgbClr val="2315D7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9265" y="3183890"/>
            <a:ext cx="110718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 </a:t>
            </a:r>
            <a:r>
              <a:rPr lang="en-US" altLang="zh-CN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我失去了亲人</a:t>
            </a:r>
            <a:r>
              <a:rPr lang="en-US" altLang="zh-CN" sz="3200" b="1">
                <a:solidFill>
                  <a:srgbClr val="2315D7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独自活在这悲惨的天空之中</a:t>
            </a:r>
            <a:r>
              <a:rPr lang="en-US" altLang="zh-CN" sz="3200" b="1">
                <a:solidFill>
                  <a:srgbClr val="2315D7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伤心！无法独活！</a:t>
            </a:r>
            <a:endParaRPr lang="zh-CN" altLang="en-US" sz="3200" b="1">
              <a:solidFill>
                <a:srgbClr val="2315D7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9265" y="4289425"/>
            <a:ext cx="110718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 </a:t>
            </a:r>
            <a:r>
              <a:rPr lang="en-US" altLang="zh-CN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领头雁：好！今天的打斗与论辩到此结束。</a:t>
            </a:r>
            <a:endParaRPr lang="zh-CN" altLang="en-US" sz="3200" b="1">
              <a:solidFill>
                <a:srgbClr val="2315D7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9265" y="4991735"/>
            <a:ext cx="113639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大雁A：哇！今天这场战斗太精彩了！</a:t>
            </a:r>
            <a:endParaRPr lang="zh-CN" altLang="en-US" sz="3200" b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>
                <a:solidFill>
                  <a:srgbClr val="FF33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赢了的</a:t>
            </a:r>
            <a:r>
              <a:rPr lang="en-US" altLang="zh-CN" sz="3200">
                <a:solidFill>
                  <a:srgbClr val="FF33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大雁B：哼！在这威斯康星的沼泽地里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谁是我的对手？ </a:t>
            </a:r>
            <a:endParaRPr lang="zh-CN" altLang="en-US" sz="3200" b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大雁C：时间不早了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洗洗睡吧。</a:t>
            </a:r>
            <a:endParaRPr lang="zh-CN" altLang="en-US" sz="3200" b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7891" name="标题 8193"/>
          <p:cNvSpPr>
            <a:spLocks noGrp="1"/>
          </p:cNvSpPr>
          <p:nvPr/>
        </p:nvSpPr>
        <p:spPr>
          <a:xfrm>
            <a:off x="258445" y="538480"/>
            <a:ext cx="330454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欣赏抒情笔法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9570" y="1609090"/>
            <a:ext cx="1141857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作者按照大雁行为的过程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辅以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比喻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拟人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衬托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借代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等修辞手法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有层次地、细致地对大雁加以描写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同时抒发情感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让人如见其形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如闻其声。仿照示例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摘录课文中一个优美的句子加以品析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摘录：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一只燕子的来临说明不了春天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但当一群大雁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冲破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了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月暖流的雾霭时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春天就来到了。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品析：大雁是春天真正的使者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,“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冲破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一词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表现出它们不顾一切阻挠及对春天的向往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大雁给人们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带来了</a:t>
            </a:r>
            <a:r>
              <a:rPr lang="en-US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春天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的生机和喜悦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美好且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充满灵性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89585" y="782320"/>
            <a:ext cx="1141857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摘录：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一触到水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我们刚到的客人就会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叫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起来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似乎它们溅起的水花能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抖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掉那脆弱的香蒲身上的冬天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品析：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摘录：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每年三月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它们都要用自己的生命来为实现这个基本的信念做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赌注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品析：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4990" y="1722755"/>
            <a:ext cx="109467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/>
              <a:t>         </a:t>
            </a:r>
            <a:r>
              <a:rPr lang="zh-CN" altLang="en-US" sz="3200" b="1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“叫”表现出归来的大雁触到水的欣喜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“抖”表明归来的大雁让香蒲乃至万物摆脱了冬日的束缚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从此迎来春天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欣欣向荣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显得生动形象。</a:t>
            </a:r>
            <a:endParaRPr lang="zh-CN" altLang="en-US" sz="3200" b="1">
              <a:solidFill>
                <a:srgbClr val="FF33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4990" y="4628515"/>
            <a:ext cx="111226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/>
              <a:t>         </a:t>
            </a:r>
            <a:r>
              <a:rPr lang="zh-CN" altLang="en-US" sz="3200" b="1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sz="3200" b="1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赌注”这里有孤注一掷的意思。大雁用生命实现联合的信念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而人类却遥不可及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表现了作者对大雁赞扬、钦佩、崇敬之情</a:t>
            </a:r>
            <a:r>
              <a:rPr lang="zh-CN" altLang="en-US" sz="3200" b="1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3200" b="1">
              <a:solidFill>
                <a:srgbClr val="FF33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69570" y="1692910"/>
            <a:ext cx="11418570" cy="18561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摘录：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在这种每年一度的迁徙中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整个大陆所获得的是从3月的天空洒下来的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一首有益无损的带着野性的诗歌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品析：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9570" y="2661285"/>
            <a:ext cx="1105789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/>
              <a:t>          </a:t>
            </a: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春分后大雁回归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它们离开食品丰足、冬季温暖的南方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来到阳光充足、夏季僻静的北极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生育小雁。</a:t>
            </a:r>
            <a:r>
              <a:rPr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迁徙中大雁的鸣叫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充满了生命的力量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给整个大陆带来诗意。表达了作者对大雁的喜爱之情</a:t>
            </a:r>
            <a:r>
              <a:rPr 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3200" b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ZjM1MDU3MjRkMGIzNjliNDRhNmZhZDFlNDFkYmY5MmUifQ==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2860</Words>
  <Application>WPS 演示</Application>
  <PresentationFormat>自定义</PresentationFormat>
  <Paragraphs>156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Times New Roman</vt:lpstr>
      <vt:lpstr>华文行楷</vt:lpstr>
      <vt:lpstr>方正楷体_GBK</vt:lpstr>
      <vt:lpstr>微软雅黑</vt:lpstr>
      <vt:lpstr>黑体</vt:lpstr>
      <vt:lpstr>SimSun-ExtB</vt:lpstr>
      <vt:lpstr>华文细黑</vt:lpstr>
      <vt:lpstr>楷体_GB2312</vt:lpstr>
      <vt:lpstr>Arial Unicode MS</vt:lpstr>
      <vt:lpstr>等线</vt:lpstr>
      <vt:lpstr>新宋体</vt:lpstr>
      <vt:lpstr>华文隶书</vt:lpstr>
      <vt:lpstr>华文楷体</vt:lpstr>
      <vt:lpstr>华文新魏</vt:lpstr>
      <vt:lpstr>华文中宋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黄红政</cp:lastModifiedBy>
  <cp:revision>651</cp:revision>
  <dcterms:created xsi:type="dcterms:W3CDTF">2017-08-03T09:01:00Z</dcterms:created>
  <dcterms:modified xsi:type="dcterms:W3CDTF">2024-03-28T05:59:10Z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63CCB4860CBB44CE8A1731B24019ECDE_12</vt:lpwstr>
  </property>
</Properties>
</file>