
<file path=[Content_Types].xml><?xml version="1.0" encoding="utf-8"?>
<Types xmlns="http://schemas.openxmlformats.org/package/2006/content-types">
  <Default Extension="jpeg" ContentType="image/jpeg"/>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8" r:id="rId4"/>
    <p:sldId id="288" r:id="rId5"/>
    <p:sldId id="290" r:id="rId6"/>
    <p:sldId id="291" r:id="rId7"/>
    <p:sldId id="286" r:id="rId8"/>
    <p:sldId id="259" r:id="rId9"/>
    <p:sldId id="261" r:id="rId10"/>
    <p:sldId id="260" r:id="rId11"/>
    <p:sldId id="262" r:id="rId12"/>
    <p:sldId id="263" r:id="rId13"/>
    <p:sldId id="264" r:id="rId14"/>
    <p:sldId id="268" r:id="rId15"/>
    <p:sldId id="287" r:id="rId16"/>
    <p:sldId id="267" r:id="rId17"/>
    <p:sldId id="292" r:id="rId18"/>
    <p:sldId id="293" r:id="rId19"/>
    <p:sldId id="294" r:id="rId20"/>
    <p:sldId id="272" r:id="rId21"/>
    <p:sldId id="273" r:id="rId22"/>
    <p:sldId id="274" r:id="rId23"/>
    <p:sldId id="275" r:id="rId24"/>
    <p:sldId id="276" r:id="rId25"/>
    <p:sldId id="277" r:id="rId26"/>
    <p:sldId id="279" r:id="rId27"/>
    <p:sldId id="280" r:id="rId28"/>
    <p:sldId id="278" r:id="rId29"/>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99"/>
    <a:srgbClr val="3333FF"/>
    <a:srgbClr val="FF33CC"/>
    <a:srgbClr val="FF0000"/>
    <a:srgbClr val="66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34"/>
    <p:restoredTop sz="94634"/>
  </p:normalViewPr>
  <p:slideViewPr>
    <p:cSldViewPr showGuides="1">
      <p:cViewPr varScale="1">
        <p:scale>
          <a:sx n="73" d="100"/>
          <a:sy n="73" d="100"/>
        </p:scale>
        <p:origin x="-56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p>
        </p:txBody>
      </p:sp>
      <p:sp>
        <p:nvSpPr>
          <p:cNvPr id="8" name="页脚占位符 7"/>
          <p:cNvSpPr>
            <a:spLocks noGrp="1"/>
          </p:cNvSpPr>
          <p:nvPr>
            <p:ph type="ftr" sz="quarter" idx="11"/>
          </p:nvPr>
        </p:nvSpPr>
        <p:spPr/>
        <p:txBody>
          <a:bodyPr/>
          <a:lstStyle/>
          <a:p>
            <a:pPr lvl="0"/>
            <a:endParaRPr lang="zh-CN" dirty="0"/>
          </a:p>
        </p:txBody>
      </p:sp>
      <p:sp>
        <p:nvSpPr>
          <p:cNvPr id="9" name="灯片编号占位符 8"/>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p>
        </p:txBody>
      </p:sp>
      <p:sp>
        <p:nvSpPr>
          <p:cNvPr id="4" name="页脚占位符 3"/>
          <p:cNvSpPr>
            <a:spLocks noGrp="1"/>
          </p:cNvSpPr>
          <p:nvPr>
            <p:ph type="ftr" sz="quarter" idx="11"/>
          </p:nvPr>
        </p:nvSpPr>
        <p:spPr/>
        <p:txBody>
          <a:bodyPr/>
          <a:lstStyle/>
          <a:p>
            <a:pPr lvl="0"/>
            <a:endParaRPr lang="zh-CN" dirty="0"/>
          </a:p>
        </p:txBody>
      </p:sp>
      <p:sp>
        <p:nvSpPr>
          <p:cNvPr id="5" name="灯片编号占位符 4"/>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a:endParaRPr lang="zh-CN" dirty="0"/>
          </a:p>
        </p:txBody>
      </p:sp>
      <p:sp>
        <p:nvSpPr>
          <p:cNvPr id="4" name="灯片编号占位符 3"/>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fld id="{BB962C8B-B14F-4D97-AF65-F5344CB8AC3E}" type="datetime1">
              <a:rPr lang="zh-CN" altLang="en-US" dirty="0"/>
            </a:fld>
            <a:endParaRPr lang="zh-CN" altLang="en-US" dirty="0"/>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dirty="0"/>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dirty="0"/>
            </a:fld>
            <a:endParaRPr 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jpeg"/><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jpeg"/><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GIF"/><Relationship Id="rId2" Type="http://schemas.openxmlformats.org/officeDocument/2006/relationships/slide" Target="slide1.xml"/><Relationship Id="rId1" Type="http://schemas.openxmlformats.org/officeDocument/2006/relationships/image" Target="../media/image15.GIF"/></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hyperlink" Target="http://baike.so.com/doc/5352423.html" TargetMode="External"/><Relationship Id="rId3" Type="http://schemas.openxmlformats.org/officeDocument/2006/relationships/hyperlink" Target="http://baike.so.com/doc/5344461.html" TargetMode="External"/><Relationship Id="rId2" Type="http://schemas.openxmlformats.org/officeDocument/2006/relationships/hyperlink" Target="http://baike.so.com/doc/1366433.html" TargetMode="Externa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53" name="图片 2052" descr="春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054" name="文本框 2053"/>
          <p:cNvSpPr txBox="1"/>
          <p:nvPr/>
        </p:nvSpPr>
        <p:spPr>
          <a:xfrm>
            <a:off x="5697538" y="1268413"/>
            <a:ext cx="458787" cy="4537075"/>
          </a:xfrm>
          <a:prstGeom prst="rect">
            <a:avLst/>
          </a:prstGeom>
          <a:noFill/>
          <a:ln w="9525">
            <a:noFill/>
          </a:ln>
        </p:spPr>
        <p:txBody>
          <a:bodyPr vert="eaVert">
            <a:spAutoFit/>
          </a:bodyPr>
          <a:p>
            <a:pPr lvl="0">
              <a:spcBef>
                <a:spcPct val="50000"/>
              </a:spcBef>
            </a:pPr>
            <a:endParaRPr dirty="0">
              <a:latin typeface="Arial" panose="020B0604020202020204" pitchFamily="34" charset="0"/>
              <a:ea typeface="宋体" panose="02010600030101010101" pitchFamily="2" charset="-122"/>
            </a:endParaRPr>
          </a:p>
        </p:txBody>
      </p:sp>
      <p:sp>
        <p:nvSpPr>
          <p:cNvPr id="2055" name="文本框 2054"/>
          <p:cNvSpPr txBox="1"/>
          <p:nvPr/>
        </p:nvSpPr>
        <p:spPr>
          <a:xfrm>
            <a:off x="1763713" y="2781300"/>
            <a:ext cx="1584325" cy="1555750"/>
          </a:xfrm>
          <a:prstGeom prst="rect">
            <a:avLst/>
          </a:prstGeom>
          <a:noFill/>
          <a:ln w="9525">
            <a:noFill/>
          </a:ln>
        </p:spPr>
        <p:txBody>
          <a:bodyPr>
            <a:spAutoFit/>
          </a:bodyPr>
          <a:p>
            <a:pPr lvl="0">
              <a:spcBef>
                <a:spcPct val="50000"/>
              </a:spcBef>
            </a:pPr>
            <a:r>
              <a:rPr lang="zh-CN" altLang="en-US" sz="9600" b="1" dirty="0">
                <a:solidFill>
                  <a:srgbClr val="FF0000"/>
                </a:solidFill>
                <a:latin typeface="Arial" panose="020B0604020202020204" pitchFamily="34" charset="0"/>
                <a:ea typeface="楷体_GB2312" pitchFamily="49" charset="-122"/>
              </a:rPr>
              <a:t>春</a:t>
            </a:r>
            <a:endParaRPr lang="zh-CN" altLang="en-US" sz="9600" b="1" dirty="0">
              <a:solidFill>
                <a:srgbClr val="FF0000"/>
              </a:solidFill>
              <a:latin typeface="Arial" panose="020B0604020202020204" pitchFamily="34" charset="0"/>
              <a:ea typeface="楷体_GB2312" pitchFamily="49" charset="-122"/>
            </a:endParaRPr>
          </a:p>
        </p:txBody>
      </p:sp>
      <p:sp>
        <p:nvSpPr>
          <p:cNvPr id="2056" name="文本框 2055"/>
          <p:cNvSpPr txBox="1"/>
          <p:nvPr/>
        </p:nvSpPr>
        <p:spPr>
          <a:xfrm>
            <a:off x="3686175" y="1773238"/>
            <a:ext cx="793750" cy="5472112"/>
          </a:xfrm>
          <a:prstGeom prst="rect">
            <a:avLst/>
          </a:prstGeom>
          <a:noFill/>
          <a:ln w="9525">
            <a:noFill/>
          </a:ln>
        </p:spPr>
        <p:txBody>
          <a:bodyPr vert="eaVert">
            <a:spAutoFit/>
          </a:bodyPr>
          <a:p>
            <a:pPr lvl="0">
              <a:spcBef>
                <a:spcPct val="50000"/>
              </a:spcBef>
            </a:pPr>
            <a:r>
              <a:rPr lang="zh-CN" altLang="en-US" sz="4000" b="1" dirty="0">
                <a:solidFill>
                  <a:srgbClr val="3333FF"/>
                </a:solidFill>
                <a:latin typeface="Arial" panose="020B0604020202020204" pitchFamily="34" charset="0"/>
                <a:ea typeface="宋体" panose="02010600030101010101" pitchFamily="2" charset="-122"/>
              </a:rPr>
              <a:t>朱自清（写景散文）</a:t>
            </a:r>
            <a:endParaRPr lang="zh-CN" altLang="en-US" sz="4000" b="1" dirty="0">
              <a:solidFill>
                <a:srgbClr val="3333FF"/>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55"/>
                                        </p:tgtEl>
                                        <p:attrNameLst>
                                          <p:attrName>style.visibility</p:attrName>
                                        </p:attrNameLst>
                                      </p:cBhvr>
                                      <p:to>
                                        <p:strVal val="visible"/>
                                      </p:to>
                                    </p:set>
                                    <p:animEffect transition="in" filter="blinds(horizontal)">
                                      <p:cBhvr>
                                        <p:cTn id="7" dur="500"/>
                                        <p:tgtEl>
                                          <p:spTgt spid="205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56"/>
                                        </p:tgtEl>
                                        <p:attrNameLst>
                                          <p:attrName>style.visibility</p:attrName>
                                        </p:attrNameLst>
                                      </p:cBhvr>
                                      <p:to>
                                        <p:strVal val="visible"/>
                                      </p:to>
                                    </p:set>
                                    <p:animEffect transition="in" filter="blinds(horizontal)">
                                      <p:cBhvr>
                                        <p:cTn id="12" dur="500"/>
                                        <p:tgtEl>
                                          <p:spTgt spid="2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5" grpId="0"/>
      <p:bldP spid="205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6" name="图片 26625" descr="春2"/>
          <p:cNvPicPr>
            <a:picLocks noChangeAspect="1"/>
          </p:cNvPicPr>
          <p:nvPr/>
        </p:nvPicPr>
        <p:blipFill>
          <a:blip r:embed="rId1"/>
          <a:stretch>
            <a:fillRect/>
          </a:stretch>
        </p:blipFill>
        <p:spPr>
          <a:xfrm>
            <a:off x="0" y="0"/>
            <a:ext cx="9144000" cy="6858000"/>
          </a:xfrm>
          <a:prstGeom prst="rect">
            <a:avLst/>
          </a:prstGeom>
          <a:noFill/>
          <a:ln w="9525">
            <a:noFill/>
          </a:ln>
        </p:spPr>
      </p:pic>
      <p:pic>
        <p:nvPicPr>
          <p:cNvPr id="26627" name="图片 26626" descr="春8"/>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6628" name="矩形 26627"/>
          <p:cNvSpPr/>
          <p:nvPr/>
        </p:nvSpPr>
        <p:spPr>
          <a:xfrm>
            <a:off x="0" y="4575175"/>
            <a:ext cx="9144000" cy="2282825"/>
          </a:xfrm>
          <a:prstGeom prst="rect">
            <a:avLst/>
          </a:prstGeom>
          <a:noFill/>
          <a:ln w="9525">
            <a:noFill/>
          </a:ln>
        </p:spPr>
        <p:txBody>
          <a:bodyPr anchor="ctr">
            <a:spAutoFit/>
          </a:bodyPr>
          <a:p>
            <a:pPr lvl="0"/>
            <a:r>
              <a:rPr lang="zh-CN" altLang="en-US" dirty="0">
                <a:latin typeface="Arial" panose="020B0604020202020204" pitchFamily="34" charset="0"/>
                <a:ea typeface="宋体" panose="02010600030101010101" pitchFamily="2" charset="-122"/>
              </a:rPr>
              <a:t>　</a:t>
            </a:r>
            <a:r>
              <a:rPr lang="zh-CN" altLang="en-US" sz="2400" b="1" dirty="0">
                <a:solidFill>
                  <a:srgbClr val="FF0000"/>
                </a:solidFill>
                <a:latin typeface="Arial" panose="020B0604020202020204" pitchFamily="34" charset="0"/>
                <a:ea typeface="宋体" panose="02010600030101010101" pitchFamily="2" charset="-122"/>
              </a:rPr>
              <a:t>雨是最寻常的，一下就是三两天。可别恼。看，像牛毛，像花针，像细丝，密密地斜织着，人家屋顶上全笼着一层薄烟。树叶却绿得发亮，小草也青得逼你的眼。傍晚时候，上灯了，一点点黄晕的光，烘托出一片安静而和平的夜。在乡下，小路上，石桥边，有撑着伞慢慢走着的人，地里还有工作的农民，披着蓑戴着笠。他们的房屋稀稀疏疏的，在雨里静默着。 </a:t>
            </a:r>
            <a:endParaRPr lang="zh-CN" altLang="en-US" sz="2400" b="1" dirty="0">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8"/>
                                        </p:tgtEl>
                                        <p:attrNameLst>
                                          <p:attrName>style.visibility</p:attrName>
                                        </p:attrNameLst>
                                      </p:cBhvr>
                                      <p:to>
                                        <p:strVal val="visible"/>
                                      </p:to>
                                    </p:set>
                                    <p:anim calcmode="lin" valueType="num">
                                      <p:cBhvr additive="base">
                                        <p:cTn id="7" dur="500" fill="hold"/>
                                        <p:tgtEl>
                                          <p:spTgt spid="26628"/>
                                        </p:tgtEl>
                                        <p:attrNameLst>
                                          <p:attrName>ppt_x</p:attrName>
                                        </p:attrNameLst>
                                      </p:cBhvr>
                                      <p:tavLst>
                                        <p:tav tm="0">
                                          <p:val>
                                            <p:strVal val="#ppt_x"/>
                                          </p:val>
                                        </p:tav>
                                        <p:tav tm="100000">
                                          <p:val>
                                            <p:strVal val="#ppt_x"/>
                                          </p:val>
                                        </p:tav>
                                      </p:tavLst>
                                    </p:anim>
                                    <p:anim calcmode="lin" valueType="num">
                                      <p:cBhvr additive="base">
                                        <p:cTn id="8" dur="500" fill="hold"/>
                                        <p:tgtEl>
                                          <p:spTgt spid="266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2" name="图片 25601" descr="春2"/>
          <p:cNvPicPr>
            <a:picLocks noChangeAspect="1"/>
          </p:cNvPicPr>
          <p:nvPr/>
        </p:nvPicPr>
        <p:blipFill>
          <a:blip r:embed="rId1"/>
          <a:stretch>
            <a:fillRect/>
          </a:stretch>
        </p:blipFill>
        <p:spPr>
          <a:xfrm>
            <a:off x="0" y="0"/>
            <a:ext cx="9144000" cy="6858000"/>
          </a:xfrm>
          <a:prstGeom prst="rect">
            <a:avLst/>
          </a:prstGeom>
          <a:noFill/>
          <a:ln w="9525">
            <a:noFill/>
          </a:ln>
        </p:spPr>
      </p:pic>
      <p:pic>
        <p:nvPicPr>
          <p:cNvPr id="25605" name="图片 25604" descr="春10"/>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5606" name="矩形 25605"/>
          <p:cNvSpPr/>
          <p:nvPr/>
        </p:nvSpPr>
        <p:spPr>
          <a:xfrm>
            <a:off x="66675" y="5305425"/>
            <a:ext cx="9077325" cy="1552575"/>
          </a:xfrm>
          <a:prstGeom prst="rect">
            <a:avLst/>
          </a:prstGeom>
          <a:noFill/>
          <a:ln w="9525">
            <a:noFill/>
          </a:ln>
        </p:spPr>
        <p:txBody>
          <a:bodyPr anchor="ctr">
            <a:spAutoFit/>
          </a:bodyPr>
          <a:p>
            <a:pPr lvl="0"/>
            <a:r>
              <a:rPr lang="zh-CN" altLang="en-US" sz="2400" b="1" dirty="0">
                <a:solidFill>
                  <a:srgbClr val="FF0000"/>
                </a:solidFill>
                <a:latin typeface="Arial" panose="020B0604020202020204" pitchFamily="34" charset="0"/>
                <a:ea typeface="宋体" panose="02010600030101010101" pitchFamily="2" charset="-122"/>
              </a:rPr>
              <a:t>天上的风筝渐渐多了，地上的孩子也多了。城里乡下，家家户户，老老小小，也赶趟似的，一个个都出来了。舒活舒活筋骨，抖擞抖擞精神，各做各的一份事儿去。“一年之计在于春”，刚起头儿，有的是功夫，有的是希望。 </a:t>
            </a:r>
            <a:endParaRPr lang="zh-CN" altLang="en-US" sz="2400" b="1" dirty="0">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6"/>
                                        </p:tgtEl>
                                        <p:attrNameLst>
                                          <p:attrName>style.visibility</p:attrName>
                                        </p:attrNameLst>
                                      </p:cBhvr>
                                      <p:to>
                                        <p:strVal val="visible"/>
                                      </p:to>
                                    </p:set>
                                    <p:anim calcmode="lin" valueType="num">
                                      <p:cBhvr additive="base">
                                        <p:cTn id="7" dur="500" fill="hold"/>
                                        <p:tgtEl>
                                          <p:spTgt spid="25606"/>
                                        </p:tgtEl>
                                        <p:attrNameLst>
                                          <p:attrName>ppt_x</p:attrName>
                                        </p:attrNameLst>
                                      </p:cBhvr>
                                      <p:tavLst>
                                        <p:tav tm="0">
                                          <p:val>
                                            <p:strVal val="#ppt_x"/>
                                          </p:val>
                                        </p:tav>
                                        <p:tav tm="100000">
                                          <p:val>
                                            <p:strVal val="#ppt_x"/>
                                          </p:val>
                                        </p:tav>
                                      </p:tavLst>
                                    </p:anim>
                                    <p:anim calcmode="lin" valueType="num">
                                      <p:cBhvr additive="base">
                                        <p:cTn id="8" dur="500" fill="hold"/>
                                        <p:tgtEl>
                                          <p:spTgt spid="256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图片 24577" descr="春2"/>
          <p:cNvPicPr>
            <a:picLocks noChangeAspect="1"/>
          </p:cNvPicPr>
          <p:nvPr/>
        </p:nvPicPr>
        <p:blipFill>
          <a:blip r:embed="rId1"/>
          <a:stretch>
            <a:fillRect/>
          </a:stretch>
        </p:blipFill>
        <p:spPr>
          <a:xfrm>
            <a:off x="0" y="0"/>
            <a:ext cx="9144000" cy="6858000"/>
          </a:xfrm>
          <a:prstGeom prst="rect">
            <a:avLst/>
          </a:prstGeom>
          <a:noFill/>
          <a:ln w="9525">
            <a:noFill/>
          </a:ln>
        </p:spPr>
      </p:pic>
      <p:pic>
        <p:nvPicPr>
          <p:cNvPr id="24580" name="图片 24579" descr="春12"/>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4581" name="矩形 24580"/>
          <p:cNvSpPr/>
          <p:nvPr/>
        </p:nvSpPr>
        <p:spPr>
          <a:xfrm>
            <a:off x="0" y="0"/>
            <a:ext cx="9144000" cy="1800225"/>
          </a:xfrm>
          <a:prstGeom prst="rect">
            <a:avLst/>
          </a:prstGeom>
          <a:noFill/>
          <a:ln w="9525">
            <a:noFill/>
          </a:ln>
        </p:spPr>
        <p:txBody>
          <a:bodyPr anchor="ctr">
            <a:spAutoFit/>
          </a:bodyPr>
          <a:p>
            <a:pPr lvl="0"/>
            <a:r>
              <a:rPr lang="zh-CN" altLang="en-US" sz="2800" b="1" dirty="0">
                <a:solidFill>
                  <a:srgbClr val="FF0000"/>
                </a:solidFill>
                <a:latin typeface="Arial" panose="020B0604020202020204" pitchFamily="34" charset="0"/>
                <a:ea typeface="宋体" panose="02010600030101010101" pitchFamily="2" charset="-122"/>
              </a:rPr>
              <a:t>春天像刚落地的娃娃，从头到脚都是新的，它生长着。  　　       春天像小姑娘，花枝招展的，笑着走着。 　　                               春天像健壮的青年，有铁一般的胳膊和腰脚，领着我们向前去。</a:t>
            </a:r>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581">
                                            <p:txEl>
                                              <p:charRg st="0" end="117"/>
                                            </p:txEl>
                                          </p:spTgt>
                                        </p:tgtEl>
                                        <p:attrNameLst>
                                          <p:attrName>style.visibility</p:attrName>
                                        </p:attrNameLst>
                                      </p:cBhvr>
                                      <p:to>
                                        <p:strVal val="visible"/>
                                      </p:to>
                                    </p:set>
                                    <p:anim calcmode="lin" valueType="num">
                                      <p:cBhvr additive="base">
                                        <p:cTn id="7" dur="500" fill="hold"/>
                                        <p:tgtEl>
                                          <p:spTgt spid="24581">
                                            <p:txEl>
                                              <p:charRg st="0" end="11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81">
                                            <p:txEl>
                                              <p:charRg st="0" end="11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2" name="图片 20481" descr="春2"/>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0483" name="文本框 20482"/>
          <p:cNvSpPr txBox="1"/>
          <p:nvPr/>
        </p:nvSpPr>
        <p:spPr>
          <a:xfrm>
            <a:off x="2895600" y="333375"/>
            <a:ext cx="5132388" cy="366713"/>
          </a:xfrm>
          <a:prstGeom prst="rect">
            <a:avLst/>
          </a:prstGeom>
          <a:noFill/>
          <a:ln w="9525">
            <a:noFill/>
          </a:ln>
        </p:spPr>
        <p:txBody>
          <a:bodyPr>
            <a:spAutoFit/>
          </a:bodyPr>
          <a:p>
            <a:pPr lvl="0"/>
            <a:endParaRPr dirty="0">
              <a:latin typeface="Arial" panose="020B0604020202020204" pitchFamily="34" charset="0"/>
              <a:ea typeface="宋体" panose="02010600030101010101" pitchFamily="2" charset="-122"/>
            </a:endParaRPr>
          </a:p>
        </p:txBody>
      </p:sp>
      <p:sp>
        <p:nvSpPr>
          <p:cNvPr id="20484" name="文本框 20483"/>
          <p:cNvSpPr txBox="1"/>
          <p:nvPr/>
        </p:nvSpPr>
        <p:spPr>
          <a:xfrm>
            <a:off x="3132138" y="692150"/>
            <a:ext cx="2663825" cy="823913"/>
          </a:xfrm>
          <a:prstGeom prst="rect">
            <a:avLst/>
          </a:prstGeom>
          <a:noFill/>
          <a:ln w="9525">
            <a:noFill/>
          </a:ln>
        </p:spPr>
        <p:txBody>
          <a:bodyPr>
            <a:spAutoFit/>
          </a:bodyPr>
          <a:p>
            <a:pPr lvl="0">
              <a:spcBef>
                <a:spcPct val="50000"/>
              </a:spcBef>
            </a:pPr>
            <a:r>
              <a:rPr lang="zh-CN" altLang="en-US" sz="4800" b="1" dirty="0">
                <a:solidFill>
                  <a:srgbClr val="FF33CC"/>
                </a:solidFill>
                <a:latin typeface="Arial" panose="020B0604020202020204" pitchFamily="34" charset="0"/>
                <a:ea typeface="宋体" panose="02010600030101010101" pitchFamily="2" charset="-122"/>
              </a:rPr>
              <a:t>重点字词</a:t>
            </a:r>
            <a:endParaRPr lang="zh-CN" altLang="en-US" sz="4800" b="1" dirty="0">
              <a:solidFill>
                <a:srgbClr val="FF33CC"/>
              </a:solidFill>
              <a:latin typeface="Arial" panose="020B0604020202020204" pitchFamily="34" charset="0"/>
              <a:ea typeface="宋体" panose="02010600030101010101" pitchFamily="2" charset="-122"/>
            </a:endParaRPr>
          </a:p>
        </p:txBody>
      </p:sp>
      <p:sp>
        <p:nvSpPr>
          <p:cNvPr id="20485" name="文本框 20484"/>
          <p:cNvSpPr txBox="1"/>
          <p:nvPr/>
        </p:nvSpPr>
        <p:spPr>
          <a:xfrm>
            <a:off x="395288" y="1557338"/>
            <a:ext cx="8353425" cy="1766887"/>
          </a:xfrm>
          <a:prstGeom prst="rect">
            <a:avLst/>
          </a:prstGeom>
          <a:noFill/>
          <a:ln w="9525">
            <a:noFill/>
          </a:ln>
        </p:spPr>
        <p:txBody>
          <a:bodyPr>
            <a:spAutoFit/>
          </a:bodyPr>
          <a:p>
            <a:pPr lvl="0">
              <a:spcBef>
                <a:spcPct val="50000"/>
              </a:spcBef>
            </a:pPr>
            <a:r>
              <a:rPr lang="zh-CN" altLang="en-US" sz="4400" b="1" dirty="0">
                <a:solidFill>
                  <a:srgbClr val="FF0000"/>
                </a:solidFill>
                <a:latin typeface="Arial" panose="020B0604020202020204" pitchFamily="34" charset="0"/>
                <a:ea typeface="宋体" panose="02010600030101010101" pitchFamily="2" charset="-122"/>
              </a:rPr>
              <a:t>朗润      嫩绿      抚摸      窠巢 </a:t>
            </a:r>
            <a:endParaRPr lang="zh-CN" altLang="en-US" sz="4400" b="1" dirty="0">
              <a:solidFill>
                <a:srgbClr val="FF0000"/>
              </a:solidFill>
              <a:latin typeface="Arial" panose="020B0604020202020204" pitchFamily="34" charset="0"/>
              <a:ea typeface="宋体" panose="02010600030101010101" pitchFamily="2" charset="-122"/>
            </a:endParaRPr>
          </a:p>
          <a:p>
            <a:pPr lvl="0">
              <a:spcBef>
                <a:spcPct val="50000"/>
              </a:spcBef>
            </a:pPr>
            <a:r>
              <a:rPr lang="zh-CN" altLang="en-US" sz="4400" b="1" dirty="0">
                <a:solidFill>
                  <a:srgbClr val="FF0000"/>
                </a:solidFill>
                <a:latin typeface="Arial" panose="020B0604020202020204" pitchFamily="34" charset="0"/>
                <a:ea typeface="宋体" panose="02010600030101010101" pitchFamily="2" charset="-122"/>
              </a:rPr>
              <a:t>清脆      喉咙      婉转      应和</a:t>
            </a:r>
            <a:r>
              <a:rPr lang="zh-CN" altLang="en-US" sz="4400" dirty="0">
                <a:latin typeface="Arial" panose="020B0604020202020204" pitchFamily="34" charset="0"/>
                <a:ea typeface="宋体" panose="02010600030101010101" pitchFamily="2" charset="-122"/>
              </a:rPr>
              <a:t>              </a:t>
            </a:r>
            <a:endParaRPr lang="zh-CN" altLang="en-US" sz="4400" dirty="0">
              <a:latin typeface="Arial" panose="020B0604020202020204" pitchFamily="34" charset="0"/>
              <a:ea typeface="宋体" panose="02010600030101010101" pitchFamily="2" charset="-122"/>
            </a:endParaRPr>
          </a:p>
        </p:txBody>
      </p:sp>
      <p:sp>
        <p:nvSpPr>
          <p:cNvPr id="20486" name="文本框 20485"/>
          <p:cNvSpPr txBox="1"/>
          <p:nvPr/>
        </p:nvSpPr>
        <p:spPr>
          <a:xfrm>
            <a:off x="539750" y="3789363"/>
            <a:ext cx="8424863" cy="1766887"/>
          </a:xfrm>
          <a:prstGeom prst="rect">
            <a:avLst/>
          </a:prstGeom>
          <a:noFill/>
          <a:ln w="9525">
            <a:noFill/>
          </a:ln>
        </p:spPr>
        <p:txBody>
          <a:bodyPr>
            <a:spAutoFit/>
          </a:bodyPr>
          <a:p>
            <a:pPr lvl="0">
              <a:spcBef>
                <a:spcPct val="50000"/>
              </a:spcBef>
            </a:pPr>
            <a:r>
              <a:rPr lang="zh-CN" altLang="en-US" sz="4400" b="1" dirty="0">
                <a:solidFill>
                  <a:srgbClr val="FF0000"/>
                </a:solidFill>
                <a:latin typeface="Arial" panose="020B0604020202020204" pitchFamily="34" charset="0"/>
                <a:ea typeface="宋体" panose="02010600030101010101" pitchFamily="2" charset="-122"/>
              </a:rPr>
              <a:t>嘹亮      烘托      静默      抖擞 </a:t>
            </a:r>
            <a:endParaRPr lang="zh-CN" altLang="en-US" sz="4400" b="1" dirty="0">
              <a:solidFill>
                <a:srgbClr val="FF0000"/>
              </a:solidFill>
              <a:latin typeface="Arial" panose="020B0604020202020204" pitchFamily="34" charset="0"/>
              <a:ea typeface="宋体" panose="02010600030101010101" pitchFamily="2" charset="-122"/>
            </a:endParaRPr>
          </a:p>
          <a:p>
            <a:pPr lvl="0">
              <a:spcBef>
                <a:spcPct val="50000"/>
              </a:spcBef>
            </a:pPr>
            <a:r>
              <a:rPr lang="zh-CN" altLang="en-US" sz="4400" b="1" dirty="0">
                <a:solidFill>
                  <a:srgbClr val="FF0000"/>
                </a:solidFill>
                <a:latin typeface="Arial" panose="020B0604020202020204" pitchFamily="34" charset="0"/>
                <a:ea typeface="宋体" panose="02010600030101010101" pitchFamily="2" charset="-122"/>
              </a:rPr>
              <a:t>健壮      酝酿      披蓑戴笠</a:t>
            </a:r>
            <a:r>
              <a:rPr lang="zh-CN" altLang="en-US" sz="4400" dirty="0">
                <a:latin typeface="Arial" panose="020B0604020202020204" pitchFamily="34" charset="0"/>
                <a:ea typeface="宋体" panose="02010600030101010101" pitchFamily="2" charset="-122"/>
              </a:rPr>
              <a:t> </a:t>
            </a:r>
            <a:endParaRPr lang="zh-CN" altLang="en-US" sz="44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blinds(horizontal)">
                                      <p:cBhvr>
                                        <p:cTn id="7" dur="500"/>
                                        <p:tgtEl>
                                          <p:spTgt spid="2048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485"/>
                                        </p:tgtEl>
                                        <p:attrNameLst>
                                          <p:attrName>style.visibility</p:attrName>
                                        </p:attrNameLst>
                                      </p:cBhvr>
                                      <p:to>
                                        <p:strVal val="visible"/>
                                      </p:to>
                                    </p:set>
                                    <p:animEffect transition="in" filter="blinds(horizontal)">
                                      <p:cBhvr>
                                        <p:cTn id="12" dur="500"/>
                                        <p:tgtEl>
                                          <p:spTgt spid="2048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486"/>
                                        </p:tgtEl>
                                        <p:attrNameLst>
                                          <p:attrName>style.visibility</p:attrName>
                                        </p:attrNameLst>
                                      </p:cBhvr>
                                      <p:to>
                                        <p:strVal val="visible"/>
                                      </p:to>
                                    </p:set>
                                    <p:animEffect transition="in" filter="blinds(horizontal)">
                                      <p:cBhvr>
                                        <p:cTn id="17" dur="500"/>
                                        <p:tgtEl>
                                          <p:spTgt spid="204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0485" grpId="0"/>
      <p:bldP spid="2048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文本框 34817"/>
          <p:cNvSpPr txBox="1"/>
          <p:nvPr/>
        </p:nvSpPr>
        <p:spPr>
          <a:xfrm>
            <a:off x="0" y="476250"/>
            <a:ext cx="5435600" cy="457200"/>
          </a:xfrm>
          <a:prstGeom prst="rect">
            <a:avLst/>
          </a:prstGeom>
          <a:noFill/>
          <a:ln w="9525">
            <a:noFill/>
          </a:ln>
        </p:spPr>
        <p:txBody>
          <a:bodyPr>
            <a:spAutoFit/>
          </a:bodyPr>
          <a:p>
            <a:pPr lvl="0">
              <a:spcBef>
                <a:spcPct val="50000"/>
              </a:spcBef>
            </a:pPr>
            <a:r>
              <a:rPr lang="zh-CN" altLang="en-US" sz="2400" b="1" dirty="0">
                <a:solidFill>
                  <a:srgbClr val="9933FF"/>
                </a:solidFill>
                <a:latin typeface="Arial" panose="020B0604020202020204" pitchFamily="34" charset="0"/>
                <a:ea typeface="宋体" panose="02010600030101010101" pitchFamily="2" charset="-122"/>
              </a:rPr>
              <a:t>（一）盼春      总领全文，开启下文</a:t>
            </a:r>
            <a:endParaRPr lang="zh-CN" altLang="en-US" sz="2400" b="1" dirty="0">
              <a:solidFill>
                <a:srgbClr val="9933FF"/>
              </a:solidFill>
              <a:latin typeface="Arial" panose="020B0604020202020204" pitchFamily="34" charset="0"/>
              <a:ea typeface="宋体" panose="02010600030101010101" pitchFamily="2" charset="-122"/>
            </a:endParaRPr>
          </a:p>
        </p:txBody>
      </p:sp>
      <p:sp>
        <p:nvSpPr>
          <p:cNvPr id="34819" name="文本框 34818"/>
          <p:cNvSpPr txBox="1"/>
          <p:nvPr/>
        </p:nvSpPr>
        <p:spPr>
          <a:xfrm>
            <a:off x="539750" y="1773238"/>
            <a:ext cx="7921625" cy="366712"/>
          </a:xfrm>
          <a:prstGeom prst="rect">
            <a:avLst/>
          </a:prstGeom>
          <a:noFill/>
          <a:ln w="9525">
            <a:noFill/>
          </a:ln>
        </p:spPr>
        <p:txBody>
          <a:bodyPr>
            <a:spAutoFit/>
          </a:bodyPr>
          <a:p>
            <a:pPr lvl="0">
              <a:spcBef>
                <a:spcPct val="50000"/>
              </a:spcBef>
            </a:pPr>
            <a:endParaRPr dirty="0">
              <a:latin typeface="Arial" panose="020B0604020202020204" pitchFamily="34" charset="0"/>
              <a:ea typeface="宋体" panose="02010600030101010101" pitchFamily="2" charset="-122"/>
            </a:endParaRPr>
          </a:p>
        </p:txBody>
      </p:sp>
      <p:sp>
        <p:nvSpPr>
          <p:cNvPr id="34820" name="文本框 34819"/>
          <p:cNvSpPr txBox="1"/>
          <p:nvPr/>
        </p:nvSpPr>
        <p:spPr>
          <a:xfrm>
            <a:off x="0" y="2708275"/>
            <a:ext cx="1873250" cy="457200"/>
          </a:xfrm>
          <a:prstGeom prst="rect">
            <a:avLst/>
          </a:prstGeom>
          <a:noFill/>
          <a:ln w="9525">
            <a:noFill/>
          </a:ln>
        </p:spPr>
        <p:txBody>
          <a:bodyPr>
            <a:spAutoFit/>
          </a:bodyPr>
          <a:p>
            <a:pPr lvl="0">
              <a:spcBef>
                <a:spcPct val="50000"/>
              </a:spcBef>
            </a:pPr>
            <a:r>
              <a:rPr lang="zh-CN" altLang="en-US" sz="2400" b="1" dirty="0">
                <a:solidFill>
                  <a:srgbClr val="9933FF"/>
                </a:solidFill>
                <a:latin typeface="Arial" panose="020B0604020202020204" pitchFamily="34" charset="0"/>
                <a:ea typeface="宋体" panose="02010600030101010101" pitchFamily="2" charset="-122"/>
              </a:rPr>
              <a:t>（二）绘春</a:t>
            </a:r>
            <a:endParaRPr lang="zh-CN" altLang="en-US" sz="2400" b="1" dirty="0">
              <a:solidFill>
                <a:srgbClr val="9933FF"/>
              </a:solidFill>
              <a:latin typeface="Arial" panose="020B0604020202020204" pitchFamily="34" charset="0"/>
              <a:ea typeface="宋体" panose="02010600030101010101" pitchFamily="2" charset="-122"/>
            </a:endParaRPr>
          </a:p>
        </p:txBody>
      </p:sp>
      <p:sp>
        <p:nvSpPr>
          <p:cNvPr id="34821" name="左大括号 34820"/>
          <p:cNvSpPr/>
          <p:nvPr/>
        </p:nvSpPr>
        <p:spPr>
          <a:xfrm>
            <a:off x="1692275" y="1125538"/>
            <a:ext cx="433388" cy="3816350"/>
          </a:xfrm>
          <a:prstGeom prst="leftBrace">
            <a:avLst>
              <a:gd name="adj1" fmla="val 73382"/>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34822" name="文本框 34821"/>
          <p:cNvSpPr txBox="1"/>
          <p:nvPr/>
        </p:nvSpPr>
        <p:spPr>
          <a:xfrm>
            <a:off x="2195513" y="981075"/>
            <a:ext cx="1676400" cy="457200"/>
          </a:xfrm>
          <a:prstGeom prst="rect">
            <a:avLst/>
          </a:prstGeom>
          <a:noFill/>
          <a:ln w="9525">
            <a:noFill/>
          </a:ln>
        </p:spPr>
        <p:txBody>
          <a:bodyPr>
            <a:spAutoFit/>
          </a:bodyPr>
          <a:p>
            <a:pPr lvl="0"/>
            <a:r>
              <a:rPr lang="zh-CN" altLang="en-US" sz="2400" b="1" dirty="0">
                <a:latin typeface="Arial" panose="020B0604020202020204" pitchFamily="34" charset="0"/>
                <a:ea typeface="宋体" panose="02010600030101010101" pitchFamily="2" charset="-122"/>
              </a:rPr>
              <a:t>总括轮廓</a:t>
            </a:r>
            <a:endParaRPr lang="zh-CN" altLang="en-US" sz="2400" b="1" dirty="0">
              <a:latin typeface="Arial" panose="020B0604020202020204" pitchFamily="34" charset="0"/>
              <a:ea typeface="宋体" panose="02010600030101010101" pitchFamily="2" charset="-122"/>
            </a:endParaRPr>
          </a:p>
        </p:txBody>
      </p:sp>
      <p:sp>
        <p:nvSpPr>
          <p:cNvPr id="34823" name="文本框 34822"/>
          <p:cNvSpPr txBox="1"/>
          <p:nvPr/>
        </p:nvSpPr>
        <p:spPr>
          <a:xfrm>
            <a:off x="2268538" y="1557338"/>
            <a:ext cx="1150937" cy="457200"/>
          </a:xfrm>
          <a:prstGeom prst="rect">
            <a:avLst/>
          </a:prstGeom>
          <a:noFill/>
          <a:ln w="9525">
            <a:noFill/>
          </a:ln>
        </p:spPr>
        <p:txBody>
          <a:bodyPr>
            <a:spAutoFit/>
          </a:bodyPr>
          <a:p>
            <a:pPr lvl="0">
              <a:spcBef>
                <a:spcPct val="50000"/>
              </a:spcBef>
            </a:pPr>
            <a:r>
              <a:rPr lang="zh-CN" altLang="en-US" sz="2400" b="1" dirty="0">
                <a:solidFill>
                  <a:srgbClr val="33CC33"/>
                </a:solidFill>
                <a:latin typeface="Arial" panose="020B0604020202020204" pitchFamily="34" charset="0"/>
                <a:ea typeface="宋体" panose="02010600030101010101" pitchFamily="2" charset="-122"/>
              </a:rPr>
              <a:t>春草图 </a:t>
            </a:r>
            <a:endParaRPr lang="zh-CN" altLang="en-US" sz="2400" b="1" dirty="0">
              <a:solidFill>
                <a:srgbClr val="33CC33"/>
              </a:solidFill>
              <a:latin typeface="Arial" panose="020B0604020202020204" pitchFamily="34" charset="0"/>
              <a:ea typeface="宋体" panose="02010600030101010101" pitchFamily="2" charset="-122"/>
            </a:endParaRPr>
          </a:p>
        </p:txBody>
      </p:sp>
      <p:sp>
        <p:nvSpPr>
          <p:cNvPr id="34824" name="文本框 34823"/>
          <p:cNvSpPr txBox="1"/>
          <p:nvPr/>
        </p:nvSpPr>
        <p:spPr>
          <a:xfrm>
            <a:off x="3435350" y="1557338"/>
            <a:ext cx="2432050" cy="366712"/>
          </a:xfrm>
          <a:prstGeom prst="rect">
            <a:avLst/>
          </a:prstGeom>
          <a:noFill/>
          <a:ln w="9525">
            <a:noFill/>
          </a:ln>
        </p:spPr>
        <p:txBody>
          <a:bodyPr>
            <a:spAutoFit/>
          </a:bodyPr>
          <a:p>
            <a:pPr lvl="0">
              <a:spcBef>
                <a:spcPct val="50000"/>
              </a:spcBef>
            </a:pPr>
            <a:endParaRPr dirty="0">
              <a:latin typeface="Arial" panose="020B0604020202020204" pitchFamily="34" charset="0"/>
              <a:ea typeface="宋体" panose="02010600030101010101" pitchFamily="2" charset="-122"/>
            </a:endParaRPr>
          </a:p>
        </p:txBody>
      </p:sp>
      <p:sp>
        <p:nvSpPr>
          <p:cNvPr id="34825" name="文本框 34824"/>
          <p:cNvSpPr txBox="1"/>
          <p:nvPr/>
        </p:nvSpPr>
        <p:spPr>
          <a:xfrm>
            <a:off x="3635375" y="1557338"/>
            <a:ext cx="1944688" cy="457200"/>
          </a:xfrm>
          <a:prstGeom prst="rect">
            <a:avLst/>
          </a:prstGeom>
          <a:noFill/>
          <a:ln w="9525">
            <a:noFill/>
          </a:ln>
        </p:spPr>
        <p:txBody>
          <a:bodyPr>
            <a:spAutoFit/>
          </a:bodyPr>
          <a:p>
            <a:pPr lvl="0">
              <a:spcBef>
                <a:spcPct val="50000"/>
              </a:spcBef>
            </a:pPr>
            <a:r>
              <a:rPr lang="zh-CN" altLang="en-US" sz="2400" b="1" dirty="0">
                <a:solidFill>
                  <a:srgbClr val="33CC33"/>
                </a:solidFill>
                <a:latin typeface="Arial" panose="020B0604020202020204" pitchFamily="34" charset="0"/>
                <a:ea typeface="宋体" panose="02010600030101010101" pitchFamily="2" charset="-122"/>
              </a:rPr>
              <a:t>（草报春）</a:t>
            </a:r>
            <a:endParaRPr lang="zh-CN" altLang="en-US" sz="2400" b="1" dirty="0">
              <a:solidFill>
                <a:srgbClr val="33CC33"/>
              </a:solidFill>
              <a:latin typeface="Arial" panose="020B0604020202020204" pitchFamily="34" charset="0"/>
              <a:ea typeface="宋体" panose="02010600030101010101" pitchFamily="2" charset="-122"/>
            </a:endParaRPr>
          </a:p>
        </p:txBody>
      </p:sp>
      <p:sp>
        <p:nvSpPr>
          <p:cNvPr id="34826" name="文本框 34825"/>
          <p:cNvSpPr txBox="1"/>
          <p:nvPr/>
        </p:nvSpPr>
        <p:spPr>
          <a:xfrm>
            <a:off x="2268538" y="2205038"/>
            <a:ext cx="1368425" cy="457200"/>
          </a:xfrm>
          <a:prstGeom prst="rect">
            <a:avLst/>
          </a:prstGeom>
          <a:noFill/>
          <a:ln w="9525">
            <a:noFill/>
          </a:ln>
        </p:spPr>
        <p:txBody>
          <a:bodyPr>
            <a:spAutoFit/>
          </a:bodyPr>
          <a:p>
            <a:pPr lvl="0">
              <a:spcBef>
                <a:spcPct val="50000"/>
              </a:spcBef>
            </a:pPr>
            <a:r>
              <a:rPr lang="zh-CN" altLang="en-US" sz="2400" b="1" dirty="0">
                <a:solidFill>
                  <a:srgbClr val="33CC33"/>
                </a:solidFill>
                <a:latin typeface="Arial" panose="020B0604020202020204" pitchFamily="34" charset="0"/>
                <a:ea typeface="宋体" panose="02010600030101010101" pitchFamily="2" charset="-122"/>
              </a:rPr>
              <a:t>春花图</a:t>
            </a:r>
            <a:endParaRPr lang="zh-CN" altLang="en-US" sz="2400" b="1" dirty="0">
              <a:solidFill>
                <a:srgbClr val="33CC33"/>
              </a:solidFill>
              <a:latin typeface="Arial" panose="020B0604020202020204" pitchFamily="34" charset="0"/>
              <a:ea typeface="宋体" panose="02010600030101010101" pitchFamily="2" charset="-122"/>
            </a:endParaRPr>
          </a:p>
        </p:txBody>
      </p:sp>
      <p:sp>
        <p:nvSpPr>
          <p:cNvPr id="34827" name="文本框 34826"/>
          <p:cNvSpPr txBox="1"/>
          <p:nvPr/>
        </p:nvSpPr>
        <p:spPr>
          <a:xfrm>
            <a:off x="3708400" y="2205038"/>
            <a:ext cx="1727200" cy="457200"/>
          </a:xfrm>
          <a:prstGeom prst="rect">
            <a:avLst/>
          </a:prstGeom>
          <a:noFill/>
          <a:ln w="9525">
            <a:noFill/>
          </a:ln>
        </p:spPr>
        <p:txBody>
          <a:bodyPr>
            <a:spAutoFit/>
          </a:bodyPr>
          <a:p>
            <a:pPr lvl="0">
              <a:spcBef>
                <a:spcPct val="50000"/>
              </a:spcBef>
            </a:pPr>
            <a:r>
              <a:rPr lang="zh-CN" altLang="en-US" sz="2400" b="1" dirty="0">
                <a:solidFill>
                  <a:srgbClr val="33CC33"/>
                </a:solidFill>
                <a:latin typeface="Arial" panose="020B0604020202020204" pitchFamily="34" charset="0"/>
                <a:ea typeface="宋体" panose="02010600030101010101" pitchFamily="2" charset="-122"/>
              </a:rPr>
              <a:t>（花春）</a:t>
            </a:r>
            <a:endParaRPr lang="zh-CN" altLang="en-US" sz="2400" b="1" dirty="0">
              <a:solidFill>
                <a:srgbClr val="33CC33"/>
              </a:solidFill>
              <a:latin typeface="Arial" panose="020B0604020202020204" pitchFamily="34" charset="0"/>
              <a:ea typeface="宋体" panose="02010600030101010101" pitchFamily="2" charset="-122"/>
            </a:endParaRPr>
          </a:p>
        </p:txBody>
      </p:sp>
      <p:sp>
        <p:nvSpPr>
          <p:cNvPr id="34828" name="文本框 34827"/>
          <p:cNvSpPr txBox="1"/>
          <p:nvPr/>
        </p:nvSpPr>
        <p:spPr>
          <a:xfrm>
            <a:off x="2268538" y="2997200"/>
            <a:ext cx="1368425" cy="457200"/>
          </a:xfrm>
          <a:prstGeom prst="rect">
            <a:avLst/>
          </a:prstGeom>
          <a:noFill/>
          <a:ln w="9525">
            <a:noFill/>
          </a:ln>
        </p:spPr>
        <p:txBody>
          <a:bodyPr>
            <a:spAutoFit/>
          </a:bodyPr>
          <a:p>
            <a:pPr lvl="0">
              <a:spcBef>
                <a:spcPct val="50000"/>
              </a:spcBef>
            </a:pPr>
            <a:r>
              <a:rPr lang="zh-CN" altLang="en-US" sz="2400" b="1" dirty="0">
                <a:solidFill>
                  <a:srgbClr val="33CC33"/>
                </a:solidFill>
                <a:latin typeface="Arial" panose="020B0604020202020204" pitchFamily="34" charset="0"/>
                <a:ea typeface="宋体" panose="02010600030101010101" pitchFamily="2" charset="-122"/>
              </a:rPr>
              <a:t>春风图</a:t>
            </a:r>
            <a:endParaRPr lang="zh-CN" altLang="en-US" sz="2400" b="1" dirty="0">
              <a:solidFill>
                <a:srgbClr val="33CC33"/>
              </a:solidFill>
              <a:latin typeface="Arial" panose="020B0604020202020204" pitchFamily="34" charset="0"/>
              <a:ea typeface="宋体" panose="02010600030101010101" pitchFamily="2" charset="-122"/>
            </a:endParaRPr>
          </a:p>
        </p:txBody>
      </p:sp>
      <p:sp>
        <p:nvSpPr>
          <p:cNvPr id="34829" name="文本框 34828"/>
          <p:cNvSpPr txBox="1"/>
          <p:nvPr/>
        </p:nvSpPr>
        <p:spPr>
          <a:xfrm>
            <a:off x="3924300" y="3357563"/>
            <a:ext cx="1943100" cy="366712"/>
          </a:xfrm>
          <a:prstGeom prst="rect">
            <a:avLst/>
          </a:prstGeom>
          <a:noFill/>
          <a:ln w="9525">
            <a:noFill/>
          </a:ln>
        </p:spPr>
        <p:txBody>
          <a:bodyPr>
            <a:spAutoFit/>
          </a:bodyPr>
          <a:p>
            <a:pPr lvl="0">
              <a:spcBef>
                <a:spcPct val="50000"/>
              </a:spcBef>
            </a:pPr>
            <a:endParaRPr dirty="0">
              <a:latin typeface="Arial" panose="020B0604020202020204" pitchFamily="34" charset="0"/>
              <a:ea typeface="宋体" panose="02010600030101010101" pitchFamily="2" charset="-122"/>
            </a:endParaRPr>
          </a:p>
        </p:txBody>
      </p:sp>
      <p:sp>
        <p:nvSpPr>
          <p:cNvPr id="34830" name="文本框 34829"/>
          <p:cNvSpPr txBox="1"/>
          <p:nvPr/>
        </p:nvSpPr>
        <p:spPr>
          <a:xfrm>
            <a:off x="3708400" y="2997200"/>
            <a:ext cx="1892300" cy="457200"/>
          </a:xfrm>
          <a:prstGeom prst="rect">
            <a:avLst/>
          </a:prstGeom>
          <a:noFill/>
          <a:ln w="9525">
            <a:noFill/>
          </a:ln>
        </p:spPr>
        <p:txBody>
          <a:bodyPr>
            <a:spAutoFit/>
          </a:bodyPr>
          <a:p>
            <a:pPr lvl="0"/>
            <a:r>
              <a:rPr lang="zh-CN" altLang="en-US" sz="2400" b="1" dirty="0">
                <a:solidFill>
                  <a:srgbClr val="33CC33"/>
                </a:solidFill>
                <a:latin typeface="Arial" panose="020B0604020202020204" pitchFamily="34" charset="0"/>
                <a:ea typeface="宋体" panose="02010600030101010101" pitchFamily="2" charset="-122"/>
              </a:rPr>
              <a:t>（风唱春）</a:t>
            </a:r>
            <a:endParaRPr lang="zh-CN" altLang="en-US" sz="2400" b="1" dirty="0">
              <a:solidFill>
                <a:srgbClr val="33CC33"/>
              </a:solidFill>
              <a:latin typeface="Arial" panose="020B0604020202020204" pitchFamily="34" charset="0"/>
              <a:ea typeface="宋体" panose="02010600030101010101" pitchFamily="2" charset="-122"/>
            </a:endParaRPr>
          </a:p>
        </p:txBody>
      </p:sp>
      <p:sp>
        <p:nvSpPr>
          <p:cNvPr id="34831" name="文本框 34830"/>
          <p:cNvSpPr txBox="1"/>
          <p:nvPr/>
        </p:nvSpPr>
        <p:spPr>
          <a:xfrm>
            <a:off x="2268538" y="4005263"/>
            <a:ext cx="1439862" cy="457200"/>
          </a:xfrm>
          <a:prstGeom prst="rect">
            <a:avLst/>
          </a:prstGeom>
          <a:noFill/>
          <a:ln w="9525">
            <a:noFill/>
          </a:ln>
        </p:spPr>
        <p:txBody>
          <a:bodyPr>
            <a:spAutoFit/>
          </a:bodyPr>
          <a:p>
            <a:pPr lvl="0">
              <a:spcBef>
                <a:spcPct val="50000"/>
              </a:spcBef>
            </a:pPr>
            <a:r>
              <a:rPr lang="zh-CN" altLang="en-US" sz="2400" b="1" dirty="0">
                <a:solidFill>
                  <a:srgbClr val="33CC33"/>
                </a:solidFill>
                <a:latin typeface="Arial" panose="020B0604020202020204" pitchFamily="34" charset="0"/>
                <a:ea typeface="宋体" panose="02010600030101010101" pitchFamily="2" charset="-122"/>
              </a:rPr>
              <a:t>春雨图</a:t>
            </a:r>
            <a:endParaRPr lang="zh-CN" altLang="en-US" sz="2400" b="1" dirty="0">
              <a:solidFill>
                <a:srgbClr val="33CC33"/>
              </a:solidFill>
              <a:latin typeface="Arial" panose="020B0604020202020204" pitchFamily="34" charset="0"/>
              <a:ea typeface="宋体" panose="02010600030101010101" pitchFamily="2" charset="-122"/>
            </a:endParaRPr>
          </a:p>
        </p:txBody>
      </p:sp>
      <p:sp>
        <p:nvSpPr>
          <p:cNvPr id="34832" name="文本框 34831"/>
          <p:cNvSpPr txBox="1"/>
          <p:nvPr/>
        </p:nvSpPr>
        <p:spPr>
          <a:xfrm>
            <a:off x="3635375" y="4005263"/>
            <a:ext cx="1873250" cy="457200"/>
          </a:xfrm>
          <a:prstGeom prst="rect">
            <a:avLst/>
          </a:prstGeom>
          <a:noFill/>
          <a:ln w="9525">
            <a:noFill/>
          </a:ln>
        </p:spPr>
        <p:txBody>
          <a:bodyPr>
            <a:spAutoFit/>
          </a:bodyPr>
          <a:p>
            <a:pPr lvl="0">
              <a:spcBef>
                <a:spcPct val="50000"/>
              </a:spcBef>
            </a:pPr>
            <a:r>
              <a:rPr lang="zh-CN" altLang="en-US" sz="2400" b="1" dirty="0">
                <a:solidFill>
                  <a:srgbClr val="33CC33"/>
                </a:solidFill>
                <a:latin typeface="Arial" panose="020B0604020202020204" pitchFamily="34" charset="0"/>
                <a:ea typeface="宋体" panose="02010600030101010101" pitchFamily="2" charset="-122"/>
              </a:rPr>
              <a:t>（雨润春）</a:t>
            </a:r>
            <a:endParaRPr lang="zh-CN" altLang="en-US" sz="2400" b="1" dirty="0">
              <a:solidFill>
                <a:srgbClr val="33CC33"/>
              </a:solidFill>
              <a:latin typeface="Arial" panose="020B0604020202020204" pitchFamily="34" charset="0"/>
              <a:ea typeface="宋体" panose="02010600030101010101" pitchFamily="2" charset="-122"/>
            </a:endParaRPr>
          </a:p>
        </p:txBody>
      </p:sp>
      <p:sp>
        <p:nvSpPr>
          <p:cNvPr id="34833" name="文本框 34832"/>
          <p:cNvSpPr txBox="1"/>
          <p:nvPr/>
        </p:nvSpPr>
        <p:spPr>
          <a:xfrm>
            <a:off x="2268538" y="4724400"/>
            <a:ext cx="1368425" cy="457200"/>
          </a:xfrm>
          <a:prstGeom prst="rect">
            <a:avLst/>
          </a:prstGeom>
          <a:noFill/>
          <a:ln w="9525">
            <a:noFill/>
          </a:ln>
        </p:spPr>
        <p:txBody>
          <a:bodyPr>
            <a:spAutoFit/>
          </a:bodyPr>
          <a:p>
            <a:pPr lvl="0">
              <a:spcBef>
                <a:spcPct val="50000"/>
              </a:spcBef>
            </a:pPr>
            <a:r>
              <a:rPr lang="zh-CN" altLang="en-US" sz="2400" b="1" dirty="0">
                <a:solidFill>
                  <a:srgbClr val="33CC33"/>
                </a:solidFill>
                <a:latin typeface="Arial" panose="020B0604020202020204" pitchFamily="34" charset="0"/>
                <a:ea typeface="宋体" panose="02010600030101010101" pitchFamily="2" charset="-122"/>
              </a:rPr>
              <a:t>迎春图</a:t>
            </a:r>
            <a:endParaRPr lang="zh-CN" altLang="en-US" sz="2400" b="1" dirty="0">
              <a:solidFill>
                <a:srgbClr val="33CC33"/>
              </a:solidFill>
              <a:latin typeface="Arial" panose="020B0604020202020204" pitchFamily="34" charset="0"/>
              <a:ea typeface="宋体" panose="02010600030101010101" pitchFamily="2" charset="-122"/>
            </a:endParaRPr>
          </a:p>
        </p:txBody>
      </p:sp>
      <p:sp>
        <p:nvSpPr>
          <p:cNvPr id="34834" name="文本框 34833"/>
          <p:cNvSpPr txBox="1"/>
          <p:nvPr/>
        </p:nvSpPr>
        <p:spPr>
          <a:xfrm>
            <a:off x="3635375" y="4724400"/>
            <a:ext cx="1944688" cy="457200"/>
          </a:xfrm>
          <a:prstGeom prst="rect">
            <a:avLst/>
          </a:prstGeom>
          <a:noFill/>
          <a:ln w="9525">
            <a:noFill/>
          </a:ln>
        </p:spPr>
        <p:txBody>
          <a:bodyPr>
            <a:spAutoFit/>
          </a:bodyPr>
          <a:p>
            <a:pPr lvl="0">
              <a:spcBef>
                <a:spcPct val="50000"/>
              </a:spcBef>
            </a:pPr>
            <a:r>
              <a:rPr lang="zh-CN" altLang="en-US" sz="2400" b="1" dirty="0">
                <a:solidFill>
                  <a:srgbClr val="33CC33"/>
                </a:solidFill>
                <a:latin typeface="Arial" panose="020B0604020202020204" pitchFamily="34" charset="0"/>
                <a:ea typeface="宋体" panose="02010600030101010101" pitchFamily="2" charset="-122"/>
              </a:rPr>
              <a:t>（人迎春）</a:t>
            </a:r>
            <a:endParaRPr lang="zh-CN" altLang="en-US" sz="2400" b="1" dirty="0">
              <a:solidFill>
                <a:srgbClr val="33CC33"/>
              </a:solidFill>
              <a:latin typeface="Arial" panose="020B0604020202020204" pitchFamily="34" charset="0"/>
              <a:ea typeface="宋体" panose="02010600030101010101" pitchFamily="2" charset="-122"/>
            </a:endParaRPr>
          </a:p>
        </p:txBody>
      </p:sp>
      <p:sp>
        <p:nvSpPr>
          <p:cNvPr id="34835" name="文本框 34834"/>
          <p:cNvSpPr txBox="1"/>
          <p:nvPr/>
        </p:nvSpPr>
        <p:spPr>
          <a:xfrm>
            <a:off x="3563938" y="981075"/>
            <a:ext cx="5580062" cy="457200"/>
          </a:xfrm>
          <a:prstGeom prst="rect">
            <a:avLst/>
          </a:prstGeom>
          <a:noFill/>
          <a:ln w="9525">
            <a:noFill/>
          </a:ln>
        </p:spPr>
        <p:txBody>
          <a:bodyPr>
            <a:spAutoFit/>
          </a:bodyPr>
          <a:p>
            <a:pPr lvl="0"/>
            <a:r>
              <a:rPr lang="zh-CN" altLang="en-US" sz="2400" dirty="0">
                <a:latin typeface="Arial" panose="020B0604020202020204" pitchFamily="34" charset="0"/>
                <a:ea typeface="宋体" panose="02010600030101010101" pitchFamily="2" charset="-122"/>
              </a:rPr>
              <a:t>山（郎润）    水（涨）     太阳（红）</a:t>
            </a:r>
            <a:endParaRPr lang="zh-CN" altLang="en-US" sz="2400" dirty="0">
              <a:latin typeface="Arial" panose="020B0604020202020204" pitchFamily="34" charset="0"/>
              <a:ea typeface="宋体" panose="02010600030101010101" pitchFamily="2" charset="-122"/>
            </a:endParaRPr>
          </a:p>
        </p:txBody>
      </p:sp>
      <p:sp>
        <p:nvSpPr>
          <p:cNvPr id="34836" name="左大括号 34835"/>
          <p:cNvSpPr/>
          <p:nvPr/>
        </p:nvSpPr>
        <p:spPr>
          <a:xfrm>
            <a:off x="5219700" y="1557338"/>
            <a:ext cx="73025" cy="504825"/>
          </a:xfrm>
          <a:prstGeom prst="leftBrace">
            <a:avLst>
              <a:gd name="adj1" fmla="val 57608"/>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34837" name="文本框 34836"/>
          <p:cNvSpPr txBox="1"/>
          <p:nvPr/>
        </p:nvSpPr>
        <p:spPr>
          <a:xfrm>
            <a:off x="5364163" y="1484313"/>
            <a:ext cx="549275" cy="792162"/>
          </a:xfrm>
          <a:prstGeom prst="rect">
            <a:avLst/>
          </a:prstGeom>
          <a:noFill/>
          <a:ln w="9525">
            <a:noFill/>
          </a:ln>
        </p:spPr>
        <p:txBody>
          <a:bodyPr vert="eaVert">
            <a:spAutoFit/>
          </a:bodyPr>
          <a:p>
            <a:pPr lvl="0">
              <a:spcBef>
                <a:spcPct val="50000"/>
              </a:spcBef>
            </a:pPr>
            <a:r>
              <a:rPr lang="zh-CN" altLang="en-US" sz="2400" b="1" dirty="0">
                <a:latin typeface="Arial" panose="020B0604020202020204" pitchFamily="34" charset="0"/>
                <a:ea typeface="宋体" panose="02010600030101010101" pitchFamily="2" charset="-122"/>
              </a:rPr>
              <a:t>草人</a:t>
            </a:r>
            <a:endParaRPr lang="zh-CN" altLang="en-US" sz="2400" b="1" dirty="0">
              <a:latin typeface="Arial" panose="020B0604020202020204" pitchFamily="34" charset="0"/>
              <a:ea typeface="宋体" panose="02010600030101010101" pitchFamily="2" charset="-122"/>
            </a:endParaRPr>
          </a:p>
        </p:txBody>
      </p:sp>
      <p:sp>
        <p:nvSpPr>
          <p:cNvPr id="34838" name="左大括号 34837"/>
          <p:cNvSpPr/>
          <p:nvPr/>
        </p:nvSpPr>
        <p:spPr>
          <a:xfrm>
            <a:off x="5219700" y="2708275"/>
            <a:ext cx="152400" cy="914400"/>
          </a:xfrm>
          <a:prstGeom prst="leftBrace">
            <a:avLst>
              <a:gd name="adj1" fmla="val 50000"/>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34839" name="文本框 34838"/>
          <p:cNvSpPr txBox="1"/>
          <p:nvPr/>
        </p:nvSpPr>
        <p:spPr>
          <a:xfrm>
            <a:off x="5435600" y="2636838"/>
            <a:ext cx="549275" cy="1225550"/>
          </a:xfrm>
          <a:prstGeom prst="rect">
            <a:avLst/>
          </a:prstGeom>
          <a:noFill/>
          <a:ln w="9525">
            <a:noFill/>
          </a:ln>
        </p:spPr>
        <p:txBody>
          <a:bodyPr vert="eaVert">
            <a:spAutoFit/>
          </a:bodyPr>
          <a:p>
            <a:pPr lvl="0">
              <a:spcBef>
                <a:spcPct val="50000"/>
              </a:spcBef>
            </a:pPr>
            <a:r>
              <a:rPr lang="zh-CN" altLang="en-US" sz="2400" b="1" dirty="0">
                <a:latin typeface="Arial" panose="020B0604020202020204" pitchFamily="34" charset="0"/>
                <a:ea typeface="宋体" panose="02010600030101010101" pitchFamily="2" charset="-122"/>
              </a:rPr>
              <a:t>触 味 声</a:t>
            </a:r>
            <a:endParaRPr lang="zh-CN" altLang="en-US" sz="2400" b="1" dirty="0">
              <a:latin typeface="Arial" panose="020B0604020202020204" pitchFamily="34" charset="0"/>
              <a:ea typeface="宋体" panose="02010600030101010101" pitchFamily="2" charset="-122"/>
            </a:endParaRPr>
          </a:p>
        </p:txBody>
      </p:sp>
      <p:sp>
        <p:nvSpPr>
          <p:cNvPr id="34840" name="文本框 34839"/>
          <p:cNvSpPr txBox="1"/>
          <p:nvPr/>
        </p:nvSpPr>
        <p:spPr>
          <a:xfrm>
            <a:off x="5435600" y="3789363"/>
            <a:ext cx="549275" cy="1223962"/>
          </a:xfrm>
          <a:prstGeom prst="rect">
            <a:avLst/>
          </a:prstGeom>
          <a:noFill/>
          <a:ln w="9525">
            <a:noFill/>
          </a:ln>
        </p:spPr>
        <p:txBody>
          <a:bodyPr vert="eaVert">
            <a:spAutoFit/>
          </a:bodyPr>
          <a:p>
            <a:pPr lvl="0">
              <a:spcBef>
                <a:spcPct val="50000"/>
              </a:spcBef>
            </a:pPr>
            <a:r>
              <a:rPr lang="zh-CN" altLang="en-US" sz="2400" b="1" dirty="0">
                <a:latin typeface="Arial" panose="020B0604020202020204" pitchFamily="34" charset="0"/>
                <a:ea typeface="宋体" panose="02010600030101010101" pitchFamily="2" charset="-122"/>
              </a:rPr>
              <a:t>形状 景</a:t>
            </a:r>
            <a:endParaRPr lang="zh-CN" altLang="en-US" sz="2400" b="1" dirty="0">
              <a:latin typeface="Arial" panose="020B0604020202020204" pitchFamily="34" charset="0"/>
              <a:ea typeface="宋体" panose="02010600030101010101" pitchFamily="2" charset="-122"/>
            </a:endParaRPr>
          </a:p>
        </p:txBody>
      </p:sp>
      <p:sp>
        <p:nvSpPr>
          <p:cNvPr id="34841" name="文本框 34840"/>
          <p:cNvSpPr txBox="1"/>
          <p:nvPr/>
        </p:nvSpPr>
        <p:spPr>
          <a:xfrm>
            <a:off x="5164138" y="2205038"/>
            <a:ext cx="2144712" cy="457200"/>
          </a:xfrm>
          <a:prstGeom prst="rect">
            <a:avLst/>
          </a:prstGeom>
          <a:noFill/>
          <a:ln w="9525">
            <a:noFill/>
          </a:ln>
        </p:spPr>
        <p:txBody>
          <a:bodyPr>
            <a:spAutoFit/>
          </a:bodyPr>
          <a:p>
            <a:pPr lvl="0">
              <a:spcBef>
                <a:spcPct val="50000"/>
              </a:spcBef>
            </a:pPr>
            <a:r>
              <a:rPr lang="zh-CN" altLang="en-US" sz="2400" b="1" dirty="0">
                <a:latin typeface="Arial" panose="020B0604020202020204" pitchFamily="34" charset="0"/>
                <a:ea typeface="宋体" panose="02010600030101010101" pitchFamily="2" charset="-122"/>
              </a:rPr>
              <a:t>态    色    味</a:t>
            </a:r>
            <a:endParaRPr lang="zh-CN" altLang="en-US" sz="2400" b="1" dirty="0">
              <a:latin typeface="Arial" panose="020B0604020202020204" pitchFamily="34" charset="0"/>
              <a:ea typeface="宋体" panose="02010600030101010101" pitchFamily="2" charset="-122"/>
            </a:endParaRPr>
          </a:p>
        </p:txBody>
      </p:sp>
      <p:sp>
        <p:nvSpPr>
          <p:cNvPr id="34842" name="左大括号 34841"/>
          <p:cNvSpPr/>
          <p:nvPr/>
        </p:nvSpPr>
        <p:spPr>
          <a:xfrm>
            <a:off x="5219700" y="3789363"/>
            <a:ext cx="152400" cy="914400"/>
          </a:xfrm>
          <a:prstGeom prst="leftBrace">
            <a:avLst>
              <a:gd name="adj1" fmla="val 50000"/>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34843" name="文本框 34842"/>
          <p:cNvSpPr txBox="1"/>
          <p:nvPr/>
        </p:nvSpPr>
        <p:spPr>
          <a:xfrm>
            <a:off x="34925" y="5876925"/>
            <a:ext cx="1800225" cy="457200"/>
          </a:xfrm>
          <a:prstGeom prst="rect">
            <a:avLst/>
          </a:prstGeom>
          <a:noFill/>
          <a:ln w="9525">
            <a:noFill/>
          </a:ln>
        </p:spPr>
        <p:txBody>
          <a:bodyPr>
            <a:spAutoFit/>
          </a:bodyPr>
          <a:p>
            <a:pPr lvl="0">
              <a:spcBef>
                <a:spcPct val="50000"/>
              </a:spcBef>
            </a:pPr>
            <a:r>
              <a:rPr lang="zh-CN" altLang="en-US" sz="2400" b="1" dirty="0">
                <a:solidFill>
                  <a:srgbClr val="9933FF"/>
                </a:solidFill>
                <a:latin typeface="Arial" panose="020B0604020202020204" pitchFamily="34" charset="0"/>
                <a:ea typeface="宋体" panose="02010600030101010101" pitchFamily="2" charset="-122"/>
              </a:rPr>
              <a:t>（三）颂春</a:t>
            </a:r>
            <a:endParaRPr lang="zh-CN" altLang="en-US" sz="2400" b="1" dirty="0">
              <a:solidFill>
                <a:srgbClr val="9933FF"/>
              </a:solidFill>
              <a:latin typeface="Arial" panose="020B0604020202020204" pitchFamily="34" charset="0"/>
              <a:ea typeface="宋体" panose="02010600030101010101" pitchFamily="2" charset="-122"/>
            </a:endParaRPr>
          </a:p>
        </p:txBody>
      </p:sp>
      <p:sp>
        <p:nvSpPr>
          <p:cNvPr id="34844" name="文本框 34843"/>
          <p:cNvSpPr txBox="1"/>
          <p:nvPr/>
        </p:nvSpPr>
        <p:spPr>
          <a:xfrm>
            <a:off x="1979613" y="5876925"/>
            <a:ext cx="1800225" cy="457200"/>
          </a:xfrm>
          <a:prstGeom prst="rect">
            <a:avLst/>
          </a:prstGeom>
          <a:noFill/>
          <a:ln w="9525">
            <a:noFill/>
          </a:ln>
        </p:spPr>
        <p:txBody>
          <a:bodyPr>
            <a:spAutoFit/>
          </a:bodyPr>
          <a:p>
            <a:pPr lvl="0">
              <a:spcBef>
                <a:spcPct val="50000"/>
              </a:spcBef>
            </a:pPr>
            <a:r>
              <a:rPr lang="zh-CN" altLang="en-US" sz="2400" b="1" dirty="0">
                <a:latin typeface="Arial" panose="020B0604020202020204" pitchFamily="34" charset="0"/>
                <a:ea typeface="宋体" panose="02010600030101010101" pitchFamily="2" charset="-122"/>
              </a:rPr>
              <a:t>三个比喻句</a:t>
            </a:r>
            <a:endParaRPr lang="zh-CN" altLang="en-US" sz="2400" b="1" dirty="0">
              <a:latin typeface="Arial" panose="020B0604020202020204" pitchFamily="34" charset="0"/>
              <a:ea typeface="宋体" panose="02010600030101010101" pitchFamily="2" charset="-122"/>
            </a:endParaRPr>
          </a:p>
        </p:txBody>
      </p:sp>
      <p:sp>
        <p:nvSpPr>
          <p:cNvPr id="34845" name="左大括号 34844"/>
          <p:cNvSpPr/>
          <p:nvPr/>
        </p:nvSpPr>
        <p:spPr>
          <a:xfrm>
            <a:off x="3851275" y="5400675"/>
            <a:ext cx="144463" cy="1341438"/>
          </a:xfrm>
          <a:prstGeom prst="leftBrace">
            <a:avLst>
              <a:gd name="adj1" fmla="val 77380"/>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34846" name="文本框 34845"/>
          <p:cNvSpPr txBox="1"/>
          <p:nvPr/>
        </p:nvSpPr>
        <p:spPr>
          <a:xfrm>
            <a:off x="4083050" y="5084763"/>
            <a:ext cx="560388" cy="519112"/>
          </a:xfrm>
          <a:prstGeom prst="rect">
            <a:avLst/>
          </a:prstGeom>
          <a:noFill/>
          <a:ln w="9525">
            <a:noFill/>
          </a:ln>
        </p:spPr>
        <p:txBody>
          <a:bodyPr>
            <a:spAutoFit/>
          </a:bodyPr>
          <a:p>
            <a:pPr lvl="0">
              <a:spcBef>
                <a:spcPct val="50000"/>
              </a:spcBef>
            </a:pPr>
            <a:r>
              <a:rPr lang="zh-CN" altLang="en-US" sz="2800" b="1" dirty="0">
                <a:latin typeface="Arial" panose="020B0604020202020204" pitchFamily="34" charset="0"/>
                <a:ea typeface="幼圆" pitchFamily="49" charset="-122"/>
              </a:rPr>
              <a:t>新</a:t>
            </a:r>
            <a:endParaRPr lang="zh-CN" altLang="en-US" sz="2800" b="1" dirty="0">
              <a:latin typeface="Arial" panose="020B0604020202020204" pitchFamily="34" charset="0"/>
              <a:ea typeface="幼圆" pitchFamily="49" charset="-122"/>
            </a:endParaRPr>
          </a:p>
        </p:txBody>
      </p:sp>
      <p:sp>
        <p:nvSpPr>
          <p:cNvPr id="34847" name="文本框 34846"/>
          <p:cNvSpPr txBox="1"/>
          <p:nvPr/>
        </p:nvSpPr>
        <p:spPr>
          <a:xfrm>
            <a:off x="4067175" y="5734050"/>
            <a:ext cx="503238" cy="519113"/>
          </a:xfrm>
          <a:prstGeom prst="rect">
            <a:avLst/>
          </a:prstGeom>
          <a:noFill/>
          <a:ln w="9525">
            <a:noFill/>
          </a:ln>
        </p:spPr>
        <p:txBody>
          <a:bodyPr>
            <a:spAutoFit/>
          </a:bodyPr>
          <a:p>
            <a:pPr lvl="0">
              <a:spcBef>
                <a:spcPct val="50000"/>
              </a:spcBef>
            </a:pPr>
            <a:r>
              <a:rPr lang="zh-CN" altLang="en-US" sz="2800" b="1" dirty="0">
                <a:latin typeface="Arial" panose="020B0604020202020204" pitchFamily="34" charset="0"/>
                <a:ea typeface="幼圆" pitchFamily="49" charset="-122"/>
              </a:rPr>
              <a:t>美</a:t>
            </a:r>
            <a:endParaRPr lang="zh-CN" altLang="en-US" sz="2800" b="1" dirty="0">
              <a:latin typeface="Arial" panose="020B0604020202020204" pitchFamily="34" charset="0"/>
              <a:ea typeface="幼圆" pitchFamily="49" charset="-122"/>
            </a:endParaRPr>
          </a:p>
        </p:txBody>
      </p:sp>
      <p:sp>
        <p:nvSpPr>
          <p:cNvPr id="34848" name="文本框 34847"/>
          <p:cNvSpPr txBox="1"/>
          <p:nvPr/>
        </p:nvSpPr>
        <p:spPr>
          <a:xfrm>
            <a:off x="4067175" y="6308725"/>
            <a:ext cx="503238" cy="519113"/>
          </a:xfrm>
          <a:prstGeom prst="rect">
            <a:avLst/>
          </a:prstGeom>
          <a:noFill/>
          <a:ln w="9525">
            <a:noFill/>
          </a:ln>
        </p:spPr>
        <p:txBody>
          <a:bodyPr>
            <a:spAutoFit/>
          </a:bodyPr>
          <a:p>
            <a:pPr lvl="0">
              <a:spcBef>
                <a:spcPct val="50000"/>
              </a:spcBef>
            </a:pPr>
            <a:r>
              <a:rPr lang="zh-CN" altLang="en-US" sz="2800" b="1" dirty="0">
                <a:latin typeface="Arial" panose="020B0604020202020204" pitchFamily="34" charset="0"/>
                <a:ea typeface="幼圆" pitchFamily="49" charset="-122"/>
              </a:rPr>
              <a:t>力</a:t>
            </a:r>
            <a:endParaRPr lang="zh-CN" altLang="en-US" sz="2800" b="1" dirty="0">
              <a:latin typeface="Arial" panose="020B0604020202020204" pitchFamily="34" charset="0"/>
              <a:ea typeface="幼圆" pitchFamily="49" charset="-122"/>
            </a:endParaRPr>
          </a:p>
        </p:txBody>
      </p:sp>
      <p:sp>
        <p:nvSpPr>
          <p:cNvPr id="34849" name="文本框 34848"/>
          <p:cNvSpPr txBox="1"/>
          <p:nvPr/>
        </p:nvSpPr>
        <p:spPr>
          <a:xfrm>
            <a:off x="5219700" y="4724400"/>
            <a:ext cx="2376488" cy="457200"/>
          </a:xfrm>
          <a:prstGeom prst="rect">
            <a:avLst/>
          </a:prstGeom>
          <a:noFill/>
          <a:ln w="9525">
            <a:noFill/>
          </a:ln>
        </p:spPr>
        <p:txBody>
          <a:bodyPr>
            <a:spAutoFit/>
          </a:bodyPr>
          <a:p>
            <a:pPr lvl="0">
              <a:spcBef>
                <a:spcPct val="50000"/>
              </a:spcBef>
            </a:pPr>
            <a:r>
              <a:rPr lang="zh-CN" altLang="en-US" sz="2400" b="1" dirty="0">
                <a:latin typeface="Arial" panose="020B0604020202020204" pitchFamily="34" charset="0"/>
                <a:ea typeface="幼圆" pitchFamily="49" charset="-122"/>
              </a:rPr>
              <a:t>一年之计在于春</a:t>
            </a:r>
            <a:endParaRPr lang="zh-CN" altLang="en-US" sz="2400" b="1" dirty="0">
              <a:latin typeface="Arial" panose="020B0604020202020204" pitchFamily="34" charset="0"/>
              <a:ea typeface="幼圆" pitchFamily="49" charset="-122"/>
            </a:endParaRPr>
          </a:p>
        </p:txBody>
      </p:sp>
      <p:pic>
        <p:nvPicPr>
          <p:cNvPr id="34850" name="图片 34849" descr="2"/>
          <p:cNvPicPr>
            <a:picLocks noChangeAspect="1"/>
          </p:cNvPicPr>
          <p:nvPr/>
        </p:nvPicPr>
        <p:blipFill>
          <a:blip r:embed="rId1"/>
          <a:stretch>
            <a:fillRect/>
          </a:stretch>
        </p:blipFill>
        <p:spPr>
          <a:xfrm>
            <a:off x="250825" y="3357563"/>
            <a:ext cx="1379538" cy="1584325"/>
          </a:xfrm>
          <a:prstGeom prst="rect">
            <a:avLst/>
          </a:prstGeom>
          <a:noFill/>
          <a:ln w="9525">
            <a:noFill/>
          </a:ln>
        </p:spPr>
      </p:pic>
      <p:sp>
        <p:nvSpPr>
          <p:cNvPr id="34851" name="动作按钮: 后退或前一项 34850">
            <a:hlinkClick r:id="" action="ppaction://hlinkshowjump?jump=previousslide"/>
          </p:cNvPr>
          <p:cNvSpPr/>
          <p:nvPr/>
        </p:nvSpPr>
        <p:spPr>
          <a:xfrm>
            <a:off x="8172450" y="0"/>
            <a:ext cx="433388" cy="333375"/>
          </a:xfrm>
          <a:prstGeom prst="actionButtonBackPrevious">
            <a:avLst/>
          </a:prstGeom>
          <a:solidFill>
            <a:srgbClr val="339966">
              <a:alpha val="53999"/>
            </a:srgbClr>
          </a:solidFill>
          <a:ln w="9525">
            <a:noFill/>
          </a:ln>
        </p:spPr>
        <p:txBody>
          <a:bodyPr/>
          <a:p>
            <a:endParaRPr lang="zh-CN" altLang="en-US"/>
          </a:p>
        </p:txBody>
      </p:sp>
      <p:sp>
        <p:nvSpPr>
          <p:cNvPr id="34852" name="动作按钮: 前进或下一项 34851">
            <a:hlinkClick r:id="rId2" action="ppaction://hlinksldjump"/>
          </p:cNvPr>
          <p:cNvSpPr/>
          <p:nvPr/>
        </p:nvSpPr>
        <p:spPr>
          <a:xfrm>
            <a:off x="8621713" y="0"/>
            <a:ext cx="342900" cy="333375"/>
          </a:xfrm>
          <a:prstGeom prst="actionButtonForwardNext">
            <a:avLst/>
          </a:prstGeom>
          <a:solidFill>
            <a:srgbClr val="339966">
              <a:alpha val="53999"/>
            </a:srgbClr>
          </a:solidFill>
          <a:ln w="9525">
            <a:noFill/>
          </a:ln>
        </p:spPr>
        <p:txBody>
          <a:bodyPr/>
          <a:p>
            <a:endParaRPr lang="zh-CN" altLang="en-US"/>
          </a:p>
        </p:txBody>
      </p:sp>
      <p:sp>
        <p:nvSpPr>
          <p:cNvPr id="34853" name="文本框 34852"/>
          <p:cNvSpPr txBox="1"/>
          <p:nvPr/>
        </p:nvSpPr>
        <p:spPr>
          <a:xfrm>
            <a:off x="6264275" y="6467475"/>
            <a:ext cx="2879725" cy="779463"/>
          </a:xfrm>
          <a:prstGeom prst="rect">
            <a:avLst/>
          </a:prstGeom>
          <a:noFill/>
          <a:ln w="9525">
            <a:noFill/>
          </a:ln>
        </p:spPr>
        <p:txBody>
          <a:bodyPr>
            <a:spAutoFit/>
          </a:bodyPr>
          <a:p>
            <a:pPr lvl="0">
              <a:spcBef>
                <a:spcPct val="50000"/>
              </a:spcBef>
            </a:pPr>
            <a:endParaRPr lang="en-US" altLang="zh-CN" dirty="0">
              <a:solidFill>
                <a:srgbClr val="9933FF"/>
              </a:solidFill>
              <a:latin typeface="华文行楷" pitchFamily="2" charset="-122"/>
              <a:ea typeface="华文行楷" pitchFamily="2" charset="-122"/>
            </a:endParaRPr>
          </a:p>
          <a:p>
            <a:pPr lvl="0">
              <a:spcBef>
                <a:spcPct val="50000"/>
              </a:spcBef>
            </a:pPr>
            <a:endParaRPr lang="en-US" altLang="zh-CN" dirty="0">
              <a:solidFill>
                <a:srgbClr val="9933FF"/>
              </a:solidFill>
              <a:latin typeface="华文行楷" pitchFamily="2" charset="-122"/>
              <a:ea typeface="华文行楷" pitchFamily="2" charset="-122"/>
            </a:endParaRPr>
          </a:p>
        </p:txBody>
      </p:sp>
      <p:pic>
        <p:nvPicPr>
          <p:cNvPr id="34854" name="图片 34853" descr="200410210581298"/>
          <p:cNvPicPr>
            <a:picLocks noChangeAspect="1"/>
          </p:cNvPicPr>
          <p:nvPr/>
        </p:nvPicPr>
        <p:blipFill>
          <a:blip r:embed="rId3"/>
          <a:stretch>
            <a:fillRect/>
          </a:stretch>
        </p:blipFill>
        <p:spPr>
          <a:xfrm>
            <a:off x="0" y="0"/>
            <a:ext cx="9144000" cy="476250"/>
          </a:xfrm>
          <a:prstGeom prst="rect">
            <a:avLst/>
          </a:prstGeom>
          <a:noFill/>
          <a:ln w="9525">
            <a:noFill/>
          </a:ln>
        </p:spPr>
      </p:pic>
      <p:pic>
        <p:nvPicPr>
          <p:cNvPr id="34855" name="图片 34854" descr="200410210581298"/>
          <p:cNvPicPr>
            <a:picLocks noChangeAspect="1"/>
          </p:cNvPicPr>
          <p:nvPr/>
        </p:nvPicPr>
        <p:blipFill>
          <a:blip r:embed="rId3"/>
          <a:stretch>
            <a:fillRect/>
          </a:stretch>
        </p:blipFill>
        <p:spPr>
          <a:xfrm rot="16200000">
            <a:off x="5440363" y="3154363"/>
            <a:ext cx="6858000" cy="5492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fade">
                                      <p:cBhvr>
                                        <p:cTn id="7" dur="2000"/>
                                        <p:tgtEl>
                                          <p:spTgt spid="3481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4820"/>
                                        </p:tgtEl>
                                        <p:attrNameLst>
                                          <p:attrName>style.visibility</p:attrName>
                                        </p:attrNameLst>
                                      </p:cBhvr>
                                      <p:to>
                                        <p:strVal val="visible"/>
                                      </p:to>
                                    </p:set>
                                    <p:animEffect transition="in" filter="dissolve">
                                      <p:cBhvr>
                                        <p:cTn id="12" dur="500"/>
                                        <p:tgtEl>
                                          <p:spTgt spid="34820"/>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34822"/>
                                        </p:tgtEl>
                                        <p:attrNameLst>
                                          <p:attrName>style.visibility</p:attrName>
                                        </p:attrNameLst>
                                      </p:cBhvr>
                                      <p:to>
                                        <p:strVal val="visible"/>
                                      </p:to>
                                    </p:set>
                                    <p:anim calcmode="lin" valueType="num">
                                      <p:cBhvr>
                                        <p:cTn id="17" dur="500" fill="hold"/>
                                        <p:tgtEl>
                                          <p:spTgt spid="34822"/>
                                        </p:tgtEl>
                                        <p:attrNameLst>
                                          <p:attrName>ppt_w</p:attrName>
                                        </p:attrNameLst>
                                      </p:cBhvr>
                                      <p:tavLst>
                                        <p:tav tm="0">
                                          <p:val>
                                            <p:fltVal val="0.000000"/>
                                          </p:val>
                                        </p:tav>
                                        <p:tav tm="100000">
                                          <p:val>
                                            <p:strVal val="#ppt_w"/>
                                          </p:val>
                                        </p:tav>
                                      </p:tavLst>
                                    </p:anim>
                                    <p:anim calcmode="lin" valueType="num">
                                      <p:cBhvr>
                                        <p:cTn id="18" dur="500" fill="hold"/>
                                        <p:tgtEl>
                                          <p:spTgt spid="3482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40" presetClass="entr" presetSubtype="0" fill="hold" grpId="0" nodeType="clickEffect">
                                  <p:stCondLst>
                                    <p:cond delay="0"/>
                                  </p:stCondLst>
                                  <p:iterate type="lt">
                                    <p:tmPct val="10000"/>
                                  </p:iterate>
                                  <p:childTnLst>
                                    <p:set>
                                      <p:cBhvr>
                                        <p:cTn id="22" dur="1" fill="hold">
                                          <p:stCondLst>
                                            <p:cond delay="0"/>
                                          </p:stCondLst>
                                        </p:cTn>
                                        <p:tgtEl>
                                          <p:spTgt spid="34835"/>
                                        </p:tgtEl>
                                        <p:attrNameLst>
                                          <p:attrName>style.visibility</p:attrName>
                                        </p:attrNameLst>
                                      </p:cBhvr>
                                      <p:to>
                                        <p:strVal val="visible"/>
                                      </p:to>
                                    </p:set>
                                    <p:animEffect transition="in" filter="fade">
                                      <p:cBhvr>
                                        <p:cTn id="23" dur="1000"/>
                                        <p:tgtEl>
                                          <p:spTgt spid="34835"/>
                                        </p:tgtEl>
                                      </p:cBhvr>
                                    </p:animEffect>
                                    <p:anim calcmode="lin" valueType="num">
                                      <p:cBhvr>
                                        <p:cTn id="24" dur="1000" fill="hold"/>
                                        <p:tgtEl>
                                          <p:spTgt spid="34835"/>
                                        </p:tgtEl>
                                        <p:attrNameLst>
                                          <p:attrName>ppt_x</p:attrName>
                                        </p:attrNameLst>
                                      </p:cBhvr>
                                      <p:tavLst>
                                        <p:tav tm="0">
                                          <p:val>
                                            <p:strVal val="#ppt_x-.1"/>
                                          </p:val>
                                        </p:tav>
                                        <p:tav tm="100000">
                                          <p:val>
                                            <p:strVal val="#ppt_x"/>
                                          </p:val>
                                        </p:tav>
                                      </p:tavLst>
                                    </p:anim>
                                    <p:anim calcmode="lin" valueType="num">
                                      <p:cBhvr>
                                        <p:cTn id="25" dur="1000" fill="hold"/>
                                        <p:tgtEl>
                                          <p:spTgt spid="34835"/>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0" presetClass="entr" presetSubtype="0" fill="hold" grpId="0" nodeType="clickEffect">
                                  <p:stCondLst>
                                    <p:cond delay="0"/>
                                  </p:stCondLst>
                                  <p:iterate type="lt">
                                    <p:tmPct val="10000"/>
                                  </p:iterate>
                                  <p:childTnLst>
                                    <p:set>
                                      <p:cBhvr>
                                        <p:cTn id="29" dur="1" fill="hold">
                                          <p:stCondLst>
                                            <p:cond delay="0"/>
                                          </p:stCondLst>
                                        </p:cTn>
                                        <p:tgtEl>
                                          <p:spTgt spid="34823"/>
                                        </p:tgtEl>
                                        <p:attrNameLst>
                                          <p:attrName>style.visibility</p:attrName>
                                        </p:attrNameLst>
                                      </p:cBhvr>
                                      <p:to>
                                        <p:strVal val="visible"/>
                                      </p:to>
                                    </p:set>
                                    <p:animEffect transition="in" filter="fade">
                                      <p:cBhvr>
                                        <p:cTn id="30" dur="1000"/>
                                        <p:tgtEl>
                                          <p:spTgt spid="34823"/>
                                        </p:tgtEl>
                                      </p:cBhvr>
                                    </p:animEffect>
                                    <p:anim calcmode="lin" valueType="num">
                                      <p:cBhvr>
                                        <p:cTn id="31" dur="1000" fill="hold"/>
                                        <p:tgtEl>
                                          <p:spTgt spid="34823"/>
                                        </p:tgtEl>
                                        <p:attrNameLst>
                                          <p:attrName>ppt_x</p:attrName>
                                        </p:attrNameLst>
                                      </p:cBhvr>
                                      <p:tavLst>
                                        <p:tav tm="0">
                                          <p:val>
                                            <p:strVal val="#ppt_x-.1"/>
                                          </p:val>
                                        </p:tav>
                                        <p:tav tm="100000">
                                          <p:val>
                                            <p:strVal val="#ppt_x"/>
                                          </p:val>
                                        </p:tav>
                                      </p:tavLst>
                                    </p:anim>
                                    <p:anim calcmode="lin" valueType="num">
                                      <p:cBhvr>
                                        <p:cTn id="32" dur="1000" fill="hold"/>
                                        <p:tgtEl>
                                          <p:spTgt spid="3482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0" presetClass="entr" presetSubtype="0" fill="hold" grpId="0" nodeType="clickEffect">
                                  <p:stCondLst>
                                    <p:cond delay="0"/>
                                  </p:stCondLst>
                                  <p:iterate type="lt">
                                    <p:tmPct val="10000"/>
                                  </p:iterate>
                                  <p:childTnLst>
                                    <p:set>
                                      <p:cBhvr>
                                        <p:cTn id="36" dur="1" fill="hold">
                                          <p:stCondLst>
                                            <p:cond delay="0"/>
                                          </p:stCondLst>
                                        </p:cTn>
                                        <p:tgtEl>
                                          <p:spTgt spid="34826"/>
                                        </p:tgtEl>
                                        <p:attrNameLst>
                                          <p:attrName>style.visibility</p:attrName>
                                        </p:attrNameLst>
                                      </p:cBhvr>
                                      <p:to>
                                        <p:strVal val="visible"/>
                                      </p:to>
                                    </p:set>
                                    <p:animEffect transition="in" filter="fade">
                                      <p:cBhvr>
                                        <p:cTn id="37" dur="1000"/>
                                        <p:tgtEl>
                                          <p:spTgt spid="34826"/>
                                        </p:tgtEl>
                                      </p:cBhvr>
                                    </p:animEffect>
                                    <p:anim calcmode="lin" valueType="num">
                                      <p:cBhvr>
                                        <p:cTn id="38" dur="1000" fill="hold"/>
                                        <p:tgtEl>
                                          <p:spTgt spid="34826"/>
                                        </p:tgtEl>
                                        <p:attrNameLst>
                                          <p:attrName>ppt_x</p:attrName>
                                        </p:attrNameLst>
                                      </p:cBhvr>
                                      <p:tavLst>
                                        <p:tav tm="0">
                                          <p:val>
                                            <p:strVal val="#ppt_x-.1"/>
                                          </p:val>
                                        </p:tav>
                                        <p:tav tm="100000">
                                          <p:val>
                                            <p:strVal val="#ppt_x"/>
                                          </p:val>
                                        </p:tav>
                                      </p:tavLst>
                                    </p:anim>
                                    <p:anim calcmode="lin" valueType="num">
                                      <p:cBhvr>
                                        <p:cTn id="39" dur="1000" fill="hold"/>
                                        <p:tgtEl>
                                          <p:spTgt spid="34826"/>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0" presetClass="entr" presetSubtype="0" fill="hold" grpId="0" nodeType="clickEffect">
                                  <p:stCondLst>
                                    <p:cond delay="0"/>
                                  </p:stCondLst>
                                  <p:iterate type="lt">
                                    <p:tmPct val="10000"/>
                                  </p:iterate>
                                  <p:childTnLst>
                                    <p:set>
                                      <p:cBhvr>
                                        <p:cTn id="43" dur="1" fill="hold">
                                          <p:stCondLst>
                                            <p:cond delay="0"/>
                                          </p:stCondLst>
                                        </p:cTn>
                                        <p:tgtEl>
                                          <p:spTgt spid="34828"/>
                                        </p:tgtEl>
                                        <p:attrNameLst>
                                          <p:attrName>style.visibility</p:attrName>
                                        </p:attrNameLst>
                                      </p:cBhvr>
                                      <p:to>
                                        <p:strVal val="visible"/>
                                      </p:to>
                                    </p:set>
                                    <p:animEffect transition="in" filter="fade">
                                      <p:cBhvr>
                                        <p:cTn id="44" dur="1000"/>
                                        <p:tgtEl>
                                          <p:spTgt spid="34828"/>
                                        </p:tgtEl>
                                      </p:cBhvr>
                                    </p:animEffect>
                                    <p:anim calcmode="lin" valueType="num">
                                      <p:cBhvr>
                                        <p:cTn id="45" dur="1000" fill="hold"/>
                                        <p:tgtEl>
                                          <p:spTgt spid="34828"/>
                                        </p:tgtEl>
                                        <p:attrNameLst>
                                          <p:attrName>ppt_x</p:attrName>
                                        </p:attrNameLst>
                                      </p:cBhvr>
                                      <p:tavLst>
                                        <p:tav tm="0">
                                          <p:val>
                                            <p:strVal val="#ppt_x-.1"/>
                                          </p:val>
                                        </p:tav>
                                        <p:tav tm="100000">
                                          <p:val>
                                            <p:strVal val="#ppt_x"/>
                                          </p:val>
                                        </p:tav>
                                      </p:tavLst>
                                    </p:anim>
                                    <p:anim calcmode="lin" valueType="num">
                                      <p:cBhvr>
                                        <p:cTn id="46" dur="1000" fill="hold"/>
                                        <p:tgtEl>
                                          <p:spTgt spid="34828"/>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0" presetClass="entr" presetSubtype="0" fill="hold" grpId="0" nodeType="clickEffect">
                                  <p:stCondLst>
                                    <p:cond delay="0"/>
                                  </p:stCondLst>
                                  <p:iterate type="lt">
                                    <p:tmPct val="10000"/>
                                  </p:iterate>
                                  <p:childTnLst>
                                    <p:set>
                                      <p:cBhvr>
                                        <p:cTn id="50" dur="1" fill="hold">
                                          <p:stCondLst>
                                            <p:cond delay="0"/>
                                          </p:stCondLst>
                                        </p:cTn>
                                        <p:tgtEl>
                                          <p:spTgt spid="34831"/>
                                        </p:tgtEl>
                                        <p:attrNameLst>
                                          <p:attrName>style.visibility</p:attrName>
                                        </p:attrNameLst>
                                      </p:cBhvr>
                                      <p:to>
                                        <p:strVal val="visible"/>
                                      </p:to>
                                    </p:set>
                                    <p:animEffect transition="in" filter="fade">
                                      <p:cBhvr>
                                        <p:cTn id="51" dur="1000"/>
                                        <p:tgtEl>
                                          <p:spTgt spid="34831"/>
                                        </p:tgtEl>
                                      </p:cBhvr>
                                    </p:animEffect>
                                    <p:anim calcmode="lin" valueType="num">
                                      <p:cBhvr>
                                        <p:cTn id="52" dur="1000" fill="hold"/>
                                        <p:tgtEl>
                                          <p:spTgt spid="34831"/>
                                        </p:tgtEl>
                                        <p:attrNameLst>
                                          <p:attrName>ppt_x</p:attrName>
                                        </p:attrNameLst>
                                      </p:cBhvr>
                                      <p:tavLst>
                                        <p:tav tm="0">
                                          <p:val>
                                            <p:strVal val="#ppt_x-.1"/>
                                          </p:val>
                                        </p:tav>
                                        <p:tav tm="100000">
                                          <p:val>
                                            <p:strVal val="#ppt_x"/>
                                          </p:val>
                                        </p:tav>
                                      </p:tavLst>
                                    </p:anim>
                                    <p:anim calcmode="lin" valueType="num">
                                      <p:cBhvr>
                                        <p:cTn id="53" dur="1000" fill="hold"/>
                                        <p:tgtEl>
                                          <p:spTgt spid="34831"/>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0" presetClass="entr" presetSubtype="0" fill="hold" grpId="0" nodeType="clickEffect">
                                  <p:stCondLst>
                                    <p:cond delay="0"/>
                                  </p:stCondLst>
                                  <p:iterate type="lt">
                                    <p:tmPct val="10000"/>
                                  </p:iterate>
                                  <p:childTnLst>
                                    <p:set>
                                      <p:cBhvr>
                                        <p:cTn id="57" dur="1" fill="hold">
                                          <p:stCondLst>
                                            <p:cond delay="0"/>
                                          </p:stCondLst>
                                        </p:cTn>
                                        <p:tgtEl>
                                          <p:spTgt spid="34833"/>
                                        </p:tgtEl>
                                        <p:attrNameLst>
                                          <p:attrName>style.visibility</p:attrName>
                                        </p:attrNameLst>
                                      </p:cBhvr>
                                      <p:to>
                                        <p:strVal val="visible"/>
                                      </p:to>
                                    </p:set>
                                    <p:animEffect transition="in" filter="fade">
                                      <p:cBhvr>
                                        <p:cTn id="58" dur="1000"/>
                                        <p:tgtEl>
                                          <p:spTgt spid="34833"/>
                                        </p:tgtEl>
                                      </p:cBhvr>
                                    </p:animEffect>
                                    <p:anim calcmode="lin" valueType="num">
                                      <p:cBhvr>
                                        <p:cTn id="59" dur="1000" fill="hold"/>
                                        <p:tgtEl>
                                          <p:spTgt spid="34833"/>
                                        </p:tgtEl>
                                        <p:attrNameLst>
                                          <p:attrName>ppt_x</p:attrName>
                                        </p:attrNameLst>
                                      </p:cBhvr>
                                      <p:tavLst>
                                        <p:tav tm="0">
                                          <p:val>
                                            <p:strVal val="#ppt_x-.1"/>
                                          </p:val>
                                        </p:tav>
                                        <p:tav tm="100000">
                                          <p:val>
                                            <p:strVal val="#ppt_x"/>
                                          </p:val>
                                        </p:tav>
                                      </p:tavLst>
                                    </p:anim>
                                    <p:anim calcmode="lin" valueType="num">
                                      <p:cBhvr>
                                        <p:cTn id="60" dur="1000" fill="hold"/>
                                        <p:tgtEl>
                                          <p:spTgt spid="34833"/>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0" presetClass="entr" presetSubtype="0" fill="hold" grpId="0" nodeType="clickEffect">
                                  <p:stCondLst>
                                    <p:cond delay="0"/>
                                  </p:stCondLst>
                                  <p:childTnLst>
                                    <p:set>
                                      <p:cBhvr>
                                        <p:cTn id="64" dur="1" fill="hold">
                                          <p:stCondLst>
                                            <p:cond delay="0"/>
                                          </p:stCondLst>
                                        </p:cTn>
                                        <p:tgtEl>
                                          <p:spTgt spid="34825"/>
                                        </p:tgtEl>
                                        <p:attrNameLst>
                                          <p:attrName>style.visibility</p:attrName>
                                        </p:attrNameLst>
                                      </p:cBhvr>
                                      <p:to>
                                        <p:strVal val="visible"/>
                                      </p:to>
                                    </p:set>
                                    <p:animEffect transition="in" filter="wedge">
                                      <p:cBhvr>
                                        <p:cTn id="65" dur="2000"/>
                                        <p:tgtEl>
                                          <p:spTgt spid="34825"/>
                                        </p:tgtEl>
                                      </p:cBhvr>
                                    </p:animEffect>
                                  </p:childTnLst>
                                </p:cTn>
                              </p:par>
                            </p:childTnLst>
                          </p:cTn>
                        </p:par>
                      </p:childTnLst>
                    </p:cTn>
                  </p:par>
                  <p:par>
                    <p:cTn id="66" fill="hold">
                      <p:stCondLst>
                        <p:cond delay="indefinite"/>
                      </p:stCondLst>
                      <p:childTnLst>
                        <p:par>
                          <p:cTn id="67" fill="hold">
                            <p:stCondLst>
                              <p:cond delay="0"/>
                            </p:stCondLst>
                            <p:childTnLst>
                              <p:par>
                                <p:cTn id="68" presetID="47" presetClass="entr" presetSubtype="0" fill="hold" grpId="0" nodeType="clickEffect">
                                  <p:stCondLst>
                                    <p:cond delay="0"/>
                                  </p:stCondLst>
                                  <p:childTnLst>
                                    <p:set>
                                      <p:cBhvr>
                                        <p:cTn id="69" dur="1" fill="hold">
                                          <p:stCondLst>
                                            <p:cond delay="0"/>
                                          </p:stCondLst>
                                        </p:cTn>
                                        <p:tgtEl>
                                          <p:spTgt spid="34837"/>
                                        </p:tgtEl>
                                        <p:attrNameLst>
                                          <p:attrName>style.visibility</p:attrName>
                                        </p:attrNameLst>
                                      </p:cBhvr>
                                      <p:to>
                                        <p:strVal val="visible"/>
                                      </p:to>
                                    </p:set>
                                    <p:animEffect transition="in" filter="fade">
                                      <p:cBhvr>
                                        <p:cTn id="70" dur="1000"/>
                                        <p:tgtEl>
                                          <p:spTgt spid="34837"/>
                                        </p:tgtEl>
                                      </p:cBhvr>
                                    </p:animEffect>
                                    <p:anim calcmode="lin" valueType="num">
                                      <p:cBhvr>
                                        <p:cTn id="71" dur="1000" fill="hold"/>
                                        <p:tgtEl>
                                          <p:spTgt spid="34837"/>
                                        </p:tgtEl>
                                        <p:attrNameLst>
                                          <p:attrName>ppt_x</p:attrName>
                                        </p:attrNameLst>
                                      </p:cBhvr>
                                      <p:tavLst>
                                        <p:tav tm="0">
                                          <p:val>
                                            <p:strVal val="#ppt_x"/>
                                          </p:val>
                                        </p:tav>
                                        <p:tav tm="100000">
                                          <p:val>
                                            <p:strVal val="#ppt_x"/>
                                          </p:val>
                                        </p:tav>
                                      </p:tavLst>
                                    </p:anim>
                                    <p:anim calcmode="lin" valueType="num">
                                      <p:cBhvr>
                                        <p:cTn id="72" dur="1000" fill="hold"/>
                                        <p:tgtEl>
                                          <p:spTgt spid="34837"/>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0" presetClass="entr" presetSubtype="0" fill="hold" grpId="0" nodeType="clickEffect">
                                  <p:stCondLst>
                                    <p:cond delay="0"/>
                                  </p:stCondLst>
                                  <p:childTnLst>
                                    <p:set>
                                      <p:cBhvr>
                                        <p:cTn id="76" dur="1" fill="hold">
                                          <p:stCondLst>
                                            <p:cond delay="0"/>
                                          </p:stCondLst>
                                        </p:cTn>
                                        <p:tgtEl>
                                          <p:spTgt spid="34827"/>
                                        </p:tgtEl>
                                        <p:attrNameLst>
                                          <p:attrName>style.visibility</p:attrName>
                                        </p:attrNameLst>
                                      </p:cBhvr>
                                      <p:to>
                                        <p:strVal val="visible"/>
                                      </p:to>
                                    </p:set>
                                    <p:animEffect transition="in" filter="wedge">
                                      <p:cBhvr>
                                        <p:cTn id="77" dur="2000"/>
                                        <p:tgtEl>
                                          <p:spTgt spid="34827"/>
                                        </p:tgtEl>
                                      </p:cBhvr>
                                    </p:animEffect>
                                  </p:childTnLst>
                                </p:cTn>
                              </p:par>
                            </p:childTnLst>
                          </p:cTn>
                        </p:par>
                      </p:childTnLst>
                    </p:cTn>
                  </p:par>
                  <p:par>
                    <p:cTn id="78" fill="hold">
                      <p:stCondLst>
                        <p:cond delay="indefinite"/>
                      </p:stCondLst>
                      <p:childTnLst>
                        <p:par>
                          <p:cTn id="79" fill="hold">
                            <p:stCondLst>
                              <p:cond delay="0"/>
                            </p:stCondLst>
                            <p:childTnLst>
                              <p:par>
                                <p:cTn id="80" presetID="47" presetClass="entr" presetSubtype="0" fill="hold" grpId="0" nodeType="clickEffect">
                                  <p:stCondLst>
                                    <p:cond delay="0"/>
                                  </p:stCondLst>
                                  <p:childTnLst>
                                    <p:set>
                                      <p:cBhvr>
                                        <p:cTn id="81" dur="1" fill="hold">
                                          <p:stCondLst>
                                            <p:cond delay="0"/>
                                          </p:stCondLst>
                                        </p:cTn>
                                        <p:tgtEl>
                                          <p:spTgt spid="34841"/>
                                        </p:tgtEl>
                                        <p:attrNameLst>
                                          <p:attrName>style.visibility</p:attrName>
                                        </p:attrNameLst>
                                      </p:cBhvr>
                                      <p:to>
                                        <p:strVal val="visible"/>
                                      </p:to>
                                    </p:set>
                                    <p:animEffect transition="in" filter="fade">
                                      <p:cBhvr>
                                        <p:cTn id="82" dur="1000"/>
                                        <p:tgtEl>
                                          <p:spTgt spid="34841"/>
                                        </p:tgtEl>
                                      </p:cBhvr>
                                    </p:animEffect>
                                    <p:anim calcmode="lin" valueType="num">
                                      <p:cBhvr>
                                        <p:cTn id="83" dur="1000" fill="hold"/>
                                        <p:tgtEl>
                                          <p:spTgt spid="34841"/>
                                        </p:tgtEl>
                                        <p:attrNameLst>
                                          <p:attrName>ppt_x</p:attrName>
                                        </p:attrNameLst>
                                      </p:cBhvr>
                                      <p:tavLst>
                                        <p:tav tm="0">
                                          <p:val>
                                            <p:strVal val="#ppt_x"/>
                                          </p:val>
                                        </p:tav>
                                        <p:tav tm="100000">
                                          <p:val>
                                            <p:strVal val="#ppt_x"/>
                                          </p:val>
                                        </p:tav>
                                      </p:tavLst>
                                    </p:anim>
                                    <p:anim calcmode="lin" valueType="num">
                                      <p:cBhvr>
                                        <p:cTn id="84" dur="1000" fill="hold"/>
                                        <p:tgtEl>
                                          <p:spTgt spid="34841"/>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0" presetClass="entr" presetSubtype="0" fill="hold" grpId="0" nodeType="clickEffect">
                                  <p:stCondLst>
                                    <p:cond delay="0"/>
                                  </p:stCondLst>
                                  <p:childTnLst>
                                    <p:set>
                                      <p:cBhvr>
                                        <p:cTn id="88" dur="1" fill="hold">
                                          <p:stCondLst>
                                            <p:cond delay="0"/>
                                          </p:stCondLst>
                                        </p:cTn>
                                        <p:tgtEl>
                                          <p:spTgt spid="34830"/>
                                        </p:tgtEl>
                                        <p:attrNameLst>
                                          <p:attrName>style.visibility</p:attrName>
                                        </p:attrNameLst>
                                      </p:cBhvr>
                                      <p:to>
                                        <p:strVal val="visible"/>
                                      </p:to>
                                    </p:set>
                                    <p:animEffect transition="in" filter="wedge">
                                      <p:cBhvr>
                                        <p:cTn id="89" dur="2000"/>
                                        <p:tgtEl>
                                          <p:spTgt spid="34830"/>
                                        </p:tgtEl>
                                      </p:cBhvr>
                                    </p:animEffect>
                                  </p:childTnLst>
                                </p:cTn>
                              </p:par>
                            </p:childTnLst>
                          </p:cTn>
                        </p:par>
                      </p:childTnLst>
                    </p:cTn>
                  </p:par>
                  <p:par>
                    <p:cTn id="90" fill="hold">
                      <p:stCondLst>
                        <p:cond delay="indefinite"/>
                      </p:stCondLst>
                      <p:childTnLst>
                        <p:par>
                          <p:cTn id="91" fill="hold">
                            <p:stCondLst>
                              <p:cond delay="0"/>
                            </p:stCondLst>
                            <p:childTnLst>
                              <p:par>
                                <p:cTn id="92" presetID="47" presetClass="entr" presetSubtype="0" fill="hold" grpId="0" nodeType="clickEffect">
                                  <p:stCondLst>
                                    <p:cond delay="0"/>
                                  </p:stCondLst>
                                  <p:childTnLst>
                                    <p:set>
                                      <p:cBhvr>
                                        <p:cTn id="93" dur="1" fill="hold">
                                          <p:stCondLst>
                                            <p:cond delay="0"/>
                                          </p:stCondLst>
                                        </p:cTn>
                                        <p:tgtEl>
                                          <p:spTgt spid="34839"/>
                                        </p:tgtEl>
                                        <p:attrNameLst>
                                          <p:attrName>style.visibility</p:attrName>
                                        </p:attrNameLst>
                                      </p:cBhvr>
                                      <p:to>
                                        <p:strVal val="visible"/>
                                      </p:to>
                                    </p:set>
                                    <p:animEffect transition="in" filter="fade">
                                      <p:cBhvr>
                                        <p:cTn id="94" dur="1000"/>
                                        <p:tgtEl>
                                          <p:spTgt spid="34839"/>
                                        </p:tgtEl>
                                      </p:cBhvr>
                                    </p:animEffect>
                                    <p:anim calcmode="lin" valueType="num">
                                      <p:cBhvr>
                                        <p:cTn id="95" dur="1000" fill="hold"/>
                                        <p:tgtEl>
                                          <p:spTgt spid="34839"/>
                                        </p:tgtEl>
                                        <p:attrNameLst>
                                          <p:attrName>ppt_x</p:attrName>
                                        </p:attrNameLst>
                                      </p:cBhvr>
                                      <p:tavLst>
                                        <p:tav tm="0">
                                          <p:val>
                                            <p:strVal val="#ppt_x"/>
                                          </p:val>
                                        </p:tav>
                                        <p:tav tm="100000">
                                          <p:val>
                                            <p:strVal val="#ppt_x"/>
                                          </p:val>
                                        </p:tav>
                                      </p:tavLst>
                                    </p:anim>
                                    <p:anim calcmode="lin" valueType="num">
                                      <p:cBhvr>
                                        <p:cTn id="96" dur="1000" fill="hold"/>
                                        <p:tgtEl>
                                          <p:spTgt spid="34839"/>
                                        </p:tgtEl>
                                        <p:attrNameLst>
                                          <p:attrName>ppt_y</p:attrName>
                                        </p:attrNameLst>
                                      </p:cBhvr>
                                      <p:tavLst>
                                        <p:tav tm="0">
                                          <p:val>
                                            <p:strVal val="#ppt_y-.1"/>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0" presetClass="entr" presetSubtype="0" fill="hold" grpId="0" nodeType="clickEffect">
                                  <p:stCondLst>
                                    <p:cond delay="0"/>
                                  </p:stCondLst>
                                  <p:childTnLst>
                                    <p:set>
                                      <p:cBhvr>
                                        <p:cTn id="100" dur="1" fill="hold">
                                          <p:stCondLst>
                                            <p:cond delay="0"/>
                                          </p:stCondLst>
                                        </p:cTn>
                                        <p:tgtEl>
                                          <p:spTgt spid="34832"/>
                                        </p:tgtEl>
                                        <p:attrNameLst>
                                          <p:attrName>style.visibility</p:attrName>
                                        </p:attrNameLst>
                                      </p:cBhvr>
                                      <p:to>
                                        <p:strVal val="visible"/>
                                      </p:to>
                                    </p:set>
                                    <p:animEffect transition="in" filter="wedge">
                                      <p:cBhvr>
                                        <p:cTn id="101" dur="2000"/>
                                        <p:tgtEl>
                                          <p:spTgt spid="34832"/>
                                        </p:tgtEl>
                                      </p:cBhvr>
                                    </p:animEffect>
                                  </p:childTnLst>
                                </p:cTn>
                              </p:par>
                            </p:childTnLst>
                          </p:cTn>
                        </p:par>
                      </p:childTnLst>
                    </p:cTn>
                  </p:par>
                  <p:par>
                    <p:cTn id="102" fill="hold">
                      <p:stCondLst>
                        <p:cond delay="indefinite"/>
                      </p:stCondLst>
                      <p:childTnLst>
                        <p:par>
                          <p:cTn id="103" fill="hold">
                            <p:stCondLst>
                              <p:cond delay="0"/>
                            </p:stCondLst>
                            <p:childTnLst>
                              <p:par>
                                <p:cTn id="104" presetID="47" presetClass="entr" presetSubtype="0" fill="hold" grpId="0" nodeType="clickEffect">
                                  <p:stCondLst>
                                    <p:cond delay="0"/>
                                  </p:stCondLst>
                                  <p:childTnLst>
                                    <p:set>
                                      <p:cBhvr>
                                        <p:cTn id="105" dur="1" fill="hold">
                                          <p:stCondLst>
                                            <p:cond delay="0"/>
                                          </p:stCondLst>
                                        </p:cTn>
                                        <p:tgtEl>
                                          <p:spTgt spid="34840"/>
                                        </p:tgtEl>
                                        <p:attrNameLst>
                                          <p:attrName>style.visibility</p:attrName>
                                        </p:attrNameLst>
                                      </p:cBhvr>
                                      <p:to>
                                        <p:strVal val="visible"/>
                                      </p:to>
                                    </p:set>
                                    <p:animEffect transition="in" filter="fade">
                                      <p:cBhvr>
                                        <p:cTn id="106" dur="1000"/>
                                        <p:tgtEl>
                                          <p:spTgt spid="34840"/>
                                        </p:tgtEl>
                                      </p:cBhvr>
                                    </p:animEffect>
                                    <p:anim calcmode="lin" valueType="num">
                                      <p:cBhvr>
                                        <p:cTn id="107" dur="1000" fill="hold"/>
                                        <p:tgtEl>
                                          <p:spTgt spid="34840"/>
                                        </p:tgtEl>
                                        <p:attrNameLst>
                                          <p:attrName>ppt_x</p:attrName>
                                        </p:attrNameLst>
                                      </p:cBhvr>
                                      <p:tavLst>
                                        <p:tav tm="0">
                                          <p:val>
                                            <p:strVal val="#ppt_x"/>
                                          </p:val>
                                        </p:tav>
                                        <p:tav tm="100000">
                                          <p:val>
                                            <p:strVal val="#ppt_x"/>
                                          </p:val>
                                        </p:tav>
                                      </p:tavLst>
                                    </p:anim>
                                    <p:anim calcmode="lin" valueType="num">
                                      <p:cBhvr>
                                        <p:cTn id="108" dur="1000" fill="hold"/>
                                        <p:tgtEl>
                                          <p:spTgt spid="34840"/>
                                        </p:tgtEl>
                                        <p:attrNameLst>
                                          <p:attrName>ppt_y</p:attrName>
                                        </p:attrNameLst>
                                      </p:cBhvr>
                                      <p:tavLst>
                                        <p:tav tm="0">
                                          <p:val>
                                            <p:strVal val="#ppt_y-.1"/>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20" presetClass="entr" presetSubtype="0" fill="hold" grpId="0" nodeType="clickEffect">
                                  <p:stCondLst>
                                    <p:cond delay="0"/>
                                  </p:stCondLst>
                                  <p:childTnLst>
                                    <p:set>
                                      <p:cBhvr>
                                        <p:cTn id="112" dur="1" fill="hold">
                                          <p:stCondLst>
                                            <p:cond delay="0"/>
                                          </p:stCondLst>
                                        </p:cTn>
                                        <p:tgtEl>
                                          <p:spTgt spid="34834"/>
                                        </p:tgtEl>
                                        <p:attrNameLst>
                                          <p:attrName>style.visibility</p:attrName>
                                        </p:attrNameLst>
                                      </p:cBhvr>
                                      <p:to>
                                        <p:strVal val="visible"/>
                                      </p:to>
                                    </p:set>
                                    <p:animEffect transition="in" filter="wedge">
                                      <p:cBhvr>
                                        <p:cTn id="113" dur="2000"/>
                                        <p:tgtEl>
                                          <p:spTgt spid="34834"/>
                                        </p:tgtEl>
                                      </p:cBhvr>
                                    </p:animEffect>
                                  </p:childTnLst>
                                </p:cTn>
                              </p:par>
                            </p:childTnLst>
                          </p:cTn>
                        </p:par>
                      </p:childTnLst>
                    </p:cTn>
                  </p:par>
                  <p:par>
                    <p:cTn id="114" fill="hold">
                      <p:stCondLst>
                        <p:cond delay="indefinite"/>
                      </p:stCondLst>
                      <p:childTnLst>
                        <p:par>
                          <p:cTn id="115" fill="hold">
                            <p:stCondLst>
                              <p:cond delay="0"/>
                            </p:stCondLst>
                            <p:childTnLst>
                              <p:par>
                                <p:cTn id="116" presetID="19" presetClass="entr" presetSubtype="10" fill="hold" grpId="0" nodeType="clickEffect">
                                  <p:stCondLst>
                                    <p:cond delay="0"/>
                                  </p:stCondLst>
                                  <p:childTnLst>
                                    <p:set>
                                      <p:cBhvr>
                                        <p:cTn id="117" dur="1" fill="hold">
                                          <p:stCondLst>
                                            <p:cond delay="0"/>
                                          </p:stCondLst>
                                        </p:cTn>
                                        <p:tgtEl>
                                          <p:spTgt spid="34849"/>
                                        </p:tgtEl>
                                        <p:attrNameLst>
                                          <p:attrName>style.visibility</p:attrName>
                                        </p:attrNameLst>
                                      </p:cBhvr>
                                      <p:to>
                                        <p:strVal val="visible"/>
                                      </p:to>
                                    </p:set>
                                    <p:anim calcmode="lin" valueType="num">
                                      <p:cBhvr>
                                        <p:cTn id="118" dur="5000" fill="hold"/>
                                        <p:tgtEl>
                                          <p:spTgt spid="34849"/>
                                        </p:tgtEl>
                                        <p:attrNameLst>
                                          <p:attrName>ppt_w</p:attrName>
                                        </p:attrNameLst>
                                      </p:cBhvr>
                                      <p:tavLst>
                                        <p:tav tm="0" fmla="#ppt_w*sin(2.5*pi*$)">
                                          <p:val>
                                            <p:fltVal val="0.000000"/>
                                          </p:val>
                                        </p:tav>
                                        <p:tav tm="100000">
                                          <p:val>
                                            <p:fltVal val="1.000000"/>
                                          </p:val>
                                        </p:tav>
                                      </p:tavLst>
                                    </p:anim>
                                    <p:anim calcmode="lin" valueType="num">
                                      <p:cBhvr>
                                        <p:cTn id="119" dur="5000" fill="hold"/>
                                        <p:tgtEl>
                                          <p:spTgt spid="34849"/>
                                        </p:tgtEl>
                                        <p:attrNameLst>
                                          <p:attrName>ppt_h</p:attrName>
                                        </p:attrNameLst>
                                      </p:cBhvr>
                                      <p:tavLst>
                                        <p:tav tm="0">
                                          <p:val>
                                            <p:strVal val="#ppt_h"/>
                                          </p:val>
                                        </p:tav>
                                        <p:tav tm="100000">
                                          <p:val>
                                            <p:strVal val="#ppt_h"/>
                                          </p:val>
                                        </p:tav>
                                      </p:tavLst>
                                    </p:anim>
                                  </p:childTnLst>
                                </p:cTn>
                              </p:par>
                            </p:childTnLst>
                          </p:cTn>
                        </p:par>
                      </p:childTnLst>
                    </p:cTn>
                  </p:par>
                  <p:par>
                    <p:cTn id="120" fill="hold">
                      <p:stCondLst>
                        <p:cond delay="indefinite"/>
                      </p:stCondLst>
                      <p:childTnLst>
                        <p:par>
                          <p:cTn id="121" fill="hold">
                            <p:stCondLst>
                              <p:cond delay="0"/>
                            </p:stCondLst>
                            <p:childTnLst>
                              <p:par>
                                <p:cTn id="122" presetID="10" presetClass="entr" presetSubtype="0" fill="hold" grpId="0" nodeType="clickEffect">
                                  <p:stCondLst>
                                    <p:cond delay="0"/>
                                  </p:stCondLst>
                                  <p:childTnLst>
                                    <p:set>
                                      <p:cBhvr>
                                        <p:cTn id="123" dur="1" fill="hold">
                                          <p:stCondLst>
                                            <p:cond delay="0"/>
                                          </p:stCondLst>
                                        </p:cTn>
                                        <p:tgtEl>
                                          <p:spTgt spid="34843"/>
                                        </p:tgtEl>
                                        <p:attrNameLst>
                                          <p:attrName>style.visibility</p:attrName>
                                        </p:attrNameLst>
                                      </p:cBhvr>
                                      <p:to>
                                        <p:strVal val="visible"/>
                                      </p:to>
                                    </p:set>
                                    <p:animEffect transition="in" filter="fade">
                                      <p:cBhvr>
                                        <p:cTn id="124" dur="2000"/>
                                        <p:tgtEl>
                                          <p:spTgt spid="34843"/>
                                        </p:tgtEl>
                                      </p:cBhvr>
                                    </p:animEffect>
                                  </p:childTnLst>
                                </p:cTn>
                              </p:par>
                            </p:childTnLst>
                          </p:cTn>
                        </p:par>
                      </p:childTnLst>
                    </p:cTn>
                  </p:par>
                  <p:par>
                    <p:cTn id="125" fill="hold">
                      <p:stCondLst>
                        <p:cond delay="indefinite"/>
                      </p:stCondLst>
                      <p:childTnLst>
                        <p:par>
                          <p:cTn id="126" fill="hold">
                            <p:stCondLst>
                              <p:cond delay="0"/>
                            </p:stCondLst>
                            <p:childTnLst>
                              <p:par>
                                <p:cTn id="127" presetID="40" presetClass="entr" presetSubtype="0" fill="hold" grpId="0" nodeType="clickEffect">
                                  <p:stCondLst>
                                    <p:cond delay="0"/>
                                  </p:stCondLst>
                                  <p:iterate type="lt">
                                    <p:tmPct val="10000"/>
                                  </p:iterate>
                                  <p:childTnLst>
                                    <p:set>
                                      <p:cBhvr>
                                        <p:cTn id="128" dur="1" fill="hold">
                                          <p:stCondLst>
                                            <p:cond delay="0"/>
                                          </p:stCondLst>
                                        </p:cTn>
                                        <p:tgtEl>
                                          <p:spTgt spid="34844"/>
                                        </p:tgtEl>
                                        <p:attrNameLst>
                                          <p:attrName>style.visibility</p:attrName>
                                        </p:attrNameLst>
                                      </p:cBhvr>
                                      <p:to>
                                        <p:strVal val="visible"/>
                                      </p:to>
                                    </p:set>
                                    <p:animEffect transition="in" filter="fade">
                                      <p:cBhvr>
                                        <p:cTn id="129" dur="1000"/>
                                        <p:tgtEl>
                                          <p:spTgt spid="34844"/>
                                        </p:tgtEl>
                                      </p:cBhvr>
                                    </p:animEffect>
                                    <p:anim calcmode="lin" valueType="num">
                                      <p:cBhvr>
                                        <p:cTn id="130" dur="1000" fill="hold"/>
                                        <p:tgtEl>
                                          <p:spTgt spid="34844"/>
                                        </p:tgtEl>
                                        <p:attrNameLst>
                                          <p:attrName>ppt_x</p:attrName>
                                        </p:attrNameLst>
                                      </p:cBhvr>
                                      <p:tavLst>
                                        <p:tav tm="0">
                                          <p:val>
                                            <p:strVal val="#ppt_x-.1"/>
                                          </p:val>
                                        </p:tav>
                                        <p:tav tm="100000">
                                          <p:val>
                                            <p:strVal val="#ppt_x"/>
                                          </p:val>
                                        </p:tav>
                                      </p:tavLst>
                                    </p:anim>
                                    <p:anim calcmode="lin" valueType="num">
                                      <p:cBhvr>
                                        <p:cTn id="131" dur="1000" fill="hold"/>
                                        <p:tgtEl>
                                          <p:spTgt spid="34844"/>
                                        </p:tgtEl>
                                        <p:attrNameLst>
                                          <p:attrName>ppt_y</p:attrName>
                                        </p:attrNameLst>
                                      </p:cBhvr>
                                      <p:tavLst>
                                        <p:tav tm="0">
                                          <p:val>
                                            <p:strVal val="#ppt_y"/>
                                          </p:val>
                                        </p:tav>
                                        <p:tav tm="100000">
                                          <p:val>
                                            <p:strVal val="#ppt_y"/>
                                          </p:val>
                                        </p:tav>
                                      </p:tavLst>
                                    </p:anim>
                                  </p:childTnLst>
                                </p:cTn>
                              </p:par>
                            </p:childTnLst>
                          </p:cTn>
                        </p:par>
                      </p:childTnLst>
                    </p:cTn>
                  </p:par>
                  <p:par>
                    <p:cTn id="132" fill="hold">
                      <p:stCondLst>
                        <p:cond delay="indefinite"/>
                      </p:stCondLst>
                      <p:childTnLst>
                        <p:par>
                          <p:cTn id="133" fill="hold">
                            <p:stCondLst>
                              <p:cond delay="0"/>
                            </p:stCondLst>
                            <p:childTnLst>
                              <p:par>
                                <p:cTn id="134" presetID="9" presetClass="entr" presetSubtype="0" fill="hold" grpId="0" nodeType="clickEffect">
                                  <p:stCondLst>
                                    <p:cond delay="0"/>
                                  </p:stCondLst>
                                  <p:childTnLst>
                                    <p:set>
                                      <p:cBhvr>
                                        <p:cTn id="135" dur="1" fill="hold">
                                          <p:stCondLst>
                                            <p:cond delay="0"/>
                                          </p:stCondLst>
                                        </p:cTn>
                                        <p:tgtEl>
                                          <p:spTgt spid="34846"/>
                                        </p:tgtEl>
                                        <p:attrNameLst>
                                          <p:attrName>style.visibility</p:attrName>
                                        </p:attrNameLst>
                                      </p:cBhvr>
                                      <p:to>
                                        <p:strVal val="visible"/>
                                      </p:to>
                                    </p:set>
                                    <p:animEffect transition="in" filter="dissolve">
                                      <p:cBhvr>
                                        <p:cTn id="136" dur="500"/>
                                        <p:tgtEl>
                                          <p:spTgt spid="34846"/>
                                        </p:tgtEl>
                                      </p:cBhvr>
                                    </p:animEffect>
                                  </p:childTnLst>
                                </p:cTn>
                              </p:par>
                            </p:childTnLst>
                          </p:cTn>
                        </p:par>
                      </p:childTnLst>
                    </p:cTn>
                  </p:par>
                  <p:par>
                    <p:cTn id="137" fill="hold">
                      <p:stCondLst>
                        <p:cond delay="indefinite"/>
                      </p:stCondLst>
                      <p:childTnLst>
                        <p:par>
                          <p:cTn id="138" fill="hold">
                            <p:stCondLst>
                              <p:cond delay="0"/>
                            </p:stCondLst>
                            <p:childTnLst>
                              <p:par>
                                <p:cTn id="139" presetID="9" presetClass="entr" presetSubtype="0" fill="hold" grpId="0" nodeType="clickEffect">
                                  <p:stCondLst>
                                    <p:cond delay="0"/>
                                  </p:stCondLst>
                                  <p:childTnLst>
                                    <p:set>
                                      <p:cBhvr>
                                        <p:cTn id="140" dur="1" fill="hold">
                                          <p:stCondLst>
                                            <p:cond delay="0"/>
                                          </p:stCondLst>
                                        </p:cTn>
                                        <p:tgtEl>
                                          <p:spTgt spid="34847"/>
                                        </p:tgtEl>
                                        <p:attrNameLst>
                                          <p:attrName>style.visibility</p:attrName>
                                        </p:attrNameLst>
                                      </p:cBhvr>
                                      <p:to>
                                        <p:strVal val="visible"/>
                                      </p:to>
                                    </p:set>
                                    <p:animEffect transition="in" filter="dissolve">
                                      <p:cBhvr>
                                        <p:cTn id="141" dur="500"/>
                                        <p:tgtEl>
                                          <p:spTgt spid="34847"/>
                                        </p:tgtEl>
                                      </p:cBhvr>
                                    </p:animEffect>
                                  </p:childTnLst>
                                </p:cTn>
                              </p:par>
                            </p:childTnLst>
                          </p:cTn>
                        </p:par>
                      </p:childTnLst>
                    </p:cTn>
                  </p:par>
                  <p:par>
                    <p:cTn id="142" fill="hold">
                      <p:stCondLst>
                        <p:cond delay="indefinite"/>
                      </p:stCondLst>
                      <p:childTnLst>
                        <p:par>
                          <p:cTn id="143" fill="hold">
                            <p:stCondLst>
                              <p:cond delay="0"/>
                            </p:stCondLst>
                            <p:childTnLst>
                              <p:par>
                                <p:cTn id="144" presetID="9" presetClass="entr" presetSubtype="0" fill="hold" grpId="0" nodeType="clickEffect">
                                  <p:stCondLst>
                                    <p:cond delay="0"/>
                                  </p:stCondLst>
                                  <p:childTnLst>
                                    <p:set>
                                      <p:cBhvr>
                                        <p:cTn id="145" dur="1" fill="hold">
                                          <p:stCondLst>
                                            <p:cond delay="0"/>
                                          </p:stCondLst>
                                        </p:cTn>
                                        <p:tgtEl>
                                          <p:spTgt spid="34848"/>
                                        </p:tgtEl>
                                        <p:attrNameLst>
                                          <p:attrName>style.visibility</p:attrName>
                                        </p:attrNameLst>
                                      </p:cBhvr>
                                      <p:to>
                                        <p:strVal val="visible"/>
                                      </p:to>
                                    </p:set>
                                    <p:animEffect transition="in" filter="dissolve">
                                      <p:cBhvr>
                                        <p:cTn id="146" dur="500"/>
                                        <p:tgtEl>
                                          <p:spTgt spid="34848"/>
                                        </p:tgtEl>
                                      </p:cBhvr>
                                    </p:animEffect>
                                  </p:childTnLst>
                                </p:cTn>
                              </p:par>
                            </p:childTnLst>
                          </p:cTn>
                        </p:par>
                      </p:childTnLst>
                    </p:cTn>
                  </p:par>
                  <p:par>
                    <p:cTn id="147" fill="hold">
                      <p:stCondLst>
                        <p:cond delay="indefinite"/>
                      </p:stCondLst>
                      <p:childTnLst>
                        <p:par>
                          <p:cTn id="148" fill="hold">
                            <p:stCondLst>
                              <p:cond delay="0"/>
                            </p:stCondLst>
                            <p:childTnLst>
                              <p:par>
                                <p:cTn id="149" presetID="38" presetClass="entr" presetSubtype="0" accel="50000" fill="hold" grpId="0" nodeType="clickEffect" nodePh="1">
                                  <p:stCondLst>
                                    <p:cond delay="0"/>
                                  </p:stCondLst>
                                  <p:endCondLst>
                                    <p:cond evt="begin" delay="0">
                                      <p:tn val="149"/>
                                    </p:cond>
                                  </p:endCondLst>
                                  <p:iterate type="lt">
                                    <p:tmPct val="50000"/>
                                  </p:iterate>
                                  <p:childTnLst>
                                    <p:set>
                                      <p:cBhvr>
                                        <p:cTn id="150" dur="1" fill="hold">
                                          <p:stCondLst>
                                            <p:cond delay="0"/>
                                          </p:stCondLst>
                                        </p:cTn>
                                        <p:tgtEl>
                                          <p:spTgt spid="34853"/>
                                        </p:tgtEl>
                                        <p:attrNameLst>
                                          <p:attrName>style.visibility</p:attrName>
                                        </p:attrNameLst>
                                      </p:cBhvr>
                                      <p:to>
                                        <p:strVal val="visible"/>
                                      </p:to>
                                    </p:set>
                                    <p:set>
                                      <p:cBhvr>
                                        <p:cTn id="151" dur="455" fill="hold">
                                          <p:stCondLst>
                                            <p:cond delay="0"/>
                                          </p:stCondLst>
                                        </p:cTn>
                                        <p:tgtEl>
                                          <p:spTgt spid="34853"/>
                                        </p:tgtEl>
                                        <p:attrNameLst>
                                          <p:attrName>style.rotation</p:attrName>
                                        </p:attrNameLst>
                                      </p:cBhvr>
                                      <p:to>
                                        <p:strVal val="-45.0"/>
                                      </p:to>
                                    </p:set>
                                    <p:anim calcmode="lin" valueType="num">
                                      <p:cBhvr>
                                        <p:cTn id="152" dur="455" fill="hold">
                                          <p:stCondLst>
                                            <p:cond delay="455"/>
                                          </p:stCondLst>
                                        </p:cTn>
                                        <p:tgtEl>
                                          <p:spTgt spid="34853"/>
                                        </p:tgtEl>
                                        <p:attrNameLst>
                                          <p:attrName>style.rotation</p:attrName>
                                        </p:attrNameLst>
                                      </p:cBhvr>
                                      <p:tavLst>
                                        <p:tav tm="0">
                                          <p:val>
                                            <p:fltVal val="-45.000000"/>
                                          </p:val>
                                        </p:tav>
                                        <p:tav tm="69900">
                                          <p:val>
                                            <p:fltVal val="45.000000"/>
                                          </p:val>
                                        </p:tav>
                                        <p:tav tm="100000">
                                          <p:val>
                                            <p:fltVal val="0.000000"/>
                                          </p:val>
                                        </p:tav>
                                      </p:tavLst>
                                    </p:anim>
                                    <p:anim calcmode="lin" valueType="num">
                                      <p:cBhvr>
                                        <p:cTn id="153" dur="455" fill="hold">
                                          <p:stCondLst>
                                            <p:cond delay="0"/>
                                          </p:stCondLst>
                                        </p:cTn>
                                        <p:tgtEl>
                                          <p:spTgt spid="34853"/>
                                        </p:tgtEl>
                                        <p:attrNameLst>
                                          <p:attrName>ppt_y</p:attrName>
                                        </p:attrNameLst>
                                      </p:cBhvr>
                                      <p:tavLst>
                                        <p:tav tm="0">
                                          <p:val>
                                            <p:strVal val="#ppt_y-1"/>
                                          </p:val>
                                        </p:tav>
                                        <p:tav tm="100000">
                                          <p:val>
                                            <p:strVal val="#ppt_y-(0.354*#ppt_w-0.172*#ppt_h)"/>
                                          </p:val>
                                        </p:tav>
                                      </p:tavLst>
                                    </p:anim>
                                    <p:anim calcmode="lin" valueType="num">
                                      <p:cBhvr>
                                        <p:cTn id="154" dur="156" decel="50000" autoRev="1" fill="hold">
                                          <p:stCondLst>
                                            <p:cond delay="455"/>
                                          </p:stCondLst>
                                        </p:cTn>
                                        <p:tgtEl>
                                          <p:spTgt spid="34853"/>
                                        </p:tgtEl>
                                        <p:attrNameLst>
                                          <p:attrName>ppt_y</p:attrName>
                                        </p:attrNameLst>
                                      </p:cBhvr>
                                      <p:tavLst>
                                        <p:tav tm="0">
                                          <p:val>
                                            <p:strVal val="#ppt_y-(0.354*#ppt_w-0.172*#ppt_h)"/>
                                          </p:val>
                                        </p:tav>
                                        <p:tav tm="100000">
                                          <p:val>
                                            <p:strVal val="#ppt_y-(0.354*#ppt_w-0.172*#ppt_h)-#ppt_h/2"/>
                                          </p:val>
                                        </p:tav>
                                      </p:tavLst>
                                    </p:anim>
                                    <p:anim calcmode="lin" valueType="num">
                                      <p:cBhvr>
                                        <p:cTn id="155" dur="136" fill="hold">
                                          <p:stCondLst>
                                            <p:cond delay="864"/>
                                          </p:stCondLst>
                                        </p:cTn>
                                        <p:tgtEl>
                                          <p:spTgt spid="34853"/>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P spid="34820" grpId="0"/>
      <p:bldP spid="34822" grpId="0"/>
      <p:bldP spid="34823" grpId="0"/>
      <p:bldP spid="34825" grpId="0"/>
      <p:bldP spid="34826" grpId="0"/>
      <p:bldP spid="34827" grpId="0"/>
      <p:bldP spid="34828" grpId="0"/>
      <p:bldP spid="34830" grpId="0"/>
      <p:bldP spid="34831" grpId="0"/>
      <p:bldP spid="34832" grpId="0"/>
      <p:bldP spid="34833" grpId="0"/>
      <p:bldP spid="34834" grpId="0"/>
      <p:bldP spid="34835" grpId="0"/>
      <p:bldP spid="34837" grpId="0"/>
      <p:bldP spid="34839" grpId="0"/>
      <p:bldP spid="34840" grpId="0"/>
      <p:bldP spid="34841" grpId="0"/>
      <p:bldP spid="34843" grpId="0"/>
      <p:bldP spid="34844" grpId="0"/>
      <p:bldP spid="34846" grpId="0"/>
      <p:bldP spid="34847" grpId="0"/>
      <p:bldP spid="34848" grpId="0"/>
      <p:bldP spid="34849" grpId="0"/>
      <p:bldP spid="3485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6" name="图片 21505" descr="春2"/>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1507" name="矩形 21506"/>
          <p:cNvSpPr/>
          <p:nvPr/>
        </p:nvSpPr>
        <p:spPr>
          <a:xfrm>
            <a:off x="323850" y="0"/>
            <a:ext cx="8497888" cy="2708275"/>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Arial" panose="020B0604020202020204" pitchFamily="34" charset="0"/>
                <a:ea typeface="宋体" panose="02010600030101010101" pitchFamily="2" charset="-122"/>
              </a:defRPr>
            </a:lvl1pPr>
          </a:lstStyle>
          <a:p>
            <a:pPr lvl="0" algn="l"/>
            <a:r>
              <a:rPr lang="zh-CN" altLang="en-US" sz="3600" b="1" dirty="0">
                <a:solidFill>
                  <a:schemeClr val="tx1"/>
                </a:solidFill>
              </a:rPr>
              <a:t>一般人写文章总是爱抽象地简单地说：“春天快来了”或“渴望已久的春天终于要来了！”试比较课文开头的句子，哪句写得好呢？</a:t>
            </a:r>
            <a:r>
              <a:rPr lang="zh-CN" altLang="en-US" dirty="0"/>
              <a:t> </a:t>
            </a:r>
            <a:endParaRPr lang="zh-CN" altLang="en-US" dirty="0"/>
          </a:p>
        </p:txBody>
      </p:sp>
      <p:sp>
        <p:nvSpPr>
          <p:cNvPr id="21508" name="文本框 21507"/>
          <p:cNvSpPr txBox="1"/>
          <p:nvPr/>
        </p:nvSpPr>
        <p:spPr>
          <a:xfrm>
            <a:off x="179388" y="2708275"/>
            <a:ext cx="8856662" cy="3016250"/>
          </a:xfrm>
          <a:prstGeom prst="rect">
            <a:avLst/>
          </a:prstGeom>
          <a:noFill/>
          <a:ln w="9525">
            <a:noFill/>
          </a:ln>
        </p:spPr>
        <p:txBody>
          <a:bodyPr>
            <a:spAutoFit/>
          </a:bodyPr>
          <a:p>
            <a:pPr lvl="0">
              <a:spcBef>
                <a:spcPct val="50000"/>
              </a:spcBef>
            </a:pPr>
            <a:r>
              <a:rPr lang="zh-CN" altLang="en-US" sz="3200" b="1" dirty="0">
                <a:solidFill>
                  <a:srgbClr val="9966FF"/>
                </a:solidFill>
                <a:latin typeface="Arial" panose="020B0604020202020204" pitchFamily="34" charset="0"/>
                <a:ea typeface="宋体" panose="02010600030101010101" pitchFamily="2" charset="-122"/>
              </a:rPr>
              <a:t>开头一句叠用“盼望着”，表现了作者渴望春天到来的迫切心情，“东风来了”，“东风”借指春风，它是春天的报讯者，“脚步近了”把春天比拟作人。从盼望到感到春风来了，到仿佛听到春天的脚步声，步步逼近，形象地写出了作者盼春的急切和得知春来的喜悦。 </a:t>
            </a:r>
            <a:endParaRPr lang="zh-CN" altLang="en-US" sz="3200" b="1" dirty="0">
              <a:solidFill>
                <a:srgbClr val="9966FF"/>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dissolve">
                                      <p:cBhvr>
                                        <p:cTn id="7" dur="500"/>
                                        <p:tgtEl>
                                          <p:spTgt spid="21507"/>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21508"/>
                                        </p:tgtEl>
                                        <p:attrNameLst>
                                          <p:attrName>style.visibility</p:attrName>
                                        </p:attrNameLst>
                                      </p:cBhvr>
                                      <p:to>
                                        <p:strVal val="visible"/>
                                      </p:to>
                                    </p:set>
                                    <p:animEffect transition="in" filter="fade">
                                      <p:cBhvr>
                                        <p:cTn id="12" dur="1000"/>
                                        <p:tgtEl>
                                          <p:spTgt spid="21508"/>
                                        </p:tgtEl>
                                      </p:cBhvr>
                                    </p:animEffect>
                                    <p:anim calcmode="lin" valueType="num">
                                      <p:cBhvr>
                                        <p:cTn id="13" dur="1000" fill="hold"/>
                                        <p:tgtEl>
                                          <p:spTgt spid="21508"/>
                                        </p:tgtEl>
                                        <p:attrNameLst>
                                          <p:attrName>ppt_x</p:attrName>
                                        </p:attrNameLst>
                                      </p:cBhvr>
                                      <p:tavLst>
                                        <p:tav tm="0">
                                          <p:val>
                                            <p:strVal val="#ppt_x"/>
                                          </p:val>
                                        </p:tav>
                                        <p:tav tm="100000">
                                          <p:val>
                                            <p:strVal val="#ppt_x"/>
                                          </p:val>
                                        </p:tav>
                                      </p:tavLst>
                                    </p:anim>
                                    <p:anim calcmode="lin" valueType="num">
                                      <p:cBhvr>
                                        <p:cTn id="14" dur="900" decel="100000" fill="hold"/>
                                        <p:tgtEl>
                                          <p:spTgt spid="21508"/>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2150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2150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任意多边形 43009"/>
          <p:cNvSpPr/>
          <p:nvPr/>
        </p:nvSpPr>
        <p:spPr>
          <a:xfrm>
            <a:off x="323850" y="3213100"/>
            <a:ext cx="4200525" cy="1528763"/>
          </a:xfrm>
          <a:custGeom>
            <a:avLst/>
            <a:gdLst/>
            <a:ahLst/>
            <a:cxnLst/>
            <a:pathLst>
              <a:path w="2476" h="962">
                <a:moveTo>
                  <a:pt x="603" y="814"/>
                </a:moveTo>
                <a:cubicBezTo>
                  <a:pt x="778" y="907"/>
                  <a:pt x="908" y="962"/>
                  <a:pt x="1210" y="958"/>
                </a:cubicBezTo>
                <a:cubicBezTo>
                  <a:pt x="1512" y="954"/>
                  <a:pt x="2355" y="941"/>
                  <a:pt x="2415" y="793"/>
                </a:cubicBezTo>
                <a:cubicBezTo>
                  <a:pt x="2476" y="644"/>
                  <a:pt x="1955" y="133"/>
                  <a:pt x="1580" y="67"/>
                </a:cubicBezTo>
                <a:cubicBezTo>
                  <a:pt x="1205" y="0"/>
                  <a:pt x="326" y="274"/>
                  <a:pt x="163" y="398"/>
                </a:cubicBezTo>
                <a:cubicBezTo>
                  <a:pt x="0" y="522"/>
                  <a:pt x="428" y="721"/>
                  <a:pt x="603" y="814"/>
                </a:cubicBezTo>
                <a:close/>
              </a:path>
            </a:pathLst>
          </a:custGeom>
          <a:solidFill>
            <a:srgbClr val="00FF99">
              <a:alpha val="100000"/>
            </a:srgbClr>
          </a:solidFill>
          <a:ln w="9525">
            <a:noFill/>
          </a:ln>
        </p:spPr>
        <p:txBody>
          <a:bodyPr/>
          <a:p>
            <a:endParaRPr lang="zh-CN" altLang="en-US"/>
          </a:p>
        </p:txBody>
      </p:sp>
      <p:sp>
        <p:nvSpPr>
          <p:cNvPr id="43011" name="任意多边形 43010"/>
          <p:cNvSpPr/>
          <p:nvPr/>
        </p:nvSpPr>
        <p:spPr>
          <a:xfrm>
            <a:off x="1692275" y="1773238"/>
            <a:ext cx="3017838" cy="2801937"/>
          </a:xfrm>
          <a:custGeom>
            <a:avLst/>
            <a:gdLst/>
            <a:ahLst/>
            <a:cxnLst/>
            <a:pathLst>
              <a:path w="1779" h="1764">
                <a:moveTo>
                  <a:pt x="229" y="549"/>
                </a:moveTo>
                <a:cubicBezTo>
                  <a:pt x="278" y="711"/>
                  <a:pt x="293" y="788"/>
                  <a:pt x="513" y="979"/>
                </a:cubicBezTo>
                <a:cubicBezTo>
                  <a:pt x="733" y="1170"/>
                  <a:pt x="1372" y="1764"/>
                  <a:pt x="1546" y="1697"/>
                </a:cubicBezTo>
                <a:cubicBezTo>
                  <a:pt x="1720" y="1630"/>
                  <a:pt x="1779" y="860"/>
                  <a:pt x="1558" y="578"/>
                </a:cubicBezTo>
                <a:cubicBezTo>
                  <a:pt x="1337" y="296"/>
                  <a:pt x="442" y="10"/>
                  <a:pt x="221" y="5"/>
                </a:cubicBezTo>
                <a:cubicBezTo>
                  <a:pt x="0" y="0"/>
                  <a:pt x="227" y="436"/>
                  <a:pt x="229" y="549"/>
                </a:cubicBezTo>
                <a:close/>
              </a:path>
            </a:pathLst>
          </a:custGeom>
          <a:solidFill>
            <a:srgbClr val="FF99CC">
              <a:alpha val="100000"/>
            </a:srgbClr>
          </a:solidFill>
          <a:ln w="9525">
            <a:noFill/>
          </a:ln>
        </p:spPr>
        <p:txBody>
          <a:bodyPr/>
          <a:p>
            <a:endParaRPr lang="zh-CN" altLang="en-US"/>
          </a:p>
        </p:txBody>
      </p:sp>
      <p:sp>
        <p:nvSpPr>
          <p:cNvPr id="43012" name="任意多边形 43011"/>
          <p:cNvSpPr/>
          <p:nvPr/>
        </p:nvSpPr>
        <p:spPr>
          <a:xfrm>
            <a:off x="4284663" y="981075"/>
            <a:ext cx="1751012" cy="3487738"/>
          </a:xfrm>
          <a:custGeom>
            <a:avLst/>
            <a:gdLst/>
            <a:ahLst/>
            <a:cxnLst/>
            <a:pathLst>
              <a:path w="1033" h="2195">
                <a:moveTo>
                  <a:pt x="153" y="637"/>
                </a:moveTo>
                <a:cubicBezTo>
                  <a:pt x="37" y="794"/>
                  <a:pt x="0" y="964"/>
                  <a:pt x="7" y="1221"/>
                </a:cubicBezTo>
                <a:cubicBezTo>
                  <a:pt x="14" y="1478"/>
                  <a:pt x="38" y="2169"/>
                  <a:pt x="193" y="2182"/>
                </a:cubicBezTo>
                <a:cubicBezTo>
                  <a:pt x="348" y="2195"/>
                  <a:pt x="841" y="1642"/>
                  <a:pt x="937" y="1297"/>
                </a:cubicBezTo>
                <a:cubicBezTo>
                  <a:pt x="1033" y="952"/>
                  <a:pt x="900" y="220"/>
                  <a:pt x="769" y="110"/>
                </a:cubicBezTo>
                <a:cubicBezTo>
                  <a:pt x="638" y="0"/>
                  <a:pt x="281" y="527"/>
                  <a:pt x="153" y="637"/>
                </a:cubicBezTo>
                <a:close/>
              </a:path>
            </a:pathLst>
          </a:custGeom>
          <a:solidFill>
            <a:srgbClr val="0066FF">
              <a:alpha val="100000"/>
            </a:srgbClr>
          </a:solidFill>
          <a:ln w="9525">
            <a:noFill/>
          </a:ln>
        </p:spPr>
        <p:txBody>
          <a:bodyPr/>
          <a:p>
            <a:endParaRPr lang="zh-CN" altLang="en-US"/>
          </a:p>
        </p:txBody>
      </p:sp>
      <p:sp>
        <p:nvSpPr>
          <p:cNvPr id="43013" name="任意多边形 43012"/>
          <p:cNvSpPr/>
          <p:nvPr/>
        </p:nvSpPr>
        <p:spPr>
          <a:xfrm>
            <a:off x="4356100" y="2060575"/>
            <a:ext cx="3532188" cy="2595563"/>
          </a:xfrm>
          <a:custGeom>
            <a:avLst/>
            <a:gdLst/>
            <a:ahLst/>
            <a:cxnLst/>
            <a:pathLst>
              <a:path w="2083" h="1634">
                <a:moveTo>
                  <a:pt x="1228" y="288"/>
                </a:moveTo>
                <a:cubicBezTo>
                  <a:pt x="1036" y="342"/>
                  <a:pt x="1025" y="388"/>
                  <a:pt x="833" y="586"/>
                </a:cubicBezTo>
                <a:cubicBezTo>
                  <a:pt x="641" y="784"/>
                  <a:pt x="0" y="1337"/>
                  <a:pt x="75" y="1476"/>
                </a:cubicBezTo>
                <a:cubicBezTo>
                  <a:pt x="150" y="1615"/>
                  <a:pt x="952" y="1634"/>
                  <a:pt x="1285" y="1420"/>
                </a:cubicBezTo>
                <a:cubicBezTo>
                  <a:pt x="1618" y="1206"/>
                  <a:pt x="2083" y="378"/>
                  <a:pt x="2074" y="189"/>
                </a:cubicBezTo>
                <a:cubicBezTo>
                  <a:pt x="2065" y="0"/>
                  <a:pt x="1404" y="268"/>
                  <a:pt x="1228" y="288"/>
                </a:cubicBezTo>
                <a:close/>
              </a:path>
            </a:pathLst>
          </a:custGeom>
          <a:solidFill>
            <a:srgbClr val="66FFFF">
              <a:alpha val="100000"/>
            </a:srgbClr>
          </a:solidFill>
          <a:ln w="9525">
            <a:noFill/>
          </a:ln>
        </p:spPr>
        <p:txBody>
          <a:bodyPr/>
          <a:p>
            <a:endParaRPr lang="zh-CN" altLang="en-US"/>
          </a:p>
        </p:txBody>
      </p:sp>
      <p:sp>
        <p:nvSpPr>
          <p:cNvPr id="43014" name="任意多边形 43013"/>
          <p:cNvSpPr/>
          <p:nvPr/>
        </p:nvSpPr>
        <p:spPr>
          <a:xfrm>
            <a:off x="4284663" y="4076700"/>
            <a:ext cx="4287837" cy="1549400"/>
          </a:xfrm>
          <a:custGeom>
            <a:avLst/>
            <a:gdLst/>
            <a:ahLst/>
            <a:cxnLst/>
            <a:pathLst>
              <a:path w="2528" h="975">
                <a:moveTo>
                  <a:pt x="1770" y="79"/>
                </a:moveTo>
                <a:cubicBezTo>
                  <a:pt x="1575" y="0"/>
                  <a:pt x="1511" y="13"/>
                  <a:pt x="1224" y="29"/>
                </a:cubicBezTo>
                <a:cubicBezTo>
                  <a:pt x="937" y="45"/>
                  <a:pt x="92" y="27"/>
                  <a:pt x="46" y="176"/>
                </a:cubicBezTo>
                <a:cubicBezTo>
                  <a:pt x="0" y="325"/>
                  <a:pt x="560" y="867"/>
                  <a:pt x="951" y="921"/>
                </a:cubicBezTo>
                <a:cubicBezTo>
                  <a:pt x="1341" y="975"/>
                  <a:pt x="2255" y="642"/>
                  <a:pt x="2392" y="501"/>
                </a:cubicBezTo>
                <a:cubicBezTo>
                  <a:pt x="2528" y="361"/>
                  <a:pt x="1900" y="167"/>
                  <a:pt x="1770" y="79"/>
                </a:cubicBezTo>
                <a:close/>
              </a:path>
            </a:pathLst>
          </a:custGeom>
          <a:solidFill>
            <a:srgbClr val="FF6600">
              <a:alpha val="100000"/>
            </a:srgbClr>
          </a:solidFill>
          <a:ln w="9525">
            <a:noFill/>
          </a:ln>
        </p:spPr>
        <p:txBody>
          <a:bodyPr/>
          <a:p>
            <a:endParaRPr lang="zh-CN" altLang="en-US"/>
          </a:p>
        </p:txBody>
      </p:sp>
      <p:sp>
        <p:nvSpPr>
          <p:cNvPr id="43015" name="标题 43014"/>
          <p:cNvSpPr>
            <a:spLocks noGrp="1"/>
          </p:cNvSpPr>
          <p:nvPr>
            <p:ph type="title"/>
          </p:nvPr>
        </p:nvSpPr>
        <p:spPr>
          <a:ln/>
        </p:spPr>
        <p:txBody>
          <a:bodyPr anchor="ctr"/>
          <a:p>
            <a:pPr algn="l"/>
            <a:r>
              <a:rPr lang="zh-CN" altLang="en-US" b="1" dirty="0"/>
              <a:t>看看第</a:t>
            </a:r>
            <a:r>
              <a:rPr lang="en-US" altLang="zh-CN" b="1" dirty="0"/>
              <a:t>3</a:t>
            </a:r>
            <a:r>
              <a:rPr lang="zh-CN" altLang="en-US" b="1" dirty="0"/>
              <a:t>自然段到第</a:t>
            </a:r>
            <a:r>
              <a:rPr lang="en-US" altLang="zh-CN" b="1" dirty="0"/>
              <a:t>7</a:t>
            </a:r>
            <a:r>
              <a:rPr lang="zh-CN" altLang="en-US" b="1" dirty="0"/>
              <a:t>自然段，作者一共描绘了几幅春景图呢</a:t>
            </a:r>
            <a:r>
              <a:rPr lang="zh-CN" altLang="en-US" sz="4000" dirty="0"/>
              <a:t>？ </a:t>
            </a:r>
            <a:endParaRPr lang="zh-CN" altLang="en-US" sz="4000" dirty="0"/>
          </a:p>
        </p:txBody>
      </p:sp>
      <p:sp>
        <p:nvSpPr>
          <p:cNvPr id="43016" name="文本占位符 43015"/>
          <p:cNvSpPr/>
          <p:nvPr>
            <p:ph type="body" idx="1"/>
          </p:nvPr>
        </p:nvSpPr>
        <p:spPr>
          <a:xfrm>
            <a:off x="3419475" y="3716338"/>
            <a:ext cx="2232025" cy="1366837"/>
          </a:xfrm>
          <a:prstGeom prst="ellipse">
            <a:avLst/>
          </a:prstGeom>
          <a:gradFill rotWithShape="0">
            <a:gsLst>
              <a:gs pos="0">
                <a:srgbClr val="FBEAC7">
                  <a:alpha val="100000"/>
                </a:srgbClr>
              </a:gs>
              <a:gs pos="17999">
                <a:srgbClr val="FEE7F2">
                  <a:alpha val="100000"/>
                </a:srgbClr>
              </a:gs>
              <a:gs pos="36000">
                <a:srgbClr val="FAC77D">
                  <a:alpha val="100000"/>
                </a:srgbClr>
              </a:gs>
              <a:gs pos="61000">
                <a:srgbClr val="FBA97D">
                  <a:alpha val="100000"/>
                </a:srgbClr>
              </a:gs>
              <a:gs pos="82001">
                <a:srgbClr val="FBD49C">
                  <a:alpha val="100000"/>
                </a:srgbClr>
              </a:gs>
              <a:gs pos="100000">
                <a:srgbClr val="FEE7F2">
                  <a:alpha val="100000"/>
                </a:srgbClr>
              </a:gs>
            </a:gsLst>
            <a:path path="shape">
              <a:fillToRect l="50000" t="50000" r="50000" b="50000"/>
            </a:path>
            <a:tileRect/>
          </a:gradFill>
          <a:ln/>
        </p:spPr>
        <p:txBody>
          <a:bodyPr vert="horz" wrap="square" lIns="91440" tIns="45720" rIns="91440" bIns="45720" anchor="t"/>
          <a:p>
            <a:pPr>
              <a:lnSpc>
                <a:spcPct val="80000"/>
              </a:lnSpc>
            </a:pPr>
            <a:endParaRPr lang="en-US" altLang="zh-CN" sz="700" b="1" dirty="0"/>
          </a:p>
          <a:p>
            <a:pPr>
              <a:lnSpc>
                <a:spcPct val="80000"/>
              </a:lnSpc>
            </a:pPr>
            <a:endParaRPr lang="en-US" altLang="zh-CN" sz="700" b="1" dirty="0"/>
          </a:p>
          <a:p>
            <a:pPr algn="ctr">
              <a:lnSpc>
                <a:spcPct val="80000"/>
              </a:lnSpc>
              <a:spcBef>
                <a:spcPct val="0"/>
              </a:spcBef>
              <a:buClrTx/>
              <a:buNone/>
            </a:pPr>
            <a:r>
              <a:rPr lang="zh-CN" altLang="en-US" sz="5400" dirty="0">
                <a:latin typeface="Tahoma" panose="020B0604030504040204" pitchFamily="34" charset="0"/>
              </a:rPr>
              <a:t>绘春</a:t>
            </a:r>
            <a:endParaRPr lang="zh-CN" altLang="en-US" sz="5400" dirty="0">
              <a:latin typeface="Tahoma" panose="020B0604030504040204" pitchFamily="34" charset="0"/>
            </a:endParaRPr>
          </a:p>
        </p:txBody>
      </p:sp>
      <p:grpSp>
        <p:nvGrpSpPr>
          <p:cNvPr id="43017" name="组合 43016"/>
          <p:cNvGrpSpPr/>
          <p:nvPr/>
        </p:nvGrpSpPr>
        <p:grpSpPr>
          <a:xfrm>
            <a:off x="3830638" y="5084763"/>
            <a:ext cx="698500" cy="1798637"/>
            <a:chOff x="2160" y="2784"/>
            <a:chExt cx="440" cy="1536"/>
          </a:xfrm>
        </p:grpSpPr>
        <p:sp>
          <p:nvSpPr>
            <p:cNvPr id="43018" name="任意多边形 43017"/>
            <p:cNvSpPr/>
            <p:nvPr/>
          </p:nvSpPr>
          <p:spPr>
            <a:xfrm>
              <a:off x="2160" y="2784"/>
              <a:ext cx="344" cy="1536"/>
            </a:xfrm>
            <a:custGeom>
              <a:avLst/>
              <a:gdLst/>
              <a:ahLst/>
              <a:cxnLst/>
              <a:pathLst>
                <a:path w="344" h="1536">
                  <a:moveTo>
                    <a:pt x="344" y="0"/>
                  </a:moveTo>
                  <a:cubicBezTo>
                    <a:pt x="180" y="276"/>
                    <a:pt x="16" y="552"/>
                    <a:pt x="8" y="768"/>
                  </a:cubicBezTo>
                  <a:cubicBezTo>
                    <a:pt x="0" y="984"/>
                    <a:pt x="248" y="1168"/>
                    <a:pt x="296" y="1296"/>
                  </a:cubicBezTo>
                  <a:cubicBezTo>
                    <a:pt x="344" y="1424"/>
                    <a:pt x="296" y="1496"/>
                    <a:pt x="296" y="1536"/>
                  </a:cubicBezTo>
                </a:path>
              </a:pathLst>
            </a:custGeom>
            <a:noFill/>
            <a:ln w="190500" cap="flat" cmpd="sng">
              <a:solidFill>
                <a:srgbClr val="33CC33">
                  <a:alpha val="100000"/>
                </a:srgbClr>
              </a:solidFill>
              <a:prstDash val="solid"/>
              <a:miter lim="800000"/>
              <a:headEnd type="none" w="med" len="med"/>
              <a:tailEnd type="none" w="med" len="med"/>
            </a:ln>
          </p:spPr>
          <p:txBody>
            <a:bodyPr/>
            <a:p>
              <a:endParaRPr lang="zh-CN" altLang="en-US"/>
            </a:p>
          </p:txBody>
        </p:sp>
        <p:sp>
          <p:nvSpPr>
            <p:cNvPr id="43019" name="任意多边形 43018"/>
            <p:cNvSpPr/>
            <p:nvPr/>
          </p:nvSpPr>
          <p:spPr>
            <a:xfrm>
              <a:off x="2256" y="2784"/>
              <a:ext cx="344" cy="1536"/>
            </a:xfrm>
            <a:custGeom>
              <a:avLst/>
              <a:gdLst/>
              <a:ahLst/>
              <a:cxnLst/>
              <a:pathLst>
                <a:path w="344" h="1536">
                  <a:moveTo>
                    <a:pt x="344" y="0"/>
                  </a:moveTo>
                  <a:cubicBezTo>
                    <a:pt x="180" y="276"/>
                    <a:pt x="16" y="552"/>
                    <a:pt x="8" y="768"/>
                  </a:cubicBezTo>
                  <a:cubicBezTo>
                    <a:pt x="0" y="984"/>
                    <a:pt x="248" y="1168"/>
                    <a:pt x="296" y="1296"/>
                  </a:cubicBezTo>
                  <a:cubicBezTo>
                    <a:pt x="344" y="1424"/>
                    <a:pt x="296" y="1496"/>
                    <a:pt x="296" y="1536"/>
                  </a:cubicBezTo>
                </a:path>
              </a:pathLst>
            </a:custGeom>
            <a:noFill/>
            <a:ln w="190500" cap="flat" cmpd="sng">
              <a:solidFill>
                <a:srgbClr val="33CC33">
                  <a:alpha val="100000"/>
                </a:srgbClr>
              </a:solidFill>
              <a:prstDash val="solid"/>
              <a:miter lim="800000"/>
              <a:headEnd type="none" w="med" len="med"/>
              <a:tailEnd type="none" w="med" len="med"/>
            </a:ln>
          </p:spPr>
          <p:txBody>
            <a:bodyPr/>
            <a:p>
              <a:endParaRPr lang="zh-CN" altLang="en-US"/>
            </a:p>
          </p:txBody>
        </p:sp>
      </p:grpSp>
      <p:sp>
        <p:nvSpPr>
          <p:cNvPr id="43020" name="文本框 43019"/>
          <p:cNvSpPr txBox="1"/>
          <p:nvPr/>
        </p:nvSpPr>
        <p:spPr>
          <a:xfrm>
            <a:off x="1403350" y="3716338"/>
            <a:ext cx="1584325" cy="641350"/>
          </a:xfrm>
          <a:prstGeom prst="rect">
            <a:avLst/>
          </a:prstGeom>
          <a:noFill/>
          <a:ln w="9525">
            <a:noFill/>
          </a:ln>
        </p:spPr>
        <p:txBody>
          <a:bodyPr>
            <a:spAutoFit/>
          </a:bodyPr>
          <a:p>
            <a:pPr lvl="0">
              <a:spcBef>
                <a:spcPct val="50000"/>
              </a:spcBef>
            </a:pPr>
            <a:r>
              <a:rPr lang="zh-CN" altLang="en-US" sz="3600" dirty="0">
                <a:solidFill>
                  <a:srgbClr val="0000FF"/>
                </a:solidFill>
                <a:latin typeface="Arial" panose="020B0604020202020204" pitchFamily="34" charset="0"/>
                <a:ea typeface="宋体" panose="02010600030101010101" pitchFamily="2" charset="-122"/>
              </a:rPr>
              <a:t>春草图</a:t>
            </a:r>
            <a:endParaRPr lang="zh-CN" altLang="en-US" sz="3600" dirty="0">
              <a:solidFill>
                <a:srgbClr val="0000FF"/>
              </a:solidFill>
              <a:latin typeface="Arial" panose="020B0604020202020204" pitchFamily="34" charset="0"/>
              <a:ea typeface="宋体" panose="02010600030101010101" pitchFamily="2" charset="-122"/>
            </a:endParaRPr>
          </a:p>
        </p:txBody>
      </p:sp>
      <p:sp>
        <p:nvSpPr>
          <p:cNvPr id="43021" name="文本框 43020"/>
          <p:cNvSpPr txBox="1"/>
          <p:nvPr/>
        </p:nvSpPr>
        <p:spPr>
          <a:xfrm rot="2076147">
            <a:off x="2411413" y="2708275"/>
            <a:ext cx="2303462" cy="641350"/>
          </a:xfrm>
          <a:prstGeom prst="rect">
            <a:avLst/>
          </a:prstGeom>
          <a:noFill/>
          <a:ln w="9525">
            <a:noFill/>
          </a:ln>
        </p:spPr>
        <p:txBody>
          <a:bodyPr>
            <a:spAutoFit/>
          </a:bodyPr>
          <a:p>
            <a:pPr lvl="0">
              <a:spcBef>
                <a:spcPct val="50000"/>
              </a:spcBef>
            </a:pPr>
            <a:r>
              <a:rPr lang="zh-CN" altLang="en-US" sz="3600" dirty="0">
                <a:solidFill>
                  <a:srgbClr val="0000FF"/>
                </a:solidFill>
                <a:latin typeface="Arial" panose="020B0604020202020204" pitchFamily="34" charset="0"/>
                <a:ea typeface="宋体" panose="02010600030101010101" pitchFamily="2" charset="-122"/>
              </a:rPr>
              <a:t>春花图</a:t>
            </a:r>
            <a:endParaRPr lang="zh-CN" altLang="en-US" sz="3600" dirty="0">
              <a:solidFill>
                <a:srgbClr val="0000FF"/>
              </a:solidFill>
              <a:latin typeface="Arial" panose="020B0604020202020204" pitchFamily="34" charset="0"/>
              <a:ea typeface="宋体" panose="02010600030101010101" pitchFamily="2" charset="-122"/>
            </a:endParaRPr>
          </a:p>
        </p:txBody>
      </p:sp>
      <p:sp>
        <p:nvSpPr>
          <p:cNvPr id="43022" name="文本框 43021"/>
          <p:cNvSpPr txBox="1"/>
          <p:nvPr/>
        </p:nvSpPr>
        <p:spPr>
          <a:xfrm rot="1163619">
            <a:off x="4859338" y="1700213"/>
            <a:ext cx="431800" cy="1739900"/>
          </a:xfrm>
          <a:prstGeom prst="rect">
            <a:avLst/>
          </a:prstGeom>
          <a:noFill/>
          <a:ln w="9525">
            <a:noFill/>
          </a:ln>
        </p:spPr>
        <p:txBody>
          <a:bodyPr>
            <a:spAutoFit/>
          </a:bodyPr>
          <a:p>
            <a:pPr lvl="0">
              <a:spcBef>
                <a:spcPct val="50000"/>
              </a:spcBef>
            </a:pPr>
            <a:r>
              <a:rPr lang="zh-CN" altLang="en-US" sz="3600" dirty="0">
                <a:solidFill>
                  <a:schemeClr val="bg1"/>
                </a:solidFill>
                <a:latin typeface="Arial" panose="020B0604020202020204" pitchFamily="34" charset="0"/>
                <a:ea typeface="宋体" panose="02010600030101010101" pitchFamily="2" charset="-122"/>
              </a:rPr>
              <a:t>春风图</a:t>
            </a:r>
            <a:endParaRPr lang="zh-CN" altLang="en-US" sz="3600" dirty="0">
              <a:solidFill>
                <a:schemeClr val="bg1"/>
              </a:solidFill>
              <a:latin typeface="Arial" panose="020B0604020202020204" pitchFamily="34" charset="0"/>
              <a:ea typeface="宋体" panose="02010600030101010101" pitchFamily="2" charset="-122"/>
            </a:endParaRPr>
          </a:p>
        </p:txBody>
      </p:sp>
      <p:sp>
        <p:nvSpPr>
          <p:cNvPr id="43023" name="文本框 43022"/>
          <p:cNvSpPr txBox="1"/>
          <p:nvPr/>
        </p:nvSpPr>
        <p:spPr>
          <a:xfrm rot="-2544390">
            <a:off x="5651500" y="2781300"/>
            <a:ext cx="1943100" cy="641350"/>
          </a:xfrm>
          <a:prstGeom prst="rect">
            <a:avLst/>
          </a:prstGeom>
          <a:noFill/>
          <a:ln w="9525">
            <a:noFill/>
          </a:ln>
        </p:spPr>
        <p:txBody>
          <a:bodyPr>
            <a:spAutoFit/>
          </a:bodyPr>
          <a:p>
            <a:pPr lvl="0">
              <a:spcBef>
                <a:spcPct val="50000"/>
              </a:spcBef>
            </a:pPr>
            <a:r>
              <a:rPr lang="zh-CN" altLang="en-US" sz="3600" dirty="0">
                <a:latin typeface="Arial" panose="020B0604020202020204" pitchFamily="34" charset="0"/>
                <a:ea typeface="宋体" panose="02010600030101010101" pitchFamily="2" charset="-122"/>
              </a:rPr>
              <a:t>春雨图</a:t>
            </a:r>
            <a:endParaRPr lang="zh-CN" altLang="en-US" sz="3600" dirty="0">
              <a:latin typeface="Arial" panose="020B0604020202020204" pitchFamily="34" charset="0"/>
              <a:ea typeface="宋体" panose="02010600030101010101" pitchFamily="2" charset="-122"/>
            </a:endParaRPr>
          </a:p>
        </p:txBody>
      </p:sp>
      <p:sp>
        <p:nvSpPr>
          <p:cNvPr id="43024" name="文本框 43023"/>
          <p:cNvSpPr txBox="1"/>
          <p:nvPr/>
        </p:nvSpPr>
        <p:spPr>
          <a:xfrm>
            <a:off x="5724525" y="4437063"/>
            <a:ext cx="1871663" cy="641350"/>
          </a:xfrm>
          <a:prstGeom prst="rect">
            <a:avLst/>
          </a:prstGeom>
          <a:noFill/>
          <a:ln w="9525">
            <a:noFill/>
          </a:ln>
        </p:spPr>
        <p:txBody>
          <a:bodyPr>
            <a:spAutoFit/>
          </a:bodyPr>
          <a:p>
            <a:pPr lvl="0">
              <a:spcBef>
                <a:spcPct val="50000"/>
              </a:spcBef>
            </a:pPr>
            <a:r>
              <a:rPr lang="zh-CN" altLang="en-US" sz="3600" dirty="0">
                <a:latin typeface="Arial" panose="020B0604020202020204" pitchFamily="34" charset="0"/>
                <a:ea typeface="宋体" panose="02010600030101010101" pitchFamily="2" charset="-122"/>
              </a:rPr>
              <a:t>迎春图</a:t>
            </a:r>
            <a:endParaRPr lang="zh-CN" altLang="en-US" sz="3600" dirty="0">
              <a:latin typeface="Arial" panose="020B0604020202020204" pitchFamily="34" charset="0"/>
              <a:ea typeface="宋体" panose="02010600030101010101" pitchFamily="2" charset="-122"/>
            </a:endParaRPr>
          </a:p>
        </p:txBody>
      </p:sp>
    </p:spTree>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5"/>
                                        </p:tgtEl>
                                        <p:attrNameLst>
                                          <p:attrName>style.visibility</p:attrName>
                                        </p:attrNameLst>
                                      </p:cBhvr>
                                      <p:to>
                                        <p:strVal val="visible"/>
                                      </p:to>
                                    </p:set>
                                    <p:anim calcmode="lin" valueType="num">
                                      <p:cBhvr additive="base">
                                        <p:cTn id="7" dur="500" fill="hold"/>
                                        <p:tgtEl>
                                          <p:spTgt spid="43015"/>
                                        </p:tgtEl>
                                        <p:attrNameLst>
                                          <p:attrName>ppt_x</p:attrName>
                                        </p:attrNameLst>
                                      </p:cBhvr>
                                      <p:tavLst>
                                        <p:tav tm="0">
                                          <p:val>
                                            <p:strVal val="#ppt_x"/>
                                          </p:val>
                                        </p:tav>
                                        <p:tav tm="100000">
                                          <p:val>
                                            <p:strVal val="#ppt_x"/>
                                          </p:val>
                                        </p:tav>
                                      </p:tavLst>
                                    </p:anim>
                                    <p:anim calcmode="lin" valueType="num">
                                      <p:cBhvr additive="base">
                                        <p:cTn id="8" dur="500" fill="hold"/>
                                        <p:tgtEl>
                                          <p:spTgt spid="430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7" presetClass="entr" presetSubtype="0" fill="hold" grpId="0" nodeType="clickEffect">
                                  <p:stCondLst>
                                    <p:cond delay="0"/>
                                  </p:stCondLst>
                                  <p:childTnLst>
                                    <p:set>
                                      <p:cBhvr>
                                        <p:cTn id="12" dur="1" fill="hold">
                                          <p:stCondLst>
                                            <p:cond delay="0"/>
                                          </p:stCondLst>
                                        </p:cTn>
                                        <p:tgtEl>
                                          <p:spTgt spid="43016"/>
                                        </p:tgtEl>
                                        <p:attrNameLst>
                                          <p:attrName>style.visibility</p:attrName>
                                        </p:attrNameLst>
                                      </p:cBhvr>
                                      <p:to>
                                        <p:strVal val="visible"/>
                                      </p:to>
                                    </p:set>
                                    <p:animEffect transition="in" filter="fade">
                                      <p:cBhvr>
                                        <p:cTn id="13" dur="1000"/>
                                        <p:tgtEl>
                                          <p:spTgt spid="43016"/>
                                        </p:tgtEl>
                                      </p:cBhvr>
                                    </p:animEffect>
                                    <p:anim calcmode="lin" valueType="num">
                                      <p:cBhvr>
                                        <p:cTn id="14" dur="1000" fill="hold"/>
                                        <p:tgtEl>
                                          <p:spTgt spid="43016"/>
                                        </p:tgtEl>
                                        <p:attrNameLst>
                                          <p:attrName>ppt_x</p:attrName>
                                        </p:attrNameLst>
                                      </p:cBhvr>
                                      <p:tavLst>
                                        <p:tav tm="0">
                                          <p:val>
                                            <p:strVal val="#ppt_x"/>
                                          </p:val>
                                        </p:tav>
                                        <p:tav tm="100000">
                                          <p:val>
                                            <p:strVal val="#ppt_x"/>
                                          </p:val>
                                        </p:tav>
                                      </p:tavLst>
                                    </p:anim>
                                    <p:anim calcmode="lin" valueType="num">
                                      <p:cBhvr>
                                        <p:cTn id="15" dur="900" decel="100000" fill="hold"/>
                                        <p:tgtEl>
                                          <p:spTgt spid="4301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43016"/>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43020"/>
                                        </p:tgtEl>
                                        <p:attrNameLst>
                                          <p:attrName>style.visibility</p:attrName>
                                        </p:attrNameLst>
                                      </p:cBhvr>
                                      <p:to>
                                        <p:strVal val="visible"/>
                                      </p:to>
                                    </p:set>
                                    <p:anim calcmode="lin" valueType="num">
                                      <p:cBhvr>
                                        <p:cTn id="21" dur="1000" fill="hold"/>
                                        <p:tgtEl>
                                          <p:spTgt spid="43020"/>
                                        </p:tgtEl>
                                        <p:attrNameLst>
                                          <p:attrName>ppt_x</p:attrName>
                                        </p:attrNameLst>
                                      </p:cBhvr>
                                      <p:tavLst>
                                        <p:tav tm="0">
                                          <p:val>
                                            <p:strVal val="#ppt_x-.2"/>
                                          </p:val>
                                        </p:tav>
                                        <p:tav tm="100000">
                                          <p:val>
                                            <p:strVal val="#ppt_x"/>
                                          </p:val>
                                        </p:tav>
                                      </p:tavLst>
                                    </p:anim>
                                    <p:anim calcmode="lin" valueType="num">
                                      <p:cBhvr>
                                        <p:cTn id="22" dur="1000" fill="hold"/>
                                        <p:tgtEl>
                                          <p:spTgt spid="43020"/>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3020"/>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43010"/>
                                        </p:tgtEl>
                                        <p:attrNameLst>
                                          <p:attrName>style.visibility</p:attrName>
                                        </p:attrNameLst>
                                      </p:cBhvr>
                                      <p:to>
                                        <p:strVal val="visible"/>
                                      </p:to>
                                    </p:set>
                                    <p:animEffect transition="in" filter="slide(fromBottom)">
                                      <p:cBhvr>
                                        <p:cTn id="28" dur="500"/>
                                        <p:tgtEl>
                                          <p:spTgt spid="43010"/>
                                        </p:tgtEl>
                                      </p:cBhvr>
                                    </p:animEffect>
                                  </p:childTnLst>
                                </p:cTn>
                              </p:par>
                            </p:childTnLst>
                          </p:cTn>
                        </p:par>
                      </p:childTnLst>
                    </p:cTn>
                  </p:par>
                  <p:par>
                    <p:cTn id="29" fill="hold">
                      <p:stCondLst>
                        <p:cond delay="indefinite"/>
                      </p:stCondLst>
                      <p:childTnLst>
                        <p:par>
                          <p:cTn id="30" fill="hold">
                            <p:stCondLst>
                              <p:cond delay="0"/>
                            </p:stCondLst>
                            <p:childTnLst>
                              <p:par>
                                <p:cTn id="31" presetID="25" presetClass="entr" presetSubtype="0" fill="hold" grpId="0" nodeType="clickEffect">
                                  <p:stCondLst>
                                    <p:cond delay="0"/>
                                  </p:stCondLst>
                                  <p:childTnLst>
                                    <p:set>
                                      <p:cBhvr>
                                        <p:cTn id="32" dur="1" fill="hold">
                                          <p:stCondLst>
                                            <p:cond delay="0"/>
                                          </p:stCondLst>
                                        </p:cTn>
                                        <p:tgtEl>
                                          <p:spTgt spid="43021"/>
                                        </p:tgtEl>
                                        <p:attrNameLst>
                                          <p:attrName>style.visibility</p:attrName>
                                        </p:attrNameLst>
                                      </p:cBhvr>
                                      <p:to>
                                        <p:strVal val="visible"/>
                                      </p:to>
                                    </p:set>
                                    <p:anim calcmode="lin" valueType="num">
                                      <p:cBhvr>
                                        <p:cTn id="33" dur="500" decel="50000" fill="hold">
                                          <p:stCondLst>
                                            <p:cond delay="0"/>
                                          </p:stCondLst>
                                        </p:cTn>
                                        <p:tgtEl>
                                          <p:spTgt spid="43021"/>
                                        </p:tgtEl>
                                        <p:attrNameLst>
                                          <p:attrName>style.rotation</p:attrName>
                                        </p:attrNameLst>
                                      </p:cBhvr>
                                      <p:tavLst>
                                        <p:tav tm="0">
                                          <p:val>
                                            <p:fltVal val="-90.000000"/>
                                          </p:val>
                                        </p:tav>
                                        <p:tav tm="100000">
                                          <p:val>
                                            <p:fltVal val="0.000000"/>
                                          </p:val>
                                        </p:tav>
                                      </p:tavLst>
                                    </p:anim>
                                    <p:anim calcmode="lin" valueType="num">
                                      <p:cBhvr>
                                        <p:cTn id="34" dur="500" decel="50000" fill="hold">
                                          <p:stCondLst>
                                            <p:cond delay="0"/>
                                          </p:stCondLst>
                                        </p:cTn>
                                        <p:tgtEl>
                                          <p:spTgt spid="43021"/>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43021"/>
                                        </p:tgtEl>
                                        <p:attrNameLst>
                                          <p:attrName>ppt_w</p:attrName>
                                        </p:attrNameLst>
                                      </p:cBhvr>
                                      <p:tavLst>
                                        <p:tav tm="0">
                                          <p:val>
                                            <p:strVal val="#ppt_w*.05"/>
                                          </p:val>
                                        </p:tav>
                                        <p:tav tm="100000">
                                          <p:val>
                                            <p:strVal val="#ppt_w"/>
                                          </p:val>
                                        </p:tav>
                                      </p:tavLst>
                                    </p:anim>
                                    <p:anim calcmode="lin" valueType="num">
                                      <p:cBhvr>
                                        <p:cTn id="36" dur="1000" fill="hold"/>
                                        <p:tgtEl>
                                          <p:spTgt spid="43021"/>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43021"/>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43021"/>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43021"/>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43021"/>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43011"/>
                                        </p:tgtEl>
                                        <p:attrNameLst>
                                          <p:attrName>style.visibility</p:attrName>
                                        </p:attrNameLst>
                                      </p:cBhvr>
                                      <p:to>
                                        <p:strVal val="visible"/>
                                      </p:to>
                                    </p:set>
                                    <p:anim calcmode="lin" valueType="num">
                                      <p:cBhvr additive="base">
                                        <p:cTn id="45" dur="500" fill="hold"/>
                                        <p:tgtEl>
                                          <p:spTgt spid="43011"/>
                                        </p:tgtEl>
                                        <p:attrNameLst>
                                          <p:attrName>ppt_x</p:attrName>
                                        </p:attrNameLst>
                                      </p:cBhvr>
                                      <p:tavLst>
                                        <p:tav tm="0">
                                          <p:val>
                                            <p:strVal val="#ppt_x"/>
                                          </p:val>
                                        </p:tav>
                                        <p:tav tm="100000">
                                          <p:val>
                                            <p:strVal val="#ppt_x"/>
                                          </p:val>
                                        </p:tav>
                                      </p:tavLst>
                                    </p:anim>
                                    <p:anim calcmode="lin" valueType="num">
                                      <p:cBhvr additive="base">
                                        <p:cTn id="46" dur="500" fill="hold"/>
                                        <p:tgtEl>
                                          <p:spTgt spid="43011"/>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grpId="0" nodeType="clickEffect">
                                  <p:stCondLst>
                                    <p:cond delay="0"/>
                                  </p:stCondLst>
                                  <p:childTnLst>
                                    <p:set>
                                      <p:cBhvr>
                                        <p:cTn id="50" dur="1" fill="hold">
                                          <p:stCondLst>
                                            <p:cond delay="0"/>
                                          </p:stCondLst>
                                        </p:cTn>
                                        <p:tgtEl>
                                          <p:spTgt spid="43022"/>
                                        </p:tgtEl>
                                        <p:attrNameLst>
                                          <p:attrName>style.visibility</p:attrName>
                                        </p:attrNameLst>
                                      </p:cBhvr>
                                      <p:to>
                                        <p:strVal val="visible"/>
                                      </p:to>
                                    </p:set>
                                    <p:animEffect transition="in" filter="dissolve">
                                      <p:cBhvr>
                                        <p:cTn id="51" dur="500"/>
                                        <p:tgtEl>
                                          <p:spTgt spid="43022"/>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43012"/>
                                        </p:tgtEl>
                                        <p:attrNameLst>
                                          <p:attrName>style.visibility</p:attrName>
                                        </p:attrNameLst>
                                      </p:cBhvr>
                                      <p:to>
                                        <p:strVal val="visible"/>
                                      </p:to>
                                    </p:set>
                                    <p:anim calcmode="lin" valueType="num">
                                      <p:cBhvr additive="base">
                                        <p:cTn id="56" dur="500" fill="hold"/>
                                        <p:tgtEl>
                                          <p:spTgt spid="43012"/>
                                        </p:tgtEl>
                                        <p:attrNameLst>
                                          <p:attrName>ppt_x</p:attrName>
                                        </p:attrNameLst>
                                      </p:cBhvr>
                                      <p:tavLst>
                                        <p:tav tm="0">
                                          <p:val>
                                            <p:strVal val="#ppt_x"/>
                                          </p:val>
                                        </p:tav>
                                        <p:tav tm="100000">
                                          <p:val>
                                            <p:strVal val="#ppt_x"/>
                                          </p:val>
                                        </p:tav>
                                      </p:tavLst>
                                    </p:anim>
                                    <p:anim calcmode="lin" valueType="num">
                                      <p:cBhvr additive="base">
                                        <p:cTn id="57" dur="500" fill="hold"/>
                                        <p:tgtEl>
                                          <p:spTgt spid="43012"/>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1" presetClass="entr" presetSubtype="4" fill="hold" grpId="0" nodeType="clickEffect">
                                  <p:stCondLst>
                                    <p:cond delay="0"/>
                                  </p:stCondLst>
                                  <p:childTnLst>
                                    <p:set>
                                      <p:cBhvr>
                                        <p:cTn id="61" dur="1" fill="hold">
                                          <p:stCondLst>
                                            <p:cond delay="0"/>
                                          </p:stCondLst>
                                        </p:cTn>
                                        <p:tgtEl>
                                          <p:spTgt spid="43023"/>
                                        </p:tgtEl>
                                        <p:attrNameLst>
                                          <p:attrName>style.visibility</p:attrName>
                                        </p:attrNameLst>
                                      </p:cBhvr>
                                      <p:to>
                                        <p:strVal val="visible"/>
                                      </p:to>
                                    </p:set>
                                    <p:animEffect transition="in" filter="wheel(4)">
                                      <p:cBhvr>
                                        <p:cTn id="62" dur="1000"/>
                                        <p:tgtEl>
                                          <p:spTgt spid="43023"/>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43013"/>
                                        </p:tgtEl>
                                        <p:attrNameLst>
                                          <p:attrName>style.visibility</p:attrName>
                                        </p:attrNameLst>
                                      </p:cBhvr>
                                      <p:to>
                                        <p:strVal val="visible"/>
                                      </p:to>
                                    </p:set>
                                    <p:anim calcmode="lin" valueType="num">
                                      <p:cBhvr additive="base">
                                        <p:cTn id="67" dur="500" fill="hold"/>
                                        <p:tgtEl>
                                          <p:spTgt spid="43013"/>
                                        </p:tgtEl>
                                        <p:attrNameLst>
                                          <p:attrName>ppt_x</p:attrName>
                                        </p:attrNameLst>
                                      </p:cBhvr>
                                      <p:tavLst>
                                        <p:tav tm="0">
                                          <p:val>
                                            <p:strVal val="#ppt_x"/>
                                          </p:val>
                                        </p:tav>
                                        <p:tav tm="100000">
                                          <p:val>
                                            <p:strVal val="#ppt_x"/>
                                          </p:val>
                                        </p:tav>
                                      </p:tavLst>
                                    </p:anim>
                                    <p:anim calcmode="lin" valueType="num">
                                      <p:cBhvr additive="base">
                                        <p:cTn id="68" dur="500" fill="hold"/>
                                        <p:tgtEl>
                                          <p:spTgt spid="4301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37" presetClass="entr" presetSubtype="0" fill="hold" grpId="0" nodeType="clickEffect">
                                  <p:stCondLst>
                                    <p:cond delay="0"/>
                                  </p:stCondLst>
                                  <p:childTnLst>
                                    <p:set>
                                      <p:cBhvr>
                                        <p:cTn id="72" dur="1" fill="hold">
                                          <p:stCondLst>
                                            <p:cond delay="0"/>
                                          </p:stCondLst>
                                        </p:cTn>
                                        <p:tgtEl>
                                          <p:spTgt spid="43024"/>
                                        </p:tgtEl>
                                        <p:attrNameLst>
                                          <p:attrName>style.visibility</p:attrName>
                                        </p:attrNameLst>
                                      </p:cBhvr>
                                      <p:to>
                                        <p:strVal val="visible"/>
                                      </p:to>
                                    </p:set>
                                    <p:animEffect transition="in" filter="fade">
                                      <p:cBhvr>
                                        <p:cTn id="73" dur="1000"/>
                                        <p:tgtEl>
                                          <p:spTgt spid="43024"/>
                                        </p:tgtEl>
                                      </p:cBhvr>
                                    </p:animEffect>
                                    <p:anim calcmode="lin" valueType="num">
                                      <p:cBhvr>
                                        <p:cTn id="74" dur="1000" fill="hold"/>
                                        <p:tgtEl>
                                          <p:spTgt spid="43024"/>
                                        </p:tgtEl>
                                        <p:attrNameLst>
                                          <p:attrName>ppt_x</p:attrName>
                                        </p:attrNameLst>
                                      </p:cBhvr>
                                      <p:tavLst>
                                        <p:tav tm="0">
                                          <p:val>
                                            <p:strVal val="#ppt_x"/>
                                          </p:val>
                                        </p:tav>
                                        <p:tav tm="100000">
                                          <p:val>
                                            <p:strVal val="#ppt_x"/>
                                          </p:val>
                                        </p:tav>
                                      </p:tavLst>
                                    </p:anim>
                                    <p:anim calcmode="lin" valueType="num">
                                      <p:cBhvr>
                                        <p:cTn id="75" dur="900" decel="100000" fill="hold"/>
                                        <p:tgtEl>
                                          <p:spTgt spid="43024"/>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43024"/>
                                        </p:tgtEl>
                                        <p:attrNameLst>
                                          <p:attrName>ppt_y</p:attrName>
                                        </p:attrNameLst>
                                      </p:cBhvr>
                                      <p:tavLst>
                                        <p:tav tm="0">
                                          <p:val>
                                            <p:strVal val="#ppt_y-.03"/>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nodeType="clickEffect">
                                  <p:stCondLst>
                                    <p:cond delay="0"/>
                                  </p:stCondLst>
                                  <p:childTnLst>
                                    <p:set>
                                      <p:cBhvr>
                                        <p:cTn id="80" dur="1" fill="hold">
                                          <p:stCondLst>
                                            <p:cond delay="0"/>
                                          </p:stCondLst>
                                        </p:cTn>
                                        <p:tgtEl>
                                          <p:spTgt spid="43014"/>
                                        </p:tgtEl>
                                        <p:attrNameLst>
                                          <p:attrName>style.visibility</p:attrName>
                                        </p:attrNameLst>
                                      </p:cBhvr>
                                      <p:to>
                                        <p:strVal val="visible"/>
                                      </p:to>
                                    </p:set>
                                    <p:anim calcmode="lin" valueType="num">
                                      <p:cBhvr additive="base">
                                        <p:cTn id="81" dur="500" fill="hold"/>
                                        <p:tgtEl>
                                          <p:spTgt spid="43014"/>
                                        </p:tgtEl>
                                        <p:attrNameLst>
                                          <p:attrName>ppt_x</p:attrName>
                                        </p:attrNameLst>
                                      </p:cBhvr>
                                      <p:tavLst>
                                        <p:tav tm="0">
                                          <p:val>
                                            <p:strVal val="#ppt_x"/>
                                          </p:val>
                                        </p:tav>
                                        <p:tav tm="100000">
                                          <p:val>
                                            <p:strVal val="#ppt_x"/>
                                          </p:val>
                                        </p:tav>
                                      </p:tavLst>
                                    </p:anim>
                                    <p:anim calcmode="lin" valueType="num">
                                      <p:cBhvr additive="base">
                                        <p:cTn id="82" dur="500" fill="hold"/>
                                        <p:tgtEl>
                                          <p:spTgt spid="43014"/>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37" presetClass="entr" presetSubtype="0" fill="hold" nodeType="clickEffect">
                                  <p:stCondLst>
                                    <p:cond delay="0"/>
                                  </p:stCondLst>
                                  <p:childTnLst>
                                    <p:set>
                                      <p:cBhvr>
                                        <p:cTn id="86" dur="1" fill="hold">
                                          <p:stCondLst>
                                            <p:cond delay="0"/>
                                          </p:stCondLst>
                                        </p:cTn>
                                        <p:tgtEl>
                                          <p:spTgt spid="43017"/>
                                        </p:tgtEl>
                                        <p:attrNameLst>
                                          <p:attrName>style.visibility</p:attrName>
                                        </p:attrNameLst>
                                      </p:cBhvr>
                                      <p:to>
                                        <p:strVal val="visible"/>
                                      </p:to>
                                    </p:set>
                                    <p:animEffect transition="in" filter="fade">
                                      <p:cBhvr>
                                        <p:cTn id="87" dur="1000"/>
                                        <p:tgtEl>
                                          <p:spTgt spid="43017"/>
                                        </p:tgtEl>
                                      </p:cBhvr>
                                    </p:animEffect>
                                    <p:anim calcmode="lin" valueType="num">
                                      <p:cBhvr>
                                        <p:cTn id="88" dur="1000" fill="hold"/>
                                        <p:tgtEl>
                                          <p:spTgt spid="43017"/>
                                        </p:tgtEl>
                                        <p:attrNameLst>
                                          <p:attrName>ppt_x</p:attrName>
                                        </p:attrNameLst>
                                      </p:cBhvr>
                                      <p:tavLst>
                                        <p:tav tm="0">
                                          <p:val>
                                            <p:strVal val="#ppt_x"/>
                                          </p:val>
                                        </p:tav>
                                        <p:tav tm="100000">
                                          <p:val>
                                            <p:strVal val="#ppt_x"/>
                                          </p:val>
                                        </p:tav>
                                      </p:tavLst>
                                    </p:anim>
                                    <p:anim calcmode="lin" valueType="num">
                                      <p:cBhvr>
                                        <p:cTn id="89" dur="900" decel="100000" fill="hold"/>
                                        <p:tgtEl>
                                          <p:spTgt spid="43017"/>
                                        </p:tgtEl>
                                        <p:attrNameLst>
                                          <p:attrName>ppt_y</p:attrName>
                                        </p:attrNameLst>
                                      </p:cBhvr>
                                      <p:tavLst>
                                        <p:tav tm="0">
                                          <p:val>
                                            <p:strVal val="#ppt_y+1"/>
                                          </p:val>
                                        </p:tav>
                                        <p:tav tm="100000">
                                          <p:val>
                                            <p:strVal val="#ppt_y-.03"/>
                                          </p:val>
                                        </p:tav>
                                      </p:tavLst>
                                    </p:anim>
                                    <p:anim calcmode="lin" valueType="num">
                                      <p:cBhvr>
                                        <p:cTn id="90" dur="100" accel="100000" fill="hold">
                                          <p:stCondLst>
                                            <p:cond delay="900"/>
                                          </p:stCondLst>
                                        </p:cTn>
                                        <p:tgtEl>
                                          <p:spTgt spid="430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5" grpId="0"/>
      <p:bldP spid="43016" grpId="0" animBg="1"/>
      <p:bldP spid="43020" grpId="0"/>
      <p:bldP spid="43021" grpId="0"/>
      <p:bldP spid="43022" grpId="0"/>
      <p:bldP spid="43023" grpId="0"/>
      <p:bldP spid="430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034" name="图片 44033" descr="09"/>
          <p:cNvPicPr>
            <a:picLocks noChangeAspect="1"/>
          </p:cNvPicPr>
          <p:nvPr/>
        </p:nvPicPr>
        <p:blipFill>
          <a:blip r:embed="rId1"/>
          <a:stretch>
            <a:fillRect/>
          </a:stretch>
        </p:blipFill>
        <p:spPr>
          <a:xfrm>
            <a:off x="0" y="0"/>
            <a:ext cx="9144000" cy="6858000"/>
          </a:xfrm>
          <a:prstGeom prst="rect">
            <a:avLst/>
          </a:prstGeom>
          <a:noFill/>
          <a:ln w="9525">
            <a:noFill/>
          </a:ln>
        </p:spPr>
      </p:pic>
      <p:sp>
        <p:nvSpPr>
          <p:cNvPr id="44035" name="标题 44034"/>
          <p:cNvSpPr>
            <a:spLocks noGrp="1"/>
          </p:cNvSpPr>
          <p:nvPr>
            <p:ph type="title"/>
          </p:nvPr>
        </p:nvSpPr>
        <p:spPr>
          <a:ln/>
        </p:spPr>
        <p:txBody>
          <a:bodyPr anchor="ctr"/>
          <a:p>
            <a:pPr algn="l"/>
            <a:r>
              <a:rPr lang="zh-CN" altLang="en-US" sz="3600" b="1" dirty="0"/>
              <a:t>春天来了，草从土地里生长出来，作者为什么要用“偷偷”“钻”来形容呢？</a:t>
            </a:r>
            <a:endParaRPr lang="zh-CN" altLang="en-US" sz="3600" b="1" dirty="0"/>
          </a:p>
        </p:txBody>
      </p:sp>
      <p:sp>
        <p:nvSpPr>
          <p:cNvPr id="44036" name="文本框 44035"/>
          <p:cNvSpPr txBox="1"/>
          <p:nvPr/>
        </p:nvSpPr>
        <p:spPr>
          <a:xfrm>
            <a:off x="1692275" y="2205038"/>
            <a:ext cx="6335713" cy="3016250"/>
          </a:xfrm>
          <a:prstGeom prst="rect">
            <a:avLst/>
          </a:prstGeom>
          <a:noFill/>
          <a:ln w="9525">
            <a:noFill/>
          </a:ln>
        </p:spPr>
        <p:txBody>
          <a:bodyPr>
            <a:spAutoFit/>
          </a:bodyPr>
          <a:p>
            <a:pPr lvl="0">
              <a:spcBef>
                <a:spcPct val="50000"/>
              </a:spcBef>
            </a:pPr>
            <a:r>
              <a:rPr lang="en-US" altLang="zh-CN" sz="3200" b="1" dirty="0">
                <a:solidFill>
                  <a:srgbClr val="0066FF"/>
                </a:solidFill>
                <a:latin typeface="Arial" panose="020B0604020202020204" pitchFamily="34" charset="0"/>
                <a:ea typeface="宋体" panose="02010600030101010101" pitchFamily="2" charset="-122"/>
              </a:rPr>
              <a:t>“</a:t>
            </a:r>
            <a:r>
              <a:rPr lang="zh-CN" altLang="en-US" sz="3200" b="1" dirty="0">
                <a:solidFill>
                  <a:srgbClr val="0066FF"/>
                </a:solidFill>
                <a:latin typeface="Arial" panose="020B0604020202020204" pitchFamily="34" charset="0"/>
                <a:ea typeface="宋体" panose="02010600030101010101" pitchFamily="2" charset="-122"/>
              </a:rPr>
              <a:t>偷偷”这个状语生动地写出了小草在春的催发下，在人们难以察觉的情况中，不声不响地生长的动态。用“钻”而不用“长”，使人产生小草破土而出的形象，而且也显示了它们顽强的生命力。 </a:t>
            </a:r>
            <a:endParaRPr lang="zh-CN" altLang="en-US" sz="3200" b="1" dirty="0">
              <a:solidFill>
                <a:srgbClr val="0066FF"/>
              </a:solidFill>
              <a:latin typeface="Arial" panose="020B0604020202020204" pitchFamily="34" charset="0"/>
              <a:ea typeface="宋体" panose="0201060003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4035"/>
                                        </p:tgtEl>
                                        <p:attrNameLst>
                                          <p:attrName>style.visibility</p:attrName>
                                        </p:attrNameLst>
                                      </p:cBhvr>
                                      <p:to>
                                        <p:strVal val="visible"/>
                                      </p:to>
                                    </p:set>
                                    <p:animEffect transition="in" filter="slide(fromBottom)">
                                      <p:cBhvr>
                                        <p:cTn id="7" dur="500"/>
                                        <p:tgtEl>
                                          <p:spTgt spid="4403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4036"/>
                                        </p:tgtEl>
                                        <p:attrNameLst>
                                          <p:attrName>style.visibility</p:attrName>
                                        </p:attrNameLst>
                                      </p:cBhvr>
                                      <p:to>
                                        <p:strVal val="visible"/>
                                      </p:to>
                                    </p:set>
                                    <p:animEffect transition="in" filter="circle(in)">
                                      <p:cBhvr>
                                        <p:cTn id="12" dur="1000"/>
                                        <p:tgtEl>
                                          <p:spTgt spid="44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p:bldP spid="440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标题 45057"/>
          <p:cNvSpPr>
            <a:spLocks noGrp="1"/>
          </p:cNvSpPr>
          <p:nvPr>
            <p:ph type="title"/>
          </p:nvPr>
        </p:nvSpPr>
        <p:spPr>
          <a:xfrm>
            <a:off x="323850" y="333375"/>
            <a:ext cx="8569325" cy="1008063"/>
          </a:xfrm>
          <a:ln/>
        </p:spPr>
        <p:txBody>
          <a:bodyPr anchor="ctr"/>
          <a:p>
            <a:pPr algn="l"/>
            <a:r>
              <a:rPr lang="zh-CN" altLang="en-US" sz="3200" b="1" dirty="0"/>
              <a:t>这节第一句写了小草的嫩和绿，第二句写了草的什么呢？能不能用一个字来概括</a:t>
            </a:r>
            <a:r>
              <a:rPr lang="zh-CN" altLang="en-US" sz="3200" b="1" dirty="0">
                <a:solidFill>
                  <a:schemeClr val="tx1"/>
                </a:solidFill>
              </a:rPr>
              <a:t>？</a:t>
            </a:r>
            <a:br>
              <a:rPr lang="zh-CN" altLang="en-US" sz="3200" b="1" dirty="0">
                <a:solidFill>
                  <a:schemeClr val="tx1"/>
                </a:solidFill>
              </a:rPr>
            </a:br>
            <a:endParaRPr lang="zh-CN" altLang="en-US" sz="3200" dirty="0">
              <a:solidFill>
                <a:srgbClr val="0066FF"/>
              </a:solidFill>
            </a:endParaRPr>
          </a:p>
        </p:txBody>
      </p:sp>
      <p:sp>
        <p:nvSpPr>
          <p:cNvPr id="45059" name="文本占位符 45058"/>
          <p:cNvSpPr>
            <a:spLocks noGrp="1"/>
          </p:cNvSpPr>
          <p:nvPr>
            <p:ph type="body" idx="1"/>
          </p:nvPr>
        </p:nvSpPr>
        <p:spPr>
          <a:xfrm>
            <a:off x="0" y="2060575"/>
            <a:ext cx="9144000" cy="4797425"/>
          </a:xfrm>
          <a:ln/>
        </p:spPr>
        <p:txBody>
          <a:bodyPr/>
          <a:p>
            <a:r>
              <a:rPr lang="zh-CN" altLang="en-US" sz="3600" b="1" dirty="0"/>
              <a:t>如果这样写：“园子里，田野里，瞧去绿茵茵的全是草。”你们说好不好？</a:t>
            </a:r>
            <a:endParaRPr lang="zh-CN" altLang="en-US" sz="3600" b="1" dirty="0"/>
          </a:p>
        </p:txBody>
      </p:sp>
      <p:sp>
        <p:nvSpPr>
          <p:cNvPr id="45060" name="矩形 45059"/>
          <p:cNvSpPr/>
          <p:nvPr/>
        </p:nvSpPr>
        <p:spPr>
          <a:xfrm>
            <a:off x="179388" y="3702050"/>
            <a:ext cx="8785225" cy="2654300"/>
          </a:xfrm>
          <a:prstGeom prst="rect">
            <a:avLst/>
          </a:prstGeom>
          <a:noFill/>
          <a:ln w="9525">
            <a:noFill/>
          </a:ln>
        </p:spPr>
        <p:txBody>
          <a:bodyPr anchor="ctr">
            <a:spAutoFit/>
          </a:bodyPr>
          <a:p>
            <a:pPr lvl="0"/>
            <a:r>
              <a:rPr lang="zh-CN" altLang="en-US" sz="2800" b="1" dirty="0">
                <a:solidFill>
                  <a:srgbClr val="990099"/>
                </a:solidFill>
                <a:latin typeface="Arial" panose="020B0604020202020204" pitchFamily="34" charset="0"/>
                <a:ea typeface="宋体" panose="02010600030101010101" pitchFamily="2" charset="-122"/>
              </a:rPr>
              <a:t>这个句子单独地看还是好的，但是在课文里就不大好了，因为前面一句已有“小草”“绿绿的”两个词语，“绿茵茵的全是草”，用词就重复了。原句用“一大片一大片”修饰“满是的”，虽然有园子里、田野里全是草的意思，但这草不是连成一片的，中间可能还有树木、小路、田地间杂着，因此说“一大片一大片”，比说全是绿草确切</a:t>
            </a:r>
            <a:r>
              <a:rPr lang="zh-CN" altLang="en-US" sz="2800" b="1" dirty="0">
                <a:solidFill>
                  <a:srgbClr val="9966FF"/>
                </a:solidFill>
                <a:latin typeface="Arial" panose="020B0604020202020204" pitchFamily="34" charset="0"/>
                <a:ea typeface="宋体" panose="02010600030101010101" pitchFamily="2" charset="-122"/>
              </a:rPr>
              <a:t>。 </a:t>
            </a:r>
            <a:endParaRPr lang="zh-CN" altLang="en-US" sz="2800" b="1" dirty="0">
              <a:solidFill>
                <a:srgbClr val="9966FF"/>
              </a:solidFill>
              <a:latin typeface="Arial" panose="020B0604020202020204" pitchFamily="34" charset="0"/>
              <a:ea typeface="宋体" panose="02010600030101010101" pitchFamily="2" charset="-122"/>
            </a:endParaRPr>
          </a:p>
        </p:txBody>
      </p:sp>
      <p:sp>
        <p:nvSpPr>
          <p:cNvPr id="45061" name="文本框 45060"/>
          <p:cNvSpPr txBox="1"/>
          <p:nvPr/>
        </p:nvSpPr>
        <p:spPr>
          <a:xfrm>
            <a:off x="250825" y="1268413"/>
            <a:ext cx="8208963" cy="579437"/>
          </a:xfrm>
          <a:prstGeom prst="rect">
            <a:avLst/>
          </a:prstGeom>
          <a:noFill/>
          <a:ln w="9525">
            <a:noFill/>
          </a:ln>
        </p:spPr>
        <p:txBody>
          <a:bodyPr>
            <a:spAutoFit/>
          </a:bodyPr>
          <a:p>
            <a:pPr lvl="0">
              <a:spcBef>
                <a:spcPct val="50000"/>
              </a:spcBef>
            </a:pPr>
            <a:r>
              <a:rPr lang="en-US" altLang="zh-CN" sz="3200" b="1" dirty="0">
                <a:solidFill>
                  <a:srgbClr val="0066FF"/>
                </a:solidFill>
                <a:latin typeface="Arial" panose="020B0604020202020204" pitchFamily="34" charset="0"/>
                <a:ea typeface="宋体" panose="02010600030101010101" pitchFamily="2" charset="-122"/>
              </a:rPr>
              <a:t>“</a:t>
            </a:r>
            <a:r>
              <a:rPr lang="zh-CN" altLang="en-US" sz="3200" b="1" dirty="0">
                <a:solidFill>
                  <a:srgbClr val="0066FF"/>
                </a:solidFill>
                <a:latin typeface="Arial" panose="020B0604020202020204" pitchFamily="34" charset="0"/>
                <a:ea typeface="宋体" panose="02010600030101010101" pitchFamily="2" charset="-122"/>
              </a:rPr>
              <a:t>多。”</a:t>
            </a:r>
            <a:r>
              <a:rPr lang="en-US" altLang="zh-CN" sz="3200" b="1" dirty="0">
                <a:solidFill>
                  <a:srgbClr val="0066FF"/>
                </a:solidFill>
                <a:latin typeface="Arial" panose="020B0604020202020204" pitchFamily="34" charset="0"/>
                <a:ea typeface="宋体" panose="02010600030101010101" pitchFamily="2" charset="-122"/>
              </a:rPr>
              <a:t> “</a:t>
            </a:r>
            <a:r>
              <a:rPr lang="zh-CN" altLang="en-US" sz="3200" b="1" dirty="0">
                <a:solidFill>
                  <a:srgbClr val="0066FF"/>
                </a:solidFill>
                <a:latin typeface="Arial" panose="020B0604020202020204" pitchFamily="34" charset="0"/>
                <a:ea typeface="宋体" panose="02010600030101010101" pitchFamily="2" charset="-122"/>
              </a:rPr>
              <a:t>一大片一大片满是的”，说明草很多</a:t>
            </a:r>
            <a:endParaRPr lang="zh-CN" altLang="en-US" sz="3200" b="1" dirty="0">
              <a:solidFill>
                <a:srgbClr val="0066FF"/>
              </a:solidFill>
              <a:latin typeface="Arial" panose="020B0604020202020204" pitchFamily="34" charset="0"/>
              <a:ea typeface="宋体" panose="02010600030101010101" pitchFamily="2" charset="-122"/>
            </a:endParaRPr>
          </a:p>
        </p:txBody>
      </p:sp>
    </p:spTree>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diamond(in)">
                                      <p:cBhvr>
                                        <p:cTn id="7" dur="1000"/>
                                        <p:tgtEl>
                                          <p:spTgt spid="45058"/>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45059">
                                            <p:txEl>
                                              <p:charRg st="0" end="34"/>
                                            </p:txEl>
                                          </p:spTgt>
                                        </p:tgtEl>
                                        <p:attrNameLst>
                                          <p:attrName>style.visibility</p:attrName>
                                        </p:attrNameLst>
                                      </p:cBhvr>
                                      <p:to>
                                        <p:strVal val="visible"/>
                                      </p:to>
                                    </p:set>
                                    <p:animEffect transition="in" filter="fade">
                                      <p:cBhvr>
                                        <p:cTn id="12" dur="1000"/>
                                        <p:tgtEl>
                                          <p:spTgt spid="45059">
                                            <p:txEl>
                                              <p:charRg st="0" end="34"/>
                                            </p:txEl>
                                          </p:spTgt>
                                        </p:tgtEl>
                                      </p:cBhvr>
                                    </p:animEffect>
                                    <p:anim calcmode="lin" valueType="num">
                                      <p:cBhvr>
                                        <p:cTn id="13" dur="1000" fill="hold"/>
                                        <p:tgtEl>
                                          <p:spTgt spid="45059">
                                            <p:txEl>
                                              <p:charRg st="0" end="34"/>
                                            </p:txEl>
                                          </p:spTgt>
                                        </p:tgtEl>
                                        <p:attrNameLst>
                                          <p:attrName>ppt_x</p:attrName>
                                        </p:attrNameLst>
                                      </p:cBhvr>
                                      <p:tavLst>
                                        <p:tav tm="0">
                                          <p:val>
                                            <p:strVal val="#ppt_x"/>
                                          </p:val>
                                        </p:tav>
                                        <p:tav tm="100000">
                                          <p:val>
                                            <p:strVal val="#ppt_x"/>
                                          </p:val>
                                        </p:tav>
                                      </p:tavLst>
                                    </p:anim>
                                    <p:anim calcmode="lin" valueType="num">
                                      <p:cBhvr>
                                        <p:cTn id="14" dur="900" decel="100000" fill="hold"/>
                                        <p:tgtEl>
                                          <p:spTgt spid="45059">
                                            <p:txEl>
                                              <p:charRg st="0" end="34"/>
                                            </p:txEl>
                                          </p:spTgt>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45059">
                                            <p:txEl>
                                              <p:charRg st="0" end="34"/>
                                            </p:txEl>
                                          </p:spTgt>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5" presetClass="entr" presetSubtype="0" fill="hold" grpId="0" nodeType="clickEffect">
                                  <p:stCondLst>
                                    <p:cond delay="0"/>
                                  </p:stCondLst>
                                  <p:childTnLst>
                                    <p:set>
                                      <p:cBhvr>
                                        <p:cTn id="19" dur="1" fill="hold">
                                          <p:stCondLst>
                                            <p:cond delay="0"/>
                                          </p:stCondLst>
                                        </p:cTn>
                                        <p:tgtEl>
                                          <p:spTgt spid="45061"/>
                                        </p:tgtEl>
                                        <p:attrNameLst>
                                          <p:attrName>style.visibility</p:attrName>
                                        </p:attrNameLst>
                                      </p:cBhvr>
                                      <p:to>
                                        <p:strVal val="visible"/>
                                      </p:to>
                                    </p:set>
                                    <p:anim calcmode="lin" valueType="num">
                                      <p:cBhvr>
                                        <p:cTn id="20" dur="500" decel="50000" fill="hold">
                                          <p:stCondLst>
                                            <p:cond delay="0"/>
                                          </p:stCondLst>
                                        </p:cTn>
                                        <p:tgtEl>
                                          <p:spTgt spid="45061"/>
                                        </p:tgtEl>
                                        <p:attrNameLst>
                                          <p:attrName>style.rotation</p:attrName>
                                        </p:attrNameLst>
                                      </p:cBhvr>
                                      <p:tavLst>
                                        <p:tav tm="0">
                                          <p:val>
                                            <p:fltVal val="-90.000000"/>
                                          </p:val>
                                        </p:tav>
                                        <p:tav tm="100000">
                                          <p:val>
                                            <p:fltVal val="0.000000"/>
                                          </p:val>
                                        </p:tav>
                                      </p:tavLst>
                                    </p:anim>
                                    <p:anim calcmode="lin" valueType="num">
                                      <p:cBhvr>
                                        <p:cTn id="21" dur="500" decel="50000" fill="hold">
                                          <p:stCondLst>
                                            <p:cond delay="0"/>
                                          </p:stCondLst>
                                        </p:cTn>
                                        <p:tgtEl>
                                          <p:spTgt spid="45061"/>
                                        </p:tgtEl>
                                        <p:attrNameLst>
                                          <p:attrName>ppt_w</p:attrName>
                                        </p:attrNameLst>
                                      </p:cBhvr>
                                      <p:tavLst>
                                        <p:tav tm="0">
                                          <p:val>
                                            <p:strVal val="#ppt_w"/>
                                          </p:val>
                                        </p:tav>
                                        <p:tav tm="100000">
                                          <p:val>
                                            <p:strVal val="#ppt_w*.05"/>
                                          </p:val>
                                        </p:tav>
                                      </p:tavLst>
                                    </p:anim>
                                    <p:anim calcmode="lin" valueType="num">
                                      <p:cBhvr>
                                        <p:cTn id="22" dur="500" accel="50000" fill="hold">
                                          <p:stCondLst>
                                            <p:cond delay="500"/>
                                          </p:stCondLst>
                                        </p:cTn>
                                        <p:tgtEl>
                                          <p:spTgt spid="45061"/>
                                        </p:tgtEl>
                                        <p:attrNameLst>
                                          <p:attrName>ppt_w</p:attrName>
                                        </p:attrNameLst>
                                      </p:cBhvr>
                                      <p:tavLst>
                                        <p:tav tm="0">
                                          <p:val>
                                            <p:strVal val="#ppt_w*.05"/>
                                          </p:val>
                                        </p:tav>
                                        <p:tav tm="100000">
                                          <p:val>
                                            <p:strVal val="#ppt_w"/>
                                          </p:val>
                                        </p:tav>
                                      </p:tavLst>
                                    </p:anim>
                                    <p:anim calcmode="lin" valueType="num">
                                      <p:cBhvr>
                                        <p:cTn id="23" dur="1000" fill="hold"/>
                                        <p:tgtEl>
                                          <p:spTgt spid="45061"/>
                                        </p:tgtEl>
                                        <p:attrNameLst>
                                          <p:attrName>ppt_h</p:attrName>
                                        </p:attrNameLst>
                                      </p:cBhvr>
                                      <p:tavLst>
                                        <p:tav tm="0">
                                          <p:val>
                                            <p:strVal val="#ppt_h"/>
                                          </p:val>
                                        </p:tav>
                                        <p:tav tm="100000">
                                          <p:val>
                                            <p:strVal val="#ppt_h"/>
                                          </p:val>
                                        </p:tav>
                                      </p:tavLst>
                                    </p:anim>
                                    <p:anim calcmode="lin" valueType="num">
                                      <p:cBhvr>
                                        <p:cTn id="24" dur="500" decel="50000" fill="hold">
                                          <p:stCondLst>
                                            <p:cond delay="0"/>
                                          </p:stCondLst>
                                        </p:cTn>
                                        <p:tgtEl>
                                          <p:spTgt spid="45061"/>
                                        </p:tgtEl>
                                        <p:attrNameLst>
                                          <p:attrName>ppt_x</p:attrName>
                                        </p:attrNameLst>
                                      </p:cBhvr>
                                      <p:tavLst>
                                        <p:tav tm="0">
                                          <p:val>
                                            <p:strVal val="#ppt_x+.4"/>
                                          </p:val>
                                        </p:tav>
                                        <p:tav tm="100000">
                                          <p:val>
                                            <p:strVal val="#ppt_x"/>
                                          </p:val>
                                        </p:tav>
                                      </p:tavLst>
                                    </p:anim>
                                    <p:anim calcmode="lin" valueType="num">
                                      <p:cBhvr>
                                        <p:cTn id="25" dur="500" decel="50000" fill="hold">
                                          <p:stCondLst>
                                            <p:cond delay="0"/>
                                          </p:stCondLst>
                                        </p:cTn>
                                        <p:tgtEl>
                                          <p:spTgt spid="45061"/>
                                        </p:tgtEl>
                                        <p:attrNameLst>
                                          <p:attrName>ppt_y</p:attrName>
                                        </p:attrNameLst>
                                      </p:cBhvr>
                                      <p:tavLst>
                                        <p:tav tm="0">
                                          <p:val>
                                            <p:strVal val="#ppt_y-.2"/>
                                          </p:val>
                                        </p:tav>
                                        <p:tav tm="100000">
                                          <p:val>
                                            <p:strVal val="#ppt_y+.1"/>
                                          </p:val>
                                        </p:tav>
                                      </p:tavLst>
                                    </p:anim>
                                    <p:anim calcmode="lin" valueType="num">
                                      <p:cBhvr>
                                        <p:cTn id="26" dur="500" accel="50000" fill="hold">
                                          <p:stCondLst>
                                            <p:cond delay="500"/>
                                          </p:stCondLst>
                                        </p:cTn>
                                        <p:tgtEl>
                                          <p:spTgt spid="45061"/>
                                        </p:tgtEl>
                                        <p:attrNameLst>
                                          <p:attrName>ppt_y</p:attrName>
                                        </p:attrNameLst>
                                      </p:cBhvr>
                                      <p:tavLst>
                                        <p:tav tm="0">
                                          <p:val>
                                            <p:strVal val="#ppt_y+.1"/>
                                          </p:val>
                                        </p:tav>
                                        <p:tav tm="100000">
                                          <p:val>
                                            <p:strVal val="#ppt_y"/>
                                          </p:val>
                                        </p:tav>
                                      </p:tavLst>
                                    </p:anim>
                                    <p:animEffect transition="in" filter="fade">
                                      <p:cBhvr>
                                        <p:cTn id="27" dur="1000" decel="50000">
                                          <p:stCondLst>
                                            <p:cond delay="0"/>
                                          </p:stCondLst>
                                        </p:cTn>
                                        <p:tgtEl>
                                          <p:spTgt spid="45061"/>
                                        </p:tgtEl>
                                      </p:cBhvr>
                                    </p:animEffect>
                                  </p:childTnLst>
                                </p:cTn>
                              </p:par>
                            </p:childTnLst>
                          </p:cTn>
                        </p:par>
                      </p:childTnLst>
                    </p:cTn>
                  </p:par>
                  <p:par>
                    <p:cTn id="28" fill="hold">
                      <p:stCondLst>
                        <p:cond delay="indefinite"/>
                      </p:stCondLst>
                      <p:childTnLst>
                        <p:par>
                          <p:cTn id="29" fill="hold">
                            <p:stCondLst>
                              <p:cond delay="0"/>
                            </p:stCondLst>
                            <p:childTnLst>
                              <p:par>
                                <p:cTn id="30" presetID="25" presetClass="entr" presetSubtype="0" fill="hold" grpId="0" nodeType="clickEffect">
                                  <p:stCondLst>
                                    <p:cond delay="0"/>
                                  </p:stCondLst>
                                  <p:childTnLst>
                                    <p:set>
                                      <p:cBhvr>
                                        <p:cTn id="31" dur="1" fill="hold">
                                          <p:stCondLst>
                                            <p:cond delay="0"/>
                                          </p:stCondLst>
                                        </p:cTn>
                                        <p:tgtEl>
                                          <p:spTgt spid="45060"/>
                                        </p:tgtEl>
                                        <p:attrNameLst>
                                          <p:attrName>style.visibility</p:attrName>
                                        </p:attrNameLst>
                                      </p:cBhvr>
                                      <p:to>
                                        <p:strVal val="visible"/>
                                      </p:to>
                                    </p:set>
                                    <p:anim calcmode="lin" valueType="num">
                                      <p:cBhvr>
                                        <p:cTn id="32" dur="500" decel="50000" fill="hold">
                                          <p:stCondLst>
                                            <p:cond delay="0"/>
                                          </p:stCondLst>
                                        </p:cTn>
                                        <p:tgtEl>
                                          <p:spTgt spid="45060"/>
                                        </p:tgtEl>
                                        <p:attrNameLst>
                                          <p:attrName>style.rotation</p:attrName>
                                        </p:attrNameLst>
                                      </p:cBhvr>
                                      <p:tavLst>
                                        <p:tav tm="0">
                                          <p:val>
                                            <p:fltVal val="-90.000000"/>
                                          </p:val>
                                        </p:tav>
                                        <p:tav tm="100000">
                                          <p:val>
                                            <p:fltVal val="0.000000"/>
                                          </p:val>
                                        </p:tav>
                                      </p:tavLst>
                                    </p:anim>
                                    <p:anim calcmode="lin" valueType="num">
                                      <p:cBhvr>
                                        <p:cTn id="33" dur="500" decel="50000" fill="hold">
                                          <p:stCondLst>
                                            <p:cond delay="0"/>
                                          </p:stCondLst>
                                        </p:cTn>
                                        <p:tgtEl>
                                          <p:spTgt spid="45060"/>
                                        </p:tgtEl>
                                        <p:attrNameLst>
                                          <p:attrName>ppt_w</p:attrName>
                                        </p:attrNameLst>
                                      </p:cBhvr>
                                      <p:tavLst>
                                        <p:tav tm="0">
                                          <p:val>
                                            <p:strVal val="#ppt_w"/>
                                          </p:val>
                                        </p:tav>
                                        <p:tav tm="100000">
                                          <p:val>
                                            <p:strVal val="#ppt_w*.05"/>
                                          </p:val>
                                        </p:tav>
                                      </p:tavLst>
                                    </p:anim>
                                    <p:anim calcmode="lin" valueType="num">
                                      <p:cBhvr>
                                        <p:cTn id="34" dur="500" accel="50000" fill="hold">
                                          <p:stCondLst>
                                            <p:cond delay="500"/>
                                          </p:stCondLst>
                                        </p:cTn>
                                        <p:tgtEl>
                                          <p:spTgt spid="45060"/>
                                        </p:tgtEl>
                                        <p:attrNameLst>
                                          <p:attrName>ppt_w</p:attrName>
                                        </p:attrNameLst>
                                      </p:cBhvr>
                                      <p:tavLst>
                                        <p:tav tm="0">
                                          <p:val>
                                            <p:strVal val="#ppt_w*.05"/>
                                          </p:val>
                                        </p:tav>
                                        <p:tav tm="100000">
                                          <p:val>
                                            <p:strVal val="#ppt_w"/>
                                          </p:val>
                                        </p:tav>
                                      </p:tavLst>
                                    </p:anim>
                                    <p:anim calcmode="lin" valueType="num">
                                      <p:cBhvr>
                                        <p:cTn id="35" dur="1000" fill="hold"/>
                                        <p:tgtEl>
                                          <p:spTgt spid="45060"/>
                                        </p:tgtEl>
                                        <p:attrNameLst>
                                          <p:attrName>ppt_h</p:attrName>
                                        </p:attrNameLst>
                                      </p:cBhvr>
                                      <p:tavLst>
                                        <p:tav tm="0">
                                          <p:val>
                                            <p:strVal val="#ppt_h"/>
                                          </p:val>
                                        </p:tav>
                                        <p:tav tm="100000">
                                          <p:val>
                                            <p:strVal val="#ppt_h"/>
                                          </p:val>
                                        </p:tav>
                                      </p:tavLst>
                                    </p:anim>
                                    <p:anim calcmode="lin" valueType="num">
                                      <p:cBhvr>
                                        <p:cTn id="36" dur="500" decel="50000" fill="hold">
                                          <p:stCondLst>
                                            <p:cond delay="0"/>
                                          </p:stCondLst>
                                        </p:cTn>
                                        <p:tgtEl>
                                          <p:spTgt spid="45060"/>
                                        </p:tgtEl>
                                        <p:attrNameLst>
                                          <p:attrName>ppt_x</p:attrName>
                                        </p:attrNameLst>
                                      </p:cBhvr>
                                      <p:tavLst>
                                        <p:tav tm="0">
                                          <p:val>
                                            <p:strVal val="#ppt_x+.4"/>
                                          </p:val>
                                        </p:tav>
                                        <p:tav tm="100000">
                                          <p:val>
                                            <p:strVal val="#ppt_x"/>
                                          </p:val>
                                        </p:tav>
                                      </p:tavLst>
                                    </p:anim>
                                    <p:anim calcmode="lin" valueType="num">
                                      <p:cBhvr>
                                        <p:cTn id="37" dur="500" decel="50000" fill="hold">
                                          <p:stCondLst>
                                            <p:cond delay="0"/>
                                          </p:stCondLst>
                                        </p:cTn>
                                        <p:tgtEl>
                                          <p:spTgt spid="45060"/>
                                        </p:tgtEl>
                                        <p:attrNameLst>
                                          <p:attrName>ppt_y</p:attrName>
                                        </p:attrNameLst>
                                      </p:cBhvr>
                                      <p:tavLst>
                                        <p:tav tm="0">
                                          <p:val>
                                            <p:strVal val="#ppt_y-.2"/>
                                          </p:val>
                                        </p:tav>
                                        <p:tav tm="100000">
                                          <p:val>
                                            <p:strVal val="#ppt_y+.1"/>
                                          </p:val>
                                        </p:tav>
                                      </p:tavLst>
                                    </p:anim>
                                    <p:anim calcmode="lin" valueType="num">
                                      <p:cBhvr>
                                        <p:cTn id="38" dur="500" accel="50000" fill="hold">
                                          <p:stCondLst>
                                            <p:cond delay="500"/>
                                          </p:stCondLst>
                                        </p:cTn>
                                        <p:tgtEl>
                                          <p:spTgt spid="45060"/>
                                        </p:tgtEl>
                                        <p:attrNameLst>
                                          <p:attrName>ppt_y</p:attrName>
                                        </p:attrNameLst>
                                      </p:cBhvr>
                                      <p:tavLst>
                                        <p:tav tm="0">
                                          <p:val>
                                            <p:strVal val="#ppt_y+.1"/>
                                          </p:val>
                                        </p:tav>
                                        <p:tav tm="100000">
                                          <p:val>
                                            <p:strVal val="#ppt_y"/>
                                          </p:val>
                                        </p:tav>
                                      </p:tavLst>
                                    </p:anim>
                                    <p:animEffect transition="in" filter="fade">
                                      <p:cBhvr>
                                        <p:cTn id="39" dur="1000" decel="50000">
                                          <p:stCondLst>
                                            <p:cond delay="0"/>
                                          </p:stCondLst>
                                        </p:cTn>
                                        <p:tgtEl>
                                          <p:spTgt spid="45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P spid="45059" grpId="0" build="p"/>
      <p:bldP spid="45060" grpId="0"/>
      <p:bldP spid="4506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6" name="图片 16385" descr="春2"/>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6387" name="文本框 16386"/>
          <p:cNvSpPr txBox="1"/>
          <p:nvPr/>
        </p:nvSpPr>
        <p:spPr>
          <a:xfrm>
            <a:off x="755650" y="2060575"/>
            <a:ext cx="7632700" cy="3937000"/>
          </a:xfrm>
          <a:prstGeom prst="rect">
            <a:avLst/>
          </a:prstGeom>
          <a:noFill/>
          <a:ln w="9525">
            <a:noFill/>
          </a:ln>
        </p:spPr>
        <p:txBody>
          <a:bodyPr>
            <a:spAutoFit/>
          </a:bodyPr>
          <a:p>
            <a:pPr lvl="0">
              <a:spcBef>
                <a:spcPct val="50000"/>
              </a:spcBef>
            </a:pPr>
            <a:r>
              <a:rPr lang="zh-CN" altLang="en-US" sz="3600" b="1" dirty="0">
                <a:solidFill>
                  <a:schemeClr val="accent2"/>
                </a:solidFill>
                <a:latin typeface="Arial" panose="020B0604020202020204" pitchFamily="34" charset="0"/>
                <a:ea typeface="宋体" panose="02010600030101010101" pitchFamily="2" charset="-122"/>
              </a:rPr>
              <a:t>作者首先用了一个比喻，直接写春风的柔和，接着第二句写各种气味：“泥土的气息”，“春草味儿”，“花的香”，它们都是通过春风徐徐送入人们鼻里，使人直接感觉到春风的和煦。三四两句写声音：鸟鸣、流水、短笛声随风应和，在耳边鸣响 </a:t>
            </a:r>
            <a:endParaRPr lang="zh-CN" altLang="en-US" sz="3600" b="1" dirty="0">
              <a:solidFill>
                <a:schemeClr val="accent2"/>
              </a:solidFill>
              <a:latin typeface="Arial" panose="020B0604020202020204" pitchFamily="34" charset="0"/>
              <a:ea typeface="宋体" panose="02010600030101010101" pitchFamily="2" charset="-122"/>
            </a:endParaRPr>
          </a:p>
        </p:txBody>
      </p:sp>
      <p:sp>
        <p:nvSpPr>
          <p:cNvPr id="16388" name="矩形 16387"/>
          <p:cNvSpPr/>
          <p:nvPr/>
        </p:nvSpPr>
        <p:spPr>
          <a:xfrm>
            <a:off x="457200" y="274638"/>
            <a:ext cx="8229600" cy="114300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Arial" panose="020B0604020202020204" pitchFamily="34" charset="0"/>
                <a:ea typeface="宋体" panose="02010600030101010101" pitchFamily="2" charset="-122"/>
              </a:defRPr>
            </a:lvl1pPr>
          </a:lstStyle>
          <a:p>
            <a:pPr lvl="0"/>
            <a:r>
              <a:rPr lang="zh-CN" altLang="en-US" sz="4000" b="1" dirty="0"/>
              <a:t>作者是借助哪些事物来表现风的？</a:t>
            </a:r>
            <a:r>
              <a:rPr lang="zh-CN" altLang="en-US" sz="4000" dirty="0"/>
              <a:t> </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 calcmode="lin" valueType="num">
                                      <p:cBhvr additive="base">
                                        <p:cTn id="7" dur="500" fill="hold"/>
                                        <p:tgtEl>
                                          <p:spTgt spid="16388"/>
                                        </p:tgtEl>
                                        <p:attrNameLst>
                                          <p:attrName>ppt_x</p:attrName>
                                        </p:attrNameLst>
                                      </p:cBhvr>
                                      <p:tavLst>
                                        <p:tav tm="0">
                                          <p:val>
                                            <p:strVal val="#ppt_x"/>
                                          </p:val>
                                        </p:tav>
                                        <p:tav tm="100000">
                                          <p:val>
                                            <p:strVal val="#ppt_x"/>
                                          </p:val>
                                        </p:tav>
                                      </p:tavLst>
                                    </p:anim>
                                    <p:anim calcmode="lin" valueType="num">
                                      <p:cBhvr additive="base">
                                        <p:cTn id="8"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6387"/>
                                        </p:tgtEl>
                                        <p:attrNameLst>
                                          <p:attrName>style.visibility</p:attrName>
                                        </p:attrNameLst>
                                      </p:cBhvr>
                                      <p:to>
                                        <p:strVal val="visible"/>
                                      </p:to>
                                    </p:set>
                                    <p:animEffect transition="in" filter="box(in)">
                                      <p:cBhvr>
                                        <p:cTn id="13" dur="500"/>
                                        <p:tgtEl>
                                          <p:spTgt spid="16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1638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3" name="图片 30722" descr="春2"/>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0724" name="矩形 30723"/>
          <p:cNvSpPr/>
          <p:nvPr/>
        </p:nvSpPr>
        <p:spPr>
          <a:xfrm>
            <a:off x="3095625" y="0"/>
            <a:ext cx="6048375" cy="6924675"/>
          </a:xfrm>
          <a:prstGeom prst="rect">
            <a:avLst/>
          </a:prstGeom>
          <a:noFill/>
          <a:ln w="9525">
            <a:noFill/>
          </a:ln>
        </p:spPr>
        <p:txBody>
          <a:bodyPr>
            <a:spAutoFit/>
          </a:bodyPr>
          <a:p>
            <a:pPr lvl="0"/>
            <a:r>
              <a:rPr lang="zh-CN" altLang="en-US" sz="2800" b="1" dirty="0">
                <a:latin typeface="Arial" panose="020B0604020202020204" pitchFamily="34" charset="0"/>
                <a:ea typeface="宋体" panose="02010600030101010101" pitchFamily="2" charset="-122"/>
              </a:rPr>
              <a:t>朱自清（</a:t>
            </a:r>
            <a:r>
              <a:rPr lang="en-US" altLang="zh-CN" sz="2800" b="1" dirty="0">
                <a:latin typeface="Arial" panose="020B0604020202020204" pitchFamily="34" charset="0"/>
                <a:ea typeface="宋体" panose="02010600030101010101" pitchFamily="2" charset="-122"/>
              </a:rPr>
              <a:t>1898</a:t>
            </a:r>
            <a:r>
              <a:rPr lang="zh-CN" altLang="en-US" sz="2800" b="1" dirty="0">
                <a:latin typeface="Arial" panose="020B0604020202020204" pitchFamily="34" charset="0"/>
                <a:ea typeface="宋体" panose="02010600030101010101" pitchFamily="2" charset="-122"/>
              </a:rPr>
              <a:t>年</a:t>
            </a:r>
            <a:r>
              <a:rPr lang="en-US" altLang="zh-CN" sz="2800" b="1" dirty="0">
                <a:latin typeface="Arial" panose="020B0604020202020204" pitchFamily="34" charset="0"/>
                <a:ea typeface="宋体" panose="02010600030101010101" pitchFamily="2" charset="-122"/>
              </a:rPr>
              <a:t>11</a:t>
            </a:r>
            <a:r>
              <a:rPr lang="zh-CN" altLang="en-US" sz="2800" b="1" dirty="0">
                <a:latin typeface="Arial" panose="020B0604020202020204" pitchFamily="34" charset="0"/>
                <a:ea typeface="宋体" panose="02010600030101010101" pitchFamily="2" charset="-122"/>
              </a:rPr>
              <a:t>月</a:t>
            </a:r>
            <a:r>
              <a:rPr lang="en-US" altLang="zh-CN" sz="2800" b="1" dirty="0">
                <a:latin typeface="Arial" panose="020B0604020202020204" pitchFamily="34" charset="0"/>
                <a:ea typeface="宋体" panose="02010600030101010101" pitchFamily="2" charset="-122"/>
              </a:rPr>
              <a:t>22</a:t>
            </a:r>
            <a:r>
              <a:rPr lang="zh-CN" altLang="en-US" sz="2800" b="1" dirty="0">
                <a:latin typeface="Arial" panose="020B0604020202020204" pitchFamily="34" charset="0"/>
                <a:ea typeface="宋体" panose="02010600030101010101" pitchFamily="2" charset="-122"/>
              </a:rPr>
              <a:t>日－</a:t>
            </a:r>
            <a:r>
              <a:rPr lang="en-US" altLang="zh-CN" sz="2800" b="1" dirty="0">
                <a:latin typeface="Arial" panose="020B0604020202020204" pitchFamily="34" charset="0"/>
                <a:ea typeface="宋体" panose="02010600030101010101" pitchFamily="2" charset="-122"/>
              </a:rPr>
              <a:t>1948</a:t>
            </a:r>
            <a:r>
              <a:rPr lang="zh-CN" altLang="en-US" sz="2800" b="1" dirty="0">
                <a:latin typeface="Arial" panose="020B0604020202020204" pitchFamily="34" charset="0"/>
                <a:ea typeface="宋体" panose="02010600030101010101" pitchFamily="2" charset="-122"/>
              </a:rPr>
              <a:t>年</a:t>
            </a:r>
            <a:r>
              <a:rPr lang="en-US" altLang="zh-CN" sz="2800" b="1" dirty="0">
                <a:latin typeface="Arial" panose="020B0604020202020204" pitchFamily="34" charset="0"/>
                <a:ea typeface="宋体" panose="02010600030101010101" pitchFamily="2" charset="-122"/>
              </a:rPr>
              <a:t>8</a:t>
            </a:r>
            <a:r>
              <a:rPr lang="zh-CN" altLang="en-US" sz="2800" b="1" dirty="0">
                <a:latin typeface="Arial" panose="020B0604020202020204" pitchFamily="34" charset="0"/>
                <a:ea typeface="宋体" panose="02010600030101010101" pitchFamily="2" charset="-122"/>
              </a:rPr>
              <a:t>月</a:t>
            </a:r>
            <a:r>
              <a:rPr lang="en-US" altLang="zh-CN" sz="2800" b="1" dirty="0">
                <a:latin typeface="Arial" panose="020B0604020202020204" pitchFamily="34" charset="0"/>
                <a:ea typeface="宋体" panose="02010600030101010101" pitchFamily="2" charset="-122"/>
              </a:rPr>
              <a:t>12</a:t>
            </a:r>
            <a:r>
              <a:rPr lang="zh-CN" altLang="en-US" sz="2800" b="1" dirty="0">
                <a:latin typeface="Arial" panose="020B0604020202020204" pitchFamily="34" charset="0"/>
                <a:ea typeface="宋体" panose="02010600030101010101" pitchFamily="2" charset="-122"/>
              </a:rPr>
              <a:t>日），原名自华，字佩弦，号秋实，中国</a:t>
            </a:r>
            <a:r>
              <a:rPr lang="zh-CN" altLang="en-US" sz="2800" b="1" dirty="0">
                <a:latin typeface="Arial" panose="020B0604020202020204" pitchFamily="34" charset="0"/>
                <a:ea typeface="宋体" panose="02010600030101010101" pitchFamily="2" charset="-122"/>
                <a:hlinkClick r:id="rId2"/>
              </a:rPr>
              <a:t>现代诗人</a:t>
            </a:r>
            <a:r>
              <a:rPr lang="zh-CN" altLang="en-US" sz="2800" b="1" dirty="0">
                <a:latin typeface="Arial" panose="020B0604020202020204" pitchFamily="34" charset="0"/>
                <a:ea typeface="宋体" panose="02010600030101010101" pitchFamily="2" charset="-122"/>
              </a:rPr>
              <a:t>、散文作家。原籍浙江绍兴，生于江苏东海，长大于江苏扬州，故称“我是扬州人”。北京大学毕业，曾任清华大学中文系教授、系主任。文笔清新，所著合编为</a:t>
            </a:r>
            <a:r>
              <a:rPr lang="en-US" altLang="zh-CN" sz="2800" b="1" dirty="0">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朱自清全集</a:t>
            </a:r>
            <a:r>
              <a:rPr lang="en-US" altLang="zh-CN" sz="2800" b="1" dirty="0">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a:t>
            </a:r>
            <a:r>
              <a:rPr lang="en-US" altLang="zh-CN" sz="2800" b="1" dirty="0">
                <a:latin typeface="Arial" panose="020B0604020202020204" pitchFamily="34" charset="0"/>
                <a:ea typeface="宋体" panose="02010600030101010101" pitchFamily="2" charset="-122"/>
              </a:rPr>
              <a:t>1948</a:t>
            </a:r>
            <a:r>
              <a:rPr lang="zh-CN" altLang="en-US" sz="2800" b="1" dirty="0">
                <a:latin typeface="Arial" panose="020B0604020202020204" pitchFamily="34" charset="0"/>
                <a:ea typeface="宋体" panose="02010600030101010101" pitchFamily="2" charset="-122"/>
              </a:rPr>
              <a:t>年朱自清患严重的胃病，</a:t>
            </a:r>
            <a:r>
              <a:rPr lang="en-US" altLang="zh-CN" sz="2800" b="1" dirty="0">
                <a:latin typeface="Arial" panose="020B0604020202020204" pitchFamily="34" charset="0"/>
                <a:ea typeface="宋体" panose="02010600030101010101" pitchFamily="2" charset="-122"/>
              </a:rPr>
              <a:t>6</a:t>
            </a:r>
            <a:r>
              <a:rPr lang="zh-CN" altLang="en-US" sz="2800" b="1" dirty="0">
                <a:latin typeface="Arial" panose="020B0604020202020204" pitchFamily="34" charset="0"/>
                <a:ea typeface="宋体" panose="02010600030101010101" pitchFamily="2" charset="-122"/>
              </a:rPr>
              <a:t>月</a:t>
            </a:r>
            <a:r>
              <a:rPr lang="en-US" altLang="zh-CN" sz="2800" b="1" dirty="0">
                <a:latin typeface="Arial" panose="020B0604020202020204" pitchFamily="34" charset="0"/>
                <a:ea typeface="宋体" panose="02010600030101010101" pitchFamily="2" charset="-122"/>
              </a:rPr>
              <a:t>18</a:t>
            </a:r>
            <a:r>
              <a:rPr lang="zh-CN" altLang="en-US" sz="2800" b="1" dirty="0">
                <a:latin typeface="Arial" panose="020B0604020202020204" pitchFamily="34" charset="0"/>
                <a:ea typeface="宋体" panose="02010600030101010101" pitchFamily="2" charset="-122"/>
              </a:rPr>
              <a:t>日在</a:t>
            </a:r>
            <a:r>
              <a:rPr lang="en-US" altLang="zh-CN" sz="2800" b="1" dirty="0">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抗议美国扶日政策并拒绝领取美援面粉宣言</a:t>
            </a:r>
            <a:r>
              <a:rPr lang="en-US" altLang="zh-CN" sz="2800" b="1" dirty="0">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上签字，</a:t>
            </a:r>
            <a:r>
              <a:rPr lang="en-US" altLang="zh-CN" sz="2800" b="1" dirty="0">
                <a:latin typeface="Arial" panose="020B0604020202020204" pitchFamily="34" charset="0"/>
                <a:ea typeface="宋体" panose="02010600030101010101" pitchFamily="2" charset="-122"/>
              </a:rPr>
              <a:t>8</a:t>
            </a:r>
            <a:r>
              <a:rPr lang="zh-CN" altLang="en-US" sz="2800" b="1" dirty="0">
                <a:latin typeface="Arial" panose="020B0604020202020204" pitchFamily="34" charset="0"/>
                <a:ea typeface="宋体" panose="02010600030101010101" pitchFamily="2" charset="-122"/>
              </a:rPr>
              <a:t>月</a:t>
            </a:r>
            <a:r>
              <a:rPr lang="en-US" altLang="zh-CN" sz="2800" b="1" dirty="0">
                <a:latin typeface="Arial" panose="020B0604020202020204" pitchFamily="34" charset="0"/>
                <a:ea typeface="宋体" panose="02010600030101010101" pitchFamily="2" charset="-122"/>
              </a:rPr>
              <a:t>12</a:t>
            </a:r>
            <a:r>
              <a:rPr lang="zh-CN" altLang="en-US" sz="2800" b="1" dirty="0">
                <a:latin typeface="Arial" panose="020B0604020202020204" pitchFamily="34" charset="0"/>
                <a:ea typeface="宋体" panose="02010600030101010101" pitchFamily="2" charset="-122"/>
              </a:rPr>
              <a:t>日因胃穿孔在北大医院去世。朱自清以散文闻名，不仅以描写见长，并且还在描写中达到情景交融的艺术境界。散文有</a:t>
            </a:r>
            <a:r>
              <a:rPr lang="en-US" altLang="zh-CN" sz="2800" b="1" dirty="0">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hlinkClick r:id="rId3"/>
              </a:rPr>
              <a:t>背影</a:t>
            </a:r>
            <a:r>
              <a:rPr lang="en-US" altLang="zh-CN" sz="2800" b="1" dirty="0">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a:t>
            </a:r>
            <a:r>
              <a:rPr lang="en-US" altLang="zh-CN" sz="2800" b="1" dirty="0">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hlinkClick r:id="rId4"/>
              </a:rPr>
              <a:t>荷塘月色</a:t>
            </a:r>
            <a:r>
              <a:rPr lang="en-US" altLang="zh-CN" sz="2800" b="1" dirty="0">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a:t>
            </a:r>
            <a:r>
              <a:rPr lang="en-US" altLang="zh-CN" sz="2800" b="1" dirty="0">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温州的踪迹</a:t>
            </a:r>
            <a:r>
              <a:rPr lang="en-US" altLang="zh-CN" sz="2800" b="1" dirty="0">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之二的</a:t>
            </a:r>
            <a:r>
              <a:rPr lang="en-US" altLang="zh-CN" sz="2800" b="1" dirty="0">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绿</a:t>
            </a:r>
            <a:r>
              <a:rPr lang="en-US" altLang="zh-CN" sz="2800" b="1" dirty="0">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等抒情散文。</a:t>
            </a:r>
            <a:r>
              <a:rPr lang="zh-CN" altLang="en-US" sz="2800" dirty="0">
                <a:latin typeface="Arial" panose="020B0604020202020204" pitchFamily="34" charset="0"/>
                <a:ea typeface="宋体" panose="02010600030101010101" pitchFamily="2" charset="-122"/>
              </a:rPr>
              <a:t> </a:t>
            </a:r>
            <a:endParaRPr lang="zh-CN" altLang="en-US" sz="2800" dirty="0">
              <a:latin typeface="Arial" panose="020B0604020202020204" pitchFamily="34" charset="0"/>
              <a:ea typeface="宋体" panose="02010600030101010101" pitchFamily="2" charset="-122"/>
            </a:endParaRPr>
          </a:p>
        </p:txBody>
      </p:sp>
      <p:pic>
        <p:nvPicPr>
          <p:cNvPr id="30725" name="图片 30724" descr="ZWZHUZ01"/>
          <p:cNvPicPr>
            <a:picLocks noChangeAspect="1"/>
          </p:cNvPicPr>
          <p:nvPr/>
        </p:nvPicPr>
        <p:blipFill>
          <a:blip r:embed="rId5">
            <a:lum bright="6000" contrast="24000"/>
          </a:blip>
          <a:srcRect r="2380" b="7813"/>
          <a:stretch>
            <a:fillRect/>
          </a:stretch>
        </p:blipFill>
        <p:spPr>
          <a:xfrm>
            <a:off x="0" y="0"/>
            <a:ext cx="3203575" cy="6858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24">
                                            <p:txEl>
                                              <p:charRg st="0" end="261"/>
                                            </p:txEl>
                                          </p:spTgt>
                                        </p:tgtEl>
                                        <p:attrNameLst>
                                          <p:attrName>style.visibility</p:attrName>
                                        </p:attrNameLst>
                                      </p:cBhvr>
                                      <p:to>
                                        <p:strVal val="visible"/>
                                      </p:to>
                                    </p:set>
                                    <p:animEffect transition="in" filter="blinds(horizontal)">
                                      <p:cBhvr>
                                        <p:cTn id="7" dur="500"/>
                                        <p:tgtEl>
                                          <p:spTgt spid="30724">
                                            <p:txEl>
                                              <p:charRg st="0" end="261"/>
                                            </p:txEl>
                                          </p:spTgt>
                                        </p:tgtEl>
                                      </p:cBhvr>
                                    </p:animEffect>
                                  </p:childTnLst>
                                </p:cTn>
                              </p:par>
                            </p:childTnLst>
                          </p:cTn>
                        </p:par>
                        <p:par>
                          <p:cTn id="8" fill="hold">
                            <p:stCondLst>
                              <p:cond delay="500"/>
                            </p:stCondLst>
                            <p:childTnLst>
                              <p:par>
                                <p:cTn id="9" presetID="7" presetClass="entr" presetSubtype="8" fill="hold" nodeType="afterEffect">
                                  <p:stCondLst>
                                    <p:cond delay="0"/>
                                  </p:stCondLst>
                                  <p:childTnLst>
                                    <p:set>
                                      <p:cBhvr>
                                        <p:cTn id="10" dur="1" fill="hold">
                                          <p:stCondLst>
                                            <p:cond delay="0"/>
                                          </p:stCondLst>
                                        </p:cTn>
                                        <p:tgtEl>
                                          <p:spTgt spid="30725"/>
                                        </p:tgtEl>
                                        <p:attrNameLst>
                                          <p:attrName>style.visibility</p:attrName>
                                        </p:attrNameLst>
                                      </p:cBhvr>
                                      <p:to>
                                        <p:strVal val="visible"/>
                                      </p:to>
                                    </p:set>
                                    <p:anim calcmode="lin" valueType="num">
                                      <p:cBhvr additive="base">
                                        <p:cTn id="11" dur="1000" fill="hold"/>
                                        <p:tgtEl>
                                          <p:spTgt spid="30725"/>
                                        </p:tgtEl>
                                        <p:attrNameLst>
                                          <p:attrName>ppt_x</p:attrName>
                                        </p:attrNameLst>
                                      </p:cBhvr>
                                      <p:tavLst>
                                        <p:tav tm="0">
                                          <p:val>
                                            <p:strVal val="0-#ppt_w/2"/>
                                          </p:val>
                                        </p:tav>
                                        <p:tav tm="100000">
                                          <p:val>
                                            <p:strVal val="#ppt_x"/>
                                          </p:val>
                                        </p:tav>
                                      </p:tavLst>
                                    </p:anim>
                                    <p:anim calcmode="lin" valueType="num">
                                      <p:cBhvr additive="base">
                                        <p:cTn id="12" dur="1000" fill="hold"/>
                                        <p:tgtEl>
                                          <p:spTgt spid="307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图片 15361" descr="春2"/>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5363" name="矩形 15362"/>
          <p:cNvSpPr/>
          <p:nvPr/>
        </p:nvSpPr>
        <p:spPr>
          <a:xfrm>
            <a:off x="457200" y="274638"/>
            <a:ext cx="8229600" cy="114300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Arial" panose="020B0604020202020204" pitchFamily="34" charset="0"/>
                <a:ea typeface="宋体" panose="02010600030101010101" pitchFamily="2" charset="-122"/>
              </a:defRPr>
            </a:lvl1pPr>
          </a:lstStyle>
          <a:p>
            <a:pPr lvl="0" algn="l"/>
            <a:r>
              <a:rPr lang="zh-CN" altLang="en-US" sz="4000" b="1" dirty="0"/>
              <a:t>作者借助的这些事物中哪一种写得最详细呢？</a:t>
            </a:r>
            <a:r>
              <a:rPr lang="zh-CN" altLang="en-US" sz="4000" dirty="0"/>
              <a:t> </a:t>
            </a:r>
            <a:endParaRPr lang="zh-CN" altLang="en-US" sz="4000" dirty="0"/>
          </a:p>
        </p:txBody>
      </p:sp>
      <p:sp>
        <p:nvSpPr>
          <p:cNvPr id="15364" name="矩形 15363"/>
          <p:cNvSpPr/>
          <p:nvPr/>
        </p:nvSpPr>
        <p:spPr>
          <a:xfrm>
            <a:off x="457200" y="1600200"/>
            <a:ext cx="8229600" cy="4525963"/>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stStyle>
          <a:p>
            <a:pPr lvl="0"/>
            <a:r>
              <a:rPr lang="zh-CN" altLang="en-US" sz="3600" b="1" dirty="0">
                <a:solidFill>
                  <a:srgbClr val="990099"/>
                </a:solidFill>
              </a:rPr>
              <a:t>小鸟的鸣声 </a:t>
            </a:r>
            <a:endParaRPr lang="zh-CN" altLang="en-US" sz="3600" b="1" dirty="0">
              <a:solidFill>
                <a:srgbClr val="990099"/>
              </a:solidFill>
            </a:endParaRPr>
          </a:p>
        </p:txBody>
      </p:sp>
      <p:sp>
        <p:nvSpPr>
          <p:cNvPr id="15365" name="矩形 15364"/>
          <p:cNvSpPr/>
          <p:nvPr/>
        </p:nvSpPr>
        <p:spPr>
          <a:xfrm>
            <a:off x="323850" y="3429000"/>
            <a:ext cx="8351838" cy="2838450"/>
          </a:xfrm>
          <a:prstGeom prst="rect">
            <a:avLst/>
          </a:prstGeom>
          <a:noFill/>
          <a:ln w="9525">
            <a:noFill/>
          </a:ln>
        </p:spPr>
        <p:txBody>
          <a:bodyPr anchor="ctr">
            <a:spAutoFit/>
          </a:bodyPr>
          <a:p>
            <a:pPr lvl="0"/>
            <a:r>
              <a:rPr lang="zh-CN" altLang="en-US" sz="3600" b="1" dirty="0">
                <a:solidFill>
                  <a:schemeClr val="accent2"/>
                </a:solidFill>
                <a:latin typeface="Arial" panose="020B0604020202020204" pitchFamily="34" charset="0"/>
                <a:ea typeface="宋体" panose="02010600030101010101" pitchFamily="2" charset="-122"/>
              </a:rPr>
              <a:t>用“呼朋引伴地卖弄”，形象地写出鸟儿们活泼、愉快的情态，用“清脆”、“婉转”描写鸟鸣声的动听、悦耳。作者就这样借助于各种气味、各种音响来表现春风柔和的特点和它给人以愉快的感觉。</a:t>
            </a:r>
            <a:r>
              <a:rPr lang="zh-CN" altLang="en-US" sz="3600" b="1" dirty="0">
                <a:latin typeface="Arial" panose="020B0604020202020204" pitchFamily="34" charset="0"/>
                <a:ea typeface="宋体" panose="02010600030101010101" pitchFamily="2" charset="-122"/>
              </a:rPr>
              <a:t> </a:t>
            </a:r>
            <a:endParaRPr lang="zh-CN" altLang="en-US" sz="3600" b="1" dirty="0">
              <a:latin typeface="Arial" panose="020B0604020202020204" pitchFamily="34" charset="0"/>
              <a:ea typeface="宋体" panose="02010600030101010101" pitchFamily="2" charset="-122"/>
            </a:endParaRPr>
          </a:p>
        </p:txBody>
      </p:sp>
      <p:sp>
        <p:nvSpPr>
          <p:cNvPr id="15366" name="矩形 15365"/>
          <p:cNvSpPr/>
          <p:nvPr/>
        </p:nvSpPr>
        <p:spPr>
          <a:xfrm>
            <a:off x="684213" y="2224088"/>
            <a:ext cx="5291137" cy="762000"/>
          </a:xfrm>
          <a:prstGeom prst="rect">
            <a:avLst/>
          </a:prstGeom>
          <a:noFill/>
          <a:ln w="9525">
            <a:noFill/>
          </a:ln>
        </p:spPr>
        <p:txBody>
          <a:bodyPr wrap="none" anchor="ctr">
            <a:spAutoFit/>
          </a:bodyPr>
          <a:p>
            <a:pPr lvl="0"/>
            <a:r>
              <a:rPr lang="zh-CN" altLang="en-US" sz="4400" b="1" dirty="0">
                <a:latin typeface="Arial" panose="020B0604020202020204" pitchFamily="34" charset="0"/>
                <a:ea typeface="宋体" panose="02010600030101010101" pitchFamily="2" charset="-122"/>
              </a:rPr>
              <a:t>用哪些词语写的呢？</a:t>
            </a:r>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checkerboard(across)">
                                      <p:cBhvr>
                                        <p:cTn id="7" dur="500"/>
                                        <p:tgtEl>
                                          <p:spTgt spid="1536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5364">
                                            <p:txEl>
                                              <p:charRg st="0" end="7"/>
                                            </p:txEl>
                                          </p:spTgt>
                                        </p:tgtEl>
                                        <p:attrNameLst>
                                          <p:attrName>style.visibility</p:attrName>
                                        </p:attrNameLst>
                                      </p:cBhvr>
                                      <p:to>
                                        <p:strVal val="visible"/>
                                      </p:to>
                                    </p:set>
                                    <p:animEffect transition="in" filter="slide(fromBottom)">
                                      <p:cBhvr>
                                        <p:cTn id="12" dur="500"/>
                                        <p:tgtEl>
                                          <p:spTgt spid="15364">
                                            <p:txEl>
                                              <p:charRg st="0" end="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5366"/>
                                        </p:tgtEl>
                                        <p:attrNameLst>
                                          <p:attrName>style.visibility</p:attrName>
                                        </p:attrNameLst>
                                      </p:cBhvr>
                                      <p:to>
                                        <p:strVal val="visible"/>
                                      </p:to>
                                    </p:set>
                                    <p:animEffect transition="in" filter="checkerboard(across)">
                                      <p:cBhvr>
                                        <p:cTn id="17" dur="500"/>
                                        <p:tgtEl>
                                          <p:spTgt spid="15366"/>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5365"/>
                                        </p:tgtEl>
                                        <p:attrNameLst>
                                          <p:attrName>style.visibility</p:attrName>
                                        </p:attrNameLst>
                                      </p:cBhvr>
                                      <p:to>
                                        <p:strVal val="visible"/>
                                      </p:to>
                                    </p:set>
                                    <p:animEffect transition="in" filter="slide(fromBottom)">
                                      <p:cBhvr>
                                        <p:cTn id="22" dur="5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5364" grpId="0" build="p"/>
      <p:bldP spid="15365" grpId="0"/>
      <p:bldP spid="1536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8" name="图片 14337" descr="春2"/>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4339" name="矩形 14338"/>
          <p:cNvSpPr/>
          <p:nvPr/>
        </p:nvSpPr>
        <p:spPr>
          <a:xfrm>
            <a:off x="468313" y="692150"/>
            <a:ext cx="8229600" cy="114300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Arial" panose="020B0604020202020204" pitchFamily="34" charset="0"/>
                <a:ea typeface="宋体" panose="02010600030101010101" pitchFamily="2" charset="-122"/>
              </a:defRPr>
            </a:lvl1pPr>
          </a:lstStyle>
          <a:p>
            <a:pPr lvl="0" algn="l"/>
            <a:r>
              <a:rPr lang="zh-CN" altLang="en-US" sz="4000" b="1" dirty="0"/>
              <a:t>前几幅图是写景物，这幅图写的是什么呢？</a:t>
            </a:r>
            <a:endParaRPr lang="zh-CN" altLang="en-US" sz="4000" b="1" dirty="0"/>
          </a:p>
        </p:txBody>
      </p:sp>
      <p:sp>
        <p:nvSpPr>
          <p:cNvPr id="14340" name="矩形 14339"/>
          <p:cNvSpPr/>
          <p:nvPr/>
        </p:nvSpPr>
        <p:spPr>
          <a:xfrm>
            <a:off x="468313" y="2997200"/>
            <a:ext cx="8229600" cy="4525963"/>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stStyle>
          <a:p>
            <a:pPr lvl="0"/>
            <a:r>
              <a:rPr lang="zh-CN" altLang="en-US" sz="3600" b="1" dirty="0">
                <a:solidFill>
                  <a:schemeClr val="accent2"/>
                </a:solidFill>
              </a:rPr>
              <a:t>写人，画出一幅人们迎春的图画。写天上的风筝到地下的孩子。从孩子又写到成人（从小到老），从城市写到农村。所有的人都出来迎接春天了。</a:t>
            </a:r>
            <a:r>
              <a:rPr lang="zh-CN" altLang="en-US" sz="3600" b="1" dirty="0">
                <a:solidFill>
                  <a:srgbClr val="6600CC"/>
                </a:solidFill>
              </a:rPr>
              <a:t> </a:t>
            </a:r>
            <a:endParaRPr lang="zh-CN" altLang="en-US" sz="3600" b="1" dirty="0">
              <a:solidFill>
                <a:srgbClr val="6600CC"/>
              </a:solidFill>
            </a:endParaRPr>
          </a:p>
          <a:p>
            <a:pPr lvl="0"/>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p:cTn id="7" dur="500" decel="50000" fill="hold">
                                          <p:stCondLst>
                                            <p:cond delay="0"/>
                                          </p:stCondLst>
                                        </p:cTn>
                                        <p:tgtEl>
                                          <p:spTgt spid="14339"/>
                                        </p:tgtEl>
                                        <p:attrNameLst>
                                          <p:attrName>style.rotation</p:attrName>
                                        </p:attrNameLst>
                                      </p:cBhvr>
                                      <p:tavLst>
                                        <p:tav tm="0">
                                          <p:val>
                                            <p:fltVal val="-90.000000"/>
                                          </p:val>
                                        </p:tav>
                                        <p:tav tm="100000">
                                          <p:val>
                                            <p:fltVal val="0.000000"/>
                                          </p:val>
                                        </p:tav>
                                      </p:tavLst>
                                    </p:anim>
                                    <p:anim calcmode="lin" valueType="num">
                                      <p:cBhvr>
                                        <p:cTn id="8" dur="500" decel="50000" fill="hold">
                                          <p:stCondLst>
                                            <p:cond delay="0"/>
                                          </p:stCondLst>
                                        </p:cTn>
                                        <p:tgtEl>
                                          <p:spTgt spid="14339"/>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4339"/>
                                        </p:tgtEl>
                                        <p:attrNameLst>
                                          <p:attrName>ppt_w</p:attrName>
                                        </p:attrNameLst>
                                      </p:cBhvr>
                                      <p:tavLst>
                                        <p:tav tm="0">
                                          <p:val>
                                            <p:strVal val="#ppt_w*.05"/>
                                          </p:val>
                                        </p:tav>
                                        <p:tav tm="100000">
                                          <p:val>
                                            <p:strVal val="#ppt_w"/>
                                          </p:val>
                                        </p:tav>
                                      </p:tavLst>
                                    </p:anim>
                                    <p:anim calcmode="lin" valueType="num">
                                      <p:cBhvr>
                                        <p:cTn id="10" dur="1000" fill="hold"/>
                                        <p:tgtEl>
                                          <p:spTgt spid="14339"/>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4339"/>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4339"/>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4339"/>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4339"/>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14340">
                                            <p:txEl>
                                              <p:charRg st="0" end="66"/>
                                            </p:txEl>
                                          </p:spTgt>
                                        </p:tgtEl>
                                        <p:attrNameLst>
                                          <p:attrName>style.visibility</p:attrName>
                                        </p:attrNameLst>
                                      </p:cBhvr>
                                      <p:to>
                                        <p:strVal val="visible"/>
                                      </p:to>
                                    </p:set>
                                    <p:animEffect transition="in" filter="checkerboard(across)">
                                      <p:cBhvr>
                                        <p:cTn id="19" dur="500"/>
                                        <p:tgtEl>
                                          <p:spTgt spid="14340">
                                            <p:txEl>
                                              <p:charRg st="0" end="6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0"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4" name="图片 13313" descr="春2"/>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3315" name="矩形 13314"/>
          <p:cNvSpPr/>
          <p:nvPr/>
        </p:nvSpPr>
        <p:spPr>
          <a:xfrm>
            <a:off x="457200" y="274638"/>
            <a:ext cx="8229600" cy="114300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Arial" panose="020B0604020202020204" pitchFamily="34" charset="0"/>
                <a:ea typeface="宋体" panose="02010600030101010101" pitchFamily="2" charset="-122"/>
              </a:defRPr>
            </a:lvl1pPr>
          </a:lstStyle>
          <a:p>
            <a:pPr lvl="0" algn="l"/>
            <a:r>
              <a:rPr lang="zh-CN" altLang="en-US" b="1" dirty="0">
                <a:solidFill>
                  <a:srgbClr val="6600CC"/>
                </a:solidFill>
              </a:rPr>
              <a:t>作者用哪些词句写人们迎春的心情</a:t>
            </a:r>
            <a:endParaRPr lang="zh-CN" altLang="en-US" b="1" dirty="0">
              <a:solidFill>
                <a:srgbClr val="6600CC"/>
              </a:solidFill>
            </a:endParaRPr>
          </a:p>
        </p:txBody>
      </p:sp>
      <p:sp>
        <p:nvSpPr>
          <p:cNvPr id="13316" name="矩形 13315"/>
          <p:cNvSpPr/>
          <p:nvPr/>
        </p:nvSpPr>
        <p:spPr>
          <a:xfrm>
            <a:off x="468313" y="1989138"/>
            <a:ext cx="8229600" cy="4525962"/>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stStyle>
          <a:p>
            <a:pPr lvl="0"/>
            <a:r>
              <a:rPr lang="en-US" altLang="zh-CN" sz="3600" b="1" dirty="0"/>
              <a:t>“</a:t>
            </a:r>
            <a:r>
              <a:rPr lang="zh-CN" altLang="en-US" sz="3600" b="1" dirty="0"/>
              <a:t>舒活”“抖擞”两词的重叠，反映了人们度过寒冬，纷纷从房舍里走出来，迎接春天到来的喜悦心情，“各做各的事”，又反映了勤劳的人们正利用大好春光创建自己美好生活的积极奋发的精神，绘出了人勤春早的生气勃勃的景象。 </a:t>
            </a:r>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additive="base">
                                        <p:cTn id="7" dur="500" fill="hold"/>
                                        <p:tgtEl>
                                          <p:spTgt spid="13315"/>
                                        </p:tgtEl>
                                        <p:attrNameLst>
                                          <p:attrName>ppt_x</p:attrName>
                                        </p:attrNameLst>
                                      </p:cBhvr>
                                      <p:tavLst>
                                        <p:tav tm="0">
                                          <p:val>
                                            <p:strVal val="#ppt_x"/>
                                          </p:val>
                                        </p:tav>
                                        <p:tav tm="100000">
                                          <p:val>
                                            <p:strVal val="#ppt_x"/>
                                          </p:val>
                                        </p:tav>
                                      </p:tavLst>
                                    </p:anim>
                                    <p:anim calcmode="lin" valueType="num">
                                      <p:cBhvr additive="base">
                                        <p:cTn id="8" dur="500" fill="hold"/>
                                        <p:tgtEl>
                                          <p:spTgt spid="133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13316">
                                            <p:txEl>
                                              <p:charRg st="0" end="105"/>
                                            </p:txEl>
                                          </p:spTgt>
                                        </p:tgtEl>
                                        <p:attrNameLst>
                                          <p:attrName>style.visibility</p:attrName>
                                        </p:attrNameLst>
                                      </p:cBhvr>
                                      <p:to>
                                        <p:strVal val="visible"/>
                                      </p:to>
                                    </p:set>
                                    <p:animEffect transition="in" filter="circle(in)">
                                      <p:cBhvr>
                                        <p:cTn id="13" dur="1000"/>
                                        <p:tgtEl>
                                          <p:spTgt spid="13316">
                                            <p:txEl>
                                              <p:charRg st="0" end="10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P spid="13316"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90" name="图片 12289" descr="春2"/>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2291" name="矩形 12290"/>
          <p:cNvSpPr/>
          <p:nvPr/>
        </p:nvSpPr>
        <p:spPr>
          <a:xfrm>
            <a:off x="179388" y="1628775"/>
            <a:ext cx="8289925" cy="305435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Arial" panose="020B0604020202020204" pitchFamily="34" charset="0"/>
                <a:ea typeface="宋体" panose="02010600030101010101" pitchFamily="2" charset="-122"/>
              </a:defRPr>
            </a:lvl1pPr>
          </a:lstStyle>
          <a:p>
            <a:pPr lvl="0" algn="l"/>
            <a:r>
              <a:rPr lang="zh-CN" altLang="en-US" sz="6000" b="1" dirty="0"/>
              <a:t>为什么把春天比作“刚落地的娃娃”“花枝招展的小姑娘”和“健壮的青年”呢？</a:t>
            </a:r>
            <a:r>
              <a:rPr lang="zh-CN" altLang="en-US" dirty="0"/>
              <a:t> </a:t>
            </a:r>
            <a:br>
              <a:rPr lang="zh-CN" altLang="en-US" dirty="0"/>
            </a:b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p:cTn id="7" dur="500" decel="50000" fill="hold">
                                          <p:stCondLst>
                                            <p:cond delay="0"/>
                                          </p:stCondLst>
                                        </p:cTn>
                                        <p:tgtEl>
                                          <p:spTgt spid="12291"/>
                                        </p:tgtEl>
                                        <p:attrNameLst>
                                          <p:attrName>style.rotation</p:attrName>
                                        </p:attrNameLst>
                                      </p:cBhvr>
                                      <p:tavLst>
                                        <p:tav tm="0">
                                          <p:val>
                                            <p:fltVal val="-90.000000"/>
                                          </p:val>
                                        </p:tav>
                                        <p:tav tm="100000">
                                          <p:val>
                                            <p:fltVal val="0.000000"/>
                                          </p:val>
                                        </p:tav>
                                      </p:tavLst>
                                    </p:anim>
                                    <p:anim calcmode="lin" valueType="num">
                                      <p:cBhvr>
                                        <p:cTn id="8" dur="500" decel="50000" fill="hold">
                                          <p:stCondLst>
                                            <p:cond delay="0"/>
                                          </p:stCondLst>
                                        </p:cTn>
                                        <p:tgtEl>
                                          <p:spTgt spid="1229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2291"/>
                                        </p:tgtEl>
                                        <p:attrNameLst>
                                          <p:attrName>ppt_w</p:attrName>
                                        </p:attrNameLst>
                                      </p:cBhvr>
                                      <p:tavLst>
                                        <p:tav tm="0">
                                          <p:val>
                                            <p:strVal val="#ppt_w*.05"/>
                                          </p:val>
                                        </p:tav>
                                        <p:tav tm="100000">
                                          <p:val>
                                            <p:strVal val="#ppt_w"/>
                                          </p:val>
                                        </p:tav>
                                      </p:tavLst>
                                    </p:anim>
                                    <p:anim calcmode="lin" valueType="num">
                                      <p:cBhvr>
                                        <p:cTn id="10" dur="1000" fill="hold"/>
                                        <p:tgtEl>
                                          <p:spTgt spid="1229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229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229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229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6" name="图片 11265" descr="春2"/>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1267" name="矩形 11266"/>
          <p:cNvSpPr/>
          <p:nvPr/>
        </p:nvSpPr>
        <p:spPr>
          <a:xfrm>
            <a:off x="539750" y="765175"/>
            <a:ext cx="8229600" cy="114300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Arial" panose="020B0604020202020204" pitchFamily="34" charset="0"/>
                <a:ea typeface="宋体" panose="02010600030101010101" pitchFamily="2" charset="-122"/>
              </a:defRPr>
            </a:lvl1pPr>
          </a:lstStyle>
          <a:p>
            <a:pPr lvl="0"/>
            <a:r>
              <a:rPr lang="zh-CN" altLang="en-US" sz="3600" b="1" dirty="0">
                <a:solidFill>
                  <a:srgbClr val="6600CC"/>
                </a:solidFill>
              </a:rPr>
              <a:t>这个比喻点明了春刚降临人间，是新生的，是新的一年的开始。突出了春    “新”和她给人带来了新的希望。</a:t>
            </a:r>
            <a:endParaRPr lang="zh-CN" altLang="en-US" sz="3600" b="1" dirty="0">
              <a:solidFill>
                <a:srgbClr val="6600CC"/>
              </a:solidFill>
            </a:endParaRPr>
          </a:p>
        </p:txBody>
      </p:sp>
      <p:sp>
        <p:nvSpPr>
          <p:cNvPr id="11268" name="矩形 11267"/>
          <p:cNvSpPr/>
          <p:nvPr/>
        </p:nvSpPr>
        <p:spPr>
          <a:xfrm>
            <a:off x="611188" y="2781300"/>
            <a:ext cx="8229600" cy="4525963"/>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stStyle>
          <a:p>
            <a:pPr lvl="0"/>
            <a:r>
              <a:rPr lang="zh-CN" altLang="en-US" sz="3600" b="1" dirty="0"/>
              <a:t>因为春天装扮了大自然，美化了人间，突出了春天的“美”。 </a:t>
            </a:r>
            <a:endParaRPr lang="zh-CN" altLang="en-US" sz="3600" b="1" dirty="0"/>
          </a:p>
        </p:txBody>
      </p:sp>
      <p:sp>
        <p:nvSpPr>
          <p:cNvPr id="11269" name="矩形 11268"/>
          <p:cNvSpPr/>
          <p:nvPr/>
        </p:nvSpPr>
        <p:spPr>
          <a:xfrm>
            <a:off x="755650" y="4652963"/>
            <a:ext cx="6624638" cy="1739900"/>
          </a:xfrm>
          <a:prstGeom prst="rect">
            <a:avLst/>
          </a:prstGeom>
          <a:noFill/>
          <a:ln w="9525">
            <a:noFill/>
          </a:ln>
        </p:spPr>
        <p:txBody>
          <a:bodyPr anchor="ctr">
            <a:spAutoFit/>
          </a:bodyPr>
          <a:p>
            <a:pPr lvl="0"/>
            <a:r>
              <a:rPr lang="zh-CN" altLang="en-US" sz="3600" b="1" dirty="0">
                <a:solidFill>
                  <a:srgbClr val="660066"/>
                </a:solidFill>
                <a:latin typeface="Arial" panose="020B0604020202020204" pitchFamily="34" charset="0"/>
                <a:ea typeface="宋体" panose="02010600030101010101" pitchFamily="2" charset="-122"/>
              </a:rPr>
              <a:t>这是揭示春天有不可遏制的生命力，像小伙子一样有着青春的活力，它是向上的、前进的</a:t>
            </a:r>
            <a:r>
              <a:rPr lang="en-US" altLang="zh-CN" sz="3600" b="1" dirty="0">
                <a:solidFill>
                  <a:srgbClr val="660066"/>
                </a:solidFill>
                <a:latin typeface="Arial" panose="020B0604020202020204" pitchFamily="34" charset="0"/>
                <a:ea typeface="宋体" panose="02010600030101010101" pitchFamily="2" charset="-122"/>
              </a:rPr>
              <a:t>  </a:t>
            </a:r>
            <a:endParaRPr lang="en-US" altLang="zh-CN" sz="3600" b="1" dirty="0">
              <a:solidFill>
                <a:srgbClr val="660066"/>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additive="base">
                                        <p:cTn id="7" dur="500" fill="hold"/>
                                        <p:tgtEl>
                                          <p:spTgt spid="11267"/>
                                        </p:tgtEl>
                                        <p:attrNameLst>
                                          <p:attrName>ppt_x</p:attrName>
                                        </p:attrNameLst>
                                      </p:cBhvr>
                                      <p:tavLst>
                                        <p:tav tm="0">
                                          <p:val>
                                            <p:strVal val="#ppt_x"/>
                                          </p:val>
                                        </p:tav>
                                        <p:tav tm="100000">
                                          <p:val>
                                            <p:strVal val="#ppt_x"/>
                                          </p:val>
                                        </p:tav>
                                      </p:tavLst>
                                    </p:anim>
                                    <p:anim calcmode="lin" valueType="num">
                                      <p:cBhvr additive="base">
                                        <p:cTn id="8" dur="500" fill="hold"/>
                                        <p:tgtEl>
                                          <p:spTgt spid="1126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7" presetClass="entr" presetSubtype="0" fill="hold" nodeType="clickEffect">
                                  <p:stCondLst>
                                    <p:cond delay="0"/>
                                  </p:stCondLst>
                                  <p:childTnLst>
                                    <p:set>
                                      <p:cBhvr>
                                        <p:cTn id="12" dur="1" fill="hold">
                                          <p:stCondLst>
                                            <p:cond delay="0"/>
                                          </p:stCondLst>
                                        </p:cTn>
                                        <p:tgtEl>
                                          <p:spTgt spid="11268">
                                            <p:txEl>
                                              <p:charRg st="0" end="29"/>
                                            </p:txEl>
                                          </p:spTgt>
                                        </p:tgtEl>
                                        <p:attrNameLst>
                                          <p:attrName>style.visibility</p:attrName>
                                        </p:attrNameLst>
                                      </p:cBhvr>
                                      <p:to>
                                        <p:strVal val="visible"/>
                                      </p:to>
                                    </p:set>
                                    <p:animEffect transition="in" filter="fade">
                                      <p:cBhvr>
                                        <p:cTn id="13" dur="1000"/>
                                        <p:tgtEl>
                                          <p:spTgt spid="11268">
                                            <p:txEl>
                                              <p:charRg st="0" end="29"/>
                                            </p:txEl>
                                          </p:spTgt>
                                        </p:tgtEl>
                                      </p:cBhvr>
                                    </p:animEffect>
                                    <p:anim calcmode="lin" valueType="num">
                                      <p:cBhvr>
                                        <p:cTn id="14" dur="1000" fill="hold"/>
                                        <p:tgtEl>
                                          <p:spTgt spid="11268">
                                            <p:txEl>
                                              <p:charRg st="0" end="29"/>
                                            </p:txEl>
                                          </p:spTgt>
                                        </p:tgtEl>
                                        <p:attrNameLst>
                                          <p:attrName>ppt_x</p:attrName>
                                        </p:attrNameLst>
                                      </p:cBhvr>
                                      <p:tavLst>
                                        <p:tav tm="0">
                                          <p:val>
                                            <p:strVal val="#ppt_x"/>
                                          </p:val>
                                        </p:tav>
                                        <p:tav tm="100000">
                                          <p:val>
                                            <p:strVal val="#ppt_x"/>
                                          </p:val>
                                        </p:tav>
                                      </p:tavLst>
                                    </p:anim>
                                    <p:anim calcmode="lin" valueType="num">
                                      <p:cBhvr>
                                        <p:cTn id="15" dur="900" decel="100000" fill="hold"/>
                                        <p:tgtEl>
                                          <p:spTgt spid="11268">
                                            <p:txEl>
                                              <p:charRg st="0" end="29"/>
                                            </p:txEl>
                                          </p:spTgt>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1268">
                                            <p:txEl>
                                              <p:charRg st="0" end="29"/>
                                            </p:txEl>
                                          </p:spTgt>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11269">
                                            <p:txEl>
                                              <p:charRg st="0" end="42"/>
                                            </p:txEl>
                                          </p:spTgt>
                                        </p:tgtEl>
                                        <p:attrNameLst>
                                          <p:attrName>style.visibility</p:attrName>
                                        </p:attrNameLst>
                                      </p:cBhvr>
                                      <p:to>
                                        <p:strVal val="visible"/>
                                      </p:to>
                                    </p:set>
                                    <p:animEffect transition="in" filter="slide(fromBottom)">
                                      <p:cBhvr>
                                        <p:cTn id="21" dur="500"/>
                                        <p:tgtEl>
                                          <p:spTgt spid="11269">
                                            <p:txEl>
                                              <p:charRg st="0" end="4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2" name="图片 10241" descr="春2"/>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0243" name="文本框 10242"/>
          <p:cNvSpPr txBox="1"/>
          <p:nvPr/>
        </p:nvSpPr>
        <p:spPr>
          <a:xfrm>
            <a:off x="1331913" y="765175"/>
            <a:ext cx="5976937" cy="5370513"/>
          </a:xfrm>
          <a:prstGeom prst="rect">
            <a:avLst/>
          </a:prstGeom>
          <a:noFill/>
          <a:ln w="9525">
            <a:noFill/>
          </a:ln>
        </p:spPr>
        <p:txBody>
          <a:bodyPr>
            <a:spAutoFit/>
          </a:bodyPr>
          <a:p>
            <a:pPr lvl="0">
              <a:spcBef>
                <a:spcPct val="50000"/>
              </a:spcBef>
            </a:pPr>
            <a:r>
              <a:rPr lang="zh-CN" altLang="en-US" sz="4000" b="1" dirty="0">
                <a:latin typeface="Arial" panose="020B0604020202020204" pitchFamily="34" charset="0"/>
                <a:ea typeface="宋体" panose="02010600030101010101" pitchFamily="2" charset="-122"/>
              </a:rPr>
              <a:t>本文写作特点：</a:t>
            </a:r>
            <a:endParaRPr lang="zh-CN" altLang="en-US" sz="4000" b="1" dirty="0">
              <a:latin typeface="Arial" panose="020B0604020202020204" pitchFamily="34" charset="0"/>
              <a:ea typeface="宋体" panose="02010600030101010101" pitchFamily="2" charset="-122"/>
            </a:endParaRPr>
          </a:p>
          <a:p>
            <a:pPr lvl="0">
              <a:spcBef>
                <a:spcPct val="50000"/>
              </a:spcBef>
            </a:pPr>
            <a:r>
              <a:rPr lang="en-US" altLang="zh-CN" sz="3600" b="1" dirty="0">
                <a:solidFill>
                  <a:srgbClr val="FF0000"/>
                </a:solidFill>
                <a:latin typeface="Arial" panose="020B0604020202020204" pitchFamily="34" charset="0"/>
                <a:ea typeface="宋体" panose="02010600030101010101" pitchFamily="2" charset="-122"/>
              </a:rPr>
              <a:t>1.</a:t>
            </a:r>
            <a:r>
              <a:rPr lang="zh-CN" altLang="en-US" sz="3600" b="1" dirty="0">
                <a:solidFill>
                  <a:srgbClr val="FF0000"/>
                </a:solidFill>
                <a:latin typeface="Arial" panose="020B0604020202020204" pitchFamily="34" charset="0"/>
                <a:ea typeface="宋体" panose="02010600030101010101" pitchFamily="2" charset="-122"/>
              </a:rPr>
              <a:t>观察细致，描述生动真切</a:t>
            </a:r>
            <a:endParaRPr lang="zh-CN" altLang="en-US" sz="3600" b="1" dirty="0">
              <a:solidFill>
                <a:srgbClr val="FF0000"/>
              </a:solidFill>
              <a:latin typeface="Arial" panose="020B0604020202020204" pitchFamily="34" charset="0"/>
              <a:ea typeface="宋体" panose="02010600030101010101" pitchFamily="2" charset="-122"/>
            </a:endParaRPr>
          </a:p>
          <a:p>
            <a:pPr lvl="0">
              <a:spcBef>
                <a:spcPct val="50000"/>
              </a:spcBef>
            </a:pPr>
            <a:r>
              <a:rPr lang="en-US" altLang="zh-CN" sz="3600" b="1" dirty="0">
                <a:solidFill>
                  <a:srgbClr val="FF0000"/>
                </a:solidFill>
                <a:latin typeface="Arial" panose="020B0604020202020204" pitchFamily="34" charset="0"/>
                <a:ea typeface="宋体" panose="02010600030101010101" pitchFamily="2" charset="-122"/>
              </a:rPr>
              <a:t>2.</a:t>
            </a:r>
            <a:r>
              <a:rPr lang="zh-CN" altLang="en-US" sz="3600" b="1" dirty="0">
                <a:solidFill>
                  <a:srgbClr val="FF0000"/>
                </a:solidFill>
                <a:latin typeface="Arial" panose="020B0604020202020204" pitchFamily="34" charset="0"/>
                <a:ea typeface="宋体" panose="02010600030101010101" pitchFamily="2" charset="-122"/>
              </a:rPr>
              <a:t>诗情画意相融合</a:t>
            </a:r>
            <a:endParaRPr lang="zh-CN" altLang="en-US" sz="3600" b="1" dirty="0">
              <a:solidFill>
                <a:srgbClr val="FF0000"/>
              </a:solidFill>
              <a:latin typeface="Arial" panose="020B0604020202020204" pitchFamily="34" charset="0"/>
              <a:ea typeface="宋体" panose="02010600030101010101" pitchFamily="2" charset="-122"/>
            </a:endParaRPr>
          </a:p>
          <a:p>
            <a:pPr lvl="0">
              <a:spcBef>
                <a:spcPct val="50000"/>
              </a:spcBef>
            </a:pPr>
            <a:r>
              <a:rPr lang="en-US" altLang="zh-CN" sz="3600" b="1" dirty="0">
                <a:solidFill>
                  <a:srgbClr val="FF0000"/>
                </a:solidFill>
                <a:latin typeface="Arial" panose="020B0604020202020204" pitchFamily="34" charset="0"/>
                <a:ea typeface="宋体" panose="02010600030101010101" pitchFamily="2" charset="-122"/>
              </a:rPr>
              <a:t>3.</a:t>
            </a:r>
            <a:r>
              <a:rPr lang="zh-CN" altLang="en-US" sz="3600" b="1" dirty="0">
                <a:solidFill>
                  <a:srgbClr val="FF0000"/>
                </a:solidFill>
                <a:latin typeface="Arial" panose="020B0604020202020204" pitchFamily="34" charset="0"/>
                <a:ea typeface="宋体" panose="02010600030101010101" pitchFamily="2" charset="-122"/>
              </a:rPr>
              <a:t>语言朴实清新，准确生动，句式富于变化</a:t>
            </a:r>
            <a:endParaRPr lang="zh-CN" altLang="en-US" sz="3600" b="1" dirty="0">
              <a:solidFill>
                <a:srgbClr val="FF0000"/>
              </a:solidFill>
              <a:latin typeface="Arial" panose="020B0604020202020204" pitchFamily="34" charset="0"/>
              <a:ea typeface="宋体" panose="02010600030101010101" pitchFamily="2" charset="-122"/>
            </a:endParaRPr>
          </a:p>
          <a:p>
            <a:pPr lvl="0">
              <a:spcBef>
                <a:spcPct val="50000"/>
              </a:spcBef>
            </a:pPr>
            <a:r>
              <a:rPr lang="en-US" altLang="zh-CN" sz="3600" b="1" dirty="0">
                <a:solidFill>
                  <a:srgbClr val="FF0000"/>
                </a:solidFill>
                <a:latin typeface="Arial" panose="020B0604020202020204" pitchFamily="34" charset="0"/>
                <a:ea typeface="宋体" panose="02010600030101010101" pitchFamily="2" charset="-122"/>
              </a:rPr>
              <a:t>4.</a:t>
            </a:r>
            <a:r>
              <a:rPr lang="zh-CN" altLang="en-US" sz="3600" b="1" dirty="0">
                <a:solidFill>
                  <a:srgbClr val="FF0000"/>
                </a:solidFill>
                <a:latin typeface="Arial" panose="020B0604020202020204" pitchFamily="34" charset="0"/>
                <a:ea typeface="宋体" panose="02010600030101010101" pitchFamily="2" charset="-122"/>
              </a:rPr>
              <a:t>运用叠音词和口语词</a:t>
            </a:r>
            <a:endParaRPr lang="zh-CN" altLang="en-US" sz="3600" b="1" dirty="0">
              <a:solidFill>
                <a:srgbClr val="FF0000"/>
              </a:solidFill>
              <a:latin typeface="Arial" panose="020B0604020202020204" pitchFamily="34" charset="0"/>
              <a:ea typeface="宋体" panose="02010600030101010101" pitchFamily="2" charset="-122"/>
            </a:endParaRPr>
          </a:p>
          <a:p>
            <a:pPr lvl="0">
              <a:spcBef>
                <a:spcPct val="50000"/>
              </a:spcBef>
            </a:pPr>
            <a:endParaRPr lang="zh-CN" altLang="en-US" sz="3600" b="1" dirty="0">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43">
                                            <p:txEl>
                                              <p:charRg st="0" end="8"/>
                                            </p:txEl>
                                          </p:spTgt>
                                        </p:tgtEl>
                                        <p:attrNameLst>
                                          <p:attrName>style.visibility</p:attrName>
                                        </p:attrNameLst>
                                      </p:cBhvr>
                                      <p:to>
                                        <p:strVal val="visible"/>
                                      </p:to>
                                    </p:set>
                                    <p:animEffect transition="in" filter="blinds(horizontal)">
                                      <p:cBhvr>
                                        <p:cTn id="7" dur="500"/>
                                        <p:tgtEl>
                                          <p:spTgt spid="10243">
                                            <p:txEl>
                                              <p:charRg st="0"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43">
                                            <p:txEl>
                                              <p:charRg st="8" end="22"/>
                                            </p:txEl>
                                          </p:spTgt>
                                        </p:tgtEl>
                                        <p:attrNameLst>
                                          <p:attrName>style.visibility</p:attrName>
                                        </p:attrNameLst>
                                      </p:cBhvr>
                                      <p:to>
                                        <p:strVal val="visible"/>
                                      </p:to>
                                    </p:set>
                                    <p:animEffect transition="in" filter="blinds(horizontal)">
                                      <p:cBhvr>
                                        <p:cTn id="12" dur="500"/>
                                        <p:tgtEl>
                                          <p:spTgt spid="10243">
                                            <p:txEl>
                                              <p:charRg st="8" end="2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243">
                                            <p:txEl>
                                              <p:charRg st="22" end="32"/>
                                            </p:txEl>
                                          </p:spTgt>
                                        </p:tgtEl>
                                        <p:attrNameLst>
                                          <p:attrName>style.visibility</p:attrName>
                                        </p:attrNameLst>
                                      </p:cBhvr>
                                      <p:to>
                                        <p:strVal val="visible"/>
                                      </p:to>
                                    </p:set>
                                    <p:animEffect transition="in" filter="wipe(down)">
                                      <p:cBhvr>
                                        <p:cTn id="17" dur="500"/>
                                        <p:tgtEl>
                                          <p:spTgt spid="10243">
                                            <p:txEl>
                                              <p:charRg st="22" end="3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0243">
                                            <p:txEl>
                                              <p:charRg st="32" end="53"/>
                                            </p:txEl>
                                          </p:spTgt>
                                        </p:tgtEl>
                                        <p:attrNameLst>
                                          <p:attrName>style.visibility</p:attrName>
                                        </p:attrNameLst>
                                      </p:cBhvr>
                                      <p:to>
                                        <p:strVal val="visible"/>
                                      </p:to>
                                    </p:set>
                                    <p:animEffect transition="in" filter="wipe(down)">
                                      <p:cBhvr>
                                        <p:cTn id="22" dur="500"/>
                                        <p:tgtEl>
                                          <p:spTgt spid="10243">
                                            <p:txEl>
                                              <p:charRg st="32" end="5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243">
                                            <p:txEl>
                                              <p:charRg st="53" end="65"/>
                                            </p:txEl>
                                          </p:spTgt>
                                        </p:tgtEl>
                                        <p:attrNameLst>
                                          <p:attrName>style.visibility</p:attrName>
                                        </p:attrNameLst>
                                      </p:cBhvr>
                                      <p:to>
                                        <p:strVal val="visible"/>
                                      </p:to>
                                    </p:set>
                                    <p:animEffect transition="in" filter="blinds(horizontal)">
                                      <p:cBhvr>
                                        <p:cTn id="27" dur="500"/>
                                        <p:tgtEl>
                                          <p:spTgt spid="10243">
                                            <p:txEl>
                                              <p:charRg st="53" end="6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8" name="图片 9217" descr="春2"/>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219" name="文本框 9218"/>
          <p:cNvSpPr txBox="1"/>
          <p:nvPr/>
        </p:nvSpPr>
        <p:spPr>
          <a:xfrm>
            <a:off x="827088" y="476250"/>
            <a:ext cx="6662737" cy="4968875"/>
          </a:xfrm>
          <a:prstGeom prst="rect">
            <a:avLst/>
          </a:prstGeom>
          <a:noFill/>
          <a:ln w="9525">
            <a:noFill/>
          </a:ln>
        </p:spPr>
        <p:txBody>
          <a:bodyPr>
            <a:spAutoFit/>
          </a:bodyPr>
          <a:p>
            <a:pPr lvl="0"/>
            <a:r>
              <a:rPr lang="zh-CN" altLang="en-US" sz="4000" b="1" dirty="0">
                <a:latin typeface="Arial" panose="020B0604020202020204" pitchFamily="34" charset="0"/>
                <a:ea typeface="宋体" panose="02010600030101010101" pitchFamily="2" charset="-122"/>
              </a:rPr>
              <a:t>如何准确形象描述景物？</a:t>
            </a:r>
            <a:endParaRPr lang="zh-CN" altLang="en-US" sz="4000" b="1" dirty="0">
              <a:latin typeface="Arial" panose="020B0604020202020204" pitchFamily="34" charset="0"/>
              <a:ea typeface="宋体" panose="02010600030101010101" pitchFamily="2" charset="-122"/>
            </a:endParaRPr>
          </a:p>
          <a:p>
            <a:pPr lvl="0"/>
            <a:r>
              <a:rPr lang="en-US" altLang="zh-CN" sz="4000" b="1" dirty="0">
                <a:solidFill>
                  <a:srgbClr val="FF0000"/>
                </a:solidFill>
                <a:latin typeface="Arial" panose="020B0604020202020204" pitchFamily="34" charset="0"/>
                <a:ea typeface="宋体" panose="02010600030101010101" pitchFamily="2" charset="-122"/>
              </a:rPr>
              <a:t>1.</a:t>
            </a:r>
            <a:r>
              <a:rPr lang="zh-CN" altLang="en-US" sz="4000" b="1" dirty="0">
                <a:solidFill>
                  <a:srgbClr val="FF0000"/>
                </a:solidFill>
                <a:latin typeface="Arial" panose="020B0604020202020204" pitchFamily="34" charset="0"/>
                <a:ea typeface="宋体" panose="02010600030101010101" pitchFamily="2" charset="-122"/>
              </a:rPr>
              <a:t>认真观察，力求细致</a:t>
            </a:r>
            <a:endParaRPr lang="zh-CN" altLang="en-US" sz="4000" b="1" dirty="0">
              <a:solidFill>
                <a:srgbClr val="FF0000"/>
              </a:solidFill>
              <a:latin typeface="Arial" panose="020B0604020202020204" pitchFamily="34" charset="0"/>
              <a:ea typeface="宋体" panose="02010600030101010101" pitchFamily="2" charset="-122"/>
            </a:endParaRPr>
          </a:p>
          <a:p>
            <a:pPr lvl="0"/>
            <a:r>
              <a:rPr lang="en-US" altLang="zh-CN" sz="4000" b="1" dirty="0">
                <a:solidFill>
                  <a:srgbClr val="FF0000"/>
                </a:solidFill>
                <a:latin typeface="Arial" panose="020B0604020202020204" pitchFamily="34" charset="0"/>
                <a:ea typeface="宋体" panose="02010600030101010101" pitchFamily="2" charset="-122"/>
              </a:rPr>
              <a:t>2.</a:t>
            </a:r>
            <a:r>
              <a:rPr lang="zh-CN" altLang="en-US" sz="4000" b="1" dirty="0">
                <a:solidFill>
                  <a:srgbClr val="FF0000"/>
                </a:solidFill>
                <a:latin typeface="Arial" panose="020B0604020202020204" pitchFamily="34" charset="0"/>
                <a:ea typeface="宋体" panose="02010600030101010101" pitchFamily="2" charset="-122"/>
              </a:rPr>
              <a:t>从景物特点来写</a:t>
            </a:r>
            <a:endParaRPr lang="zh-CN" altLang="en-US" sz="4000" b="1" dirty="0">
              <a:solidFill>
                <a:srgbClr val="FF0000"/>
              </a:solidFill>
              <a:latin typeface="Arial" panose="020B0604020202020204" pitchFamily="34" charset="0"/>
              <a:ea typeface="宋体" panose="02010600030101010101" pitchFamily="2" charset="-122"/>
            </a:endParaRPr>
          </a:p>
          <a:p>
            <a:pPr lvl="0"/>
            <a:r>
              <a:rPr lang="en-US" altLang="zh-CN" sz="4000" b="1" dirty="0">
                <a:solidFill>
                  <a:srgbClr val="FF0000"/>
                </a:solidFill>
                <a:latin typeface="Arial" panose="020B0604020202020204" pitchFamily="34" charset="0"/>
                <a:ea typeface="宋体" panose="02010600030101010101" pitchFamily="2" charset="-122"/>
              </a:rPr>
              <a:t>3.</a:t>
            </a:r>
            <a:r>
              <a:rPr lang="zh-CN" altLang="en-US" sz="4000" b="1" dirty="0">
                <a:solidFill>
                  <a:srgbClr val="FF0000"/>
                </a:solidFill>
                <a:latin typeface="Arial" panose="020B0604020202020204" pitchFamily="34" charset="0"/>
                <a:ea typeface="宋体" panose="02010600030101010101" pitchFamily="2" charset="-122"/>
              </a:rPr>
              <a:t>可实写，也可虚写</a:t>
            </a:r>
            <a:endParaRPr lang="zh-CN" altLang="en-US" sz="4000" b="1" dirty="0">
              <a:solidFill>
                <a:srgbClr val="FF0000"/>
              </a:solidFill>
              <a:latin typeface="Arial" panose="020B0604020202020204" pitchFamily="34" charset="0"/>
              <a:ea typeface="宋体" panose="02010600030101010101" pitchFamily="2" charset="-122"/>
            </a:endParaRPr>
          </a:p>
          <a:p>
            <a:pPr lvl="0"/>
            <a:r>
              <a:rPr lang="en-US" altLang="zh-CN" sz="4000" b="1" dirty="0">
                <a:solidFill>
                  <a:srgbClr val="FF0000"/>
                </a:solidFill>
                <a:latin typeface="Arial" panose="020B0604020202020204" pitchFamily="34" charset="0"/>
                <a:ea typeface="宋体" panose="02010600030101010101" pitchFamily="2" charset="-122"/>
              </a:rPr>
              <a:t>4.</a:t>
            </a:r>
            <a:r>
              <a:rPr lang="zh-CN" altLang="en-US" sz="4000" b="1" dirty="0">
                <a:solidFill>
                  <a:srgbClr val="FF0000"/>
                </a:solidFill>
                <a:latin typeface="Arial" panose="020B0604020202020204" pitchFamily="34" charset="0"/>
                <a:ea typeface="宋体" panose="02010600030101010101" pitchFamily="2" charset="-122"/>
              </a:rPr>
              <a:t>按照一定顺序安排景物</a:t>
            </a:r>
            <a:endParaRPr lang="zh-CN" altLang="en-US" sz="4000" b="1" dirty="0">
              <a:solidFill>
                <a:srgbClr val="FF0000"/>
              </a:solidFill>
              <a:latin typeface="Arial" panose="020B0604020202020204" pitchFamily="34" charset="0"/>
              <a:ea typeface="宋体" panose="02010600030101010101" pitchFamily="2" charset="-122"/>
            </a:endParaRPr>
          </a:p>
          <a:p>
            <a:pPr lvl="0"/>
            <a:r>
              <a:rPr lang="en-US" altLang="zh-CN" sz="4000" b="1" dirty="0">
                <a:solidFill>
                  <a:srgbClr val="FF0000"/>
                </a:solidFill>
                <a:latin typeface="Arial" panose="020B0604020202020204" pitchFamily="34" charset="0"/>
                <a:ea typeface="宋体" panose="02010600030101010101" pitchFamily="2" charset="-122"/>
              </a:rPr>
              <a:t>5.</a:t>
            </a:r>
            <a:r>
              <a:rPr lang="zh-CN" altLang="en-US" sz="4000" b="1" dirty="0">
                <a:solidFill>
                  <a:srgbClr val="FF0000"/>
                </a:solidFill>
                <a:latin typeface="Arial" panose="020B0604020202020204" pitchFamily="34" charset="0"/>
                <a:ea typeface="宋体" panose="02010600030101010101" pitchFamily="2" charset="-122"/>
              </a:rPr>
              <a:t>适当运用一些修辞手法，如拟人，比喻，排比等增强文章的文采</a:t>
            </a:r>
            <a:endParaRPr lang="zh-CN" altLang="en-US" sz="4000" b="1" dirty="0">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charRg st="0" end="12"/>
                                            </p:txEl>
                                          </p:spTgt>
                                        </p:tgtEl>
                                        <p:attrNameLst>
                                          <p:attrName>style.visibility</p:attrName>
                                        </p:attrNameLst>
                                      </p:cBhvr>
                                      <p:to>
                                        <p:strVal val="visible"/>
                                      </p:to>
                                    </p:set>
                                    <p:animEffect transition="in" filter="blinds(horizontal)">
                                      <p:cBhvr>
                                        <p:cTn id="7" dur="500"/>
                                        <p:tgtEl>
                                          <p:spTgt spid="9219">
                                            <p:txEl>
                                              <p:charRg st="0" end="1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219">
                                            <p:txEl>
                                              <p:charRg st="12" end="24"/>
                                            </p:txEl>
                                          </p:spTgt>
                                        </p:tgtEl>
                                        <p:attrNameLst>
                                          <p:attrName>style.visibility</p:attrName>
                                        </p:attrNameLst>
                                      </p:cBhvr>
                                      <p:to>
                                        <p:strVal val="visible"/>
                                      </p:to>
                                    </p:set>
                                    <p:animEffect transition="in" filter="wipe(down)">
                                      <p:cBhvr>
                                        <p:cTn id="12" dur="500"/>
                                        <p:tgtEl>
                                          <p:spTgt spid="9219">
                                            <p:txEl>
                                              <p:charRg st="12" end="2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219">
                                            <p:txEl>
                                              <p:charRg st="24" end="34"/>
                                            </p:txEl>
                                          </p:spTgt>
                                        </p:tgtEl>
                                        <p:attrNameLst>
                                          <p:attrName>style.visibility</p:attrName>
                                        </p:attrNameLst>
                                      </p:cBhvr>
                                      <p:to>
                                        <p:strVal val="visible"/>
                                      </p:to>
                                    </p:set>
                                    <p:animEffect transition="in" filter="wipe(down)">
                                      <p:cBhvr>
                                        <p:cTn id="17" dur="500"/>
                                        <p:tgtEl>
                                          <p:spTgt spid="9219">
                                            <p:txEl>
                                              <p:charRg st="24" end="3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9219">
                                            <p:txEl>
                                              <p:charRg st="34" end="45"/>
                                            </p:txEl>
                                          </p:spTgt>
                                        </p:tgtEl>
                                        <p:attrNameLst>
                                          <p:attrName>style.visibility</p:attrName>
                                        </p:attrNameLst>
                                      </p:cBhvr>
                                      <p:to>
                                        <p:strVal val="visible"/>
                                      </p:to>
                                    </p:set>
                                    <p:animEffect transition="in" filter="wipe(down)">
                                      <p:cBhvr>
                                        <p:cTn id="22" dur="500"/>
                                        <p:tgtEl>
                                          <p:spTgt spid="9219">
                                            <p:txEl>
                                              <p:charRg st="34" end="4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9219">
                                            <p:txEl>
                                              <p:charRg st="45" end="58"/>
                                            </p:txEl>
                                          </p:spTgt>
                                        </p:tgtEl>
                                        <p:attrNameLst>
                                          <p:attrName>style.visibility</p:attrName>
                                        </p:attrNameLst>
                                      </p:cBhvr>
                                      <p:to>
                                        <p:strVal val="visible"/>
                                      </p:to>
                                    </p:set>
                                    <p:animEffect transition="in" filter="wipe(down)">
                                      <p:cBhvr>
                                        <p:cTn id="27" dur="500"/>
                                        <p:tgtEl>
                                          <p:spTgt spid="9219">
                                            <p:txEl>
                                              <p:charRg st="45" end="5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9219">
                                            <p:txEl>
                                              <p:charRg st="58" end="89"/>
                                            </p:txEl>
                                          </p:spTgt>
                                        </p:tgtEl>
                                        <p:attrNameLst>
                                          <p:attrName>style.visibility</p:attrName>
                                        </p:attrNameLst>
                                      </p:cBhvr>
                                      <p:to>
                                        <p:strVal val="visible"/>
                                      </p:to>
                                    </p:set>
                                    <p:animEffect transition="in" filter="dissolve">
                                      <p:cBhvr>
                                        <p:cTn id="32" dur="500"/>
                                        <p:tgtEl>
                                          <p:spTgt spid="9219">
                                            <p:txEl>
                                              <p:charRg st="58" end="8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6" name="图片 3075" descr="春2"/>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077" name="矩形 3076"/>
          <p:cNvSpPr/>
          <p:nvPr/>
        </p:nvSpPr>
        <p:spPr>
          <a:xfrm>
            <a:off x="468313" y="1484313"/>
            <a:ext cx="8229600" cy="114300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Arial" panose="020B0604020202020204" pitchFamily="34" charset="0"/>
                <a:ea typeface="宋体" panose="02010600030101010101" pitchFamily="2" charset="-122"/>
              </a:defRPr>
            </a:lvl1pPr>
          </a:lstStyle>
          <a:p>
            <a:pPr lvl="0" algn="l"/>
            <a:r>
              <a:rPr lang="zh-CN" altLang="en-US" sz="4800" b="1" dirty="0">
                <a:solidFill>
                  <a:srgbClr val="FF0000"/>
                </a:solidFill>
              </a:rPr>
              <a:t>课外练笔：</a:t>
            </a:r>
            <a:br>
              <a:rPr lang="zh-CN" altLang="en-US" sz="4800" b="1" dirty="0">
                <a:solidFill>
                  <a:srgbClr val="FF0000"/>
                </a:solidFill>
              </a:rPr>
            </a:br>
            <a:br>
              <a:rPr lang="zh-CN" altLang="en-US" sz="4800" b="1" dirty="0">
                <a:solidFill>
                  <a:srgbClr val="FF0000"/>
                </a:solidFill>
              </a:rPr>
            </a:br>
            <a:r>
              <a:rPr lang="zh-CN" altLang="en-US" sz="4800" b="1" dirty="0"/>
              <a:t>请你模仿春景图的写法，写一幅春山图或春水图或春树图</a:t>
            </a:r>
            <a:br>
              <a:rPr lang="zh-CN" altLang="en-US" sz="4800" b="1" dirty="0"/>
            </a:br>
            <a:endParaRPr lang="zh-CN" altLang="en-US" dirty="0"/>
          </a:p>
        </p:txBody>
      </p:sp>
      <p:sp>
        <p:nvSpPr>
          <p:cNvPr id="3078" name="矩形 3077"/>
          <p:cNvSpPr/>
          <p:nvPr/>
        </p:nvSpPr>
        <p:spPr>
          <a:xfrm>
            <a:off x="539750" y="1700213"/>
            <a:ext cx="4330700" cy="93662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stStyle>
          <a:p>
            <a:pPr lvl="0">
              <a:buNone/>
            </a:pPr>
            <a:endParaRPr sz="4000" b="1" dirty="0">
              <a:solidFill>
                <a:srgbClr val="66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7"/>
                                        </p:tgtEl>
                                        <p:attrNameLst>
                                          <p:attrName>style.visibility</p:attrName>
                                        </p:attrNameLst>
                                      </p:cBhvr>
                                      <p:to>
                                        <p:strVal val="visible"/>
                                      </p:to>
                                    </p:set>
                                    <p:anim calcmode="lin" valueType="num">
                                      <p:cBhvr additive="base">
                                        <p:cTn id="7" dur="500" fill="hold"/>
                                        <p:tgtEl>
                                          <p:spTgt spid="3077"/>
                                        </p:tgtEl>
                                        <p:attrNameLst>
                                          <p:attrName>ppt_x</p:attrName>
                                        </p:attrNameLst>
                                      </p:cBhvr>
                                      <p:tavLst>
                                        <p:tav tm="0">
                                          <p:val>
                                            <p:strVal val="#ppt_x"/>
                                          </p:val>
                                        </p:tav>
                                        <p:tav tm="100000">
                                          <p:val>
                                            <p:strVal val="#ppt_x"/>
                                          </p:val>
                                        </p:tav>
                                      </p:tavLst>
                                    </p:anim>
                                    <p:anim calcmode="lin" valueType="num">
                                      <p:cBhvr additive="base">
                                        <p:cTn id="8" dur="500" fill="hold"/>
                                        <p:tgtEl>
                                          <p:spTgt spid="30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5842" name="图片 35841" descr="200431419472433230"/>
          <p:cNvPicPr>
            <a:picLocks noChangeAspect="1"/>
          </p:cNvPicPr>
          <p:nvPr/>
        </p:nvPicPr>
        <p:blipFill>
          <a:blip r:embed="rId1"/>
          <a:stretch>
            <a:fillRect/>
          </a:stretch>
        </p:blipFill>
        <p:spPr>
          <a:xfrm>
            <a:off x="0" y="0"/>
            <a:ext cx="9144000" cy="701675"/>
          </a:xfrm>
          <a:prstGeom prst="rect">
            <a:avLst/>
          </a:prstGeom>
          <a:noFill/>
          <a:ln w="9525">
            <a:noFill/>
          </a:ln>
        </p:spPr>
      </p:pic>
      <p:pic>
        <p:nvPicPr>
          <p:cNvPr id="35843" name="图片 35842" descr="20041020161629884"/>
          <p:cNvPicPr>
            <a:picLocks noChangeAspect="1"/>
          </p:cNvPicPr>
          <p:nvPr/>
        </p:nvPicPr>
        <p:blipFill>
          <a:blip r:embed="rId2"/>
          <a:stretch>
            <a:fillRect/>
          </a:stretch>
        </p:blipFill>
        <p:spPr>
          <a:xfrm>
            <a:off x="6877050" y="4581525"/>
            <a:ext cx="2266950" cy="2276475"/>
          </a:xfrm>
          <a:prstGeom prst="rect">
            <a:avLst/>
          </a:prstGeom>
          <a:noFill/>
          <a:ln w="9525">
            <a:noFill/>
          </a:ln>
        </p:spPr>
      </p:pic>
      <p:sp>
        <p:nvSpPr>
          <p:cNvPr id="35844" name="文本框 35843"/>
          <p:cNvSpPr txBox="1"/>
          <p:nvPr/>
        </p:nvSpPr>
        <p:spPr>
          <a:xfrm>
            <a:off x="323850" y="692150"/>
            <a:ext cx="3384550" cy="519113"/>
          </a:xfrm>
          <a:prstGeom prst="rect">
            <a:avLst/>
          </a:prstGeom>
          <a:noFill/>
          <a:ln w="9525">
            <a:noFill/>
          </a:ln>
        </p:spPr>
        <p:txBody>
          <a:bodyPr>
            <a:spAutoFit/>
          </a:bodyPr>
          <a:p>
            <a:pPr lvl="0">
              <a:spcBef>
                <a:spcPct val="50000"/>
              </a:spcBef>
            </a:pPr>
            <a:r>
              <a:rPr lang="en-US" altLang="zh-CN" sz="2800" b="1" dirty="0">
                <a:solidFill>
                  <a:srgbClr val="9900CC"/>
                </a:solidFill>
                <a:latin typeface="Arial" panose="020B0604020202020204" pitchFamily="34" charset="0"/>
                <a:ea typeface="华文行楷" pitchFamily="2" charset="-122"/>
              </a:rPr>
              <a:t>《</a:t>
            </a:r>
            <a:r>
              <a:rPr lang="zh-CN" altLang="en-US" sz="2800" b="1" dirty="0">
                <a:solidFill>
                  <a:srgbClr val="9900CC"/>
                </a:solidFill>
                <a:latin typeface="Arial" panose="020B0604020202020204" pitchFamily="34" charset="0"/>
                <a:ea typeface="华文行楷" pitchFamily="2" charset="-122"/>
              </a:rPr>
              <a:t>春</a:t>
            </a:r>
            <a:r>
              <a:rPr lang="en-US" altLang="zh-CN" sz="2800" b="1" dirty="0">
                <a:solidFill>
                  <a:srgbClr val="9900CC"/>
                </a:solidFill>
                <a:latin typeface="Arial" panose="020B0604020202020204" pitchFamily="34" charset="0"/>
                <a:ea typeface="华文行楷" pitchFamily="2" charset="-122"/>
              </a:rPr>
              <a:t>》</a:t>
            </a:r>
            <a:r>
              <a:rPr lang="zh-CN" altLang="en-US" sz="2800" b="1" dirty="0">
                <a:solidFill>
                  <a:srgbClr val="9900CC"/>
                </a:solidFill>
                <a:latin typeface="Arial" panose="020B0604020202020204" pitchFamily="34" charset="0"/>
                <a:ea typeface="华文行楷" pitchFamily="2" charset="-122"/>
              </a:rPr>
              <a:t>的写作背景：</a:t>
            </a:r>
            <a:endParaRPr lang="zh-CN" altLang="en-US" sz="2800" b="1" dirty="0">
              <a:solidFill>
                <a:srgbClr val="9900CC"/>
              </a:solidFill>
              <a:latin typeface="Arial" panose="020B0604020202020204" pitchFamily="34" charset="0"/>
              <a:ea typeface="华文行楷" pitchFamily="2" charset="-122"/>
            </a:endParaRPr>
          </a:p>
        </p:txBody>
      </p:sp>
      <p:sp>
        <p:nvSpPr>
          <p:cNvPr id="35845" name="文本框 35844"/>
          <p:cNvSpPr txBox="1"/>
          <p:nvPr/>
        </p:nvSpPr>
        <p:spPr>
          <a:xfrm>
            <a:off x="468313" y="1773238"/>
            <a:ext cx="7991475" cy="366712"/>
          </a:xfrm>
          <a:prstGeom prst="rect">
            <a:avLst/>
          </a:prstGeom>
          <a:noFill/>
          <a:ln w="9525">
            <a:noFill/>
          </a:ln>
        </p:spPr>
        <p:txBody>
          <a:bodyPr>
            <a:spAutoFit/>
          </a:bodyPr>
          <a:p>
            <a:pPr lvl="0">
              <a:spcBef>
                <a:spcPct val="50000"/>
              </a:spcBef>
            </a:pPr>
            <a:endParaRPr dirty="0">
              <a:latin typeface="Arial" panose="020B0604020202020204" pitchFamily="34" charset="0"/>
              <a:ea typeface="宋体" panose="02010600030101010101" pitchFamily="2" charset="-122"/>
            </a:endParaRPr>
          </a:p>
        </p:txBody>
      </p:sp>
      <p:sp>
        <p:nvSpPr>
          <p:cNvPr id="35846" name="文本框 35845"/>
          <p:cNvSpPr txBox="1"/>
          <p:nvPr/>
        </p:nvSpPr>
        <p:spPr>
          <a:xfrm>
            <a:off x="1547813" y="1700213"/>
            <a:ext cx="184150" cy="366712"/>
          </a:xfrm>
          <a:prstGeom prst="rect">
            <a:avLst/>
          </a:prstGeom>
          <a:noFill/>
          <a:ln w="9525">
            <a:noFill/>
          </a:ln>
        </p:spPr>
        <p:txBody>
          <a:bodyPr wrap="none" anchor="t">
            <a:spAutoFit/>
          </a:bodyPr>
          <a:p>
            <a:pPr lvl="0"/>
            <a:endParaRPr dirty="0">
              <a:latin typeface="Arial" panose="020B0604020202020204" pitchFamily="34" charset="0"/>
              <a:ea typeface="宋体" panose="02010600030101010101" pitchFamily="2" charset="-122"/>
            </a:endParaRPr>
          </a:p>
        </p:txBody>
      </p:sp>
      <p:sp>
        <p:nvSpPr>
          <p:cNvPr id="35847" name="文本框 35846"/>
          <p:cNvSpPr txBox="1"/>
          <p:nvPr/>
        </p:nvSpPr>
        <p:spPr>
          <a:xfrm>
            <a:off x="468313" y="1268413"/>
            <a:ext cx="8353425" cy="2073275"/>
          </a:xfrm>
          <a:prstGeom prst="rect">
            <a:avLst/>
          </a:prstGeom>
          <a:noFill/>
          <a:ln w="9525">
            <a:noFill/>
          </a:ln>
        </p:spPr>
        <p:txBody>
          <a:bodyPr>
            <a:spAutoFit/>
          </a:bodyPr>
          <a:p>
            <a:pPr lvl="0"/>
            <a:r>
              <a:rPr lang="en-US" altLang="zh-CN" sz="2000" b="1" dirty="0">
                <a:latin typeface="Arial" panose="020B0604020202020204" pitchFamily="34" charset="0"/>
                <a:ea typeface="宋体" panose="02010600030101010101" pitchFamily="2" charset="-122"/>
              </a:rPr>
              <a:t>     《</a:t>
            </a:r>
            <a:r>
              <a:rPr lang="zh-CN" altLang="en-US" sz="2000" b="1" dirty="0">
                <a:latin typeface="Arial" panose="020B0604020202020204" pitchFamily="34" charset="0"/>
                <a:ea typeface="宋体" panose="02010600030101010101" pitchFamily="2" charset="-122"/>
              </a:rPr>
              <a:t>春</a:t>
            </a:r>
            <a:r>
              <a:rPr lang="en-US" altLang="zh-CN" sz="2000" b="1" dirty="0">
                <a:latin typeface="Arial" panose="020B0604020202020204" pitchFamily="34" charset="0"/>
                <a:ea typeface="宋体" panose="02010600030101010101" pitchFamily="2" charset="-122"/>
              </a:rPr>
              <a:t>》</a:t>
            </a:r>
            <a:r>
              <a:rPr lang="zh-CN" altLang="en-US" sz="2000" b="1" dirty="0">
                <a:latin typeface="Arial" panose="020B0604020202020204" pitchFamily="34" charset="0"/>
                <a:ea typeface="宋体" panose="02010600030101010101" pitchFamily="2" charset="-122"/>
              </a:rPr>
              <a:t>大致写于</a:t>
            </a:r>
            <a:r>
              <a:rPr lang="en-US" altLang="zh-CN" sz="2000" b="1" dirty="0">
                <a:latin typeface="Arial" panose="020B0604020202020204" pitchFamily="34" charset="0"/>
                <a:ea typeface="宋体" panose="02010600030101010101" pitchFamily="2" charset="-122"/>
              </a:rPr>
              <a:t>1928</a:t>
            </a:r>
            <a:r>
              <a:rPr lang="zh-CN" altLang="en-US" sz="2000" b="1" dirty="0">
                <a:latin typeface="Arial" panose="020B0604020202020204" pitchFamily="34" charset="0"/>
                <a:ea typeface="宋体" panose="02010600030101010101" pitchFamily="2" charset="-122"/>
              </a:rPr>
              <a:t>年至</a:t>
            </a:r>
            <a:r>
              <a:rPr lang="en-US" altLang="zh-CN" sz="2000" b="1" dirty="0">
                <a:latin typeface="Arial" panose="020B0604020202020204" pitchFamily="34" charset="0"/>
                <a:ea typeface="宋体" panose="02010600030101010101" pitchFamily="2" charset="-122"/>
              </a:rPr>
              <a:t>1937</a:t>
            </a:r>
            <a:r>
              <a:rPr lang="zh-CN" altLang="en-US" sz="2000" b="1" dirty="0">
                <a:latin typeface="Arial" panose="020B0604020202020204" pitchFamily="34" charset="0"/>
                <a:ea typeface="宋体" panose="02010600030101010101" pitchFamily="2" charset="-122"/>
              </a:rPr>
              <a:t>年，朱自清在写此文时，已经没有初期创作诗文时的那种淡淡的哀怨的情调，而是鲜明地表现出新鲜的格调和欢乐的情绪。在大自然中，他发现了美和希望，于是欣喜万状，写下了著名的散文精品</a:t>
            </a:r>
            <a:r>
              <a:rPr lang="en-US" altLang="zh-CN" sz="2000" b="1" dirty="0">
                <a:latin typeface="Arial" panose="020B0604020202020204" pitchFamily="34" charset="0"/>
                <a:ea typeface="宋体" panose="02010600030101010101" pitchFamily="2" charset="-122"/>
              </a:rPr>
              <a:t>《</a:t>
            </a:r>
            <a:r>
              <a:rPr lang="zh-CN" altLang="en-US" sz="2000" b="1" dirty="0">
                <a:latin typeface="Arial" panose="020B0604020202020204" pitchFamily="34" charset="0"/>
                <a:ea typeface="宋体" panose="02010600030101010101" pitchFamily="2" charset="-122"/>
              </a:rPr>
              <a:t>春</a:t>
            </a:r>
            <a:r>
              <a:rPr lang="en-US" altLang="zh-CN" sz="2000" b="1" dirty="0">
                <a:latin typeface="Arial" panose="020B0604020202020204" pitchFamily="34" charset="0"/>
                <a:ea typeface="宋体" panose="02010600030101010101" pitchFamily="2" charset="-122"/>
              </a:rPr>
              <a:t>》</a:t>
            </a:r>
            <a:r>
              <a:rPr lang="zh-CN" altLang="en-US" sz="2000" b="1" dirty="0">
                <a:latin typeface="Arial" panose="020B0604020202020204" pitchFamily="34" charset="0"/>
                <a:ea typeface="宋体" panose="02010600030101010101" pitchFamily="2" charset="-122"/>
              </a:rPr>
              <a:t>，</a:t>
            </a:r>
            <a:r>
              <a:rPr lang="zh-CN" altLang="en-US" sz="2000" b="1" dirty="0">
                <a:solidFill>
                  <a:srgbClr val="9900CC"/>
                </a:solidFill>
                <a:latin typeface="Arial" panose="020B0604020202020204" pitchFamily="34" charset="0"/>
                <a:ea typeface="宋体" panose="02010600030101010101" pitchFamily="2" charset="-122"/>
              </a:rPr>
              <a:t>反映了他对美的追求，对光明的向往，表达了他对未来的希望，流露了积极进取的精神。</a:t>
            </a:r>
            <a:endParaRPr lang="zh-CN" altLang="en-US" sz="2000" b="1" dirty="0">
              <a:solidFill>
                <a:srgbClr val="9900CC"/>
              </a:solidFill>
              <a:latin typeface="Arial" panose="020B0604020202020204" pitchFamily="34" charset="0"/>
              <a:ea typeface="宋体" panose="02010600030101010101" pitchFamily="2" charset="-122"/>
            </a:endParaRPr>
          </a:p>
          <a:p>
            <a:pPr lvl="0">
              <a:spcBef>
                <a:spcPct val="50000"/>
              </a:spcBef>
            </a:pPr>
            <a:endParaRPr lang="zh-CN" altLang="en-US" sz="2000" b="1" dirty="0">
              <a:solidFill>
                <a:srgbClr val="9900CC"/>
              </a:solidFill>
              <a:latin typeface="Arial" panose="020B0604020202020204" pitchFamily="34" charset="0"/>
              <a:ea typeface="宋体" panose="02010600030101010101" pitchFamily="2" charset="-122"/>
            </a:endParaRPr>
          </a:p>
        </p:txBody>
      </p:sp>
      <p:sp>
        <p:nvSpPr>
          <p:cNvPr id="35848" name="文本框 35847"/>
          <p:cNvSpPr txBox="1"/>
          <p:nvPr/>
        </p:nvSpPr>
        <p:spPr>
          <a:xfrm>
            <a:off x="539750" y="3141663"/>
            <a:ext cx="8064500" cy="1158875"/>
          </a:xfrm>
          <a:prstGeom prst="rect">
            <a:avLst/>
          </a:prstGeom>
          <a:noFill/>
          <a:ln w="9525">
            <a:noFill/>
          </a:ln>
        </p:spPr>
        <p:txBody>
          <a:bodyPr>
            <a:spAutoFit/>
          </a:bodyPr>
          <a:p>
            <a:pPr lvl="0">
              <a:spcBef>
                <a:spcPct val="50000"/>
              </a:spcBef>
            </a:pPr>
            <a:r>
              <a:rPr lang="en-US" altLang="zh-CN" sz="2000" b="1" dirty="0">
                <a:latin typeface="Arial" panose="020B0604020202020204" pitchFamily="34" charset="0"/>
                <a:ea typeface="宋体" panose="02010600030101010101" pitchFamily="2" charset="-122"/>
              </a:rPr>
              <a:t>       </a:t>
            </a:r>
            <a:r>
              <a:rPr lang="zh-CN" altLang="en-US" sz="2000" b="1" dirty="0">
                <a:latin typeface="Arial" panose="020B0604020202020204" pitchFamily="34" charset="0"/>
                <a:ea typeface="宋体" panose="02010600030101010101" pitchFamily="2" charset="-122"/>
              </a:rPr>
              <a:t>急切强烈地盼春，浓墨重彩地绘春，饱含激情地颂春，这是一篇贮满诗意的名篇 </a:t>
            </a:r>
            <a:endParaRPr lang="zh-CN" altLang="en-US" sz="2000" b="1" dirty="0">
              <a:latin typeface="Arial" panose="020B0604020202020204" pitchFamily="34" charset="0"/>
              <a:ea typeface="宋体" panose="02010600030101010101" pitchFamily="2" charset="-122"/>
            </a:endParaRPr>
          </a:p>
          <a:p>
            <a:pPr lvl="0">
              <a:spcBef>
                <a:spcPct val="50000"/>
              </a:spcBef>
            </a:pPr>
            <a:endParaRPr lang="zh-CN" altLang="en-US" sz="2000" b="1" dirty="0">
              <a:latin typeface="Arial" panose="020B0604020202020204" pitchFamily="34" charset="0"/>
              <a:ea typeface="宋体" panose="02010600030101010101" pitchFamily="2" charset="-122"/>
            </a:endParaRPr>
          </a:p>
        </p:txBody>
      </p:sp>
      <p:sp>
        <p:nvSpPr>
          <p:cNvPr id="35849" name="文本框 35848"/>
          <p:cNvSpPr txBox="1"/>
          <p:nvPr/>
        </p:nvSpPr>
        <p:spPr>
          <a:xfrm>
            <a:off x="684213" y="4221163"/>
            <a:ext cx="6335712" cy="2073275"/>
          </a:xfrm>
          <a:prstGeom prst="rect">
            <a:avLst/>
          </a:prstGeom>
          <a:noFill/>
          <a:ln w="9525">
            <a:noFill/>
          </a:ln>
        </p:spPr>
        <p:txBody>
          <a:bodyPr>
            <a:spAutoFit/>
          </a:bodyPr>
          <a:p>
            <a:pPr lvl="0">
              <a:spcBef>
                <a:spcPct val="50000"/>
              </a:spcBef>
            </a:pPr>
            <a:r>
              <a:rPr lang="en-US" altLang="zh-CN" sz="2000" b="1" dirty="0">
                <a:latin typeface="Arial" panose="020B0604020202020204" pitchFamily="34" charset="0"/>
                <a:ea typeface="宋体" panose="02010600030101010101" pitchFamily="2" charset="-122"/>
              </a:rPr>
              <a:t>       </a:t>
            </a:r>
            <a:r>
              <a:rPr lang="zh-CN" altLang="en-US" sz="2000" b="1" dirty="0">
                <a:latin typeface="Arial" panose="020B0604020202020204" pitchFamily="34" charset="0"/>
                <a:ea typeface="宋体" panose="02010600030101010101" pitchFamily="2" charset="-122"/>
              </a:rPr>
              <a:t>这篇散文以诗的笔调，描绘了花卉争荣、生机勃勃的春天的图画，赞美、抒唱春的创造力和带给人们以无限希望，从而激励人们在大好春光里辛勤劳作，奋然向前。这篇作品可以说是一首抒情诗，一幅风景画，是一曲春的赞歌。</a:t>
            </a:r>
            <a:endParaRPr lang="zh-CN" altLang="en-US" sz="2000" b="1" dirty="0">
              <a:latin typeface="Arial" panose="020B0604020202020204" pitchFamily="34" charset="0"/>
              <a:ea typeface="宋体" panose="02010600030101010101" pitchFamily="2" charset="-122"/>
            </a:endParaRPr>
          </a:p>
          <a:p>
            <a:pPr lvl="0">
              <a:spcBef>
                <a:spcPct val="50000"/>
              </a:spcBef>
            </a:pPr>
            <a:endParaRPr lang="zh-CN" altLang="en-US" sz="2000" dirty="0">
              <a:latin typeface="Arial" panose="020B0604020202020204" pitchFamily="34" charset="0"/>
              <a:ea typeface="宋体" panose="02010600030101010101" pitchFamily="2" charset="-122"/>
            </a:endParaRPr>
          </a:p>
        </p:txBody>
      </p:sp>
      <p:sp>
        <p:nvSpPr>
          <p:cNvPr id="35850" name="动作按钮: 后退或前一项 35849">
            <a:hlinkClick r:id="" action="ppaction://hlinkshowjump?jump=previousslide"/>
          </p:cNvPr>
          <p:cNvSpPr/>
          <p:nvPr/>
        </p:nvSpPr>
        <p:spPr>
          <a:xfrm>
            <a:off x="5651500" y="6524625"/>
            <a:ext cx="539750" cy="333375"/>
          </a:xfrm>
          <a:prstGeom prst="actionButtonBackPrevious">
            <a:avLst/>
          </a:prstGeom>
          <a:solidFill>
            <a:schemeClr val="accent1">
              <a:alpha val="75000"/>
            </a:schemeClr>
          </a:solidFill>
          <a:ln w="9525">
            <a:noFill/>
          </a:ln>
        </p:spPr>
        <p:txBody>
          <a:bodyPr/>
          <a:p>
            <a:endParaRPr lang="zh-CN" altLang="en-US"/>
          </a:p>
        </p:txBody>
      </p:sp>
      <p:sp>
        <p:nvSpPr>
          <p:cNvPr id="35851" name="动作按钮: 前进或下一项 35850">
            <a:hlinkClick r:id="" action="ppaction://hlinkshowjump?jump=nextslide"/>
          </p:cNvPr>
          <p:cNvSpPr/>
          <p:nvPr/>
        </p:nvSpPr>
        <p:spPr>
          <a:xfrm>
            <a:off x="6227763" y="6524625"/>
            <a:ext cx="576262" cy="333375"/>
          </a:xfrm>
          <a:prstGeom prst="actionButtonForwardNext">
            <a:avLst/>
          </a:prstGeom>
          <a:solidFill>
            <a:schemeClr val="accent1">
              <a:alpha val="70000"/>
            </a:schemeClr>
          </a:solidFill>
          <a:ln w="9525">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5844"/>
                                        </p:tgtEl>
                                        <p:attrNameLst>
                                          <p:attrName>style.visibility</p:attrName>
                                        </p:attrNameLst>
                                      </p:cBhvr>
                                      <p:to>
                                        <p:strVal val="visible"/>
                                      </p:to>
                                    </p:set>
                                    <p:anim calcmode="lin" valueType="num">
                                      <p:cBhvr>
                                        <p:cTn id="7" dur="1" fill="hold"/>
                                        <p:tgtEl>
                                          <p:spTgt spid="35844"/>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5847"/>
                                        </p:tgtEl>
                                        <p:attrNameLst>
                                          <p:attrName>style.visibility</p:attrName>
                                        </p:attrNameLst>
                                      </p:cBhvr>
                                      <p:to>
                                        <p:strVal val="visible"/>
                                      </p:to>
                                    </p:set>
                                    <p:anim calcmode="lin" valueType="num">
                                      <p:cBhvr>
                                        <p:cTn id="12" dur="1" fill="hold"/>
                                        <p:tgtEl>
                                          <p:spTgt spid="35847"/>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5848"/>
                                        </p:tgtEl>
                                        <p:attrNameLst>
                                          <p:attrName>style.visibility</p:attrName>
                                        </p:attrNameLst>
                                      </p:cBhvr>
                                      <p:to>
                                        <p:strVal val="visible"/>
                                      </p:to>
                                    </p:set>
                                    <p:anim calcmode="lin" valueType="num">
                                      <p:cBhvr>
                                        <p:cTn id="17" dur="1" fill="hold"/>
                                        <p:tgtEl>
                                          <p:spTgt spid="35848"/>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35849"/>
                                        </p:tgtEl>
                                        <p:attrNameLst>
                                          <p:attrName>style.visibility</p:attrName>
                                        </p:attrNameLst>
                                      </p:cBhvr>
                                      <p:to>
                                        <p:strVal val="visible"/>
                                      </p:to>
                                    </p:set>
                                    <p:anim calcmode="lin" valueType="num">
                                      <p:cBhvr>
                                        <p:cTn id="22" dur="1" fill="hold"/>
                                        <p:tgtEl>
                                          <p:spTgt spid="3584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p:bldP spid="35847" grpId="0"/>
      <p:bldP spid="35848" grpId="0"/>
      <p:bldP spid="3584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38913" descr="d13"/>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8915" name="文本框 38914"/>
          <p:cNvSpPr txBox="1"/>
          <p:nvPr/>
        </p:nvSpPr>
        <p:spPr>
          <a:xfrm>
            <a:off x="0" y="404813"/>
            <a:ext cx="2771775" cy="519112"/>
          </a:xfrm>
          <a:prstGeom prst="rect">
            <a:avLst/>
          </a:prstGeom>
          <a:noFill/>
          <a:ln w="9525">
            <a:noFill/>
          </a:ln>
        </p:spPr>
        <p:txBody>
          <a:bodyPr>
            <a:spAutoFit/>
          </a:bodyPr>
          <a:p>
            <a:pPr lvl="0">
              <a:spcBef>
                <a:spcPct val="50000"/>
              </a:spcBef>
            </a:pPr>
            <a:r>
              <a:rPr lang="zh-CN" altLang="en-US" sz="2800" b="1" dirty="0">
                <a:solidFill>
                  <a:srgbClr val="FF9900"/>
                </a:solidFill>
                <a:latin typeface="Arial" panose="020B0604020202020204" pitchFamily="34" charset="0"/>
                <a:ea typeface="宋体" panose="02010600030101010101" pitchFamily="2" charset="-122"/>
              </a:rPr>
              <a:t>课文导读</a:t>
            </a:r>
            <a:r>
              <a:rPr lang="zh-CN" altLang="en-US" sz="2800" dirty="0">
                <a:solidFill>
                  <a:srgbClr val="FF9900"/>
                </a:solidFill>
                <a:latin typeface="Arial" panose="020B0604020202020204" pitchFamily="34" charset="0"/>
                <a:ea typeface="宋体" panose="02010600030101010101" pitchFamily="2" charset="-122"/>
              </a:rPr>
              <a:t> ：</a:t>
            </a:r>
            <a:endParaRPr lang="zh-CN" altLang="en-US" sz="2800" dirty="0">
              <a:solidFill>
                <a:srgbClr val="FF9900"/>
              </a:solidFill>
              <a:latin typeface="Arial" panose="020B0604020202020204" pitchFamily="34" charset="0"/>
              <a:ea typeface="宋体" panose="02010600030101010101" pitchFamily="2" charset="-122"/>
            </a:endParaRPr>
          </a:p>
        </p:txBody>
      </p:sp>
      <p:sp>
        <p:nvSpPr>
          <p:cNvPr id="38916" name="文本框 38915"/>
          <p:cNvSpPr txBox="1"/>
          <p:nvPr/>
        </p:nvSpPr>
        <p:spPr>
          <a:xfrm>
            <a:off x="158750" y="1125538"/>
            <a:ext cx="4052888" cy="366712"/>
          </a:xfrm>
          <a:prstGeom prst="rect">
            <a:avLst/>
          </a:prstGeom>
          <a:noFill/>
          <a:ln w="9525">
            <a:noFill/>
          </a:ln>
        </p:spPr>
        <p:txBody>
          <a:bodyPr>
            <a:spAutoFit/>
          </a:bodyPr>
          <a:p>
            <a:pPr lvl="0"/>
            <a:endParaRPr dirty="0">
              <a:latin typeface="Arial" panose="020B0604020202020204" pitchFamily="34" charset="0"/>
              <a:ea typeface="宋体" panose="02010600030101010101" pitchFamily="2" charset="-122"/>
            </a:endParaRPr>
          </a:p>
        </p:txBody>
      </p:sp>
      <p:sp>
        <p:nvSpPr>
          <p:cNvPr id="38917" name="文本框 38916"/>
          <p:cNvSpPr txBox="1"/>
          <p:nvPr/>
        </p:nvSpPr>
        <p:spPr>
          <a:xfrm>
            <a:off x="2700338" y="4210050"/>
            <a:ext cx="6840537" cy="2647950"/>
          </a:xfrm>
          <a:prstGeom prst="rect">
            <a:avLst/>
          </a:prstGeom>
          <a:noFill/>
          <a:ln w="9525">
            <a:noFill/>
          </a:ln>
        </p:spPr>
        <p:txBody>
          <a:bodyPr>
            <a:spAutoFit/>
          </a:bodyPr>
          <a:p>
            <a:pPr lvl="0"/>
            <a:r>
              <a:rPr lang="zh-CN" altLang="en-US" sz="2400" u="sng" dirty="0">
                <a:solidFill>
                  <a:schemeClr val="folHlink"/>
                </a:solidFill>
                <a:latin typeface="Arial" panose="020B0604020202020204" pitchFamily="34" charset="0"/>
                <a:ea typeface="宋体" panose="02010600030101010101" pitchFamily="2" charset="-122"/>
              </a:rPr>
              <a:t>这是一篇诗意盎然的</a:t>
            </a:r>
            <a:r>
              <a:rPr lang="zh-CN" altLang="en-US" sz="2400" b="1" u="sng" dirty="0">
                <a:solidFill>
                  <a:srgbClr val="FF9900"/>
                </a:solidFill>
                <a:latin typeface="Arial" panose="020B0604020202020204" pitchFamily="34" charset="0"/>
                <a:ea typeface="宋体" panose="02010600030101010101" pitchFamily="2" charset="-122"/>
              </a:rPr>
              <a:t>抒情散文</a:t>
            </a:r>
            <a:r>
              <a:rPr lang="zh-CN" altLang="en-US" sz="2400" u="sng" dirty="0">
                <a:solidFill>
                  <a:schemeClr val="folHlink"/>
                </a:solidFill>
                <a:latin typeface="Arial" panose="020B0604020202020204" pitchFamily="34" charset="0"/>
                <a:ea typeface="宋体" panose="02010600030101010101" pitchFamily="2" charset="-122"/>
              </a:rPr>
              <a:t>。春，本来是自然界的一个季节概念，本文却赋予了它以感情和生命，朱自清先生用孩子般的心灵，借孩子的眼睛对春天作了全面、精细的观察，抓住了春天的特点，准确、生动地</a:t>
            </a:r>
            <a:r>
              <a:rPr lang="zh-CN" altLang="en-US" sz="2400" b="1" u="sng" dirty="0">
                <a:solidFill>
                  <a:srgbClr val="FF9900"/>
                </a:solidFill>
                <a:latin typeface="Arial" panose="020B0604020202020204" pitchFamily="34" charset="0"/>
                <a:ea typeface="宋体" panose="02010600030101010101" pitchFamily="2" charset="-122"/>
              </a:rPr>
              <a:t>描绘出江南春天特有的景象，抒发了对春天的赞美之情，表达了作者热爱生活、积极进取、奋发向上的思想感情</a:t>
            </a:r>
            <a:r>
              <a:rPr lang="zh-CN" altLang="en-US" sz="2400" u="sng" dirty="0">
                <a:solidFill>
                  <a:srgbClr val="FF9900"/>
                </a:solidFill>
                <a:latin typeface="Arial" panose="020B0604020202020204" pitchFamily="34" charset="0"/>
                <a:ea typeface="宋体" panose="02010600030101010101" pitchFamily="2" charset="-122"/>
              </a:rPr>
              <a:t>。</a:t>
            </a:r>
            <a:endParaRPr lang="zh-CN" altLang="en-US" sz="2400" u="sng" dirty="0">
              <a:solidFill>
                <a:srgbClr val="FF9900"/>
              </a:solidFill>
              <a:latin typeface="Arial" panose="020B0604020202020204" pitchFamily="34" charset="0"/>
              <a:ea typeface="宋体" panose="02010600030101010101" pitchFamily="2" charset="-122"/>
            </a:endParaRPr>
          </a:p>
        </p:txBody>
      </p:sp>
      <p:sp>
        <p:nvSpPr>
          <p:cNvPr id="38918" name="文本框 38917"/>
          <p:cNvSpPr txBox="1"/>
          <p:nvPr/>
        </p:nvSpPr>
        <p:spPr>
          <a:xfrm>
            <a:off x="0" y="1268413"/>
            <a:ext cx="2484438" cy="6299200"/>
          </a:xfrm>
          <a:prstGeom prst="rect">
            <a:avLst/>
          </a:prstGeom>
          <a:noFill/>
          <a:ln w="9525">
            <a:noFill/>
          </a:ln>
        </p:spPr>
        <p:txBody>
          <a:bodyPr>
            <a:spAutoFit/>
          </a:bodyPr>
          <a:p>
            <a:pPr lvl="0"/>
            <a:r>
              <a:rPr lang="zh-CN" altLang="en-US" sz="2400" b="1" u="sng" dirty="0">
                <a:solidFill>
                  <a:schemeClr val="folHlink"/>
                </a:solidFill>
                <a:latin typeface="Arial" panose="020B0604020202020204" pitchFamily="34" charset="0"/>
                <a:ea typeface="宋体" panose="02010600030101010101" pitchFamily="2" charset="-122"/>
              </a:rPr>
              <a:t>作者对春天景物的观察是按照从整体到局部的顺序进行的，每一个局部中又抓住景物所具有的特点进行细致深入的描写。</a:t>
            </a:r>
            <a:r>
              <a:rPr lang="zh-CN" altLang="en-US" sz="2400" b="1" u="sng" dirty="0">
                <a:solidFill>
                  <a:srgbClr val="FF9900"/>
                </a:solidFill>
                <a:latin typeface="Arial" panose="020B0604020202020204" pitchFamily="34" charset="0"/>
                <a:ea typeface="宋体" panose="02010600030101010101" pitchFamily="2" charset="-122"/>
              </a:rPr>
              <a:t>围绕一个“春”字，写“盼春”、“绘春”、“颂春”三部分，</a:t>
            </a:r>
            <a:r>
              <a:rPr lang="zh-CN" altLang="en-US" sz="2400" b="1" u="sng" dirty="0">
                <a:solidFill>
                  <a:schemeClr val="folHlink"/>
                </a:solidFill>
                <a:latin typeface="Arial" panose="020B0604020202020204" pitchFamily="34" charset="0"/>
                <a:ea typeface="宋体" panose="02010600030101010101" pitchFamily="2" charset="-122"/>
              </a:rPr>
              <a:t>作者怀着对春天的热爱之情，为读者描绘出一幅幅生动的图画。</a:t>
            </a:r>
            <a:endParaRPr lang="zh-CN" altLang="en-US" sz="2400" b="1" u="sng" dirty="0">
              <a:solidFill>
                <a:schemeClr val="folHlink"/>
              </a:solidFill>
              <a:latin typeface="Arial" panose="020B0604020202020204" pitchFamily="34" charset="0"/>
              <a:ea typeface="宋体" panose="02010600030101010101" pitchFamily="2" charset="-122"/>
            </a:endParaRPr>
          </a:p>
          <a:p>
            <a:pPr lvl="0"/>
            <a:br>
              <a:rPr lang="zh-CN" altLang="en-US" sz="2400" b="1" u="sng" dirty="0">
                <a:solidFill>
                  <a:schemeClr val="folHlink"/>
                </a:solidFill>
                <a:latin typeface="Arial" panose="020B0604020202020204" pitchFamily="34" charset="0"/>
                <a:ea typeface="宋体" panose="02010600030101010101" pitchFamily="2" charset="-122"/>
              </a:rPr>
            </a:br>
            <a:endParaRPr lang="zh-CN" altLang="en-US" sz="2400" b="1" u="sng" dirty="0">
              <a:solidFill>
                <a:schemeClr val="folHlink"/>
              </a:solidFill>
              <a:latin typeface="Arial" panose="020B0604020202020204" pitchFamily="34" charset="0"/>
              <a:ea typeface="宋体" panose="02010600030101010101" pitchFamily="2" charset="-122"/>
            </a:endParaRPr>
          </a:p>
        </p:txBody>
      </p:sp>
      <p:sp>
        <p:nvSpPr>
          <p:cNvPr id="38919" name="动作按钮: 后退或前一项 38918">
            <a:hlinkClick r:id="" action="ppaction://hlinkshowjump?jump=previousslide"/>
          </p:cNvPr>
          <p:cNvSpPr/>
          <p:nvPr/>
        </p:nvSpPr>
        <p:spPr>
          <a:xfrm>
            <a:off x="8316913" y="0"/>
            <a:ext cx="393700" cy="404813"/>
          </a:xfrm>
          <a:prstGeom prst="actionButtonBackPrevious">
            <a:avLst/>
          </a:prstGeom>
          <a:solidFill>
            <a:srgbClr val="339966">
              <a:alpha val="50999"/>
            </a:srgbClr>
          </a:solidFill>
          <a:ln w="9525">
            <a:noFill/>
          </a:ln>
        </p:spPr>
        <p:txBody>
          <a:bodyPr/>
          <a:p>
            <a:endParaRPr lang="zh-CN" altLang="en-US"/>
          </a:p>
        </p:txBody>
      </p:sp>
      <p:sp>
        <p:nvSpPr>
          <p:cNvPr id="38920" name="动作按钮: 前进或下一项 38919">
            <a:hlinkClick r:id="" action="ppaction://hlinkshowjump?jump=nextslide"/>
          </p:cNvPr>
          <p:cNvSpPr/>
          <p:nvPr/>
        </p:nvSpPr>
        <p:spPr>
          <a:xfrm>
            <a:off x="8748713" y="0"/>
            <a:ext cx="395287" cy="404813"/>
          </a:xfrm>
          <a:prstGeom prst="actionButtonForwardNext">
            <a:avLst/>
          </a:prstGeom>
          <a:solidFill>
            <a:srgbClr val="339966">
              <a:alpha val="50999"/>
            </a:srgbClr>
          </a:solidFill>
          <a:ln w="9525">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8915"/>
                                        </p:tgtEl>
                                        <p:attrNameLst>
                                          <p:attrName>style.visibility</p:attrName>
                                        </p:attrNameLst>
                                      </p:cBhvr>
                                      <p:to>
                                        <p:strVal val="visible"/>
                                      </p:to>
                                    </p:set>
                                    <p:animEffect transition="in" filter="fade">
                                      <p:cBhvr>
                                        <p:cTn id="7" dur="1000"/>
                                        <p:tgtEl>
                                          <p:spTgt spid="38915"/>
                                        </p:tgtEl>
                                      </p:cBhvr>
                                    </p:animEffect>
                                    <p:anim calcmode="lin" valueType="num">
                                      <p:cBhvr>
                                        <p:cTn id="8" dur="1000" fill="hold"/>
                                        <p:tgtEl>
                                          <p:spTgt spid="38915"/>
                                        </p:tgtEl>
                                        <p:attrNameLst>
                                          <p:attrName>ppt_x</p:attrName>
                                        </p:attrNameLst>
                                      </p:cBhvr>
                                      <p:tavLst>
                                        <p:tav tm="0">
                                          <p:val>
                                            <p:strVal val="#ppt_x"/>
                                          </p:val>
                                        </p:tav>
                                        <p:tav tm="100000">
                                          <p:val>
                                            <p:strVal val="#ppt_x"/>
                                          </p:val>
                                        </p:tav>
                                      </p:tavLst>
                                    </p:anim>
                                    <p:anim calcmode="lin" valueType="num">
                                      <p:cBhvr>
                                        <p:cTn id="9" dur="900" decel="100000" fill="hold"/>
                                        <p:tgtEl>
                                          <p:spTgt spid="3891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8915"/>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38917"/>
                                        </p:tgtEl>
                                        <p:attrNameLst>
                                          <p:attrName>style.visibility</p:attrName>
                                        </p:attrNameLst>
                                      </p:cBhvr>
                                      <p:to>
                                        <p:strVal val="visible"/>
                                      </p:to>
                                    </p:set>
                                    <p:animEffect transition="in" filter="slide(fromBottom)">
                                      <p:cBhvr>
                                        <p:cTn id="15" dur="500"/>
                                        <p:tgtEl>
                                          <p:spTgt spid="38917"/>
                                        </p:tgtEl>
                                      </p:cBhvr>
                                    </p:animEffect>
                                  </p:childTnLst>
                                </p:cTn>
                              </p:par>
                            </p:childTnLst>
                          </p:cTn>
                        </p:par>
                      </p:childTnLst>
                    </p:cTn>
                  </p:par>
                  <p:par>
                    <p:cTn id="16" fill="hold">
                      <p:stCondLst>
                        <p:cond delay="indefinite"/>
                      </p:stCondLst>
                      <p:childTnLst>
                        <p:par>
                          <p:cTn id="17" fill="hold">
                            <p:stCondLst>
                              <p:cond delay="0"/>
                            </p:stCondLst>
                            <p:childTnLst>
                              <p:par>
                                <p:cTn id="18" presetID="20" presetClass="entr" presetSubtype="0" fill="hold" grpId="0" nodeType="clickEffect">
                                  <p:stCondLst>
                                    <p:cond delay="0"/>
                                  </p:stCondLst>
                                  <p:childTnLst>
                                    <p:set>
                                      <p:cBhvr>
                                        <p:cTn id="19" dur="1" fill="hold">
                                          <p:stCondLst>
                                            <p:cond delay="0"/>
                                          </p:stCondLst>
                                        </p:cTn>
                                        <p:tgtEl>
                                          <p:spTgt spid="38918"/>
                                        </p:tgtEl>
                                        <p:attrNameLst>
                                          <p:attrName>style.visibility</p:attrName>
                                        </p:attrNameLst>
                                      </p:cBhvr>
                                      <p:to>
                                        <p:strVal val="visible"/>
                                      </p:to>
                                    </p:set>
                                    <p:animEffect transition="in" filter="wedge">
                                      <p:cBhvr>
                                        <p:cTn id="20" dur="2000"/>
                                        <p:tgtEl>
                                          <p:spTgt spid="389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p:bldP spid="38917" grpId="0"/>
      <p:bldP spid="389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9938" name="图片 39937" descr="I MISS YOU"/>
          <p:cNvPicPr>
            <a:picLocks noChangeAspect="1"/>
          </p:cNvPicPr>
          <p:nvPr/>
        </p:nvPicPr>
        <p:blipFill>
          <a:blip r:embed="rId1"/>
          <a:srcRect l="50000" t="68286" r="3334" b="2119"/>
          <a:stretch>
            <a:fillRect/>
          </a:stretch>
        </p:blipFill>
        <p:spPr>
          <a:xfrm>
            <a:off x="5867400" y="3716338"/>
            <a:ext cx="3276600" cy="3141662"/>
          </a:xfrm>
          <a:prstGeom prst="rect">
            <a:avLst/>
          </a:prstGeom>
          <a:noFill/>
          <a:ln w="9525">
            <a:noFill/>
          </a:ln>
        </p:spPr>
      </p:pic>
      <p:sp>
        <p:nvSpPr>
          <p:cNvPr id="39939" name="标题 39938"/>
          <p:cNvSpPr>
            <a:spLocks noGrp="1"/>
          </p:cNvSpPr>
          <p:nvPr>
            <p:ph type="title"/>
          </p:nvPr>
        </p:nvSpPr>
        <p:spPr>
          <a:ln/>
        </p:spPr>
        <p:txBody>
          <a:bodyPr anchor="ctr"/>
          <a:p>
            <a:pPr algn="l"/>
            <a:r>
              <a:rPr lang="zh-CN" altLang="en-US" sz="8000" b="1" dirty="0">
                <a:solidFill>
                  <a:srgbClr val="9966FF"/>
                </a:solidFill>
              </a:rPr>
              <a:t>思考：</a:t>
            </a:r>
            <a:endParaRPr lang="zh-CN" altLang="en-US" sz="8000" b="1" dirty="0">
              <a:solidFill>
                <a:srgbClr val="9966FF"/>
              </a:solidFill>
            </a:endParaRPr>
          </a:p>
        </p:txBody>
      </p:sp>
      <p:sp>
        <p:nvSpPr>
          <p:cNvPr id="39940" name="文本占位符 39939"/>
          <p:cNvSpPr>
            <a:spLocks noGrp="1"/>
          </p:cNvSpPr>
          <p:nvPr>
            <p:ph type="body" idx="1"/>
          </p:nvPr>
        </p:nvSpPr>
        <p:spPr>
          <a:xfrm>
            <a:off x="0" y="2133600"/>
            <a:ext cx="9144000" cy="4391025"/>
          </a:xfrm>
          <a:ln/>
        </p:spPr>
        <p:txBody>
          <a:bodyPr/>
          <a:p>
            <a:pPr algn="ctr"/>
            <a:r>
              <a:rPr lang="en-US" altLang="zh-CN" sz="3600" b="1" dirty="0"/>
              <a:t>1</a:t>
            </a:r>
            <a:r>
              <a:rPr lang="zh-CN" altLang="en-US" sz="3600" b="1" dirty="0"/>
              <a:t>、作者是以什么心情去迎接春天的？</a:t>
            </a:r>
            <a:endParaRPr lang="zh-CN" altLang="en-US" sz="3600" b="1" dirty="0"/>
          </a:p>
          <a:p>
            <a:pPr algn="ctr"/>
            <a:endParaRPr lang="zh-CN" altLang="en-US" sz="3600" b="1" dirty="0"/>
          </a:p>
          <a:p>
            <a:pPr algn="ctr"/>
            <a:r>
              <a:rPr lang="en-US" altLang="zh-CN" sz="3600" b="1" dirty="0"/>
              <a:t>2</a:t>
            </a:r>
            <a:r>
              <a:rPr lang="zh-CN" altLang="en-US" sz="3600" b="1" dirty="0"/>
              <a:t>、作者在文中对春天进行怎样的赞美？</a:t>
            </a:r>
            <a:endParaRPr lang="zh-CN" altLang="en-US" sz="3600" b="1" dirty="0"/>
          </a:p>
          <a:p>
            <a:pPr algn="ctr"/>
            <a:endParaRPr lang="zh-CN" altLang="en-US" sz="3600" b="1" dirty="0"/>
          </a:p>
          <a:p>
            <a:pPr algn="ctr"/>
            <a:r>
              <a:rPr lang="en-US" altLang="zh-CN" sz="3600" b="1" dirty="0"/>
              <a:t>3</a:t>
            </a:r>
            <a:r>
              <a:rPr lang="zh-CN" altLang="en-US" sz="3600" b="1" dirty="0"/>
              <a:t>、本文重点描绘了春天哪些美丽的景色？</a:t>
            </a:r>
            <a:endParaRPr lang="zh-CN" altLang="en-US" sz="3600" b="1" dirty="0"/>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9939"/>
                                        </p:tgtEl>
                                        <p:attrNameLst>
                                          <p:attrName>style.visibility</p:attrName>
                                        </p:attrNameLst>
                                      </p:cBhvr>
                                      <p:to>
                                        <p:strVal val="visible"/>
                                      </p:to>
                                    </p:set>
                                    <p:anim calcmode="lin" valueType="num">
                                      <p:cBhvr>
                                        <p:cTn id="7" dur="500" decel="50000" fill="hold">
                                          <p:stCondLst>
                                            <p:cond delay="0"/>
                                          </p:stCondLst>
                                        </p:cTn>
                                        <p:tgtEl>
                                          <p:spTgt spid="39939"/>
                                        </p:tgtEl>
                                        <p:attrNameLst>
                                          <p:attrName>style.rotation</p:attrName>
                                        </p:attrNameLst>
                                      </p:cBhvr>
                                      <p:tavLst>
                                        <p:tav tm="0">
                                          <p:val>
                                            <p:fltVal val="-90.000000"/>
                                          </p:val>
                                        </p:tav>
                                        <p:tav tm="100000">
                                          <p:val>
                                            <p:fltVal val="0.000000"/>
                                          </p:val>
                                        </p:tav>
                                      </p:tavLst>
                                    </p:anim>
                                    <p:anim calcmode="lin" valueType="num">
                                      <p:cBhvr>
                                        <p:cTn id="8" dur="500" decel="50000" fill="hold">
                                          <p:stCondLst>
                                            <p:cond delay="0"/>
                                          </p:stCondLst>
                                        </p:cTn>
                                        <p:tgtEl>
                                          <p:spTgt spid="39939"/>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9939"/>
                                        </p:tgtEl>
                                        <p:attrNameLst>
                                          <p:attrName>ppt_w</p:attrName>
                                        </p:attrNameLst>
                                      </p:cBhvr>
                                      <p:tavLst>
                                        <p:tav tm="0">
                                          <p:val>
                                            <p:strVal val="#ppt_w*.05"/>
                                          </p:val>
                                        </p:tav>
                                        <p:tav tm="100000">
                                          <p:val>
                                            <p:strVal val="#ppt_w"/>
                                          </p:val>
                                        </p:tav>
                                      </p:tavLst>
                                    </p:anim>
                                    <p:anim calcmode="lin" valueType="num">
                                      <p:cBhvr>
                                        <p:cTn id="10" dur="1000" fill="hold"/>
                                        <p:tgtEl>
                                          <p:spTgt spid="39939"/>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9939"/>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9939"/>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9939"/>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9939"/>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39940">
                                            <p:txEl>
                                              <p:charRg st="0" end="18"/>
                                            </p:txEl>
                                          </p:spTgt>
                                        </p:tgtEl>
                                        <p:attrNameLst>
                                          <p:attrName>style.visibility</p:attrName>
                                        </p:attrNameLst>
                                      </p:cBhvr>
                                      <p:to>
                                        <p:strVal val="visible"/>
                                      </p:to>
                                    </p:set>
                                    <p:animEffect transition="in" filter="randombar(horizontal)">
                                      <p:cBhvr>
                                        <p:cTn id="19" dur="500"/>
                                        <p:tgtEl>
                                          <p:spTgt spid="39940">
                                            <p:txEl>
                                              <p:charRg st="0" end="18"/>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39940">
                                            <p:txEl>
                                              <p:charRg st="19" end="38"/>
                                            </p:txEl>
                                          </p:spTgt>
                                        </p:tgtEl>
                                        <p:attrNameLst>
                                          <p:attrName>style.visibility</p:attrName>
                                        </p:attrNameLst>
                                      </p:cBhvr>
                                      <p:to>
                                        <p:strVal val="visible"/>
                                      </p:to>
                                    </p:set>
                                    <p:animEffect transition="in" filter="randombar(horizontal)">
                                      <p:cBhvr>
                                        <p:cTn id="24" dur="500"/>
                                        <p:tgtEl>
                                          <p:spTgt spid="39940">
                                            <p:txEl>
                                              <p:charRg st="19" end="38"/>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39940">
                                            <p:txEl>
                                              <p:charRg st="39" end="59"/>
                                            </p:txEl>
                                          </p:spTgt>
                                        </p:tgtEl>
                                        <p:attrNameLst>
                                          <p:attrName>style.visibility</p:attrName>
                                        </p:attrNameLst>
                                      </p:cBhvr>
                                      <p:to>
                                        <p:strVal val="visible"/>
                                      </p:to>
                                    </p:set>
                                    <p:animEffect transition="in" filter="randombar(horizontal)">
                                      <p:cBhvr>
                                        <p:cTn id="29" dur="500"/>
                                        <p:tgtEl>
                                          <p:spTgt spid="39940">
                                            <p:txEl>
                                              <p:charRg st="39" end="5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p:bldP spid="39940"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774" name="图片 32773" descr="春15"/>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2775" name="矩形 32774"/>
          <p:cNvSpPr/>
          <p:nvPr/>
        </p:nvSpPr>
        <p:spPr>
          <a:xfrm>
            <a:off x="0" y="5670550"/>
            <a:ext cx="9144000" cy="1187450"/>
          </a:xfrm>
          <a:prstGeom prst="rect">
            <a:avLst/>
          </a:prstGeom>
          <a:noFill/>
          <a:ln w="9525">
            <a:noFill/>
          </a:ln>
        </p:spPr>
        <p:txBody>
          <a:bodyPr anchor="ctr">
            <a:spAutoFit/>
          </a:bodyPr>
          <a:p>
            <a:pPr lvl="0"/>
            <a:r>
              <a:rPr lang="zh-CN" altLang="en-US" sz="2400" b="1" dirty="0">
                <a:solidFill>
                  <a:srgbClr val="FF0000"/>
                </a:solidFill>
                <a:latin typeface="Arial" panose="020B0604020202020204" pitchFamily="34" charset="0"/>
                <a:ea typeface="宋体" panose="02010600030101010101" pitchFamily="2" charset="-122"/>
              </a:rPr>
              <a:t>　盼望着，盼望着，东风来了，春天的脚步近了。 　　一切都像刚睡醒的样子，欣欣然张开了眼。山朗润起来了，水涨起来了，太阳的脸红起来了。 </a:t>
            </a:r>
            <a:endParaRPr lang="zh-CN" altLang="en-US" sz="2400" b="1" dirty="0">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775"/>
                                        </p:tgtEl>
                                        <p:attrNameLst>
                                          <p:attrName>style.visibility</p:attrName>
                                        </p:attrNameLst>
                                      </p:cBhvr>
                                      <p:to>
                                        <p:strVal val="visible"/>
                                      </p:to>
                                    </p:set>
                                    <p:animEffect transition="in" filter="blinds(horizontal)">
                                      <p:cBhvr>
                                        <p:cTn id="7" dur="500"/>
                                        <p:tgtEl>
                                          <p:spTgt spid="327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703" name="图片 29702" descr="春3"/>
          <p:cNvPicPr>
            <a:picLocks noChangeAspect="1"/>
          </p:cNvPicPr>
          <p:nvPr/>
        </p:nvPicPr>
        <p:blipFill>
          <a:blip r:embed="rId1"/>
          <a:stretch>
            <a:fillRect/>
          </a:stretch>
        </p:blipFill>
        <p:spPr>
          <a:xfrm>
            <a:off x="0" y="0"/>
            <a:ext cx="9144000" cy="7029450"/>
          </a:xfrm>
          <a:prstGeom prst="rect">
            <a:avLst/>
          </a:prstGeom>
          <a:noFill/>
          <a:ln w="9525">
            <a:noFill/>
          </a:ln>
        </p:spPr>
      </p:pic>
      <p:sp>
        <p:nvSpPr>
          <p:cNvPr id="29704" name="矩形 29703"/>
          <p:cNvSpPr/>
          <p:nvPr/>
        </p:nvSpPr>
        <p:spPr>
          <a:xfrm>
            <a:off x="0" y="4479925"/>
            <a:ext cx="9144000" cy="2771775"/>
          </a:xfrm>
          <a:prstGeom prst="rect">
            <a:avLst/>
          </a:prstGeom>
          <a:noFill/>
          <a:ln w="9525">
            <a:noFill/>
          </a:ln>
        </p:spPr>
        <p:txBody>
          <a:bodyPr anchor="ctr">
            <a:spAutoFit/>
          </a:bodyPr>
          <a:p>
            <a:pPr lvl="0"/>
            <a:r>
              <a:rPr lang="zh-CN" altLang="en-US" sz="3200" b="1" dirty="0">
                <a:solidFill>
                  <a:srgbClr val="FF0000"/>
                </a:solidFill>
                <a:latin typeface="Arial" panose="020B0604020202020204" pitchFamily="34" charset="0"/>
                <a:ea typeface="宋体" panose="02010600030101010101" pitchFamily="2" charset="-122"/>
              </a:rPr>
              <a:t>小草偷偷地从土里钻出来，嫩嫩的，绿绿的。园子里，田野里，瞧去，一大片一大片满是的。坐着，躺着，打两个滚，踢几脚球，赛几趟跑，捉几回迷藏。风轻悄悄的，草绵软软的。</a:t>
            </a:r>
            <a:r>
              <a:rPr lang="en-US" altLang="zh-CN" sz="3200" b="1" dirty="0">
                <a:solidFill>
                  <a:srgbClr val="FF0000"/>
                </a:solidFill>
                <a:latin typeface="Arial" panose="020B0604020202020204" pitchFamily="34" charset="0"/>
                <a:ea typeface="宋体" panose="02010600030101010101" pitchFamily="2" charset="-122"/>
              </a:rPr>
              <a:t>  </a:t>
            </a:r>
            <a:endParaRPr lang="en-US" altLang="zh-CN" sz="3200" b="1" dirty="0">
              <a:solidFill>
                <a:srgbClr val="FF0000"/>
              </a:solidFill>
              <a:latin typeface="Arial" panose="020B0604020202020204" pitchFamily="34" charset="0"/>
              <a:ea typeface="宋体" panose="02010600030101010101" pitchFamily="2" charset="-122"/>
            </a:endParaRPr>
          </a:p>
          <a:p>
            <a:pPr lvl="0"/>
            <a:r>
              <a:rPr lang="en-US" altLang="zh-CN" sz="2400" dirty="0">
                <a:latin typeface="Arial" panose="020B0604020202020204" pitchFamily="34" charset="0"/>
                <a:ea typeface="宋体" panose="02010600030101010101" pitchFamily="2" charset="-122"/>
              </a:rPr>
              <a:t> </a:t>
            </a:r>
            <a:br>
              <a:rPr lang="en-US" altLang="zh-CN" sz="2400" dirty="0">
                <a:latin typeface="Arial" panose="020B0604020202020204" pitchFamily="34" charset="0"/>
                <a:ea typeface="宋体" panose="02010600030101010101" pitchFamily="2" charset="-122"/>
              </a:rPr>
            </a:br>
            <a:endParaRPr lang="en-US" altLang="zh-CN" sz="24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704"/>
                                        </p:tgtEl>
                                        <p:attrNameLst>
                                          <p:attrName>style.visibility</p:attrName>
                                        </p:attrNameLst>
                                      </p:cBhvr>
                                      <p:to>
                                        <p:strVal val="visible"/>
                                      </p:to>
                                    </p:set>
                                    <p:animEffect transition="in" filter="blinds(horizontal)">
                                      <p:cBhvr>
                                        <p:cTn id="7" dur="500"/>
                                        <p:tgtEl>
                                          <p:spTgt spid="297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52" name="图片 27651" descr="春7"/>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7653" name="矩形 27652"/>
          <p:cNvSpPr/>
          <p:nvPr/>
        </p:nvSpPr>
        <p:spPr>
          <a:xfrm>
            <a:off x="0" y="4940300"/>
            <a:ext cx="9144000" cy="1917700"/>
          </a:xfrm>
          <a:prstGeom prst="rect">
            <a:avLst/>
          </a:prstGeom>
          <a:noFill/>
          <a:ln w="9525">
            <a:noFill/>
          </a:ln>
        </p:spPr>
        <p:txBody>
          <a:bodyPr>
            <a:spAutoFit/>
          </a:bodyPr>
          <a:p>
            <a:pPr lvl="0"/>
            <a:r>
              <a:rPr lang="zh-CN" altLang="en-US" sz="2400" b="1" dirty="0">
                <a:solidFill>
                  <a:srgbClr val="FF0000"/>
                </a:solidFill>
                <a:latin typeface="Arial" panose="020B0604020202020204" pitchFamily="34" charset="0"/>
                <a:ea typeface="宋体" panose="02010600030101010101" pitchFamily="2" charset="-122"/>
              </a:rPr>
              <a:t>桃树、杏树、梨树，你不让我，我不让你，都开满了花赶趟儿。红的像火，粉的像霞，白的像雪。花里带着甜味，闭了眼，树上仿佛已经满是桃儿、杏儿、梨儿！花下成千成百的蜜蜂嗡嗡地闹着，大小的蝴蝶飞来飞去。野花遍地是：杂样儿，有名字的，没名字的，散在草丛里，像眼睛，像星星，还眨呀眨的。</a:t>
            </a:r>
            <a:endParaRPr lang="zh-CN" altLang="en-US" sz="2400" b="1" dirty="0">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3"/>
                                        </p:tgtEl>
                                        <p:attrNameLst>
                                          <p:attrName>style.visibility</p:attrName>
                                        </p:attrNameLst>
                                      </p:cBhvr>
                                      <p:to>
                                        <p:strVal val="visible"/>
                                      </p:to>
                                    </p:set>
                                    <p:anim calcmode="lin" valueType="num">
                                      <p:cBhvr additive="base">
                                        <p:cTn id="7" dur="500" fill="hold"/>
                                        <p:tgtEl>
                                          <p:spTgt spid="27653"/>
                                        </p:tgtEl>
                                        <p:attrNameLst>
                                          <p:attrName>ppt_x</p:attrName>
                                        </p:attrNameLst>
                                      </p:cBhvr>
                                      <p:tavLst>
                                        <p:tav tm="0">
                                          <p:val>
                                            <p:strVal val="#ppt_x"/>
                                          </p:val>
                                        </p:tav>
                                        <p:tav tm="100000">
                                          <p:val>
                                            <p:strVal val="#ppt_x"/>
                                          </p:val>
                                        </p:tav>
                                      </p:tavLst>
                                    </p:anim>
                                    <p:anim calcmode="lin" valueType="num">
                                      <p:cBhvr additive="base">
                                        <p:cTn id="8" dur="500" fill="hold"/>
                                        <p:tgtEl>
                                          <p:spTgt spid="276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8" name="矩形 28677"/>
          <p:cNvSpPr/>
          <p:nvPr/>
        </p:nvSpPr>
        <p:spPr>
          <a:xfrm>
            <a:off x="0" y="730250"/>
            <a:ext cx="9144000" cy="457200"/>
          </a:xfrm>
          <a:prstGeom prst="rect">
            <a:avLst/>
          </a:prstGeom>
          <a:noFill/>
          <a:ln w="9525">
            <a:noFill/>
          </a:ln>
        </p:spPr>
        <p:txBody>
          <a:bodyPr anchor="ctr">
            <a:spAutoFit/>
          </a:bodyPr>
          <a:p>
            <a:pPr lvl="0"/>
            <a:endParaRPr sz="2400" b="1" dirty="0">
              <a:solidFill>
                <a:srgbClr val="FF0000"/>
              </a:solidFill>
              <a:latin typeface="Arial" panose="020B0604020202020204" pitchFamily="34" charset="0"/>
              <a:ea typeface="宋体" panose="02010600030101010101" pitchFamily="2" charset="-122"/>
            </a:endParaRPr>
          </a:p>
        </p:txBody>
      </p:sp>
      <p:pic>
        <p:nvPicPr>
          <p:cNvPr id="28680" name="图片 28679" descr="春6"/>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8681" name="矩形 28680"/>
          <p:cNvSpPr/>
          <p:nvPr/>
        </p:nvSpPr>
        <p:spPr>
          <a:xfrm>
            <a:off x="0" y="4940300"/>
            <a:ext cx="9144000" cy="1917700"/>
          </a:xfrm>
          <a:prstGeom prst="rect">
            <a:avLst/>
          </a:prstGeom>
          <a:noFill/>
          <a:ln w="9525">
            <a:noFill/>
          </a:ln>
        </p:spPr>
        <p:txBody>
          <a:bodyPr anchor="ctr">
            <a:spAutoFit/>
          </a:bodyPr>
          <a:p>
            <a:pPr lvl="0"/>
            <a:r>
              <a:rPr lang="en-US" altLang="zh-CN" sz="2400" b="1" dirty="0">
                <a:solidFill>
                  <a:srgbClr val="FF0000"/>
                </a:solidFill>
                <a:latin typeface="Arial" panose="020B0604020202020204" pitchFamily="34" charset="0"/>
                <a:ea typeface="宋体" panose="02010600030101010101" pitchFamily="2" charset="-122"/>
              </a:rPr>
              <a:t>“</a:t>
            </a:r>
            <a:r>
              <a:rPr lang="zh-CN" altLang="en-US" sz="2400" b="1" dirty="0">
                <a:solidFill>
                  <a:srgbClr val="FF0000"/>
                </a:solidFill>
                <a:latin typeface="Arial" panose="020B0604020202020204" pitchFamily="34" charset="0"/>
                <a:ea typeface="宋体" panose="02010600030101010101" pitchFamily="2" charset="-122"/>
              </a:rPr>
              <a:t>吹面不寒杨柳风”，不错的，像母亲的手抚摸着你，风里带着些新翻的泥土的气息，混着青草味儿，还有各种花的香，都在微微润湿的空气里酝酿。鸟儿将巢安在繁花嫩叶当中，高兴起来了，呼朋引伴的卖弄清脆的歌喉，唱出婉转的曲子，跟清风流水应和着。牛背上牧童的短笛，这时候也成天嘹亮的响着。 </a:t>
            </a:r>
            <a:endParaRPr lang="zh-CN" altLang="en-US" sz="2400" b="1" dirty="0">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81"/>
                                        </p:tgtEl>
                                        <p:attrNameLst>
                                          <p:attrName>style.visibility</p:attrName>
                                        </p:attrNameLst>
                                      </p:cBhvr>
                                      <p:to>
                                        <p:strVal val="visible"/>
                                      </p:to>
                                    </p:set>
                                    <p:anim calcmode="lin" valueType="num">
                                      <p:cBhvr additive="base">
                                        <p:cTn id="7" dur="500" fill="hold"/>
                                        <p:tgtEl>
                                          <p:spTgt spid="28681"/>
                                        </p:tgtEl>
                                        <p:attrNameLst>
                                          <p:attrName>ppt_x</p:attrName>
                                        </p:attrNameLst>
                                      </p:cBhvr>
                                      <p:tavLst>
                                        <p:tav tm="0">
                                          <p:val>
                                            <p:strVal val="#ppt_x"/>
                                          </p:val>
                                        </p:tav>
                                        <p:tav tm="100000">
                                          <p:val>
                                            <p:strVal val="#ppt_x"/>
                                          </p:val>
                                        </p:tav>
                                      </p:tavLst>
                                    </p:anim>
                                    <p:anim calcmode="lin" valueType="num">
                                      <p:cBhvr additive="base">
                                        <p:cTn id="8" dur="500" fill="hold"/>
                                        <p:tgtEl>
                                          <p:spTgt spid="286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1"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3328</Words>
  <Application>WPS 演示</Application>
  <PresentationFormat>在屏幕上显示</PresentationFormat>
  <Paragraphs>181</Paragraphs>
  <Slides>27</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27</vt:i4>
      </vt:variant>
    </vt:vector>
  </HeadingPairs>
  <TitlesOfParts>
    <vt:vector size="41" baseType="lpstr">
      <vt:lpstr>Arial</vt:lpstr>
      <vt:lpstr>宋体</vt:lpstr>
      <vt:lpstr>Wingdings</vt:lpstr>
      <vt:lpstr>楷体_GB2312</vt:lpstr>
      <vt:lpstr>华文行楷</vt:lpstr>
      <vt:lpstr>幼圆</vt:lpstr>
      <vt:lpstr>MS Outlook</vt:lpstr>
      <vt:lpstr>Tahoma</vt:lpstr>
      <vt:lpstr>Times New Roman</vt:lpstr>
      <vt:lpstr>新宋体</vt:lpstr>
      <vt:lpstr>微软雅黑</vt:lpstr>
      <vt:lpstr>Calibri</vt:lpstr>
      <vt:lpstr>Symbol</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Administrator</cp:lastModifiedBy>
  <cp:revision>3</cp:revision>
  <dcterms:created xsi:type="dcterms:W3CDTF">2014-02-02T13:41:04Z</dcterms:created>
  <dcterms:modified xsi:type="dcterms:W3CDTF">2017-02-13T12:00:21Z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