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3" r:id="rId3"/>
    <p:sldMasterId id="2147483697" r:id="rId4"/>
  </p:sldMasterIdLst>
  <p:notesMasterIdLst>
    <p:notesMasterId r:id="rId9"/>
  </p:notesMasterIdLst>
  <p:handoutMasterIdLst>
    <p:handoutMasterId r:id="rId36"/>
  </p:handoutMasterIdLst>
  <p:sldIdLst>
    <p:sldId id="258" r:id="rId5"/>
    <p:sldId id="397" r:id="rId6"/>
    <p:sldId id="296" r:id="rId7"/>
    <p:sldId id="259" r:id="rId8"/>
    <p:sldId id="496" r:id="rId10"/>
    <p:sldId id="448" r:id="rId11"/>
    <p:sldId id="497" r:id="rId12"/>
    <p:sldId id="498" r:id="rId13"/>
    <p:sldId id="260" r:id="rId14"/>
    <p:sldId id="316" r:id="rId15"/>
    <p:sldId id="309" r:id="rId16"/>
    <p:sldId id="502" r:id="rId17"/>
    <p:sldId id="327" r:id="rId18"/>
    <p:sldId id="317" r:id="rId19"/>
    <p:sldId id="318" r:id="rId20"/>
    <p:sldId id="343" r:id="rId21"/>
    <p:sldId id="319" r:id="rId22"/>
    <p:sldId id="534" r:id="rId23"/>
    <p:sldId id="305" r:id="rId24"/>
    <p:sldId id="321" r:id="rId25"/>
    <p:sldId id="306" r:id="rId26"/>
    <p:sldId id="538" r:id="rId27"/>
    <p:sldId id="539" r:id="rId28"/>
    <p:sldId id="311" r:id="rId29"/>
    <p:sldId id="537" r:id="rId30"/>
    <p:sldId id="338" r:id="rId31"/>
    <p:sldId id="542" r:id="rId32"/>
    <p:sldId id="543" r:id="rId33"/>
    <p:sldId id="324" r:id="rId34"/>
    <p:sldId id="325" r:id="rId35"/>
  </p:sldIdLst>
  <p:sldSz cx="9144000" cy="5143500" type="screen16x9"/>
  <p:notesSz cx="6858000" cy="9144000"/>
  <p:custDataLst>
    <p:tags r:id="rId4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39966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56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914" userDrawn="1">
          <p15:clr>
            <a:srgbClr val="A4A3A4"/>
          </p15:clr>
        </p15:guide>
        <p15:guide id="3" orient="horz" pos="1641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ww.xkb1.com" initials="" lastIdx="0" clrIdx="0"/>
  <p:cmAuthor id="1" name="Administrator" initials="A" lastIdx="0" clrIdx="0"/>
  <p:cmAuthor id="2" name="作者" initials="A" lastIdx="0" clrIdx="1"/>
  <p:cmAuthor id="4" name="dell" initials="d" lastIdx="1" clrIdx="3"/>
  <p:cmAuthor id="7" name="Yi Su" initials="Y" lastIdx="0" clrIdx="4"/>
  <p:cmAuthor id="8" name="ming qiu" initials="m" lastIdx="0" clrIdx="1"/>
  <p:cmAuthor id="3" name="Mia Vida Villanueva" initials="M" lastIdx="0" clrIdx="0"/>
  <p:cmAuthor id="5" name="姜伟光" initials="姜" lastIdx="0" clrIdx="0"/>
  <p:cmAuthor id="6" name="Microsoft Office 用户" initials="M" lastIdx="0" clrIdx="2"/>
  <p:cmAuthor id="9" name="dongyu" initials="d" lastIdx="0" clrIdx="8"/>
  <p:cmAuthor id="10" name="houyanan21" initials="h" lastIdx="0" clrIdx="9"/>
  <p:cmAuthor id="11" name="微软用户" initials="微" lastIdx="0" clrIdx="0"/>
  <p:cmAuthor id="12" name="MyPC" initials="M" lastIdx="0" clrIdx="11"/>
  <p:cmAuthor id="13" name="PC" initials="P" lastIdx="0" clrIdx="12"/>
  <p:cmAuthor id="15" name="Nicole Li  李倩" initials="N" lastIdx="0" clrIdx="0"/>
  <p:cmAuthor id="18" name="222" initials="2" lastIdx="0" clrIdx="0"/>
  <p:cmAuthor id="19" name="Vivian Liu" initials="V" lastIdx="0" clrIdx="1"/>
  <p:cmAuthor id="21" name="ASUS" initials="A" lastIdx="0" clrIdx="20"/>
  <p:cmAuthor id="22" name="孙宇婷" initials="孙" lastIdx="0" clrIdx="21"/>
  <p:cmAuthor id="49837067" name="刘浩" initials="刘" lastIdx="0" clrIdx="0"/>
  <p:cmAuthor id="20" name="新课标第一网" initials="" lastIdx="0" clrIdx="0"/>
  <p:cmAuthor id="14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43B"/>
    <a:srgbClr val="005C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8" autoAdjust="0"/>
    <p:restoredTop sz="95580" autoAdjust="0"/>
  </p:normalViewPr>
  <p:slideViewPr>
    <p:cSldViewPr snapToGrid="0" showGuides="1">
      <p:cViewPr varScale="1">
        <p:scale>
          <a:sx n="90" d="100"/>
          <a:sy n="90" d="100"/>
        </p:scale>
        <p:origin x="-888" y="-102"/>
      </p:cViewPr>
      <p:guideLst>
        <p:guide orient="horz" pos="2161"/>
        <p:guide pos="3914"/>
        <p:guide orient="horz" pos="1641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1" Type="http://schemas.openxmlformats.org/officeDocument/2006/relationships/tags" Target="tags/tag168.xml"/><Relationship Id="rId40" Type="http://schemas.openxmlformats.org/officeDocument/2006/relationships/commentAuthors" Target="commentAuthors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5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6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56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/>
        <p:txBody>
          <a:bodyPr/>
          <a:lstStyle/>
          <a:p>
            <a:fld id="{F3EF2CC3-3DD2-4040-878B-095A716B936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/>
        <p:txBody>
          <a:bodyPr/>
          <a:lstStyle/>
          <a:p>
            <a:fld id="{F3EF2CC3-3DD2-4040-878B-095A716B936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/>
        <p:txBody>
          <a:bodyPr/>
          <a:lstStyle/>
          <a:p>
            <a:fld id="{F3EF2CC3-3DD2-4040-878B-095A716B936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/>
        <p:txBody>
          <a:bodyPr/>
          <a:lstStyle/>
          <a:p>
            <a:fld id="{F3EF2CC3-3DD2-4040-878B-095A716B936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4"/>
            </p:custDataLst>
          </p:nvPr>
        </p:nvSpPr>
        <p:spPr/>
        <p:txBody>
          <a:bodyPr/>
          <a:lstStyle/>
          <a:p>
            <a:fld id="{F3EF2CC3-3DD2-4040-878B-095A716B936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AFEC81-93C6-4C07-8CEE-465E00C2C4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67491" tIns="35094" rIns="67491" bIns="35094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67491" tIns="35094" rIns="67491" bIns="35094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399665" indent="0" algn="ctr">
              <a:buNone/>
              <a:defRPr sz="1200"/>
            </a:lvl8pPr>
            <a:lvl9pPr marL="274256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67491" tIns="35094" rIns="67491" bIns="35094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67491" tIns="35094" rIns="67491" bIns="35094"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67491" tIns="35094" rIns="67491" bIns="35094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67491" tIns="35094" rIns="67491" bIns="3509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67491" tIns="35094" rIns="67491" bIns="35094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67491" tIns="35094" rIns="67491" bIns="35094"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3000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67491" tIns="35094" rIns="67491" bIns="35094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67491" tIns="35094" rIns="67491" bIns="3509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67491" tIns="35094" rIns="67491" bIns="35094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67491" tIns="35094" rIns="67491" bIns="35094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76188" tIns="28574" rIns="57142" bIns="28574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76188" tIns="0" rIns="61904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76188" tIns="28574" rIns="57142" bIns="28574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76188" tIns="0" rIns="61904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宣传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67491" tIns="35094" rIns="67491" bIns="35094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67491" tIns="35094" rIns="67491" bIns="35094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67491" tIns="35094" rIns="67491" bIns="35094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67491" tIns="35094" rIns="67491" bIns="35094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35094" tIns="35094" rIns="35094" bIns="35094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4" Type="http://schemas.openxmlformats.org/officeDocument/2006/relationships/theme" Target="../theme/theme1.xml"/><Relationship Id="rId43" Type="http://schemas.openxmlformats.org/officeDocument/2006/relationships/tags" Target="../tags/tag91.xml"/><Relationship Id="rId42" Type="http://schemas.openxmlformats.org/officeDocument/2006/relationships/image" Target="file:///D:\qq&#25991;&#20214;\712321467\Image\C2C\Image2\%7b75232B38-A165-1FB7-499C-2E1C792CACB5%7d.png" TargetMode="External"/><Relationship Id="rId41" Type="http://schemas.openxmlformats.org/officeDocument/2006/relationships/image" Target="../media/image1.png"/><Relationship Id="rId40" Type="http://schemas.openxmlformats.org/officeDocument/2006/relationships/tags" Target="../tags/tag90.xml"/><Relationship Id="rId4" Type="http://schemas.openxmlformats.org/officeDocument/2006/relationships/slideLayout" Target="../slideLayouts/slideLayout4.xml"/><Relationship Id="rId39" Type="http://schemas.openxmlformats.org/officeDocument/2006/relationships/tags" Target="../tags/tag89.xml"/><Relationship Id="rId38" Type="http://schemas.openxmlformats.org/officeDocument/2006/relationships/tags" Target="../tags/tag88.xml"/><Relationship Id="rId37" Type="http://schemas.openxmlformats.org/officeDocument/2006/relationships/tags" Target="../tags/tag87.xml"/><Relationship Id="rId36" Type="http://schemas.openxmlformats.org/officeDocument/2006/relationships/tags" Target="../tags/tag86.xml"/><Relationship Id="rId35" Type="http://schemas.openxmlformats.org/officeDocument/2006/relationships/tags" Target="../tags/tag8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7" Type="http://schemas.openxmlformats.org/officeDocument/2006/relationships/theme" Target="../theme/theme2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1.png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5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67619" tIns="35237" rIns="67619" bIns="35237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6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67491" tIns="35094" rIns="67491" bIns="3509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7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68571" tIns="34289" rIns="68571" bIns="34289" rtlCol="0" anchor="ctr">
            <a:normAutofit/>
          </a:bodyPr>
          <a:lstStyle>
            <a:lvl1pPr algn="l">
              <a:defRPr sz="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8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68571" tIns="34289" rIns="68571" bIns="34289" rtlCol="0" anchor="ctr">
            <a:normAutofit/>
          </a:bodyPr>
          <a:lstStyle>
            <a:lvl1pPr algn="ctr">
              <a:defRPr sz="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9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68571" tIns="34289" rIns="68571" bIns="34289" rtlCol="0" anchor="ctr">
            <a:normAutofit/>
          </a:bodyPr>
          <a:lstStyle>
            <a:lvl1pPr algn="r">
              <a:defRPr sz="8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 r:link="rId42"/>
          <a:stretch>
            <a:fillRect/>
          </a:stretch>
        </p:blipFill>
        <p:spPr>
          <a:xfrm>
            <a:off x="628650" y="273846"/>
            <a:ext cx="7144" cy="714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sz="14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6500" algn="l"/>
        </a:tabLst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charset="0"/>
        <a:buChar char=""/>
        <a:defRPr sz="11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defRPr sz="11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>
            <a:alphaModFix amt="30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838202" y="365126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transition spd="slow">
    <p:random/>
  </p:transition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 userDrawn="1"/>
        </p:nvSpPr>
        <p:spPr>
          <a:xfrm>
            <a:off x="7" y="0"/>
            <a:ext cx="9143365" cy="5143500"/>
          </a:xfrm>
          <a:prstGeom prst="frame">
            <a:avLst>
              <a:gd name="adj1" fmla="val 2756"/>
            </a:avLst>
          </a:prstGeom>
          <a:solidFill>
            <a:srgbClr val="B4DCBE"/>
          </a:solidFill>
          <a:ln>
            <a:noFill/>
          </a:ln>
          <a:effectLst>
            <a:innerShdw blurRad="114300">
              <a:schemeClr val="bg1">
                <a:lumMod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3" name="图片 1073743875" descr="学科网 zxxk.com"/>
          <p:cNvPicPr>
            <a:picLocks noChangeAspect="1"/>
          </p:cNvPicPr>
          <p:nvPr/>
        </p:nvPicPr>
        <p:blipFill>
          <a:blip r:embed="rId7" r:link="rId8"/>
          <a:stretch>
            <a:fillRect/>
          </a:stretch>
        </p:blipFill>
        <p:spPr>
          <a:xfrm>
            <a:off x="838202" y="365126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3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6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5.xml"/><Relationship Id="rId4" Type="http://schemas.openxmlformats.org/officeDocument/2006/relationships/tags" Target="../tags/tag119.xml"/><Relationship Id="rId3" Type="http://schemas.openxmlformats.org/officeDocument/2006/relationships/image" Target="../media/image6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2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1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2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30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3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4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9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5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5.png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0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9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18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文本框 6"/>
          <p:cNvSpPr txBox="1"/>
          <p:nvPr>
            <p:custDataLst>
              <p:tags r:id="rId2"/>
            </p:custDataLst>
          </p:nvPr>
        </p:nvSpPr>
        <p:spPr>
          <a:xfrm>
            <a:off x="468314" y="249243"/>
            <a:ext cx="1565910" cy="49784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9" rIns="68571" bIns="34289">
            <a:spAutoFit/>
          </a:bodyPr>
          <a:lstStyle/>
          <a:p>
            <a:pPr algn="l" eaLnBrk="0" hangingPunct="0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</a:t>
            </a:r>
            <a:r>
              <a:rPr lang="zh-CN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导</a:t>
            </a:r>
            <a:r>
              <a:rPr lang="zh-CN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入</a:t>
            </a:r>
            <a:endParaRPr lang="zh-CN" altLang="zh-CN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6392" name="矩形 8"/>
          <p:cNvSpPr/>
          <p:nvPr>
            <p:custDataLst>
              <p:tags r:id="rId3"/>
            </p:custDataLst>
          </p:nvPr>
        </p:nvSpPr>
        <p:spPr>
          <a:xfrm>
            <a:off x="603250" y="1229995"/>
            <a:ext cx="7673340" cy="206756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9" rIns="68571" bIns="34289">
            <a:spAutoFit/>
          </a:bodyPr>
          <a:lstStyle/>
          <a:p>
            <a:pPr indent="445135" defTabSz="3429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3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3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李清照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前期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题材多为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自然风光和思念之情</a:t>
            </a:r>
            <a:r>
              <a:rPr lang="zh-CN" altLang="zh-CN" sz="26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清丽明快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。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后期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因国破家亡夫死</a:t>
            </a:r>
            <a:r>
              <a:rPr lang="zh-CN" altLang="zh-CN" sz="26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词变得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凄凉而又深沉</a:t>
            </a:r>
            <a:r>
              <a:rPr lang="zh-CN" altLang="zh-CN" sz="26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多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抒发伤时念旧和悼念亡夫</a:t>
            </a:r>
            <a:r>
              <a:rPr lang="zh-CN" altLang="en-US" sz="2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之情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。今天</a:t>
            </a:r>
            <a:r>
              <a:rPr lang="zh-CN" altLang="zh-CN" sz="26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我们学习这首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《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渔家傲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》</a:t>
            </a:r>
            <a:r>
              <a:rPr lang="zh-CN" altLang="zh-CN" sz="26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看一看是什么风格的诗词呢？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文本框 3"/>
          <p:cNvSpPr txBox="1">
            <a:spLocks noChangeArrowheads="1"/>
          </p:cNvSpPr>
          <p:nvPr/>
        </p:nvSpPr>
        <p:spPr bwMode="auto">
          <a:xfrm>
            <a:off x="208280" y="643890"/>
            <a:ext cx="5608955" cy="4260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渔家傲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李清照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defTabSz="457200" fontAlgn="base"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天接云涛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连晓雾，星河欲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转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千帆舞。仿佛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梦魂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归帝所，闻天语，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殷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勤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问我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归何处。 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defTabSz="457200" fontAlgn="base"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我报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路长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嗟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日暮，学诗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谩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惊人句。九万里风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鹏正举。风休住，蓬舟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吹取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三山去！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4453" name="文本框 5"/>
          <p:cNvSpPr txBox="1">
            <a:spLocks noChangeArrowheads="1"/>
          </p:cNvSpPr>
          <p:nvPr/>
        </p:nvSpPr>
        <p:spPr bwMode="auto">
          <a:xfrm>
            <a:off x="4777105" y="1774829"/>
            <a:ext cx="598488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33CC"/>
                </a:solidFill>
                <a:latin typeface="+mj-cs"/>
                <a:ea typeface="微软雅黑" panose="020B0503020204020204" charset="-122"/>
                <a:cs typeface="+mj-cs"/>
              </a:rPr>
              <a:t>yīn</a:t>
            </a:r>
            <a:endParaRPr lang="en-US" altLang="zh-CN" sz="2400" dirty="0">
              <a:solidFill>
                <a:srgbClr val="0033CC"/>
              </a:solidFill>
              <a:latin typeface="+mj-cs"/>
              <a:ea typeface="微软雅黑" panose="020B0503020204020204" charset="-122"/>
              <a:cs typeface="+mj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92801" y="1592263"/>
            <a:ext cx="3112975" cy="2675255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lIns="91430" tIns="45715" rIns="91430" bIns="45715">
            <a:spAutoFit/>
          </a:bodyPr>
          <a:lstStyle/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诵读指导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】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朗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读时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语调要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高昂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语速要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稍缓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。节奏要注意灵活多变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我报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路长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嗟日暮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学诗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谩有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惊人句</a:t>
            </a:r>
            <a:r>
              <a:rPr lang="zh-CN" altLang="en-US" sz="24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”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以凸显词的抑扬顿挫之美。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092575" y="1225747"/>
            <a:ext cx="1283473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33CC"/>
                </a:solidFill>
                <a:latin typeface="+mj-cs"/>
                <a:ea typeface="微软雅黑" panose="020B0503020204020204" charset="-122"/>
                <a:cs typeface="+mj-cs"/>
              </a:rPr>
              <a:t>zhu</a:t>
            </a:r>
            <a:r>
              <a: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ǎ</a:t>
            </a:r>
            <a:r>
              <a:rPr lang="en-US" altLang="zh-CN" sz="2400" dirty="0">
                <a:solidFill>
                  <a:srgbClr val="0033CC"/>
                </a:solidFill>
                <a:latin typeface="+mj-cs"/>
                <a:ea typeface="微软雅黑" panose="020B0503020204020204" charset="-122"/>
                <a:cs typeface="+mj-cs"/>
              </a:rPr>
              <a:t>n</a:t>
            </a:r>
            <a:endParaRPr lang="en-US" altLang="zh-CN" sz="2400" dirty="0">
              <a:solidFill>
                <a:srgbClr val="0033CC"/>
              </a:solidFill>
              <a:latin typeface="+mj-cs"/>
              <a:ea typeface="微软雅黑" panose="020B0503020204020204" charset="-122"/>
              <a:cs typeface="+mj-cs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319655" y="2891794"/>
            <a:ext cx="560388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33CC"/>
                </a:solidFill>
                <a:latin typeface="+mj-cs"/>
                <a:ea typeface="微软雅黑" panose="020B0503020204020204" charset="-122"/>
                <a:cs typeface="+mj-cs"/>
              </a:rPr>
              <a:t>jiē</a:t>
            </a:r>
            <a:endParaRPr lang="en-US" altLang="zh-CN" sz="2400" dirty="0">
              <a:solidFill>
                <a:srgbClr val="0033CC"/>
              </a:solidFill>
              <a:latin typeface="+mj-cs"/>
              <a:ea typeface="微软雅黑" panose="020B0503020204020204" charset="-122"/>
              <a:cs typeface="+mj-cs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4227197" y="2891794"/>
            <a:ext cx="925990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33CC"/>
                </a:solidFill>
                <a:latin typeface="+mj-cs"/>
                <a:ea typeface="微软雅黑" panose="020B0503020204020204" charset="-122"/>
                <a:cs typeface="+mj-cs"/>
              </a:rPr>
              <a:t>m</a:t>
            </a:r>
            <a:r>
              <a:rPr lang="en-US" altLang="zh-CN" sz="2400" b="1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à</a:t>
            </a:r>
            <a:r>
              <a:rPr lang="en-US" altLang="zh-CN" sz="2400" dirty="0">
                <a:solidFill>
                  <a:srgbClr val="0033CC"/>
                </a:solidFill>
                <a:latin typeface="+mj-cs"/>
                <a:ea typeface="微软雅黑" panose="020B0503020204020204" charset="-122"/>
                <a:cs typeface="+mj-cs"/>
              </a:rPr>
              <a:t>n</a:t>
            </a:r>
            <a:endParaRPr lang="en-US" altLang="zh-CN" sz="2400" dirty="0">
              <a:solidFill>
                <a:srgbClr val="0033CC"/>
              </a:solidFill>
              <a:latin typeface="+mj-cs"/>
              <a:ea typeface="微软雅黑" panose="020B0503020204020204" charset="-122"/>
              <a:cs typeface="+mj-cs"/>
            </a:endParaRPr>
          </a:p>
        </p:txBody>
      </p:sp>
      <p:pic>
        <p:nvPicPr>
          <p:cNvPr id="2" name="渔家傲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076515" y="279540"/>
            <a:ext cx="880782" cy="622162"/>
          </a:xfrm>
          <a:prstGeom prst="rect">
            <a:avLst/>
          </a:prstGeom>
        </p:spPr>
      </p:pic>
      <p:sp>
        <p:nvSpPr>
          <p:cNvPr id="33" name="文本框 6"/>
          <p:cNvSpPr txBox="1"/>
          <p:nvPr>
            <p:custDataLst>
              <p:tags r:id="rId4"/>
            </p:custDataLst>
          </p:nvPr>
        </p:nvSpPr>
        <p:spPr>
          <a:xfrm>
            <a:off x="468314" y="80968"/>
            <a:ext cx="1565910" cy="49784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9" rIns="68571" bIns="34289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诗词诵读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9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>
            <p:custDataLst>
              <p:tags r:id="rId1"/>
            </p:custDataLst>
          </p:nvPr>
        </p:nvSpPr>
        <p:spPr>
          <a:xfrm>
            <a:off x="179519" y="74812"/>
            <a:ext cx="1565910" cy="49784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9" rIns="68571" bIns="34289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疏通词意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1"/>
          <p:cNvSpPr txBox="1"/>
          <p:nvPr/>
        </p:nvSpPr>
        <p:spPr>
          <a:xfrm>
            <a:off x="525145" y="1367790"/>
            <a:ext cx="8022590" cy="599440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en-US" altLang="zh-CN" sz="315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天接</a:t>
            </a:r>
            <a:r>
              <a:rPr lang="zh-CN" altLang="en-US" sz="2800" b="1" i="0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云涛</a:t>
            </a:r>
            <a:r>
              <a:rPr lang="zh-CN" altLang="en-US" sz="28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连晓雾，</a:t>
            </a:r>
            <a:r>
              <a:rPr lang="zh-CN" altLang="en-US" sz="2800" b="1" i="0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星河欲转</a:t>
            </a:r>
            <a:r>
              <a:rPr lang="zh-CN" altLang="en-US" sz="28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千帆舞。</a:t>
            </a:r>
            <a:endParaRPr lang="zh-CN" altLang="en-US" sz="2800" b="0" i="0">
              <a:solidFill>
                <a:srgbClr val="00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/>
            <a:endParaRPr lang="zh-CN" altLang="en-US" sz="2800" b="0" i="0">
              <a:solidFill>
                <a:srgbClr val="00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/>
            <a:r>
              <a:rPr lang="zh-CN" altLang="en-US" sz="28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仿佛梦魂归</a:t>
            </a:r>
            <a:r>
              <a:rPr lang="zh-CN" altLang="en-US" sz="2800" b="1" i="0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帝所</a:t>
            </a:r>
            <a:r>
              <a:rPr lang="zh-CN" altLang="en-US" sz="28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。闻天语，</a:t>
            </a:r>
            <a:r>
              <a:rPr lang="zh-CN" altLang="en-US" sz="2800" b="1" i="0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殷勤</a:t>
            </a:r>
            <a:r>
              <a:rPr lang="zh-CN" altLang="en-US" sz="28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问我归何处。</a:t>
            </a:r>
            <a:endParaRPr lang="zh-CN" altLang="en-US" sz="3000" b="0" i="0">
              <a:solidFill>
                <a:srgbClr val="00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/>
            <a:endParaRPr lang="zh-CN" altLang="en-US" sz="3000" b="0" i="0">
              <a:solidFill>
                <a:srgbClr val="00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50340" y="1073150"/>
            <a:ext cx="283654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如波涛翻滚的云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08780" y="1073150"/>
            <a:ext cx="379285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银河流转</a:t>
            </a:r>
            <a:r>
              <a:rPr lang="zh-CN" altLang="zh-CN" sz="27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指天快亮了。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5615" y="2653665"/>
            <a:ext cx="283654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天帝居住的地方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65993" y="2668270"/>
            <a:ext cx="3076099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情意恳切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TextBox 4"/>
          <p:cNvSpPr txBox="1"/>
          <p:nvPr>
            <p:custDataLst>
              <p:tags r:id="rId2"/>
            </p:custDataLst>
          </p:nvPr>
        </p:nvSpPr>
        <p:spPr>
          <a:xfrm>
            <a:off x="575945" y="2761615"/>
            <a:ext cx="760412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75310" y="3268345"/>
            <a:ext cx="7921625" cy="142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2" tIns="45716" rIns="91432" bIns="45716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水天相接</a:t>
            </a:r>
            <a:r>
              <a:rPr lang="zh-CN" altLang="zh-CN" sz="24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如波涛翻滚的云连接着清晨的雾</a:t>
            </a:r>
            <a:r>
              <a:rPr lang="zh-CN" altLang="zh-CN" sz="24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银河流转</a:t>
            </a:r>
            <a:r>
              <a:rPr lang="zh-CN" altLang="zh-CN" sz="24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千帆如梭</a:t>
            </a:r>
            <a:r>
              <a:rPr lang="zh-CN" altLang="zh-CN" sz="24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逐浪漂荡。梦里魂魄仿佛回到天帝居住的地方</a:t>
            </a:r>
            <a:r>
              <a:rPr lang="zh-CN" altLang="zh-CN" sz="24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天帝传话</a:t>
            </a:r>
            <a:r>
              <a:rPr lang="zh-CN" altLang="zh-CN" sz="24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好意相邀</a:t>
            </a:r>
            <a:r>
              <a:rPr lang="zh-CN" altLang="zh-CN" sz="24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情意恳切地问我归向何处。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/>
      <p:bldP spid="9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>
            <p:custDataLst>
              <p:tags r:id="rId1"/>
            </p:custDataLst>
          </p:nvPr>
        </p:nvSpPr>
        <p:spPr>
          <a:xfrm>
            <a:off x="179519" y="74812"/>
            <a:ext cx="1565910" cy="49784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9" rIns="68571" bIns="34289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疏通词意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1"/>
          <p:cNvSpPr txBox="1"/>
          <p:nvPr/>
        </p:nvSpPr>
        <p:spPr>
          <a:xfrm>
            <a:off x="575945" y="1140460"/>
            <a:ext cx="8022590" cy="599440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en-US" altLang="zh-CN" sz="315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i="0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报</a:t>
            </a:r>
            <a:r>
              <a:rPr lang="zh-CN" altLang="en-US" sz="28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路长</a:t>
            </a:r>
            <a:r>
              <a:rPr lang="zh-CN" altLang="en-US" sz="2800" b="1" i="0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嗟</a:t>
            </a:r>
            <a:r>
              <a:rPr lang="zh-CN" altLang="en-US" sz="28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日暮，学诗</a:t>
            </a:r>
            <a:r>
              <a:rPr lang="zh-CN" altLang="en-US" sz="2800" b="1" i="0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谩</a:t>
            </a:r>
            <a:r>
              <a:rPr lang="zh-CN" altLang="en-US" sz="28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有惊人句</a:t>
            </a:r>
            <a:r>
              <a:rPr lang="zh-CN" altLang="en-US" sz="28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0" i="0">
              <a:solidFill>
                <a:srgbClr val="00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/>
            <a:endParaRPr lang="zh-CN" altLang="en-US" sz="2800" b="0" i="0">
              <a:solidFill>
                <a:srgbClr val="00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/>
            <a:r>
              <a:rPr lang="zh-CN" altLang="en-US" sz="30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九万里风鹏正</a:t>
            </a:r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r>
              <a:rPr lang="zh-CN" altLang="en-US" sz="30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。风休住，</a:t>
            </a:r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蓬舟</a:t>
            </a:r>
            <a:r>
              <a:rPr lang="zh-CN" altLang="en-US" sz="3000" b="0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吹取三山去！</a:t>
            </a:r>
            <a:endParaRPr lang="zh-CN" altLang="en-US" sz="3000" b="0" i="0">
              <a:solidFill>
                <a:srgbClr val="00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/>
            <a:endParaRPr lang="zh-CN" altLang="en-US" sz="3000" b="0" i="0">
              <a:solidFill>
                <a:srgbClr val="00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50340" y="847090"/>
            <a:ext cx="92392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回答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1140" y="847090"/>
            <a:ext cx="168973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叹息</a:t>
            </a:r>
            <a:r>
              <a:rPr lang="zh-CN" altLang="zh-CN" sz="27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慨叹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17800" y="2468245"/>
            <a:ext cx="106616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高飞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4858" y="2468245"/>
            <a:ext cx="3076099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如飞蓬般轻快的船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62170" y="847090"/>
            <a:ext cx="277876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</a:t>
            </a:r>
            <a:r>
              <a:rPr lang="en-US" altLang="zh-CN" sz="2700" b="1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漫</a:t>
            </a:r>
            <a:r>
              <a:rPr lang="en-US" altLang="zh-CN" sz="2700" b="1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zh-CN" sz="27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空、徒然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75310" y="2974975"/>
            <a:ext cx="7921625" cy="177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2" tIns="45716" rIns="91432" bIns="45716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我回答天帝说：路途还很漫长</a:t>
            </a:r>
            <a:r>
              <a:rPr lang="zh-CN" altLang="zh-CN" sz="24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慨叹现在已是黄昏还未到达</a:t>
            </a:r>
            <a:r>
              <a:rPr lang="zh-CN" altLang="zh-CN" sz="24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我空有学诗的出众才华</a:t>
            </a:r>
            <a:r>
              <a:rPr lang="zh-CN" altLang="zh-CN" sz="24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却毫无用处。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我要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像大鹏那样乘风高飞。风啊</a:t>
            </a:r>
            <a:r>
              <a:rPr lang="zh-CN" altLang="zh-CN" sz="24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千万别停息</a:t>
            </a:r>
            <a:r>
              <a:rPr lang="zh-CN" altLang="zh-CN" sz="24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将我这如飞蓬般轻快的船</a:t>
            </a:r>
            <a:r>
              <a:rPr lang="zh-CN" altLang="zh-CN" sz="2400" b="1" dirty="0">
                <a:solidFill>
                  <a:srgbClr val="0000FF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直送往海上的三座仙山上去吧！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/>
      <p:bldP spid="9" grpId="0"/>
      <p:bldP spid="5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53"/>
          <p:cNvSpPr/>
          <p:nvPr/>
        </p:nvSpPr>
        <p:spPr>
          <a:xfrm>
            <a:off x="588645" y="880110"/>
            <a:ext cx="6996430" cy="969645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通假字</a:t>
            </a:r>
            <a:endParaRPr lang="zh-CN" altLang="en-US" sz="26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谩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有惊人句（                     ）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63915" y="1359810"/>
            <a:ext cx="2836545" cy="490220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indent="0" eaLnBrk="0" fontAlgn="auto" hangingPunct="0">
              <a:lnSpc>
                <a:spcPct val="1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同“漫”，空、徒然</a:t>
            </a:r>
            <a:endParaRPr lang="zh-CN" altLang="en-US" sz="2600" b="1" dirty="0">
              <a:solidFill>
                <a:srgbClr val="FF0000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sp>
        <p:nvSpPr>
          <p:cNvPr id="10" name="文本框 6"/>
          <p:cNvSpPr txBox="1"/>
          <p:nvPr>
            <p:custDataLst>
              <p:tags r:id="rId1"/>
            </p:custDataLst>
          </p:nvPr>
        </p:nvSpPr>
        <p:spPr>
          <a:xfrm>
            <a:off x="179519" y="318017"/>
            <a:ext cx="1565910" cy="49784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9" rIns="68571" bIns="34289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文言积累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53"/>
          <p:cNvSpPr/>
          <p:nvPr/>
        </p:nvSpPr>
        <p:spPr>
          <a:xfrm>
            <a:off x="588645" y="2072005"/>
            <a:ext cx="8157210" cy="969645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古今异义</a:t>
            </a:r>
            <a:endParaRPr lang="en-US" altLang="zh-CN" sz="26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殷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勤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问我归何处（古义：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；今义</a:t>
            </a:r>
            <a:r>
              <a:rPr lang="en-US" altLang="zh-CN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热情而周到</a:t>
            </a: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53804" y="2551630"/>
            <a:ext cx="1510030" cy="490220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情意恳切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53"/>
          <p:cNvSpPr/>
          <p:nvPr/>
        </p:nvSpPr>
        <p:spPr>
          <a:xfrm>
            <a:off x="588645" y="3217545"/>
            <a:ext cx="6996430" cy="529590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一词多义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630" name="矩形 30"/>
          <p:cNvSpPr/>
          <p:nvPr/>
        </p:nvSpPr>
        <p:spPr>
          <a:xfrm>
            <a:off x="645478" y="3826510"/>
            <a:ext cx="513715" cy="690245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092836" y="3826193"/>
            <a:ext cx="155575" cy="788988"/>
          </a:xfrm>
          <a:prstGeom prst="leftBrace">
            <a:avLst>
              <a:gd name="adj1" fmla="val 29757"/>
              <a:gd name="adj2" fmla="val 50000"/>
            </a:avLst>
          </a:prstGeom>
          <a:noFill/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8" tIns="45719" rIns="91438" bIns="45719" anchor="ctr"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2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9" name="矩形 29"/>
          <p:cNvSpPr/>
          <p:nvPr/>
        </p:nvSpPr>
        <p:spPr>
          <a:xfrm>
            <a:off x="1159511" y="3743009"/>
            <a:ext cx="5844540" cy="969645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p>
            <a:pPr indent="0" eaLnBrk="0" fontAlgn="auto" hangingPunct="0">
              <a:lnSpc>
                <a:spcPct val="11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九万里风鹏正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     ）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eaLnBrk="0" fontAlgn="auto" hangingPunct="0">
              <a:lnSpc>
                <a:spcPct val="11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孙叔敖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</a:t>
            </a:r>
            <a:r>
              <a: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于海（                  ）</a:t>
            </a:r>
            <a:endParaRPr lang="zh-CN" altLang="en-US" sz="2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87801" y="3743008"/>
            <a:ext cx="1842135" cy="490220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p>
            <a:pPr indent="0" eaLnBrk="0" fontAlgn="auto" hangingPunct="0">
              <a:lnSpc>
                <a:spcPct val="1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动词，高飞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609976" y="4222750"/>
            <a:ext cx="2838450" cy="490220"/>
          </a:xfrm>
          <a:prstGeom prst="rect">
            <a:avLst/>
          </a:prstGeom>
          <a:noFill/>
          <a:ln w="9525">
            <a:noFill/>
          </a:ln>
        </p:spPr>
        <p:txBody>
          <a:bodyPr wrap="none" lIns="91438" tIns="45719" rIns="91438" bIns="45719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动词，选拔、任用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4"/>
          <p:cNvSpPr txBox="1"/>
          <p:nvPr>
            <p:custDataLst>
              <p:tags r:id="rId2"/>
            </p:custDataLst>
          </p:nvPr>
        </p:nvSpPr>
        <p:spPr>
          <a:xfrm>
            <a:off x="575310" y="4341495"/>
            <a:ext cx="7604125" cy="506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895351" y="2149475"/>
            <a:ext cx="7481888" cy="104272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天接云涛连晓雾，星河欲转千帆舞。</a:t>
            </a:r>
            <a:r>
              <a:rPr lang="zh-CN" altLang="en-US" sz="24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仿佛梦魂归帝所，闻天语，殷勤问我归何处。</a:t>
            </a:r>
            <a:endParaRPr lang="zh-CN" altLang="en-US" sz="2400" b="1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520700" y="584835"/>
            <a:ext cx="2940050" cy="1547495"/>
          </a:xfrm>
          <a:prstGeom prst="wedgeRoundRectCallout">
            <a:avLst>
              <a:gd name="adj1" fmla="val 24861"/>
              <a:gd name="adj2" fmla="val 59939"/>
              <a:gd name="adj3" fmla="val 16667"/>
            </a:avLst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“接”“连”二字把四垂的天幕、汹涌的波涛、弥漫的云雾</a:t>
            </a:r>
            <a:r>
              <a:rPr lang="zh-CN" altLang="zh-CN" sz="2000" b="1" dirty="0">
                <a:solidFill>
                  <a:schemeClr val="bg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prstClr val="white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自然地组合在一起</a:t>
            </a:r>
            <a:r>
              <a:rPr lang="zh-CN" altLang="zh-CN" sz="2000" b="1" dirty="0">
                <a:solidFill>
                  <a:schemeClr val="bg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海天相接</a:t>
            </a:r>
            <a:r>
              <a:rPr lang="zh-CN" altLang="zh-CN" sz="2000" b="1" dirty="0">
                <a:solidFill>
                  <a:schemeClr val="bg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prstClr val="white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形成一种</a:t>
            </a:r>
            <a:r>
              <a:rPr lang="zh-CN" altLang="en-US" sz="20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浑茫无际</a:t>
            </a:r>
            <a:r>
              <a:rPr lang="zh-CN" altLang="en-US" sz="2000" b="1" dirty="0">
                <a:solidFill>
                  <a:prstClr val="white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的境界。</a:t>
            </a:r>
            <a:endParaRPr lang="zh-CN" altLang="en-US" sz="2000" b="1" dirty="0">
              <a:solidFill>
                <a:prstClr val="white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2078042" y="2613026"/>
            <a:ext cx="166687" cy="161925"/>
          </a:xfrm>
          <a:prstGeom prst="triangle">
            <a:avLst/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2989267" y="2628902"/>
            <a:ext cx="166687" cy="161925"/>
          </a:xfrm>
          <a:prstGeom prst="triangle">
            <a:avLst/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7713" y="3248026"/>
            <a:ext cx="3841749" cy="5724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32" tIns="45716" rIns="91432" bIns="45716">
            <a:spAutoFit/>
          </a:bodyPr>
          <a:lstStyle/>
          <a:p>
            <a:pPr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上片：梦中所见所闻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4940" y="3943033"/>
            <a:ext cx="8640445" cy="1202055"/>
            <a:chOff x="480669" y="3671409"/>
            <a:chExt cx="7971895" cy="1202392"/>
          </a:xfrm>
        </p:grpSpPr>
        <p:grpSp>
          <p:nvGrpSpPr>
            <p:cNvPr id="109585" name="组合 2"/>
            <p:cNvGrpSpPr/>
            <p:nvPr/>
          </p:nvGrpSpPr>
          <p:grpSpPr>
            <a:xfrm>
              <a:off x="480669" y="3673315"/>
              <a:ext cx="7971895" cy="1200486"/>
              <a:chOff x="480669" y="3673315"/>
              <a:chExt cx="7971895" cy="120048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480669" y="3673315"/>
                <a:ext cx="7971895" cy="1200486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矩形 14"/>
              <p:cNvSpPr>
                <a:spLocks noChangeArrowheads="1"/>
              </p:cNvSpPr>
              <p:nvPr/>
            </p:nvSpPr>
            <p:spPr bwMode="auto">
              <a:xfrm>
                <a:off x="968696" y="3787647"/>
                <a:ext cx="7439342" cy="9591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457200" fontAlgn="base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上片：描绘了一幅辽阔、壮美的海天相接图</a:t>
                </a:r>
                <a:r>
                  <a:rPr lang="zh-CN" altLang="zh-CN" sz="2400" b="1" dirty="0">
                    <a:solidFill>
                      <a:srgbClr val="0000FF"/>
                    </a:solidFill>
                    <a:latin typeface="+mj-cs"/>
                    <a:cs typeface="+mj-cs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展现出一种瑰奇雄伟的境界。</a:t>
                </a:r>
                <a:endPara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481255" y="3671409"/>
              <a:ext cx="421824" cy="1200486"/>
            </a:xfrm>
            <a:prstGeom prst="rect">
              <a:avLst/>
            </a:prstGeom>
            <a:solidFill>
              <a:srgbClr val="40647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赏 析</a:t>
              </a:r>
              <a:endParaRPr lang="zh-CN" altLang="en-US" sz="2400" b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等腰三角形 16"/>
          <p:cNvSpPr/>
          <p:nvPr/>
        </p:nvSpPr>
        <p:spPr>
          <a:xfrm>
            <a:off x="5084767" y="2579690"/>
            <a:ext cx="166687" cy="161925"/>
          </a:xfrm>
          <a:prstGeom prst="triangle">
            <a:avLst/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6046792" y="2573561"/>
            <a:ext cx="166687" cy="161925"/>
          </a:xfrm>
          <a:prstGeom prst="triangle">
            <a:avLst/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对话气泡: 圆角矩形 18"/>
          <p:cNvSpPr/>
          <p:nvPr/>
        </p:nvSpPr>
        <p:spPr>
          <a:xfrm>
            <a:off x="3587115" y="891540"/>
            <a:ext cx="2712085" cy="1202055"/>
          </a:xfrm>
          <a:prstGeom prst="wedgeRoundRectCallout">
            <a:avLst>
              <a:gd name="adj1" fmla="val 12557"/>
              <a:gd name="adj2" fmla="val 67467"/>
              <a:gd name="adj3" fmla="val 16667"/>
            </a:avLst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“转”“舞”二字将词人</a:t>
            </a:r>
            <a:r>
              <a:rPr lang="zh-CN" altLang="en-US" sz="20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在风浪颠簸中的感受</a:t>
            </a:r>
            <a:r>
              <a:rPr lang="zh-CN" altLang="zh-CN" sz="2000" b="1" dirty="0">
                <a:solidFill>
                  <a:schemeClr val="bg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prstClr val="white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逼真地传达给读者。</a:t>
            </a:r>
            <a:endParaRPr lang="zh-CN" altLang="en-US" sz="2000" b="1" dirty="0">
              <a:solidFill>
                <a:prstClr val="white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181850" y="2632075"/>
            <a:ext cx="6111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对话气泡: 圆角矩形 20"/>
          <p:cNvSpPr/>
          <p:nvPr/>
        </p:nvSpPr>
        <p:spPr>
          <a:xfrm>
            <a:off x="6299200" y="387350"/>
            <a:ext cx="2724785" cy="1701800"/>
          </a:xfrm>
          <a:prstGeom prst="wedgeRoundRectCallout">
            <a:avLst>
              <a:gd name="adj1" fmla="val -16494"/>
              <a:gd name="adj2" fmla="val 65923"/>
              <a:gd name="adj3" fmla="val 16667"/>
            </a:avLst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“梦魂”是全词的关键。在幻想的境界中</a:t>
            </a:r>
            <a:r>
              <a:rPr lang="zh-CN" altLang="zh-CN" sz="2000" b="1" dirty="0">
                <a:solidFill>
                  <a:schemeClr val="bg1"/>
                </a:solidFill>
                <a:latin typeface="+mj-cs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prstClr val="white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词人塑造了一个</a:t>
            </a:r>
            <a:r>
              <a:rPr lang="zh-CN" altLang="en-US" sz="20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态度温和、关心人民疾苦的天帝形象</a:t>
            </a:r>
            <a:r>
              <a:rPr lang="zh-CN" altLang="en-US" sz="2000" b="1" dirty="0">
                <a:solidFill>
                  <a:prstClr val="white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。</a:t>
            </a:r>
            <a:endParaRPr lang="zh-CN" altLang="en-US" sz="2000" b="1" dirty="0">
              <a:solidFill>
                <a:prstClr val="white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sp>
        <p:nvSpPr>
          <p:cNvPr id="23" name="对话气泡: 圆角矩形 22"/>
          <p:cNvSpPr/>
          <p:nvPr/>
        </p:nvSpPr>
        <p:spPr>
          <a:xfrm>
            <a:off x="5131435" y="2842895"/>
            <a:ext cx="3956050" cy="1005840"/>
          </a:xfrm>
          <a:prstGeom prst="wedgeRoundRectCallout">
            <a:avLst>
              <a:gd name="adj1" fmla="val -58114"/>
              <a:gd name="adj2" fmla="val 84"/>
              <a:gd name="adj3" fmla="val 16667"/>
            </a:avLst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后三句写梦中见到天帝</a:t>
            </a:r>
            <a:r>
              <a:rPr lang="zh-CN" altLang="zh-CN" sz="2400" b="1" dirty="0">
                <a:solidFill>
                  <a:srgbClr val="0000FF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由天帝的问话引出下片的对答。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占位符 1"/>
          <p:cNvSpPr txBox="1"/>
          <p:nvPr>
            <p:custDataLst>
              <p:tags r:id="rId1"/>
            </p:custDataLst>
          </p:nvPr>
        </p:nvSpPr>
        <p:spPr>
          <a:xfrm>
            <a:off x="318646" y="134545"/>
            <a:ext cx="2212132" cy="387017"/>
          </a:xfrm>
          <a:prstGeom prst="rect">
            <a:avLst/>
          </a:prstGeom>
        </p:spPr>
        <p:txBody>
          <a:bodyPr lIns="68571" tIns="34289" rIns="68571" bIns="34289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诗词品读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9" grpId="0" animBg="1"/>
      <p:bldP spid="11" grpId="0" animBg="1"/>
      <p:bldP spid="17" grpId="0" animBg="1"/>
      <p:bldP spid="18" grpId="0" animBg="1"/>
      <p:bldP spid="19" grpId="0" bldLvl="0" animBg="1"/>
      <p:bldP spid="21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80390" y="1669415"/>
            <a:ext cx="7990205" cy="21767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596" name="文本框 2"/>
          <p:cNvSpPr txBox="1">
            <a:spLocks noChangeArrowheads="1"/>
          </p:cNvSpPr>
          <p:nvPr/>
        </p:nvSpPr>
        <p:spPr bwMode="auto">
          <a:xfrm>
            <a:off x="471805" y="627746"/>
            <a:ext cx="7989888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2" tIns="45716" rIns="91432" bIns="4571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66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请用自己的话描绘“天接云涛连晓雾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66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星河欲转千帆舞”两句词的画面。</a:t>
            </a:r>
            <a:endParaRPr lang="zh-CN" altLang="en-US" sz="2400" b="1" dirty="0">
              <a:solidFill>
                <a:srgbClr val="006600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3038566" y="1138729"/>
            <a:ext cx="3606800" cy="497957"/>
            <a:chOff x="2609118" y="1692468"/>
            <a:chExt cx="3607400" cy="495262"/>
          </a:xfrm>
        </p:grpSpPr>
        <p:grpSp>
          <p:nvGrpSpPr>
            <p:cNvPr id="110601" name="组合 5"/>
            <p:cNvGrpSpPr/>
            <p:nvPr/>
          </p:nvGrpSpPr>
          <p:grpSpPr>
            <a:xfrm>
              <a:off x="2609118" y="1738028"/>
              <a:ext cx="957446" cy="396171"/>
              <a:chOff x="2455897" y="1878895"/>
              <a:chExt cx="957446" cy="396171"/>
            </a:xfrm>
          </p:grpSpPr>
          <p:sp>
            <p:nvSpPr>
              <p:cNvPr id="7" name="圆角矩形 7"/>
              <p:cNvSpPr/>
              <p:nvPr/>
            </p:nvSpPr>
            <p:spPr>
              <a:xfrm>
                <a:off x="2455897" y="1879123"/>
                <a:ext cx="851041" cy="396307"/>
              </a:xfrm>
              <a:prstGeom prst="roundRect">
                <a:avLst/>
              </a:prstGeom>
              <a:solidFill>
                <a:srgbClr val="6C98D6"/>
              </a:solidFill>
              <a:ln>
                <a:solidFill>
                  <a:srgbClr val="6C98D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0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考点</a:t>
                </a:r>
                <a:endParaRPr lang="zh-CN" altLang="en-US" sz="20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>
                <a:off x="3299341" y="2054085"/>
                <a:ext cx="121577" cy="106381"/>
              </a:xfrm>
              <a:prstGeom prst="triangle">
                <a:avLst/>
              </a:prstGeom>
              <a:solidFill>
                <a:srgbClr val="B1E6FA"/>
              </a:solidFill>
              <a:ln>
                <a:solidFill>
                  <a:srgbClr val="B1E6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0602" name="矩形 6"/>
            <p:cNvSpPr>
              <a:spLocks noChangeArrowheads="1"/>
            </p:cNvSpPr>
            <p:nvPr/>
          </p:nvSpPr>
          <p:spPr bwMode="auto">
            <a:xfrm>
              <a:off x="3616639" y="1692468"/>
              <a:ext cx="2599879" cy="495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45720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描绘画面</a:t>
              </a:r>
              <a:endPara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80390" y="1669415"/>
            <a:ext cx="7990840" cy="2212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2" tIns="45716" rIns="91432" bIns="4571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［答题思路］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找形象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从诗句中找出描写的具体形象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一般找出事物名词即可；②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析特点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结合这些形象的特定含义分析其特点；③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明情感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理解诗句直接或间接抒发了什么情感；④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绘画面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发挥想象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用自己的语言简练生动地描绘画面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突出营造的氛围特点。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14352" y="3881860"/>
            <a:ext cx="8116888" cy="119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清晨</a:t>
            </a:r>
            <a:r>
              <a:rPr lang="zh-CN" altLang="zh-CN" sz="24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茫茫的大海上</a:t>
            </a:r>
            <a:r>
              <a:rPr lang="zh-CN" altLang="zh-CN" sz="24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云雾弥漫</a:t>
            </a:r>
            <a:r>
              <a:rPr lang="zh-CN" altLang="zh-CN" sz="24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波涛汹涌。海风呼啸</a:t>
            </a:r>
            <a:r>
              <a:rPr lang="zh-CN" altLang="zh-CN" sz="24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从颠簸的船舱中仰望天空</a:t>
            </a:r>
            <a:r>
              <a:rPr lang="zh-CN" altLang="zh-CN" sz="24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天上的银河似乎转动一般；而无数的船帆在风浪中飞舞前进。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占位符 1"/>
          <p:cNvSpPr txBox="1"/>
          <p:nvPr>
            <p:custDataLst>
              <p:tags r:id="rId1"/>
            </p:custDataLst>
          </p:nvPr>
        </p:nvSpPr>
        <p:spPr>
          <a:xfrm>
            <a:off x="410086" y="184710"/>
            <a:ext cx="2212132" cy="387017"/>
          </a:xfrm>
          <a:prstGeom prst="rect">
            <a:avLst/>
          </a:prstGeom>
        </p:spPr>
        <p:txBody>
          <a:bodyPr lIns="68571" tIns="34289" rIns="68571" bIns="34289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诗词品读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>
            <p:custDataLst>
              <p:tags r:id="rId1"/>
            </p:custDataLst>
          </p:nvPr>
        </p:nvSpPr>
        <p:spPr bwMode="auto">
          <a:xfrm>
            <a:off x="527541" y="1728390"/>
            <a:ext cx="8360843" cy="284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base" hangingPunct="1">
              <a:lnSpc>
                <a:spcPct val="100000"/>
              </a:lnSpc>
              <a:spcBef>
                <a:spcPts val="36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仿佛梦魂归帝所</a:t>
            </a:r>
            <a:r>
              <a:rPr lang="zh-CN" altLang="en-US" sz="2600" b="1" dirty="0" smtClean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，闻天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语，殷勤问我归何处。 </a:t>
            </a:r>
            <a:endParaRPr lang="en-US" altLang="zh-CN" sz="26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fontAlgn="base" hangingPunct="1">
              <a:lnSpc>
                <a:spcPct val="120000"/>
              </a:lnSpc>
              <a:spcBef>
                <a:spcPts val="360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微软雅黑" panose="020B0503020204020204" charset="-122"/>
              </a:rPr>
              <a:t>  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微软雅黑" panose="020B0503020204020204" charset="-122"/>
              </a:rPr>
              <a:t>词人梦见天帝殷切地问她打算到哪儿去。看似平常一问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微软雅黑" panose="020B0503020204020204" charset="-122"/>
              </a:rPr>
              <a:t>却饱含着深厚的感情。这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微软雅黑" panose="020B0503020204020204" charset="-122"/>
              </a:rPr>
              <a:t>同现实中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微软雅黑" panose="020B0503020204020204" charset="-122"/>
              </a:rPr>
              <a:t>置人民于水火、畏敌如虎狼、只顾自己一路奔逃的高宗皇帝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微软雅黑" panose="020B0503020204020204" charset="-122"/>
              </a:rPr>
              <a:t>形成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微软雅黑" panose="020B0503020204020204" charset="-122"/>
              </a:rPr>
              <a:t>了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微软雅黑" panose="020B0503020204020204" charset="-122"/>
              </a:rPr>
              <a:t>鲜明的对比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微软雅黑" panose="020B0503020204020204" charset="-122"/>
              </a:rPr>
              <a:t>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36772" y="962767"/>
            <a:ext cx="7200424" cy="467360"/>
          </a:xfrm>
          <a:prstGeom prst="rect">
            <a:avLst/>
          </a:prstGeom>
          <a:noFill/>
        </p:spPr>
        <p:txBody>
          <a:bodyPr wrap="square" lIns="68571" tIns="34289" rIns="68571" bIns="34289" rtlCol="0" anchor="t">
            <a:spAutoFit/>
          </a:bodyPr>
          <a:lstStyle/>
          <a:p>
            <a:pPr>
              <a:lnSpc>
                <a:spcPct val="100000"/>
              </a:lnSpc>
              <a:buClr>
                <a:schemeClr val="bg1"/>
              </a:buClr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除了海天相接的壮阔景象</a:t>
            </a:r>
            <a:r>
              <a:rPr lang="zh-CN" altLang="zh-CN" sz="2600" b="1" dirty="0">
                <a:solidFill>
                  <a:srgbClr val="000000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词人还梦见了什么？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占位符 1"/>
          <p:cNvSpPr txBox="1"/>
          <p:nvPr>
            <p:custDataLst>
              <p:tags r:id="rId3"/>
            </p:custDataLst>
          </p:nvPr>
        </p:nvSpPr>
        <p:spPr>
          <a:xfrm>
            <a:off x="204981" y="387275"/>
            <a:ext cx="2212132" cy="387017"/>
          </a:xfrm>
          <a:prstGeom prst="rect">
            <a:avLst/>
          </a:prstGeom>
        </p:spPr>
        <p:txBody>
          <a:bodyPr lIns="68571" tIns="34289" rIns="68571" bIns="34289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诗词品读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/>
          <p:cNvSpPr/>
          <p:nvPr/>
        </p:nvSpPr>
        <p:spPr>
          <a:xfrm>
            <a:off x="895351" y="1172563"/>
            <a:ext cx="4237038" cy="3762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1441454" y="688795"/>
            <a:ext cx="6805613" cy="3762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765179" y="608889"/>
            <a:ext cx="7481888" cy="110799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24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报</a:t>
            </a:r>
            <a:r>
              <a:rPr lang="zh-CN" altLang="en-US" sz="2400" b="1" dirty="0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路长嗟日暮，学诗谩有惊人句。九万里风鹏正举。风休住，蓬舟吹取三山去！</a:t>
            </a:r>
            <a:endParaRPr lang="zh-CN" altLang="en-US" sz="2400" b="1" dirty="0">
              <a:solidFill>
                <a:prstClr val="black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583320" y="1162887"/>
            <a:ext cx="45529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754603" y="2709933"/>
            <a:ext cx="3252759" cy="5695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91432" tIns="45716" rIns="91432" bIns="45716">
            <a:spAutoFit/>
          </a:bodyPr>
          <a:lstStyle/>
          <a:p>
            <a:pPr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下片：词人理想抱负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9230" y="3644900"/>
            <a:ext cx="7938135" cy="1229995"/>
            <a:chOff x="513412" y="3299784"/>
            <a:chExt cx="7323927" cy="1328203"/>
          </a:xfrm>
        </p:grpSpPr>
        <p:grpSp>
          <p:nvGrpSpPr>
            <p:cNvPr id="111630" name="组合 2"/>
            <p:cNvGrpSpPr/>
            <p:nvPr/>
          </p:nvGrpSpPr>
          <p:grpSpPr>
            <a:xfrm>
              <a:off x="513412" y="3374237"/>
              <a:ext cx="7323927" cy="1253750"/>
              <a:chOff x="513412" y="3374237"/>
              <a:chExt cx="7323927" cy="125375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513412" y="3374237"/>
                <a:ext cx="7323927" cy="125375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矩形 14"/>
              <p:cNvSpPr>
                <a:spLocks noChangeArrowheads="1"/>
              </p:cNvSpPr>
              <p:nvPr/>
            </p:nvSpPr>
            <p:spPr bwMode="auto">
              <a:xfrm>
                <a:off x="1043622" y="3446605"/>
                <a:ext cx="6740403" cy="10354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457200" fontAlgn="base">
                  <a:lnSpc>
                    <a:spcPct val="13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>
                    <a:solidFill>
                      <a:srgbClr val="4472C4">
                        <a:lumMod val="50000"/>
                      </a:srgb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下片：词人借回答天帝的问话</a:t>
                </a:r>
                <a:r>
                  <a:rPr lang="zh-CN" altLang="zh-CN" sz="2400" b="1" dirty="0">
                    <a:solidFill>
                      <a:srgbClr val="0000FF"/>
                    </a:solidFill>
                    <a:latin typeface="+mj-cs"/>
                    <a:cs typeface="+mj-cs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直抒胸臆</a:t>
                </a:r>
                <a:r>
                  <a:rPr lang="zh-CN" altLang="zh-CN" sz="2400" b="1" dirty="0">
                    <a:solidFill>
                      <a:srgbClr val="0000FF"/>
                    </a:solidFill>
                    <a:latin typeface="+mj-cs"/>
                    <a:cs typeface="+mj-cs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感叹遭逢不幸</a:t>
                </a:r>
                <a:r>
                  <a:rPr lang="zh-CN" altLang="zh-CN" sz="2400" b="1" dirty="0">
                    <a:solidFill>
                      <a:srgbClr val="0000FF"/>
                    </a:solidFill>
                    <a:latin typeface="宋体" panose="02010600030101010101" pitchFamily="2" charset="-122"/>
                    <a:cs typeface="宋体" panose="02010600030101010101" pitchFamily="2" charset="-122"/>
                    <a:sym typeface="宋体" panose="02010600030101010101" pitchFamily="2" charset="-122"/>
                  </a:rPr>
                  <a:t>,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宋体" panose="02010600030101010101" pitchFamily="2" charset="-122"/>
                    <a:cs typeface="宋体" panose="02010600030101010101" pitchFamily="2" charset="-122"/>
                  </a:rPr>
                  <a:t>渴望找到幸福。</a:t>
                </a:r>
                <a:endPara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513842" y="3299784"/>
              <a:ext cx="480411" cy="1253750"/>
            </a:xfrm>
            <a:prstGeom prst="rect">
              <a:avLst/>
            </a:prstGeom>
            <a:solidFill>
              <a:srgbClr val="40647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赏 析</a:t>
              </a:r>
              <a:endParaRPr lang="zh-CN" altLang="en-US" sz="2400" b="1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6380983" y="1162887"/>
            <a:ext cx="9493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圆角矩形 22"/>
          <p:cNvSpPr/>
          <p:nvPr/>
        </p:nvSpPr>
        <p:spPr>
          <a:xfrm>
            <a:off x="135255" y="1891665"/>
            <a:ext cx="3288665" cy="1578610"/>
          </a:xfrm>
          <a:prstGeom prst="wedgeRoundRectCallout">
            <a:avLst>
              <a:gd name="adj1" fmla="val 15422"/>
              <a:gd name="adj2" fmla="val -67742"/>
              <a:gd name="adj3" fmla="val 16667"/>
            </a:avLst>
          </a:prstGeom>
          <a:solidFill>
            <a:srgbClr val="FF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“报”字照应上片的“问”字。“路长”“日暮”反映词人</a:t>
            </a:r>
            <a:r>
              <a:rPr lang="zh-CN" altLang="en-US" sz="24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孤独无依的痛苦</a:t>
            </a:r>
            <a:r>
              <a:rPr lang="zh-CN" altLang="en-US" sz="2400" b="1" dirty="0">
                <a:solidFill>
                  <a:prstClr val="white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经历。</a:t>
            </a:r>
            <a:endParaRPr lang="zh-CN" altLang="en-US" sz="2400" b="1" dirty="0">
              <a:solidFill>
                <a:prstClr val="white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sp>
        <p:nvSpPr>
          <p:cNvPr id="18" name="文本占位符 1"/>
          <p:cNvSpPr txBox="1"/>
          <p:nvPr>
            <p:custDataLst>
              <p:tags r:id="rId1"/>
            </p:custDataLst>
          </p:nvPr>
        </p:nvSpPr>
        <p:spPr>
          <a:xfrm>
            <a:off x="191011" y="219635"/>
            <a:ext cx="2212132" cy="387017"/>
          </a:xfrm>
          <a:prstGeom prst="rect">
            <a:avLst/>
          </a:prstGeom>
        </p:spPr>
        <p:txBody>
          <a:bodyPr lIns="68571" tIns="34289" rIns="68571" bIns="34289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诗词品读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12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1"/>
          <p:cNvSpPr txBox="1"/>
          <p:nvPr>
            <p:custDataLst>
              <p:tags r:id="rId1"/>
            </p:custDataLst>
          </p:nvPr>
        </p:nvSpPr>
        <p:spPr>
          <a:xfrm>
            <a:off x="311661" y="262180"/>
            <a:ext cx="2212132" cy="387017"/>
          </a:xfrm>
          <a:prstGeom prst="rect">
            <a:avLst/>
          </a:prstGeom>
        </p:spPr>
        <p:txBody>
          <a:bodyPr lIns="68571" tIns="34289" rIns="68571" bIns="34289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诗词品读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75812" y="750042"/>
            <a:ext cx="7200424" cy="1174750"/>
          </a:xfrm>
          <a:prstGeom prst="rect">
            <a:avLst/>
          </a:prstGeom>
          <a:noFill/>
        </p:spPr>
        <p:txBody>
          <a:bodyPr wrap="square" lIns="68571" tIns="34289" rIns="68571" bIns="34289" rtlCol="0" anchor="t">
            <a:spAutoFit/>
          </a:bodyPr>
          <a:p>
            <a:pPr>
              <a:lnSpc>
                <a:spcPct val="100000"/>
              </a:lnSpc>
              <a:buClr>
                <a:schemeClr val="bg1"/>
              </a:buClr>
            </a:pP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24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我报路长嗟日暮</a:t>
            </a:r>
            <a:r>
              <a:rPr lang="zh-CN" altLang="zh-CN" sz="2400" b="1" dirty="0">
                <a:solidFill>
                  <a:srgbClr val="000000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学诗谩有惊人句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</a:t>
            </a:r>
            <a:r>
              <a:rPr lang="zh-CN" altLang="en-US" sz="24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中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24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嗟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”“</a:t>
            </a:r>
            <a:r>
              <a:rPr lang="zh-CN" altLang="en-US" sz="24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谩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</a:t>
            </a:r>
            <a:r>
              <a:rPr lang="zh-CN" altLang="en-US" sz="24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二字值得品味</a:t>
            </a:r>
            <a:r>
              <a:rPr lang="zh-CN" altLang="zh-CN" sz="2400" b="1" dirty="0">
                <a:solidFill>
                  <a:srgbClr val="000000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请根据这两个字的意蕴</a:t>
            </a:r>
            <a:r>
              <a:rPr lang="zh-CN" altLang="zh-CN" sz="2400" b="1" dirty="0">
                <a:solidFill>
                  <a:srgbClr val="000000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说说这两句表达了词人怎样的思想感情。</a:t>
            </a:r>
            <a:endParaRPr lang="zh-CN" altLang="en-US" sz="2400" b="1" dirty="0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  <a:sym typeface="+mn-ea"/>
            </a:endParaRPr>
          </a:p>
        </p:txBody>
      </p:sp>
      <p:sp>
        <p:nvSpPr>
          <p:cNvPr id="46083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3469" y="1924567"/>
            <a:ext cx="7591985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04495" algn="just" defTabSz="514350" eaLnBrk="1" hangingPunct="1">
              <a:lnSpc>
                <a:spcPct val="1000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zh-CN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嗟</a:t>
            </a:r>
            <a:r>
              <a:rPr lang="en-US" altLang="zh-CN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”</a:t>
            </a:r>
            <a:r>
              <a:rPr lang="zh-CN" altLang="en-US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意为“叹息”</a:t>
            </a:r>
            <a:r>
              <a:rPr lang="zh-CN" altLang="zh-CN" sz="2400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生动地写出了词人</a:t>
            </a:r>
            <a:r>
              <a:rPr lang="zh-CN" altLang="en-US" sz="2400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彷徨忧虑的神态</a:t>
            </a:r>
            <a:r>
              <a:rPr lang="zh-CN" altLang="zh-CN" sz="2400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表明自己</a:t>
            </a:r>
            <a:r>
              <a:rPr lang="zh-CN" altLang="en-US" sz="2400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实现理想之艰难</a:t>
            </a:r>
            <a:r>
              <a:rPr lang="zh-CN" altLang="zh-CN" sz="2400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奋力挣扎的苦闷</a:t>
            </a:r>
            <a:r>
              <a:rPr lang="zh-CN" altLang="zh-CN" sz="2400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茫然不知所措的叹惋</a:t>
            </a:r>
            <a:r>
              <a:rPr lang="zh-CN" altLang="en-US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0000FF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  <a:sym typeface="宋体" panose="02010600030101010101" pitchFamily="2" charset="-122"/>
            </a:endParaRPr>
          </a:p>
        </p:txBody>
      </p:sp>
      <p:sp>
        <p:nvSpPr>
          <p:cNvPr id="46085" name="矩形 4608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209" y="3042535"/>
            <a:ext cx="7591985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04495" algn="just" defTabSz="514350" eaLnBrk="1" fontAlgn="auto" hangingPunct="1">
              <a:lnSpc>
                <a:spcPct val="10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zh-CN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谩</a:t>
            </a:r>
            <a:r>
              <a:rPr lang="en-US" altLang="zh-CN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”</a:t>
            </a:r>
            <a:r>
              <a:rPr lang="zh-CN" altLang="en-US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意为“空”</a:t>
            </a:r>
            <a:r>
              <a:rPr lang="zh-CN" altLang="zh-CN" sz="2400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流露出词人心中的</a:t>
            </a:r>
            <a:r>
              <a:rPr lang="zh-CN" altLang="en-US" sz="2400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哀怨惆怅</a:t>
            </a:r>
            <a:r>
              <a:rPr lang="zh-CN" altLang="en-US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：一是</a:t>
            </a:r>
            <a:r>
              <a:rPr lang="zh-CN" altLang="en-US" sz="2400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感慨自己空有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cs typeface="+mn-lt"/>
                <a:sym typeface="宋体" panose="02010600030101010101" pitchFamily="2" charset="-122"/>
              </a:rPr>
              <a:t>才华</a:t>
            </a:r>
            <a:r>
              <a:rPr lang="zh-CN" altLang="zh-CN" sz="2400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但毕竟是个弱女子</a:t>
            </a:r>
            <a:r>
              <a:rPr lang="zh-CN" altLang="en-US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；二是</a:t>
            </a:r>
            <a:r>
              <a:rPr lang="zh-CN" altLang="en-US" sz="2400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慨叹自己身逢乱世</a:t>
            </a:r>
            <a:r>
              <a:rPr lang="zh-CN" altLang="zh-CN" sz="2400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只能接受无所作为的现实</a:t>
            </a:r>
            <a:r>
              <a:rPr lang="zh-CN" altLang="en-US" sz="2400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0000FF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  <a:sym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685165" y="4217035"/>
            <a:ext cx="7808595" cy="80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base" hangingPunct="1">
              <a:lnSpc>
                <a:spcPct val="100000"/>
              </a:lnSpc>
              <a:spcBef>
                <a:spcPts val="36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表达了词人晚年</a:t>
            </a:r>
            <a:r>
              <a:rPr lang="zh-CN" altLang="en-US" sz="24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对现实无能为力的苦闷和怀才不遇的愤懑</a:t>
            </a:r>
            <a:r>
              <a:rPr lang="zh-CN" altLang="en-US" sz="2400" b="1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46085" grpId="0"/>
      <p:bldP spid="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 bwMode="auto">
          <a:xfrm>
            <a:off x="590550" y="1948180"/>
            <a:ext cx="7574280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base" hangingPunct="1">
              <a:lnSpc>
                <a:spcPct val="100000"/>
              </a:lnSpc>
              <a:spcAft>
                <a:spcPct val="0"/>
              </a:spcAft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运用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比喻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、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夸张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和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典故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词人借</a:t>
            </a: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庄子</a:t>
            </a:r>
            <a:r>
              <a:rPr lang="en-US" altLang="zh-CN" sz="2600" b="1" dirty="0">
                <a:solidFill>
                  <a:srgbClr val="0000FF"/>
                </a:solidFill>
                <a:latin typeface="+mj-lt"/>
                <a:cs typeface="+mj-lt"/>
              </a:rPr>
              <a:t>·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逍遥游</a:t>
            </a: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中大鹏的形象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以喻自己鹏飞之志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表达了词人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对现实的</a:t>
            </a:r>
            <a:r>
              <a:rPr lang="zh-CN" altLang="en-US" sz="26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宋体" panose="02010600030101010101" pitchFamily="2" charset="-122"/>
              </a:rPr>
              <a:t>强烈不满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对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没有战乱、没有离散、没有悲伤的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美好境界的向往、追求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占位符 1"/>
          <p:cNvSpPr txBox="1"/>
          <p:nvPr>
            <p:custDataLst>
              <p:tags r:id="rId1"/>
            </p:custDataLst>
          </p:nvPr>
        </p:nvSpPr>
        <p:spPr>
          <a:xfrm>
            <a:off x="410086" y="276785"/>
            <a:ext cx="2212132" cy="387017"/>
          </a:xfrm>
          <a:prstGeom prst="rect">
            <a:avLst/>
          </a:prstGeom>
        </p:spPr>
        <p:txBody>
          <a:bodyPr lIns="68571" tIns="34289" rIns="68571" bIns="34289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诗词品读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7600" y="1231900"/>
            <a:ext cx="663257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九万里风鹏正举，风休住，蓬舟吹取三山去。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457200" y="255270"/>
            <a:ext cx="8229600" cy="46329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文本框 2"/>
          <p:cNvSpPr txBox="1">
            <a:spLocks noChangeArrowheads="1"/>
          </p:cNvSpPr>
          <p:nvPr/>
        </p:nvSpPr>
        <p:spPr bwMode="auto">
          <a:xfrm>
            <a:off x="617855" y="636270"/>
            <a:ext cx="8034655" cy="890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2" tIns="45716" rIns="91432" bIns="4571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dirty="0" smtClean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1.</a:t>
            </a:r>
            <a:r>
              <a:rPr lang="zh-CN" altLang="en-US" sz="2600" b="1" dirty="0" smtClean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</a:t>
            </a:r>
            <a:r>
              <a:rPr lang="zh-CN" altLang="en-US" sz="26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九万里风鹏正举”是广为流传的佳句</a:t>
            </a:r>
            <a:r>
              <a:rPr lang="zh-CN" altLang="zh-CN" sz="2600" b="1" dirty="0">
                <a:solidFill>
                  <a:srgbClr val="000000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你会在什么样的情况下引用它？请结合此句内容简要分析。</a:t>
            </a:r>
            <a:endParaRPr lang="zh-CN" altLang="en-US" sz="2600" b="1" dirty="0">
              <a:solidFill>
                <a:prstClr val="black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2265002" y="1465243"/>
            <a:ext cx="5329917" cy="535531"/>
            <a:chOff x="2609118" y="1692468"/>
            <a:chExt cx="5333914" cy="536185"/>
          </a:xfrm>
        </p:grpSpPr>
        <p:grpSp>
          <p:nvGrpSpPr>
            <p:cNvPr id="113670" name="组合 5"/>
            <p:cNvGrpSpPr/>
            <p:nvPr/>
          </p:nvGrpSpPr>
          <p:grpSpPr>
            <a:xfrm>
              <a:off x="2609118" y="1738028"/>
              <a:ext cx="957446" cy="396171"/>
              <a:chOff x="2455897" y="1878895"/>
              <a:chExt cx="957446" cy="396171"/>
            </a:xfrm>
          </p:grpSpPr>
          <p:sp>
            <p:nvSpPr>
              <p:cNvPr id="7" name="圆角矩形 7"/>
              <p:cNvSpPr/>
              <p:nvPr/>
            </p:nvSpPr>
            <p:spPr>
              <a:xfrm>
                <a:off x="2455897" y="1879430"/>
                <a:ext cx="851538" cy="395770"/>
              </a:xfrm>
              <a:prstGeom prst="roundRect">
                <a:avLst/>
              </a:prstGeom>
              <a:solidFill>
                <a:srgbClr val="6C98D6"/>
              </a:solidFill>
              <a:ln>
                <a:solidFill>
                  <a:srgbClr val="6C98D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000" b="1" dirty="0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考点</a:t>
                </a:r>
                <a:endParaRPr lang="zh-CN" altLang="en-US" sz="20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>
                <a:off x="3299463" y="2052703"/>
                <a:ext cx="122386" cy="106443"/>
              </a:xfrm>
              <a:prstGeom prst="triangle">
                <a:avLst/>
              </a:prstGeom>
              <a:solidFill>
                <a:srgbClr val="6C98D6"/>
              </a:solidFill>
              <a:ln>
                <a:solidFill>
                  <a:srgbClr val="6C98D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3671" name="矩形 6"/>
            <p:cNvSpPr>
              <a:spLocks noChangeArrowheads="1"/>
            </p:cNvSpPr>
            <p:nvPr/>
          </p:nvSpPr>
          <p:spPr bwMode="auto">
            <a:xfrm>
              <a:off x="3616639" y="1692468"/>
              <a:ext cx="4326393" cy="536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45720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1C49D2"/>
                  </a:solidFill>
                  <a:latin typeface="微软雅黑" panose="020B0503020204020204" charset="-122"/>
                  <a:ea typeface="微软雅黑" panose="020B0503020204020204" charset="-122"/>
                </a:rPr>
                <a:t>分析诗（词）句的应用场景</a:t>
              </a:r>
              <a:endParaRPr lang="en-US" altLang="zh-CN" sz="2400" b="1" dirty="0">
                <a:solidFill>
                  <a:srgbClr val="1C49D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35464" y="3581595"/>
            <a:ext cx="8240236" cy="119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2" tIns="45716" rIns="91432" bIns="4571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我会在遇到困难或希望自己有所作为的时候引用这句话。这一句化用庄子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逍遥游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中的话</a:t>
            </a:r>
            <a:r>
              <a:rPr lang="zh-CN" altLang="zh-CN" sz="24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比喻腾飞之志</a:t>
            </a:r>
            <a:r>
              <a:rPr lang="zh-CN" altLang="zh-CN" sz="24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表达了要像鹏鸟那样乘风高飞的愿望</a:t>
            </a:r>
            <a:r>
              <a:rPr lang="zh-CN" altLang="zh-CN" sz="24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可以激励自己追求美好的境界。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0725" y="1952625"/>
            <a:ext cx="7990205" cy="15208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780146" y="1906179"/>
            <a:ext cx="7872413" cy="156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［答题思路］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843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①结合诗歌创作背景、作者经历，明确诗</a:t>
            </a:r>
            <a:r>
              <a:rPr lang="en-US" altLang="zh-CN" sz="2400">
                <a:solidFill>
                  <a:srgbClr val="00843B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400" b="1" dirty="0">
                <a:solidFill>
                  <a:srgbClr val="00843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词</a:t>
            </a:r>
            <a:r>
              <a:rPr lang="en-US" altLang="zh-CN" sz="2400">
                <a:solidFill>
                  <a:srgbClr val="00843B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400" b="1" dirty="0">
                <a:solidFill>
                  <a:srgbClr val="00843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句表达的情感、主旨或蕴含的哲理；②思考其意蕴在现代生活中的意义，明确适用情况。</a:t>
            </a:r>
            <a:endParaRPr lang="zh-CN" altLang="en-US" sz="2400" b="1" dirty="0">
              <a:solidFill>
                <a:srgbClr val="00843B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占位符 1"/>
          <p:cNvSpPr txBox="1"/>
          <p:nvPr>
            <p:custDataLst>
              <p:tags r:id="rId1"/>
            </p:custDataLst>
          </p:nvPr>
        </p:nvSpPr>
        <p:spPr>
          <a:xfrm>
            <a:off x="361191" y="191060"/>
            <a:ext cx="2212132" cy="387017"/>
          </a:xfrm>
          <a:prstGeom prst="rect">
            <a:avLst/>
          </a:prstGeom>
        </p:spPr>
        <p:txBody>
          <a:bodyPr lIns="68571" tIns="34289" rIns="68571" bIns="34289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0359"/>
          <p:cNvSpPr txBox="1"/>
          <p:nvPr/>
        </p:nvSpPr>
        <p:spPr>
          <a:xfrm>
            <a:off x="438995" y="771957"/>
            <a:ext cx="8462466" cy="86741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9" rIns="68571" bIns="34289" anchor="t">
            <a:spAutoFit/>
          </a:bodyPr>
          <a:lstStyle/>
          <a:p>
            <a:pPr>
              <a:lnSpc>
                <a:spcPct val="100000"/>
              </a:lnSpc>
              <a:buClr>
                <a:schemeClr val="bg1"/>
              </a:buClr>
            </a:pP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600" b="1" dirty="0" smtClean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.</a:t>
            </a:r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首词在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花庵词选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中被题作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记梦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zh-CN" sz="2600" b="1" dirty="0">
                <a:solidFill>
                  <a:srgbClr val="000000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词人着力描写梦境的作用是什么？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6"/>
          <p:cNvSpPr txBox="1"/>
          <p:nvPr/>
        </p:nvSpPr>
        <p:spPr bwMode="auto">
          <a:xfrm>
            <a:off x="340767" y="1854842"/>
            <a:ext cx="8462466" cy="248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base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词人借梦境把天上和人间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作鲜明的对比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充分表现了她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对现实的强烈不满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及人生际遇坎坷的感怀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表达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渴望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自由、幸福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追求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理想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。在现实生活中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其才能无法施展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美好的愿望不能实现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因此只能寄希望于梦境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在梦境中寻求出路。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4" name="文本占位符 1"/>
          <p:cNvSpPr txBox="1"/>
          <p:nvPr>
            <p:custDataLst>
              <p:tags r:id="rId1"/>
            </p:custDataLst>
          </p:nvPr>
        </p:nvSpPr>
        <p:spPr>
          <a:xfrm>
            <a:off x="340871" y="142165"/>
            <a:ext cx="2212132" cy="387017"/>
          </a:xfrm>
          <a:prstGeom prst="rect">
            <a:avLst/>
          </a:prstGeom>
        </p:spPr>
        <p:txBody>
          <a:bodyPr lIns="68571" tIns="34289" rIns="68571" bIns="34289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0359"/>
          <p:cNvSpPr txBox="1"/>
          <p:nvPr/>
        </p:nvSpPr>
        <p:spPr>
          <a:xfrm>
            <a:off x="438995" y="771957"/>
            <a:ext cx="8462466" cy="86741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9" rIns="68571" bIns="34289" anchor="t">
            <a:spAutoFit/>
          </a:bodyPr>
          <a:lstStyle/>
          <a:p>
            <a:pPr>
              <a:lnSpc>
                <a:spcPct val="100000"/>
              </a:lnSpc>
              <a:buClr>
                <a:schemeClr val="bg1"/>
              </a:buClr>
            </a:pP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600" b="1" dirty="0" smtClean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本词别具一格</a:t>
            </a:r>
            <a:r>
              <a:rPr lang="zh-CN" altLang="zh-CN" sz="2600" b="1" dirty="0">
                <a:solidFill>
                  <a:srgbClr val="000000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风格豪放。请简析这首词是如何体现这一风格的？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占位符 1"/>
          <p:cNvSpPr txBox="1"/>
          <p:nvPr>
            <p:custDataLst>
              <p:tags r:id="rId1"/>
            </p:custDataLst>
          </p:nvPr>
        </p:nvSpPr>
        <p:spPr>
          <a:xfrm>
            <a:off x="340871" y="142165"/>
            <a:ext cx="2212132" cy="387017"/>
          </a:xfrm>
          <a:prstGeom prst="rect">
            <a:avLst/>
          </a:prstGeom>
        </p:spPr>
        <p:txBody>
          <a:bodyPr lIns="68571" tIns="34289" rIns="68571" bIns="34289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8785" y="1639570"/>
            <a:ext cx="8057515" cy="298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大胆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而又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丰富的想象和壮阔意境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：词首的海天相接图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词尾的大鹏展翅图。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defTabSz="3429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豁达而豪迈的气度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：尽管词人孤苦无依、志不得伸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但仍未放弃理想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执着追求。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defTabSz="3429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③这首词所描绘的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梦幻境界丰富多姿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使人神往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</a:rPr>
              <a:t>充满了浪漫主义色彩。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0359"/>
          <p:cNvSpPr txBox="1"/>
          <p:nvPr/>
        </p:nvSpPr>
        <p:spPr>
          <a:xfrm>
            <a:off x="438785" y="772160"/>
            <a:ext cx="7917815" cy="86741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9" rIns="68571" bIns="34289" anchor="t">
            <a:spAutoFit/>
          </a:bodyPr>
          <a:lstStyle/>
          <a:p>
            <a:pPr>
              <a:lnSpc>
                <a:spcPct val="100000"/>
              </a:lnSpc>
              <a:buClr>
                <a:schemeClr val="bg1"/>
              </a:buClr>
            </a:pPr>
            <a:r>
              <a:rPr lang="en-US" altLang="zh-CN" sz="2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sz="2600" b="1" dirty="0" smtClean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细读《渔家傲》</a:t>
            </a:r>
            <a:r>
              <a:rPr lang="zh-CN" altLang="zh-CN" sz="2600" b="1" dirty="0">
                <a:solidFill>
                  <a:srgbClr val="000000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想一想：这首词表现了作者对自身才华、命运的哪些认识？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6"/>
          <p:cNvSpPr txBox="1"/>
          <p:nvPr/>
        </p:nvSpPr>
        <p:spPr bwMode="auto">
          <a:xfrm>
            <a:off x="438785" y="1947545"/>
            <a:ext cx="7861300" cy="164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base" hangingPunct="1">
              <a:lnSpc>
                <a:spcPct val="130000"/>
              </a:lnSpc>
              <a:spcAft>
                <a:spcPct val="0"/>
              </a:spcAft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本词借梦境中与天帝的对话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表达了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对自己空有才华却屡遭丧乱</a:t>
            </a:r>
            <a:r>
              <a:rPr lang="zh-CN" altLang="zh-CN" sz="2600" b="1" dirty="0">
                <a:solidFill>
                  <a:srgbClr val="0000FF"/>
                </a:solidFill>
                <a:latin typeface="+mn-lt"/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甚至连个人的安定幸福都无法保障的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黑暗现实的强烈不满</a:t>
            </a:r>
            <a:r>
              <a:rPr lang="zh-CN" altLang="en-US" sz="2600" b="1" dirty="0">
                <a:solidFill>
                  <a:srgbClr val="0000FF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。</a:t>
            </a:r>
            <a:endParaRPr lang="zh-CN" altLang="en-US" sz="2600" b="1" dirty="0">
              <a:solidFill>
                <a:srgbClr val="0000FF"/>
              </a:solidFill>
              <a:latin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4" name="文本占位符 1"/>
          <p:cNvSpPr txBox="1"/>
          <p:nvPr>
            <p:custDataLst>
              <p:tags r:id="rId1"/>
            </p:custDataLst>
          </p:nvPr>
        </p:nvSpPr>
        <p:spPr>
          <a:xfrm>
            <a:off x="340871" y="142165"/>
            <a:ext cx="2212132" cy="387017"/>
          </a:xfrm>
          <a:prstGeom prst="rect">
            <a:avLst/>
          </a:prstGeom>
        </p:spPr>
        <p:txBody>
          <a:bodyPr lIns="68571" tIns="34289" rIns="68571" bIns="34289" anchor="ctr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文本框 1"/>
          <p:cNvSpPr txBox="1">
            <a:spLocks noChangeArrowheads="1"/>
          </p:cNvSpPr>
          <p:nvPr/>
        </p:nvSpPr>
        <p:spPr bwMode="auto">
          <a:xfrm>
            <a:off x="677864" y="1925320"/>
            <a:ext cx="50800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3" rIns="91426" bIns="45713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渔家傲</a:t>
            </a:r>
            <a:endParaRPr lang="zh-CN" altLang="zh-CN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02" name="文本框 2"/>
          <p:cNvSpPr txBox="1">
            <a:spLocks noChangeArrowheads="1"/>
          </p:cNvSpPr>
          <p:nvPr/>
        </p:nvSpPr>
        <p:spPr bwMode="auto">
          <a:xfrm>
            <a:off x="1406525" y="1712279"/>
            <a:ext cx="1800225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3" rIns="91426" bIns="45713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梦中所见</a:t>
            </a:r>
            <a:endParaRPr lang="zh-CN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03" name="文本框 3"/>
          <p:cNvSpPr txBox="1">
            <a:spLocks noChangeArrowheads="1"/>
          </p:cNvSpPr>
          <p:nvPr/>
        </p:nvSpPr>
        <p:spPr bwMode="auto">
          <a:xfrm>
            <a:off x="1406526" y="2876868"/>
            <a:ext cx="1944688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3" rIns="91426" bIns="45713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理想抱负</a:t>
            </a:r>
            <a:endParaRPr lang="zh-CN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04" name="文本框 4"/>
          <p:cNvSpPr txBox="1">
            <a:spLocks noChangeArrowheads="1"/>
          </p:cNvSpPr>
          <p:nvPr/>
        </p:nvSpPr>
        <p:spPr bwMode="auto">
          <a:xfrm>
            <a:off x="3119755" y="1712595"/>
            <a:ext cx="359537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26" tIns="45713" rIns="91426" bIns="45713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海天相接、瑰奇雄伟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05" name="文本框 5"/>
          <p:cNvSpPr txBox="1">
            <a:spLocks noChangeArrowheads="1"/>
          </p:cNvSpPr>
          <p:nvPr/>
        </p:nvSpPr>
        <p:spPr bwMode="auto">
          <a:xfrm>
            <a:off x="3119755" y="2877185"/>
            <a:ext cx="3399155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3" rIns="91426" bIns="45713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辛苦求索、未见光明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06" name="文本框 6"/>
          <p:cNvSpPr txBox="1">
            <a:spLocks noChangeArrowheads="1"/>
          </p:cNvSpPr>
          <p:nvPr/>
        </p:nvSpPr>
        <p:spPr bwMode="auto">
          <a:xfrm>
            <a:off x="6617970" y="2139951"/>
            <a:ext cx="1611630" cy="951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3" rIns="91426" bIns="45713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渴望自由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追求光明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"/>
          <p:cNvSpPr txBox="1"/>
          <p:nvPr>
            <p:custDataLst>
              <p:tags r:id="rId1"/>
            </p:custDataLst>
          </p:nvPr>
        </p:nvSpPr>
        <p:spPr>
          <a:xfrm>
            <a:off x="419676" y="233993"/>
            <a:ext cx="4572000" cy="497840"/>
          </a:xfrm>
          <a:prstGeom prst="rect">
            <a:avLst/>
          </a:prstGeom>
          <a:noFill/>
        </p:spPr>
        <p:txBody>
          <a:bodyPr wrap="square" lIns="68571" tIns="34289" rIns="68571" bIns="34289" rtlCol="0" anchor="t">
            <a:spAutoFit/>
          </a:bodyPr>
          <a:lstStyle/>
          <a:p>
            <a:pPr marL="270510" indent="-270510" algn="just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板书设计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9698" name="左大括号 59395"/>
          <p:cNvSpPr/>
          <p:nvPr/>
        </p:nvSpPr>
        <p:spPr>
          <a:xfrm>
            <a:off x="1221740" y="1865630"/>
            <a:ext cx="149225" cy="1412240"/>
          </a:xfrm>
          <a:prstGeom prst="leftBrace">
            <a:avLst>
              <a:gd name="adj1" fmla="val 94117"/>
              <a:gd name="adj2" fmla="val 50000"/>
            </a:avLst>
          </a:prstGeom>
          <a:ln w="31750" cap="rnd">
            <a:solidFill>
              <a:schemeClr val="accent1"/>
            </a:solidFill>
            <a:round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左大括号 59395"/>
          <p:cNvSpPr/>
          <p:nvPr/>
        </p:nvSpPr>
        <p:spPr>
          <a:xfrm flipH="1">
            <a:off x="6518910" y="1865630"/>
            <a:ext cx="99060" cy="1412240"/>
          </a:xfrm>
          <a:prstGeom prst="leftBrace">
            <a:avLst>
              <a:gd name="adj1" fmla="val 94117"/>
              <a:gd name="adj2" fmla="val 48471"/>
            </a:avLst>
          </a:prstGeom>
          <a:ln w="31750" cap="rnd">
            <a:solidFill>
              <a:schemeClr val="accent1"/>
            </a:solidFill>
            <a:round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"/>
          <p:cNvSpPr txBox="1"/>
          <p:nvPr>
            <p:custDataLst>
              <p:tags r:id="rId1"/>
            </p:custDataLst>
          </p:nvPr>
        </p:nvSpPr>
        <p:spPr>
          <a:xfrm>
            <a:off x="334586" y="637853"/>
            <a:ext cx="4572000" cy="497840"/>
          </a:xfrm>
          <a:prstGeom prst="rect">
            <a:avLst/>
          </a:prstGeom>
          <a:noFill/>
        </p:spPr>
        <p:txBody>
          <a:bodyPr wrap="square" lIns="68571" tIns="34289" rIns="68571" bIns="34289" rtlCol="0" anchor="t">
            <a:spAutoFit/>
          </a:bodyPr>
          <a:lstStyle/>
          <a:p>
            <a:pPr marL="270510" indent="-270510" algn="just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主旨归纳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488950" y="1579245"/>
            <a:ext cx="7988935" cy="246507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9" rIns="68571" bIns="34289">
            <a:spAutoFit/>
          </a:bodyPr>
          <a:p>
            <a:pPr indent="400050" algn="just" fontAlgn="auto">
              <a:lnSpc>
                <a:spcPct val="120000"/>
              </a:lnSpc>
            </a:pPr>
            <a:r>
              <a:rPr lang="en-US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渔家傲</a:t>
            </a:r>
            <a:r>
              <a:rPr lang="en-US" altLang="zh-CN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记梦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的特殊方式</a:t>
            </a:r>
            <a:r>
              <a:rPr lang="zh-CN" altLang="zh-CN" sz="2600" b="1" dirty="0">
                <a:solidFill>
                  <a:srgbClr val="0000FF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展示了一个神奇的境界</a:t>
            </a:r>
            <a:r>
              <a:rPr lang="zh-CN" altLang="zh-CN" sz="2600" b="1" dirty="0">
                <a:solidFill>
                  <a:srgbClr val="0000FF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充满了浪漫主义色彩</a:t>
            </a:r>
            <a:r>
              <a:rPr lang="zh-CN" altLang="zh-CN" sz="2600" b="1" dirty="0">
                <a:solidFill>
                  <a:srgbClr val="0000FF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抒写了词人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怀才不遇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和国难当头</a:t>
            </a:r>
            <a:r>
              <a:rPr lang="zh-CN" altLang="zh-CN" sz="2600" b="1" dirty="0">
                <a:solidFill>
                  <a:srgbClr val="0000FF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身逢乱世</a:t>
            </a:r>
            <a:r>
              <a:rPr lang="zh-CN" altLang="zh-CN" sz="2600" b="1" dirty="0">
                <a:solidFill>
                  <a:srgbClr val="0000FF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对现实无能为力的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苦闷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。也表达了她虽遭磨难</a:t>
            </a:r>
            <a:r>
              <a:rPr lang="zh-CN" altLang="zh-CN" sz="2600" b="1" dirty="0">
                <a:solidFill>
                  <a:srgbClr val="0000FF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依然寻求幸福</a:t>
            </a:r>
            <a:r>
              <a:rPr lang="zh-CN" altLang="zh-CN" sz="2600" b="1" dirty="0">
                <a:solidFill>
                  <a:srgbClr val="0000FF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渴望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追求光明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的情感。语言豪迈</a:t>
            </a:r>
            <a:r>
              <a:rPr lang="zh-CN" altLang="zh-CN" sz="2600" b="1" dirty="0">
                <a:solidFill>
                  <a:srgbClr val="0000FF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格调雄奇</a:t>
            </a:r>
            <a:r>
              <a:rPr lang="zh-CN" altLang="zh-CN" sz="2600" b="1" dirty="0">
                <a:solidFill>
                  <a:srgbClr val="0000FF"/>
                </a:solidFill>
                <a:cs typeface="+mn-lt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是李清照词作中最为独特的一首。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6996" y="1173595"/>
            <a:ext cx="296962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/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李清照词风变化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13510" y="1902370"/>
          <a:ext cx="8700135" cy="1992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6695"/>
                <a:gridCol w="1897380"/>
                <a:gridCol w="5305789"/>
              </a:tblGrid>
              <a:tr h="4667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rgbClr val="00206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时期</a:t>
                      </a:r>
                      <a:endParaRPr lang="zh-CN" altLang="en-US" sz="2800" dirty="0">
                        <a:solidFill>
                          <a:srgbClr val="00206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rgbClr val="00206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词作主题</a:t>
                      </a:r>
                      <a:endParaRPr lang="zh-CN" altLang="en-US" sz="2800" dirty="0">
                        <a:solidFill>
                          <a:srgbClr val="00206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rgbClr val="00206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代表作品</a:t>
                      </a:r>
                      <a:endParaRPr lang="zh-CN" altLang="en-US" sz="2800" dirty="0">
                        <a:solidFill>
                          <a:srgbClr val="00206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D"/>
                    </a:solidFill>
                  </a:tcPr>
                </a:tc>
              </a:tr>
              <a:tr h="472440">
                <a:tc>
                  <a:txBody>
                    <a:bodyPr/>
                    <a:lstStyle/>
                    <a:p>
                      <a:endParaRPr lang="zh-CN" altLang="en-US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1015">
                <a:tc>
                  <a:txBody>
                    <a:bodyPr/>
                    <a:lstStyle/>
                    <a:p>
                      <a:endParaRPr lang="zh-CN" altLang="en-US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1015">
                <a:tc>
                  <a:txBody>
                    <a:bodyPr/>
                    <a:p>
                      <a:pPr>
                        <a:buNone/>
                      </a:pPr>
                      <a:endParaRPr lang="zh-CN" altLang="en-US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9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798462" y="1446037"/>
            <a:ext cx="108149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314325" y="2438400"/>
            <a:ext cx="147701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出嫁前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5955299" y="1446035"/>
            <a:ext cx="1690827" cy="56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314325" y="2910205"/>
            <a:ext cx="147764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新婚后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314325" y="3430905"/>
            <a:ext cx="147701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南渡后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1833880" y="2389505"/>
            <a:ext cx="18446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闺阁情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1833880" y="2910205"/>
            <a:ext cx="187452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相思愁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1791335" y="3395345"/>
            <a:ext cx="191579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家国愁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3707130" y="2438400"/>
            <a:ext cx="50800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如梦令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（常记溪亭日暮）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3707765" y="2872740"/>
            <a:ext cx="530606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醉花阴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（薄暮浓云愁永昼）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2"/>
          <p:cNvSpPr txBox="1">
            <a:spLocks noChangeArrowheads="1"/>
          </p:cNvSpPr>
          <p:nvPr/>
        </p:nvSpPr>
        <p:spPr bwMode="auto">
          <a:xfrm>
            <a:off x="3707765" y="3413125"/>
            <a:ext cx="530606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渔家傲</a:t>
            </a:r>
            <a:r>
              <a:rPr lang="en-US" altLang="zh-CN" sz="28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00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（天接云涛连晓雾）</a:t>
            </a:r>
            <a:endParaRPr lang="zh-CN" altLang="en-US" sz="2800" b="1" dirty="0">
              <a:solidFill>
                <a:srgbClr val="00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313374" y="214631"/>
            <a:ext cx="206083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lIns="91438" tIns="45719" rIns="91438" bIns="45719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"/>
          <p:cNvSpPr txBox="1"/>
          <p:nvPr>
            <p:custDataLst>
              <p:tags r:id="rId1"/>
            </p:custDataLst>
          </p:nvPr>
        </p:nvSpPr>
        <p:spPr>
          <a:xfrm>
            <a:off x="334586" y="441003"/>
            <a:ext cx="4572000" cy="497840"/>
          </a:xfrm>
          <a:prstGeom prst="rect">
            <a:avLst/>
          </a:prstGeom>
          <a:noFill/>
        </p:spPr>
        <p:txBody>
          <a:bodyPr wrap="square" lIns="68571" tIns="34289" rIns="68571" bIns="34289" rtlCol="0" anchor="t">
            <a:spAutoFit/>
          </a:bodyPr>
          <a:lstStyle/>
          <a:p>
            <a:pPr marL="270510" indent="-270510" algn="just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课堂检测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0395" y="938530"/>
            <a:ext cx="7817485" cy="3267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根据提示默写古诗名句。</a:t>
            </a:r>
            <a:endParaRPr lang="en-US" altLang="zh-CN" sz="26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defTabSz="34290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李清照在</a:t>
            </a: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渔家傲</a:t>
            </a: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lang="zh-CN" altLang="zh-CN" sz="2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感叹自己空有才华和理想</a:t>
            </a:r>
            <a:r>
              <a:rPr lang="zh-CN" altLang="zh-CN" sz="2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虽辛苦求索</a:t>
            </a:r>
            <a:r>
              <a:rPr lang="zh-CN" altLang="zh-CN" sz="2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终因遭逢不幸</a:t>
            </a:r>
            <a:r>
              <a:rPr lang="zh-CN" altLang="zh-CN" sz="2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未能找到光明的出路的词句是：</a:t>
            </a: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______________</a:t>
            </a:r>
            <a:r>
              <a:rPr lang="en-US" altLang="zh-CN" sz="2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_______________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defTabSz="34290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词人要像大鹏一样乘万里风高飞</a:t>
            </a:r>
            <a:r>
              <a:rPr lang="zh-CN" altLang="zh-CN" sz="2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奔向缥缈的神山</a:t>
            </a:r>
            <a:r>
              <a:rPr lang="zh-CN" altLang="zh-CN" sz="2600" b="1" dirty="0">
                <a:solidFill>
                  <a:srgbClr val="000000"/>
                </a:solidFill>
                <a:sym typeface="宋体" panose="02010600030101010101" pitchFamily="2" charset="-122"/>
              </a:rPr>
              <a:t>,寻求幸福,她写道</a:t>
            </a:r>
            <a:r>
              <a:rPr lang="en-US" altLang="zh-CN" sz="2600" b="1" dirty="0">
                <a:solidFill>
                  <a:srgbClr val="000000"/>
                </a:solidFill>
                <a:sym typeface="宋体" panose="02010600030101010101" pitchFamily="2" charset="-122"/>
              </a:rPr>
              <a:t>“</a:t>
            </a:r>
            <a:r>
              <a:rPr lang="en-US" altLang="zh-CN" sz="2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______________</a:t>
            </a:r>
            <a:r>
              <a:rPr lang="en-US" altLang="zh-CN" sz="2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</a:t>
            </a:r>
            <a:r>
              <a:rPr lang="zh-CN" altLang="en-US" sz="2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</a:t>
            </a:r>
            <a:r>
              <a:rPr lang="zh-CN" altLang="en-US" sz="2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endParaRPr lang="zh-CN" altLang="en-US" sz="26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defTabSz="342900" fontAlgn="base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_________________</a:t>
            </a:r>
            <a:r>
              <a:rPr lang="zh-CN" altLang="en-US" sz="26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600" b="1" dirty="0">
                <a:solidFill>
                  <a:srgbClr val="00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2600" b="1" dirty="0">
                <a:solidFill>
                  <a:srgbClr val="000000"/>
                </a:solidFill>
                <a:sym typeface="宋体" panose="02010600030101010101" pitchFamily="2" charset="-122"/>
              </a:rPr>
              <a:t>意境开阔</a:t>
            </a:r>
            <a:r>
              <a:rPr lang="zh-CN" altLang="zh-CN" sz="2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sym typeface="宋体" panose="02010600030101010101" pitchFamily="2" charset="-122"/>
              </a:rPr>
              <a:t>想象丰富</a:t>
            </a:r>
            <a:r>
              <a:rPr lang="zh-CN" altLang="zh-CN" sz="2600" b="1" dirty="0">
                <a:solidFill>
                  <a:srgbClr val="000000"/>
                </a:solidFill>
                <a:sym typeface="宋体" panose="02010600030101010101" pitchFamily="2" charset="-122"/>
              </a:rPr>
              <a:t>,充满浪漫主义色彩。</a:t>
            </a:r>
            <a:endParaRPr lang="zh-CN" altLang="en-US" sz="26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48460" y="2089150"/>
            <a:ext cx="27400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</a:rPr>
              <a:t>我报路长嗟日暮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9076" y="2123130"/>
            <a:ext cx="324901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</a:rPr>
              <a:t>学诗谩有惊人句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05810" y="2887980"/>
            <a:ext cx="27400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</a:rPr>
              <a:t>九万里风鹏正举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00470" y="2887980"/>
            <a:ext cx="152781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</a:rPr>
              <a:t>风休住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27075" y="3292475"/>
            <a:ext cx="2740025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</a:rPr>
              <a:t>蓬舟吹取三山去</a:t>
            </a:r>
            <a:endParaRPr lang="zh-CN" altLang="en-US" sz="2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2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"/>
          <p:cNvSpPr txBox="1"/>
          <p:nvPr>
            <p:custDataLst>
              <p:tags r:id="rId1"/>
            </p:custDataLst>
          </p:nvPr>
        </p:nvSpPr>
        <p:spPr>
          <a:xfrm>
            <a:off x="334586" y="106358"/>
            <a:ext cx="4572000" cy="497840"/>
          </a:xfrm>
          <a:prstGeom prst="rect">
            <a:avLst/>
          </a:prstGeom>
          <a:noFill/>
        </p:spPr>
        <p:txBody>
          <a:bodyPr wrap="square" lIns="68571" tIns="34289" rIns="68571" bIns="34289" rtlCol="0" anchor="t">
            <a:spAutoFit/>
          </a:bodyPr>
          <a:lstStyle/>
          <a:p>
            <a:pPr marL="270510" indent="-270510" algn="just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课堂检测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05130" y="603885"/>
            <a:ext cx="8590280" cy="436245"/>
          </a:xfrm>
          <a:prstGeom prst="rect">
            <a:avLst/>
          </a:prstGeom>
          <a:noFill/>
        </p:spPr>
        <p:txBody>
          <a:bodyPr wrap="square" lIns="68571" tIns="34289" rIns="68571" bIns="34289">
            <a:spAutoFit/>
          </a:bodyPr>
          <a:p>
            <a:pPr defTabSz="3429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下列对这首词的理解与分析错误的一项是（  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）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34784" y="1047607"/>
            <a:ext cx="8761170" cy="3021965"/>
          </a:xfrm>
          <a:prstGeom prst="rect">
            <a:avLst/>
          </a:prstGeom>
        </p:spPr>
        <p:txBody>
          <a:bodyPr wrap="square" lIns="68571" tIns="34289" rIns="68571" bIns="34289">
            <a:spAutoFit/>
          </a:bodyPr>
          <a:p>
            <a:pPr marL="342900" indent="-215900" defTabSz="3429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“星河欲转千帆舞”中“转”“舞”二字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逼真地写出了词人在风浪颠簸中的感受。</a:t>
            </a:r>
            <a:endParaRPr lang="zh-CN" altLang="en-US" sz="2400" b="1" dirty="0">
              <a:solidFill>
                <a:prstClr val="black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marL="342900" indent="-215900" defTabSz="3429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经过海上航行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词人的梦魂仿佛回到天国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听到天帝殷勤地垂问自己要回到何处。</a:t>
            </a:r>
            <a:endParaRPr lang="zh-CN" altLang="en-US" sz="2400" b="1" dirty="0">
              <a:solidFill>
                <a:prstClr val="black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marL="342900" indent="-215900" defTabSz="3429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词人希望自己像大鹏一样乘风高飞远走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她疾呼：风把我的小船吹到海外仙山吧。</a:t>
            </a:r>
            <a:endParaRPr lang="zh-CN" altLang="en-US" sz="2400" b="1" dirty="0">
              <a:solidFill>
                <a:prstClr val="black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marL="342900" indent="-215900" defTabSz="3429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lphaUcPeriod"/>
            </a:pP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该词通过记梦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抒发词人对现实的眷恋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表达了自己不被苦难磨灭的追求和向往。</a:t>
            </a:r>
            <a:endParaRPr lang="zh-CN" altLang="en-US" sz="2400" b="1" dirty="0">
              <a:solidFill>
                <a:prstClr val="black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 flipH="1">
            <a:off x="6675120" y="603885"/>
            <a:ext cx="506095" cy="497840"/>
          </a:xfrm>
          <a:prstGeom prst="rect">
            <a:avLst/>
          </a:prstGeom>
        </p:spPr>
        <p:txBody>
          <a:bodyPr wrap="square" lIns="68571" tIns="34289" rIns="68571" bIns="34289">
            <a:spAutoFit/>
          </a:bodyPr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34950" y="4077335"/>
            <a:ext cx="8631555" cy="878840"/>
          </a:xfrm>
          <a:prstGeom prst="rect">
            <a:avLst/>
          </a:prstGeom>
          <a:noFill/>
        </p:spPr>
        <p:txBody>
          <a:bodyPr wrap="square" lIns="68571" tIns="34289" rIns="68571" bIns="34289">
            <a:spAutoFit/>
          </a:bodyPr>
          <a:p>
            <a:pPr defTabSz="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【</a:t>
            </a:r>
            <a:r>
              <a:rPr lang="zh-CN" altLang="en-US" sz="2400" b="1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解析</a:t>
            </a:r>
            <a:r>
              <a:rPr lang="en-US" altLang="zh-CN" sz="2400" b="1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】“</a:t>
            </a:r>
            <a:r>
              <a:rPr lang="zh-CN" altLang="en-US" sz="2400" b="1" dirty="0">
                <a:solidFill>
                  <a:srgbClr val="0000FF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对现实的眷恋”表述有误</a:t>
            </a:r>
            <a:r>
              <a:rPr lang="zh-CN" altLang="zh-CN" sz="24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这首词表达的是词人对社会现实的不满</a:t>
            </a:r>
            <a:r>
              <a:rPr lang="zh-CN" altLang="zh-CN" sz="24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对理想境界的追求和向往。</a:t>
            </a:r>
            <a:endParaRPr lang="zh-CN" altLang="en-US" sz="2400" b="1" dirty="0">
              <a:solidFill>
                <a:prstClr val="black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文本框 2"/>
          <p:cNvSpPr txBox="1">
            <a:spLocks noChangeArrowheads="1"/>
          </p:cNvSpPr>
          <p:nvPr/>
        </p:nvSpPr>
        <p:spPr bwMode="auto">
          <a:xfrm>
            <a:off x="506868" y="909566"/>
            <a:ext cx="817562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下面这两首词中都写到了“日暮”。同样的“日暮”下，词人的心情有何不同？请简要分析。</a:t>
            </a:r>
            <a:endParaRPr lang="zh-CN" altLang="en-US" sz="2400" b="1" dirty="0">
              <a:solidFill>
                <a:prstClr val="black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sp>
        <p:nvSpPr>
          <p:cNvPr id="117763" name="文本框 3"/>
          <p:cNvSpPr txBox="1">
            <a:spLocks noChangeArrowheads="1"/>
          </p:cNvSpPr>
          <p:nvPr/>
        </p:nvSpPr>
        <p:spPr bwMode="auto">
          <a:xfrm>
            <a:off x="506868" y="1603664"/>
            <a:ext cx="817562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渔家傲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李清照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天接云涛连晓雾，星河欲转千帆舞。仿佛梦魂归帝所，闻天语，殷勤问我归何处。  我报路长嗟日暮，学诗谩有惊人句。九万里风鹏正举。风休住，蓬舟吹取三山去！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1414" y="454220"/>
            <a:ext cx="3286987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/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对比分析诗人心情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506868" y="3373922"/>
            <a:ext cx="8175625" cy="1567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457200" fontAlgn="base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如梦令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李清照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defTabSz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常记溪亭日暮，沉醉不知归路。兴（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xìnɡ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，兴致）尽晚回舟，误入藕花深处。争渡，争渡，惊起一滩鸥鹭。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49555" y="194945"/>
            <a:ext cx="1788795" cy="497840"/>
          </a:xfrm>
          <a:prstGeom prst="rect">
            <a:avLst/>
          </a:prstGeom>
          <a:noFill/>
        </p:spPr>
        <p:txBody>
          <a:bodyPr wrap="square" lIns="68571" tIns="34289" rIns="68571" bIns="34289" rtlCol="0" anchor="t">
            <a:spAutoFit/>
          </a:bodyPr>
          <a:p>
            <a:pPr marL="270510" indent="-270510" algn="just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课堂检测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6"/>
          <p:cNvSpPr txBox="1"/>
          <p:nvPr>
            <p:custDataLst>
              <p:tags r:id="rId1"/>
            </p:custDataLst>
          </p:nvPr>
        </p:nvSpPr>
        <p:spPr>
          <a:xfrm>
            <a:off x="468314" y="511498"/>
            <a:ext cx="1769110" cy="559435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9" rIns="68571" bIns="34289">
            <a:spAutoFit/>
          </a:bodyPr>
          <a:lstStyle/>
          <a:p>
            <a:pPr eaLnBrk="0" hangingPunct="0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470" y="1242695"/>
            <a:ext cx="8020050" cy="23660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R="0" lvl="0" algn="l" defTabSz="914400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2800" b="1" smtClean="0">
                <a:effectLst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1.</a:t>
            </a:r>
            <a:r>
              <a:rPr lang="zh-CN" altLang="en-US" sz="2800" b="1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苏新诗柳楷简体" panose="02000000000000000000" charset="-122"/>
                <a:sym typeface="+mn-ea"/>
              </a:rPr>
              <a:t>反复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诵读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品味感悟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</a:t>
            </a:r>
            <a:r>
              <a:rPr lang="zh-CN" altLang="en-US" sz="2800" b="1"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的韵律特点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R="0" lvl="0" algn="l" defTabSz="914400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2800" b="1" smtClean="0">
                <a:effectLst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2.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结合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词人生平和词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创作背景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赏析词传情达意的艺术手法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提高审美情趣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重难点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R="0" lvl="0" algn="l" defTabSz="914400" rtl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2800" b="1" smtClean="0">
                <a:effectLst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3.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理解词的主要内容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寄寓的</a:t>
            </a:r>
            <a:r>
              <a:rPr lang="zh-CN" altLang="en-US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思想情感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重难点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6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R="0" lvl="0" algn="l" defTabSz="914400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endParaRPr lang="zh-CN" altLang="en-US" sz="36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文本框 1"/>
          <p:cNvSpPr txBox="1">
            <a:spLocks noChangeArrowheads="1"/>
          </p:cNvSpPr>
          <p:nvPr/>
        </p:nvSpPr>
        <p:spPr bwMode="auto">
          <a:xfrm>
            <a:off x="828675" y="838201"/>
            <a:ext cx="7486650" cy="248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渔家傲</a:t>
            </a:r>
            <a:r>
              <a:rPr lang="en-US" altLang="zh-CN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》</a:t>
            </a: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中的“日暮”和“路长”在一起，营造日暮途远的困境之感，</a:t>
            </a:r>
            <a:r>
              <a:rPr lang="en-US" altLang="zh-CN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________________________</a:t>
            </a:r>
            <a:r>
              <a:rPr lang="en-US" altLang="zh-CN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________</a:t>
            </a:r>
            <a:r>
              <a:rPr lang="zh-CN" altLang="en-US" sz="2400" b="1" dirty="0" smtClean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；</a:t>
            </a:r>
            <a:endParaRPr lang="en-US" altLang="zh-CN" sz="2400" b="1" dirty="0" smtClean="0">
              <a:solidFill>
                <a:prstClr val="black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defTabSz="457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如梦令</a:t>
            </a:r>
            <a:r>
              <a:rPr lang="en-US" altLang="zh-CN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》</a:t>
            </a: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中的“日暮”写的是词人沉醉于游玩中不知不觉间暮色四合，</a:t>
            </a:r>
            <a:r>
              <a:rPr lang="en-US" altLang="zh-CN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__________________________</a:t>
            </a:r>
            <a:r>
              <a:rPr lang="en-US" altLang="zh-CN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____</a:t>
            </a:r>
            <a:r>
              <a:rPr lang="zh-CN" altLang="en-US" sz="2400" b="1" dirty="0">
                <a:solidFill>
                  <a:prstClr val="black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76296" y="1851661"/>
            <a:ext cx="4144010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流露出词人对现实的强烈不满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376296" y="2745106"/>
            <a:ext cx="38973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表达了词人流连忘返的心情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77131" y="562923"/>
            <a:ext cx="4572000" cy="497840"/>
          </a:xfrm>
          <a:prstGeom prst="rect">
            <a:avLst/>
          </a:prstGeom>
          <a:noFill/>
        </p:spPr>
        <p:txBody>
          <a:bodyPr wrap="square" lIns="68571" tIns="34289" rIns="68571" bIns="34289" rtlCol="0" anchor="t">
            <a:spAutoFit/>
          </a:bodyPr>
          <a:p>
            <a:pPr marL="270510" indent="-270510" algn="just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课堂检测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93060" y="1117600"/>
            <a:ext cx="5834380" cy="271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李清照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号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易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安居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士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南宋</a:t>
            </a:r>
            <a:r>
              <a:rPr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女词人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婉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约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词派</a:t>
            </a:r>
            <a:r>
              <a:rPr sz="28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代表</a:t>
            </a:r>
            <a:r>
              <a:rPr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。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</a:t>
            </a:r>
            <a:r>
              <a:rPr lang="zh-CN" altLang="en-US" sz="2800" b="1" dirty="0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千古第一才女</a:t>
            </a:r>
            <a:r>
              <a:rPr lang="en-US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之称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她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出生于书香门第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早期生活优裕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父亲李格非藏书甚富</a:t>
            </a:r>
            <a:r>
              <a:rPr lang="zh-CN"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她小时候就在良好的家庭环境中打下了文学基础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6"/>
          <p:cNvSpPr txBox="1"/>
          <p:nvPr>
            <p:custDataLst>
              <p:tags r:id="rId3"/>
            </p:custDataLst>
          </p:nvPr>
        </p:nvSpPr>
        <p:spPr>
          <a:xfrm>
            <a:off x="780734" y="461968"/>
            <a:ext cx="1565910" cy="49784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9" rIns="68571" bIns="34289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35" y="1117600"/>
            <a:ext cx="2110740" cy="256794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6"/>
          <p:cNvSpPr txBox="1"/>
          <p:nvPr>
            <p:custDataLst>
              <p:tags r:id="rId2"/>
            </p:custDataLst>
          </p:nvPr>
        </p:nvSpPr>
        <p:spPr>
          <a:xfrm>
            <a:off x="468314" y="433393"/>
            <a:ext cx="1565910" cy="49784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9" rIns="68571" bIns="34289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9616" y="1060795"/>
            <a:ext cx="7884611" cy="3165475"/>
          </a:xfrm>
          <a:prstGeom prst="rect">
            <a:avLst/>
          </a:prstGeom>
          <a:noFill/>
        </p:spPr>
        <p:txBody>
          <a:bodyPr wrap="square" lIns="68571" tIns="34289" rIns="68571" bIns="34289">
            <a:spAutoFit/>
          </a:bodyPr>
          <a:p>
            <a:pPr indent="53975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李清照生活在北宋后期和南宋前期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靖康之变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为界分前后两期。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生活幸福美满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与丈夫赵明诚共同致力于书画、金石的搜集整理。真实反映了自己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闺中生活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和思想感情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题材集中于写自然风光和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离别相思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如《如梦令》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靖康之变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金兵入侵后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流寓南方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丈夫病死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境遇孤苦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形单影只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漂流遂于流人伍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后期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则主要是抒发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伤时念旧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怀乡悼亡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的情感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表达了自己在孤独生活中的浓重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哀怨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孤独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惆怅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情调感伤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有的也流露出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对中原的怀念。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5490" y="1129665"/>
            <a:ext cx="7824470" cy="2390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李清照工诗善文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更擅长词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人称</a:t>
            </a:r>
            <a:r>
              <a:rPr lang="zh-CN" altLang="en-US" sz="2400" b="1" dirty="0">
                <a:solidFill>
                  <a:srgbClr val="000000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易安词</a:t>
            </a:r>
            <a:r>
              <a:rPr lang="zh-CN" altLang="en-US" sz="2400" b="1" dirty="0">
                <a:solidFill>
                  <a:srgbClr val="000000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漱玉词</a:t>
            </a:r>
            <a:r>
              <a:rPr lang="zh-CN" altLang="en-US" sz="2400" b="1" dirty="0">
                <a:solidFill>
                  <a:srgbClr val="000000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。其词据今人所辑约有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首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另存疑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余首。她不但有高深的文学修养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而且有大胆的创造精神。形式上</a:t>
            </a:r>
            <a:r>
              <a:rPr lang="zh-CN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善用白描</a:t>
            </a:r>
            <a:r>
              <a:rPr 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手法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自辟途径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语言清丽</a:t>
            </a:r>
            <a:r>
              <a:rPr 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。</a:t>
            </a:r>
            <a:r>
              <a:rPr 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人称</a:t>
            </a:r>
            <a:r>
              <a:rPr lang="zh-CN" altLang="en-US" sz="2400" b="1" dirty="0">
                <a:solidFill>
                  <a:srgbClr val="000000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易安体</a:t>
            </a:r>
            <a:r>
              <a:rPr lang="zh-CN" altLang="en-US" sz="2400" b="1" dirty="0">
                <a:solidFill>
                  <a:srgbClr val="000000"/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论词强调韵律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崇尚典雅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提出词</a:t>
            </a:r>
            <a:r>
              <a:rPr lang="en-US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别是一家</a:t>
            </a:r>
            <a:r>
              <a:rPr lang="en-US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之说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反对以作诗文之法作词</a:t>
            </a:r>
            <a:r>
              <a:rPr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。</a:t>
            </a:r>
            <a:r>
              <a:rPr 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代表作有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《声声慢》《如梦令》《醉花阴》《武陵春》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等。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6"/>
          <p:cNvSpPr txBox="1"/>
          <p:nvPr>
            <p:custDataLst>
              <p:tags r:id="rId3"/>
            </p:custDataLst>
          </p:nvPr>
        </p:nvSpPr>
        <p:spPr>
          <a:xfrm>
            <a:off x="468314" y="433393"/>
            <a:ext cx="1565910" cy="49784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9" rIns="68571" bIns="34289">
            <a:spAutoFit/>
          </a:bodyPr>
          <a:lstStyle/>
          <a:p>
            <a:pPr eaLnBrk="0" hangingPunct="0"/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6"/>
          <p:cNvSpPr txBox="1"/>
          <p:nvPr>
            <p:custDataLst>
              <p:tags r:id="rId2"/>
            </p:custDataLst>
          </p:nvPr>
        </p:nvSpPr>
        <p:spPr>
          <a:xfrm>
            <a:off x="468314" y="433393"/>
            <a:ext cx="1565910" cy="49784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9" rIns="68571" bIns="34289">
            <a:spAutoFit/>
          </a:bodyPr>
          <a:lstStyle/>
          <a:p>
            <a:pPr algn="l" eaLnBrk="0" hangingPunct="0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背景介绍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5475" y="1282700"/>
            <a:ext cx="7702550" cy="2282825"/>
          </a:xfrm>
          <a:prstGeom prst="rect">
            <a:avLst/>
          </a:prstGeom>
          <a:noFill/>
        </p:spPr>
        <p:txBody>
          <a:bodyPr wrap="square" lIns="68571" tIns="34289" rIns="68571" bIns="34289">
            <a:spAutoFit/>
          </a:bodyPr>
          <a:p>
            <a:pPr indent="539750" algn="just">
              <a:lnSpc>
                <a:spcPct val="1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此词作于李清照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南渡之后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。丈夫赵明诚病死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国破家亡兼夫死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使她生活上和精神上受到很大的打击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宋高宗建炎四年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1130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左右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李清照曾在海上航行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历尽风涛之险。此词中写到大海、乘船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人物有天帝及词人自己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都与这段真实的生活有关。这是一首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记梦词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形象奇幻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意境缥缈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富有浓郁的浪漫气息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也是李清照唯一的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豪放词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6"/>
          <p:cNvSpPr txBox="1"/>
          <p:nvPr>
            <p:custDataLst>
              <p:tags r:id="rId2"/>
            </p:custDataLst>
          </p:nvPr>
        </p:nvSpPr>
        <p:spPr>
          <a:xfrm>
            <a:off x="468314" y="433393"/>
            <a:ext cx="1565910" cy="49784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9" rIns="68571" bIns="34289">
            <a:spAutoFit/>
          </a:bodyPr>
          <a:lstStyle/>
          <a:p>
            <a:pPr algn="l" eaLnBrk="0" hangingPunct="0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文学常识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998855"/>
            <a:ext cx="7758430" cy="929005"/>
          </a:xfrm>
          <a:prstGeom prst="rect">
            <a:avLst/>
          </a:prstGeom>
          <a:noFill/>
        </p:spPr>
        <p:txBody>
          <a:bodyPr wrap="square" lIns="68571" tIns="34289" rIns="68571" bIns="34289">
            <a:spAutoFit/>
          </a:bodyPr>
          <a:p>
            <a:pPr indent="539750" algn="just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又称曲子词、长短句、诗余等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是一种押韵的、可以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配乐歌唱的文体。词萌芽于南朝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形成于唐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盛行于宋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1840" y="1885950"/>
            <a:ext cx="7815580" cy="1174750"/>
          </a:xfrm>
          <a:prstGeom prst="rect">
            <a:avLst/>
          </a:prstGeom>
          <a:noFill/>
        </p:spPr>
        <p:txBody>
          <a:bodyPr wrap="square" lIns="68571" tIns="34289" rIns="68571" bIns="34289">
            <a:spAutoFit/>
          </a:bodyPr>
          <a:p>
            <a:pPr indent="539750" algn="just"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一般都分两段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叫作上下片或上下阙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词的句子长短不一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故也称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长短句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；词中声韵的规定特别严格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用字要分平仄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426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29310" y="3060700"/>
            <a:ext cx="7738745" cy="80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9" rIns="68571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</a:defRPr>
            </a:lvl9pPr>
          </a:lstStyle>
          <a:p>
            <a:pPr defTabSz="3429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宋词有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豪放派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婉约派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两大派别</a:t>
            </a:r>
            <a:r>
              <a:rPr lang="zh-CN" altLang="zh-CN" sz="2400" b="1" dirty="0">
                <a:solidFill>
                  <a:srgbClr val="000000"/>
                </a:solidFill>
                <a:latin typeface="+mj-lt"/>
                <a:cs typeface="+mj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豪放派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代表词人有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苏轼、辛弃疾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等</a:t>
            </a:r>
            <a:r>
              <a:rPr lang="zh-CN" altLang="zh-CN" sz="2400" b="1" dirty="0">
                <a:solidFill>
                  <a:srgbClr val="000000"/>
                </a:solidFill>
                <a:latin typeface="+mj-lt"/>
                <a:cs typeface="+mj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婉约派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代表词人有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柳永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李清照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1034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>
            <p:custDataLst>
              <p:tags r:id="rId2"/>
            </p:custDataLst>
          </p:nvPr>
        </p:nvSpPr>
        <p:spPr>
          <a:xfrm>
            <a:off x="468314" y="249243"/>
            <a:ext cx="1565910" cy="49784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9" rIns="68571" bIns="34289">
            <a:spAutoFit/>
          </a:bodyPr>
          <a:lstStyle/>
          <a:p>
            <a:pPr algn="l" eaLnBrk="0" hangingPunct="0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文学常识</a:t>
            </a:r>
            <a:endParaRPr lang="zh-CN" altLang="zh-CN" sz="2800" b="1" dirty="0">
              <a:solidFill>
                <a:srgbClr val="0066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0415" y="1381125"/>
            <a:ext cx="7121525" cy="1913890"/>
          </a:xfrm>
          <a:prstGeom prst="rect">
            <a:avLst/>
          </a:prstGeom>
          <a:noFill/>
        </p:spPr>
        <p:txBody>
          <a:bodyPr wrap="square" lIns="68571" tIns="34289" rIns="68571" bIns="34289">
            <a:spAutoFit/>
          </a:bodyPr>
          <a:p>
            <a:pPr indent="539750" algn="just">
              <a:lnSpc>
                <a:spcPct val="1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按字数分为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小令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字以内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中调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59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～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字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长调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字以上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每首词都有一个调名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称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词牌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en-US" sz="2400" b="1" dirty="0">
                <a:latin typeface="PMingLiU-ExtB" panose="02020500000000000000" charset="-120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词牌规定了词的阙数、句数、每句的字数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即：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词有定句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句有定字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词牌规定了词的格式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所以创作词称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填词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zh-CN" sz="24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依调填词为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倚声</a:t>
            </a:r>
            <a:r>
              <a:rPr lang="en-US" altLang="zh-CN" sz="2400" b="1" dirty="0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altLang="en-US" sz="2400" b="1" dirty="0">
                <a:latin typeface="PMingLiU-ExtB" panose="02020500000000000000" charset="-12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latin typeface="PMingLiU-ExtB" panose="02020500000000000000" charset="-12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AS_UNIQUEID" val="4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AS_UNIQUEID" val="4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547"/>
</p:tagLst>
</file>

<file path=ppt/tags/tag101.xml><?xml version="1.0" encoding="utf-8"?>
<p:tagLst xmlns:p="http://schemas.openxmlformats.org/presentationml/2006/main">
  <p:tag name="AS_UNIQUEID" val="550"/>
</p:tagLst>
</file>

<file path=ppt/tags/tag102.xml><?xml version="1.0" encoding="utf-8"?>
<p:tagLst xmlns:p="http://schemas.openxmlformats.org/presentationml/2006/main">
  <p:tag name="AS_UNIQUEID" val="551"/>
</p:tagLst>
</file>

<file path=ppt/tags/tag103.xml><?xml version="1.0" encoding="utf-8"?>
<p:tagLst xmlns:p="http://schemas.openxmlformats.org/presentationml/2006/main">
  <p:tag name="AS_UNIQUEID" val="552"/>
</p:tagLst>
</file>

<file path=ppt/tags/tag104.xml><?xml version="1.0" encoding="utf-8"?>
<p:tagLst xmlns:p="http://schemas.openxmlformats.org/presentationml/2006/main">
  <p:tag name="AS_UNIQUEID" val="554"/>
</p:tagLst>
</file>

<file path=ppt/tags/tag105.xml><?xml version="1.0" encoding="utf-8"?>
<p:tagLst xmlns:p="http://schemas.openxmlformats.org/presentationml/2006/main">
  <p:tag name="AS_UNIQUEID" val="547"/>
</p:tagLst>
</file>

<file path=ppt/tags/tag106.xml><?xml version="1.0" encoding="utf-8"?>
<p:tagLst xmlns:p="http://schemas.openxmlformats.org/presentationml/2006/main">
  <p:tag name="AS_UNIQUEID" val="550"/>
</p:tagLst>
</file>

<file path=ppt/tags/tag107.xml><?xml version="1.0" encoding="utf-8"?>
<p:tagLst xmlns:p="http://schemas.openxmlformats.org/presentationml/2006/main">
  <p:tag name="AS_UNIQUEID" val="551"/>
</p:tagLst>
</file>

<file path=ppt/tags/tag108.xml><?xml version="1.0" encoding="utf-8"?>
<p:tagLst xmlns:p="http://schemas.openxmlformats.org/presentationml/2006/main">
  <p:tag name="AS_UNIQUEID" val="552"/>
</p:tagLst>
</file>

<file path=ppt/tags/tag109.xml><?xml version="1.0" encoding="utf-8"?>
<p:tagLst xmlns:p="http://schemas.openxmlformats.org/presentationml/2006/main">
  <p:tag name="AS_UNIQUEID" val="547"/>
</p:tagLst>
</file>

<file path=ppt/tags/tag11.xml><?xml version="1.0" encoding="utf-8"?>
<p:tagLst xmlns:p="http://schemas.openxmlformats.org/presentationml/2006/main">
  <p:tag name="AS_UNIQUEID" val="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AS_UNIQUEID" val="550"/>
</p:tagLst>
</file>

<file path=ppt/tags/tag111.xml><?xml version="1.0" encoding="utf-8"?>
<p:tagLst xmlns:p="http://schemas.openxmlformats.org/presentationml/2006/main">
  <p:tag name="AS_UNIQUEID" val="551"/>
</p:tagLst>
</file>

<file path=ppt/tags/tag112.xml><?xml version="1.0" encoding="utf-8"?>
<p:tagLst xmlns:p="http://schemas.openxmlformats.org/presentationml/2006/main">
  <p:tag name="AS_UNIQUEID" val="552"/>
</p:tagLst>
</file>

<file path=ppt/tags/tag113.xml><?xml version="1.0" encoding="utf-8"?>
<p:tagLst xmlns:p="http://schemas.openxmlformats.org/presentationml/2006/main">
  <p:tag name="AS_UNIQUEID" val="547"/>
</p:tagLst>
</file>

<file path=ppt/tags/tag114.xml><?xml version="1.0" encoding="utf-8"?>
<p:tagLst xmlns:p="http://schemas.openxmlformats.org/presentationml/2006/main">
  <p:tag name="AS_UNIQUEID" val="560"/>
</p:tagLst>
</file>

<file path=ppt/tags/tag115.xml><?xml version="1.0" encoding="utf-8"?>
<p:tagLst xmlns:p="http://schemas.openxmlformats.org/presentationml/2006/main">
  <p:tag name="AS_UNIQUEID" val="550"/>
</p:tagLst>
</file>

<file path=ppt/tags/tag116.xml><?xml version="1.0" encoding="utf-8"?>
<p:tagLst xmlns:p="http://schemas.openxmlformats.org/presentationml/2006/main">
  <p:tag name="AS_UNIQUEID" val="551"/>
</p:tagLst>
</file>

<file path=ppt/tags/tag117.xml><?xml version="1.0" encoding="utf-8"?>
<p:tagLst xmlns:p="http://schemas.openxmlformats.org/presentationml/2006/main">
  <p:tag name="AS_UNIQUEID" val="552"/>
</p:tagLst>
</file>

<file path=ppt/tags/tag118.xml><?xml version="1.0" encoding="utf-8"?>
<p:tagLst xmlns:p="http://schemas.openxmlformats.org/presentationml/2006/main">
  <p:tag name="AS_UNIQUEID" val="547"/>
</p:tagLst>
</file>

<file path=ppt/tags/tag119.xml><?xml version="1.0" encoding="utf-8"?>
<p:tagLst xmlns:p="http://schemas.openxmlformats.org/presentationml/2006/main">
  <p:tag name="AS_UNIQUEID" val="547"/>
</p:tagLst>
</file>

<file path=ppt/tags/tag12.xml><?xml version="1.0" encoding="utf-8"?>
<p:tagLst xmlns:p="http://schemas.openxmlformats.org/presentationml/2006/main">
  <p:tag name="AS_UNIQUEID" val="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AS_UNIQUEID" val="547"/>
</p:tagLst>
</file>

<file path=ppt/tags/tag121.xml><?xml version="1.0" encoding="utf-8"?>
<p:tagLst xmlns:p="http://schemas.openxmlformats.org/presentationml/2006/main">
  <p:tag name="AS_UNIQUEID" val="699"/>
</p:tagLst>
</file>

<file path=ppt/tags/tag122.xml><?xml version="1.0" encoding="utf-8"?>
<p:tagLst xmlns:p="http://schemas.openxmlformats.org/presentationml/2006/main">
  <p:tag name="AS_UNIQUEID" val="547"/>
</p:tagLst>
</file>

<file path=ppt/tags/tag123.xml><?xml version="1.0" encoding="utf-8"?>
<p:tagLst xmlns:p="http://schemas.openxmlformats.org/presentationml/2006/main">
  <p:tag name="AS_UNIQUEID" val="547"/>
</p:tagLst>
</file>

<file path=ppt/tags/tag124.xml><?xml version="1.0" encoding="utf-8"?>
<p:tagLst xmlns:p="http://schemas.openxmlformats.org/presentationml/2006/main">
  <p:tag name="AS_UNIQUEID" val="699"/>
</p:tagLst>
</file>

<file path=ppt/tags/tag125.xml><?xml version="1.0" encoding="utf-8"?>
<p:tagLst xmlns:p="http://schemas.openxmlformats.org/presentationml/2006/main">
  <p:tag name="AS_UNIQUEID" val="589"/>
</p:tagLst>
</file>

<file path=ppt/tags/tag126.xml><?xml version="1.0" encoding="utf-8"?>
<p:tagLst xmlns:p="http://schemas.openxmlformats.org/presentationml/2006/main">
  <p:tag name="AS_UNIQUEID" val="589"/>
</p:tagLst>
</file>

<file path=ppt/tags/tag127.xml><?xml version="1.0" encoding="utf-8"?>
<p:tagLst xmlns:p="http://schemas.openxmlformats.org/presentationml/2006/main">
  <p:tag name="AS_UNIQUEID" val="628"/>
</p:tagLst>
</file>

<file path=ppt/tags/tag128.xml><?xml version="1.0" encoding="utf-8"?>
<p:tagLst xmlns:p="http://schemas.openxmlformats.org/presentationml/2006/main">
  <p:tag name="AS_UNIQUEID" val="629"/>
</p:tagLst>
</file>

<file path=ppt/tags/tag129.xml><?xml version="1.0" encoding="utf-8"?>
<p:tagLst xmlns:p="http://schemas.openxmlformats.org/presentationml/2006/main">
  <p:tag name="AS_UNIQUEID" val="589"/>
</p:tagLst>
</file>

<file path=ppt/tags/tag13.xml><?xml version="1.0" encoding="utf-8"?>
<p:tagLst xmlns:p="http://schemas.openxmlformats.org/presentationml/2006/main">
  <p:tag name="AS_UNIQUEID" val="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AS_UNIQUEID" val="589"/>
</p:tagLst>
</file>

<file path=ppt/tags/tag131.xml><?xml version="1.0" encoding="utf-8"?>
<p:tagLst xmlns:p="http://schemas.openxmlformats.org/presentationml/2006/main">
  <p:tag name="AS_UNIQUEID" val="589"/>
</p:tagLst>
</file>

<file path=ppt/tags/tag132.xml><?xml version="1.0" encoding="utf-8"?>
<p:tagLst xmlns:p="http://schemas.openxmlformats.org/presentationml/2006/main">
  <p:tag name="AS_UNIQUEID" val="629"/>
</p:tagLst>
</file>

<file path=ppt/tags/tag133.xml><?xml version="1.0" encoding="utf-8"?>
<p:tagLst xmlns:p="http://schemas.openxmlformats.org/presentationml/2006/main">
  <p:tag name="AS_UNIQUEID" val="408"/>
</p:tagLst>
</file>

<file path=ppt/tags/tag134.xml><?xml version="1.0" encoding="utf-8"?>
<p:tagLst xmlns:p="http://schemas.openxmlformats.org/presentationml/2006/main">
  <p:tag name="AS_UNIQUEID" val="409"/>
</p:tagLst>
</file>

<file path=ppt/tags/tag135.xml><?xml version="1.0" encoding="utf-8"?>
<p:tagLst xmlns:p="http://schemas.openxmlformats.org/presentationml/2006/main">
  <p:tag name="AS_UNIQUEID" val="589"/>
</p:tagLst>
</file>

<file path=ppt/tags/tag136.xml><?xml version="1.0" encoding="utf-8"?>
<p:tagLst xmlns:p="http://schemas.openxmlformats.org/presentationml/2006/main">
  <p:tag name="AS_UNIQUEID" val="589"/>
</p:tagLst>
</file>

<file path=ppt/tags/tag137.xml><?xml version="1.0" encoding="utf-8"?>
<p:tagLst xmlns:p="http://schemas.openxmlformats.org/presentationml/2006/main">
  <p:tag name="AS_UNIQUEID" val="589"/>
</p:tagLst>
</file>

<file path=ppt/tags/tag138.xml><?xml version="1.0" encoding="utf-8"?>
<p:tagLst xmlns:p="http://schemas.openxmlformats.org/presentationml/2006/main">
  <p:tag name="AS_UNIQUEID" val="589"/>
</p:tagLst>
</file>

<file path=ppt/tags/tag139.xml><?xml version="1.0" encoding="utf-8"?>
<p:tagLst xmlns:p="http://schemas.openxmlformats.org/presentationml/2006/main">
  <p:tag name="AS_UNIQUEID" val="707"/>
</p:tagLst>
</file>

<file path=ppt/tags/tag14.xml><?xml version="1.0" encoding="utf-8"?>
<p:tagLst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589"/>
</p:tagLst>
</file>

<file path=ppt/tags/tag141.xml><?xml version="1.0" encoding="utf-8"?>
<p:tagLst xmlns:p="http://schemas.openxmlformats.org/presentationml/2006/main">
  <p:tag name="AS_UNIQUEID" val="684"/>
</p:tagLst>
</file>

<file path=ppt/tags/tag142.xml><?xml version="1.0" encoding="utf-8"?>
<p:tagLst xmlns:p="http://schemas.openxmlformats.org/presentationml/2006/main">
  <p:tag name="AS_UNIQUEID" val="684"/>
</p:tagLst>
</file>

<file path=ppt/tags/tag143.xml><?xml version="1.0" encoding="utf-8"?>
<p:tagLst xmlns:p="http://schemas.openxmlformats.org/presentationml/2006/main">
  <p:tag name="AS_UNIQUEID" val="683"/>
</p:tagLst>
</file>

<file path=ppt/tags/tag144.xml><?xml version="1.0" encoding="utf-8"?>
<p:tagLst xmlns:p="http://schemas.openxmlformats.org/presentationml/2006/main">
  <p:tag name="AS_UNIQUEID" val="684"/>
</p:tagLst>
</file>

<file path=ppt/tags/tag145.xml><?xml version="1.0" encoding="utf-8"?>
<p:tagLst xmlns:p="http://schemas.openxmlformats.org/presentationml/2006/main">
  <p:tag name="AS_UNIQUEID" val="697"/>
</p:tagLst>
</file>

<file path=ppt/tags/tag146.xml><?xml version="1.0" encoding="utf-8"?>
<p:tagLst xmlns:p="http://schemas.openxmlformats.org/presentationml/2006/main">
  <p:tag name="AS_UNIQUEID" val="698"/>
</p:tagLst>
</file>

<file path=ppt/tags/tag147.xml><?xml version="1.0" encoding="utf-8"?>
<p:tagLst xmlns:p="http://schemas.openxmlformats.org/presentationml/2006/main">
  <p:tag name="AS_UNIQUEID" val="699"/>
</p:tagLst>
</file>

<file path=ppt/tags/tag148.xml><?xml version="1.0" encoding="utf-8"?>
<p:tagLst xmlns:p="http://schemas.openxmlformats.org/presentationml/2006/main">
  <p:tag name="AS_UNIQUEID" val="698"/>
</p:tagLst>
</file>

<file path=ppt/tags/tag149.xml><?xml version="1.0" encoding="utf-8"?>
<p:tagLst xmlns:p="http://schemas.openxmlformats.org/presentationml/2006/main">
  <p:tag name="AS_UNIQUEID" val="698"/>
</p:tagLst>
</file>

<file path=ppt/tags/tag15.xml><?xml version="1.0" encoding="utf-8"?>
<p:tagLst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698"/>
</p:tagLst>
</file>

<file path=ppt/tags/tag151.xml><?xml version="1.0" encoding="utf-8"?>
<p:tagLst xmlns:p="http://schemas.openxmlformats.org/presentationml/2006/main">
  <p:tag name="AS_UNIQUEID" val="684"/>
</p:tagLst>
</file>

<file path=ppt/tags/tag152.xml><?xml version="1.0" encoding="utf-8"?>
<p:tagLst xmlns:p="http://schemas.openxmlformats.org/presentationml/2006/main">
  <p:tag name="AS_UNIQUEID" val="701"/>
</p:tagLst>
</file>

<file path=ppt/tags/tag153.xml><?xml version="1.0" encoding="utf-8"?>
<p:tagLst xmlns:p="http://schemas.openxmlformats.org/presentationml/2006/main">
  <p:tag name="AS_UNIQUEID" val="702"/>
</p:tagLst>
</file>

<file path=ppt/tags/tag154.xml><?xml version="1.0" encoding="utf-8"?>
<p:tagLst xmlns:p="http://schemas.openxmlformats.org/presentationml/2006/main">
  <p:tag name="AS_UNIQUEID" val="703"/>
</p:tagLst>
</file>

<file path=ppt/tags/tag155.xml><?xml version="1.0" encoding="utf-8"?>
<p:tagLst xmlns:p="http://schemas.openxmlformats.org/presentationml/2006/main">
  <p:tag name="AS_UNIQUEID" val="704"/>
</p:tagLst>
</file>

<file path=ppt/tags/tag156.xml><?xml version="1.0" encoding="utf-8"?>
<p:tagLst xmlns:p="http://schemas.openxmlformats.org/presentationml/2006/main">
  <p:tag name="AS_UNIQUEID" val="684"/>
</p:tagLst>
</file>

<file path=ppt/tags/tag157.xml><?xml version="1.0" encoding="utf-8"?>
<p:tagLst xmlns:p="http://schemas.openxmlformats.org/presentationml/2006/main">
  <p:tag name="AS_UNIQUEID" val="684"/>
</p:tagLst>
</file>

<file path=ppt/tags/tag158.xml><?xml version="1.0" encoding="utf-8"?>
<p:tagLst xmlns:p="http://schemas.openxmlformats.org/presentationml/2006/main">
  <p:tag name="AS_UNIQUEID" val="528"/>
</p:tagLst>
</file>

<file path=ppt/tags/tag159.xml><?xml version="1.0" encoding="utf-8"?>
<p:tagLst xmlns:p="http://schemas.openxmlformats.org/presentationml/2006/main">
  <p:tag name="AS_UNIQUEID" val="529"/>
</p:tagLst>
</file>

<file path=ppt/tags/tag16.xml><?xml version="1.0" encoding="utf-8"?>
<p:tagLst xmlns:p="http://schemas.openxmlformats.org/presentationml/2006/main">
  <p:tag name="AS_UNIQUEID" val="4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AS_UNIQUEID" val="530"/>
</p:tagLst>
</file>

<file path=ppt/tags/tag161.xml><?xml version="1.0" encoding="utf-8"?>
<p:tagLst xmlns:p="http://schemas.openxmlformats.org/presentationml/2006/main">
  <p:tag name="AS_UNIQUEID" val="531"/>
</p:tagLst>
</file>

<file path=ppt/tags/tag162.xml><?xml version="1.0" encoding="utf-8"?>
<p:tagLst xmlns:p="http://schemas.openxmlformats.org/presentationml/2006/main">
  <p:tag name="AS_UNIQUEID" val="532"/>
</p:tagLst>
</file>

<file path=ppt/tags/tag163.xml><?xml version="1.0" encoding="utf-8"?>
<p:tagLst xmlns:p="http://schemas.openxmlformats.org/presentationml/2006/main">
  <p:tag name="AS_UNIQUEID" val="533"/>
</p:tagLst>
</file>

<file path=ppt/tags/tag164.xml><?xml version="1.0" encoding="utf-8"?>
<p:tagLst xmlns:p="http://schemas.openxmlformats.org/presentationml/2006/main">
  <p:tag name="AS_UNIQUEID" val="535"/>
</p:tagLst>
</file>

<file path=ppt/tags/tag165.xml><?xml version="1.0" encoding="utf-8"?>
<p:tagLst xmlns:p="http://schemas.openxmlformats.org/presentationml/2006/main">
  <p:tag name="AS_UNIQUEID" val="536"/>
</p:tagLst>
</file>

<file path=ppt/tags/tag166.xml><?xml version="1.0" encoding="utf-8"?>
<p:tagLst xmlns:p="http://schemas.openxmlformats.org/presentationml/2006/main">
  <p:tag name="AS_UNIQUEID" val="537"/>
</p:tagLst>
</file>

<file path=ppt/tags/tag167.xml><?xml version="1.0" encoding="utf-8"?>
<p:tagLst xmlns:p="http://schemas.openxmlformats.org/presentationml/2006/main">
  <p:tag name="AS_UNIQUEID" val="538"/>
</p:tagLst>
</file>

<file path=ppt/tags/tag168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ZTA4NzIyN2MxYTlmMzQ1NGE2MjU5NWRkMjhlOGMxYTAifQ=="/>
  <p:tag name="commondata" val="eyJoZGlkIjoiZjM1MDU3MjRkMGIzNjliNDRhNmZhZDFlNDFkYmY5MmUifQ=="/>
</p:tagLst>
</file>

<file path=ppt/tags/tag17.xml><?xml version="1.0" encoding="utf-8"?>
<p:tagLst xmlns:p="http://schemas.openxmlformats.org/presentationml/2006/main">
  <p:tag name="AS_UNIQUEID" val="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AS_UNIQUEID" val="4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AS_UNIQUEID" val="4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AS_UNIQUEID" val="4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4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AS_UNIQUEID" val="4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AS_UNIQUEID" val="4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AS_UNIQUEID" val="4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AS_UNIQUEID" val="4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AS_UNIQUEID" val="4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AS_UNIQUEID" val="4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AS_UNIQUEID" val="4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AS_UNIQUEID" val="4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AS_UNIQUEID" val="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AS_UNIQUEID" val="4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4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AS_UNIQUEID" val="4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AS_UNIQUEID" val="4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AS_UNIQUEID" val="4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AS_UNIQUEID" val="4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AS_UNIQUEID" val="4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AS_UNIQUEID" val="4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AS_UNIQUEID" val="4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AS_UNIQUEID" val="4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AS_UNIQUEID" val="4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AS_UNIQUEID" val="4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4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AS_UNIQUEID" val="4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AS_UNIQUEID" val="4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AS_UNIQUEID" val="4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AS_UNIQUEID" val="4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AS_UNIQUEID" val="4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AS_UNIQUEID" val="4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AS_UNIQUEID" val="4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AS_UNIQUEID" val="4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AS_UNIQUEID" val="4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AS_UNIQUEID" val="4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4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AS_UNIQUEID" val="4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AS_UNIQUEID" val="4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AS_UNIQUEID" val="4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AS_UNIQUEID" val="4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AS_UNIQUEID" val="4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AS_UNIQUEID" val="4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AS_UNIQUEID" val="483"/>
</p:tagLst>
</file>

<file path=ppt/tags/tag58.xml><?xml version="1.0" encoding="utf-8"?>
<p:tagLst xmlns:p="http://schemas.openxmlformats.org/presentationml/2006/main">
  <p:tag name="AS_UNIQUEID" val="484"/>
</p:tagLst>
</file>

<file path=ppt/tags/tag59.xml><?xml version="1.0" encoding="utf-8"?>
<p:tagLst xmlns:p="http://schemas.openxmlformats.org/presentationml/2006/main">
  <p:tag name="AS_UNIQUEID" val="485"/>
</p:tagLst>
</file>

<file path=ppt/tags/tag6.xml><?xml version="1.0" encoding="utf-8"?>
<p:tagLst xmlns:p="http://schemas.openxmlformats.org/presentationml/2006/main">
  <p:tag name="AS_UNIQUEID" val="4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AS_UNIQUEID" val="486"/>
</p:tagLst>
</file>

<file path=ppt/tags/tag61.xml><?xml version="1.0" encoding="utf-8"?>
<p:tagLst xmlns:p="http://schemas.openxmlformats.org/presentationml/2006/main">
  <p:tag name="AS_UNIQUEID" val="488"/>
</p:tagLst>
</file>

<file path=ppt/tags/tag62.xml><?xml version="1.0" encoding="utf-8"?>
<p:tagLst xmlns:p="http://schemas.openxmlformats.org/presentationml/2006/main">
  <p:tag name="AS_UNIQUEID" val="489"/>
</p:tagLst>
</file>

<file path=ppt/tags/tag63.xml><?xml version="1.0" encoding="utf-8"?>
<p:tagLst xmlns:p="http://schemas.openxmlformats.org/presentationml/2006/main">
  <p:tag name="AS_UNIQUEID" val="490"/>
</p:tagLst>
</file>

<file path=ppt/tags/tag64.xml><?xml version="1.0" encoding="utf-8"?>
<p:tagLst xmlns:p="http://schemas.openxmlformats.org/presentationml/2006/main">
  <p:tag name="AS_UNIQUEID" val="491"/>
</p:tagLst>
</file>

<file path=ppt/tags/tag65.xml><?xml version="1.0" encoding="utf-8"?>
<p:tagLst xmlns:p="http://schemas.openxmlformats.org/presentationml/2006/main">
  <p:tag name="AS_UNIQUEID" val="495"/>
</p:tagLst>
</file>

<file path=ppt/tags/tag66.xml><?xml version="1.0" encoding="utf-8"?>
<p:tagLst xmlns:p="http://schemas.openxmlformats.org/presentationml/2006/main">
  <p:tag name="AS_UNIQUEID" val="496"/>
</p:tagLst>
</file>

<file path=ppt/tags/tag67.xml><?xml version="1.0" encoding="utf-8"?>
<p:tagLst xmlns:p="http://schemas.openxmlformats.org/presentationml/2006/main">
  <p:tag name="AS_UNIQUEID" val="497"/>
</p:tagLst>
</file>

<file path=ppt/tags/tag68.xml><?xml version="1.0" encoding="utf-8"?>
<p:tagLst xmlns:p="http://schemas.openxmlformats.org/presentationml/2006/main">
  <p:tag name="AS_UNIQUEID" val="498"/>
</p:tagLst>
</file>

<file path=ppt/tags/tag69.xml><?xml version="1.0" encoding="utf-8"?>
<p:tagLst xmlns:p="http://schemas.openxmlformats.org/presentationml/2006/main">
  <p:tag name="AS_UNIQUEID" val="500"/>
</p:tagLst>
</file>

<file path=ppt/tags/tag7.xml><?xml version="1.0" encoding="utf-8"?>
<p:tagLst xmlns:p="http://schemas.openxmlformats.org/presentationml/2006/main">
  <p:tag name="AS_UNIQUEID" val="4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AS_UNIQUEID" val="501"/>
</p:tagLst>
</file>

<file path=ppt/tags/tag71.xml><?xml version="1.0" encoding="utf-8"?>
<p:tagLst xmlns:p="http://schemas.openxmlformats.org/presentationml/2006/main">
  <p:tag name="AS_UNIQUEID" val="502"/>
</p:tagLst>
</file>

<file path=ppt/tags/tag72.xml><?xml version="1.0" encoding="utf-8"?>
<p:tagLst xmlns:p="http://schemas.openxmlformats.org/presentationml/2006/main">
  <p:tag name="AS_UNIQUEID" val="503"/>
</p:tagLst>
</file>

<file path=ppt/tags/tag73.xml><?xml version="1.0" encoding="utf-8"?>
<p:tagLst xmlns:p="http://schemas.openxmlformats.org/presentationml/2006/main">
  <p:tag name="AS_UNIQUEID" val="505"/>
</p:tagLst>
</file>

<file path=ppt/tags/tag74.xml><?xml version="1.0" encoding="utf-8"?>
<p:tagLst xmlns:p="http://schemas.openxmlformats.org/presentationml/2006/main">
  <p:tag name="AS_UNIQUEID" val="506"/>
</p:tagLst>
</file>

<file path=ppt/tags/tag75.xml><?xml version="1.0" encoding="utf-8"?>
<p:tagLst xmlns:p="http://schemas.openxmlformats.org/presentationml/2006/main">
  <p:tag name="AS_UNIQUEID" val="507"/>
</p:tagLst>
</file>

<file path=ppt/tags/tag76.xml><?xml version="1.0" encoding="utf-8"?>
<p:tagLst xmlns:p="http://schemas.openxmlformats.org/presentationml/2006/main">
  <p:tag name="AS_UNIQUEID" val="508"/>
</p:tagLst>
</file>

<file path=ppt/tags/tag77.xml><?xml version="1.0" encoding="utf-8"?>
<p:tagLst xmlns:p="http://schemas.openxmlformats.org/presentationml/2006/main">
  <p:tag name="AS_UNIQUEID" val="510"/>
</p:tagLst>
</file>

<file path=ppt/tags/tag78.xml><?xml version="1.0" encoding="utf-8"?>
<p:tagLst xmlns:p="http://schemas.openxmlformats.org/presentationml/2006/main">
  <p:tag name="AS_UNIQUEID" val="511"/>
</p:tagLst>
</file>

<file path=ppt/tags/tag79.xml><?xml version="1.0" encoding="utf-8"?>
<p:tagLst xmlns:p="http://schemas.openxmlformats.org/presentationml/2006/main">
  <p:tag name="AS_UNIQUEID" val="512"/>
</p:tagLst>
</file>

<file path=ppt/tags/tag8.xml><?xml version="1.0" encoding="utf-8"?>
<p:tagLst xmlns:p="http://schemas.openxmlformats.org/presentationml/2006/main">
  <p:tag name="AS_UNIQUEID" val="4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513"/>
</p:tagLst>
</file>

<file path=ppt/tags/tag81.xml><?xml version="1.0" encoding="utf-8"?>
<p:tagLst xmlns:p="http://schemas.openxmlformats.org/presentationml/2006/main">
  <p:tag name="AS_UNIQUEID" val="516"/>
</p:tagLst>
</file>

<file path=ppt/tags/tag82.xml><?xml version="1.0" encoding="utf-8"?>
<p:tagLst xmlns:p="http://schemas.openxmlformats.org/presentationml/2006/main">
  <p:tag name="AS_UNIQUEID" val="517"/>
</p:tagLst>
</file>

<file path=ppt/tags/tag83.xml><?xml version="1.0" encoding="utf-8"?>
<p:tagLst xmlns:p="http://schemas.openxmlformats.org/presentationml/2006/main">
  <p:tag name="AS_UNIQUEID" val="518"/>
</p:tagLst>
</file>

<file path=ppt/tags/tag84.xml><?xml version="1.0" encoding="utf-8"?>
<p:tagLst xmlns:p="http://schemas.openxmlformats.org/presentationml/2006/main">
  <p:tag name="AS_UNIQUEID" val="519"/>
</p:tagLst>
</file>

<file path=ppt/tags/tag85.xml><?xml version="1.0" encoding="utf-8"?>
<p:tagLst xmlns:p="http://schemas.openxmlformats.org/presentationml/2006/main">
  <p:tag name="AS_UNIQUEID" val="52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6.xml><?xml version="1.0" encoding="utf-8"?>
<p:tagLst xmlns:p="http://schemas.openxmlformats.org/presentationml/2006/main">
  <p:tag name="AS_UNIQUEID" val="522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AS_UNIQUEID" val="5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AS_UNIQUEID" val="5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AS_UNIQUEID" val="5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AS_UNIQUEID" val="4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526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2.xml><?xml version="1.0" encoding="utf-8"?>
<p:tagLst xmlns:p="http://schemas.openxmlformats.org/presentationml/2006/main">
  <p:tag name="AS_UNIQUEID" val="547"/>
</p:tagLst>
</file>

<file path=ppt/tags/tag93.xml><?xml version="1.0" encoding="utf-8"?>
<p:tagLst xmlns:p="http://schemas.openxmlformats.org/presentationml/2006/main">
  <p:tag name="AS_UNIQUEID" val="548"/>
</p:tagLst>
</file>

<file path=ppt/tags/tag94.xml><?xml version="1.0" encoding="utf-8"?>
<p:tagLst xmlns:p="http://schemas.openxmlformats.org/presentationml/2006/main">
  <p:tag name="AS_UNIQUEID" val="547"/>
</p:tagLst>
</file>

<file path=ppt/tags/tag95.xml><?xml version="1.0" encoding="utf-8"?>
<p:tagLst xmlns:p="http://schemas.openxmlformats.org/presentationml/2006/main">
  <p:tag name="AS_UNIQUEID" val="554"/>
</p:tagLst>
</file>

<file path=ppt/tags/tag96.xml><?xml version="1.0" encoding="utf-8"?>
<p:tagLst xmlns:p="http://schemas.openxmlformats.org/presentationml/2006/main">
  <p:tag name="AS_UNIQUEID" val="547"/>
</p:tagLst>
</file>

<file path=ppt/tags/tag97.xml><?xml version="1.0" encoding="utf-8"?>
<p:tagLst xmlns:p="http://schemas.openxmlformats.org/presentationml/2006/main">
  <p:tag name="AS_UNIQUEID" val="550"/>
</p:tagLst>
</file>

<file path=ppt/tags/tag98.xml><?xml version="1.0" encoding="utf-8"?>
<p:tagLst xmlns:p="http://schemas.openxmlformats.org/presentationml/2006/main">
  <p:tag name="AS_UNIQUEID" val="551"/>
</p:tagLst>
</file>

<file path=ppt/tags/tag99.xml><?xml version="1.0" encoding="utf-8"?>
<p:tagLst xmlns:p="http://schemas.openxmlformats.org/presentationml/2006/main">
  <p:tag name="AS_UNIQUEID" val="552"/>
</p:tagLst>
</file>

<file path=ppt/theme/theme1.xml><?xml version="1.0" encoding="utf-8"?>
<a:theme xmlns:a="http://schemas.openxmlformats.org/drawingml/2006/main" name="第一PPT模板网-WWW.1PPT.COM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4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第一PPT模板网-WWW.1PPT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-1">
      <a:majorFont>
        <a:latin typeface="等线 Light"/>
        <a:ea typeface="李旭科书法"/>
        <a:cs typeface="Arial"/>
      </a:majorFont>
      <a:minorFont>
        <a:latin typeface="等线"/>
        <a:ea typeface="腾祥铁山楷书简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4470</Words>
  <Application>WPS 演示</Application>
  <PresentationFormat>全屏显示(16:9)</PresentationFormat>
  <Paragraphs>320</Paragraphs>
  <Slides>30</Slides>
  <Notes>13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50" baseType="lpstr">
      <vt:lpstr>Arial</vt:lpstr>
      <vt:lpstr>宋体</vt:lpstr>
      <vt:lpstr>Wingdings</vt:lpstr>
      <vt:lpstr>Wingdings</vt:lpstr>
      <vt:lpstr>楷体</vt:lpstr>
      <vt:lpstr>Calibri Light</vt:lpstr>
      <vt:lpstr>黑体</vt:lpstr>
      <vt:lpstr>微软雅黑</vt:lpstr>
      <vt:lpstr>方正苏新诗柳楷简体</vt:lpstr>
      <vt:lpstr>方正楷体_GBK</vt:lpstr>
      <vt:lpstr>Times New Roman</vt:lpstr>
      <vt:lpstr>PMingLiU-ExtB</vt:lpstr>
      <vt:lpstr>Calibri</vt:lpstr>
      <vt:lpstr>Calibri</vt:lpstr>
      <vt:lpstr>Arial Unicode MS</vt:lpstr>
      <vt:lpstr>等线</vt:lpstr>
      <vt:lpstr>腾祥铁山楷书简</vt:lpstr>
      <vt:lpstr>第一PPT模板网-WWW.1PPT.COM</vt:lpstr>
      <vt:lpstr>2_第一PPT模板网-WWW.1PPT.COM</vt:lpstr>
      <vt:lpstr>2_第一PPT模板网-WWW.1PPT.COM​​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黄红政</cp:lastModifiedBy>
  <cp:revision>28</cp:revision>
  <cp:lastPrinted>2023-09-13T14:21:00Z</cp:lastPrinted>
  <dcterms:created xsi:type="dcterms:W3CDTF">2023-09-13T14:21:00Z</dcterms:created>
  <dcterms:modified xsi:type="dcterms:W3CDTF">2024-11-26T10:24:03Z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8C3D146C8F3E4688BB084326FF0223DF_13</vt:lpwstr>
  </property>
  <property fmtid="{D5CDD505-2E9C-101B-9397-08002B2CF9AE}" pid="3" name="KSOProductBuildVer">
    <vt:lpwstr>2052-12.1.0.18912</vt:lpwstr>
  </property>
</Properties>
</file>