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9" r:id="rId3"/>
    <p:sldId id="370" r:id="rId4"/>
    <p:sldId id="371" r:id="rId5"/>
    <p:sldId id="259" r:id="rId6"/>
    <p:sldId id="287" r:id="rId7"/>
    <p:sldId id="373" r:id="rId8"/>
    <p:sldId id="333" r:id="rId9"/>
    <p:sldId id="372" r:id="rId10"/>
    <p:sldId id="312" r:id="rId11"/>
    <p:sldId id="313" r:id="rId13"/>
    <p:sldId id="314" r:id="rId14"/>
    <p:sldId id="335" r:id="rId15"/>
    <p:sldId id="337" r:id="rId16"/>
    <p:sldId id="338" r:id="rId17"/>
    <p:sldId id="344" r:id="rId18"/>
    <p:sldId id="340" r:id="rId19"/>
    <p:sldId id="282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66"/>
    <a:srgbClr val="FF33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852" y="-96"/>
      </p:cViewPr>
      <p:guideLst>
        <p:guide orient="horz" pos="212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FC3D3E-8947-46D0-8E41-08F868E4457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5BDD83-2D28-45DF-903C-27DB8F8715E6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9EE85-62A5-4A33-B62D-48D7D0317BB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A48E-C0E5-4D55-9D04-503A6A6A3FA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865AD-0A7A-477F-9480-C990B19CD2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898A5-48CB-4477-AA28-CD357DF323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8DD3A-B5BE-49C2-8230-7470DF92324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B902B-D0F6-4681-B9F0-B4353152216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F3AD1-3997-4318-9255-3918614097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B2B9-360C-4EBF-8DA1-41415106770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F220-4E05-4677-8750-15B15C73922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D13DC-2C09-40F9-813C-C1CCC7F471F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71A2-FB82-401C-898E-8A891629CF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4CB95-DA8A-47D1-AC11-B484A4AE6A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CACE-6D50-472B-AAD6-2C44843D61B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BB73EFE-9610-482C-989F-97BC16CC1C1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D:\&#37045;&#20239;&#23071;\cjhyy.mp3" TargetMode="External"/><Relationship Id="rId2" Type="http://schemas.openxmlformats.org/officeDocument/2006/relationships/audio" Target="file:///D:\&#37045;&#20239;&#23071;\cjhyy.mp3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zh-CN" altLang="en-US"/>
              <a:t>答谢中书书</a:t>
            </a:r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-82550"/>
            <a:ext cx="9083675" cy="6804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647065" y="981075"/>
            <a:ext cx="53721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怀民亦未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寝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相与步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中庭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6" name="Oval 4"/>
          <p:cNvSpPr>
            <a:spLocks noChangeArrowheads="1"/>
          </p:cNvSpPr>
          <p:nvPr/>
        </p:nvSpPr>
        <p:spPr bwMode="auto">
          <a:xfrm>
            <a:off x="714375" y="421005"/>
            <a:ext cx="1530985" cy="5600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卧，睡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7" name="Oval 5"/>
          <p:cNvSpPr>
            <a:spLocks noChangeArrowheads="1"/>
          </p:cNvSpPr>
          <p:nvPr/>
        </p:nvSpPr>
        <p:spPr bwMode="auto">
          <a:xfrm>
            <a:off x="2245360" y="250825"/>
            <a:ext cx="1993900" cy="65595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共同，一起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8" name="Oval 6"/>
          <p:cNvSpPr>
            <a:spLocks noChangeArrowheads="1"/>
          </p:cNvSpPr>
          <p:nvPr/>
        </p:nvSpPr>
        <p:spPr bwMode="auto">
          <a:xfrm>
            <a:off x="4239260" y="353695"/>
            <a:ext cx="1779905" cy="62738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徒步徐行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9" name="Oval 7"/>
          <p:cNvSpPr>
            <a:spLocks noChangeArrowheads="1"/>
          </p:cNvSpPr>
          <p:nvPr/>
        </p:nvSpPr>
        <p:spPr bwMode="auto">
          <a:xfrm>
            <a:off x="5903595" y="831850"/>
            <a:ext cx="1407160" cy="5600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庭院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765175" y="1560830"/>
            <a:ext cx="69710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怀民也没有睡，我们便一起在院子里散步</a:t>
            </a:r>
            <a:r>
              <a:rPr lang="en-US" altLang="zh-CN" sz="2800" b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b="1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4" name="Text Box 9"/>
          <p:cNvSpPr txBox="1">
            <a:spLocks noChangeArrowheads="1"/>
          </p:cNvSpPr>
          <p:nvPr/>
        </p:nvSpPr>
        <p:spPr bwMode="auto">
          <a:xfrm>
            <a:off x="290830" y="2926080"/>
            <a:ext cx="8372475" cy="1137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庭下如积水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空明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，水中藻、荇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交横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盖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竹柏影也。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493395" y="4063365"/>
            <a:ext cx="469646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月光洒满庭院，如同积水自上而下充满院落，清澈透明，水中水藻，荇菜交叉错杂，原来那是竹子，柏树的影子。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9884" name="Oval 12"/>
          <p:cNvSpPr>
            <a:spLocks noChangeArrowheads="1"/>
          </p:cNvSpPr>
          <p:nvPr/>
        </p:nvSpPr>
        <p:spPr bwMode="auto">
          <a:xfrm>
            <a:off x="1566545" y="2280920"/>
            <a:ext cx="2064385" cy="584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清澈透明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85" name="Oval 13"/>
          <p:cNvSpPr>
            <a:spLocks noChangeArrowheads="1"/>
          </p:cNvSpPr>
          <p:nvPr/>
        </p:nvSpPr>
        <p:spPr bwMode="auto">
          <a:xfrm>
            <a:off x="6722110" y="3435985"/>
            <a:ext cx="2090420" cy="62738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交叉错杂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86" name="Oval 14"/>
          <p:cNvSpPr>
            <a:spLocks noChangeArrowheads="1"/>
          </p:cNvSpPr>
          <p:nvPr/>
        </p:nvSpPr>
        <p:spPr bwMode="auto">
          <a:xfrm>
            <a:off x="4762500" y="2240915"/>
            <a:ext cx="2880995" cy="66484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原来是，连词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4515" name="Picture 3" descr="chengtiansi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0210" y="4276090"/>
            <a:ext cx="3524885" cy="253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bldLvl="0" animBg="1"/>
      <p:bldP spid="79877" grpId="0" bldLvl="0" animBg="1"/>
      <p:bldP spid="79878" grpId="0" bldLvl="0" animBg="1"/>
      <p:bldP spid="79879" grpId="0" bldLvl="0" animBg="1"/>
      <p:bldP spid="79880" grpId="0"/>
      <p:bldP spid="79882" grpId="0"/>
      <p:bldP spid="79884" grpId="0" bldLvl="0" animBg="1"/>
      <p:bldP spid="79885" grpId="0" bldLvl="0" animBg="1"/>
      <p:bldP spid="7988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93700" y="955675"/>
            <a:ext cx="819594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何夜无月？何处无竹柏？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但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少闲人如吾两人者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耳</a:t>
            </a:r>
            <a:r>
              <a:rPr lang="zh-CN" altLang="en-US" sz="32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41973" y="2267268"/>
            <a:ext cx="77152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哪个夜晚没有月色？那个地方没有竹子和柏树？只不过少有像我们两个这样的闲人罢了。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2" name="Oval 6"/>
          <p:cNvSpPr>
            <a:spLocks noChangeArrowheads="1"/>
          </p:cNvSpPr>
          <p:nvPr/>
        </p:nvSpPr>
        <p:spPr bwMode="auto">
          <a:xfrm>
            <a:off x="3545205" y="245745"/>
            <a:ext cx="2925445" cy="70993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连词，只是，不过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4" name="Oval 8"/>
          <p:cNvSpPr>
            <a:spLocks noChangeArrowheads="1"/>
          </p:cNvSpPr>
          <p:nvPr/>
        </p:nvSpPr>
        <p:spPr bwMode="auto">
          <a:xfrm>
            <a:off x="1457008" y="1456373"/>
            <a:ext cx="1849437" cy="8112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而已，罢了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9795" y="3505200"/>
            <a:ext cx="4303395" cy="32283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0" bldLvl="0" animBg="1"/>
      <p:bldP spid="8090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3025" y="895350"/>
            <a:ext cx="8997950" cy="955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、这篇文章运用了几种表达方式？</a:t>
            </a:r>
            <a:r>
              <a:rPr 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找出分别运用了以上表达方式的句子</a:t>
            </a:r>
            <a:endParaRPr lang="zh-CN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zh-CN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endParaRPr lang="zh-CN" altLang="zh-CN" sz="40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1747" name="Picture 4" descr="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325" y="47625"/>
            <a:ext cx="1031240" cy="96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992505" y="167005"/>
            <a:ext cx="2449830" cy="7283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/>
            <a:r>
              <a:rPr lang="zh-CN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研习课文</a:t>
            </a:r>
            <a:endParaRPr lang="zh-CN" sz="36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7675" y="191770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 eaLnBrk="0" hangingPunct="0">
              <a:spcBef>
                <a:spcPct val="2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记叙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9110" y="191770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 eaLnBrk="0" hangingPunct="0">
              <a:spcBef>
                <a:spcPct val="2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描写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0080" y="191770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抒情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777" name="矩形 9"/>
          <p:cNvSpPr>
            <a:spLocks noChangeArrowheads="1"/>
          </p:cNvSpPr>
          <p:nvPr/>
        </p:nvSpPr>
        <p:spPr bwMode="auto">
          <a:xfrm>
            <a:off x="716915" y="2415223"/>
            <a:ext cx="5010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zh-CN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、记叙部分交代了哪些要素？</a:t>
            </a:r>
            <a:endParaRPr lang="zh-CN" altLang="zh-CN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155065" y="2937510"/>
            <a:ext cx="1679575" cy="3319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 eaLnBrk="0" latinLnBrk="0" hangingPunct="0">
              <a:spcBef>
                <a:spcPts val="0"/>
              </a:spcBef>
              <a:buFontTx/>
              <a:buChar char="•"/>
            </a:pPr>
            <a:endParaRPr lang="zh-CN" altLang="zh-CN" sz="1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时间：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地点：           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人物：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起因：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经过：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 eaLnBrk="0" latinLnBrk="0" hangingPunct="0">
              <a:spcBef>
                <a:spcPts val="0"/>
              </a:spcBef>
              <a:buFontTx/>
              <a:buNone/>
            </a:pPr>
            <a:r>
              <a:rPr lang="zh-CN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结果：</a:t>
            </a:r>
            <a:endParaRPr 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717165" y="3042920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元丰六年十月十二日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717165" y="3564890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承天寺中庭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562225" y="4022408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“我”和张怀民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637155" y="4544695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月色入户，欣然起行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637155" y="5066348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至承天寺，寻张怀民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637155" y="558863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相与步于中庭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3" grpId="0"/>
      <p:bldP spid="4" grpId="0"/>
      <p:bldP spid="5" grpId="0"/>
      <p:bldP spid="16387" grpId="0"/>
      <p:bldP spid="16388" grpId="0"/>
      <p:bldP spid="16389" grpId="0"/>
      <p:bldP spid="16390" grpId="0"/>
      <p:bldP spid="16391" grpId="0"/>
      <p:bldP spid="163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961255" y="185738"/>
            <a:ext cx="1102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月 </a:t>
            </a:r>
            <a:endParaRPr lang="zh-CN" altLang="en-US" sz="36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10578" y="1667193"/>
            <a:ext cx="80479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庭下如积水空明，水中藻、荇交横，盖竹柏影也。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796" name="Picture 7" descr="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090" y="73660"/>
            <a:ext cx="845820" cy="93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93420" y="248285"/>
            <a:ext cx="5469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、贯穿全文线索的是</a:t>
            </a:r>
            <a:r>
              <a:rPr lang="en-US" altLang="zh-CN" sz="3200" b="1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0495" y="607695"/>
            <a:ext cx="8708390" cy="1282700"/>
          </a:xfrm>
        </p:spPr>
        <p:txBody>
          <a:bodyPr/>
          <a:p>
            <a:pPr algn="l" eaLnBrk="1" hangingPunct="1"/>
            <a:r>
              <a:rPr lang="zh-CN" altLang="en-US" sz="28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从文中摘录描写“庭院月色”的语句，细细品味，简要说明景物特点。</a:t>
            </a:r>
            <a:endParaRPr lang="zh-CN" altLang="en-US" sz="2800" b="1" dirty="0" smtClean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495" y="2091055"/>
            <a:ext cx="882459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“积水空明”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---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用比喻的手法写出月光的</a:t>
            </a:r>
            <a:r>
              <a:rPr lang="zh-CN" altLang="en-US" sz="28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清澈透明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，给人以一池春水的静谧之感</a:t>
            </a:r>
            <a:r>
              <a:rPr lang="zh-CN" altLang="en-US" sz="2800" b="1" dirty="0" smtClean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</a:t>
            </a:r>
            <a:r>
              <a:rPr lang="zh-CN" altLang="en-US" sz="2800" b="1" kern="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（正面描写）</a:t>
            </a:r>
            <a:endParaRPr lang="zh-CN" altLang="en-US" sz="2800" b="1" kern="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用“藻荇交横”来比喻月下美丽的竹柏倒影，具有水草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摇曳的动态之美</a:t>
            </a:r>
            <a:r>
              <a:rPr lang="zh-CN" altLang="en-US" sz="2800" b="1" dirty="0" smtClean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，整个意境静中有动，动而愈见其静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（侧面描写）</a:t>
            </a:r>
            <a:r>
              <a:rPr lang="zh-CN" altLang="en-US" sz="2800" b="1" dirty="0" smtClean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者以高度凝练的笔墨，点染出一个</a:t>
            </a:r>
            <a:r>
              <a:rPr lang="zh-CN" altLang="en-US" sz="28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空明清澈、疏影摇曳、似真似幻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的美妙境界。</a:t>
            </a:r>
            <a:endParaRPr lang="zh-CN" altLang="en-US" sz="2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810" y="4682490"/>
            <a:ext cx="610235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景物特点：</a:t>
            </a:r>
            <a:endParaRPr lang="zh-CN" altLang="en-US" sz="3200" b="1" dirty="0" smtClean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月色空灵皎洁。（空明澄澈等）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35842" name="Picture 3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4755" y="4767580"/>
            <a:ext cx="275336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6" grpId="0" autoUpdateAnimBg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1590" y="184150"/>
            <a:ext cx="885761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5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、作者因景抒怀，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“何夜无月？何处无竹柏？但少闲人如吾两人者耳。”</a:t>
            </a: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何谓“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闲人</a:t>
            </a: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kumimoji="1"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抒发了作者怎样的感情？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1770" y="3312795"/>
            <a:ext cx="877760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贬谪的悲凉，人生的感慨，赏月的欣喜，漫步的悠闲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──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种种难言的感情尽在其中。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831340" y="1502410"/>
            <a:ext cx="67119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隶书"/>
              </a:rPr>
              <a:t>1</a:t>
            </a:r>
            <a:r>
              <a:rPr kumimoji="1" lang="zh-CN" altLang="en-US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隶书"/>
              </a:rPr>
              <a:t>、</a:t>
            </a:r>
            <a:r>
              <a:rPr kumimoji="1"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隶书"/>
              </a:rPr>
              <a:t>虽有远大政治抱负却抑郁不得志的人，即政治生活清闲之人。</a:t>
            </a:r>
            <a:endParaRPr kumimoji="1" lang="zh-CN" altLang="en-US" sz="32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  <a:cs typeface="隶书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831340" y="2728913"/>
            <a:ext cx="5143500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隶书"/>
              </a:rPr>
              <a:t>2</a:t>
            </a:r>
            <a:r>
              <a:rPr kumimoji="1"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隶书"/>
              </a:rPr>
              <a:t>、具有闲情雅致的人。</a:t>
            </a:r>
            <a:endParaRPr kumimoji="1" lang="zh-CN" altLang="en-US" sz="32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  <a:cs typeface="隶书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003" y="2073593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闲人</a:t>
            </a:r>
            <a:endParaRPr kumimoji="1"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796" name="Picture 7" descr="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630" y="31750"/>
            <a:ext cx="54737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左大括号 1"/>
          <p:cNvSpPr/>
          <p:nvPr/>
        </p:nvSpPr>
        <p:spPr>
          <a:xfrm>
            <a:off x="1639570" y="1753235"/>
            <a:ext cx="255905" cy="1287145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title"/>
          </p:nvPr>
        </p:nvSpPr>
        <p:spPr>
          <a:xfrm>
            <a:off x="212090" y="251460"/>
            <a:ext cx="8580755" cy="635444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zh-CN" altLang="en-US" sz="40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周新华老师著作中的评价：</a:t>
            </a:r>
            <a:br>
              <a:rPr lang="zh-CN" altLang="en-US" sz="32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smtClean="0">
                <a:solidFill>
                  <a:srgbClr val="FF0000"/>
                </a:solidFill>
              </a:rPr>
              <a:t>     </a:t>
            </a:r>
            <a:r>
              <a:rPr lang="zh-CN" altLang="en-US" sz="2800" b="1" smtClean="0">
                <a:solidFill>
                  <a:schemeClr val="accent2"/>
                </a:solidFill>
              </a:rPr>
              <a:t>“闲人”既有被置闲之悲，又有得闲之喜；有傲视尘俗的自豪，又有启人深思之理趣。</a:t>
            </a:r>
            <a:br>
              <a:rPr lang="zh-CN" altLang="en-US" sz="2800" b="1" smtClean="0">
                <a:solidFill>
                  <a:schemeClr val="accent2"/>
                </a:solidFill>
              </a:rPr>
            </a:br>
            <a:r>
              <a:rPr lang="zh-CN" altLang="en-US" sz="2800" b="1" smtClean="0">
                <a:solidFill>
                  <a:schemeClr val="accent2"/>
                </a:solidFill>
              </a:rPr>
              <a:t>       试想一个胸有大志、才智过人之士，却被迫成为投闲置散之人，只好放情山水，借江山风月化解内心的孤独与苦闷，实在可悲！但正因为贬谪，使他被抛出了名利是非场，才有了闲暇的时间与机会，尽情欣赏这绝色美景，因此又是因祸得福。</a:t>
            </a:r>
            <a:br>
              <a:rPr lang="zh-CN" altLang="en-US" sz="2800" b="1" smtClean="0">
                <a:solidFill>
                  <a:schemeClr val="accent2"/>
                </a:solidFill>
              </a:rPr>
            </a:br>
            <a:r>
              <a:rPr lang="zh-CN" altLang="en-US" sz="2800" b="1" smtClean="0">
                <a:solidFill>
                  <a:schemeClr val="accent2"/>
                </a:solidFill>
              </a:rPr>
              <a:t>       东坡不以贬谪为苦为累，却有闲情逸致“游目骋怀”，享受自然美景之愉悦，成为江山风月的主人，足以自豪自傲。</a:t>
            </a:r>
            <a:br>
              <a:rPr lang="zh-CN" altLang="en-US" sz="2800" b="1" smtClean="0">
                <a:solidFill>
                  <a:schemeClr val="accent2"/>
                </a:solidFill>
              </a:rPr>
            </a:br>
            <a:endParaRPr lang="zh-CN" altLang="en-US" sz="2800" b="1" smtClean="0">
              <a:solidFill>
                <a:schemeClr val="accent2"/>
              </a:solidFill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4479925" y="3098800"/>
            <a:ext cx="184150" cy="661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4479925" y="3098800"/>
            <a:ext cx="184150" cy="661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endParaRPr lang="zh-CN" altLang="en-US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1">
            <a:lum bright="48000" contrast="12000"/>
          </a:blip>
          <a:srcRect/>
          <a:stretch>
            <a:fillRect/>
          </a:stretch>
        </p:blipFill>
        <p:spPr bwMode="auto">
          <a:xfrm>
            <a:off x="0" y="0"/>
            <a:ext cx="90811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65405" y="1495108"/>
            <a:ext cx="7620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>
              <a:defRPr/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记承天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eaLnBrk="0" hangingPunct="0">
              <a:defRPr/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寺夜游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defRPr/>
            </a:pP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9" name="AutoShape 4"/>
          <p:cNvSpPr/>
          <p:nvPr/>
        </p:nvSpPr>
        <p:spPr bwMode="auto">
          <a:xfrm>
            <a:off x="762000" y="1040448"/>
            <a:ext cx="144463" cy="4776787"/>
          </a:xfrm>
          <a:prstGeom prst="leftBrace">
            <a:avLst>
              <a:gd name="adj1" fmla="val 275548"/>
              <a:gd name="adj2" fmla="val 50000"/>
            </a:avLst>
          </a:prstGeom>
          <a:solidFill>
            <a:schemeClr val="accent2"/>
          </a:solidFill>
          <a:ln w="38100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971550" y="5179378"/>
            <a:ext cx="1970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感慨</a:t>
            </a:r>
            <a:r>
              <a:rPr lang="en-US" altLang="zh-CN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endParaRPr lang="en-US" altLang="zh-CN" sz="40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941638" y="943928"/>
            <a:ext cx="22225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月色入户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夜游赏月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821623" y="5179378"/>
            <a:ext cx="990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闲</a:t>
            </a:r>
            <a:endParaRPr lang="zh-CN" altLang="en-US" sz="40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971550" y="944245"/>
            <a:ext cx="23050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叙事</a:t>
            </a:r>
            <a:r>
              <a:rPr lang="en-US" altLang="zh-CN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endParaRPr lang="en-US" altLang="zh-CN" sz="40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827088" y="3072130"/>
            <a:ext cx="540067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写景</a:t>
            </a:r>
            <a:r>
              <a:rPr lang="en-US" altLang="zh-CN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月如积水空明</a:t>
            </a:r>
            <a:endParaRPr lang="zh-CN" altLang="en-US" sz="40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竹柏如藻荇</a:t>
            </a:r>
            <a:endParaRPr lang="zh-CN" altLang="en-US" sz="40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5301615" y="1068705"/>
            <a:ext cx="1130300" cy="4968875"/>
            <a:chOff x="0" y="0"/>
            <a:chExt cx="712" cy="3130"/>
          </a:xfrm>
        </p:grpSpPr>
        <p:sp>
          <p:nvSpPr>
            <p:cNvPr id="57355" name="Text Box 11"/>
            <p:cNvSpPr txBox="1">
              <a:spLocks noChangeArrowheads="1"/>
            </p:cNvSpPr>
            <p:nvPr/>
          </p:nvSpPr>
          <p:spPr bwMode="auto">
            <a:xfrm>
              <a:off x="135" y="630"/>
              <a:ext cx="577" cy="1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>
                <a:defRPr/>
              </a:pPr>
              <a:r>
                <a:rPr lang="zh-CN" altLang="en-US" sz="40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情景交融</a:t>
              </a:r>
              <a:endPara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9951" name="AutoShape 12"/>
            <p:cNvSpPr/>
            <p:nvPr/>
          </p:nvSpPr>
          <p:spPr bwMode="auto">
            <a:xfrm>
              <a:off x="0" y="0"/>
              <a:ext cx="227" cy="3130"/>
            </a:xfrm>
            <a:prstGeom prst="rightBrace">
              <a:avLst>
                <a:gd name="adj1" fmla="val 11490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99060" y="95885"/>
            <a:ext cx="2477135" cy="70675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课文总结</a:t>
            </a:r>
            <a:endParaRPr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228080" y="1797050"/>
            <a:ext cx="2367280" cy="58356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赏月的欣喜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227445" y="3149600"/>
            <a:ext cx="2272030" cy="58356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贬谪的悲凉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6344920" y="4244340"/>
            <a:ext cx="2037715" cy="1076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自我排遣的乐观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7350" grpId="0" bldLvl="0" animBg="1"/>
      <p:bldP spid="54279" grpId="0"/>
      <p:bldP spid="54280" grpId="0"/>
      <p:bldP spid="54281" grpId="0"/>
      <p:bldP spid="22" grpId="0" bldLvl="0" animBg="1" autoUpdateAnimBg="0"/>
      <p:bldP spid="23" grpId="0" bldLvl="0" animBg="1" autoUpdateAnimBg="0"/>
      <p:bldP spid="24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yueliang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3851275" y="4724400"/>
            <a:ext cx="936625" cy="1858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8000">
              <a:solidFill>
                <a:schemeClr val="bg1"/>
              </a:solidFill>
              <a:ea typeface="华文彩云"/>
              <a:cs typeface="华文彩云"/>
            </a:endParaRPr>
          </a:p>
          <a:p>
            <a:pPr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205740" y="90805"/>
            <a:ext cx="3103245" cy="7683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</a:rPr>
              <a:t>拓展与积累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662940" y="1004570"/>
            <a:ext cx="8221345" cy="5219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调动你的语文积累，说出两句吟咏月亮的诗句。</a:t>
            </a:r>
            <a:endParaRPr lang="zh-CN" altLang="en-US" sz="28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6615" y="1608455"/>
            <a:ext cx="6925945" cy="9531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eaLnBrk="1" latinLnBrk="0" hangingPunct="1">
              <a:spcBef>
                <a:spcPts val="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春风又绿江南岸，明月何时照我还</a:t>
            </a:r>
            <a:r>
              <a:rPr kumimoji="1" lang="zh-CN" altLang="en-US" sz="3200" b="1">
                <a:solidFill>
                  <a:srgbClr val="FFFF00"/>
                </a:solidFill>
                <a:ea typeface="隶书"/>
                <a:cs typeface="隶书"/>
                <a:sym typeface="+mn-ea"/>
              </a:rPr>
              <a:t>”</a:t>
            </a:r>
            <a:r>
              <a:rPr kumimoji="1"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  </a:t>
            </a:r>
            <a:endParaRPr kumimoji="1" lang="zh-CN" altLang="en-US" sz="3200" b="1">
              <a:solidFill>
                <a:srgbClr val="FFFF00"/>
              </a:solidFill>
              <a:latin typeface="宋体" panose="02010600030101010101" pitchFamily="2" charset="-122"/>
              <a:ea typeface="隶书"/>
              <a:cs typeface="隶书"/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kumimoji="1" lang="zh-CN" altLang="en-US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                       </a:t>
            </a:r>
            <a:r>
              <a:rPr kumimoji="1" lang="en-US" altLang="zh-CN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-----</a:t>
            </a:r>
            <a:r>
              <a:rPr kumimoji="1" lang="zh-CN" altLang="en-US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 （北宋</a:t>
            </a:r>
            <a:r>
              <a:rPr kumimoji="1" lang="en-US" altLang="zh-CN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.</a:t>
            </a:r>
            <a:r>
              <a:rPr kumimoji="1" lang="zh-CN" altLang="en-US" b="1">
                <a:solidFill>
                  <a:srgbClr val="FFFF00"/>
                </a:solidFill>
                <a:latin typeface="宋体" panose="02010600030101010101" pitchFamily="2" charset="-122"/>
                <a:ea typeface="隶书"/>
                <a:cs typeface="隶书"/>
                <a:sym typeface="+mn-ea"/>
              </a:rPr>
              <a:t>王安石）</a:t>
            </a:r>
            <a:endParaRPr lang="zh-CN" altLang="en-US"/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856615" y="2629535"/>
            <a:ext cx="6926580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eaLnBrk="1" latinLnBrk="0" hangingPunct="1">
              <a:defRPr/>
            </a:pPr>
            <a:r>
              <a:rPr kumimoji="1"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　</a:t>
            </a:r>
            <a:r>
              <a:rPr kumimoji="1"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明月松间照，  清泉石上流。</a:t>
            </a:r>
            <a:endParaRPr kumimoji="1"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1" charset="-122"/>
              <a:ea typeface="隶书" pitchFamily="1" charset="-122"/>
            </a:endParaRPr>
          </a:p>
          <a:p>
            <a:pPr algn="ctr" eaLnBrk="1" latinLnBrk="0" hangingPunct="1">
              <a:defRPr/>
            </a:pPr>
            <a:r>
              <a:rPr kumimoji="1" lang="zh-CN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　　　           </a:t>
            </a:r>
            <a:r>
              <a:rPr kumimoji="1" lang="en-US" altLang="zh-CN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------</a:t>
            </a:r>
            <a:r>
              <a:rPr kumimoji="1" lang="zh-CN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（</a:t>
            </a:r>
            <a:r>
              <a:rPr kumimoji="1"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王维）</a:t>
            </a:r>
            <a:endParaRPr kumimoji="1"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6615" y="3783965"/>
            <a:ext cx="6925945" cy="10147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algn="r">
              <a:defRPr/>
            </a:pPr>
            <a:r>
              <a:rPr kumimoji="1"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  <a:sym typeface="+mn-ea"/>
              </a:rPr>
              <a:t>星垂平野阔，</a:t>
            </a:r>
            <a:r>
              <a:rPr kumimoji="1"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sym typeface="+mn-ea"/>
              </a:rPr>
              <a:t>月涌大江流。</a:t>
            </a:r>
            <a:endParaRPr kumimoji="1"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1" charset="-122"/>
              <a:ea typeface="隶书" pitchFamily="1" charset="-122"/>
              <a:sym typeface="+mn-ea"/>
            </a:endParaRPr>
          </a:p>
          <a:p>
            <a:pPr algn="r">
              <a:defRPr/>
            </a:pPr>
            <a:r>
              <a:rPr kumimoji="1" lang="en-US" altLang="zh-CN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sym typeface="+mn-ea"/>
              </a:rPr>
              <a:t>----[</a:t>
            </a:r>
            <a:r>
              <a:rPr kumimoji="1"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sym typeface="+mn-ea"/>
              </a:rPr>
              <a:t>杜甫</a:t>
            </a:r>
            <a:r>
              <a:rPr kumimoji="1" lang="en-US" altLang="zh-CN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sym typeface="+mn-ea"/>
              </a:rPr>
              <a:t>]</a:t>
            </a:r>
            <a:endParaRPr kumimoji="1" lang="en-US" altLang="zh-CN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1" charset="-122"/>
              <a:ea typeface="隶书" pitchFamily="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6615" y="4937125"/>
            <a:ext cx="6926580" cy="9531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eaLnBrk="1" latinLnBrk="0" hangingPunct="1">
              <a:spcBef>
                <a:spcPts val="0"/>
              </a:spcBef>
            </a:pPr>
            <a:r>
              <a:rPr lang="en-US" altLang="zh-CN" sz="3200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  </a:t>
            </a:r>
            <a:r>
              <a:rPr lang="zh-CN" altLang="en-US" sz="3200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海上生明月，天涯共此时。</a:t>
            </a:r>
            <a:endParaRPr lang="zh-CN" altLang="en-US" sz="3200" b="1">
              <a:solidFill>
                <a:srgbClr val="FFFF00"/>
              </a:solidFill>
              <a:latin typeface="隶书"/>
              <a:ea typeface="隶书"/>
              <a:cs typeface="隶书"/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en-US" altLang="zh-CN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   </a:t>
            </a:r>
            <a:r>
              <a:rPr lang="en-US" altLang="zh-CN" sz="2000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                         </a:t>
            </a:r>
            <a:r>
              <a:rPr lang="en-US" altLang="zh-CN" b="1">
                <a:solidFill>
                  <a:srgbClr val="FFFF00"/>
                </a:solidFill>
                <a:ea typeface="隶书"/>
                <a:cs typeface="隶书"/>
                <a:sym typeface="+mn-ea"/>
              </a:rPr>
              <a:t>——</a:t>
            </a:r>
            <a:r>
              <a:rPr lang="en-US" altLang="zh-CN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 </a:t>
            </a:r>
            <a:r>
              <a:rPr lang="zh-CN" altLang="en-US" b="1">
                <a:solidFill>
                  <a:srgbClr val="FFFF00"/>
                </a:solidFill>
                <a:latin typeface="隶书"/>
                <a:ea typeface="隶书"/>
                <a:cs typeface="隶书"/>
                <a:sym typeface="+mn-ea"/>
              </a:rPr>
              <a:t>（张九龄）</a:t>
            </a:r>
            <a:endParaRPr lang="zh-CN" altLang="en-US" b="1">
              <a:solidFill>
                <a:srgbClr val="FFFF00"/>
              </a:solidFill>
              <a:latin typeface="隶书"/>
              <a:ea typeface="隶书"/>
              <a:cs typeface="隶书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419" grpId="0" bldLvl="0" animBg="1" autoUpdateAnimBg="0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9701758_1_1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640" y="19050"/>
            <a:ext cx="9063355" cy="679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57835" y="167640"/>
            <a:ext cx="8288655" cy="649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《水调歌头·明月几时有》</a:t>
            </a:r>
            <a:endParaRPr lang="zh-CN" altLang="en-US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年代: 宋 作者: 苏轼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明月几时有，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把酒问青天。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不知天上宫阙，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今夕是何年？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我欲乘风归去，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又恐琼楼玉宇，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高处不胜寒。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起舞弄清影，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何似在人间！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1925" y="1177925"/>
            <a:ext cx="47745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转朱阁，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低绮户，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照无眠。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不应有恨，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何事长向别时圆？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人有悲欢离合，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月有阴晴圆缺，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此事古难全。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但愿人长久，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千里共婵娟。</a:t>
            </a:r>
            <a:endParaRPr lang="zh-CN" altLang="en-US" sz="32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43140" y="284480"/>
            <a:ext cx="131889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en-US" sz="7200" b="1"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朗读</a:t>
            </a:r>
            <a:endParaRPr lang="zh-CN" altLang="en-US" sz="7200" b="1">
              <a:solidFill>
                <a:srgbClr val="FFFF00"/>
              </a:solid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588"/>
            <a:ext cx="96774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0"/>
            <a:ext cx="9322435" cy="68605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99310" y="1267460"/>
            <a:ext cx="60629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7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举杯邀明月，</a:t>
            </a:r>
            <a:endParaRPr kumimoji="1" lang="zh-CN" altLang="en-US" sz="72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7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对饮成三人。</a:t>
            </a:r>
            <a:endParaRPr kumimoji="1" lang="zh-CN" altLang="en-US" sz="72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----</a:t>
            </a:r>
            <a:r>
              <a:rPr kumimoji="1"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李白</a:t>
            </a:r>
            <a:endParaRPr kumimoji="1" lang="zh-CN" altLang="en-US" sz="40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198120" y="104775"/>
            <a:ext cx="2747010" cy="97282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1144"/>
              </a:avLst>
            </a:prstTxWarp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3600" kern="1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导入新课</a:t>
            </a:r>
            <a:endParaRPr lang="zh-CN" altLang="zh-CN" sz="3600" kern="1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980804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cjhyy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70866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1381125" y="1148080"/>
            <a:ext cx="6214110" cy="1202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记承天寺夜游</a:t>
            </a:r>
            <a:endParaRPr lang="zh-CN" altLang="en-US" b="1" kern="10">
              <a:ln w="19050">
                <a:solidFill>
                  <a:srgbClr val="99CCFF"/>
                </a:solidFill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5171440" y="3346450"/>
            <a:ext cx="2618740" cy="696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54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宋</a:t>
            </a:r>
            <a:r>
              <a:rPr lang="en-US" altLang="zh-CN" sz="54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54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苏轼</a:t>
            </a:r>
            <a:endParaRPr lang="zh-CN" altLang="en-US" sz="5400" b="1" kern="10" dirty="0">
              <a:ln w="19050">
                <a:solidFill>
                  <a:srgbClr val="99CCFF"/>
                </a:solidFill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8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1"/>
                </p:tgtEl>
              </p:cMediaNode>
            </p:audio>
          </p:childTnLst>
        </p:cTn>
      </p:par>
    </p:tnLst>
    <p:bldLst>
      <p:bldP spid="481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560" y="27305"/>
            <a:ext cx="9072245" cy="680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3670" y="427990"/>
            <a:ext cx="8954135" cy="600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苏轼</a:t>
            </a:r>
            <a:r>
              <a:rPr lang="zh-CN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（1037－1101）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，北宋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文学家、书画家、美食家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。字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子瞻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，号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东坡居士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。四川人。一生仕途坎坷，学识渊博，天资极高，诗文书画皆精。其文汪洋恣肆，明白畅达，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与父苏洵，弟苏辙并称为“三苏” ，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与欧阳修并称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欧苏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，为“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唐宋八大家”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之一；诗清新豪健，善用夸张、比喻，艺术表现独具风格，与黄庭坚并称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苏黄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词开豪放一派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，对后世有巨大影响，与辛弃疾并称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苏辛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；书法擅长行书、楷书，能自创新意，用笔丰腴跌宕，有天真烂漫之趣，与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黄庭坚、米芾、蔡襄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并称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宋四家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；画学文同，论画主张神似，提倡“士人画”。著有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《苏东坡全集》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《东坡乐府》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lang="zh-CN" alt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106045" y="58420"/>
            <a:ext cx="3097530" cy="70675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kumimoji="1" lang="zh-CN" altLang="en-US" sz="4000" b="1">
                <a:solidFill>
                  <a:schemeClr val="accent2"/>
                </a:solidFill>
                <a:ea typeface="楷体_GB2312" panose="02010609030101010101" pitchFamily="49" charset="-122"/>
              </a:rPr>
              <a:t>写作背景</a:t>
            </a:r>
            <a:endParaRPr kumimoji="1" lang="zh-CN" altLang="en-US" sz="4000" b="1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59385" y="850900"/>
            <a:ext cx="8825865" cy="495427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6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元丰二年，苏轼由于和当时主张变法的王安石政见不同，作诗讽刺新法，被捕下狱。出狱后，被贬为黄州团练副使。这是一个有职无权的闲差，于是他在郡城旧营地的东面开荒种地，有时游乐于山水间，咏唱江山，感怀英雄，抒发郁闷心情。这一时期，写下了许多动人的散文和词，如有名的</a:t>
            </a:r>
            <a:r>
              <a:rPr kumimoji="1" lang="en-US" altLang="zh-CN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赤壁赋</a:t>
            </a:r>
            <a:r>
              <a:rPr kumimoji="1" lang="en-US" altLang="zh-CN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kumimoji="1" lang="en-US" altLang="zh-CN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念奴娇</a:t>
            </a:r>
            <a:r>
              <a:rPr kumimoji="1" lang="en-US" altLang="zh-CN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赤壁怀古</a:t>
            </a:r>
            <a:r>
              <a:rPr kumimoji="1" lang="en-US" altLang="zh-CN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kumimoji="1" lang="zh-CN" altLang="en-US" sz="2800" b="1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本文写于元丰六年（</a:t>
            </a: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1083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年），当时，作者被贬到黄州已经有四年了。作者写了这篇短文，对月夜的景色作了美妙的描绘，真实地记录了他当时生活的一个小片段。</a:t>
            </a:r>
            <a:r>
              <a:rPr kumimoji="1" lang="zh-CN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kumimoji="1" lang="zh-CN" altLang="en-US" sz="2800" b="1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539750" y="1633220"/>
            <a:ext cx="8064500" cy="4015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F1"/>
                </a:solidFill>
                <a:latin typeface="隶书" pitchFamily="1" charset="-122"/>
                <a:ea typeface="隶书" pitchFamily="1" charset="-122"/>
              </a:rPr>
              <a:t>      </a:t>
            </a:r>
            <a:r>
              <a:rPr kumimoji="1" lang="zh-CN" altLang="en-US" sz="3200" b="1">
                <a:solidFill>
                  <a:srgbClr val="0000F1"/>
                </a:solidFill>
                <a:latin typeface="宋体" panose="02010600030101010101" pitchFamily="2" charset="-122"/>
              </a:rPr>
              <a:t>元丰六年十月十二日夜，解衣欲睡，月色入户，欣然起行。念无与为乐者，遂至承天寺寻张怀民。怀民亦未寝，相与步于中庭。 庭下如积水空明，水中藻、荇交横，盖竹柏影也。何夜无月？何处无竹柏？但少闲人如吾两人者耳。</a:t>
            </a:r>
            <a:r>
              <a:rPr kumimoji="1" lang="zh-CN" altLang="en-US" sz="3600" b="1">
                <a:solidFill>
                  <a:srgbClr val="0000F1"/>
                </a:solidFill>
                <a:latin typeface="宋体" panose="02010600030101010101" pitchFamily="2" charset="-122"/>
              </a:rPr>
              <a:t> </a:t>
            </a:r>
            <a:endParaRPr kumimoji="1" lang="zh-CN" altLang="en-US" sz="3600" b="1">
              <a:solidFill>
                <a:srgbClr val="0000F1"/>
              </a:solidFill>
              <a:latin typeface="宋体" panose="02010600030101010101" pitchFamily="2" charset="-122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624455" y="926465"/>
            <a:ext cx="348742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记承天寺夜游</a:t>
            </a:r>
            <a:endParaRPr kumimoji="1" lang="zh-CN" altLang="en-US" sz="40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1435" y="64770"/>
            <a:ext cx="4264660" cy="70675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宋体" panose="02010600030101010101" pitchFamily="2" charset="-122"/>
              </a:rPr>
              <a:t>读课文，知内容：</a:t>
            </a:r>
            <a:endParaRPr lang="zh-CN" altLang="en-US" sz="40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7898130" y="228600"/>
            <a:ext cx="864870" cy="107569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000000"/>
                  </a:solidFill>
                  <a:round/>
                </a:ln>
                <a:solidFill>
                  <a:schemeClr val="accent2"/>
                </a:solidFill>
                <a:effectLst>
                  <a:reflection blurRad="6350" stA="55000" endA="50" endPos="85000" dir="5400000" sy="-100000" algn="bl" rotWithShape="0"/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听读</a:t>
            </a:r>
            <a:endParaRPr lang="zh-CN" altLang="en-US" sz="4800" kern="10">
              <a:ln w="9525">
                <a:solidFill>
                  <a:srgbClr val="000000"/>
                </a:solidFill>
                <a:round/>
              </a:ln>
              <a:solidFill>
                <a:schemeClr val="accent2"/>
              </a:solidFill>
              <a:effectLst>
                <a:reflection blurRad="6350" stA="55000" endA="50" endPos="85000" dir="5400000" sy="-100000" algn="bl" rotWithShape="0"/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ldLvl="0" animBg="1"/>
      <p:bldP spid="13316" grpId="0" bldLvl="0" animBg="1"/>
      <p:bldP spid="133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月亮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68313" y="0"/>
            <a:ext cx="10296526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565150" y="3013710"/>
            <a:ext cx="82280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FF00"/>
                </a:solidFill>
              </a:rPr>
              <a:t>欣赏课文，注意节奏、字音。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3708400" y="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15900" y="1414145"/>
            <a:ext cx="8712200" cy="406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40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kumimoji="1" lang="zh-CN" altLang="en-US" sz="32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元丰六年十月十二日夜，</a:t>
            </a:r>
            <a:r>
              <a:rPr kumimoji="1"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zh-CN" altLang="en-US" sz="32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衣欲睡，月色入户，欣然起行。念无与为乐者，</a:t>
            </a:r>
            <a:r>
              <a:rPr kumimoji="1"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遂</a:t>
            </a:r>
            <a:r>
              <a:rPr kumimoji="1" lang="zh-CN" altLang="en-US" sz="32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至承天寺寻张怀民。怀民亦未</a:t>
            </a:r>
            <a:r>
              <a:rPr kumimoji="1"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寝</a:t>
            </a:r>
            <a:r>
              <a:rPr kumimoji="1" lang="zh-CN" altLang="en-US" sz="32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，相与步于中庭。 庭下如积水空明，水中藻、</a:t>
            </a:r>
            <a:r>
              <a:rPr kumimoji="1"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荇</a:t>
            </a:r>
            <a:r>
              <a:rPr kumimoji="1" lang="zh-CN" altLang="en-US" sz="32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交横，盖竹柏影也。何夜无月？何处无竹柏？但少闲人如吾两人者耳。</a:t>
            </a:r>
            <a:r>
              <a:rPr kumimoji="1" lang="zh-CN" altLang="en-US" sz="3600" b="1">
                <a:solidFill>
                  <a:srgbClr val="0000F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kumimoji="1" lang="zh-CN" altLang="en-US" sz="3600" b="1">
              <a:solidFill>
                <a:srgbClr val="0000F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441575" y="92075"/>
            <a:ext cx="381635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spcBef>
                <a:spcPts val="0"/>
              </a:spcBef>
              <a:defRPr/>
            </a:pPr>
            <a:r>
              <a:rPr kumimoji="1" lang="zh-CN" altLang="en-US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记承天寺夜游</a:t>
            </a:r>
            <a:endParaRPr kumimoji="1" lang="zh-CN" altLang="en-US" sz="4000" b="1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defRPr/>
            </a:pPr>
            <a:r>
              <a:rPr kumimoji="1" lang="zh-CN" altLang="en-US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      </a:t>
            </a:r>
            <a:r>
              <a:rPr kumimoji="1" lang="zh-CN" altLang="en-US" sz="2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苏轼</a:t>
            </a:r>
            <a:endParaRPr kumimoji="1" lang="zh-CN" altLang="en-US" sz="2800" b="1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495925" y="1325880"/>
            <a:ext cx="762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</a:rPr>
              <a:t>ji</a:t>
            </a:r>
            <a:r>
              <a:rPr kumimoji="1"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ě</a:t>
            </a:r>
            <a:r>
              <a:rPr kumimoji="1" lang="en-US" altLang="zh-CN" sz="2000"/>
              <a:t> </a:t>
            </a:r>
            <a:endParaRPr kumimoji="1" lang="en-US" altLang="zh-CN" sz="2000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694430" y="3582670"/>
            <a:ext cx="10623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+mj-ea"/>
                <a:ea typeface="+mj-ea"/>
              </a:rPr>
              <a:t>xìng</a:t>
            </a:r>
            <a:r>
              <a:rPr kumimoji="1" lang="en-US" altLang="zh-CN" sz="3200" b="1">
                <a:latin typeface="+mj-ea"/>
                <a:ea typeface="+mj-ea"/>
              </a:rPr>
              <a:t> </a:t>
            </a:r>
            <a:endParaRPr kumimoji="1" lang="en-US" altLang="zh-CN" sz="3200" b="1">
              <a:latin typeface="+mj-ea"/>
              <a:ea typeface="+mj-ea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5877560" y="2192020"/>
            <a:ext cx="76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suì</a:t>
            </a:r>
            <a:r>
              <a:rPr kumimoji="1" lang="en-US" altLang="zh-CN" sz="3200" b="1"/>
              <a:t> </a:t>
            </a:r>
            <a:endParaRPr kumimoji="1" lang="en-US" altLang="zh-CN" sz="3200" b="1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3309620" y="2884170"/>
            <a:ext cx="9144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q</a:t>
            </a:r>
            <a:r>
              <a:rPr kumimoji="1"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ǐ</a:t>
            </a:r>
            <a:r>
              <a:rPr kumimoji="1" lang="en-US" altLang="zh-CN" sz="3200" b="1">
                <a:solidFill>
                  <a:srgbClr val="FF0000"/>
                </a:solidFill>
              </a:rPr>
              <a:t>n</a:t>
            </a:r>
            <a:endParaRPr kumimoji="1"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5126990" y="5605145"/>
            <a:ext cx="2937510" cy="4603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读准下列句子的节奏</a:t>
            </a:r>
            <a:endParaRPr lang="zh-CN" altLang="en-US" b="1">
              <a:solidFill>
                <a:schemeClr val="accent2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utoUpdateAnimBg="0"/>
      <p:bldP spid="70661" grpId="0" autoUpdateAnimBg="0"/>
      <p:bldP spid="70662" grpId="0" autoUpdateAnimBg="0"/>
      <p:bldP spid="7066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68365" y="4493895"/>
            <a:ext cx="2950845" cy="221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13360" y="106045"/>
            <a:ext cx="435991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解释词语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翻译句子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13360" y="854710"/>
            <a:ext cx="844359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元丰六年十月十二日夜，解衣欲睡，月色入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户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欣然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起行。 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94323" y="2500313"/>
            <a:ext cx="82804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元丰六年十月十二日，夜里，（我）解开衣服准备睡觉，看见月光照进堂屋的门户，便很高兴地起来走动。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967740" y="3330575"/>
            <a:ext cx="6791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念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无与乐者，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遂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至承天寺寻张怀民。</a:t>
            </a:r>
            <a:r>
              <a:rPr lang="zh-CN" altLang="en-US" sz="320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294640" y="3914140"/>
            <a:ext cx="2058035" cy="64960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想，思考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2" name="Oval 8"/>
          <p:cNvSpPr>
            <a:spLocks noChangeArrowheads="1"/>
          </p:cNvSpPr>
          <p:nvPr/>
        </p:nvSpPr>
        <p:spPr bwMode="auto">
          <a:xfrm>
            <a:off x="3007995" y="3914140"/>
            <a:ext cx="240474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于是，就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557530" y="4634865"/>
            <a:ext cx="589470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因为想到没有可以共同游乐的人，于是我就到承天寺寻找张怀民。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rot="10800000" flipV="1">
            <a:off x="1344295" y="1997075"/>
            <a:ext cx="2685415" cy="503555"/>
          </a:xfrm>
          <a:prstGeom prst="wedgeRectCallout">
            <a:avLst>
              <a:gd name="adj1" fmla="val 5199"/>
              <a:gd name="adj2" fmla="val -716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0000"/>
                </a:solidFill>
              </a:rPr>
              <a:t>高兴、愉快的样子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468630" y="854393"/>
            <a:ext cx="685800" cy="500062"/>
          </a:xfrm>
          <a:prstGeom prst="wedgeRectCallout">
            <a:avLst>
              <a:gd name="adj1" fmla="val 99366"/>
              <a:gd name="adj2" fmla="val 11781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sz="3200">
                <a:solidFill>
                  <a:srgbClr val="FF0000"/>
                </a:solidFill>
              </a:rPr>
              <a:t>门</a:t>
            </a:r>
            <a:endParaRPr 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31" grpId="0" bldLvl="0" animBg="1"/>
      <p:bldP spid="77832" grpId="0" bldLvl="0" animBg="1"/>
      <p:bldP spid="77833" grpId="0"/>
      <p:bldP spid="10" grpId="0" bldLvl="0" animBg="1" autoUpdateAnimBg="0"/>
      <p:bldP spid="11" grpId="0" bldLvl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2370</Words>
  <Application>WPS 演示</Application>
  <PresentationFormat>全屏显示(4:3)</PresentationFormat>
  <Paragraphs>222</Paragraphs>
  <Slides>18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楷体_GB2312</vt:lpstr>
      <vt:lpstr>隶书</vt:lpstr>
      <vt:lpstr>隶书</vt:lpstr>
      <vt:lpstr>华文彩云</vt:lpstr>
      <vt:lpstr>微软雅黑</vt:lpstr>
      <vt:lpstr>Arial Unicode MS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4、请从文中摘录描写“庭院月色”的语句，细细品味，简要说明景物特点。</vt:lpstr>
      <vt:lpstr>PowerPoint 演示文稿</vt:lpstr>
      <vt:lpstr>周新华老师著作中的评价：      “闲人”既有被置闲之悲，又有得闲之喜；有傲视尘俗的自豪，又有启人深思之理趣。        试想一个胸有大志、才智过人之士，却被迫成为投闲置散之人，只好放情山水，借江山风月化解内心的孤独与苦闷，实在可悲！但正因为贬谪，使他被抛出了名利是非场，才有了闲暇的时间与机会，尽情欣赏这绝色美景，因此又是因祸得福。        东坡不以贬谪为苦为累，却有闲情逸致“游目骋怀”，享受自然美景之愉悦，成为江山风月的主人，足以自豪自傲。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40</cp:revision>
  <dcterms:created xsi:type="dcterms:W3CDTF">2113-01-01T00:00:00Z</dcterms:created>
  <dcterms:modified xsi:type="dcterms:W3CDTF">2017-09-04T23:32:51Z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