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75" r:id="rId4"/>
    <p:sldId id="307" r:id="rId5"/>
    <p:sldId id="306" r:id="rId6"/>
    <p:sldId id="310" r:id="rId7"/>
    <p:sldId id="311" r:id="rId8"/>
    <p:sldId id="314" r:id="rId9"/>
    <p:sldId id="315" r:id="rId10"/>
    <p:sldId id="316" r:id="rId11"/>
    <p:sldId id="317" r:id="rId12"/>
    <p:sldId id="318" r:id="rId13"/>
    <p:sldId id="320" r:id="rId14"/>
    <p:sldId id="335" r:id="rId15"/>
    <p:sldId id="273" r:id="rId16"/>
    <p:sldId id="338" r:id="rId17"/>
    <p:sldId id="336" r:id="rId18"/>
    <p:sldId id="279" r:id="rId19"/>
    <p:sldId id="340" r:id="rId20"/>
    <p:sldId id="372" r:id="rId21"/>
    <p:sldId id="360" r:id="rId22"/>
    <p:sldId id="349" r:id="rId23"/>
    <p:sldId id="366" r:id="rId24"/>
    <p:sldId id="342" r:id="rId25"/>
    <p:sldId id="345" r:id="rId26"/>
    <p:sldId id="346" r:id="rId27"/>
    <p:sldId id="367" r:id="rId28"/>
    <p:sldId id="369" r:id="rId29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1596" y="-84"/>
      </p:cViewPr>
      <p:guideLst>
        <p:guide orient="horz" pos="2274"/>
        <p:guide pos="281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6199" cy="761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5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20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24</a:t>
            </a:fld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Ext cx="4971" cy="4297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28" name="Freeform 4"/>
            <p:cNvSpPr>
              <a:spLocks noEditPoints="1"/>
            </p:cNvSpPr>
            <p:nvPr/>
          </p:nvSpPr>
          <p:spPr bwMode="auto">
            <a:xfrm>
              <a:off x="35" y="202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29" name="Freeform 5"/>
            <p:cNvSpPr>
              <a:spLocks noEditPoints="1"/>
            </p:cNvSpPr>
            <p:nvPr/>
          </p:nvSpPr>
          <p:spPr bwMode="auto">
            <a:xfrm>
              <a:off x="35" y="607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35" y="1011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1" name="Freeform 7"/>
            <p:cNvSpPr>
              <a:spLocks noEditPoints="1"/>
            </p:cNvSpPr>
            <p:nvPr/>
          </p:nvSpPr>
          <p:spPr bwMode="auto">
            <a:xfrm>
              <a:off x="35" y="1415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2" name="Freeform 8"/>
            <p:cNvSpPr>
              <a:spLocks noEditPoints="1"/>
            </p:cNvSpPr>
            <p:nvPr/>
          </p:nvSpPr>
          <p:spPr bwMode="auto">
            <a:xfrm>
              <a:off x="35" y="1820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5" y="2224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5" y="2629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5" y="3033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5" y="3438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5" y="3842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480" y="202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480" y="607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480" y="1011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3" name="Freeform 19"/>
            <p:cNvSpPr>
              <a:spLocks noEditPoints="1"/>
            </p:cNvSpPr>
            <p:nvPr/>
          </p:nvSpPr>
          <p:spPr bwMode="auto">
            <a:xfrm>
              <a:off x="480" y="1415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4" name="Freeform 20"/>
            <p:cNvSpPr>
              <a:spLocks noEditPoints="1"/>
            </p:cNvSpPr>
            <p:nvPr/>
          </p:nvSpPr>
          <p:spPr bwMode="auto">
            <a:xfrm>
              <a:off x="480" y="1820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480" y="2224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480" y="2629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480" y="3033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480" y="3438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480" y="3842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0" name="Rectangle 26"/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1" name="Rectangle 27"/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930" y="202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930" y="607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930" y="1011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5" name="Freeform 31"/>
            <p:cNvSpPr>
              <a:spLocks noEditPoints="1"/>
            </p:cNvSpPr>
            <p:nvPr/>
          </p:nvSpPr>
          <p:spPr bwMode="auto">
            <a:xfrm>
              <a:off x="930" y="1415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6" name="Freeform 32"/>
            <p:cNvSpPr>
              <a:spLocks noEditPoints="1"/>
            </p:cNvSpPr>
            <p:nvPr/>
          </p:nvSpPr>
          <p:spPr bwMode="auto">
            <a:xfrm>
              <a:off x="930" y="1820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930" y="2224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930" y="2629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930" y="3033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930" y="3438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930" y="3842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3" name="Rectangle 39"/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375" y="202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375" y="607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375" y="1011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7" name="Freeform 43"/>
            <p:cNvSpPr>
              <a:spLocks noEditPoints="1"/>
            </p:cNvSpPr>
            <p:nvPr/>
          </p:nvSpPr>
          <p:spPr bwMode="auto">
            <a:xfrm>
              <a:off x="1375" y="1415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8" name="Freeform 44"/>
            <p:cNvSpPr>
              <a:spLocks noEditPoints="1"/>
            </p:cNvSpPr>
            <p:nvPr/>
          </p:nvSpPr>
          <p:spPr bwMode="auto">
            <a:xfrm>
              <a:off x="1375" y="1820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375" y="2224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375" y="2629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375" y="3033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375" y="3438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375" y="3842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4" name="Rectangle 50"/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5" name="Rectangle 51"/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820" y="202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820" y="607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820" y="1011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9" name="Freeform 55"/>
            <p:cNvSpPr>
              <a:spLocks noEditPoints="1"/>
            </p:cNvSpPr>
            <p:nvPr/>
          </p:nvSpPr>
          <p:spPr bwMode="auto">
            <a:xfrm>
              <a:off x="1820" y="1415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0" name="Freeform 56"/>
            <p:cNvSpPr>
              <a:spLocks noEditPoints="1"/>
            </p:cNvSpPr>
            <p:nvPr/>
          </p:nvSpPr>
          <p:spPr bwMode="auto">
            <a:xfrm>
              <a:off x="1820" y="1820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1820" y="2224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1820" y="2629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1820" y="3033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1820" y="3438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1820" y="3842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271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271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271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1" name="Freeform 67"/>
            <p:cNvSpPr>
              <a:spLocks noEditPoints="1"/>
            </p:cNvSpPr>
            <p:nvPr/>
          </p:nvSpPr>
          <p:spPr bwMode="auto">
            <a:xfrm>
              <a:off x="2271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2" name="Freeform 68"/>
            <p:cNvSpPr>
              <a:spLocks noEditPoints="1"/>
            </p:cNvSpPr>
            <p:nvPr/>
          </p:nvSpPr>
          <p:spPr bwMode="auto">
            <a:xfrm>
              <a:off x="2271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271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271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271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271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271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8" name="Rectangle 74"/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716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716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716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3" name="Freeform 79"/>
            <p:cNvSpPr>
              <a:spLocks noEditPoints="1"/>
            </p:cNvSpPr>
            <p:nvPr/>
          </p:nvSpPr>
          <p:spPr bwMode="auto">
            <a:xfrm>
              <a:off x="2716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4" name="Freeform 80"/>
            <p:cNvSpPr>
              <a:spLocks noEditPoints="1"/>
            </p:cNvSpPr>
            <p:nvPr/>
          </p:nvSpPr>
          <p:spPr bwMode="auto">
            <a:xfrm>
              <a:off x="2716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2716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2716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2716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2716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2716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0" name="Rectangle 86"/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1" name="Rectangle 87"/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161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161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161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5" name="Freeform 91"/>
            <p:cNvSpPr>
              <a:spLocks noEditPoints="1"/>
            </p:cNvSpPr>
            <p:nvPr/>
          </p:nvSpPr>
          <p:spPr bwMode="auto">
            <a:xfrm>
              <a:off x="3161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6" name="Freeform 92"/>
            <p:cNvSpPr>
              <a:spLocks noEditPoints="1"/>
            </p:cNvSpPr>
            <p:nvPr/>
          </p:nvSpPr>
          <p:spPr bwMode="auto">
            <a:xfrm>
              <a:off x="3161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161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161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161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161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161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2" name="Rectangle 98"/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3" name="Rectangle 99"/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611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611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611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7" name="Freeform 103"/>
            <p:cNvSpPr>
              <a:spLocks noEditPoints="1"/>
            </p:cNvSpPr>
            <p:nvPr/>
          </p:nvSpPr>
          <p:spPr bwMode="auto">
            <a:xfrm>
              <a:off x="3611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8" name="Freeform 104"/>
            <p:cNvSpPr>
              <a:spLocks noEditPoints="1"/>
            </p:cNvSpPr>
            <p:nvPr/>
          </p:nvSpPr>
          <p:spPr bwMode="auto">
            <a:xfrm>
              <a:off x="3611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611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611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611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611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611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4" name="Rectangle 110"/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5" name="Rectangle 111"/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4056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4056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4056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9" name="Freeform 115"/>
            <p:cNvSpPr>
              <a:spLocks noEditPoints="1"/>
            </p:cNvSpPr>
            <p:nvPr/>
          </p:nvSpPr>
          <p:spPr bwMode="auto">
            <a:xfrm>
              <a:off x="4056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0" name="Freeform 116"/>
            <p:cNvSpPr>
              <a:spLocks noEditPoints="1"/>
            </p:cNvSpPr>
            <p:nvPr/>
          </p:nvSpPr>
          <p:spPr bwMode="auto">
            <a:xfrm>
              <a:off x="4056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056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056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056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056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056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6" name="Rectangle 122"/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7" name="Rectangle 123"/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501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501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501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1" name="Freeform 127"/>
            <p:cNvSpPr>
              <a:spLocks noEditPoints="1"/>
            </p:cNvSpPr>
            <p:nvPr/>
          </p:nvSpPr>
          <p:spPr bwMode="auto">
            <a:xfrm>
              <a:off x="4501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2" name="Freeform 128"/>
            <p:cNvSpPr>
              <a:spLocks noEditPoints="1"/>
            </p:cNvSpPr>
            <p:nvPr/>
          </p:nvSpPr>
          <p:spPr bwMode="auto">
            <a:xfrm>
              <a:off x="4501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501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501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501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501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501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8" name="Rectangle 134"/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9" name="Rectangle 135"/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951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951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951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3" name="Freeform 139"/>
            <p:cNvSpPr>
              <a:spLocks noEditPoints="1"/>
            </p:cNvSpPr>
            <p:nvPr/>
          </p:nvSpPr>
          <p:spPr bwMode="auto">
            <a:xfrm>
              <a:off x="4951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4" name="Freeform 140"/>
            <p:cNvSpPr>
              <a:spLocks noEditPoints="1"/>
            </p:cNvSpPr>
            <p:nvPr/>
          </p:nvSpPr>
          <p:spPr bwMode="auto">
            <a:xfrm>
              <a:off x="4951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4951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4951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4951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4951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4951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0" name="Rectangle 146"/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1" name="Freeform 147"/>
            <p:cNvSpPr/>
            <p:nvPr/>
          </p:nvSpPr>
          <p:spPr bwMode="auto">
            <a:xfrm>
              <a:off x="0" y="3281"/>
              <a:ext cx="20" cy="10"/>
            </a:xfrm>
            <a:custGeom>
              <a:gdLst>
                <a:gd name="T0" fmla="*/ 0 w 4"/>
                <a:gd name="T1" fmla="*/ 0 h 2"/>
                <a:gd name="T2" fmla="*/ 4 w 4"/>
                <a:gd name="T3" fmla="*/ 2 h 2"/>
              </a:gdLst>
              <a:cxnLst>
                <a:cxn ang="0">
                  <a:pos x="0" y="1"/>
                </a:cxn>
                <a:cxn ang="0">
                  <a:pos x="0" y="1"/>
                </a:cxn>
              </a:cxnLst>
              <a:rect l="T0" t="T1" r="T2" b="T3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172" name="Group 148"/>
          <p:cNvGrpSpPr/>
          <p:nvPr/>
        </p:nvGrpSpPr>
        <p:grpSpPr>
          <a:xfrm>
            <a:off x="1066800" y="3444875"/>
            <a:ext cx="533400" cy="492125"/>
            <a:chExt cx="1062" cy="981"/>
          </a:xfrm>
        </p:grpSpPr>
        <p:sp>
          <p:nvSpPr>
            <p:cNvPr id="1173" name="Freeform 149"/>
            <p:cNvSpPr/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0 w 41"/>
                <a:gd name="T1" fmla="*/ 0 h 16"/>
                <a:gd name="T2" fmla="*/ 41 w 41"/>
                <a:gd name="T3" fmla="*/ 16 h 16"/>
              </a:gdLst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0" t="T1" r="T2" b="T3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0 w 210"/>
                <a:gd name="T1" fmla="*/ 0 h 193"/>
                <a:gd name="T2" fmla="*/ 210 w 210"/>
                <a:gd name="T3" fmla="*/ 193 h 193"/>
              </a:gdLst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0" t="T1" r="T2" b="T3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5" name="Freeform 151"/>
            <p:cNvSpPr/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0 w 17"/>
                <a:gd name="T1" fmla="*/ 0 h 20"/>
                <a:gd name="T2" fmla="*/ 17 w 17"/>
                <a:gd name="T3" fmla="*/ 20 h 20"/>
              </a:gdLst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0" t="T1" r="T2" b="T3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6" name="Freeform 152"/>
            <p:cNvSpPr/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0 w 15"/>
                <a:gd name="T1" fmla="*/ 0 h 27"/>
                <a:gd name="T2" fmla="*/ 15 w 15"/>
                <a:gd name="T3" fmla="*/ 27 h 27"/>
              </a:gdLst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0" t="T1" r="T2" b="T3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7" name="Freeform 153"/>
            <p:cNvSpPr/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0 w 48"/>
                <a:gd name="T1" fmla="*/ 0 h 23"/>
                <a:gd name="T2" fmla="*/ 48 w 48"/>
                <a:gd name="T3" fmla="*/ 23 h 23"/>
              </a:gdLst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0" t="T1" r="T2" b="T3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8" name="Freeform 154"/>
            <p:cNvSpPr/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0 w 35"/>
                <a:gd name="T1" fmla="*/ 0 h 37"/>
                <a:gd name="T2" fmla="*/ 35 w 35"/>
                <a:gd name="T3" fmla="*/ 37 h 37"/>
              </a:gdLst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0" t="T1" r="T2" b="T3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9" name="Freeform 155"/>
            <p:cNvSpPr/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0 w 35"/>
                <a:gd name="T1" fmla="*/ 0 h 7"/>
                <a:gd name="T2" fmla="*/ 35 w 35"/>
                <a:gd name="T3" fmla="*/ 7 h 7"/>
              </a:gdLst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0" t="T1" r="T2" b="T3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0" name="Freeform 156"/>
            <p:cNvSpPr/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0 w 27"/>
                <a:gd name="T1" fmla="*/ 0 h 16"/>
                <a:gd name="T2" fmla="*/ 27 w 27"/>
                <a:gd name="T3" fmla="*/ 16 h 16"/>
              </a:gdLst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0" t="T1" r="T2" b="T3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1" name="Freeform 157"/>
            <p:cNvSpPr/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0 w 35"/>
                <a:gd name="T1" fmla="*/ 0 h 17"/>
                <a:gd name="T2" fmla="*/ 35 w 35"/>
                <a:gd name="T3" fmla="*/ 17 h 17"/>
              </a:gdLst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0" t="T1" r="T2" b="T3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2" name="Freeform 158"/>
            <p:cNvSpPr/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0 w 49"/>
                <a:gd name="T1" fmla="*/ 0 h 12"/>
                <a:gd name="T2" fmla="*/ 49 w 49"/>
                <a:gd name="T3" fmla="*/ 12 h 12"/>
              </a:gdLst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0" t="T1" r="T2" b="T3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3" name="Freeform 159"/>
            <p:cNvSpPr/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0 w 40"/>
                <a:gd name="T1" fmla="*/ 0 h 11"/>
                <a:gd name="T2" fmla="*/ 40 w 40"/>
                <a:gd name="T3" fmla="*/ 11 h 11"/>
              </a:gdLst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0" t="T1" r="T2" b="T3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4" name="Freeform 160"/>
            <p:cNvSpPr/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0 w 41"/>
                <a:gd name="T1" fmla="*/ 0 h 34"/>
                <a:gd name="T2" fmla="*/ 41 w 41"/>
                <a:gd name="T3" fmla="*/ 34 h 34"/>
              </a:gdLst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0" t="T1" r="T2" b="T3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5" name="Freeform 161"/>
            <p:cNvSpPr/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0 w 25"/>
                <a:gd name="T1" fmla="*/ 0 h 63"/>
                <a:gd name="T2" fmla="*/ 25 w 25"/>
                <a:gd name="T3" fmla="*/ 63 h 63"/>
              </a:gdLst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0" t="T1" r="T2" b="T3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186" name="Group 162"/>
          <p:cNvGrpSpPr/>
          <p:nvPr/>
        </p:nvGrpSpPr>
        <p:grpSpPr>
          <a:xfrm>
            <a:off x="1066800" y="4552950"/>
            <a:ext cx="533400" cy="492125"/>
            <a:chExt cx="1062" cy="981"/>
          </a:xfrm>
        </p:grpSpPr>
        <p:sp>
          <p:nvSpPr>
            <p:cNvPr id="1187" name="Freeform 163"/>
            <p:cNvSpPr/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0 w 41"/>
                <a:gd name="T1" fmla="*/ 0 h 16"/>
                <a:gd name="T2" fmla="*/ 41 w 41"/>
                <a:gd name="T3" fmla="*/ 16 h 16"/>
              </a:gdLst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0" t="T1" r="T2" b="T3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8" name="Freeform 164"/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0 w 210"/>
                <a:gd name="T1" fmla="*/ 0 h 193"/>
                <a:gd name="T2" fmla="*/ 210 w 210"/>
                <a:gd name="T3" fmla="*/ 193 h 193"/>
              </a:gdLst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0" t="T1" r="T2" b="T3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9" name="Freeform 165"/>
            <p:cNvSpPr/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0 w 17"/>
                <a:gd name="T1" fmla="*/ 0 h 20"/>
                <a:gd name="T2" fmla="*/ 17 w 17"/>
                <a:gd name="T3" fmla="*/ 20 h 20"/>
              </a:gdLst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0" t="T1" r="T2" b="T3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0" name="Freeform 166"/>
            <p:cNvSpPr/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0 w 15"/>
                <a:gd name="T1" fmla="*/ 0 h 27"/>
                <a:gd name="T2" fmla="*/ 15 w 15"/>
                <a:gd name="T3" fmla="*/ 27 h 27"/>
              </a:gdLst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0" t="T1" r="T2" b="T3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1" name="Freeform 167"/>
            <p:cNvSpPr/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0 w 48"/>
                <a:gd name="T1" fmla="*/ 0 h 23"/>
                <a:gd name="T2" fmla="*/ 48 w 48"/>
                <a:gd name="T3" fmla="*/ 23 h 23"/>
              </a:gdLst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0" t="T1" r="T2" b="T3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2" name="Freeform 168"/>
            <p:cNvSpPr/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0 w 35"/>
                <a:gd name="T1" fmla="*/ 0 h 37"/>
                <a:gd name="T2" fmla="*/ 35 w 35"/>
                <a:gd name="T3" fmla="*/ 37 h 37"/>
              </a:gdLst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0" t="T1" r="T2" b="T3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3" name="Freeform 169"/>
            <p:cNvSpPr/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0 w 35"/>
                <a:gd name="T1" fmla="*/ 0 h 7"/>
                <a:gd name="T2" fmla="*/ 35 w 35"/>
                <a:gd name="T3" fmla="*/ 7 h 7"/>
              </a:gdLst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0" t="T1" r="T2" b="T3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4" name="Freeform 170"/>
            <p:cNvSpPr/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0 w 27"/>
                <a:gd name="T1" fmla="*/ 0 h 16"/>
                <a:gd name="T2" fmla="*/ 27 w 27"/>
                <a:gd name="T3" fmla="*/ 16 h 16"/>
              </a:gdLst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0" t="T1" r="T2" b="T3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5" name="Freeform 171"/>
            <p:cNvSpPr/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0 w 35"/>
                <a:gd name="T1" fmla="*/ 0 h 17"/>
                <a:gd name="T2" fmla="*/ 35 w 35"/>
                <a:gd name="T3" fmla="*/ 17 h 17"/>
              </a:gdLst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0" t="T1" r="T2" b="T3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6" name="Freeform 172"/>
            <p:cNvSpPr/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0 w 49"/>
                <a:gd name="T1" fmla="*/ 0 h 12"/>
                <a:gd name="T2" fmla="*/ 49 w 49"/>
                <a:gd name="T3" fmla="*/ 12 h 12"/>
              </a:gdLst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0" t="T1" r="T2" b="T3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7" name="Freeform 173"/>
            <p:cNvSpPr/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0 w 40"/>
                <a:gd name="T1" fmla="*/ 0 h 11"/>
                <a:gd name="T2" fmla="*/ 40 w 40"/>
                <a:gd name="T3" fmla="*/ 11 h 11"/>
              </a:gdLst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0" t="T1" r="T2" b="T3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8" name="Freeform 174"/>
            <p:cNvSpPr/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0 w 41"/>
                <a:gd name="T1" fmla="*/ 0 h 34"/>
                <a:gd name="T2" fmla="*/ 41 w 41"/>
                <a:gd name="T3" fmla="*/ 34 h 34"/>
              </a:gdLst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0" t="T1" r="T2" b="T3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9" name="Freeform 175"/>
            <p:cNvSpPr/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0 w 25"/>
                <a:gd name="T1" fmla="*/ 0 h 63"/>
                <a:gd name="T2" fmla="*/ 25 w 25"/>
                <a:gd name="T3" fmla="*/ 63 h 63"/>
              </a:gdLst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0" t="T1" r="T2" b="T3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200" name="Group 176"/>
          <p:cNvGrpSpPr/>
          <p:nvPr/>
        </p:nvGrpSpPr>
        <p:grpSpPr>
          <a:xfrm>
            <a:off x="1066800" y="5562600"/>
            <a:ext cx="533400" cy="492125"/>
            <a:chExt cx="1062" cy="981"/>
          </a:xfrm>
        </p:grpSpPr>
        <p:sp>
          <p:nvSpPr>
            <p:cNvPr id="1201" name="Freeform 177"/>
            <p:cNvSpPr/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0 w 41"/>
                <a:gd name="T1" fmla="*/ 0 h 16"/>
                <a:gd name="T2" fmla="*/ 41 w 41"/>
                <a:gd name="T3" fmla="*/ 16 h 16"/>
              </a:gdLst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0" t="T1" r="T2" b="T3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2" name="Freeform 178"/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0 w 210"/>
                <a:gd name="T1" fmla="*/ 0 h 193"/>
                <a:gd name="T2" fmla="*/ 210 w 210"/>
                <a:gd name="T3" fmla="*/ 193 h 193"/>
              </a:gdLst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0" t="T1" r="T2" b="T3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3" name="Freeform 179"/>
            <p:cNvSpPr/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0 w 17"/>
                <a:gd name="T1" fmla="*/ 0 h 20"/>
                <a:gd name="T2" fmla="*/ 17 w 17"/>
                <a:gd name="T3" fmla="*/ 20 h 20"/>
              </a:gdLst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0" t="T1" r="T2" b="T3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4" name="Freeform 180"/>
            <p:cNvSpPr/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0 w 15"/>
                <a:gd name="T1" fmla="*/ 0 h 27"/>
                <a:gd name="T2" fmla="*/ 15 w 15"/>
                <a:gd name="T3" fmla="*/ 27 h 27"/>
              </a:gdLst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0" t="T1" r="T2" b="T3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5" name="Freeform 181"/>
            <p:cNvSpPr/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0 w 48"/>
                <a:gd name="T1" fmla="*/ 0 h 23"/>
                <a:gd name="T2" fmla="*/ 48 w 48"/>
                <a:gd name="T3" fmla="*/ 23 h 23"/>
              </a:gdLst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0" t="T1" r="T2" b="T3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6" name="Freeform 182"/>
            <p:cNvSpPr/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0 w 35"/>
                <a:gd name="T1" fmla="*/ 0 h 37"/>
                <a:gd name="T2" fmla="*/ 35 w 35"/>
                <a:gd name="T3" fmla="*/ 37 h 37"/>
              </a:gdLst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0" t="T1" r="T2" b="T3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7" name="Freeform 183"/>
            <p:cNvSpPr/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0 w 35"/>
                <a:gd name="T1" fmla="*/ 0 h 7"/>
                <a:gd name="T2" fmla="*/ 35 w 35"/>
                <a:gd name="T3" fmla="*/ 7 h 7"/>
              </a:gdLst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0" t="T1" r="T2" b="T3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8" name="Freeform 184"/>
            <p:cNvSpPr/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0 w 27"/>
                <a:gd name="T1" fmla="*/ 0 h 16"/>
                <a:gd name="T2" fmla="*/ 27 w 27"/>
                <a:gd name="T3" fmla="*/ 16 h 16"/>
              </a:gdLst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0" t="T1" r="T2" b="T3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9" name="Freeform 185"/>
            <p:cNvSpPr/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0 w 35"/>
                <a:gd name="T1" fmla="*/ 0 h 17"/>
                <a:gd name="T2" fmla="*/ 35 w 35"/>
                <a:gd name="T3" fmla="*/ 17 h 17"/>
              </a:gdLst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0" t="T1" r="T2" b="T3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0" name="Freeform 186"/>
            <p:cNvSpPr/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0 w 49"/>
                <a:gd name="T1" fmla="*/ 0 h 12"/>
                <a:gd name="T2" fmla="*/ 49 w 49"/>
                <a:gd name="T3" fmla="*/ 12 h 12"/>
              </a:gdLst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0" t="T1" r="T2" b="T3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1" name="Freeform 187"/>
            <p:cNvSpPr/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0 w 40"/>
                <a:gd name="T1" fmla="*/ 0 h 11"/>
                <a:gd name="T2" fmla="*/ 40 w 40"/>
                <a:gd name="T3" fmla="*/ 11 h 11"/>
              </a:gdLst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0" t="T1" r="T2" b="T3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2" name="Freeform 188"/>
            <p:cNvSpPr/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0 w 41"/>
                <a:gd name="T1" fmla="*/ 0 h 34"/>
                <a:gd name="T2" fmla="*/ 41 w 41"/>
                <a:gd name="T3" fmla="*/ 34 h 34"/>
              </a:gdLst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0" t="T1" r="T2" b="T3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3" name="Freeform 189"/>
            <p:cNvSpPr/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0 w 25"/>
                <a:gd name="T1" fmla="*/ 0 h 63"/>
                <a:gd name="T2" fmla="*/ 25 w 25"/>
                <a:gd name="T3" fmla="*/ 63 h 63"/>
              </a:gdLst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0" t="T1" r="T2" b="T3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214" name="Group 190"/>
          <p:cNvGrpSpPr/>
          <p:nvPr/>
        </p:nvGrpSpPr>
        <p:grpSpPr>
          <a:xfrm>
            <a:off x="381000" y="3962400"/>
            <a:ext cx="533400" cy="492125"/>
            <a:chExt cx="1062" cy="981"/>
          </a:xfrm>
        </p:grpSpPr>
        <p:sp>
          <p:nvSpPr>
            <p:cNvPr id="1215" name="Freeform 191"/>
            <p:cNvSpPr/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0 w 41"/>
                <a:gd name="T1" fmla="*/ 0 h 16"/>
                <a:gd name="T2" fmla="*/ 41 w 41"/>
                <a:gd name="T3" fmla="*/ 16 h 16"/>
              </a:gdLst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0" t="T1" r="T2" b="T3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6" name="Freeform 192"/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0 w 210"/>
                <a:gd name="T1" fmla="*/ 0 h 193"/>
                <a:gd name="T2" fmla="*/ 210 w 210"/>
                <a:gd name="T3" fmla="*/ 193 h 193"/>
              </a:gdLst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0" t="T1" r="T2" b="T3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7" name="Freeform 193"/>
            <p:cNvSpPr/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0 w 17"/>
                <a:gd name="T1" fmla="*/ 0 h 20"/>
                <a:gd name="T2" fmla="*/ 17 w 17"/>
                <a:gd name="T3" fmla="*/ 20 h 20"/>
              </a:gdLst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0" t="T1" r="T2" b="T3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8" name="Freeform 194"/>
            <p:cNvSpPr/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0 w 15"/>
                <a:gd name="T1" fmla="*/ 0 h 27"/>
                <a:gd name="T2" fmla="*/ 15 w 15"/>
                <a:gd name="T3" fmla="*/ 27 h 27"/>
              </a:gdLst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0" t="T1" r="T2" b="T3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9" name="Freeform 195"/>
            <p:cNvSpPr/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0 w 48"/>
                <a:gd name="T1" fmla="*/ 0 h 23"/>
                <a:gd name="T2" fmla="*/ 48 w 48"/>
                <a:gd name="T3" fmla="*/ 23 h 23"/>
              </a:gdLst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0" t="T1" r="T2" b="T3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0" name="Freeform 196"/>
            <p:cNvSpPr/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0 w 35"/>
                <a:gd name="T1" fmla="*/ 0 h 37"/>
                <a:gd name="T2" fmla="*/ 35 w 35"/>
                <a:gd name="T3" fmla="*/ 37 h 37"/>
              </a:gdLst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0" t="T1" r="T2" b="T3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1" name="Freeform 197"/>
            <p:cNvSpPr/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0 w 35"/>
                <a:gd name="T1" fmla="*/ 0 h 7"/>
                <a:gd name="T2" fmla="*/ 35 w 35"/>
                <a:gd name="T3" fmla="*/ 7 h 7"/>
              </a:gdLst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0" t="T1" r="T2" b="T3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2" name="Freeform 198"/>
            <p:cNvSpPr/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0 w 27"/>
                <a:gd name="T1" fmla="*/ 0 h 16"/>
                <a:gd name="T2" fmla="*/ 27 w 27"/>
                <a:gd name="T3" fmla="*/ 16 h 16"/>
              </a:gdLst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0" t="T1" r="T2" b="T3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3" name="Freeform 199"/>
            <p:cNvSpPr/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0 w 35"/>
                <a:gd name="T1" fmla="*/ 0 h 17"/>
                <a:gd name="T2" fmla="*/ 35 w 35"/>
                <a:gd name="T3" fmla="*/ 17 h 17"/>
              </a:gdLst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0" t="T1" r="T2" b="T3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4" name="Freeform 200"/>
            <p:cNvSpPr/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0 w 49"/>
                <a:gd name="T1" fmla="*/ 0 h 12"/>
                <a:gd name="T2" fmla="*/ 49 w 49"/>
                <a:gd name="T3" fmla="*/ 12 h 12"/>
              </a:gdLst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0" t="T1" r="T2" b="T3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5" name="Freeform 201"/>
            <p:cNvSpPr/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0 w 40"/>
                <a:gd name="T1" fmla="*/ 0 h 11"/>
                <a:gd name="T2" fmla="*/ 40 w 40"/>
                <a:gd name="T3" fmla="*/ 11 h 11"/>
              </a:gdLst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0" t="T1" r="T2" b="T3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6" name="Freeform 202"/>
            <p:cNvSpPr/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0 w 41"/>
                <a:gd name="T1" fmla="*/ 0 h 34"/>
                <a:gd name="T2" fmla="*/ 41 w 41"/>
                <a:gd name="T3" fmla="*/ 34 h 34"/>
              </a:gdLst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0" t="T1" r="T2" b="T3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7" name="Freeform 203"/>
            <p:cNvSpPr/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0 w 25"/>
                <a:gd name="T1" fmla="*/ 0 h 63"/>
                <a:gd name="T2" fmla="*/ 25 w 25"/>
                <a:gd name="T3" fmla="*/ 63 h 63"/>
              </a:gdLst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0" t="T1" r="T2" b="T3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228" name="Group 204"/>
          <p:cNvGrpSpPr/>
          <p:nvPr/>
        </p:nvGrpSpPr>
        <p:grpSpPr>
          <a:xfrm>
            <a:off x="381000" y="5070475"/>
            <a:ext cx="533400" cy="492125"/>
            <a:chExt cx="1062" cy="981"/>
          </a:xfrm>
        </p:grpSpPr>
        <p:sp>
          <p:nvSpPr>
            <p:cNvPr id="1229" name="Freeform 205"/>
            <p:cNvSpPr/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0 w 41"/>
                <a:gd name="T1" fmla="*/ 0 h 16"/>
                <a:gd name="T2" fmla="*/ 41 w 41"/>
                <a:gd name="T3" fmla="*/ 16 h 16"/>
              </a:gdLst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0" t="T1" r="T2" b="T3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0" name="Freeform 206"/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0 w 210"/>
                <a:gd name="T1" fmla="*/ 0 h 193"/>
                <a:gd name="T2" fmla="*/ 210 w 210"/>
                <a:gd name="T3" fmla="*/ 193 h 193"/>
              </a:gdLst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0" t="T1" r="T2" b="T3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1" name="Freeform 207"/>
            <p:cNvSpPr/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0 w 17"/>
                <a:gd name="T1" fmla="*/ 0 h 20"/>
                <a:gd name="T2" fmla="*/ 17 w 17"/>
                <a:gd name="T3" fmla="*/ 20 h 20"/>
              </a:gdLst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0" t="T1" r="T2" b="T3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2" name="Freeform 208"/>
            <p:cNvSpPr/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0 w 15"/>
                <a:gd name="T1" fmla="*/ 0 h 27"/>
                <a:gd name="T2" fmla="*/ 15 w 15"/>
                <a:gd name="T3" fmla="*/ 27 h 27"/>
              </a:gdLst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0" t="T1" r="T2" b="T3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3" name="Freeform 209"/>
            <p:cNvSpPr/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0 w 48"/>
                <a:gd name="T1" fmla="*/ 0 h 23"/>
                <a:gd name="T2" fmla="*/ 48 w 48"/>
                <a:gd name="T3" fmla="*/ 23 h 23"/>
              </a:gdLst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0" t="T1" r="T2" b="T3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4" name="Freeform 210"/>
            <p:cNvSpPr/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0 w 35"/>
                <a:gd name="T1" fmla="*/ 0 h 37"/>
                <a:gd name="T2" fmla="*/ 35 w 35"/>
                <a:gd name="T3" fmla="*/ 37 h 37"/>
              </a:gdLst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0" t="T1" r="T2" b="T3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5" name="Freeform 211"/>
            <p:cNvSpPr/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0 w 35"/>
                <a:gd name="T1" fmla="*/ 0 h 7"/>
                <a:gd name="T2" fmla="*/ 35 w 35"/>
                <a:gd name="T3" fmla="*/ 7 h 7"/>
              </a:gdLst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0" t="T1" r="T2" b="T3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6" name="Freeform 212"/>
            <p:cNvSpPr/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0 w 27"/>
                <a:gd name="T1" fmla="*/ 0 h 16"/>
                <a:gd name="T2" fmla="*/ 27 w 27"/>
                <a:gd name="T3" fmla="*/ 16 h 16"/>
              </a:gdLst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0" t="T1" r="T2" b="T3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7" name="Freeform 213"/>
            <p:cNvSpPr/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0 w 35"/>
                <a:gd name="T1" fmla="*/ 0 h 17"/>
                <a:gd name="T2" fmla="*/ 35 w 35"/>
                <a:gd name="T3" fmla="*/ 17 h 17"/>
              </a:gdLst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0" t="T1" r="T2" b="T3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8" name="Freeform 214"/>
            <p:cNvSpPr/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0 w 49"/>
                <a:gd name="T1" fmla="*/ 0 h 12"/>
                <a:gd name="T2" fmla="*/ 49 w 49"/>
                <a:gd name="T3" fmla="*/ 12 h 12"/>
              </a:gdLst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0" t="T1" r="T2" b="T3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9" name="Freeform 215"/>
            <p:cNvSpPr/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0 w 40"/>
                <a:gd name="T1" fmla="*/ 0 h 11"/>
                <a:gd name="T2" fmla="*/ 40 w 40"/>
                <a:gd name="T3" fmla="*/ 11 h 11"/>
              </a:gdLst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0" t="T1" r="T2" b="T3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0" name="Freeform 216"/>
            <p:cNvSpPr/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0 w 41"/>
                <a:gd name="T1" fmla="*/ 0 h 34"/>
                <a:gd name="T2" fmla="*/ 41 w 41"/>
                <a:gd name="T3" fmla="*/ 34 h 34"/>
              </a:gdLst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0" t="T1" r="T2" b="T3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1" name="Freeform 217"/>
            <p:cNvSpPr/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0 w 25"/>
                <a:gd name="T1" fmla="*/ 0 h 63"/>
                <a:gd name="T2" fmla="*/ 25 w 25"/>
                <a:gd name="T3" fmla="*/ 63 h 63"/>
              </a:gdLst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0" t="T1" r="T2" b="T3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242" name="Group 218"/>
          <p:cNvGrpSpPr/>
          <p:nvPr/>
        </p:nvGrpSpPr>
        <p:grpSpPr>
          <a:xfrm>
            <a:off x="381000" y="6121400"/>
            <a:ext cx="533400" cy="492125"/>
            <a:chExt cx="1062" cy="981"/>
          </a:xfrm>
        </p:grpSpPr>
        <p:sp>
          <p:nvSpPr>
            <p:cNvPr id="1243" name="Freeform 219"/>
            <p:cNvSpPr/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0 w 41"/>
                <a:gd name="T1" fmla="*/ 0 h 16"/>
                <a:gd name="T2" fmla="*/ 41 w 41"/>
                <a:gd name="T3" fmla="*/ 16 h 16"/>
              </a:gdLst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0" t="T1" r="T2" b="T3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4" name="Freeform 220"/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0 w 210"/>
                <a:gd name="T1" fmla="*/ 0 h 193"/>
                <a:gd name="T2" fmla="*/ 210 w 210"/>
                <a:gd name="T3" fmla="*/ 193 h 193"/>
              </a:gdLst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0" t="T1" r="T2" b="T3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5" name="Freeform 221"/>
            <p:cNvSpPr/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0 w 17"/>
                <a:gd name="T1" fmla="*/ 0 h 20"/>
                <a:gd name="T2" fmla="*/ 17 w 17"/>
                <a:gd name="T3" fmla="*/ 20 h 20"/>
              </a:gdLst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0" t="T1" r="T2" b="T3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6" name="Freeform 222"/>
            <p:cNvSpPr/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0 w 15"/>
                <a:gd name="T1" fmla="*/ 0 h 27"/>
                <a:gd name="T2" fmla="*/ 15 w 15"/>
                <a:gd name="T3" fmla="*/ 27 h 27"/>
              </a:gdLst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0" t="T1" r="T2" b="T3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7" name="Freeform 223"/>
            <p:cNvSpPr/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0 w 48"/>
                <a:gd name="T1" fmla="*/ 0 h 23"/>
                <a:gd name="T2" fmla="*/ 48 w 48"/>
                <a:gd name="T3" fmla="*/ 23 h 23"/>
              </a:gdLst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0" t="T1" r="T2" b="T3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8" name="Freeform 224"/>
            <p:cNvSpPr/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0 w 35"/>
                <a:gd name="T1" fmla="*/ 0 h 37"/>
                <a:gd name="T2" fmla="*/ 35 w 35"/>
                <a:gd name="T3" fmla="*/ 37 h 37"/>
              </a:gdLst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0" t="T1" r="T2" b="T3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9" name="Freeform 225"/>
            <p:cNvSpPr/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0 w 35"/>
                <a:gd name="T1" fmla="*/ 0 h 7"/>
                <a:gd name="T2" fmla="*/ 35 w 35"/>
                <a:gd name="T3" fmla="*/ 7 h 7"/>
              </a:gdLst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0" t="T1" r="T2" b="T3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0" name="Freeform 226"/>
            <p:cNvSpPr/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0 w 27"/>
                <a:gd name="T1" fmla="*/ 0 h 16"/>
                <a:gd name="T2" fmla="*/ 27 w 27"/>
                <a:gd name="T3" fmla="*/ 16 h 16"/>
              </a:gdLst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0" t="T1" r="T2" b="T3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1" name="Freeform 227"/>
            <p:cNvSpPr/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0 w 35"/>
                <a:gd name="T1" fmla="*/ 0 h 17"/>
                <a:gd name="T2" fmla="*/ 35 w 35"/>
                <a:gd name="T3" fmla="*/ 17 h 17"/>
              </a:gdLst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0" t="T1" r="T2" b="T3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2" name="Freeform 228"/>
            <p:cNvSpPr/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0 w 49"/>
                <a:gd name="T1" fmla="*/ 0 h 12"/>
                <a:gd name="T2" fmla="*/ 49 w 49"/>
                <a:gd name="T3" fmla="*/ 12 h 12"/>
              </a:gdLst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0" t="T1" r="T2" b="T3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3" name="Freeform 229"/>
            <p:cNvSpPr/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0 w 40"/>
                <a:gd name="T1" fmla="*/ 0 h 11"/>
                <a:gd name="T2" fmla="*/ 40 w 40"/>
                <a:gd name="T3" fmla="*/ 11 h 11"/>
              </a:gdLst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0" t="T1" r="T2" b="T3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4" name="Freeform 230"/>
            <p:cNvSpPr/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0 w 41"/>
                <a:gd name="T1" fmla="*/ 0 h 34"/>
                <a:gd name="T2" fmla="*/ 41 w 41"/>
                <a:gd name="T3" fmla="*/ 34 h 34"/>
              </a:gdLst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0" t="T1" r="T2" b="T3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5" name="Freeform 231"/>
            <p:cNvSpPr/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0 w 25"/>
                <a:gd name="T1" fmla="*/ 0 h 63"/>
                <a:gd name="T2" fmla="*/ 25 w 25"/>
                <a:gd name="T3" fmla="*/ 63 h 63"/>
              </a:gdLst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0" t="T1" r="T2" b="T3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256" name="Group 232"/>
          <p:cNvGrpSpPr/>
          <p:nvPr/>
        </p:nvGrpSpPr>
        <p:grpSpPr>
          <a:xfrm>
            <a:off x="6934200" y="-7937"/>
            <a:ext cx="2317750" cy="2063750"/>
            <a:chExt cx="1748" cy="1556"/>
          </a:xfrm>
        </p:grpSpPr>
        <p:sp>
          <p:nvSpPr>
            <p:cNvPr id="1257" name="Freeform 233"/>
            <p:cNvSpPr/>
            <p:nvPr/>
          </p:nvSpPr>
          <p:spPr bwMode="auto">
            <a:xfrm>
              <a:off x="81" y="0"/>
              <a:ext cx="1585" cy="1443"/>
            </a:xfrm>
            <a:custGeom>
              <a:gdLst>
                <a:gd name="T0" fmla="*/ 0 w 546"/>
                <a:gd name="T1" fmla="*/ 0 h 497"/>
                <a:gd name="T2" fmla="*/ 546 w 546"/>
                <a:gd name="T3" fmla="*/ 497 h 497"/>
              </a:gdLst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T0" t="T1" r="T2" b="T3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grpSp>
          <p:nvGrpSpPr>
            <p:cNvPr id="1258" name="Group 234"/>
            <p:cNvGrpSpPr/>
            <p:nvPr userDrawn="1"/>
          </p:nvGrpSpPr>
          <p:grpSpPr>
            <a:xfrm>
              <a:off x="0" y="5"/>
              <a:ext cx="1748" cy="1551"/>
              <a:chExt cx="2958" cy="2699"/>
            </a:xfrm>
          </p:grpSpPr>
          <p:sp>
            <p:nvSpPr>
              <p:cNvPr id="1259" name="Freeform 235"/>
              <p:cNvSpPr/>
              <p:nvPr/>
            </p:nvSpPr>
            <p:spPr bwMode="auto">
              <a:xfrm>
                <a:off x="142" y="0"/>
                <a:ext cx="490" cy="187"/>
              </a:xfrm>
              <a:custGeom>
                <a:gdLst>
                  <a:gd name="T0" fmla="*/ 0 w 97"/>
                  <a:gd name="T1" fmla="*/ 0 h 37"/>
                  <a:gd name="T2" fmla="*/ 97 w 97"/>
                  <a:gd name="T3" fmla="*/ 37 h 37"/>
                </a:gdLst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T0" t="T1" r="T2" b="T3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60" name="Freeform 236"/>
              <p:cNvSpPr>
                <a:spLocks noEditPoints="1"/>
              </p:cNvSpPr>
              <p:nvPr/>
            </p:nvSpPr>
            <p:spPr bwMode="auto">
              <a:xfrm>
                <a:off x="0" y="0"/>
                <a:ext cx="2958" cy="2699"/>
              </a:xfrm>
              <a:custGeom>
                <a:gdLst>
                  <a:gd name="T0" fmla="*/ 0 w 585"/>
                  <a:gd name="T1" fmla="*/ 0 h 534"/>
                  <a:gd name="T2" fmla="*/ 585 w 585"/>
                  <a:gd name="T3" fmla="*/ 534 h 534"/>
                </a:gdLst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T0" t="T1" r="T2" b="T3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61" name="Freeform 237"/>
              <p:cNvSpPr/>
              <p:nvPr/>
            </p:nvSpPr>
            <p:spPr bwMode="auto">
              <a:xfrm>
                <a:off x="703" y="1268"/>
                <a:ext cx="237" cy="283"/>
              </a:xfrm>
              <a:custGeom>
                <a:gdLst>
                  <a:gd name="T0" fmla="*/ 0 w 47"/>
                  <a:gd name="T1" fmla="*/ 0 h 56"/>
                  <a:gd name="T2" fmla="*/ 47 w 47"/>
                  <a:gd name="T3" fmla="*/ 56 h 56"/>
                </a:gdLst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T0" t="T1" r="T2" b="T3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62" name="Freeform 238"/>
              <p:cNvSpPr/>
              <p:nvPr/>
            </p:nvSpPr>
            <p:spPr bwMode="auto">
              <a:xfrm>
                <a:off x="484" y="1385"/>
                <a:ext cx="209" cy="379"/>
              </a:xfrm>
              <a:custGeom>
                <a:gdLst>
                  <a:gd name="T0" fmla="*/ 0 w 41"/>
                  <a:gd name="T1" fmla="*/ 0 h 75"/>
                  <a:gd name="T2" fmla="*/ 41 w 41"/>
                  <a:gd name="T3" fmla="*/ 75 h 75"/>
                </a:gdLst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T0" t="T1" r="T2" b="T3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63" name="Freeform 239"/>
              <p:cNvSpPr/>
              <p:nvPr/>
            </p:nvSpPr>
            <p:spPr bwMode="auto">
              <a:xfrm>
                <a:off x="355" y="627"/>
                <a:ext cx="683" cy="319"/>
              </a:xfrm>
              <a:custGeom>
                <a:gdLst>
                  <a:gd name="T0" fmla="*/ 0 w 135"/>
                  <a:gd name="T1" fmla="*/ 0 h 63"/>
                  <a:gd name="T2" fmla="*/ 135 w 135"/>
                  <a:gd name="T3" fmla="*/ 63 h 63"/>
                </a:gdLst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T0" t="T1" r="T2" b="T3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64" name="Freeform 240"/>
              <p:cNvSpPr/>
              <p:nvPr/>
            </p:nvSpPr>
            <p:spPr bwMode="auto">
              <a:xfrm>
                <a:off x="1128" y="1526"/>
                <a:ext cx="490" cy="517"/>
              </a:xfrm>
              <a:custGeom>
                <a:gdLst>
                  <a:gd name="T0" fmla="*/ 0 w 97"/>
                  <a:gd name="T1" fmla="*/ 0 h 102"/>
                  <a:gd name="T2" fmla="*/ 97 w 97"/>
                  <a:gd name="T3" fmla="*/ 102 h 102"/>
                </a:gdLst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T0" t="T1" r="T2" b="T3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65" name="Freeform 241"/>
              <p:cNvSpPr/>
              <p:nvPr/>
            </p:nvSpPr>
            <p:spPr bwMode="auto">
              <a:xfrm>
                <a:off x="2255" y="1006"/>
                <a:ext cx="500" cy="96"/>
              </a:xfrm>
              <a:custGeom>
                <a:gdLst>
                  <a:gd name="T0" fmla="*/ 0 w 99"/>
                  <a:gd name="T1" fmla="*/ 0 h 19"/>
                  <a:gd name="T2" fmla="*/ 99 w 99"/>
                  <a:gd name="T3" fmla="*/ 19 h 19"/>
                </a:gdLst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T0" t="T1" r="T2" b="T3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66" name="Freeform 242"/>
              <p:cNvSpPr/>
              <p:nvPr/>
            </p:nvSpPr>
            <p:spPr bwMode="auto">
              <a:xfrm>
                <a:off x="2421" y="985"/>
                <a:ext cx="385" cy="237"/>
              </a:xfrm>
              <a:custGeom>
                <a:gdLst>
                  <a:gd name="T0" fmla="*/ 0 w 76"/>
                  <a:gd name="T1" fmla="*/ 0 h 47"/>
                  <a:gd name="T2" fmla="*/ 76 w 76"/>
                  <a:gd name="T3" fmla="*/ 47 h 47"/>
                </a:gdLst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T0" t="T1" r="T2" b="T3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67" name="Freeform 243"/>
              <p:cNvSpPr/>
              <p:nvPr/>
            </p:nvSpPr>
            <p:spPr bwMode="auto">
              <a:xfrm>
                <a:off x="2407" y="1183"/>
                <a:ext cx="415" cy="187"/>
              </a:xfrm>
              <a:custGeom>
                <a:gdLst>
                  <a:gd name="T0" fmla="*/ 0 w 82"/>
                  <a:gd name="T1" fmla="*/ 0 h 37"/>
                  <a:gd name="T2" fmla="*/ 82 w 82"/>
                  <a:gd name="T3" fmla="*/ 37 h 37"/>
                </a:gdLst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T0" t="T1" r="T2" b="T3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68" name="Freeform 244"/>
              <p:cNvSpPr/>
              <p:nvPr/>
            </p:nvSpPr>
            <p:spPr bwMode="auto">
              <a:xfrm>
                <a:off x="2083" y="1360"/>
                <a:ext cx="699" cy="167"/>
              </a:xfrm>
              <a:custGeom>
                <a:gdLst>
                  <a:gd name="T0" fmla="*/ 0 w 138"/>
                  <a:gd name="T1" fmla="*/ 0 h 33"/>
                  <a:gd name="T2" fmla="*/ 138 w 138"/>
                  <a:gd name="T3" fmla="*/ 33 h 33"/>
                </a:gdLst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T0" t="T1" r="T2" b="T3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69" name="Freeform 245"/>
              <p:cNvSpPr/>
              <p:nvPr/>
            </p:nvSpPr>
            <p:spPr bwMode="auto">
              <a:xfrm>
                <a:off x="2160" y="1522"/>
                <a:ext cx="565" cy="146"/>
              </a:xfrm>
              <a:custGeom>
                <a:gdLst>
                  <a:gd name="T0" fmla="*/ 0 w 112"/>
                  <a:gd name="T1" fmla="*/ 0 h 29"/>
                  <a:gd name="T2" fmla="*/ 112 w 112"/>
                  <a:gd name="T3" fmla="*/ 29 h 29"/>
                </a:gdLst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T0" t="T1" r="T2" b="T3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70" name="Freeform 246"/>
              <p:cNvSpPr/>
              <p:nvPr/>
            </p:nvSpPr>
            <p:spPr bwMode="auto">
              <a:xfrm>
                <a:off x="2123" y="1639"/>
                <a:ext cx="581" cy="479"/>
              </a:xfrm>
              <a:custGeom>
                <a:gdLst>
                  <a:gd name="T0" fmla="*/ 0 w 115"/>
                  <a:gd name="T1" fmla="*/ 0 h 95"/>
                  <a:gd name="T2" fmla="*/ 115 w 115"/>
                  <a:gd name="T3" fmla="*/ 95 h 95"/>
                </a:gdLst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T0" t="T1" r="T2" b="T3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71" name="Freeform 247"/>
              <p:cNvSpPr/>
              <p:nvPr/>
            </p:nvSpPr>
            <p:spPr bwMode="auto">
              <a:xfrm>
                <a:off x="2502" y="1445"/>
                <a:ext cx="330" cy="854"/>
              </a:xfrm>
              <a:custGeom>
                <a:gdLst>
                  <a:gd name="T0" fmla="*/ 0 w 65"/>
                  <a:gd name="T1" fmla="*/ 0 h 169"/>
                  <a:gd name="T2" fmla="*/ 65 w 65"/>
                  <a:gd name="T3" fmla="*/ 169 h 169"/>
                </a:gdLst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T0" t="T1" r="T2" b="T3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</p:grpSp>
      </p:grpSp>
      <p:sp>
        <p:nvSpPr>
          <p:cNvPr id="1272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73" name="Rectangle 249"/>
          <p:cNvSpPr>
            <a:spLocks noGrp="1" noRot="1"/>
          </p:cNvSpPr>
          <p:nvPr>
            <p:ph type="body" idx="5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27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7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7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gdLst>
              <a:gd name="T0" fmla="*/ 0 w 546"/>
              <a:gd name="T1" fmla="*/ 0 h 497"/>
              <a:gd name="T2" fmla="*/ 546 w 546"/>
              <a:gd name="T3" fmla="*/ 497 h 497"/>
            </a:gdLst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T0" t="T1" r="T2" b="T3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2051" name="Group 3"/>
          <p:cNvGrpSpPr/>
          <p:nvPr/>
        </p:nvGrpSpPr>
        <p:grpSpPr>
          <a:xfrm>
            <a:off x="4572000" y="28575"/>
            <a:ext cx="4756150" cy="4338638"/>
            <a:chExt cx="2958" cy="2699"/>
          </a:xfrm>
        </p:grpSpPr>
        <p:sp>
          <p:nvSpPr>
            <p:cNvPr id="2052" name="Freeform 4"/>
            <p:cNvSpPr/>
            <p:nvPr/>
          </p:nvSpPr>
          <p:spPr bwMode="auto">
            <a:xfrm>
              <a:off x="142" y="0"/>
              <a:ext cx="490" cy="187"/>
            </a:xfrm>
            <a:custGeom>
              <a:gdLst>
                <a:gd name="T0" fmla="*/ 0 w 97"/>
                <a:gd name="T1" fmla="*/ 0 h 37"/>
                <a:gd name="T2" fmla="*/ 97 w 97"/>
                <a:gd name="T3" fmla="*/ 37 h 37"/>
              </a:gdLst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T0" t="T1" r="T2" b="T3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3" name="Freeform 5"/>
            <p:cNvSpPr>
              <a:spLocks noEditPoints="1"/>
            </p:cNvSpPr>
            <p:nvPr/>
          </p:nvSpPr>
          <p:spPr bwMode="auto">
            <a:xfrm>
              <a:off x="0" y="0"/>
              <a:ext cx="2958" cy="2699"/>
            </a:xfrm>
            <a:custGeom>
              <a:gdLst>
                <a:gd name="T0" fmla="*/ 0 w 585"/>
                <a:gd name="T1" fmla="*/ 0 h 534"/>
                <a:gd name="T2" fmla="*/ 585 w 585"/>
                <a:gd name="T3" fmla="*/ 534 h 534"/>
              </a:gdLst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T0" t="T1" r="T2" b="T3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4" name="Freeform 6"/>
            <p:cNvSpPr/>
            <p:nvPr/>
          </p:nvSpPr>
          <p:spPr bwMode="auto">
            <a:xfrm>
              <a:off x="703" y="1269"/>
              <a:ext cx="238" cy="283"/>
            </a:xfrm>
            <a:custGeom>
              <a:gdLst>
                <a:gd name="T0" fmla="*/ 0 w 47"/>
                <a:gd name="T1" fmla="*/ 0 h 56"/>
                <a:gd name="T2" fmla="*/ 47 w 47"/>
                <a:gd name="T3" fmla="*/ 56 h 56"/>
              </a:gdLst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T0" t="T1" r="T2" b="T3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5" name="Freeform 7"/>
            <p:cNvSpPr/>
            <p:nvPr/>
          </p:nvSpPr>
          <p:spPr bwMode="auto">
            <a:xfrm>
              <a:off x="485" y="1385"/>
              <a:ext cx="208" cy="379"/>
            </a:xfrm>
            <a:custGeom>
              <a:gdLst>
                <a:gd name="T0" fmla="*/ 0 w 41"/>
                <a:gd name="T1" fmla="*/ 0 h 75"/>
                <a:gd name="T2" fmla="*/ 41 w 41"/>
                <a:gd name="T3" fmla="*/ 75 h 75"/>
              </a:gdLst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T0" t="T1" r="T2" b="T3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6" name="Freeform 8"/>
            <p:cNvSpPr/>
            <p:nvPr/>
          </p:nvSpPr>
          <p:spPr bwMode="auto">
            <a:xfrm>
              <a:off x="354" y="627"/>
              <a:ext cx="678" cy="318"/>
            </a:xfrm>
            <a:custGeom>
              <a:gdLst>
                <a:gd name="T0" fmla="*/ 0 w 135"/>
                <a:gd name="T1" fmla="*/ 0 h 63"/>
                <a:gd name="T2" fmla="*/ 135 w 135"/>
                <a:gd name="T3" fmla="*/ 63 h 63"/>
              </a:gdLst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T0" t="T1" r="T2" b="T3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7" name="Freeform 9"/>
            <p:cNvSpPr/>
            <p:nvPr/>
          </p:nvSpPr>
          <p:spPr bwMode="auto">
            <a:xfrm>
              <a:off x="1128" y="1527"/>
              <a:ext cx="495" cy="516"/>
            </a:xfrm>
            <a:custGeom>
              <a:gdLst>
                <a:gd name="T0" fmla="*/ 0 w 97"/>
                <a:gd name="T1" fmla="*/ 0 h 102"/>
                <a:gd name="T2" fmla="*/ 97 w 97"/>
                <a:gd name="T3" fmla="*/ 102 h 102"/>
              </a:gdLst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T0" t="T1" r="T2" b="T3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8" name="Freeform 10"/>
            <p:cNvSpPr/>
            <p:nvPr/>
          </p:nvSpPr>
          <p:spPr bwMode="auto">
            <a:xfrm>
              <a:off x="2255" y="1006"/>
              <a:ext cx="501" cy="96"/>
            </a:xfrm>
            <a:custGeom>
              <a:gdLst>
                <a:gd name="T0" fmla="*/ 0 w 99"/>
                <a:gd name="T1" fmla="*/ 0 h 19"/>
                <a:gd name="T2" fmla="*/ 99 w 99"/>
                <a:gd name="T3" fmla="*/ 19 h 19"/>
              </a:gdLst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T0" t="T1" r="T2" b="T3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9" name="Freeform 11"/>
            <p:cNvSpPr/>
            <p:nvPr/>
          </p:nvSpPr>
          <p:spPr bwMode="auto">
            <a:xfrm>
              <a:off x="2422" y="986"/>
              <a:ext cx="385" cy="237"/>
            </a:xfrm>
            <a:custGeom>
              <a:gdLst>
                <a:gd name="T0" fmla="*/ 0 w 76"/>
                <a:gd name="T1" fmla="*/ 0 h 47"/>
                <a:gd name="T2" fmla="*/ 76 w 76"/>
                <a:gd name="T3" fmla="*/ 47 h 47"/>
              </a:gdLst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T0" t="T1" r="T2" b="T3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0" name="Freeform 12"/>
            <p:cNvSpPr/>
            <p:nvPr/>
          </p:nvSpPr>
          <p:spPr bwMode="auto">
            <a:xfrm>
              <a:off x="2407" y="1183"/>
              <a:ext cx="415" cy="187"/>
            </a:xfrm>
            <a:custGeom>
              <a:gdLst>
                <a:gd name="T0" fmla="*/ 0 w 82"/>
                <a:gd name="T1" fmla="*/ 0 h 37"/>
                <a:gd name="T2" fmla="*/ 82 w 82"/>
                <a:gd name="T3" fmla="*/ 37 h 37"/>
              </a:gdLst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T0" t="T1" r="T2" b="T3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1" name="Freeform 13"/>
            <p:cNvSpPr/>
            <p:nvPr/>
          </p:nvSpPr>
          <p:spPr bwMode="auto">
            <a:xfrm>
              <a:off x="2083" y="1360"/>
              <a:ext cx="698" cy="167"/>
            </a:xfrm>
            <a:custGeom>
              <a:gdLst>
                <a:gd name="T0" fmla="*/ 0 w 138"/>
                <a:gd name="T1" fmla="*/ 0 h 33"/>
                <a:gd name="T2" fmla="*/ 138 w 138"/>
                <a:gd name="T3" fmla="*/ 33 h 33"/>
              </a:gdLst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T0" t="T1" r="T2" b="T3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2" name="Freeform 14"/>
            <p:cNvSpPr/>
            <p:nvPr/>
          </p:nvSpPr>
          <p:spPr bwMode="auto">
            <a:xfrm>
              <a:off x="2159" y="1522"/>
              <a:ext cx="567" cy="146"/>
            </a:xfrm>
            <a:custGeom>
              <a:gdLst>
                <a:gd name="T0" fmla="*/ 0 w 112"/>
                <a:gd name="T1" fmla="*/ 0 h 29"/>
                <a:gd name="T2" fmla="*/ 112 w 112"/>
                <a:gd name="T3" fmla="*/ 29 h 29"/>
              </a:gdLst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T0" t="T1" r="T2" b="T3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3" name="Freeform 15"/>
            <p:cNvSpPr/>
            <p:nvPr/>
          </p:nvSpPr>
          <p:spPr bwMode="auto">
            <a:xfrm>
              <a:off x="2124" y="1638"/>
              <a:ext cx="584" cy="480"/>
            </a:xfrm>
            <a:custGeom>
              <a:gdLst>
                <a:gd name="T0" fmla="*/ 0 w 115"/>
                <a:gd name="T1" fmla="*/ 0 h 95"/>
                <a:gd name="T2" fmla="*/ 115 w 115"/>
                <a:gd name="T3" fmla="*/ 95 h 95"/>
              </a:gdLst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T0" t="T1" r="T2" b="T3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4" name="Freeform 16"/>
            <p:cNvSpPr/>
            <p:nvPr/>
          </p:nvSpPr>
          <p:spPr bwMode="auto">
            <a:xfrm>
              <a:off x="2503" y="1446"/>
              <a:ext cx="329" cy="854"/>
            </a:xfrm>
            <a:custGeom>
              <a:gdLst>
                <a:gd name="T0" fmla="*/ 0 w 65"/>
                <a:gd name="T1" fmla="*/ 0 h 169"/>
                <a:gd name="T2" fmla="*/ 65 w 65"/>
                <a:gd name="T3" fmla="*/ 169 h 169"/>
              </a:gdLst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T0" t="T1" r="T2" b="T3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2065" name="Group 17"/>
          <p:cNvGrpSpPr/>
          <p:nvPr/>
        </p:nvGrpSpPr>
        <p:grpSpPr>
          <a:xfrm>
            <a:off x="554038" y="36513"/>
            <a:ext cx="7891462" cy="6821487"/>
            <a:chExt cx="4971" cy="4297"/>
          </a:xfrm>
        </p:grpSpPr>
        <p:sp>
          <p:nvSpPr>
            <p:cNvPr id="2066" name="Rectangle 18"/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7" name="Freeform 19"/>
            <p:cNvSpPr>
              <a:spLocks noEditPoints="1"/>
            </p:cNvSpPr>
            <p:nvPr/>
          </p:nvSpPr>
          <p:spPr bwMode="auto">
            <a:xfrm>
              <a:off x="35" y="202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8" name="Freeform 20"/>
            <p:cNvSpPr>
              <a:spLocks noEditPoints="1"/>
            </p:cNvSpPr>
            <p:nvPr/>
          </p:nvSpPr>
          <p:spPr bwMode="auto">
            <a:xfrm>
              <a:off x="35" y="607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9" name="Freeform 21"/>
            <p:cNvSpPr>
              <a:spLocks noEditPoints="1"/>
            </p:cNvSpPr>
            <p:nvPr/>
          </p:nvSpPr>
          <p:spPr bwMode="auto">
            <a:xfrm>
              <a:off x="35" y="1011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0" name="Freeform 22"/>
            <p:cNvSpPr>
              <a:spLocks noEditPoints="1"/>
            </p:cNvSpPr>
            <p:nvPr/>
          </p:nvSpPr>
          <p:spPr bwMode="auto">
            <a:xfrm>
              <a:off x="35" y="1415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1" name="Freeform 23"/>
            <p:cNvSpPr>
              <a:spLocks noEditPoints="1"/>
            </p:cNvSpPr>
            <p:nvPr/>
          </p:nvSpPr>
          <p:spPr bwMode="auto">
            <a:xfrm>
              <a:off x="35" y="1820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2" name="Freeform 24"/>
            <p:cNvSpPr>
              <a:spLocks noEditPoints="1"/>
            </p:cNvSpPr>
            <p:nvPr/>
          </p:nvSpPr>
          <p:spPr bwMode="auto">
            <a:xfrm>
              <a:off x="35" y="2224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3" name="Freeform 25"/>
            <p:cNvSpPr>
              <a:spLocks noEditPoints="1"/>
            </p:cNvSpPr>
            <p:nvPr/>
          </p:nvSpPr>
          <p:spPr bwMode="auto">
            <a:xfrm>
              <a:off x="35" y="2629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4" name="Freeform 26"/>
            <p:cNvSpPr>
              <a:spLocks noEditPoints="1"/>
            </p:cNvSpPr>
            <p:nvPr/>
          </p:nvSpPr>
          <p:spPr bwMode="auto">
            <a:xfrm>
              <a:off x="35" y="3033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5" name="Freeform 27"/>
            <p:cNvSpPr>
              <a:spLocks noEditPoints="1"/>
            </p:cNvSpPr>
            <p:nvPr/>
          </p:nvSpPr>
          <p:spPr bwMode="auto">
            <a:xfrm>
              <a:off x="35" y="3438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6" name="Freeform 28"/>
            <p:cNvSpPr>
              <a:spLocks noEditPoints="1"/>
            </p:cNvSpPr>
            <p:nvPr/>
          </p:nvSpPr>
          <p:spPr bwMode="auto">
            <a:xfrm>
              <a:off x="35" y="3842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7" name="Rectangle 29"/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8" name="Rectangle 30"/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9" name="Freeform 31"/>
            <p:cNvSpPr>
              <a:spLocks noEditPoints="1"/>
            </p:cNvSpPr>
            <p:nvPr/>
          </p:nvSpPr>
          <p:spPr bwMode="auto">
            <a:xfrm>
              <a:off x="480" y="202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0" name="Freeform 32"/>
            <p:cNvSpPr>
              <a:spLocks noEditPoints="1"/>
            </p:cNvSpPr>
            <p:nvPr/>
          </p:nvSpPr>
          <p:spPr bwMode="auto">
            <a:xfrm>
              <a:off x="480" y="607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1" name="Freeform 33"/>
            <p:cNvSpPr>
              <a:spLocks noEditPoints="1"/>
            </p:cNvSpPr>
            <p:nvPr/>
          </p:nvSpPr>
          <p:spPr bwMode="auto">
            <a:xfrm>
              <a:off x="480" y="1011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2" name="Freeform 34"/>
            <p:cNvSpPr>
              <a:spLocks noEditPoints="1"/>
            </p:cNvSpPr>
            <p:nvPr/>
          </p:nvSpPr>
          <p:spPr bwMode="auto">
            <a:xfrm>
              <a:off x="480" y="1415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3" name="Freeform 35"/>
            <p:cNvSpPr>
              <a:spLocks noEditPoints="1"/>
            </p:cNvSpPr>
            <p:nvPr/>
          </p:nvSpPr>
          <p:spPr bwMode="auto">
            <a:xfrm>
              <a:off x="480" y="1820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4" name="Freeform 36"/>
            <p:cNvSpPr>
              <a:spLocks noEditPoints="1"/>
            </p:cNvSpPr>
            <p:nvPr/>
          </p:nvSpPr>
          <p:spPr bwMode="auto">
            <a:xfrm>
              <a:off x="480" y="2224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5" name="Freeform 37"/>
            <p:cNvSpPr>
              <a:spLocks noEditPoints="1"/>
            </p:cNvSpPr>
            <p:nvPr/>
          </p:nvSpPr>
          <p:spPr bwMode="auto">
            <a:xfrm>
              <a:off x="480" y="2629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6" name="Freeform 38"/>
            <p:cNvSpPr>
              <a:spLocks noEditPoints="1"/>
            </p:cNvSpPr>
            <p:nvPr/>
          </p:nvSpPr>
          <p:spPr bwMode="auto">
            <a:xfrm>
              <a:off x="480" y="3033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7" name="Freeform 39"/>
            <p:cNvSpPr>
              <a:spLocks noEditPoints="1"/>
            </p:cNvSpPr>
            <p:nvPr/>
          </p:nvSpPr>
          <p:spPr bwMode="auto">
            <a:xfrm>
              <a:off x="480" y="3438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8" name="Freeform 40"/>
            <p:cNvSpPr>
              <a:spLocks noEditPoints="1"/>
            </p:cNvSpPr>
            <p:nvPr/>
          </p:nvSpPr>
          <p:spPr bwMode="auto">
            <a:xfrm>
              <a:off x="480" y="3842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9" name="Rectangle 41"/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0" name="Rectangle 42"/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1" name="Freeform 43"/>
            <p:cNvSpPr>
              <a:spLocks noEditPoints="1"/>
            </p:cNvSpPr>
            <p:nvPr/>
          </p:nvSpPr>
          <p:spPr bwMode="auto">
            <a:xfrm>
              <a:off x="930" y="202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2" name="Freeform 44"/>
            <p:cNvSpPr>
              <a:spLocks noEditPoints="1"/>
            </p:cNvSpPr>
            <p:nvPr/>
          </p:nvSpPr>
          <p:spPr bwMode="auto">
            <a:xfrm>
              <a:off x="930" y="607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3" name="Freeform 45"/>
            <p:cNvSpPr>
              <a:spLocks noEditPoints="1"/>
            </p:cNvSpPr>
            <p:nvPr/>
          </p:nvSpPr>
          <p:spPr bwMode="auto">
            <a:xfrm>
              <a:off x="930" y="1011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4" name="Freeform 46"/>
            <p:cNvSpPr>
              <a:spLocks noEditPoints="1"/>
            </p:cNvSpPr>
            <p:nvPr/>
          </p:nvSpPr>
          <p:spPr bwMode="auto">
            <a:xfrm>
              <a:off x="930" y="1415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5" name="Freeform 47"/>
            <p:cNvSpPr>
              <a:spLocks noEditPoints="1"/>
            </p:cNvSpPr>
            <p:nvPr/>
          </p:nvSpPr>
          <p:spPr bwMode="auto">
            <a:xfrm>
              <a:off x="930" y="1820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6" name="Freeform 48"/>
            <p:cNvSpPr>
              <a:spLocks noEditPoints="1"/>
            </p:cNvSpPr>
            <p:nvPr/>
          </p:nvSpPr>
          <p:spPr bwMode="auto">
            <a:xfrm>
              <a:off x="930" y="2224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7" name="Freeform 49"/>
            <p:cNvSpPr>
              <a:spLocks noEditPoints="1"/>
            </p:cNvSpPr>
            <p:nvPr/>
          </p:nvSpPr>
          <p:spPr bwMode="auto">
            <a:xfrm>
              <a:off x="930" y="2629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8" name="Freeform 50"/>
            <p:cNvSpPr>
              <a:spLocks noEditPoints="1"/>
            </p:cNvSpPr>
            <p:nvPr/>
          </p:nvSpPr>
          <p:spPr bwMode="auto">
            <a:xfrm>
              <a:off x="930" y="3033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9" name="Freeform 51"/>
            <p:cNvSpPr>
              <a:spLocks noEditPoints="1"/>
            </p:cNvSpPr>
            <p:nvPr/>
          </p:nvSpPr>
          <p:spPr bwMode="auto">
            <a:xfrm>
              <a:off x="930" y="3438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0" name="Freeform 52"/>
            <p:cNvSpPr>
              <a:spLocks noEditPoints="1"/>
            </p:cNvSpPr>
            <p:nvPr/>
          </p:nvSpPr>
          <p:spPr bwMode="auto">
            <a:xfrm>
              <a:off x="930" y="3842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1" name="Rectangle 53"/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2" name="Rectangle 54"/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3" name="Freeform 55"/>
            <p:cNvSpPr>
              <a:spLocks noEditPoints="1"/>
            </p:cNvSpPr>
            <p:nvPr/>
          </p:nvSpPr>
          <p:spPr bwMode="auto">
            <a:xfrm>
              <a:off x="1375" y="202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4" name="Freeform 56"/>
            <p:cNvSpPr>
              <a:spLocks noEditPoints="1"/>
            </p:cNvSpPr>
            <p:nvPr/>
          </p:nvSpPr>
          <p:spPr bwMode="auto">
            <a:xfrm>
              <a:off x="1375" y="607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5" name="Freeform 57"/>
            <p:cNvSpPr>
              <a:spLocks noEditPoints="1"/>
            </p:cNvSpPr>
            <p:nvPr/>
          </p:nvSpPr>
          <p:spPr bwMode="auto">
            <a:xfrm>
              <a:off x="1375" y="1011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6" name="Freeform 58"/>
            <p:cNvSpPr>
              <a:spLocks noEditPoints="1"/>
            </p:cNvSpPr>
            <p:nvPr/>
          </p:nvSpPr>
          <p:spPr bwMode="auto">
            <a:xfrm>
              <a:off x="1375" y="1415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7" name="Freeform 59"/>
            <p:cNvSpPr>
              <a:spLocks noEditPoints="1"/>
            </p:cNvSpPr>
            <p:nvPr/>
          </p:nvSpPr>
          <p:spPr bwMode="auto">
            <a:xfrm>
              <a:off x="1375" y="1820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8" name="Freeform 60"/>
            <p:cNvSpPr>
              <a:spLocks noEditPoints="1"/>
            </p:cNvSpPr>
            <p:nvPr/>
          </p:nvSpPr>
          <p:spPr bwMode="auto">
            <a:xfrm>
              <a:off x="1375" y="2224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9" name="Freeform 61"/>
            <p:cNvSpPr>
              <a:spLocks noEditPoints="1"/>
            </p:cNvSpPr>
            <p:nvPr/>
          </p:nvSpPr>
          <p:spPr bwMode="auto">
            <a:xfrm>
              <a:off x="1375" y="2629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0" name="Freeform 62"/>
            <p:cNvSpPr>
              <a:spLocks noEditPoints="1"/>
            </p:cNvSpPr>
            <p:nvPr/>
          </p:nvSpPr>
          <p:spPr bwMode="auto">
            <a:xfrm>
              <a:off x="1375" y="3033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1" name="Freeform 63"/>
            <p:cNvSpPr>
              <a:spLocks noEditPoints="1"/>
            </p:cNvSpPr>
            <p:nvPr/>
          </p:nvSpPr>
          <p:spPr bwMode="auto">
            <a:xfrm>
              <a:off x="1375" y="3438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2" name="Freeform 64"/>
            <p:cNvSpPr>
              <a:spLocks noEditPoints="1"/>
            </p:cNvSpPr>
            <p:nvPr/>
          </p:nvSpPr>
          <p:spPr bwMode="auto">
            <a:xfrm>
              <a:off x="1375" y="3842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3" name="Rectangle 65"/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4" name="Rectangle 66"/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5" name="Freeform 67"/>
            <p:cNvSpPr>
              <a:spLocks noEditPoints="1"/>
            </p:cNvSpPr>
            <p:nvPr/>
          </p:nvSpPr>
          <p:spPr bwMode="auto">
            <a:xfrm>
              <a:off x="1820" y="202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6" name="Freeform 68"/>
            <p:cNvSpPr>
              <a:spLocks noEditPoints="1"/>
            </p:cNvSpPr>
            <p:nvPr/>
          </p:nvSpPr>
          <p:spPr bwMode="auto">
            <a:xfrm>
              <a:off x="1820" y="607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7" name="Freeform 69"/>
            <p:cNvSpPr>
              <a:spLocks noEditPoints="1"/>
            </p:cNvSpPr>
            <p:nvPr/>
          </p:nvSpPr>
          <p:spPr bwMode="auto">
            <a:xfrm>
              <a:off x="1820" y="1011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8" name="Freeform 70"/>
            <p:cNvSpPr>
              <a:spLocks noEditPoints="1"/>
            </p:cNvSpPr>
            <p:nvPr/>
          </p:nvSpPr>
          <p:spPr bwMode="auto">
            <a:xfrm>
              <a:off x="1820" y="1415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9" name="Freeform 71"/>
            <p:cNvSpPr>
              <a:spLocks noEditPoints="1"/>
            </p:cNvSpPr>
            <p:nvPr/>
          </p:nvSpPr>
          <p:spPr bwMode="auto">
            <a:xfrm>
              <a:off x="1820" y="1820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0" name="Freeform 72"/>
            <p:cNvSpPr>
              <a:spLocks noEditPoints="1"/>
            </p:cNvSpPr>
            <p:nvPr/>
          </p:nvSpPr>
          <p:spPr bwMode="auto">
            <a:xfrm>
              <a:off x="1820" y="2224"/>
              <a:ext cx="21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1" name="Freeform 73"/>
            <p:cNvSpPr>
              <a:spLocks noEditPoints="1"/>
            </p:cNvSpPr>
            <p:nvPr/>
          </p:nvSpPr>
          <p:spPr bwMode="auto">
            <a:xfrm>
              <a:off x="1820" y="2629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2" name="Freeform 74"/>
            <p:cNvSpPr>
              <a:spLocks noEditPoints="1"/>
            </p:cNvSpPr>
            <p:nvPr/>
          </p:nvSpPr>
          <p:spPr bwMode="auto">
            <a:xfrm>
              <a:off x="1820" y="3033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3" name="Freeform 75"/>
            <p:cNvSpPr>
              <a:spLocks noEditPoints="1"/>
            </p:cNvSpPr>
            <p:nvPr/>
          </p:nvSpPr>
          <p:spPr bwMode="auto">
            <a:xfrm>
              <a:off x="1820" y="3438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4" name="Freeform 76"/>
            <p:cNvSpPr>
              <a:spLocks noEditPoints="1"/>
            </p:cNvSpPr>
            <p:nvPr/>
          </p:nvSpPr>
          <p:spPr bwMode="auto">
            <a:xfrm>
              <a:off x="1820" y="3842"/>
              <a:ext cx="21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5" name="Rectangle 77"/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6" name="Rectangle 78"/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7" name="Freeform 79"/>
            <p:cNvSpPr>
              <a:spLocks noEditPoints="1"/>
            </p:cNvSpPr>
            <p:nvPr/>
          </p:nvSpPr>
          <p:spPr bwMode="auto">
            <a:xfrm>
              <a:off x="2271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8" name="Freeform 80"/>
            <p:cNvSpPr>
              <a:spLocks noEditPoints="1"/>
            </p:cNvSpPr>
            <p:nvPr/>
          </p:nvSpPr>
          <p:spPr bwMode="auto">
            <a:xfrm>
              <a:off x="2271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9" name="Freeform 81"/>
            <p:cNvSpPr>
              <a:spLocks noEditPoints="1"/>
            </p:cNvSpPr>
            <p:nvPr/>
          </p:nvSpPr>
          <p:spPr bwMode="auto">
            <a:xfrm>
              <a:off x="2271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0" name="Freeform 82"/>
            <p:cNvSpPr>
              <a:spLocks noEditPoints="1"/>
            </p:cNvSpPr>
            <p:nvPr/>
          </p:nvSpPr>
          <p:spPr bwMode="auto">
            <a:xfrm>
              <a:off x="2271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1" name="Freeform 83"/>
            <p:cNvSpPr>
              <a:spLocks noEditPoints="1"/>
            </p:cNvSpPr>
            <p:nvPr/>
          </p:nvSpPr>
          <p:spPr bwMode="auto">
            <a:xfrm>
              <a:off x="2271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2" name="Freeform 84"/>
            <p:cNvSpPr>
              <a:spLocks noEditPoints="1"/>
            </p:cNvSpPr>
            <p:nvPr/>
          </p:nvSpPr>
          <p:spPr bwMode="auto">
            <a:xfrm>
              <a:off x="2271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3" name="Freeform 85"/>
            <p:cNvSpPr>
              <a:spLocks noEditPoints="1"/>
            </p:cNvSpPr>
            <p:nvPr/>
          </p:nvSpPr>
          <p:spPr bwMode="auto">
            <a:xfrm>
              <a:off x="2271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4" name="Freeform 86"/>
            <p:cNvSpPr>
              <a:spLocks noEditPoints="1"/>
            </p:cNvSpPr>
            <p:nvPr/>
          </p:nvSpPr>
          <p:spPr bwMode="auto">
            <a:xfrm>
              <a:off x="2271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5" name="Freeform 87"/>
            <p:cNvSpPr>
              <a:spLocks noEditPoints="1"/>
            </p:cNvSpPr>
            <p:nvPr/>
          </p:nvSpPr>
          <p:spPr bwMode="auto">
            <a:xfrm>
              <a:off x="2271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6" name="Freeform 88"/>
            <p:cNvSpPr>
              <a:spLocks noEditPoints="1"/>
            </p:cNvSpPr>
            <p:nvPr/>
          </p:nvSpPr>
          <p:spPr bwMode="auto">
            <a:xfrm>
              <a:off x="2271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7" name="Rectangle 89"/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8" name="Rectangle 90"/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9" name="Freeform 91"/>
            <p:cNvSpPr>
              <a:spLocks noEditPoints="1"/>
            </p:cNvSpPr>
            <p:nvPr/>
          </p:nvSpPr>
          <p:spPr bwMode="auto">
            <a:xfrm>
              <a:off x="2716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0" name="Freeform 92"/>
            <p:cNvSpPr>
              <a:spLocks noEditPoints="1"/>
            </p:cNvSpPr>
            <p:nvPr/>
          </p:nvSpPr>
          <p:spPr bwMode="auto">
            <a:xfrm>
              <a:off x="2716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1" name="Freeform 93"/>
            <p:cNvSpPr>
              <a:spLocks noEditPoints="1"/>
            </p:cNvSpPr>
            <p:nvPr/>
          </p:nvSpPr>
          <p:spPr bwMode="auto">
            <a:xfrm>
              <a:off x="2716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2" name="Freeform 94"/>
            <p:cNvSpPr>
              <a:spLocks noEditPoints="1"/>
            </p:cNvSpPr>
            <p:nvPr/>
          </p:nvSpPr>
          <p:spPr bwMode="auto">
            <a:xfrm>
              <a:off x="2716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3" name="Freeform 95"/>
            <p:cNvSpPr>
              <a:spLocks noEditPoints="1"/>
            </p:cNvSpPr>
            <p:nvPr/>
          </p:nvSpPr>
          <p:spPr bwMode="auto">
            <a:xfrm>
              <a:off x="2716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4" name="Freeform 96"/>
            <p:cNvSpPr>
              <a:spLocks noEditPoints="1"/>
            </p:cNvSpPr>
            <p:nvPr/>
          </p:nvSpPr>
          <p:spPr bwMode="auto">
            <a:xfrm>
              <a:off x="2716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5" name="Freeform 97"/>
            <p:cNvSpPr>
              <a:spLocks noEditPoints="1"/>
            </p:cNvSpPr>
            <p:nvPr/>
          </p:nvSpPr>
          <p:spPr bwMode="auto">
            <a:xfrm>
              <a:off x="2716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6" name="Freeform 98"/>
            <p:cNvSpPr>
              <a:spLocks noEditPoints="1"/>
            </p:cNvSpPr>
            <p:nvPr/>
          </p:nvSpPr>
          <p:spPr bwMode="auto">
            <a:xfrm>
              <a:off x="2716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7" name="Freeform 99"/>
            <p:cNvSpPr>
              <a:spLocks noEditPoints="1"/>
            </p:cNvSpPr>
            <p:nvPr/>
          </p:nvSpPr>
          <p:spPr bwMode="auto">
            <a:xfrm>
              <a:off x="2716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8" name="Freeform 100"/>
            <p:cNvSpPr>
              <a:spLocks noEditPoints="1"/>
            </p:cNvSpPr>
            <p:nvPr/>
          </p:nvSpPr>
          <p:spPr bwMode="auto">
            <a:xfrm>
              <a:off x="2716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9" name="Rectangle 101"/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0" name="Rectangle 102"/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1" name="Freeform 103"/>
            <p:cNvSpPr>
              <a:spLocks noEditPoints="1"/>
            </p:cNvSpPr>
            <p:nvPr/>
          </p:nvSpPr>
          <p:spPr bwMode="auto">
            <a:xfrm>
              <a:off x="3161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2" name="Freeform 104"/>
            <p:cNvSpPr>
              <a:spLocks noEditPoints="1"/>
            </p:cNvSpPr>
            <p:nvPr/>
          </p:nvSpPr>
          <p:spPr bwMode="auto">
            <a:xfrm>
              <a:off x="3161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3" name="Freeform 105"/>
            <p:cNvSpPr>
              <a:spLocks noEditPoints="1"/>
            </p:cNvSpPr>
            <p:nvPr/>
          </p:nvSpPr>
          <p:spPr bwMode="auto">
            <a:xfrm>
              <a:off x="3161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4" name="Freeform 106"/>
            <p:cNvSpPr>
              <a:spLocks noEditPoints="1"/>
            </p:cNvSpPr>
            <p:nvPr/>
          </p:nvSpPr>
          <p:spPr bwMode="auto">
            <a:xfrm>
              <a:off x="3161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5" name="Freeform 107"/>
            <p:cNvSpPr>
              <a:spLocks noEditPoints="1"/>
            </p:cNvSpPr>
            <p:nvPr/>
          </p:nvSpPr>
          <p:spPr bwMode="auto">
            <a:xfrm>
              <a:off x="3161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6" name="Freeform 108"/>
            <p:cNvSpPr>
              <a:spLocks noEditPoints="1"/>
            </p:cNvSpPr>
            <p:nvPr/>
          </p:nvSpPr>
          <p:spPr bwMode="auto">
            <a:xfrm>
              <a:off x="3161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7" name="Freeform 109"/>
            <p:cNvSpPr>
              <a:spLocks noEditPoints="1"/>
            </p:cNvSpPr>
            <p:nvPr/>
          </p:nvSpPr>
          <p:spPr bwMode="auto">
            <a:xfrm>
              <a:off x="3161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8" name="Freeform 110"/>
            <p:cNvSpPr>
              <a:spLocks noEditPoints="1"/>
            </p:cNvSpPr>
            <p:nvPr/>
          </p:nvSpPr>
          <p:spPr bwMode="auto">
            <a:xfrm>
              <a:off x="3161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9" name="Freeform 111"/>
            <p:cNvSpPr>
              <a:spLocks noEditPoints="1"/>
            </p:cNvSpPr>
            <p:nvPr/>
          </p:nvSpPr>
          <p:spPr bwMode="auto">
            <a:xfrm>
              <a:off x="3161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0" name="Freeform 112"/>
            <p:cNvSpPr>
              <a:spLocks noEditPoints="1"/>
            </p:cNvSpPr>
            <p:nvPr/>
          </p:nvSpPr>
          <p:spPr bwMode="auto">
            <a:xfrm>
              <a:off x="3161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1" name="Rectangle 113"/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2" name="Rectangle 114"/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3" name="Freeform 115"/>
            <p:cNvSpPr>
              <a:spLocks noEditPoints="1"/>
            </p:cNvSpPr>
            <p:nvPr/>
          </p:nvSpPr>
          <p:spPr bwMode="auto">
            <a:xfrm>
              <a:off x="3611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4" name="Freeform 116"/>
            <p:cNvSpPr>
              <a:spLocks noEditPoints="1"/>
            </p:cNvSpPr>
            <p:nvPr/>
          </p:nvSpPr>
          <p:spPr bwMode="auto">
            <a:xfrm>
              <a:off x="3611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5" name="Freeform 117"/>
            <p:cNvSpPr>
              <a:spLocks noEditPoints="1"/>
            </p:cNvSpPr>
            <p:nvPr/>
          </p:nvSpPr>
          <p:spPr bwMode="auto">
            <a:xfrm>
              <a:off x="3611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6" name="Freeform 118"/>
            <p:cNvSpPr>
              <a:spLocks noEditPoints="1"/>
            </p:cNvSpPr>
            <p:nvPr/>
          </p:nvSpPr>
          <p:spPr bwMode="auto">
            <a:xfrm>
              <a:off x="3611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7" name="Freeform 119"/>
            <p:cNvSpPr>
              <a:spLocks noEditPoints="1"/>
            </p:cNvSpPr>
            <p:nvPr/>
          </p:nvSpPr>
          <p:spPr bwMode="auto">
            <a:xfrm>
              <a:off x="3611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8" name="Freeform 120"/>
            <p:cNvSpPr>
              <a:spLocks noEditPoints="1"/>
            </p:cNvSpPr>
            <p:nvPr/>
          </p:nvSpPr>
          <p:spPr bwMode="auto">
            <a:xfrm>
              <a:off x="3611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9" name="Freeform 121"/>
            <p:cNvSpPr>
              <a:spLocks noEditPoints="1"/>
            </p:cNvSpPr>
            <p:nvPr/>
          </p:nvSpPr>
          <p:spPr bwMode="auto">
            <a:xfrm>
              <a:off x="3611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0" name="Freeform 122"/>
            <p:cNvSpPr>
              <a:spLocks noEditPoints="1"/>
            </p:cNvSpPr>
            <p:nvPr/>
          </p:nvSpPr>
          <p:spPr bwMode="auto">
            <a:xfrm>
              <a:off x="3611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1" name="Freeform 123"/>
            <p:cNvSpPr>
              <a:spLocks noEditPoints="1"/>
            </p:cNvSpPr>
            <p:nvPr/>
          </p:nvSpPr>
          <p:spPr bwMode="auto">
            <a:xfrm>
              <a:off x="3611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2" name="Freeform 124"/>
            <p:cNvSpPr>
              <a:spLocks noEditPoints="1"/>
            </p:cNvSpPr>
            <p:nvPr/>
          </p:nvSpPr>
          <p:spPr bwMode="auto">
            <a:xfrm>
              <a:off x="3611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3" name="Rectangle 125"/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4" name="Rectangle 126"/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5" name="Freeform 127"/>
            <p:cNvSpPr>
              <a:spLocks noEditPoints="1"/>
            </p:cNvSpPr>
            <p:nvPr/>
          </p:nvSpPr>
          <p:spPr bwMode="auto">
            <a:xfrm>
              <a:off x="4056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6" name="Freeform 128"/>
            <p:cNvSpPr>
              <a:spLocks noEditPoints="1"/>
            </p:cNvSpPr>
            <p:nvPr/>
          </p:nvSpPr>
          <p:spPr bwMode="auto">
            <a:xfrm>
              <a:off x="4056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7" name="Freeform 129"/>
            <p:cNvSpPr>
              <a:spLocks noEditPoints="1"/>
            </p:cNvSpPr>
            <p:nvPr/>
          </p:nvSpPr>
          <p:spPr bwMode="auto">
            <a:xfrm>
              <a:off x="4056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8" name="Freeform 130"/>
            <p:cNvSpPr>
              <a:spLocks noEditPoints="1"/>
            </p:cNvSpPr>
            <p:nvPr/>
          </p:nvSpPr>
          <p:spPr bwMode="auto">
            <a:xfrm>
              <a:off x="4056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9" name="Freeform 131"/>
            <p:cNvSpPr>
              <a:spLocks noEditPoints="1"/>
            </p:cNvSpPr>
            <p:nvPr/>
          </p:nvSpPr>
          <p:spPr bwMode="auto">
            <a:xfrm>
              <a:off x="4056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0" name="Freeform 132"/>
            <p:cNvSpPr>
              <a:spLocks noEditPoints="1"/>
            </p:cNvSpPr>
            <p:nvPr/>
          </p:nvSpPr>
          <p:spPr bwMode="auto">
            <a:xfrm>
              <a:off x="4056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1" name="Freeform 133"/>
            <p:cNvSpPr>
              <a:spLocks noEditPoints="1"/>
            </p:cNvSpPr>
            <p:nvPr/>
          </p:nvSpPr>
          <p:spPr bwMode="auto">
            <a:xfrm>
              <a:off x="4056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2" name="Freeform 134"/>
            <p:cNvSpPr>
              <a:spLocks noEditPoints="1"/>
            </p:cNvSpPr>
            <p:nvPr/>
          </p:nvSpPr>
          <p:spPr bwMode="auto">
            <a:xfrm>
              <a:off x="4056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3" name="Freeform 135"/>
            <p:cNvSpPr>
              <a:spLocks noEditPoints="1"/>
            </p:cNvSpPr>
            <p:nvPr/>
          </p:nvSpPr>
          <p:spPr bwMode="auto">
            <a:xfrm>
              <a:off x="4056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4" name="Freeform 136"/>
            <p:cNvSpPr>
              <a:spLocks noEditPoints="1"/>
            </p:cNvSpPr>
            <p:nvPr/>
          </p:nvSpPr>
          <p:spPr bwMode="auto">
            <a:xfrm>
              <a:off x="4056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5" name="Rectangle 137"/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6" name="Rectangle 138"/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7" name="Freeform 139"/>
            <p:cNvSpPr>
              <a:spLocks noEditPoints="1"/>
            </p:cNvSpPr>
            <p:nvPr/>
          </p:nvSpPr>
          <p:spPr bwMode="auto">
            <a:xfrm>
              <a:off x="4501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8" name="Freeform 140"/>
            <p:cNvSpPr>
              <a:spLocks noEditPoints="1"/>
            </p:cNvSpPr>
            <p:nvPr/>
          </p:nvSpPr>
          <p:spPr bwMode="auto">
            <a:xfrm>
              <a:off x="4501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9" name="Freeform 141"/>
            <p:cNvSpPr>
              <a:spLocks noEditPoints="1"/>
            </p:cNvSpPr>
            <p:nvPr/>
          </p:nvSpPr>
          <p:spPr bwMode="auto">
            <a:xfrm>
              <a:off x="4501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0" name="Freeform 142"/>
            <p:cNvSpPr>
              <a:spLocks noEditPoints="1"/>
            </p:cNvSpPr>
            <p:nvPr/>
          </p:nvSpPr>
          <p:spPr bwMode="auto">
            <a:xfrm>
              <a:off x="4501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1" name="Freeform 143"/>
            <p:cNvSpPr>
              <a:spLocks noEditPoints="1"/>
            </p:cNvSpPr>
            <p:nvPr/>
          </p:nvSpPr>
          <p:spPr bwMode="auto">
            <a:xfrm>
              <a:off x="4501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2" name="Freeform 144"/>
            <p:cNvSpPr>
              <a:spLocks noEditPoints="1"/>
            </p:cNvSpPr>
            <p:nvPr/>
          </p:nvSpPr>
          <p:spPr bwMode="auto">
            <a:xfrm>
              <a:off x="4501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3" name="Freeform 145"/>
            <p:cNvSpPr>
              <a:spLocks noEditPoints="1"/>
            </p:cNvSpPr>
            <p:nvPr/>
          </p:nvSpPr>
          <p:spPr bwMode="auto">
            <a:xfrm>
              <a:off x="4501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4" name="Freeform 146"/>
            <p:cNvSpPr>
              <a:spLocks noEditPoints="1"/>
            </p:cNvSpPr>
            <p:nvPr/>
          </p:nvSpPr>
          <p:spPr bwMode="auto">
            <a:xfrm>
              <a:off x="4501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5" name="Freeform 147"/>
            <p:cNvSpPr>
              <a:spLocks noEditPoints="1"/>
            </p:cNvSpPr>
            <p:nvPr/>
          </p:nvSpPr>
          <p:spPr bwMode="auto">
            <a:xfrm>
              <a:off x="4501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6" name="Freeform 148"/>
            <p:cNvSpPr>
              <a:spLocks noEditPoints="1"/>
            </p:cNvSpPr>
            <p:nvPr/>
          </p:nvSpPr>
          <p:spPr bwMode="auto">
            <a:xfrm>
              <a:off x="4501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7" name="Rectangle 149"/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8" name="Rectangle 150"/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9" name="Freeform 151"/>
            <p:cNvSpPr>
              <a:spLocks noEditPoints="1"/>
            </p:cNvSpPr>
            <p:nvPr/>
          </p:nvSpPr>
          <p:spPr bwMode="auto">
            <a:xfrm>
              <a:off x="4951" y="202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0" name="Freeform 152"/>
            <p:cNvSpPr>
              <a:spLocks noEditPoints="1"/>
            </p:cNvSpPr>
            <p:nvPr/>
          </p:nvSpPr>
          <p:spPr bwMode="auto">
            <a:xfrm>
              <a:off x="4951" y="607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1" name="Freeform 153"/>
            <p:cNvSpPr>
              <a:spLocks noEditPoints="1"/>
            </p:cNvSpPr>
            <p:nvPr/>
          </p:nvSpPr>
          <p:spPr bwMode="auto">
            <a:xfrm>
              <a:off x="4951" y="1011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2" name="Freeform 154"/>
            <p:cNvSpPr>
              <a:spLocks noEditPoints="1"/>
            </p:cNvSpPr>
            <p:nvPr/>
          </p:nvSpPr>
          <p:spPr bwMode="auto">
            <a:xfrm>
              <a:off x="4951" y="1415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3" name="Freeform 155"/>
            <p:cNvSpPr>
              <a:spLocks noEditPoints="1"/>
            </p:cNvSpPr>
            <p:nvPr/>
          </p:nvSpPr>
          <p:spPr bwMode="auto">
            <a:xfrm>
              <a:off x="4951" y="1820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4" name="Freeform 156"/>
            <p:cNvSpPr>
              <a:spLocks noEditPoints="1"/>
            </p:cNvSpPr>
            <p:nvPr/>
          </p:nvSpPr>
          <p:spPr bwMode="auto">
            <a:xfrm>
              <a:off x="4951" y="2224"/>
              <a:ext cx="20" cy="304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5" name="Freeform 157"/>
            <p:cNvSpPr>
              <a:spLocks noEditPoints="1"/>
            </p:cNvSpPr>
            <p:nvPr/>
          </p:nvSpPr>
          <p:spPr bwMode="auto">
            <a:xfrm>
              <a:off x="4951" y="2629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6" name="Freeform 158"/>
            <p:cNvSpPr>
              <a:spLocks noEditPoints="1"/>
            </p:cNvSpPr>
            <p:nvPr/>
          </p:nvSpPr>
          <p:spPr bwMode="auto">
            <a:xfrm>
              <a:off x="4951" y="3033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7" name="Freeform 159"/>
            <p:cNvSpPr>
              <a:spLocks noEditPoints="1"/>
            </p:cNvSpPr>
            <p:nvPr/>
          </p:nvSpPr>
          <p:spPr bwMode="auto">
            <a:xfrm>
              <a:off x="4951" y="3438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8" name="Freeform 160"/>
            <p:cNvSpPr>
              <a:spLocks noEditPoints="1"/>
            </p:cNvSpPr>
            <p:nvPr/>
          </p:nvSpPr>
          <p:spPr bwMode="auto">
            <a:xfrm>
              <a:off x="4951" y="3842"/>
              <a:ext cx="20" cy="303"/>
            </a:xfrm>
            <a:custGeom>
              <a:gdLst>
                <a:gd name="T0" fmla="*/ 0 w 4"/>
                <a:gd name="T1" fmla="*/ 0 h 60"/>
                <a:gd name="T2" fmla="*/ 4 w 4"/>
                <a:gd name="T3" fmla="*/ 60 h 60"/>
              </a:gdLst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0" t="T1" r="T2" b="T3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9" name="Rectangle 161"/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0" name="Freeform 162"/>
            <p:cNvSpPr/>
            <p:nvPr/>
          </p:nvSpPr>
          <p:spPr bwMode="auto">
            <a:xfrm>
              <a:off x="0" y="3281"/>
              <a:ext cx="20" cy="10"/>
            </a:xfrm>
            <a:custGeom>
              <a:gdLst>
                <a:gd name="T0" fmla="*/ 0 w 4"/>
                <a:gd name="T1" fmla="*/ 0 h 2"/>
                <a:gd name="T2" fmla="*/ 4 w 4"/>
                <a:gd name="T3" fmla="*/ 2 h 2"/>
              </a:gdLst>
              <a:cxnLst>
                <a:cxn ang="0">
                  <a:pos x="0" y="1"/>
                </a:cxn>
                <a:cxn ang="0">
                  <a:pos x="0" y="1"/>
                </a:cxn>
              </a:cxnLst>
              <a:rect l="T0" t="T1" r="T2" b="T3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2211" name="Group 168"/>
          <p:cNvGrpSpPr/>
          <p:nvPr/>
        </p:nvGrpSpPr>
        <p:grpSpPr>
          <a:xfrm>
            <a:off x="152400" y="4724400"/>
            <a:ext cx="1685925" cy="1557338"/>
            <a:chExt cx="1062" cy="981"/>
          </a:xfrm>
        </p:grpSpPr>
        <p:sp>
          <p:nvSpPr>
            <p:cNvPr id="2212" name="Freeform 169"/>
            <p:cNvSpPr/>
            <p:nvPr/>
          </p:nvSpPr>
          <p:spPr bwMode="auto">
            <a:xfrm>
              <a:off x="25" y="0"/>
              <a:ext cx="207" cy="81"/>
            </a:xfrm>
            <a:custGeom>
              <a:gdLst>
                <a:gd name="T0" fmla="*/ 0 w 41"/>
                <a:gd name="T1" fmla="*/ 0 h 16"/>
                <a:gd name="T2" fmla="*/ 41 w 41"/>
                <a:gd name="T3" fmla="*/ 16 h 16"/>
              </a:gdLst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0" t="T1" r="T2" b="T3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3" name="Freeform 170"/>
            <p:cNvSpPr>
              <a:spLocks noEditPoints="1"/>
            </p:cNvSpPr>
            <p:nvPr/>
          </p:nvSpPr>
          <p:spPr bwMode="auto">
            <a:xfrm>
              <a:off x="0" y="5"/>
              <a:ext cx="1062" cy="976"/>
            </a:xfrm>
            <a:custGeom>
              <a:gdLst>
                <a:gd name="T0" fmla="*/ 0 w 210"/>
                <a:gd name="T1" fmla="*/ 0 h 193"/>
                <a:gd name="T2" fmla="*/ 210 w 210"/>
                <a:gd name="T3" fmla="*/ 193 h 193"/>
              </a:gdLst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0" t="T1" r="T2" b="T3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4" name="Freeform 171"/>
            <p:cNvSpPr/>
            <p:nvPr/>
          </p:nvSpPr>
          <p:spPr bwMode="auto">
            <a:xfrm>
              <a:off x="252" y="470"/>
              <a:ext cx="86" cy="102"/>
            </a:xfrm>
            <a:custGeom>
              <a:gdLst>
                <a:gd name="T0" fmla="*/ 0 w 17"/>
                <a:gd name="T1" fmla="*/ 0 h 20"/>
                <a:gd name="T2" fmla="*/ 17 w 17"/>
                <a:gd name="T3" fmla="*/ 20 h 20"/>
              </a:gdLst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0" t="T1" r="T2" b="T3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5" name="Freeform 172"/>
            <p:cNvSpPr/>
            <p:nvPr/>
          </p:nvSpPr>
          <p:spPr bwMode="auto">
            <a:xfrm>
              <a:off x="171" y="511"/>
              <a:ext cx="76" cy="136"/>
            </a:xfrm>
            <a:custGeom>
              <a:gdLst>
                <a:gd name="T0" fmla="*/ 0 w 15"/>
                <a:gd name="T1" fmla="*/ 0 h 27"/>
                <a:gd name="T2" fmla="*/ 15 w 15"/>
                <a:gd name="T3" fmla="*/ 27 h 27"/>
              </a:gdLst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0" t="T1" r="T2" b="T3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6" name="Freeform 173"/>
            <p:cNvSpPr/>
            <p:nvPr/>
          </p:nvSpPr>
          <p:spPr bwMode="auto">
            <a:xfrm>
              <a:off x="126" y="238"/>
              <a:ext cx="243" cy="116"/>
            </a:xfrm>
            <a:custGeom>
              <a:gdLst>
                <a:gd name="T0" fmla="*/ 0 w 48"/>
                <a:gd name="T1" fmla="*/ 0 h 23"/>
                <a:gd name="T2" fmla="*/ 48 w 48"/>
                <a:gd name="T3" fmla="*/ 23 h 23"/>
              </a:gdLst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0" t="T1" r="T2" b="T3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7" name="Freeform 174"/>
            <p:cNvSpPr/>
            <p:nvPr/>
          </p:nvSpPr>
          <p:spPr bwMode="auto">
            <a:xfrm>
              <a:off x="404" y="561"/>
              <a:ext cx="177" cy="187"/>
            </a:xfrm>
            <a:custGeom>
              <a:gdLst>
                <a:gd name="T0" fmla="*/ 0 w 35"/>
                <a:gd name="T1" fmla="*/ 0 h 37"/>
                <a:gd name="T2" fmla="*/ 35 w 35"/>
                <a:gd name="T3" fmla="*/ 37 h 37"/>
              </a:gdLst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0" t="T1" r="T2" b="T3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8" name="Freeform 175"/>
            <p:cNvSpPr/>
            <p:nvPr/>
          </p:nvSpPr>
          <p:spPr bwMode="auto">
            <a:xfrm>
              <a:off x="809" y="374"/>
              <a:ext cx="177" cy="36"/>
            </a:xfrm>
            <a:custGeom>
              <a:gdLst>
                <a:gd name="T0" fmla="*/ 0 w 35"/>
                <a:gd name="T1" fmla="*/ 0 h 7"/>
                <a:gd name="T2" fmla="*/ 35 w 35"/>
                <a:gd name="T3" fmla="*/ 7 h 7"/>
              </a:gdLst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0" t="T1" r="T2" b="T3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9" name="Freeform 176"/>
            <p:cNvSpPr/>
            <p:nvPr/>
          </p:nvSpPr>
          <p:spPr bwMode="auto">
            <a:xfrm>
              <a:off x="869" y="369"/>
              <a:ext cx="137" cy="81"/>
            </a:xfrm>
            <a:custGeom>
              <a:gdLst>
                <a:gd name="T0" fmla="*/ 0 w 27"/>
                <a:gd name="T1" fmla="*/ 0 h 16"/>
                <a:gd name="T2" fmla="*/ 27 w 27"/>
                <a:gd name="T3" fmla="*/ 16 h 16"/>
              </a:gdLst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0" t="T1" r="T2" b="T3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0" name="Freeform 177"/>
            <p:cNvSpPr/>
            <p:nvPr/>
          </p:nvSpPr>
          <p:spPr bwMode="auto">
            <a:xfrm>
              <a:off x="864" y="420"/>
              <a:ext cx="177" cy="86"/>
            </a:xfrm>
            <a:custGeom>
              <a:gdLst>
                <a:gd name="T0" fmla="*/ 0 w 35"/>
                <a:gd name="T1" fmla="*/ 0 h 17"/>
                <a:gd name="T2" fmla="*/ 35 w 35"/>
                <a:gd name="T3" fmla="*/ 17 h 17"/>
              </a:gdLst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0" t="T1" r="T2" b="T3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1" name="Freeform 178"/>
            <p:cNvSpPr/>
            <p:nvPr/>
          </p:nvSpPr>
          <p:spPr bwMode="auto">
            <a:xfrm>
              <a:off x="748" y="501"/>
              <a:ext cx="248" cy="60"/>
            </a:xfrm>
            <a:custGeom>
              <a:gdLst>
                <a:gd name="T0" fmla="*/ 0 w 49"/>
                <a:gd name="T1" fmla="*/ 0 h 12"/>
                <a:gd name="T2" fmla="*/ 49 w 49"/>
                <a:gd name="T3" fmla="*/ 12 h 12"/>
              </a:gdLst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0" t="T1" r="T2" b="T3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2" name="Freeform 179"/>
            <p:cNvSpPr/>
            <p:nvPr/>
          </p:nvSpPr>
          <p:spPr bwMode="auto">
            <a:xfrm>
              <a:off x="773" y="556"/>
              <a:ext cx="203" cy="56"/>
            </a:xfrm>
            <a:custGeom>
              <a:gdLst>
                <a:gd name="T0" fmla="*/ 0 w 40"/>
                <a:gd name="T1" fmla="*/ 0 h 11"/>
                <a:gd name="T2" fmla="*/ 40 w 40"/>
                <a:gd name="T3" fmla="*/ 11 h 11"/>
              </a:gdLst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0" t="T1" r="T2" b="T3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3" name="Freeform 180"/>
            <p:cNvSpPr/>
            <p:nvPr/>
          </p:nvSpPr>
          <p:spPr bwMode="auto">
            <a:xfrm>
              <a:off x="763" y="602"/>
              <a:ext cx="207" cy="172"/>
            </a:xfrm>
            <a:custGeom>
              <a:gdLst>
                <a:gd name="T0" fmla="*/ 0 w 41"/>
                <a:gd name="T1" fmla="*/ 0 h 34"/>
                <a:gd name="T2" fmla="*/ 41 w 41"/>
                <a:gd name="T3" fmla="*/ 34 h 34"/>
              </a:gdLst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0" t="T1" r="T2" b="T3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4" name="Freeform 181"/>
            <p:cNvSpPr/>
            <p:nvPr/>
          </p:nvSpPr>
          <p:spPr bwMode="auto">
            <a:xfrm>
              <a:off x="900" y="521"/>
              <a:ext cx="126" cy="318"/>
            </a:xfrm>
            <a:custGeom>
              <a:gdLst>
                <a:gd name="T0" fmla="*/ 0 w 25"/>
                <a:gd name="T1" fmla="*/ 0 h 63"/>
                <a:gd name="T2" fmla="*/ 25 w 25"/>
                <a:gd name="T3" fmla="*/ 63 h 63"/>
              </a:gdLst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0" t="T1" r="T2" b="T3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2225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226" name="Rectangle 249"/>
          <p:cNvSpPr>
            <a:spLocks noGrp="1" noRot="1"/>
          </p:cNvSpPr>
          <p:nvPr>
            <p:ph type="body" idx="5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2227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228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229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Relationship Id="rId3" Type="http://schemas.openxmlformats.org/officeDocument/2006/relationships/image" Target="../media/image2.jpeg" /><Relationship Id="rId4" Type="http://schemas.openxmlformats.org/officeDocument/2006/relationships/slide" Target="slide2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Rectangle 2"/>
          <p:cNvSpPr>
            <a:spLocks noGrp="1" noRot="1"/>
          </p:cNvSpPr>
          <p:nvPr>
            <p:ph type="ctrTitle"/>
          </p:nvPr>
        </p:nvSpPr>
        <p:spPr>
          <a:xfrm>
            <a:off x="762000" y="2641600"/>
            <a:ext cx="7772400" cy="1143000"/>
          </a:xfrm>
        </p:spPr>
        <p:txBody>
          <a:bodyPr wrap="square" lIns="91440" tIns="45720" rIns="91440" bIns="45720" anchor="ctr"/>
          <a:lstStyle>
            <a:lvl1pPr lvl="0">
              <a:defRPr/>
            </a:lvl1pPr>
          </a:lstStyle>
          <a:p>
            <a:pPr lvl="0" eaLnBrk="1" hangingPunct="1"/>
            <a:r>
              <a:rPr lang="zh-CN" altLang="en-US" b="1">
                <a:solidFill>
                  <a:schemeClr val="tx2"/>
                </a:solidFill>
              </a:rPr>
              <a:t>瞻前顾后解读文段</a:t>
            </a:r>
            <a:br>
              <a:rPr lang="zh-CN" altLang="en-US" b="1">
                <a:solidFill>
                  <a:schemeClr val="tx2"/>
                </a:solidFill>
              </a:rPr>
            </a:br>
            <a:r>
              <a:rPr lang="zh-CN" altLang="en-US" b="1">
                <a:solidFill>
                  <a:schemeClr val="tx2"/>
                </a:solidFill>
              </a:rPr>
              <a:t> 左右逢源补写句子</a:t>
            </a:r>
          </a:p>
        </p:txBody>
      </p:sp>
      <p:sp>
        <p:nvSpPr>
          <p:cNvPr id="3074" name="Rectangle 3"/>
          <p:cNvSpPr>
            <a:spLocks noGrp="1" noRot="1"/>
          </p:cNvSpPr>
          <p:nvPr>
            <p:ph type="subTitle"/>
          </p:nvPr>
        </p:nvSpPr>
        <p:spPr>
          <a:xfrm>
            <a:off x="1202055" y="1234440"/>
            <a:ext cx="6892290" cy="920750"/>
          </a:xfrm>
        </p:spPr>
        <p:txBody>
          <a:bodyPr wrap="square" lIns="91440" tIns="45720" rIns="91440" bIns="45720"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0" lvl="0" indent="0" algn="ctr" eaLnBrk="1" hangingPunct="1">
              <a:lnSpc>
                <a:spcPct val="90000"/>
              </a:lnSpc>
              <a:buNone/>
            </a:pPr>
            <a:r>
              <a:rPr lang="zh-CN" altLang="en-US" b="1"/>
              <a:t>语言应用之补写句子解题技巧</a:t>
            </a:r>
          </a:p>
        </p:txBody>
      </p:sp>
      <p:sp>
        <p:nvSpPr>
          <p:cNvPr id="3075" name="Text Box 4"/>
          <p:cNvSpPr txBox="1"/>
          <p:nvPr/>
        </p:nvSpPr>
        <p:spPr>
          <a:xfrm>
            <a:off x="762000" y="381000"/>
            <a:ext cx="131127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6530" y="274955"/>
            <a:ext cx="8351520" cy="72237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   </a:t>
            </a:r>
            <a:r>
              <a:rPr lang="zh-CN" altLang="en-US" sz="3600" b="1">
                <a:sym typeface="+mn-ea"/>
              </a:rPr>
              <a:t>在现实生活中，每个人都有自己的责任担当，大树有大树的遮风挡雨，</a:t>
            </a:r>
            <a:r>
              <a:rPr lang="zh-CN" altLang="en-US" sz="3600" b="1" u="sng">
                <a:solidFill>
                  <a:srgbClr val="000099"/>
                </a:solidFill>
                <a:sym typeface="+mn-ea"/>
              </a:rPr>
              <a:t>小草有小草的绿意点缀    </a:t>
            </a:r>
            <a:r>
              <a:rPr lang="zh-CN" altLang="en-US" sz="3600" b="1" u="sng">
                <a:sym typeface="+mn-ea"/>
              </a:rPr>
              <a:t>   ，</a:t>
            </a:r>
            <a:r>
              <a:rPr lang="zh-CN" altLang="en-US" sz="3600" b="1">
                <a:sym typeface="+mn-ea"/>
              </a:rPr>
              <a:t>我们不能只看到大树的丰功，而鄙视小草的伟绩。如果人人都做大树，那么世界</a:t>
            </a:r>
            <a:r>
              <a:rPr lang="zh-CN" altLang="en-US" sz="3600" b="1" u="sng">
                <a:sym typeface="+mn-ea"/>
              </a:rPr>
              <a:t> </a:t>
            </a:r>
            <a:r>
              <a:rPr lang="zh-CN" altLang="en-US" sz="3600" b="1" u="sng">
                <a:solidFill>
                  <a:srgbClr val="000099"/>
                </a:solidFill>
                <a:sym typeface="+mn-ea"/>
              </a:rPr>
              <a:t>哪里还有什么生机勃勃</a:t>
            </a:r>
            <a:r>
              <a:rPr lang="zh-CN" altLang="en-US" sz="3600" b="1" u="sng">
                <a:sym typeface="+mn-ea"/>
              </a:rPr>
              <a:t>    </a:t>
            </a:r>
            <a:r>
              <a:rPr lang="zh-CN" altLang="en-US" sz="3600" b="1">
                <a:sym typeface="+mn-ea"/>
              </a:rPr>
              <a:t>？ 因此，我们要</a:t>
            </a:r>
            <a:r>
              <a:rPr lang="zh-CN" altLang="en-US" sz="3600" b="1" u="sng">
                <a:sym typeface="+mn-ea"/>
              </a:rPr>
              <a:t>        </a:t>
            </a:r>
            <a:r>
              <a:rPr lang="zh-CN" altLang="en-US" sz="3600" b="1" u="sng">
                <a:sym typeface="Wingdings"/>
              </a:rPr>
              <a:t></a:t>
            </a:r>
            <a:r>
              <a:rPr lang="zh-CN" altLang="en-US" sz="3600" b="1" u="sng">
                <a:sym typeface="+mn-ea"/>
              </a:rPr>
              <a:t>              ，</a:t>
            </a:r>
            <a:r>
              <a:rPr lang="zh-CN" altLang="en-US" sz="3600" b="1">
                <a:sym typeface="+mn-ea"/>
              </a:rPr>
              <a:t>靠执着的坚守和担当，让世界变得缤纷多彩。</a:t>
            </a:r>
            <a:endParaRPr lang="en-US" altLang="zh-CN" sz="3600" b="1">
              <a:sym typeface="+mn-ea"/>
            </a:endParaRPr>
          </a:p>
          <a:p>
            <a:r>
              <a:rPr lang="zh-CN" altLang="en-US" sz="3600" b="1">
                <a:solidFill>
                  <a:schemeClr val="tx1"/>
                </a:solidFill>
                <a:sym typeface="Wingdings"/>
              </a:rPr>
              <a:t></a:t>
            </a:r>
            <a:r>
              <a:rPr lang="zh-CN" altLang="en-US" sz="3600" b="1">
                <a:solidFill>
                  <a:srgbClr val="000099"/>
                </a:solidFill>
                <a:sym typeface="+mn-ea"/>
              </a:rPr>
              <a:t>爱护小草</a:t>
            </a:r>
          </a:p>
          <a:p>
            <a:r>
              <a:rPr lang="zh-CN" altLang="en-US" sz="3600" b="1">
                <a:solidFill>
                  <a:schemeClr val="tx1"/>
                </a:solidFill>
                <a:sym typeface="Wingdings"/>
              </a:rPr>
              <a:t></a:t>
            </a:r>
            <a:r>
              <a:rPr lang="zh-CN" altLang="en-US" sz="3600" b="1">
                <a:solidFill>
                  <a:srgbClr val="000099"/>
                </a:solidFill>
                <a:sym typeface="+mn-ea"/>
              </a:rPr>
              <a:t>看到自己的优点           </a:t>
            </a:r>
          </a:p>
          <a:p>
            <a:r>
              <a:rPr lang="zh-CN" altLang="en-US" sz="3600" b="1">
                <a:solidFill>
                  <a:schemeClr val="tx1"/>
                </a:solidFill>
                <a:sym typeface="Wingdings"/>
              </a:rPr>
              <a:t></a:t>
            </a:r>
            <a:r>
              <a:rPr lang="zh-CN" altLang="en-US" sz="3600" b="1">
                <a:solidFill>
                  <a:srgbClr val="000099"/>
                </a:solidFill>
                <a:sym typeface="+mn-ea"/>
              </a:rPr>
              <a:t>构建和谐社会</a:t>
            </a:r>
          </a:p>
          <a:p>
            <a:r>
              <a:rPr lang="zh-CN" altLang="en-US" sz="3600" b="1">
                <a:sym typeface="+mn-ea"/>
              </a:rPr>
              <a:t>参考答案：</a:t>
            </a:r>
            <a:r>
              <a:rPr lang="zh-CN" altLang="en-US" sz="3600" b="1">
                <a:solidFill>
                  <a:srgbClr val="000099"/>
                </a:solidFill>
                <a:sym typeface="+mn-ea"/>
              </a:rPr>
              <a:t>明确自己的责任与担当</a:t>
            </a:r>
          </a:p>
          <a:p>
            <a:endParaRPr lang="zh-CN" altLang="en-US" sz="36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0185" y="4790440"/>
            <a:ext cx="450786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内容不贴切，</a:t>
            </a:r>
          </a:p>
          <a:p>
            <a:r>
              <a:rPr lang="zh-CN" altLang="en-US" sz="4000" b="1">
                <a:solidFill>
                  <a:srgbClr val="FF0000"/>
                </a:solidFill>
              </a:rPr>
              <a:t>没有围绕中心话题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3175"/>
            <a:ext cx="9130665" cy="7894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000099"/>
                </a:solidFill>
              </a:rPr>
              <a:t>2017</a:t>
            </a:r>
            <a:r>
              <a:rPr lang="zh-CN" altLang="en-US" sz="1600" b="1">
                <a:solidFill>
                  <a:srgbClr val="000099"/>
                </a:solidFill>
              </a:rPr>
              <a:t>年桂林市、百色市、崇左市第一次联考：</a:t>
            </a:r>
          </a:p>
          <a:p>
            <a:r>
              <a:rPr lang="en-US" altLang="zh-CN" sz="2400" b="1"/>
              <a:t>20</a:t>
            </a:r>
            <a:r>
              <a:rPr lang="zh-CN" altLang="en-US" sz="2400" b="1"/>
              <a:t>、在下面一段文字横线处补写恰当的</a:t>
            </a:r>
            <a:r>
              <a:rPr lang="zh-CN" altLang="en-US" sz="2400" b="1">
                <a:solidFill>
                  <a:srgbClr val="C00000"/>
                </a:solidFill>
              </a:rPr>
              <a:t>语句</a:t>
            </a:r>
            <a:r>
              <a:rPr lang="zh-CN" altLang="en-US" sz="2400" b="1"/>
              <a:t>，使整段文字语意</a:t>
            </a:r>
            <a:r>
              <a:rPr lang="zh-CN" altLang="en-US" sz="2400" b="1">
                <a:solidFill>
                  <a:srgbClr val="C00000"/>
                </a:solidFill>
              </a:rPr>
              <a:t>完整连贯</a:t>
            </a:r>
            <a:r>
              <a:rPr lang="zh-CN" altLang="en-US" sz="2400" b="1"/>
              <a:t>，</a:t>
            </a:r>
            <a:r>
              <a:rPr lang="zh-CN" altLang="en-US" sz="2400" b="1">
                <a:solidFill>
                  <a:srgbClr val="C00000"/>
                </a:solidFill>
              </a:rPr>
              <a:t>内容贴切</a:t>
            </a:r>
            <a:r>
              <a:rPr lang="zh-CN" altLang="en-US" sz="2400" b="1"/>
              <a:t>，</a:t>
            </a:r>
            <a:r>
              <a:rPr lang="zh-CN" altLang="en-US" sz="2400" b="1">
                <a:solidFill>
                  <a:srgbClr val="C00000"/>
                </a:solidFill>
              </a:rPr>
              <a:t>逻辑严密</a:t>
            </a:r>
            <a:r>
              <a:rPr lang="zh-CN" altLang="en-US" sz="2400" b="1"/>
              <a:t>。每处不超过</a:t>
            </a:r>
            <a:r>
              <a:rPr lang="en-US" altLang="zh-CN" sz="2400" b="1">
                <a:solidFill>
                  <a:srgbClr val="C00000"/>
                </a:solidFill>
              </a:rPr>
              <a:t>15</a:t>
            </a:r>
            <a:r>
              <a:rPr lang="zh-CN" altLang="en-US" sz="2400" b="1">
                <a:solidFill>
                  <a:srgbClr val="C00000"/>
                </a:solidFill>
              </a:rPr>
              <a:t>个字</a:t>
            </a:r>
            <a:r>
              <a:rPr lang="zh-CN" altLang="en-US" sz="2400" b="1"/>
              <a:t>。</a:t>
            </a:r>
          </a:p>
          <a:p>
            <a:r>
              <a:rPr lang="zh-CN" altLang="en-US" sz="2800"/>
              <a:t>     </a:t>
            </a:r>
            <a:r>
              <a:rPr lang="zh-CN" altLang="en-US" sz="2800" b="1"/>
              <a:t> </a:t>
            </a:r>
            <a:r>
              <a:rPr lang="zh-CN" altLang="en-US" sz="2400" b="1"/>
              <a:t> </a:t>
            </a:r>
            <a:r>
              <a:rPr lang="zh-CN" altLang="en-US" sz="2800" b="1"/>
              <a:t>口香糖与泡泡糖一样，是青少年的心头好。不过每次嚼时，耳边就会传来家长的唠叨：不能咽，咽下去会粘住肠子！这是真的吗？真相：口香糖主要由</a:t>
            </a:r>
            <a:r>
              <a:rPr lang="zh-CN" altLang="en-US" sz="2800" b="1" u="sng"/>
              <a:t>     </a:t>
            </a:r>
            <a:r>
              <a:rPr lang="zh-CN" altLang="en-US" sz="2800" b="1" u="sng">
                <a:sym typeface="Wingdings"/>
              </a:rPr>
              <a:t></a:t>
            </a:r>
            <a:r>
              <a:rPr lang="zh-CN" altLang="en-US" sz="2800" b="1" u="sng"/>
              <a:t>      </a:t>
            </a:r>
            <a:r>
              <a:rPr lang="zh-CN" altLang="en-US" sz="2800" b="1"/>
              <a:t>组成。食品添加剂包括调味剂、软化剂等，它们在人体内</a:t>
            </a:r>
            <a:r>
              <a:rPr lang="zh-CN" altLang="en-US" sz="2800" b="1" u="sng"/>
              <a:t>                </a:t>
            </a:r>
            <a:r>
              <a:rPr lang="zh-CN" altLang="en-US" sz="2800" b="1" u="sng">
                <a:sym typeface="Wingdings"/>
              </a:rPr>
              <a:t>        </a:t>
            </a:r>
            <a:r>
              <a:rPr lang="zh-CN" altLang="en-US" sz="2800" b="1" u="sng"/>
              <a:t>  </a:t>
            </a:r>
            <a:r>
              <a:rPr lang="zh-CN" altLang="en-US" sz="2800" b="1"/>
              <a:t>，真正需要担心的是胶基这种物质。胶基是一种无营养、不易被消化且不溶于水的易嚼固体。从大的物质分类角度看，一般有橡胶、酯类、蜡、脂肪、乳化剂等，后几种都是起维持结构、性质作用的物质，易被消化分解，而橡胶才是胶基的基础物质。橡胶具有耐腐蚀性，这是不是意味着</a:t>
            </a:r>
            <a:r>
              <a:rPr lang="zh-CN" altLang="en-US" sz="2800" b="1" u="sng"/>
              <a:t>       </a:t>
            </a:r>
            <a:r>
              <a:rPr lang="zh-CN" altLang="en-US" sz="2800" b="1" u="sng">
                <a:sym typeface="Wingdings"/>
              </a:rPr>
              <a:t>      </a:t>
            </a:r>
            <a:r>
              <a:rPr lang="zh-CN" altLang="en-US" sz="2800" b="1" u="sng"/>
              <a:t>     </a:t>
            </a:r>
            <a:r>
              <a:rPr lang="zh-CN" altLang="en-US" sz="2800" b="1"/>
              <a:t>成为</a:t>
            </a:r>
            <a:r>
              <a:rPr lang="en-US" altLang="zh-CN" sz="2800" b="1"/>
              <a:t>“</a:t>
            </a:r>
            <a:r>
              <a:rPr lang="zh-CN" altLang="en-US" sz="2800" b="1"/>
              <a:t>钉子户</a:t>
            </a:r>
            <a:r>
              <a:rPr lang="en-US" altLang="zh-CN" sz="2800" b="1"/>
              <a:t>”</a:t>
            </a:r>
            <a:r>
              <a:rPr lang="zh-CN" altLang="en-US" sz="2800" b="1"/>
              <a:t>？答案是不会。当食物经过胃和肠道时，胃和小肠的肌肉会不停地运动以便把食物磨碎并运往下游，口香糖也一样。而且肠胃里的胃液和肠液会在一定程度上分解橡胶，所以口香糖不会粘在内壁不走。</a:t>
            </a:r>
            <a:r>
              <a:rPr lang="en-US" altLang="zh-CN" sz="2800" b="1"/>
              <a:t>		</a:t>
            </a:r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13665" y="213360"/>
            <a:ext cx="8917305" cy="72237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  <a:sym typeface="Wingdings"/>
              </a:rPr>
              <a:t></a:t>
            </a:r>
            <a:r>
              <a:rPr lang="zh-CN" altLang="en-US" sz="4000" b="1">
                <a:solidFill>
                  <a:srgbClr val="000099"/>
                </a:solidFill>
              </a:rPr>
              <a:t>调味剂、软化剂、橡胶、酯类、蜡、脂肪等</a:t>
            </a:r>
          </a:p>
          <a:p>
            <a:r>
              <a:rPr lang="en-US" altLang="zh-CN" sz="4000" b="1">
                <a:solidFill>
                  <a:srgbClr val="000099"/>
                </a:solidFill>
                <a:sym typeface="Wingdings"/>
              </a:rPr>
              <a:t></a:t>
            </a:r>
            <a:r>
              <a:rPr lang="zh-CN" altLang="en-US" sz="4000" b="1">
                <a:solidFill>
                  <a:srgbClr val="000099"/>
                </a:solidFill>
              </a:rPr>
              <a:t>造成影响，使人担心</a:t>
            </a:r>
          </a:p>
          <a:p>
            <a:r>
              <a:rPr lang="en-US" altLang="zh-CN" sz="4000" b="1">
                <a:solidFill>
                  <a:srgbClr val="000099"/>
                </a:solidFill>
                <a:sym typeface="Wingdings"/>
              </a:rPr>
              <a:t></a:t>
            </a:r>
            <a:r>
              <a:rPr lang="zh-CN" altLang="en-US" sz="4000" b="1">
                <a:solidFill>
                  <a:srgbClr val="000099"/>
                </a:solidFill>
                <a:sym typeface="+mn-ea"/>
              </a:rPr>
              <a:t>人的肠子会被粘住</a:t>
            </a:r>
          </a:p>
          <a:p>
            <a:r>
              <a:rPr lang="en-US" altLang="zh-CN" sz="4000" b="1">
                <a:solidFill>
                  <a:srgbClr val="000099"/>
                </a:solidFill>
                <a:sym typeface="Wingdings"/>
              </a:rPr>
              <a:t></a:t>
            </a:r>
            <a:r>
              <a:rPr lang="zh-CN" altLang="en-US" sz="4000" b="1">
                <a:solidFill>
                  <a:srgbClr val="000099"/>
                </a:solidFill>
                <a:sym typeface="Wingdings"/>
              </a:rPr>
              <a:t>橡胶</a:t>
            </a:r>
          </a:p>
          <a:p>
            <a:r>
              <a:rPr lang="zh-CN" altLang="en-US" sz="4000" b="1"/>
              <a:t>病因：</a:t>
            </a:r>
          </a:p>
          <a:p>
            <a:r>
              <a:rPr lang="zh-CN" altLang="en-US" sz="4000" b="1"/>
              <a:t>       </a:t>
            </a:r>
            <a:r>
              <a:rPr lang="zh-CN" altLang="en-US" sz="4000" b="1">
                <a:solidFill>
                  <a:srgbClr val="C00000"/>
                </a:solidFill>
              </a:rPr>
              <a:t>不合要求，超字数</a:t>
            </a:r>
          </a:p>
          <a:p>
            <a:r>
              <a:rPr lang="zh-CN" altLang="en-US" sz="4000" b="1">
                <a:solidFill>
                  <a:srgbClr val="C00000"/>
                </a:solidFill>
              </a:rPr>
              <a:t>       不合逻辑</a:t>
            </a:r>
          </a:p>
          <a:p>
            <a:r>
              <a:rPr lang="zh-CN" altLang="en-US" sz="4000" b="1">
                <a:solidFill>
                  <a:srgbClr val="C00000"/>
                </a:solidFill>
              </a:rPr>
              <a:t>       有语病</a:t>
            </a:r>
          </a:p>
          <a:p>
            <a:r>
              <a:rPr lang="zh-CN" altLang="en-US" sz="4000" b="1">
                <a:solidFill>
                  <a:srgbClr val="C00000"/>
                </a:solidFill>
              </a:rPr>
              <a:t>       不合要求，</a:t>
            </a:r>
            <a:r>
              <a:rPr lang="zh-CN" altLang="en-US" sz="4000" b="1">
                <a:solidFill>
                  <a:srgbClr val="C00000"/>
                </a:solidFill>
                <a:sym typeface="+mn-ea"/>
              </a:rPr>
              <a:t>不是语句</a:t>
            </a:r>
          </a:p>
          <a:p>
            <a:endParaRPr lang="zh-CN" altLang="en-US" sz="4000" b="1"/>
          </a:p>
          <a:p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Rectangle 2"/>
          <p:cNvSpPr>
            <a:spLocks noGrp="1" noRot="1"/>
          </p:cNvSpPr>
          <p:nvPr>
            <p:ph type="title"/>
          </p:nvPr>
        </p:nvSpPr>
        <p:spPr>
          <a:xfrm>
            <a:off x="-635" y="0"/>
            <a:ext cx="9144635" cy="4876800"/>
          </a:xfrm>
        </p:spPr>
        <p:txBody>
          <a:bodyPr wrap="square" lIns="91440" tIns="45720" rIns="91440" bIns="45720" anchor="ctr"/>
          <a:lstStyle/>
          <a:p>
            <a:pPr lvl="0" algn="l" eaLnBrk="1" hangingPunct="1"/>
            <a:r>
              <a:rPr lang="zh-CN" altLang="en-US" sz="2800" b="1">
                <a:solidFill>
                  <a:schemeClr val="tx1"/>
                </a:solidFill>
              </a:rPr>
              <a:t>        </a:t>
            </a:r>
            <a:r>
              <a:rPr lang="zh-CN" altLang="en-US" sz="3600" b="1">
                <a:solidFill>
                  <a:schemeClr val="tx1"/>
                </a:solidFill>
              </a:rPr>
              <a:t>从新课改的视角看，教师不应再是单纯的知识传授者，</a:t>
            </a:r>
            <a:r>
              <a:rPr lang="zh-CN" altLang="en-US" sz="3600" b="1" u="sng">
                <a:solidFill>
                  <a:schemeClr val="tx1"/>
                </a:solidFill>
              </a:rPr>
              <a:t> ①    </a:t>
            </a:r>
            <a:r>
              <a:rPr lang="zh-CN" altLang="en-US" sz="3600" b="1">
                <a:solidFill>
                  <a:schemeClr val="tx1"/>
                </a:solidFill>
              </a:rPr>
              <a:t>，他将“游客”引入佳境，自由观赏、探究奥秘，但当“游客”对巍然高耸的建筑群茫然不解或不识鸟兽草木之名时，他不会置身事外， ②</a:t>
            </a:r>
            <a:r>
              <a:rPr lang="zh-CN" altLang="en-US" sz="3600" b="1" u="sng">
                <a:solidFill>
                  <a:schemeClr val="tx1"/>
                </a:solidFill>
              </a:rPr>
              <a:t>     </a:t>
            </a:r>
            <a:r>
              <a:rPr lang="zh-CN" altLang="en-US" sz="3600" b="1">
                <a:solidFill>
                  <a:schemeClr val="tx1"/>
                </a:solidFill>
              </a:rPr>
              <a:t>，令人如沐春风，有时还要象仙人指路，在“游客”的思路出现滞涩凝绝时轻灵而高妙地一“点”，即收到“ </a:t>
            </a:r>
            <a:r>
              <a:rPr lang="zh-CN" altLang="en-US" sz="3600" b="1" u="sng">
                <a:solidFill>
                  <a:schemeClr val="tx1"/>
                </a:solidFill>
              </a:rPr>
              <a:t>③（诗句） </a:t>
            </a:r>
            <a:r>
              <a:rPr lang="zh-CN" altLang="en-US" sz="3600" b="1">
                <a:solidFill>
                  <a:schemeClr val="tx1"/>
                </a:solidFill>
              </a:rPr>
              <a:t>”的奇效。</a:t>
            </a:r>
            <a:br>
              <a:rPr lang="zh-CN" altLang="en-US" sz="3600" b="1">
                <a:solidFill>
                  <a:schemeClr val="tx1"/>
                </a:solidFill>
              </a:rPr>
            </a:br>
            <a:endParaRPr lang="zh-CN" altLang="en-US" sz="3600"/>
          </a:p>
        </p:txBody>
      </p:sp>
      <p:sp>
        <p:nvSpPr>
          <p:cNvPr id="8195" name="Rectangle 3"/>
          <p:cNvSpPr>
            <a:spLocks noGrp="1" noRot="1"/>
          </p:cNvSpPr>
          <p:nvPr>
            <p:ph type="body"/>
          </p:nvPr>
        </p:nvSpPr>
        <p:spPr>
          <a:xfrm>
            <a:off x="0" y="5048250"/>
            <a:ext cx="9144000" cy="1981200"/>
          </a:xfrm>
        </p:spPr>
        <p:txBody>
          <a:bodyPr wrap="square" lIns="91440" tIns="45720" rIns="91440" bIns="45720" anchor="t"/>
          <a:lstStyle/>
          <a:p>
            <a:pPr lvl="0" indent="-342900" eaLnBrk="1" hangingPunct="1"/>
            <a:r>
              <a:rPr lang="zh-CN" altLang="zh-CN" sz="3600" b="1">
                <a:solidFill>
                  <a:schemeClr val="tx2"/>
                </a:solidFill>
              </a:rPr>
              <a:t>参考答案：①而</a:t>
            </a:r>
            <a:r>
              <a:rPr lang="zh-CN" altLang="en-US" sz="3600" b="1">
                <a:solidFill>
                  <a:schemeClr val="tx2"/>
                </a:solidFill>
              </a:rPr>
              <a:t>更应像导游</a:t>
            </a:r>
            <a:r>
              <a:rPr lang="en-US" altLang="zh-CN" sz="3600" b="1">
                <a:solidFill>
                  <a:schemeClr val="tx2"/>
                </a:solidFill>
              </a:rPr>
              <a:t>②</a:t>
            </a:r>
            <a:r>
              <a:rPr lang="zh-CN" altLang="en-US" sz="3600" b="1">
                <a:solidFill>
                  <a:schemeClr val="tx2"/>
                </a:solidFill>
              </a:rPr>
              <a:t>而是适时出面做精彩解说</a:t>
            </a:r>
            <a:r>
              <a:rPr lang="en-US" altLang="zh-CN" sz="3600" b="1">
                <a:solidFill>
                  <a:schemeClr val="tx2"/>
                </a:solidFill>
              </a:rPr>
              <a:t>③</a:t>
            </a:r>
            <a:r>
              <a:rPr lang="zh-CN" altLang="en-US" sz="3600" b="1">
                <a:solidFill>
                  <a:schemeClr val="tx2"/>
                </a:solidFill>
              </a:rPr>
              <a:t>柳暗花明又一村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0" y="4297680"/>
            <a:ext cx="43110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99"/>
                </a:solidFill>
                <a:sym typeface="Wingdings"/>
              </a:rPr>
              <a:t></a:t>
            </a:r>
            <a:r>
              <a:rPr lang="zh-CN" altLang="en-US" sz="3600" b="1">
                <a:solidFill>
                  <a:srgbClr val="000099"/>
                </a:solidFill>
                <a:sym typeface="Wingdings"/>
              </a:rPr>
              <a:t>而是知识的引导者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85640" y="4297680"/>
            <a:ext cx="46583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病因：手法不一致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5">
                                            <p:txEl>
                                              <p:charRg st="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01675" y="723265"/>
            <a:ext cx="809752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chemeClr val="accent5">
                    <a:lumMod val="25000"/>
                  </a:schemeClr>
                </a:solidFill>
              </a:rPr>
              <a:t>旧题重审，查病因</a:t>
            </a:r>
          </a:p>
          <a:p>
            <a:r>
              <a:rPr lang="zh-CN" altLang="en-US" sz="7200" b="1" u="sng">
                <a:solidFill>
                  <a:schemeClr val="accent5">
                    <a:lumMod val="25000"/>
                  </a:schemeClr>
                </a:solidFill>
              </a:rPr>
              <a:t>对症下药，出药方</a:t>
            </a:r>
          </a:p>
          <a:p>
            <a:r>
              <a:rPr lang="zh-CN" altLang="en-US" sz="7200" b="1">
                <a:solidFill>
                  <a:schemeClr val="accent5">
                    <a:lumMod val="25000"/>
                  </a:schemeClr>
                </a:solidFill>
              </a:rPr>
              <a:t>实战演练，病全消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51840" y="759460"/>
            <a:ext cx="781431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000" b="1"/>
              <a:t>策略：</a:t>
            </a:r>
          </a:p>
          <a:p>
            <a:pPr algn="l"/>
            <a:r>
              <a:rPr lang="zh-CN" altLang="en-US" sz="6000" b="1">
                <a:solidFill>
                  <a:schemeClr val="tx2"/>
                </a:solidFill>
                <a:sym typeface="+mn-ea"/>
              </a:rPr>
              <a:t>  瞻前顾后</a:t>
            </a:r>
            <a:r>
              <a:rPr lang="zh-CN" altLang="en-US" sz="6000" b="1">
                <a:solidFill>
                  <a:schemeClr val="accent4"/>
                </a:solidFill>
                <a:sym typeface="+mn-ea"/>
              </a:rPr>
              <a:t>解读文段</a:t>
            </a:r>
            <a:br>
              <a:rPr lang="zh-CN" altLang="en-US" sz="6000" b="1">
                <a:solidFill>
                  <a:schemeClr val="tx2"/>
                </a:solidFill>
                <a:sym typeface="+mn-ea"/>
              </a:rPr>
            </a:br>
            <a:r>
              <a:rPr lang="zh-CN" altLang="en-US" sz="6000" b="1">
                <a:solidFill>
                  <a:schemeClr val="tx2"/>
                </a:solidFill>
                <a:sym typeface="+mn-ea"/>
              </a:rPr>
              <a:t>  左右逢源</a:t>
            </a:r>
            <a:r>
              <a:rPr lang="zh-CN" altLang="en-US" sz="6000" b="1">
                <a:solidFill>
                  <a:schemeClr val="accent4"/>
                </a:solidFill>
                <a:sym typeface="+mn-ea"/>
              </a:rPr>
              <a:t>补写句子</a:t>
            </a:r>
          </a:p>
          <a:p>
            <a:endParaRPr lang="zh-CN" altLang="en-US" sz="6000" b="1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标题 1"/>
          <p:cNvSpPr>
            <a:spLocks noGrp="1" noRot="1"/>
          </p:cNvSpPr>
          <p:nvPr>
            <p:ph type="title"/>
          </p:nvPr>
        </p:nvSpPr>
        <p:spPr>
          <a:xfrm>
            <a:off x="201930" y="-20320"/>
            <a:ext cx="8540750" cy="1143000"/>
          </a:xfrm>
        </p:spPr>
        <p:txBody>
          <a:bodyPr wrap="square" lIns="91440" tIns="45720" rIns="91440" bIns="45720" anchor="ctr"/>
          <a:lstStyle/>
          <a:p>
            <a:pPr lvl="0"/>
            <a:r>
              <a:rPr lang="zh-CN" altLang="en-US" sz="5400" b="1"/>
              <a:t>具体方法：</a:t>
            </a:r>
            <a:r>
              <a:rPr lang="zh-CN" altLang="en-US" sz="5400" b="1" u="sng"/>
              <a:t>三看四查一中心</a:t>
            </a:r>
          </a:p>
        </p:txBody>
      </p:sp>
      <p:sp>
        <p:nvSpPr>
          <p:cNvPr id="6146" name="内容占位符 2"/>
          <p:cNvSpPr>
            <a:spLocks noGrp="1" noRot="1"/>
          </p:cNvSpPr>
          <p:nvPr>
            <p:ph idx="4294967295"/>
          </p:nvPr>
        </p:nvSpPr>
        <p:spPr>
          <a:xfrm>
            <a:off x="30480" y="913765"/>
            <a:ext cx="8997315" cy="5733415"/>
          </a:xfrm>
        </p:spPr>
        <p:txBody>
          <a:bodyPr wrap="square" lIns="91440" tIns="45720" rIns="91440" bIns="45720" anchor="t"/>
          <a:lstStyle/>
          <a:p>
            <a:pPr lvl="0" indent="-342900"/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、明确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中心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话题   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-342900"/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看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“上下”和 “左右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b="1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（联系上下文，提取有效信息；理清行文思路，把握句子关系，推导准确答案</a:t>
            </a:r>
            <a:r>
              <a:rPr lang="zh-CN" altLang="en-US" b="1">
                <a:solidFill>
                  <a:srgbClr val="000099"/>
                </a:solidFill>
                <a:sym typeface="+mn-ea"/>
              </a:rPr>
              <a:t>）</a:t>
            </a:r>
            <a:endParaRPr lang="zh-CN" altLang="en-US" b="1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indent="-342900"/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位置及作用</a:t>
            </a:r>
            <a:r>
              <a:rPr lang="zh-CN" altLang="en-US" b="1">
                <a:solidFill>
                  <a:srgbClr val="000099"/>
                </a:solidFill>
              </a:rPr>
              <a:t>（前：引领下文；中：过渡、阐释、照应</a:t>
            </a:r>
            <a:r>
              <a:rPr lang="en-US" altLang="zh-CN" b="1">
                <a:solidFill>
                  <a:srgbClr val="000099"/>
                </a:solidFill>
              </a:rPr>
              <a:t>……</a:t>
            </a:r>
            <a:r>
              <a:rPr lang="zh-CN" altLang="en-US" b="1">
                <a:solidFill>
                  <a:srgbClr val="000099"/>
                </a:solidFill>
              </a:rPr>
              <a:t>；后：总结上文）</a:t>
            </a:r>
          </a:p>
          <a:p>
            <a:pPr lvl="0" indent="-342900"/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sym typeface="Arial" pitchFamily="34" charset="0"/>
              </a:rPr>
              <a:t>4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Arial" pitchFamily="34" charset="0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itchFamily="34" charset="0"/>
              </a:rPr>
              <a:t>看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Arial" pitchFamily="34" charset="0"/>
              </a:rPr>
              <a:t>关联词语   </a:t>
            </a:r>
            <a:endParaRPr lang="en-US" altLang="x-none" sz="4000" b="1">
              <a:latin typeface="黑体" panose="02010609060101010101" pitchFamily="49" charset="-122"/>
              <a:ea typeface="黑体" panose="02010609060101010101" pitchFamily="49" charset="-122"/>
              <a:sym typeface="Arial" pitchFamily="34" charset="0"/>
            </a:endParaRPr>
          </a:p>
          <a:p>
            <a:pPr lvl="0" indent="-342900"/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语法，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手法，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标点，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字数 </a:t>
            </a:r>
          </a:p>
          <a:p>
            <a:pPr lvl="0" indent="-342900"/>
            <a:endParaRPr lang="en-US" altLang="x-none" sz="4000" b="1"/>
          </a:p>
          <a:p>
            <a:pPr lvl="0" indent="-342900"/>
            <a:endParaRPr lang="en-US" altLang="x-none" sz="4000" b="1"/>
          </a:p>
          <a:p>
            <a:pPr lvl="0" indent="-342900"/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22680" y="802640"/>
            <a:ext cx="809752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chemeClr val="accent5">
                    <a:lumMod val="25000"/>
                  </a:schemeClr>
                </a:solidFill>
              </a:rPr>
              <a:t>旧题重审，查病因</a:t>
            </a:r>
          </a:p>
          <a:p>
            <a:r>
              <a:rPr lang="zh-CN" altLang="en-US" sz="7200" b="1">
                <a:solidFill>
                  <a:schemeClr val="accent5">
                    <a:lumMod val="25000"/>
                  </a:schemeClr>
                </a:solidFill>
              </a:rPr>
              <a:t>对症下药，出药方</a:t>
            </a:r>
          </a:p>
          <a:p>
            <a:r>
              <a:rPr lang="zh-CN" altLang="en-US" sz="7200" b="1" u="sng">
                <a:solidFill>
                  <a:schemeClr val="accent5">
                    <a:lumMod val="25000"/>
                  </a:schemeClr>
                </a:solidFill>
              </a:rPr>
              <a:t>实战演练，病全消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6535" y="131445"/>
            <a:ext cx="8829040" cy="560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000099"/>
                </a:solidFill>
              </a:rPr>
              <a:t>分组讨论</a:t>
            </a:r>
          </a:p>
          <a:p>
            <a:r>
              <a:rPr lang="zh-CN" altLang="en-US" sz="4400" b="1"/>
              <a:t>讨论内容：</a:t>
            </a:r>
            <a:endParaRPr lang="zh-CN" altLang="en-US" sz="4000" b="1"/>
          </a:p>
          <a:p>
            <a:r>
              <a:rPr lang="en-US" altLang="zh-CN" sz="5400" b="1"/>
              <a:t>1</a:t>
            </a:r>
            <a:r>
              <a:rPr lang="zh-CN" altLang="en-US" sz="5400" b="1"/>
              <a:t>、</a:t>
            </a:r>
            <a:r>
              <a:rPr lang="zh-CN" altLang="en-US" sz="5400" b="1">
                <a:sym typeface="+mn-ea"/>
              </a:rPr>
              <a:t>讨论评出本组最佳答案</a:t>
            </a:r>
            <a:endParaRPr lang="zh-CN" altLang="en-US" sz="5400" b="1"/>
          </a:p>
          <a:p>
            <a:endParaRPr lang="zh-CN" altLang="en-US" sz="5400" b="1"/>
          </a:p>
          <a:p>
            <a:r>
              <a:rPr lang="en-US" altLang="zh-CN" sz="5400" b="1"/>
              <a:t>2</a:t>
            </a:r>
            <a:r>
              <a:rPr lang="zh-CN" altLang="en-US" sz="5400" b="1"/>
              <a:t>、</a:t>
            </a:r>
            <a:r>
              <a:rPr lang="zh-CN" altLang="en-US" sz="5400" b="1">
                <a:sym typeface="+mn-ea"/>
              </a:rPr>
              <a:t>答案是怎样得出的？</a:t>
            </a:r>
            <a:endParaRPr lang="zh-CN" altLang="en-US" sz="5400" b="1"/>
          </a:p>
          <a:p>
            <a:r>
              <a:rPr lang="zh-CN" altLang="en-US" sz="5400" b="1">
                <a:sym typeface="+mn-ea"/>
              </a:rPr>
              <a:t>运用了</a:t>
            </a:r>
            <a:r>
              <a:rPr lang="en-US" altLang="zh-CN" sz="5400" b="1">
                <a:sym typeface="+mn-ea"/>
              </a:rPr>
              <a:t>“</a:t>
            </a:r>
            <a:r>
              <a:rPr lang="zh-CN" altLang="en-US" sz="5400" b="1">
                <a:sym typeface="+mn-ea"/>
              </a:rPr>
              <a:t>药方</a:t>
            </a:r>
            <a:r>
              <a:rPr lang="en-US" altLang="zh-CN" sz="5400" b="1">
                <a:sym typeface="+mn-ea"/>
              </a:rPr>
              <a:t>”</a:t>
            </a:r>
            <a:r>
              <a:rPr lang="zh-CN" altLang="en-US" sz="5400" b="1">
                <a:sym typeface="+mn-ea"/>
              </a:rPr>
              <a:t>的哪一点？</a:t>
            </a:r>
          </a:p>
          <a:p>
            <a:endParaRPr lang="zh-CN" altLang="en-US" sz="5400" b="1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166688" y="-66675"/>
            <a:ext cx="8810625" cy="66325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endParaRPr lang="en-US" altLang="zh-CN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>
                <a:solidFill>
                  <a:srgbClr val="0000FF"/>
                </a:solidFill>
              </a:rPr>
              <a:t>   </a:t>
            </a:r>
            <a:r>
              <a:rPr lang="en-US" altLang="zh-CN" b="1">
                <a:solidFill>
                  <a:srgbClr val="0000FF"/>
                </a:solidFill>
              </a:rPr>
              <a:t>1</a:t>
            </a:r>
            <a:r>
              <a:rPr lang="zh-CN" altLang="en-US" b="1">
                <a:solidFill>
                  <a:srgbClr val="0000FF"/>
                </a:solidFill>
              </a:rPr>
              <a:t>、在下面一段文字横线处补写恰当的语句，使整段文字语意完整连贯，内容贴切，逻辑严密。每处不超过</a:t>
            </a:r>
            <a:r>
              <a:rPr lang="en-US" altLang="zh-CN" b="1">
                <a:solidFill>
                  <a:srgbClr val="0000FF"/>
                </a:solidFill>
              </a:rPr>
              <a:t>15</a:t>
            </a:r>
            <a:r>
              <a:rPr lang="zh-CN" altLang="en-US" b="1">
                <a:solidFill>
                  <a:srgbClr val="0000FF"/>
                </a:solidFill>
              </a:rPr>
              <a:t>个字。（</a:t>
            </a:r>
            <a:r>
              <a:rPr lang="en-US" altLang="zh-CN" b="1">
                <a:solidFill>
                  <a:srgbClr val="0000FF"/>
                </a:solidFill>
              </a:rPr>
              <a:t>6</a:t>
            </a:r>
            <a:r>
              <a:rPr lang="zh-CN" altLang="en-US" b="1">
                <a:solidFill>
                  <a:srgbClr val="0000FF"/>
                </a:solidFill>
              </a:rPr>
              <a:t>分）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3600" b="1"/>
              <a:t>        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正月十五是中国的传统节日，正月是农历的</a:t>
            </a:r>
            <a:r>
              <a:rPr lang="zh-CN" altLang="en-US" b="1">
                <a:latin typeface="黑体" panose="02010609060101010101" pitchFamily="49" charset="-122"/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元</a:t>
            </a:r>
            <a:r>
              <a:rPr lang="zh-CN" altLang="en-US" b="1">
                <a:latin typeface="黑体" panose="02010609060101010101" pitchFamily="49" charset="-122"/>
                <a:ea typeface="楷体_GB2312" pitchFamily="49" charset="-122"/>
              </a:rPr>
              <a:t>”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日，古人又称夜为</a:t>
            </a:r>
            <a:r>
              <a:rPr lang="zh-CN" altLang="en-US" b="1">
                <a:latin typeface="黑体" panose="02010609060101010101" pitchFamily="49" charset="-122"/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宵</a:t>
            </a:r>
            <a:r>
              <a:rPr lang="zh-CN" altLang="en-US" b="1">
                <a:latin typeface="黑体" panose="02010609060101010101" pitchFamily="49" charset="-122"/>
                <a:ea typeface="楷体_GB2312" pitchFamily="49" charset="-122"/>
              </a:rPr>
              <a:t>”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， 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________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。正月十五是一年之中第一个月圆之夜，又值大地回春，人们欢庆佳节，既是为了赏月，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______________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。元宵节不仅仅是一种娱乐性活动，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______________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，届时，君臣百姓都去看灯、猜谜，文人们则饮酒、赋诗、答对，异常热闹。</a:t>
            </a:r>
          </a:p>
        </p:txBody>
      </p:sp>
      <p:sp>
        <p:nvSpPr>
          <p:cNvPr id="30721" name="矩形 86019"/>
          <p:cNvSpPr/>
          <p:nvPr/>
        </p:nvSpPr>
        <p:spPr>
          <a:xfrm>
            <a:off x="585788" y="5011738"/>
            <a:ext cx="892175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参考答案</a:t>
            </a:r>
            <a:r>
              <a:rPr lang="en-US" alt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:</a:t>
            </a:r>
            <a:endParaRPr lang="zh-CN" altLang="en-US" sz="24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（</a:t>
            </a:r>
            <a:r>
              <a:rPr lang="zh-CN" alt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）</a:t>
            </a:r>
            <a:r>
              <a:rPr lang="zh-CN" altLang="en-US" sz="24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所以称正月十五为元宵节。</a:t>
            </a:r>
          </a:p>
          <a:p>
            <a:pPr lvl="0" eaLnBrk="1" hangingPunct="1"/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（</a:t>
            </a:r>
            <a:r>
              <a:rPr lang="zh-CN" alt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）也是为了庆贺新春的到来。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（</a:t>
            </a:r>
            <a:r>
              <a:rPr lang="zh-CN" alt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）更是一种独特的文化活动，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155" y="360045"/>
            <a:ext cx="8949690" cy="66141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　</a:t>
            </a:r>
            <a:r>
              <a:rPr lang="en-US" altLang="zh-CN" sz="3200" b="1">
                <a:solidFill>
                  <a:schemeClr val="tx2"/>
                </a:solidFill>
              </a:rPr>
              <a:t>2017</a:t>
            </a:r>
            <a:r>
              <a:rPr lang="zh-CN" altLang="zh-CN" sz="3200" b="1">
                <a:solidFill>
                  <a:schemeClr val="tx2"/>
                </a:solidFill>
              </a:rPr>
              <a:t>年高考语文大纲：</a:t>
            </a:r>
          </a:p>
          <a:p>
            <a:r>
              <a:rPr lang="zh-CN" altLang="en-US" sz="3600" b="1"/>
              <a:t>    高考语文科要求考查考生识记、理解、分析综合、鉴赏评价、表达应用和探究六种能力，表现为六个层级，具体要求如下。</a:t>
            </a:r>
          </a:p>
          <a:p>
            <a:r>
              <a:rPr lang="zh-CN" altLang="en-US" sz="3600" b="1"/>
              <a:t>　　A、识记</a:t>
            </a:r>
          </a:p>
          <a:p>
            <a:r>
              <a:rPr lang="zh-CN" altLang="en-US" sz="3600" b="1"/>
              <a:t>　　B、理解</a:t>
            </a:r>
          </a:p>
          <a:p>
            <a:r>
              <a:rPr lang="zh-CN" altLang="en-US" sz="3600" b="1"/>
              <a:t>　　C、分析综合</a:t>
            </a:r>
          </a:p>
          <a:p>
            <a:r>
              <a:rPr lang="zh-CN" altLang="en-US" sz="3600" b="1"/>
              <a:t>　　D、鉴赏评价</a:t>
            </a:r>
          </a:p>
          <a:p>
            <a:r>
              <a:rPr lang="zh-CN" altLang="en-US" sz="3600" b="1"/>
              <a:t>　　</a:t>
            </a:r>
            <a:r>
              <a:rPr lang="zh-CN" altLang="en-US" sz="3600" b="1" u="sng">
                <a:solidFill>
                  <a:schemeClr val="tx2"/>
                </a:solidFill>
              </a:rPr>
              <a:t>E、表达应用：指对语文知识和能力的运用，是以识记、理解和分析综合为基础，在表达方面发展了的能力层级。</a:t>
            </a:r>
          </a:p>
          <a:p>
            <a:r>
              <a:rPr lang="zh-CN" altLang="en-US" sz="3600" b="1"/>
              <a:t>　　F、探究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xfrm>
            <a:off x="450850" y="528638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br>
              <a:rPr lang="en-US" altLang="zh-CN" sz="2800" b="1">
                <a:solidFill>
                  <a:srgbClr val="FF0000"/>
                </a:solidFill>
              </a:rPr>
            </a:br>
            <a:r>
              <a:rPr lang="en-US" altLang="zh-CN" sz="2800" b="1">
                <a:solidFill>
                  <a:srgbClr val="FF0000"/>
                </a:solidFill>
              </a:rPr>
              <a:t> 2</a:t>
            </a:r>
            <a:r>
              <a:rPr lang="zh-CN" altLang="en-US" sz="2800" b="1">
                <a:solidFill>
                  <a:srgbClr val="FF0000"/>
                </a:solidFill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2014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年广东卷）</a:t>
            </a:r>
            <a:r>
              <a:rPr lang="zh-CN" altLang="zh-CN" sz="2800" b="1">
                <a:solidFill>
                  <a:srgbClr val="262673"/>
                </a:solidFill>
              </a:rPr>
              <a:t>在下而一段文字横线处补写恰当的语句，使整段文字语意完整连贯，内容貼切，逻辑严密。每处不超过</a:t>
            </a:r>
            <a:r>
              <a:rPr lang="en-US" altLang="zh-CN" sz="2800" b="1">
                <a:solidFill>
                  <a:srgbClr val="262673"/>
                </a:solidFill>
              </a:rPr>
              <a:t>20</a:t>
            </a:r>
            <a:r>
              <a:rPr lang="zh-CN" altLang="zh-CN" sz="2800" b="1">
                <a:solidFill>
                  <a:srgbClr val="262673"/>
                </a:solidFill>
              </a:rPr>
              <a:t>个字（</a:t>
            </a:r>
            <a:r>
              <a:rPr lang="en-US" altLang="zh-CN" sz="2800" b="1">
                <a:solidFill>
                  <a:srgbClr val="262673"/>
                </a:solidFill>
              </a:rPr>
              <a:t>5</a:t>
            </a:r>
            <a:r>
              <a:rPr lang="zh-CN" altLang="zh-CN" sz="2800" b="1">
                <a:solidFill>
                  <a:srgbClr val="262673"/>
                </a:solidFill>
              </a:rPr>
              <a:t>分）</a:t>
            </a:r>
            <a:endParaRPr lang="zh-CN" altLang="en-US" sz="2800" b="1">
              <a:solidFill>
                <a:srgbClr val="262673"/>
              </a:solidFill>
            </a:endParaRPr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>
          <a:xfrm>
            <a:off x="0" y="2055813"/>
            <a:ext cx="9144000" cy="457835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400" b="1">
                <a:solidFill>
                  <a:srgbClr val="000204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000204"/>
                </a:solidFill>
                <a:latin typeface="宋体" panose="02010600030101010101" pitchFamily="2" charset="-122"/>
              </a:rPr>
              <a:t>大栌榄树是曾经生长在毛里求斯的一种珍稀树种。如今在地球上已难觅踪影</a:t>
            </a:r>
            <a:r>
              <a:rPr lang="en-US" altLang="zh-CN" sz="2800" b="1">
                <a:solidFill>
                  <a:srgbClr val="000204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u="sng">
                <a:solidFill>
                  <a:srgbClr val="000204"/>
                </a:solidFill>
                <a:latin typeface="宋体" panose="02010600030101010101" pitchFamily="2" charset="-122"/>
              </a:rPr>
              <a:t> ①                </a:t>
            </a:r>
            <a:r>
              <a:rPr lang="zh-CN" altLang="en-US" sz="2800" b="1">
                <a:solidFill>
                  <a:srgbClr val="000204"/>
                </a:solidFill>
                <a:latin typeface="宋体" panose="02010600030101010101" pitchFamily="2" charset="-122"/>
              </a:rPr>
              <a:t>？科学家对此提出了多种假说。美国一位科学家的研究认为</a:t>
            </a:r>
            <a:r>
              <a:rPr lang="en-US" altLang="zh-CN" sz="2800" b="1">
                <a:solidFill>
                  <a:srgbClr val="000204"/>
                </a:solidFill>
                <a:latin typeface="宋体" panose="02010600030101010101" pitchFamily="2" charset="-122"/>
              </a:rPr>
              <a:t>,</a:t>
            </a:r>
            <a:r>
              <a:rPr lang="en-US" altLang="zh-CN" sz="2800" b="1" u="sng">
                <a:solidFill>
                  <a:srgbClr val="000204"/>
                </a:solidFill>
                <a:latin typeface="宋体" panose="02010600030101010101" pitchFamily="2" charset="-122"/>
              </a:rPr>
              <a:t>②                                        </a:t>
            </a:r>
            <a:r>
              <a:rPr lang="zh-CN" altLang="en-US" sz="2800" b="1">
                <a:solidFill>
                  <a:srgbClr val="000204"/>
                </a:solidFill>
                <a:latin typeface="宋体" panose="02010600030101010101" pitchFamily="2" charset="-122"/>
              </a:rPr>
              <a:t>，而渡渡鸟在三百年灭绝了，因此，大</a:t>
            </a:r>
            <a:r>
              <a:rPr lang="zh-CN" altLang="en-US" sz="2800" b="1">
                <a:solidFill>
                  <a:srgbClr val="000204"/>
                </a:solidFill>
                <a:latin typeface="宋体" panose="02010600030101010101" pitchFamily="2" charset="-122"/>
                <a:sym typeface="+mn-ea"/>
              </a:rPr>
              <a:t>栌</a:t>
            </a:r>
            <a:r>
              <a:rPr lang="zh-CN" altLang="en-US" sz="2800" b="1">
                <a:solidFill>
                  <a:srgbClr val="000204"/>
                </a:solidFill>
                <a:latin typeface="宋体" panose="02010600030101010101" pitchFamily="2" charset="-122"/>
              </a:rPr>
              <a:t>榄树也跟着消失了；后来，有学者研究发现大</a:t>
            </a:r>
            <a:r>
              <a:rPr lang="zh-CN" altLang="en-US" sz="2800" b="1">
                <a:solidFill>
                  <a:srgbClr val="000204"/>
                </a:solidFill>
                <a:latin typeface="宋体" panose="02010600030101010101" pitchFamily="2" charset="-122"/>
                <a:sym typeface="+mn-ea"/>
              </a:rPr>
              <a:t>栌</a:t>
            </a:r>
            <a:r>
              <a:rPr lang="zh-CN" altLang="en-US" sz="2800" b="1">
                <a:solidFill>
                  <a:srgbClr val="000204"/>
                </a:solidFill>
                <a:latin typeface="宋体" panose="02010600030101010101" pitchFamily="2" charset="-122"/>
              </a:rPr>
              <a:t>榄树的种子不需要动物的肠胃软化也能发芽。于是，又有研究者们提出了新的假说：外来物种的入侵导致了大栌榄树的消失。不过，这个假说需要进一步验证：</a:t>
            </a:r>
            <a:r>
              <a:rPr lang="zh-CN" altLang="en-US" sz="2800" b="1" u="sng">
                <a:solidFill>
                  <a:srgbClr val="000204"/>
                </a:solidFill>
                <a:latin typeface="宋体" panose="02010600030101010101" pitchFamily="2" charset="-122"/>
              </a:rPr>
              <a:t>③                    </a:t>
            </a:r>
            <a:r>
              <a:rPr lang="zh-CN" altLang="en-US" sz="2800" b="1">
                <a:solidFill>
                  <a:srgbClr val="000204"/>
                </a:solidFill>
                <a:latin typeface="宋体" panose="02010600030101010101" pitchFamily="2" charset="-122"/>
              </a:rPr>
              <a:t>；如果被证伪，则会被抛弃。</a:t>
            </a:r>
            <a:r>
              <a:rPr lang="zh-CN" altLang="en-US" sz="2800" b="1">
                <a:solidFill>
                  <a:srgbClr val="000204"/>
                </a:solidFill>
              </a:rPr>
              <a:t> </a:t>
            </a:r>
            <a:endParaRPr lang="zh-CN" altLang="zh-CN" sz="2800" b="1">
              <a:solidFill>
                <a:srgbClr val="0D0D0D"/>
              </a:solidFill>
            </a:endParaRPr>
          </a:p>
          <a:p>
            <a:pPr eaLnBrk="1" hangingPunct="1"/>
            <a:endParaRPr lang="zh-CN" altLang="zh-CN" sz="2800" b="1"/>
          </a:p>
        </p:txBody>
      </p:sp>
      <p:sp>
        <p:nvSpPr>
          <p:cNvPr id="4" name="Text Box 7"/>
          <p:cNvSpPr txBox="1"/>
          <p:nvPr/>
        </p:nvSpPr>
        <p:spPr>
          <a:xfrm>
            <a:off x="4399915" y="2518410"/>
            <a:ext cx="3970020" cy="457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i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这到底是什么原因造成的呢</a:t>
            </a:r>
            <a:endParaRPr lang="zh-CN" altLang="en-US" sz="2400" i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7" name="Text Box 7"/>
          <p:cNvSpPr txBox="1"/>
          <p:nvPr/>
        </p:nvSpPr>
        <p:spPr>
          <a:xfrm>
            <a:off x="1469073" y="3378835"/>
            <a:ext cx="6638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大栌榄树的种子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需要渡渡鸟的肠胃软化才能发芽 </a:t>
            </a:r>
          </a:p>
        </p:txBody>
      </p:sp>
      <p:sp>
        <p:nvSpPr>
          <p:cNvPr id="18438" name="Text Box 7"/>
          <p:cNvSpPr txBox="1"/>
          <p:nvPr/>
        </p:nvSpPr>
        <p:spPr>
          <a:xfrm>
            <a:off x="4919980" y="5420995"/>
            <a:ext cx="4318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如果被证实，疑团就可解开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437" grpId="1"/>
      <p:bldP spid="18438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72390" y="323215"/>
            <a:ext cx="9196705" cy="6574155"/>
          </a:xfrm>
        </p:spPr>
        <p:txBody>
          <a:bodyPr/>
          <a:lstStyle/>
          <a:p>
            <a:r>
              <a:rPr lang="en-US" altLang="zh-CN"/>
              <a:t> </a:t>
            </a:r>
            <a:r>
              <a:rPr lang="en-US" altLang="zh-CN" sz="2800" b="1"/>
              <a:t> 3</a:t>
            </a:r>
            <a:r>
              <a:rPr lang="zh-CN" altLang="en-US" sz="2800" b="1"/>
              <a:t>、在下面一段文字横线处补写恰当的语句，使整段文字语意完整连贯，内容贴切，逻辑严密，每处不超过</a:t>
            </a:r>
            <a:r>
              <a:rPr lang="en-US" altLang="zh-CN" sz="2800" b="1"/>
              <a:t>15</a:t>
            </a:r>
            <a:r>
              <a:rPr lang="zh-CN" altLang="en-US" sz="2800" b="1"/>
              <a:t>个字。</a:t>
            </a:r>
          </a:p>
          <a:p>
            <a:pPr algn="l"/>
            <a:r>
              <a:rPr lang="zh-CN" altLang="en-US" sz="2800" b="1"/>
              <a:t>       空气污染治理是项全民工程,</a:t>
            </a:r>
            <a:r>
              <a:rPr lang="zh-CN" altLang="en-US" sz="2800" b="1" u="sng"/>
              <a:t>    </a:t>
            </a:r>
            <a:r>
              <a:rPr lang="zh-CN" altLang="en-US" sz="2800" b="1" u="sng">
                <a:sym typeface="Wingdings"/>
              </a:rPr>
              <a:t></a:t>
            </a:r>
            <a:r>
              <a:rPr lang="zh-CN" altLang="en-US" sz="2800" b="1" u="sng"/>
              <a:t>       </a:t>
            </a:r>
            <a:r>
              <a:rPr lang="zh-CN" altLang="en-US" sz="2800" b="1"/>
              <a:t>。污染的空气具有明显的流动性，动辄覆盖几个省的区域，一个区域污染，有可能隔天就到了另一个相距甚远的区域。如果各自为政，头疼医头，脚疼医脚，</a:t>
            </a:r>
            <a:r>
              <a:rPr lang="zh-CN" altLang="en-US" sz="2800" b="1" i="1" u="sng"/>
              <a:t>     </a:t>
            </a:r>
            <a:r>
              <a:rPr lang="zh-CN" altLang="en-US" sz="2800" b="1" i="1" u="sng">
                <a:sym typeface="Wingdings"/>
              </a:rPr>
              <a:t></a:t>
            </a:r>
            <a:r>
              <a:rPr lang="zh-CN" altLang="en-US" sz="2800" b="1" i="1" u="sng"/>
              <a:t>       </a:t>
            </a:r>
            <a:r>
              <a:rPr lang="zh-CN" altLang="en-US" sz="2800" b="1" u="sng"/>
              <a:t>  </a:t>
            </a:r>
            <a:r>
              <a:rPr lang="zh-CN" altLang="en-US" sz="2800" b="1"/>
              <a:t>。 因此，我们要牢固树立一盘棋的思想，采取得力措施</a:t>
            </a:r>
            <a:r>
              <a:rPr lang="zh-CN" altLang="en-US" sz="2800" b="1" u="sng"/>
              <a:t>    </a:t>
            </a:r>
            <a:r>
              <a:rPr lang="zh-CN" altLang="en-US" sz="2800" b="1" u="sng">
                <a:sym typeface="Wingdings"/>
              </a:rPr>
              <a:t></a:t>
            </a:r>
            <a:r>
              <a:rPr lang="zh-CN" altLang="en-US" sz="2800" b="1" u="sng"/>
              <a:t>  。             </a:t>
            </a:r>
          </a:p>
          <a:p>
            <a:pPr algn="l"/>
            <a:r>
              <a:rPr lang="zh-CN" altLang="en-US" sz="2800" b="1"/>
              <a:t>参考答案：</a:t>
            </a:r>
          </a:p>
          <a:p>
            <a:pPr algn="l"/>
            <a:r>
              <a:rPr lang="zh-CN" altLang="en-US" sz="2800" b="1">
                <a:sym typeface="Wingdings"/>
              </a:rPr>
              <a:t></a:t>
            </a:r>
            <a:r>
              <a:rPr lang="zh-CN" altLang="en-US" sz="2800" b="1">
                <a:solidFill>
                  <a:srgbClr val="C00000"/>
                </a:solidFill>
                <a:sym typeface="Wingdings"/>
              </a:rPr>
              <a:t>需要全社会的共同努力</a:t>
            </a:r>
          </a:p>
          <a:p>
            <a:pPr algn="l"/>
            <a:r>
              <a:rPr lang="zh-CN" altLang="en-US" sz="2800" b="1">
                <a:sym typeface="Wingdings"/>
              </a:rPr>
              <a:t></a:t>
            </a:r>
            <a:r>
              <a:rPr lang="zh-CN" altLang="en-US" sz="2800" b="1">
                <a:solidFill>
                  <a:srgbClr val="C00000"/>
                </a:solidFill>
                <a:sym typeface="Wingdings"/>
              </a:rPr>
              <a:t>就很难收到满意的治理效果</a:t>
            </a:r>
          </a:p>
          <a:p>
            <a:pPr algn="l"/>
            <a:r>
              <a:rPr lang="zh-CN" altLang="en-US" sz="2800" b="1">
                <a:sym typeface="Wingdings"/>
              </a:rPr>
              <a:t></a:t>
            </a:r>
            <a:r>
              <a:rPr lang="zh-CN" altLang="en-US" sz="2800" b="1">
                <a:solidFill>
                  <a:srgbClr val="C00000"/>
                </a:solidFill>
                <a:sym typeface="Wingdings"/>
              </a:rPr>
              <a:t>彻底治理空气污染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9" name="Rectangle 3"/>
          <p:cNvSpPr>
            <a:spLocks noGrp="1" noRot="1"/>
          </p:cNvSpPr>
          <p:nvPr>
            <p:ph idx="1"/>
          </p:nvPr>
        </p:nvSpPr>
        <p:spPr>
          <a:xfrm>
            <a:off x="228600" y="295910"/>
            <a:ext cx="8524875" cy="4495800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en-US" altLang="zh-CN" sz="2800" b="1">
                <a:solidFill>
                  <a:schemeClr val="tx2"/>
                </a:solidFill>
              </a:rPr>
              <a:t>4</a:t>
            </a:r>
            <a:r>
              <a:rPr lang="zh-CN" altLang="en-US" sz="2800" b="1">
                <a:solidFill>
                  <a:schemeClr val="tx2"/>
                </a:solidFill>
              </a:rPr>
              <a:t>、【2016年高考新课标Ⅲ卷卷】</a:t>
            </a:r>
            <a:r>
              <a:rPr lang="zh-CN" altLang="en-US" sz="2800" b="1"/>
              <a:t>在下面一段文字横线处补写恰当的语句，使整段文字语意完整连贯，内容贴切，選辑严密。每处不超过10个字。（5分）</a:t>
            </a:r>
          </a:p>
          <a:p>
            <a:pPr marL="0" indent="0">
              <a:buNone/>
            </a:pPr>
            <a:r>
              <a:rPr lang="zh-CN" altLang="en-US" sz="2800" b="1"/>
              <a:t>       自第一颗人造地球卫星进入太空以来，除了载人航天飞行器会回收之外，其他上天的人造物体陆续被遗弃在太空中，</a:t>
            </a:r>
            <a:r>
              <a:rPr lang="zh-CN" altLang="en-US" sz="2800" b="1" u="sng"/>
              <a:t>           ①           </a:t>
            </a:r>
            <a:r>
              <a:rPr lang="zh-CN" altLang="en-US" sz="2800" b="1"/>
              <a:t>。太空垃圾已经威胁到人类的航天活动。比如厄瓜多尔的一颗卫星升空后不到一个月，就与太空中的火箭残骸相撞而报废。这种威胁不仅仅发生在太空，甚至地球上的人类也会 </a:t>
            </a:r>
            <a:r>
              <a:rPr lang="zh-CN" altLang="en-US" sz="2800" b="1" u="sng"/>
              <a:t>          ②           </a:t>
            </a:r>
            <a:r>
              <a:rPr lang="zh-CN" altLang="en-US" sz="2800" b="1"/>
              <a:t> 。因此，</a:t>
            </a:r>
            <a:r>
              <a:rPr lang="zh-CN" altLang="en-US" sz="2800" b="1" u="sng"/>
              <a:t>       ③         </a:t>
            </a:r>
            <a:r>
              <a:rPr lang="zh-CN" altLang="en-US" sz="2800" b="1"/>
              <a:t>，应是人类接下来要解决的一个重要课题。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228600" y="5207953"/>
            <a:ext cx="89154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219075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【参考答案】示例：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①都变成了太空垃圾  ②受到太空垃圾的影响  ③如何清理太空垃圾</a:t>
            </a:r>
          </a:p>
          <a:p>
            <a:pPr lvl="0" indent="219075" eaLnBrk="1" hangingPunct="1"/>
            <a:endParaRPr lang="zh-CN" altLang="en-US" sz="2800" b="1">
              <a:solidFill>
                <a:schemeClr val="tx2"/>
              </a:solidFill>
              <a:latin typeface="Arial" pitchFamily="34" charset="0"/>
              <a:ea typeface="宋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200025" y="244158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br>
              <a:rPr lang="en-US" altLang="zh-CN" sz="2800" b="1">
                <a:solidFill>
                  <a:srgbClr val="FF0000"/>
                </a:solidFill>
              </a:rPr>
            </a:br>
            <a:r>
              <a:rPr lang="en-US" altLang="zh-CN" sz="2800" b="1">
                <a:solidFill>
                  <a:srgbClr val="FF0000"/>
                </a:solidFill>
              </a:rPr>
              <a:t>   5</a:t>
            </a:r>
            <a:r>
              <a:rPr lang="zh-CN" altLang="en-US" sz="2800" b="1">
                <a:solidFill>
                  <a:srgbClr val="FF0000"/>
                </a:solidFill>
              </a:rPr>
              <a:t>、</a:t>
            </a:r>
            <a:r>
              <a:rPr lang="en-US" altLang="zh-CN" sz="2800" b="1">
                <a:solidFill>
                  <a:srgbClr val="FF0000"/>
                </a:solidFill>
              </a:rPr>
              <a:t>  </a:t>
            </a:r>
            <a:r>
              <a:rPr lang="zh-CN" altLang="en-US" sz="2800" b="1"/>
              <a:t>【2016年高考新课标Ⅱ卷】</a:t>
            </a:r>
            <a:r>
              <a:rPr lang="zh-CN" altLang="zh-CN" sz="2800" b="1">
                <a:solidFill>
                  <a:srgbClr val="262673"/>
                </a:solidFill>
              </a:rPr>
              <a:t>在下而一段文字横线处补写恰当的语句，使整段文字语意完整连贯，内容貼切，逻辑严密。每处不超过</a:t>
            </a:r>
            <a:r>
              <a:rPr lang="en-US" altLang="zh-CN" sz="2800" b="1">
                <a:solidFill>
                  <a:srgbClr val="262673"/>
                </a:solidFill>
              </a:rPr>
              <a:t>15</a:t>
            </a:r>
            <a:r>
              <a:rPr lang="zh-CN" altLang="zh-CN" sz="2800" b="1">
                <a:solidFill>
                  <a:srgbClr val="262673"/>
                </a:solidFill>
              </a:rPr>
              <a:t>个字（</a:t>
            </a:r>
            <a:r>
              <a:rPr lang="en-US" altLang="zh-CN" sz="2800" b="1">
                <a:solidFill>
                  <a:srgbClr val="262673"/>
                </a:solidFill>
              </a:rPr>
              <a:t>5</a:t>
            </a:r>
            <a:r>
              <a:rPr lang="zh-CN" altLang="zh-CN" sz="2800" b="1">
                <a:solidFill>
                  <a:srgbClr val="262673"/>
                </a:solidFill>
              </a:rPr>
              <a:t>分）</a:t>
            </a:r>
            <a:endParaRPr lang="zh-CN" altLang="en-US" sz="2800" b="1">
              <a:solidFill>
                <a:srgbClr val="262673"/>
              </a:solidFill>
            </a:endParaRPr>
          </a:p>
        </p:txBody>
      </p:sp>
      <p:sp>
        <p:nvSpPr>
          <p:cNvPr id="12291" name="内容占位符 1"/>
          <p:cNvSpPr>
            <a:spLocks noGrp="1"/>
          </p:cNvSpPr>
          <p:nvPr>
            <p:ph idx="1"/>
          </p:nvPr>
        </p:nvSpPr>
        <p:spPr>
          <a:xfrm>
            <a:off x="200025" y="1719580"/>
            <a:ext cx="8870950" cy="4527550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en-US" altLang="zh-CN"/>
              <a:t>     </a:t>
            </a:r>
            <a:r>
              <a:rPr lang="en-US" altLang="zh-CN" b="1"/>
              <a:t> </a:t>
            </a:r>
            <a:r>
              <a:rPr lang="zh-CN" altLang="en-US" b="1"/>
              <a:t>气候是一种复杂的自然现象，不仅决定着土壤、植被类型的形成，改变着地表形态，</a:t>
            </a:r>
            <a:r>
              <a:rPr lang="zh-CN" altLang="en-US" b="1" u="sng"/>
              <a:t>    ①</a:t>
            </a:r>
            <a:r>
              <a:rPr lang="zh-CN" altLang="en-US" b="1"/>
              <a:t>。人们的生活、生产、建设无不需要考虑气候的影响。气候已成为一种自然资源，供人类充分利用，为人类造福。但是，</a:t>
            </a:r>
            <a:r>
              <a:rPr lang="zh-CN" altLang="en-US" b="1" u="sng"/>
              <a:t>     ②</a:t>
            </a:r>
            <a:r>
              <a:rPr lang="zh-CN" altLang="en-US" b="1"/>
              <a:t>，有时会带来某些灾害。所以，人们会利用一些方法，在一定区域内改变气候状况，</a:t>
            </a:r>
            <a:r>
              <a:rPr lang="zh-CN" altLang="en-US" b="1" u="sng"/>
              <a:t>     ③</a:t>
            </a:r>
            <a:r>
              <a:rPr lang="zh-CN" altLang="en-US" b="1"/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0510" y="5302250"/>
            <a:ext cx="8602663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>
                <a:latin typeface="Arial" pitchFamily="34" charset="0"/>
                <a:ea typeface="宋体" pitchFamily="2" charset="-122"/>
              </a:rPr>
              <a:t>【答案】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①而且还影响着人类的活动②气候对人类也有不利的一面③使它向着有利于人类的方向发展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/>
          <p:nvPr/>
        </p:nvSpPr>
        <p:spPr>
          <a:xfrm>
            <a:off x="182245" y="338455"/>
            <a:ext cx="9144000" cy="5635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 eaLnBrk="1" hangingPunct="1"/>
            <a:r>
              <a:rPr lang="en-US" altLang="zh-CN" sz="2800" b="1" i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6</a:t>
            </a:r>
            <a:r>
              <a:rPr lang="zh-CN" altLang="en-US" sz="2800" b="1" i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、（2013新课标I卷）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在下面一段文字横线出补写恰当的语句，使整段文字语意完整连贯，内容贴切，逻辑严密。每处不超过12个字</a:t>
            </a:r>
          </a:p>
          <a:p>
            <a:pPr lvl="0" indent="266700" eaLnBrk="1" hangingPunct="1">
              <a:lnSpc>
                <a:spcPct val="140000"/>
              </a:lnSpc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水是植物主要的组成成分，植物体的含水量一般为60%－80%，有的甚至可达90以上。</a:t>
            </a:r>
            <a:r>
              <a:rPr lang="zh-CN" altLang="en-US" sz="2800" b="1" u="sng">
                <a:latin typeface="楷体_GB2312" pitchFamily="49" charset="-122"/>
                <a:ea typeface="楷体_GB2312" pitchFamily="49" charset="-122"/>
              </a:rPr>
              <a:t>                  ，</a:t>
            </a:r>
          </a:p>
          <a:p>
            <a:pPr lvl="0" indent="266700" eaLnBrk="1" hangingPunct="1">
              <a:lnSpc>
                <a:spcPct val="14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土壤中的矿物质、氧、二氧化碳等都必须先溶于水后，</a:t>
            </a:r>
          </a:p>
          <a:p>
            <a:pPr lvl="0" indent="266700" eaLnBrk="1" hangingPunct="1">
              <a:lnSpc>
                <a:spcPct val="140000"/>
              </a:lnSpc>
            </a:pPr>
            <a:r>
              <a:rPr lang="zh-CN" altLang="en-US" sz="2800" b="1" u="sng">
                <a:latin typeface="楷体_GB2312" pitchFamily="49" charset="-122"/>
                <a:ea typeface="楷体_GB2312" pitchFamily="49" charset="-122"/>
              </a:rPr>
              <a:t>    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。水还能维持细胞和组织的紧张度，以利于各种代谢的正常进行。水是光合作用制造有机物的原料，</a:t>
            </a:r>
            <a:r>
              <a:rPr lang="en-US" altLang="x-none" sz="2800" b="1">
                <a:latin typeface="楷体_GB2312" pitchFamily="49" charset="-122"/>
                <a:ea typeface="楷体_GB2312" pitchFamily="49" charset="-122"/>
              </a:rPr>
              <a:t>它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还作为反应物参与植物体内很多生物化学过程。因此，</a:t>
            </a:r>
            <a:r>
              <a:rPr lang="zh-CN" altLang="en-US" sz="3200" b="1" u="sng">
                <a:latin typeface="楷体_GB2312" pitchFamily="49" charset="-122"/>
                <a:ea typeface="楷体_GB2312" pitchFamily="49" charset="-122"/>
              </a:rPr>
              <a:t>                      。</a:t>
            </a:r>
          </a:p>
        </p:txBody>
      </p:sp>
      <p:sp>
        <p:nvSpPr>
          <p:cNvPr id="17412" name="Text Box 7"/>
          <p:cNvSpPr txBox="1"/>
          <p:nvPr/>
        </p:nvSpPr>
        <p:spPr>
          <a:xfrm>
            <a:off x="5363845" y="2412683"/>
            <a:ext cx="3962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u="sng">
                <a:solidFill>
                  <a:srgbClr val="FF0000"/>
                </a:solidFill>
                <a:latin typeface="Century Gothic" panose="020b0502020202020204" pitchFamily="34" charset="0"/>
                <a:ea typeface="宋体" pitchFamily="2" charset="-122"/>
              </a:rPr>
              <a:t>①水是很多物质的溶剂</a:t>
            </a:r>
          </a:p>
        </p:txBody>
      </p:sp>
      <p:sp>
        <p:nvSpPr>
          <p:cNvPr id="17413" name="Text Box 8"/>
          <p:cNvSpPr txBox="1"/>
          <p:nvPr/>
        </p:nvSpPr>
        <p:spPr>
          <a:xfrm>
            <a:off x="65405" y="3402965"/>
            <a:ext cx="3275013" cy="528638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u="sng">
                <a:solidFill>
                  <a:srgbClr val="C00000"/>
                </a:solidFill>
                <a:latin typeface="Century Gothic" panose="020b0502020202020204" pitchFamily="34" charset="0"/>
                <a:ea typeface="宋体" pitchFamily="2" charset="-122"/>
              </a:rPr>
              <a:t>②才能被植物吸收</a:t>
            </a:r>
          </a:p>
        </p:txBody>
      </p:sp>
      <p:sp>
        <p:nvSpPr>
          <p:cNvPr id="16393" name="Text Box 9"/>
          <p:cNvSpPr txBox="1"/>
          <p:nvPr/>
        </p:nvSpPr>
        <p:spPr>
          <a:xfrm>
            <a:off x="1194753" y="5297805"/>
            <a:ext cx="4273550" cy="52863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i="1" u="sng">
                <a:solidFill>
                  <a:srgbClr val="FF0000"/>
                </a:solidFill>
                <a:latin typeface="Century Gothic" panose="020b0502020202020204" pitchFamily="34" charset="0"/>
                <a:ea typeface="宋体" pitchFamily="2" charset="-122"/>
              </a:rPr>
              <a:t>没有水就没有植物的生命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Text Box 2"/>
          <p:cNvSpPr txBox="1"/>
          <p:nvPr/>
        </p:nvSpPr>
        <p:spPr>
          <a:xfrm>
            <a:off x="0" y="0"/>
            <a:ext cx="9144000" cy="6370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0" hangingPunct="0"/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7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、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（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2012年安徽卷） 请根据上下文，在下面文字的画线处补写出相应内容。要求：语意连贯，表达明确。不得照抄材料。每处不超过12字。  （5分）        </a:t>
            </a:r>
          </a:p>
          <a:p>
            <a:pPr lvl="0" indent="0" eaLnBrk="0" hangingPunct="0"/>
            <a:r>
              <a:rPr lang="zh-CN" altLang="en-US" sz="2400" b="1">
                <a:latin typeface="Arial" pitchFamily="34" charset="0"/>
                <a:ea typeface="宋体" pitchFamily="2" charset="-122"/>
              </a:rPr>
              <a:t>       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中国古代园林艺术的基本思想是可游、可居、可望。其中，</a:t>
            </a:r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①                 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。一切美术都是“望”、都是欣赏。不但“游”可以发生“望”的作用，</a:t>
            </a:r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②                  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，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也同样要“望”。一切亭台楼阁、都是为了“望”，都是为了得到和丰富对于空间的美的感受。在园林建筑艺术中</a:t>
            </a:r>
            <a:r>
              <a:rPr lang="zh-CN" altLang="en-US" sz="2800" b="1" u="sng">
                <a:latin typeface="Arial" pitchFamily="34" charset="0"/>
                <a:ea typeface="宋体" pitchFamily="2" charset="-122"/>
              </a:rPr>
              <a:t>，</a:t>
            </a:r>
            <a:endParaRPr lang="en-US" altLang="zh-CN" sz="2800" b="1" u="sng">
              <a:latin typeface="Arial" pitchFamily="34" charset="0"/>
              <a:ea typeface="宋体" pitchFamily="2" charset="-122"/>
            </a:endParaRPr>
          </a:p>
          <a:p>
            <a:pPr lvl="0" indent="0" eaLnBrk="0" hangingPunct="0"/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③                                               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，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有了窗子，内外就能发生交流。窗外的竹子或青山，经过窗子的框框望去，就是一幅画。而且同一个窗子，从不同的角度望出去，</a:t>
            </a:r>
            <a:endParaRPr lang="en-US" altLang="zh-CN" sz="2800" b="1">
              <a:latin typeface="Arial" pitchFamily="34" charset="0"/>
              <a:ea typeface="宋体" pitchFamily="2" charset="-122"/>
            </a:endParaRPr>
          </a:p>
          <a:p>
            <a:pPr lvl="0" indent="0" eaLnBrk="0" hangingPunct="0"/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④                                 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，于是引发人们不同的联想。这样，画的境界就无限地丰富了。如“窗含西岭千秋雪，门泊东吴万里船”，诗人从一个小房间“望”到千秋之雪、万里之船，以小见大，从而获得了</a:t>
            </a:r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⑤                  。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9219" name="Text Box 3"/>
          <p:cNvSpPr txBox="1"/>
          <p:nvPr/>
        </p:nvSpPr>
        <p:spPr>
          <a:xfrm>
            <a:off x="1257300" y="1625600"/>
            <a:ext cx="23161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zh-CN" sz="2800" b="1" u="sng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“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望”最重要</a:t>
            </a:r>
          </a:p>
        </p:txBody>
      </p:sp>
      <p:sp>
        <p:nvSpPr>
          <p:cNvPr id="9220" name="Text Box 4"/>
          <p:cNvSpPr txBox="1"/>
          <p:nvPr/>
        </p:nvSpPr>
        <p:spPr>
          <a:xfrm>
            <a:off x="6080125" y="1964690"/>
            <a:ext cx="22891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即便是“居”</a:t>
            </a:r>
          </a:p>
        </p:txBody>
      </p:sp>
      <p:sp>
        <p:nvSpPr>
          <p:cNvPr id="9221" name="Text Box 5"/>
          <p:cNvSpPr txBox="1"/>
          <p:nvPr/>
        </p:nvSpPr>
        <p:spPr>
          <a:xfrm>
            <a:off x="357505" y="3342005"/>
            <a:ext cx="53340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窗子也很重要或窗子</a:t>
            </a:r>
            <a:r>
              <a:rPr lang="en-US" altLang="zh-CN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必不可少</a:t>
            </a:r>
          </a:p>
        </p:txBody>
      </p:sp>
      <p:sp>
        <p:nvSpPr>
          <p:cNvPr id="9222" name="Text Box 6"/>
          <p:cNvSpPr txBox="1"/>
          <p:nvPr/>
        </p:nvSpPr>
        <p:spPr>
          <a:xfrm>
            <a:off x="357505" y="4505325"/>
            <a:ext cx="376396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景色都不（尽）相同</a:t>
            </a:r>
          </a:p>
        </p:txBody>
      </p:sp>
      <p:sp>
        <p:nvSpPr>
          <p:cNvPr id="9223" name="Text Box 7"/>
          <p:cNvSpPr txBox="1"/>
          <p:nvPr/>
        </p:nvSpPr>
        <p:spPr>
          <a:xfrm>
            <a:off x="5972810" y="5850890"/>
            <a:ext cx="29956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丰富的审美感受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Rectangle 2"/>
          <p:cNvSpPr>
            <a:spLocks noGrp="1" noRot="1"/>
          </p:cNvSpPr>
          <p:nvPr>
            <p:ph type="title"/>
          </p:nvPr>
        </p:nvSpPr>
        <p:spPr>
          <a:xfrm>
            <a:off x="152400" y="609600"/>
            <a:ext cx="8959850" cy="4572000"/>
          </a:xfrm>
        </p:spPr>
        <p:txBody>
          <a:bodyPr wrap="square" lIns="91440" tIns="45720" rIns="91440" bIns="45720" anchor="ctr"/>
          <a:lstStyle/>
          <a:p>
            <a:pPr lvl="0" algn="l" eaLnBrk="1" hangingPunct="1"/>
            <a:br>
              <a:rPr lang="zh-CN" altLang="en-US" sz="2400">
                <a:solidFill>
                  <a:schemeClr val="tx1"/>
                </a:solidFill>
              </a:rPr>
            </a:br>
            <a:r>
              <a:rPr lang="zh-CN" altLang="en-US" sz="2400">
                <a:solidFill>
                  <a:schemeClr val="tx1"/>
                </a:solidFill>
              </a:rPr>
              <a:t>一、</a:t>
            </a:r>
            <a:r>
              <a:rPr lang="zh-CN" altLang="en-US" sz="2400" b="1">
                <a:solidFill>
                  <a:schemeClr val="tx1"/>
                </a:solidFill>
              </a:rPr>
              <a:t>下面是关于“匠人与大师”的一段文字。请根据上下文，请补写出画线处的内容。要求紧扣主题，语意连贯，表达明确，每处不超过</a:t>
            </a:r>
            <a:r>
              <a:rPr lang="en-US" altLang="zh-CN" sz="2400" b="1">
                <a:solidFill>
                  <a:schemeClr val="tx1"/>
                </a:solidFill>
              </a:rPr>
              <a:t>12</a:t>
            </a:r>
            <a:r>
              <a:rPr lang="zh-CN" altLang="en-US" sz="2400" b="1">
                <a:solidFill>
                  <a:schemeClr val="tx1"/>
                </a:solidFill>
              </a:rPr>
              <a:t>个字。</a:t>
            </a:r>
            <a:r>
              <a:rPr lang="zh-CN" altLang="en-US" sz="2000">
                <a:solidFill>
                  <a:schemeClr val="tx1"/>
                </a:solidFill>
              </a:rPr>
              <a:t>        </a:t>
            </a:r>
            <a:br>
              <a:rPr lang="zh-CN" altLang="en-US" sz="2000">
                <a:solidFill>
                  <a:schemeClr val="tx1"/>
                </a:solidFill>
              </a:rPr>
            </a:br>
            <a:r>
              <a:rPr lang="zh-CN" altLang="en-US" sz="2000">
                <a:solidFill>
                  <a:schemeClr val="tx1"/>
                </a:solidFill>
              </a:rPr>
              <a:t>        </a:t>
            </a:r>
            <a:r>
              <a:rPr lang="zh-CN" altLang="en-US" sz="2800">
                <a:solidFill>
                  <a:schemeClr val="tx1"/>
                </a:solidFill>
              </a:rPr>
              <a:t> </a:t>
            </a:r>
            <a:r>
              <a:rPr lang="zh-CN" altLang="en-US" sz="2800" b="1">
                <a:solidFill>
                  <a:schemeClr val="tx1"/>
                </a:solidFill>
              </a:rPr>
              <a:t>在社会上常听到叫某人为“大师”，有时是尊敬，有时是①</a:t>
            </a:r>
            <a:r>
              <a:rPr lang="en-US" altLang="zh-CN" sz="2800" b="1">
                <a:solidFill>
                  <a:schemeClr val="tx1"/>
                </a:solidFill>
              </a:rPr>
              <a:t>————</a:t>
            </a:r>
            <a:r>
              <a:rPr lang="zh-CN" altLang="en-US" sz="2800" b="1">
                <a:solidFill>
                  <a:schemeClr val="tx1"/>
                </a:solidFill>
              </a:rPr>
              <a:t>。又常不满于某件作品，说有“匠气”。②</a:t>
            </a:r>
            <a:r>
              <a:rPr lang="en-US" altLang="zh-CN" sz="2800" b="1">
                <a:solidFill>
                  <a:schemeClr val="tx1"/>
                </a:solidFill>
              </a:rPr>
              <a:t>——</a:t>
            </a:r>
            <a:r>
              <a:rPr lang="zh-CN" altLang="en-US" sz="2800" b="1">
                <a:solidFill>
                  <a:schemeClr val="tx1"/>
                </a:solidFill>
              </a:rPr>
              <a:t>？ 匠人在重复，大师在创造。一个匠人比如木匠，他总在重复做着一种式样的家具，高下之分只在③</a:t>
            </a:r>
            <a:r>
              <a:rPr lang="en-US" altLang="zh-CN" sz="2800" b="1">
                <a:solidFill>
                  <a:schemeClr val="tx1"/>
                </a:solidFill>
              </a:rPr>
              <a:t>——</a:t>
            </a:r>
            <a:r>
              <a:rPr lang="zh-CN" altLang="en-US" sz="2800" b="1">
                <a:solidFill>
                  <a:schemeClr val="tx1"/>
                </a:solidFill>
              </a:rPr>
              <a:t>。比如一般木匠每天做一把椅子，好木匠一天做三把、五把，再加上刨面更光，合缝更严等等。但就算一天做到</a:t>
            </a:r>
            <a:r>
              <a:rPr lang="en-US" altLang="zh-CN" sz="2800" b="1">
                <a:solidFill>
                  <a:schemeClr val="tx1"/>
                </a:solidFill>
              </a:rPr>
              <a:t>100</a:t>
            </a:r>
            <a:r>
              <a:rPr lang="zh-CN" altLang="en-US" sz="2800" b="1">
                <a:solidFill>
                  <a:schemeClr val="tx1"/>
                </a:solidFill>
              </a:rPr>
              <a:t>把也还是一个木匠。④</a:t>
            </a:r>
            <a:r>
              <a:rPr lang="en-US" altLang="zh-CN" sz="2800" b="1">
                <a:solidFill>
                  <a:schemeClr val="tx1"/>
                </a:solidFill>
              </a:rPr>
              <a:t>——</a:t>
            </a:r>
            <a:r>
              <a:rPr lang="zh-CN" altLang="en-US" sz="2800" b="1">
                <a:solidFill>
                  <a:schemeClr val="tx1"/>
                </a:solidFill>
              </a:rPr>
              <a:t>，他设计了一种家具，下一个肯定又是一个新样子。判断他的高下是⑤</a:t>
            </a:r>
            <a:r>
              <a:rPr lang="en-US" altLang="zh-CN" sz="2800" b="1">
                <a:solidFill>
                  <a:schemeClr val="tx1"/>
                </a:solidFill>
              </a:rPr>
              <a:t>——</a:t>
            </a:r>
            <a:r>
              <a:rPr lang="zh-CN" altLang="en-US" sz="2800" b="1">
                <a:solidFill>
                  <a:schemeClr val="tx1"/>
                </a:solidFill>
              </a:rPr>
              <a:t>。匠人总在想怎么把手里的玩艺儿做得更多、更快、更绝；大师则早就不稀罕这玩意，而在不断构思新东西。</a:t>
            </a:r>
            <a:br>
              <a:rPr lang="zh-CN" altLang="en-US" sz="2800" b="1">
                <a:solidFill>
                  <a:schemeClr val="tx1"/>
                </a:solidFill>
              </a:rPr>
            </a:br>
            <a:r>
              <a:rPr lang="zh-CN" altLang="en-US" sz="3600"/>
              <a:t> </a:t>
            </a:r>
            <a:endParaRPr lang="zh-CN" altLang="en-US" sz="4000" b="1"/>
          </a:p>
        </p:txBody>
      </p:sp>
      <p:sp>
        <p:nvSpPr>
          <p:cNvPr id="10242" name="Text Box 3"/>
          <p:cNvSpPr txBox="1"/>
          <p:nvPr/>
        </p:nvSpPr>
        <p:spPr>
          <a:xfrm>
            <a:off x="368300" y="5110163"/>
            <a:ext cx="80137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304800" y="5181600"/>
            <a:ext cx="8655050" cy="2043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吹捧。</a:t>
            </a:r>
            <a:r>
              <a:rPr lang="en-US" altLang="zh-CN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匠人与大师到底有何区别</a:t>
            </a:r>
            <a:b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</a:b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     </a:t>
            </a:r>
            <a:r>
              <a:rPr lang="en-US" altLang="zh-CN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3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他的熟练程度和技术精度</a:t>
            </a:r>
            <a:b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</a:br>
            <a:r>
              <a:rPr lang="en-US" altLang="zh-CN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4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大师则绝不重复</a:t>
            </a:r>
            <a:r>
              <a:rPr lang="en-US" altLang="zh-CN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5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有没有突破和创新</a:t>
            </a:r>
            <a:br>
              <a:rPr lang="zh-CN" altLang="en-US" sz="32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</a:br>
          </a:p>
        </p:txBody>
      </p:sp>
      <p:pic>
        <p:nvPicPr>
          <p:cNvPr id="1024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217400" y="10833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9370" y="77470"/>
            <a:ext cx="9158605" cy="64312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2"/>
                </a:solidFill>
              </a:rPr>
              <a:t>表达应用E</a:t>
            </a:r>
          </a:p>
          <a:p>
            <a:r>
              <a:rPr lang="en-US" altLang="zh-CN" sz="3200" b="1"/>
              <a:t>　　（1）正确使用词语（包括熟语）</a:t>
            </a:r>
          </a:p>
          <a:p>
            <a:r>
              <a:rPr lang="en-US" altLang="zh-CN" sz="3200" b="1"/>
              <a:t>　　（2）辨析并修改病句</a:t>
            </a:r>
          </a:p>
          <a:p>
            <a:r>
              <a:rPr lang="en-US" altLang="zh-CN" sz="3200" b="1"/>
              <a:t>　　病句类型：语序不当、搭配不当、成分残缺或赘余、结构混乱、表意不明、不合逻辑。</a:t>
            </a:r>
          </a:p>
          <a:p>
            <a:r>
              <a:rPr lang="en-US" altLang="zh-CN" sz="3200" b="1"/>
              <a:t>　　（3）选用、仿用、变换句式，扩展语句，压缩语段</a:t>
            </a:r>
          </a:p>
          <a:p>
            <a:r>
              <a:rPr lang="en-US" altLang="zh-CN" sz="3200" b="1"/>
              <a:t>　　（4）正确使用常见的修辞手法</a:t>
            </a:r>
          </a:p>
          <a:p>
            <a:r>
              <a:rPr lang="en-US" altLang="zh-CN" sz="3200" b="1"/>
              <a:t>　　常见修辞手法：比喻、比拟、借代、夸张、对偶、排比、反复、设问、反问。</a:t>
            </a:r>
          </a:p>
          <a:p>
            <a:r>
              <a:rPr lang="en-US" altLang="zh-CN" sz="3200" b="1"/>
              <a:t>　　</a:t>
            </a:r>
            <a:r>
              <a:rPr lang="en-US" altLang="zh-CN" sz="3200" b="1">
                <a:solidFill>
                  <a:srgbClr val="FF0000"/>
                </a:solidFill>
              </a:rPr>
              <a:t>（5）语言表达简明、连贯、得体，准确、鲜明、生动</a:t>
            </a:r>
          </a:p>
          <a:p>
            <a:r>
              <a:rPr lang="en-US" altLang="zh-CN" sz="3200" b="1"/>
              <a:t>　　（6）正确使用标点符号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304800"/>
            <a:ext cx="22098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Rectangle 4"/>
          <p:cNvSpPr>
            <a:spLocks noRot="1"/>
          </p:cNvSpPr>
          <p:nvPr/>
        </p:nvSpPr>
        <p:spPr>
          <a:xfrm>
            <a:off x="838200" y="0"/>
            <a:ext cx="7848600" cy="1031875"/>
          </a:xfrm>
          <a:prstGeom prst="rect">
            <a:avLst/>
          </a:prstGeom>
          <a:solidFill>
            <a:schemeClr val="bg1"/>
          </a:solidFill>
          <a:ln w="38100" cap="flat" cmpd="dbl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/>
            <a:r>
              <a:rPr lang="zh-CN" altLang="en-US" sz="6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连贯题考查形式</a:t>
            </a:r>
          </a:p>
        </p:txBody>
      </p:sp>
      <p:sp>
        <p:nvSpPr>
          <p:cNvPr id="4101" name="Text Box 5"/>
          <p:cNvSpPr txBox="1"/>
          <p:nvPr/>
        </p:nvSpPr>
        <p:spPr>
          <a:xfrm>
            <a:off x="131445" y="1031875"/>
            <a:ext cx="8923020" cy="557784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一是排列语序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，即给出一组被打乱顺序的句子，要求组成语意连贯的语段，一般分为无语境式排列和有语境式排列；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二是语境复位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，即一段文字中间抽出一句或几句，要求从相似的选项中选出恰当的复原到文段中去；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三是补写句子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即给文段中空白处补上恰当的句子，使整段文字语意完整连贯。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（分值：</a:t>
            </a:r>
            <a:r>
              <a:rPr lang="en-US" altLang="zh-CN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/>
          <p:nvPr/>
        </p:nvSpPr>
        <p:spPr>
          <a:xfrm>
            <a:off x="762000" y="2774950"/>
            <a:ext cx="7772400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2255" eaLnBrk="1" hangingPunct="1"/>
            <a:endParaRPr lang="zh-CN" altLang="en-US" sz="28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7772400" y="6400800"/>
            <a:ext cx="1295400" cy="368300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 eaLnBrk="1" hangingPunct="1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3117" name="表格 3116"/>
          <p:cNvGraphicFramePr>
            <a:graphicFrameLocks noGrp="1"/>
          </p:cNvGraphicFramePr>
          <p:nvPr/>
        </p:nvGraphicFramePr>
        <p:xfrm>
          <a:off x="69850" y="236220"/>
          <a:ext cx="8997950" cy="6350635"/>
        </p:xfrm>
        <a:graphic>
          <a:graphicData uri="http://schemas.openxmlformats.org/drawingml/2006/table">
            <a:tbl>
              <a:tblPr/>
              <a:tblGrid>
                <a:gridCol w="1080770"/>
                <a:gridCol w="5346700"/>
                <a:gridCol w="2570480"/>
              </a:tblGrid>
              <a:tr h="730250">
                <a:tc gridSpan="3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2010</a:t>
                      </a:r>
                      <a:r>
                        <a:rPr lang="zh-CN" altLang="en-US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年</a:t>
                      </a:r>
                      <a:r>
                        <a:rPr lang="en-US" altLang="zh-CN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-2016</a:t>
                      </a:r>
                      <a:r>
                        <a:rPr lang="zh-CN" altLang="en-US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年高考全国卷考情回顾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/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9626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年份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语言文字应用题型</a:t>
                      </a:r>
                      <a:r>
                        <a:rPr lang="zh-CN" altLang="zh-CN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微软雅黑" panose="020b0503020204020204" charset="-122"/>
                        </a:rPr>
                        <a:t>——</a:t>
                      </a:r>
                      <a:r>
                        <a:rPr lang="zh-CN" altLang="en-US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（</a:t>
                      </a:r>
                      <a:r>
                        <a:rPr lang="zh-CN" altLang="zh-CN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16</a:t>
                      </a:r>
                      <a:r>
                        <a:rPr lang="zh-CN" altLang="en-US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、</a:t>
                      </a:r>
                      <a:r>
                        <a:rPr lang="zh-CN" altLang="zh-CN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17</a:t>
                      </a:r>
                      <a:r>
                        <a:rPr lang="zh-CN" altLang="en-US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）题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/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969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10</a:t>
                      </a:r>
                      <a:r>
                        <a:rPr lang="zh-CN" altLang="en-US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年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仿句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补写句子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753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11</a:t>
                      </a:r>
                      <a:r>
                        <a:rPr lang="zh-CN" altLang="en-US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年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仿句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长短句变换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96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12</a:t>
                      </a:r>
                      <a:r>
                        <a:rPr lang="zh-CN" altLang="en-US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年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仿句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补写句子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6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13</a:t>
                      </a:r>
                      <a:r>
                        <a:rPr lang="zh-CN" altLang="en-US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年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图文转换（徽标）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补写句子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32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14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年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lang="zh-CN" altLang="en-US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图文转换（活动构思框架）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补写句子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2819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15</a:t>
                      </a:r>
                      <a:r>
                        <a:rPr lang="zh-CN" altLang="en-US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年</a:t>
                      </a:r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16</a:t>
                      </a:r>
                      <a:r>
                        <a:rPr lang="zh-CN" altLang="en-US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年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zh-CN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图文转换（徽标）</a:t>
                      </a:r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 图文转换（活动构思框架）</a:t>
                      </a:r>
                    </a:p>
                    <a:p>
                      <a:pPr marL="0" lvl="0" indent="0" algn="ctr" eaLnBrk="1" hangingPunct="1">
                        <a:buNone/>
                      </a:pPr>
                      <a:endParaRPr lang="zh-CN" altLang="zh-CN" sz="3600" b="1"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zh-CN" sz="36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补写句子</a:t>
                      </a:r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zh-CN" altLang="zh-CN" sz="36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补写句子</a:t>
                      </a:r>
                    </a:p>
                  </a:txBody>
                  <a:tcPr marL="0" marR="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3380" y="736600"/>
            <a:ext cx="871855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2"/>
                </a:solidFill>
              </a:rPr>
              <a:t>学习目标：</a:t>
            </a:r>
          </a:p>
          <a:p>
            <a:r>
              <a:rPr lang="en-US" altLang="zh-CN" sz="5400" b="1"/>
              <a:t>1</a:t>
            </a:r>
            <a:r>
              <a:rPr lang="zh-CN" altLang="en-US" sz="5400" b="1"/>
              <a:t>、熟练运用补写句子的解题技巧</a:t>
            </a:r>
          </a:p>
          <a:p>
            <a:r>
              <a:rPr lang="en-US" altLang="zh-CN" sz="5400" b="1"/>
              <a:t>2</a:t>
            </a:r>
            <a:r>
              <a:rPr lang="zh-CN" altLang="en-US" sz="5400" b="1"/>
              <a:t>、能够根据要求补写句子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67715" y="776605"/>
            <a:ext cx="809752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u="sng">
                <a:solidFill>
                  <a:schemeClr val="accent5">
                    <a:lumMod val="25000"/>
                  </a:schemeClr>
                </a:solidFill>
              </a:rPr>
              <a:t>旧题重审，查病因</a:t>
            </a:r>
          </a:p>
          <a:p>
            <a:r>
              <a:rPr lang="zh-CN" altLang="en-US" sz="7200" b="1">
                <a:solidFill>
                  <a:schemeClr val="accent5">
                    <a:lumMod val="25000"/>
                  </a:schemeClr>
                </a:solidFill>
              </a:rPr>
              <a:t>对症下药，出药方</a:t>
            </a:r>
          </a:p>
          <a:p>
            <a:r>
              <a:rPr lang="zh-CN" altLang="en-US" sz="7200" b="1">
                <a:solidFill>
                  <a:schemeClr val="accent5">
                    <a:lumMod val="25000"/>
                  </a:schemeClr>
                </a:solidFill>
              </a:rPr>
              <a:t>真题演练，病全消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310" y="104140"/>
            <a:ext cx="8985885" cy="7711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000099"/>
                </a:solidFill>
              </a:rPr>
              <a:t>2017</a:t>
            </a:r>
            <a:r>
              <a:rPr lang="zh-CN" altLang="en-US" sz="2400" b="1">
                <a:solidFill>
                  <a:srgbClr val="000099"/>
                </a:solidFill>
              </a:rPr>
              <a:t>年</a:t>
            </a:r>
            <a:r>
              <a:rPr lang="en-US" altLang="zh-CN" sz="2400" b="1">
                <a:solidFill>
                  <a:srgbClr val="000099"/>
                </a:solidFill>
              </a:rPr>
              <a:t>3</a:t>
            </a:r>
            <a:r>
              <a:rPr lang="zh-CN" altLang="en-US" sz="2400" b="1">
                <a:solidFill>
                  <a:srgbClr val="000099"/>
                </a:solidFill>
              </a:rPr>
              <a:t>月份百色市统考：</a:t>
            </a:r>
          </a:p>
          <a:p>
            <a:r>
              <a:rPr lang="en-US" altLang="zh-CN" sz="3200" b="1"/>
              <a:t>20.</a:t>
            </a:r>
            <a:r>
              <a:rPr lang="zh-CN" altLang="en-US" sz="3200" b="1"/>
              <a:t>在下面一段文字横线处补写恰当的</a:t>
            </a:r>
            <a:r>
              <a:rPr lang="zh-CN" altLang="en-US" sz="3200" b="1">
                <a:solidFill>
                  <a:schemeClr val="tx2"/>
                </a:solidFill>
              </a:rPr>
              <a:t>语句</a:t>
            </a:r>
            <a:r>
              <a:rPr lang="zh-CN" altLang="en-US" sz="3200" b="1"/>
              <a:t>，使整段文字</a:t>
            </a:r>
            <a:r>
              <a:rPr lang="zh-CN" altLang="en-US" sz="3200" b="1" u="sng">
                <a:solidFill>
                  <a:srgbClr val="FF0000"/>
                </a:solidFill>
              </a:rPr>
              <a:t>语意完整连贯</a:t>
            </a:r>
            <a:r>
              <a:rPr lang="zh-CN" altLang="en-US" sz="3200" b="1"/>
              <a:t>，</a:t>
            </a:r>
            <a:r>
              <a:rPr lang="zh-CN" altLang="en-US" sz="3200" b="1" u="sng">
                <a:solidFill>
                  <a:srgbClr val="FF0000"/>
                </a:solidFill>
              </a:rPr>
              <a:t>内容贴切</a:t>
            </a:r>
            <a:r>
              <a:rPr lang="zh-CN" altLang="en-US" sz="3200" b="1"/>
              <a:t>，</a:t>
            </a:r>
            <a:r>
              <a:rPr lang="zh-CN" altLang="en-US" sz="3200" b="1" u="sng">
                <a:solidFill>
                  <a:srgbClr val="FF0000"/>
                </a:solidFill>
              </a:rPr>
              <a:t>逻辑严密</a:t>
            </a:r>
            <a:r>
              <a:rPr lang="zh-CN" altLang="en-US" sz="3200" b="1"/>
              <a:t>。每处不超过</a:t>
            </a:r>
            <a:r>
              <a:rPr lang="en-US" altLang="zh-CN" sz="3200" b="1" u="sng">
                <a:solidFill>
                  <a:srgbClr val="FF0000"/>
                </a:solidFill>
              </a:rPr>
              <a:t>10</a:t>
            </a:r>
            <a:r>
              <a:rPr lang="zh-CN" altLang="en-US" sz="3200" b="1" u="sng">
                <a:solidFill>
                  <a:srgbClr val="FF0000"/>
                </a:solidFill>
              </a:rPr>
              <a:t>个字</a:t>
            </a:r>
            <a:r>
              <a:rPr lang="zh-CN" altLang="en-US" sz="3200" b="1"/>
              <a:t>。（</a:t>
            </a:r>
            <a:r>
              <a:rPr lang="en-US" altLang="zh-CN" sz="3200" b="1"/>
              <a:t>5</a:t>
            </a:r>
            <a:r>
              <a:rPr lang="zh-CN" altLang="en-US" sz="3200" b="1"/>
              <a:t>分）</a:t>
            </a:r>
          </a:p>
          <a:p>
            <a:r>
              <a:rPr lang="zh-CN" altLang="en-US" sz="3200" b="1"/>
              <a:t>   在现实生活中，每个人都有自己的责任担当，大树有大树的遮风挡雨，</a:t>
            </a:r>
            <a:r>
              <a:rPr lang="zh-CN" altLang="en-US" sz="3200" b="1" u="sng"/>
              <a:t>   </a:t>
            </a:r>
            <a:r>
              <a:rPr lang="zh-CN" altLang="en-US" sz="3200" b="1" u="sng">
                <a:sym typeface="Wingdings"/>
              </a:rPr>
              <a:t></a:t>
            </a:r>
            <a:r>
              <a:rPr lang="zh-CN" altLang="en-US" sz="3200" b="1" u="sng"/>
              <a:t>         ，</a:t>
            </a:r>
            <a:r>
              <a:rPr lang="zh-CN" altLang="en-US" sz="3200" b="1"/>
              <a:t>我们</a:t>
            </a:r>
            <a:r>
              <a:rPr lang="zh-CN" altLang="en-US" sz="3200" b="1">
                <a:sym typeface="+mn-ea"/>
              </a:rPr>
              <a:t>不能只看到大树的丰功，而鄙视小草的伟绩。如果人人都做大树，那么世界</a:t>
            </a:r>
            <a:r>
              <a:rPr lang="zh-CN" altLang="en-US" sz="3200" b="1" u="sng">
                <a:sym typeface="+mn-ea"/>
              </a:rPr>
              <a:t>       </a:t>
            </a:r>
            <a:r>
              <a:rPr lang="zh-CN" altLang="en-US" sz="3200" b="1" u="sng">
                <a:sym typeface="Wingdings"/>
              </a:rPr>
              <a:t></a:t>
            </a:r>
            <a:r>
              <a:rPr lang="zh-CN" altLang="en-US" sz="3200" b="1" u="sng">
                <a:sym typeface="+mn-ea"/>
              </a:rPr>
              <a:t>            </a:t>
            </a:r>
            <a:r>
              <a:rPr lang="zh-CN" altLang="en-US" sz="3200" b="1">
                <a:sym typeface="+mn-ea"/>
              </a:rPr>
              <a:t>？ 因此，我们要</a:t>
            </a:r>
            <a:r>
              <a:rPr lang="zh-CN" altLang="en-US" sz="3200" b="1" u="sng">
                <a:sym typeface="+mn-ea"/>
              </a:rPr>
              <a:t>       </a:t>
            </a:r>
            <a:r>
              <a:rPr lang="zh-CN" altLang="en-US" sz="3200" b="1" u="sng">
                <a:sym typeface="Wingdings"/>
              </a:rPr>
              <a:t></a:t>
            </a:r>
            <a:r>
              <a:rPr lang="zh-CN" altLang="en-US" sz="3200" b="1" u="sng">
                <a:sym typeface="+mn-ea"/>
              </a:rPr>
              <a:t>               ，</a:t>
            </a:r>
            <a:r>
              <a:rPr lang="zh-CN" altLang="en-US" sz="3200" b="1">
                <a:sym typeface="+mn-ea"/>
              </a:rPr>
              <a:t>靠执着的坚守和担当，让世界变得缤纷多彩。</a:t>
            </a:r>
          </a:p>
          <a:p>
            <a:r>
              <a:rPr lang="zh-CN" altLang="en-US" sz="3200" b="1">
                <a:sym typeface="Wingdings"/>
              </a:rPr>
              <a:t> </a:t>
            </a:r>
            <a:r>
              <a:rPr lang="zh-CN" altLang="en-US" sz="3200" b="1">
                <a:solidFill>
                  <a:srgbClr val="000099"/>
                </a:solidFill>
                <a:sym typeface="+mn-ea"/>
              </a:rPr>
              <a:t>小草能净化空气</a:t>
            </a:r>
          </a:p>
          <a:p>
            <a:r>
              <a:rPr lang="zh-CN" altLang="en-US" sz="3200" b="1">
                <a:sym typeface="+mn-ea"/>
              </a:rPr>
              <a:t> </a:t>
            </a:r>
            <a:r>
              <a:rPr lang="zh-CN" altLang="en-US" sz="3200" b="1">
                <a:sym typeface="Wingdings"/>
              </a:rPr>
              <a:t></a:t>
            </a:r>
            <a:r>
              <a:rPr lang="zh-CN" altLang="en-US" sz="3200" b="1">
                <a:solidFill>
                  <a:srgbClr val="000099"/>
                </a:solidFill>
                <a:sym typeface="+mn-ea"/>
              </a:rPr>
              <a:t>小草有小草的高洁理想</a:t>
            </a:r>
            <a:r>
              <a:rPr lang="en-US" altLang="zh-CN" sz="3200" b="1">
                <a:solidFill>
                  <a:srgbClr val="000099"/>
                </a:solidFill>
                <a:sym typeface="+mn-ea"/>
              </a:rPr>
              <a:t>|</a:t>
            </a:r>
            <a:r>
              <a:rPr lang="zh-CN" altLang="en-US" sz="3200" b="1">
                <a:solidFill>
                  <a:srgbClr val="000099"/>
                </a:solidFill>
                <a:sym typeface="+mn-ea"/>
              </a:rPr>
              <a:t>坚韧不拔</a:t>
            </a:r>
          </a:p>
          <a:p>
            <a:r>
              <a:rPr lang="zh-CN" altLang="en-US" sz="3200" b="1">
                <a:sym typeface="+mn-ea"/>
              </a:rPr>
              <a:t> </a:t>
            </a:r>
            <a:r>
              <a:rPr lang="zh-CN" altLang="en-US" sz="3200" b="1">
                <a:sym typeface="Wingdings"/>
              </a:rPr>
              <a:t></a:t>
            </a:r>
            <a:r>
              <a:rPr lang="zh-CN" altLang="en-US" sz="3200" b="1">
                <a:solidFill>
                  <a:srgbClr val="000099"/>
                </a:solidFill>
                <a:sym typeface="+mn-ea"/>
              </a:rPr>
              <a:t>小草有小草的绿化空地</a:t>
            </a:r>
            <a:r>
              <a:rPr lang="zh-CN" altLang="en-US" sz="3200" b="1">
                <a:sym typeface="+mn-ea"/>
              </a:rPr>
              <a:t> </a:t>
            </a:r>
          </a:p>
          <a:p>
            <a:r>
              <a:rPr lang="zh-CN" altLang="en-US" sz="3200" b="1">
                <a:solidFill>
                  <a:schemeClr val="accent5">
                    <a:lumMod val="25000"/>
                  </a:schemeClr>
                </a:solidFill>
                <a:sym typeface="+mn-ea"/>
              </a:rPr>
              <a:t>参</a:t>
            </a:r>
            <a:r>
              <a:rPr lang="zh-CN" altLang="en-US" sz="3200" b="1">
                <a:solidFill>
                  <a:srgbClr val="000099"/>
                </a:solidFill>
                <a:sym typeface="+mn-ea"/>
              </a:rPr>
              <a:t>考答案：小草有小草的绿意点缀</a:t>
            </a:r>
          </a:p>
          <a:p>
            <a:endParaRPr lang="zh-CN" altLang="en-US" sz="3200" b="1">
              <a:solidFill>
                <a:srgbClr val="000099"/>
              </a:solidFill>
              <a:sym typeface="+mn-ea"/>
            </a:endParaRPr>
          </a:p>
          <a:p>
            <a:endParaRPr lang="zh-CN" altLang="en-US" sz="28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65880" y="4802505"/>
            <a:ext cx="25946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前后不照应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12255" y="4953635"/>
            <a:ext cx="198056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逻辑不严密，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内容不贴切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10785" y="5883275"/>
            <a:ext cx="16014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有语病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5880" y="118110"/>
            <a:ext cx="9032240" cy="66751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ym typeface="+mn-ea"/>
              </a:rPr>
              <a:t>   </a:t>
            </a:r>
            <a:r>
              <a:rPr lang="zh-CN" altLang="en-US" sz="3600" b="1">
                <a:sym typeface="+mn-ea"/>
              </a:rPr>
              <a:t>在现实生活中，每个人都有自己的责任担当，大树有大树的遮风挡雨，</a:t>
            </a:r>
            <a:r>
              <a:rPr lang="zh-CN" altLang="en-US" sz="3600" b="1" u="sng">
                <a:solidFill>
                  <a:srgbClr val="000099"/>
                </a:solidFill>
                <a:sym typeface="+mn-ea"/>
              </a:rPr>
              <a:t>小草有小草的绿意点缀  </a:t>
            </a:r>
            <a:r>
              <a:rPr lang="zh-CN" altLang="en-US" sz="3600" b="1" u="sng">
                <a:sym typeface="+mn-ea"/>
              </a:rPr>
              <a:t>     ，</a:t>
            </a:r>
            <a:r>
              <a:rPr lang="zh-CN" altLang="en-US" sz="3600" b="1">
                <a:sym typeface="+mn-ea"/>
              </a:rPr>
              <a:t>我们不能只看到大树的丰功，而鄙视小草的伟绩。如果人人都做大树，那么世界</a:t>
            </a:r>
            <a:r>
              <a:rPr lang="zh-CN" altLang="en-US" sz="3600" b="1" u="sng">
                <a:sym typeface="+mn-ea"/>
              </a:rPr>
              <a:t>        </a:t>
            </a:r>
            <a:r>
              <a:rPr lang="zh-CN" altLang="en-US" sz="3600" b="1" u="sng">
                <a:sym typeface="Wingdings"/>
              </a:rPr>
              <a:t></a:t>
            </a:r>
            <a:r>
              <a:rPr lang="zh-CN" altLang="en-US" sz="3600" b="1" u="sng">
                <a:sym typeface="+mn-ea"/>
              </a:rPr>
              <a:t>             </a:t>
            </a:r>
            <a:r>
              <a:rPr lang="zh-CN" altLang="en-US" sz="3600" b="1">
                <a:sym typeface="+mn-ea"/>
              </a:rPr>
              <a:t>？ 因此，我们要</a:t>
            </a:r>
            <a:r>
              <a:rPr lang="zh-CN" altLang="en-US" sz="3600" b="1" u="sng">
                <a:sym typeface="+mn-ea"/>
              </a:rPr>
              <a:t>             </a:t>
            </a:r>
            <a:r>
              <a:rPr lang="zh-CN" altLang="en-US" sz="3600" b="1" u="sng">
                <a:sym typeface="Wingdings"/>
              </a:rPr>
              <a:t></a:t>
            </a:r>
            <a:r>
              <a:rPr lang="zh-CN" altLang="en-US" sz="3600" b="1" u="sng">
                <a:sym typeface="+mn-ea"/>
              </a:rPr>
              <a:t>           ，</a:t>
            </a:r>
            <a:r>
              <a:rPr lang="zh-CN" altLang="en-US" sz="3600" b="1">
                <a:sym typeface="+mn-ea"/>
              </a:rPr>
              <a:t>靠执着的坚守和担当，让世界变得缤纷多彩。</a:t>
            </a:r>
            <a:endParaRPr lang="en-US" altLang="zh-CN" sz="3600" b="1">
              <a:sym typeface="+mn-ea"/>
            </a:endParaRPr>
          </a:p>
          <a:p>
            <a:r>
              <a:rPr lang="zh-CN" altLang="en-US" sz="3600" b="1">
                <a:sym typeface="+mn-ea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sym typeface="Wingdings"/>
              </a:rPr>
              <a:t></a:t>
            </a:r>
            <a:r>
              <a:rPr lang="zh-CN" altLang="en-US" sz="3600" b="1">
                <a:solidFill>
                  <a:srgbClr val="000099"/>
                </a:solidFill>
                <a:sym typeface="+mn-ea"/>
              </a:rPr>
              <a:t>将会一片荒凉    </a:t>
            </a:r>
          </a:p>
          <a:p>
            <a:r>
              <a:rPr lang="zh-CN" altLang="en-US" sz="3600" b="1">
                <a:solidFill>
                  <a:srgbClr val="000099"/>
                </a:solidFill>
                <a:sym typeface="+mn-ea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sym typeface="Wingdings"/>
              </a:rPr>
              <a:t></a:t>
            </a:r>
            <a:r>
              <a:rPr lang="zh-CN" altLang="en-US" sz="3600" b="1">
                <a:solidFill>
                  <a:srgbClr val="000099"/>
                </a:solidFill>
                <a:sym typeface="+mn-ea"/>
              </a:rPr>
              <a:t>将变得多么单调</a:t>
            </a:r>
          </a:p>
          <a:p>
            <a:r>
              <a:rPr lang="zh-CN" altLang="en-US" sz="3600" b="1">
                <a:solidFill>
                  <a:srgbClr val="000099"/>
                </a:solidFill>
                <a:sym typeface="Wingdings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sym typeface="Wingdings"/>
              </a:rPr>
              <a:t></a:t>
            </a:r>
            <a:r>
              <a:rPr lang="zh-CN" altLang="en-US" sz="3600" b="1">
                <a:solidFill>
                  <a:srgbClr val="000099"/>
                </a:solidFill>
                <a:sym typeface="+mn-ea"/>
              </a:rPr>
              <a:t>谁来做小草  </a:t>
            </a:r>
          </a:p>
          <a:p>
            <a:r>
              <a:rPr lang="zh-CN" altLang="en-US" sz="3600" b="1">
                <a:solidFill>
                  <a:schemeClr val="tx1"/>
                </a:solidFill>
                <a:sym typeface="Wingdings"/>
              </a:rPr>
              <a:t></a:t>
            </a:r>
            <a:r>
              <a:rPr lang="zh-CN" altLang="en-US" sz="3600" b="1">
                <a:solidFill>
                  <a:srgbClr val="000099"/>
                </a:solidFill>
                <a:sym typeface="+mn-ea"/>
              </a:rPr>
              <a:t>谁来绿化，谁来点缀</a:t>
            </a:r>
          </a:p>
          <a:p>
            <a:r>
              <a:rPr lang="zh-CN" altLang="en-US" sz="3600" b="1"/>
              <a:t>参考答案：</a:t>
            </a:r>
            <a:r>
              <a:rPr lang="zh-CN" altLang="en-US" sz="3600" b="1">
                <a:solidFill>
                  <a:srgbClr val="000099"/>
                </a:solidFill>
              </a:rPr>
              <a:t>哪里还有什么生机勃勃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80940" y="3753485"/>
            <a:ext cx="25107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sym typeface="+mn-ea"/>
              </a:rPr>
              <a:t>不符合常理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4980940" y="4301490"/>
            <a:ext cx="31210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sym typeface="+mn-ea"/>
              </a:rPr>
              <a:t>没注意标点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4980940" y="4911725"/>
            <a:ext cx="28333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>
                <a:solidFill>
                  <a:srgbClr val="C00000"/>
                </a:solidFill>
              </a:rPr>
              <a:t>逻辑不严密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75785" y="5551805"/>
            <a:ext cx="49231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sym typeface="+mn-ea"/>
              </a:rPr>
              <a:t>画蛇添足，逻辑不严密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吉祥如意">
  <a:themeElements>
    <a:clrScheme name="1_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1_吉祥如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133</Paragraphs>
  <Slides>26</Slides>
  <Notes>3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27">
      <vt:lpstr>吉祥如意</vt:lpstr>
      <vt:lpstr>瞻前顾后解读文段 左右逢源补写句子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        从新课改的视角看，教师不应再是单纯的知识传授者， ①    ，他将“游客”引入佳境，自由观赏、探究奥秘，但当“游客”对巍然高耸的建筑群茫然不解或不识鸟兽草木之名时，他不会置身事外， ②     ，令人如沐春风，有时还要象仙人指路，在“游客”的思路出现滞涩凝绝时轻灵而高妙地一“点”，即收到“ ③（诗句） ”的奇效。</vt:lpstr>
      <vt:lpstr>Slide 14</vt:lpstr>
      <vt:lpstr>Slide 15</vt:lpstr>
      <vt:lpstr>具体方法：三看四查一中心</vt:lpstr>
      <vt:lpstr>Slide 17</vt:lpstr>
      <vt:lpstr>Slide 18</vt:lpstr>
      <vt:lpstr>Slide 19</vt:lpstr>
      <vt:lpstr> 2、（2014年广东卷）在下而一段文字横线处补写恰当的语句，使整段文字语意完整连贯，内容貼切，逻辑严密。每处不超过20个字（5分）</vt:lpstr>
      <vt:lpstr>Slide 21</vt:lpstr>
      <vt:lpstr>Slide 22</vt:lpstr>
      <vt:lpstr>   5、  【2016年高考新课标Ⅱ卷】在下而一段文字横线处补写恰当的语句，使整段文字语意完整连贯，内容貼切，逻辑严密。每处不超过15个字（5分）</vt:lpstr>
      <vt:lpstr>Slide 24</vt:lpstr>
      <vt:lpstr>Slide 25</vt:lpstr>
      <vt:lpstr>一、下面是关于“匠人与大师”的一段文字。请根据上下文，请补写出画线处的内容。要求紧扣主题，语意连贯，表达明确，每处不超过12个字。                 在社会上常听到叫某人为“大师”，有时是尊敬，有时是①————。又常不满于某件作品，说有“匠气”。②——？ 匠人在重复，大师在创造。一个匠人比如木匠，他总在重复做着一种式样的家具，高下之分只在③——。比如一般木匠每天做一把椅子，好木匠一天做三把、五把，再加上刨面更光，合缝更严等等。但就算一天做到100把也还是一个木匠。④——，他设计了一种家具，下一个肯定又是一个新样子。判断他的高下是⑤——。匠人总在想怎么把手里的玩艺儿做得更多、更快、更绝；大师则早就不稀罕这玩意，而在不断构思新东西。 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2020-11-03T14:38:06.936</cp:lastPrinted>
  <dcterms:created xsi:type="dcterms:W3CDTF">2020-11-03T14:38:06Z</dcterms:created>
  <dcterms:modified xsi:type="dcterms:W3CDTF">2020-11-03T06:38:08Z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