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39"/>
  </p:notesMasterIdLst>
  <p:sldIdLst>
    <p:sldId id="437" r:id="rId7"/>
    <p:sldId id="329" r:id="rId8"/>
    <p:sldId id="289" r:id="rId9"/>
    <p:sldId id="383" r:id="rId10"/>
    <p:sldId id="384" r:id="rId11"/>
    <p:sldId id="265" r:id="rId12"/>
    <p:sldId id="377" r:id="rId13"/>
    <p:sldId id="378" r:id="rId14"/>
    <p:sldId id="379" r:id="rId15"/>
    <p:sldId id="380" r:id="rId16"/>
    <p:sldId id="394" r:id="rId17"/>
    <p:sldId id="395" r:id="rId18"/>
    <p:sldId id="396" r:id="rId19"/>
    <p:sldId id="392" r:id="rId20"/>
    <p:sldId id="416" r:id="rId21"/>
    <p:sldId id="390" r:id="rId22"/>
    <p:sldId id="391" r:id="rId23"/>
    <p:sldId id="393" r:id="rId24"/>
    <p:sldId id="398" r:id="rId25"/>
    <p:sldId id="399" r:id="rId26"/>
    <p:sldId id="330" r:id="rId27"/>
    <p:sldId id="343" r:id="rId28"/>
    <p:sldId id="344" r:id="rId29"/>
    <p:sldId id="397" r:id="rId30"/>
    <p:sldId id="316" r:id="rId31"/>
    <p:sldId id="331" r:id="rId32"/>
    <p:sldId id="317" r:id="rId33"/>
    <p:sldId id="332" r:id="rId34"/>
    <p:sldId id="302" r:id="rId35"/>
    <p:sldId id="303" r:id="rId36"/>
    <p:sldId id="304" r:id="rId37"/>
    <p:sldId id="305" r:id="rId3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白长安" initials="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9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2020/6/4 Thursday</a:t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xmlns="" val="15975650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副标题 2"/>
          <p:cNvSpPr>
            <a:spLocks noGrp="1"/>
          </p:cNvSpPr>
          <p:nvPr>
            <p:ph type="subTitle" idx="1"/>
          </p:nvPr>
        </p:nvSpPr>
        <p:spPr>
          <a:xfrm>
            <a:off x="1073150" y="2511425"/>
            <a:ext cx="10239375" cy="1012825"/>
          </a:xfrm>
        </p:spPr>
        <p:txBody>
          <a:bodyPr anchor="t"/>
          <a:lstStyle/>
          <a:p>
            <a:pPr algn="dist" defTabSz="914400">
              <a:buClrTx/>
              <a:buSzTx/>
              <a:buFontTx/>
            </a:pPr>
            <a:r>
              <a:rPr lang="zh-CN" altLang="en-US" sz="5400" b="1" kern="1200" baseline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名句换元，让作文语言锦绣灿烂</a:t>
            </a: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4300" y="3429000"/>
            <a:ext cx="2851150" cy="3333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/>
            </a: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迁移并创造思想模型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借用模型</a:t>
            </a:r>
            <a:r>
              <a:rPr lang="zh-CN" altLang="en-US"/>
              <a:t>的形与神，换掉所指对象，就可以</a:t>
            </a:r>
            <a:r>
              <a:rPr lang="zh-CN" altLang="en-US">
                <a:solidFill>
                  <a:srgbClr val="FF0000"/>
                </a:solidFill>
              </a:rPr>
              <a:t>创造</a:t>
            </a:r>
            <a:r>
              <a:rPr lang="zh-CN" altLang="en-US"/>
              <a:t>出无数的精彩新模型。</a:t>
            </a:r>
          </a:p>
          <a:p>
            <a:r>
              <a:rPr lang="zh-CN" altLang="en-US"/>
              <a:t>1.当下，很多人缺少诚信，出现不少问题。可提倡“守诚如玉”；</a:t>
            </a:r>
          </a:p>
          <a:p>
            <a:r>
              <a:rPr lang="zh-CN" altLang="en-US"/>
              <a:t>2.老子曾倡导“抱朴守拙”，可时下大多数人竟鄙视甚至厌弃“朴拙”，可提倡“守拙如玉”；</a:t>
            </a:r>
          </a:p>
          <a:p>
            <a:r>
              <a:rPr lang="zh-CN" altLang="en-US"/>
              <a:t>3.不少人生活极尽奢华，不再俭朴。可提倡“守俭如玉”。</a:t>
            </a:r>
          </a:p>
          <a:p>
            <a:r>
              <a:rPr lang="zh-CN" altLang="en-US"/>
              <a:t>借鉴模型，发散思考，还可以得出：守旧如玉，守简如玉，守淡如玉，守清如玉，守廉如玉……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名句换元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某先生的文章《</a:t>
            </a:r>
            <a:r>
              <a:rPr lang="zh-CN" altLang="en-US">
                <a:solidFill>
                  <a:srgbClr val="FF0000"/>
                </a:solidFill>
              </a:rPr>
              <a:t>漂亮的皮囊随处可见，有趣的灵魂万里挑一</a:t>
            </a:r>
            <a:r>
              <a:rPr lang="zh-CN" altLang="en-US"/>
              <a:t>》在网络上大热。</a:t>
            </a:r>
          </a:p>
          <a:p>
            <a:r>
              <a:rPr lang="zh-CN" altLang="en-US">
                <a:solidFill>
                  <a:srgbClr val="FF0000"/>
                </a:solidFill>
              </a:rPr>
              <a:t>好看的牛仔裤千篇一律，有型的搭配却万里挑一；好看的爱情千篇一律，有趣的爱情万里挑一；好看的咖啡馆千篇一律，好喝的咖啡却万里挑一；闹心的孩子千篇一律，智慧的父母万里挑一；好看的景观千篇一律，有趣的设计万里挑一；城市的生活千篇一律，稀缺的洋房万里挑一；好听的商标千篇一律，有趣的品牌万里挑一</a:t>
            </a:r>
            <a:r>
              <a:rPr lang="zh-CN" altLang="en-US"/>
              <a:t>。……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728980"/>
            <a:ext cx="10972800" cy="5397500"/>
          </a:xfrm>
        </p:spPr>
        <p:txBody>
          <a:bodyPr/>
          <a:lstStyle/>
          <a:p>
            <a:r>
              <a:rPr lang="zh-CN" altLang="en-US"/>
              <a:t>有一篇文章《</a:t>
            </a:r>
            <a:r>
              <a:rPr lang="zh-CN" altLang="en-US">
                <a:solidFill>
                  <a:srgbClr val="FF0000"/>
                </a:solidFill>
              </a:rPr>
              <a:t>你所谓的稳定，不过是在浪费生命</a:t>
            </a:r>
            <a:r>
              <a:rPr lang="zh-CN" altLang="en-US"/>
              <a:t>》，网络上根据这段话的思维模型，结合新的表达需要，换元而来的文章很多。请看标题：</a:t>
            </a:r>
          </a:p>
          <a:p>
            <a:r>
              <a:rPr lang="zh-CN" altLang="en-US">
                <a:solidFill>
                  <a:srgbClr val="FF0000"/>
                </a:solidFill>
              </a:rPr>
              <a:t>你所谓的成熟，不过是自作主张；</a:t>
            </a:r>
          </a:p>
          <a:p>
            <a:r>
              <a:rPr lang="zh-CN" altLang="en-US">
                <a:solidFill>
                  <a:srgbClr val="FF0000"/>
                </a:solidFill>
              </a:rPr>
              <a:t>你所谓的朋友，正在偷走你的时间；</a:t>
            </a:r>
          </a:p>
          <a:p>
            <a:r>
              <a:rPr lang="zh-CN" altLang="en-US">
                <a:solidFill>
                  <a:srgbClr val="FF0000"/>
                </a:solidFill>
              </a:rPr>
              <a:t>你所谓的价值，不过是攀比炫耀；</a:t>
            </a:r>
          </a:p>
          <a:p>
            <a:r>
              <a:rPr lang="zh-CN" altLang="en-US">
                <a:solidFill>
                  <a:srgbClr val="FF0000"/>
                </a:solidFill>
              </a:rPr>
              <a:t>你所谓的成功，不过是收获名利。</a:t>
            </a:r>
            <a:endParaRPr lang="zh-CN" altLang="en-US"/>
          </a:p>
          <a:p>
            <a:r>
              <a:rPr lang="zh-CN" altLang="en-US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脍炙人口的千古名句“落霞与孤鹜齐飞，秋水共长天一色”，就是从南北朝诗人庾信的“落花与芝盖同飞，杨柳与春旗一色”换元而来。这一换元惊艳千古。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王勃的另一次经典换元，原点句的是曹植《赠白马王彪》中的“丈夫志四海，万里犹比邻”，换元而成的正是那千古名句“海内存知己，天涯若比邻”。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语段模型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演绎语言模型，嫁接生成模型。</a:t>
            </a:r>
          </a:p>
          <a:p>
            <a:r>
              <a:rPr lang="zh-CN" altLang="en-US">
                <a:sym typeface="+mn-ea"/>
              </a:rPr>
              <a:t>将语段模型与作文认识嫁接，在碰撞中融汇，在融汇中生成意蕴丰厚的新语段。例如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在现实与艺术之间，在物质与精神之间，人总是矛盾着、跌撞着，顾此失彼而永远找不到连接两者之间的直线或弧线。大概这正是人类永远苦恼困惑的原因。</a:t>
            </a:r>
            <a:r>
              <a:rPr lang="zh-CN" altLang="en-US">
                <a:sym typeface="+mn-ea"/>
              </a:rPr>
              <a:t>（节选自《水之经典》，作者肖复兴）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36550"/>
            <a:ext cx="10972800" cy="5789930"/>
          </a:xfrm>
        </p:spPr>
        <p:txBody>
          <a:bodyPr/>
          <a:lstStyle/>
          <a:p>
            <a:r>
              <a:rPr lang="zh-CN" altLang="en-US" sz="2800">
                <a:sym typeface="+mn-ea"/>
              </a:rPr>
              <a:t>现实中的人们，正如语段所说，往往在现实与艺术之间，在物质与精神之间顾此失彼。明明知道生活需要艺术，需要有小桥流水、东篱采菊，但是却被现实挤压地远离了艺术； 最有可能的是，人们内心本来钟情艺术、注重精神，多少次幻想去西藏看雪山冰峰，去婺源赏油菜花海，可是，现实生活的压力，却将每个人的梦想埋葬，徒留午夜里，看星空繁星点点，颓唐哀伤。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于是， 地铁站里，脚步匆匆，匆匆又匆匆；人行道上，忙碌奔忙，奔忙又奔忙。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更可悲的是，人们找不到连接现实与艺术、物质与精神的直线，哪怕是弧线。于是，人们只能矛盾着，以致跌跌撞撞，直勾勾盯着前方的金子闪光，也不舍后面田园的惬意安详……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所以，这个语段，将如今人们的现状做了高度的概括。我们读了，不禁“心有戚戚焉”。此段语言虽抽象，我们读了，却能于眼前映出人们矛盾、跌撞的可怜模样。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467360"/>
            <a:ext cx="10972800" cy="5659120"/>
          </a:xfrm>
        </p:spPr>
        <p:txBody>
          <a:bodyPr/>
          <a:lstStyle/>
          <a:p>
            <a:r>
              <a:rPr lang="zh-CN" altLang="en-US" sz="2400"/>
              <a:t>借用这个语段模型，可以表达无数种“人类的困惑”。</a:t>
            </a:r>
          </a:p>
          <a:p>
            <a:r>
              <a:rPr lang="zh-CN" altLang="en-US" sz="2400"/>
              <a:t>如：</a:t>
            </a:r>
            <a:r>
              <a:rPr lang="zh-CN" altLang="en-US" sz="2400">
                <a:solidFill>
                  <a:srgbClr val="FF0000"/>
                </a:solidFill>
              </a:rPr>
              <a:t>在古典与时尚之间，在雅与俗之间，人总是矛盾着、跌撞着，顾此失彼而永远找不到连接两者之间的直线或弧线。大概这正是人类永远苦恼困惑的原因</a:t>
            </a:r>
            <a:r>
              <a:rPr lang="zh-CN" altLang="en-US" sz="2400"/>
              <a:t>。</a:t>
            </a:r>
          </a:p>
          <a:p>
            <a:r>
              <a:rPr lang="zh-CN" altLang="en-US" sz="2400"/>
              <a:t>如：</a:t>
            </a:r>
            <a:r>
              <a:rPr lang="zh-CN" altLang="en-US" sz="2400">
                <a:solidFill>
                  <a:srgbClr val="FF0000"/>
                </a:solidFill>
              </a:rPr>
              <a:t>在奉献与索取之间，在舍与得之间，人总是矛盾着、跌撞着，容易顾此失彼，很难找不到连接两者之间的直线或弧线。这大概正是人类永远苦恼困惑的原因。</a:t>
            </a:r>
          </a:p>
          <a:p>
            <a:r>
              <a:rPr lang="zh-CN" altLang="en-US" sz="2400"/>
              <a:t>如：</a:t>
            </a:r>
            <a:r>
              <a:rPr lang="zh-CN" altLang="en-US" sz="2400">
                <a:solidFill>
                  <a:srgbClr val="FF0000"/>
                </a:solidFill>
              </a:rPr>
              <a:t>在保持个性与从众流俗之间，人总是矛盾着、跌撞着，顾此失彼而永远找不到连接两者之间的直线或弧线。大概这正是人类永远苦恼困惑的原因。</a:t>
            </a:r>
            <a:endParaRPr lang="zh-CN" altLang="en-US" sz="2400"/>
          </a:p>
          <a:p>
            <a:r>
              <a:rPr lang="zh-CN" altLang="en-US" sz="2400"/>
              <a:t>如：</a:t>
            </a:r>
            <a:r>
              <a:rPr lang="zh-CN" altLang="en-US" sz="2400">
                <a:solidFill>
                  <a:srgbClr val="FF0000"/>
                </a:solidFill>
              </a:rPr>
              <a:t>在清纯与世故之间，人总是矛盾着、跌撞着，容易顾此失彼，很难找不到连接两者之间的直线或弧线。这大概正是人类永远苦恼困惑的原因。</a:t>
            </a:r>
          </a:p>
          <a:p>
            <a:r>
              <a:rPr lang="zh-CN" altLang="en-US" sz="2400"/>
              <a:t>其他如“继承传统与开拓创新”“理想与现实”“仰望星空与脚踏实地”“悲悯与冷漠”“独立与依赖”“入世与出世”“金钱与良心”等所有矛盾的心态，都可使用此模型迁移。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创造语言模型，改换句式场景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66190"/>
            <a:ext cx="10972800" cy="4860290"/>
          </a:xfrm>
        </p:spPr>
        <p:txBody>
          <a:bodyPr/>
          <a:lstStyle/>
          <a:p>
            <a:r>
              <a:rPr lang="zh-CN" altLang="en-US" sz="2800" b="1"/>
              <a:t>第一，可以换句式。</a:t>
            </a:r>
            <a:r>
              <a:rPr lang="zh-CN" altLang="en-US" sz="2800"/>
              <a:t>即在与新认识对接、融汇的同时，按照自己的习惯、审美来调整句式。</a:t>
            </a:r>
          </a:p>
          <a:p>
            <a:r>
              <a:rPr lang="zh-CN" altLang="en-US" sz="2800"/>
              <a:t>如2018年上海卷作文题：谈被需要的心态。我们知道，一般人既有“需要”的心态，更有“被需要”的心态。“被需要”是一种被信任的美好、奉献和承担的心里满足。众所周知，关注自身的需要是低层次的，渴望被他人需要，才能体现出人生的价值和存在感，这才是潜在的力量，人性之光辉！</a:t>
            </a:r>
          </a:p>
          <a:p>
            <a:r>
              <a:rPr lang="zh-CN" altLang="en-US" sz="2800"/>
              <a:t>由此，在作文中，可以使用如下句子：</a:t>
            </a:r>
            <a:r>
              <a:rPr lang="zh-CN" altLang="en-US" sz="2800">
                <a:solidFill>
                  <a:srgbClr val="FF0000"/>
                </a:solidFill>
              </a:rPr>
              <a:t>在“需要”和“被需要”之间，人们总是顾此失彼，以致找不到连接二者的弧线，更找不到直线。于是，人们总是矛盾着、跌撞着。这就是人们永远苦恼困惑的原因吧？</a:t>
            </a:r>
          </a:p>
          <a:p>
            <a:r>
              <a:rPr lang="zh-CN" altLang="en-US" sz="2800"/>
              <a:t>句式改变了，气脉改变了，韵味自然就改变了。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467360"/>
            <a:ext cx="10972800" cy="5659120"/>
          </a:xfrm>
        </p:spPr>
        <p:txBody>
          <a:bodyPr/>
          <a:lstStyle/>
          <a:p>
            <a:r>
              <a:rPr lang="zh-CN" altLang="en-US" b="1"/>
              <a:t>第二，可以加场景</a:t>
            </a:r>
            <a:r>
              <a:rPr lang="zh-CN" altLang="en-US"/>
              <a:t>。即在与新认识对接、融汇的同时，按照自己的审美、表达需要来添加形象的场景描写。</a:t>
            </a:r>
          </a:p>
          <a:p>
            <a:r>
              <a:rPr lang="zh-CN" altLang="en-US"/>
              <a:t>如上例，可以使用如下句子：</a:t>
            </a:r>
            <a:r>
              <a:rPr lang="zh-CN" altLang="en-US">
                <a:solidFill>
                  <a:srgbClr val="FF0000"/>
                </a:solidFill>
              </a:rPr>
              <a:t>在“需要”和“被需要”之间，人们总是顾此失彼，补了西墙，却坏了东墙，以致找不到连接二者的弧线，更找不到直线。于是，人们总是矛盾着、跌撞着，以致脚步踉跄，满眼迷茫，望着天际无语哀伤。这就是人们永远苦恼困惑的原因吧？</a:t>
            </a:r>
          </a:p>
          <a:p>
            <a:r>
              <a:rPr lang="zh-CN" altLang="en-US"/>
              <a:t>该语段中，“补了西墙，却坏了东墙”“脚步踉跄，满眼迷茫，望着天际无语哀伤”等语句，就绘出了形象的场景，读者仿佛看见一样——议论文中，并不排斥细腻的描写；适度的描写，反而能为议论加分。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65760"/>
            <a:ext cx="10972800" cy="5760720"/>
          </a:xfrm>
        </p:spPr>
        <p:txBody>
          <a:bodyPr/>
          <a:lstStyle/>
          <a:p>
            <a:r>
              <a:rPr lang="zh-CN" altLang="en-US" sz="2400" b="1">
                <a:sym typeface="+mn-ea"/>
              </a:rPr>
              <a:t>第三、替换主语及连带关键词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如果没有这些与月色相关的千古华章，中华文化将枯燥成何等模样?我们托着月亮，一步步向岁月纵深处走去，心灵渐渐地沉甸起来。这一轮照耀尘世的千古明月，大抵是人们思绪、情怀难以排解、释怀的时刻所寻觅的知音吧? </a:t>
            </a:r>
            <a:r>
              <a:rPr lang="zh-CN" altLang="en-US" sz="2400"/>
              <a:t>（节选自《千古明月心》，作者张佐香）</a:t>
            </a:r>
          </a:p>
          <a:p>
            <a:r>
              <a:rPr lang="zh-CN" altLang="en-US" sz="2400"/>
              <a:t>这一段中的“月光”，可以迁移成“菊花”“美玉”“梧桐”“春雨”“美酒”“飞鸟”“青山”“流水”“落花”“沧海”“古道”“落日”“芭蕉”“长亭”“清风”“寒蝉”“杜鹃”“芳草”“夕照”等等。请看示例：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——如果没有这些与菊花相关的千古华章，中华文化将荒芜成何等模样?我们拈着菊花，一步步向岁月纵深处走去，心灵渐渐地馨香起来。这一朵淡泊明志的千古菊花，应该是人们古典情怀难以排解、释怀的时刻所寻觅的知音吧?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——如果没有这些与美酒相关的千古华章，中华文化将寡淡成何等模样?我们举着酒樽，一步步向岁月纵深处走去，心灵渐渐地沉醉起来。这一樽香飘千古的美酒，就是人们思绪、情怀难以排解、释怀的时刻所寻觅的知音吧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99"/>
          <p:cNvSpPr txBox="1"/>
          <p:nvPr/>
        </p:nvSpPr>
        <p:spPr>
          <a:xfrm>
            <a:off x="1825625" y="692150"/>
            <a:ext cx="9261475" cy="38595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4800" b="1" dirty="0" smtClean="0">
                <a:latin typeface="微软雅黑" panose="020B0503020204020204" charset="-122"/>
                <a:ea typeface="微软雅黑" panose="020B0503020204020204" charset="-122"/>
              </a:rPr>
              <a:t>作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文常见语言现状</a:t>
            </a:r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  <a:p>
            <a:pPr>
              <a:lnSpc>
                <a:spcPct val="180000"/>
              </a:lnSpc>
            </a:pPr>
            <a:r>
              <a:rPr lang="en-US" altLang="zh-CN" sz="4400" dirty="0">
                <a:latin typeface="微软雅黑" panose="020B0503020204020204" charset="-122"/>
                <a:ea typeface="微软雅黑" panose="020B0503020204020204" charset="-122"/>
              </a:rPr>
              <a:t>▇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语言平淡，直白，没深度</a:t>
            </a:r>
          </a:p>
          <a:p>
            <a:pPr>
              <a:lnSpc>
                <a:spcPct val="180000"/>
              </a:lnSpc>
            </a:pPr>
            <a:r>
              <a:rPr lang="en-US" altLang="zh-CN" sz="4400" dirty="0">
                <a:latin typeface="微软雅黑" panose="020B0503020204020204" charset="-122"/>
                <a:ea typeface="微软雅黑" panose="020B0503020204020204" charset="-122"/>
              </a:rPr>
              <a:t>▇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假阅读，浅阅读，背诵名句不会用</a:t>
            </a:r>
          </a:p>
        </p:txBody>
      </p:sp>
      <p:pic>
        <p:nvPicPr>
          <p:cNvPr id="14338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26538" y="5326063"/>
            <a:ext cx="3078162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655320"/>
            <a:ext cx="10972800" cy="547116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第四、嫁接事例</a:t>
            </a:r>
            <a:endParaRPr lang="zh-CN" altLang="en-US" b="1"/>
          </a:p>
          <a:p>
            <a:r>
              <a:rPr lang="zh-CN" altLang="en-US">
                <a:solidFill>
                  <a:srgbClr val="FF0000"/>
                </a:solidFill>
              </a:rPr>
              <a:t>如果没有这些与美酒相关的千古华章，豪放洒脱的李白不见了，沉郁忧愁的易安消失了，中华文化将寡淡成何等模样?我们举着酒樽，一步步向岁月纵深处走去，心灵渐渐地沉醉起来。这一樽香飘千古的美酒，就是人们思绪、情怀难以排解、释怀的时刻所寻觅的知音吧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66900" y="417513"/>
            <a:ext cx="9253538" cy="89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语言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佳作示例《竹篱自饶清趣》</a:t>
            </a:r>
            <a:endParaRPr lang="en-US" altLang="zh-CN" sz="40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0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"/>
          <p:cNvSpPr txBox="1"/>
          <p:nvPr/>
        </p:nvSpPr>
        <p:spPr>
          <a:xfrm>
            <a:off x="911225" y="1309688"/>
            <a:ext cx="10677525" cy="51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《疯狂作文》2019年</a:t>
            </a: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12</a:t>
            </a: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期    内蒙古林东一中高二十四班  冯萱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当年，《围炉夜话》曾道:“俭可养廉，觉茅舍竹篱，自饶清趣。”是的，心怀诗意的我们呼唤勤俭，就算住在竹林围绕的茅屋也有它清新的趣味。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曾经，我们执着地追求勤俭节约，一粥一饭，亦思来之不易，那是多么好的场景啊。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如今，饭桌上掉下饭粒也要捡起来吃掉的情景，繁华都市肆意挥霍的人们怕再也无法领略与理解的了。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也许，勤俭已经不是如今的习惯了。是呀，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爱慕虚荣的心理，在这个光怪陆离、物欲横流的年代，开出了大片大片罂粟花</a:t>
            </a:r>
            <a:r>
              <a:rPr lang="zh-CN" altLang="en-US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以致莫言几近痛心地告诫：“我们要用我们的文学作品告品告诉人们，维持人类生命的最基本的物质是空气、阳光、食物和水，其他的都是奢侈品”，更是发出振聋发聩的警示：“我们要用我们的作品告诉那些有一千条裙子，一万双鞋子的女人们，她们是有罪的……”奢侈，是追名逐利者的心之所向；勤俭，是质朴节俭者的乐在其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66900" y="417513"/>
            <a:ext cx="9253538" cy="89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语言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佳作示例《竹篱自饶清趣》</a:t>
            </a:r>
            <a:endParaRPr lang="en-US" altLang="zh-CN" sz="40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58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"/>
          <p:cNvSpPr txBox="1"/>
          <p:nvPr/>
        </p:nvSpPr>
        <p:spPr>
          <a:xfrm>
            <a:off x="911225" y="1309688"/>
            <a:ext cx="10677525" cy="5170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也许，如今再谈勤俭节约已经大大落伍了。今天，关于勤俭节约，却只停留在芸芸众生的口中，却鲜少有人付诸实际行动了。虽然这一名词还占据在许多人的内心，还活跃在不少人的嘴上，可是，如今勤俭节约已经渐行渐远了，谁说颜回“一箪食，一瓢饮”过的就是勤俭节约？谁说颜回“在陋巷，人不堪其忧，回也不改其乐”是一种超脱世俗的情怀？那是过去式了！不再流行了！如今谁要说自己勤俭节约，怕是被大家笑话的——没能力，就得省着呗！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可是，你知道的，过于奢侈，就失去了生活的情趣。在灯红酒绿的都市生活里生存久了，在喧嚣繁华的都市里禁锢久了，一颗心，不由得浮躁起来。于是，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当勤俭也许还在颤颤巍巍穿鞋的时候，奢侈就已经大跨步走遍了半个世界。</a:t>
            </a: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没有勤俭节约的生活不叫生活，叫放纵，故未曾勤俭节约的过往，不足以谓生活。虽然看似时代变迁容不下竹篱茅舍的勤俭，但是我们仍然可以效仿老祖宗竹篱自饶清趣的心境。如此，晓风明月下，蝉鸣三两声，我们静坐，我们静心，常住于茅舍竹篱中，该是多么美妙的事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66900" y="417513"/>
            <a:ext cx="9253538" cy="89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语言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0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佳作示例《竹篱自饶清趣》</a:t>
            </a:r>
            <a:endParaRPr lang="en-US" altLang="zh-CN" sz="40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06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911225" y="1309688"/>
            <a:ext cx="10677525" cy="51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确实，过于奢侈，就失去了生活的本质。这世界上有一条大河特别波涛汹涌，淹死了许多人，这条河叫“奢侈”。在这个灯红酒绿的年代，欲要守住本心，坚持勤俭，确实很难得。许多人总是肆意挥霍着他们所拥有的一切，挥霍着，挥霍着，翅膀卷起风暴，心生奢侈挥霍的呼啸。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可是太奢侈的生活始终有一个危险，就是被奢侈所占有，渐渐误以为奢侈就是生活的本质，奢侈之外别无其他，渐渐地迷失了生活的本质。</a:t>
            </a:r>
            <a:endParaRPr lang="en-US" altLang="zh-CN" sz="2000">
              <a:solidFill>
                <a:srgbClr val="2D415A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其实，勤俭不是穷人的专利，而是人类骨子里流淌的高尚品质。即使住在竹篱围绕的茅屋，也自有一番清趣。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至此，你可能会怀念那勤俭的生活了吧？竹篱茅舍里，寻找属于勤俭的清趣，不也是一种美事吗？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41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（太热闹的生活始终有一个危险，就是被热闹所占有，渐渐误以为热闹就是生活，热闹之外别无生活，最后真的只剩下了热闹，没有了生活。</a:t>
            </a:r>
            <a:r>
              <a:rPr lang="en-US" altLang="zh-CN" sz="2000">
                <a:solidFill>
                  <a:srgbClr val="2D41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2D41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周国平）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赏析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爱慕虚荣的心理，在这个光怪陆离、物欲横流的年代，开出了大片大片的罂粟花</a:t>
            </a:r>
            <a:r>
              <a:rPr lang="zh-CN" altLang="en-US" sz="2800"/>
              <a:t>”，其原点名句是作家楚楚《没有宋词的年代》中的“</a:t>
            </a:r>
            <a:r>
              <a:rPr lang="zh-CN" altLang="en-US" sz="2800">
                <a:solidFill>
                  <a:srgbClr val="FF0000"/>
                </a:solidFill>
              </a:rPr>
              <a:t>庸俗的无数种定义，在这个恹恹的年代，开出纸一样的花朵</a:t>
            </a:r>
            <a:r>
              <a:rPr lang="zh-CN" altLang="en-US" sz="2800"/>
              <a:t>”。</a:t>
            </a:r>
          </a:p>
          <a:p>
            <a:r>
              <a:rPr lang="zh-CN" altLang="en-US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当勤俭也许还在颤颤巍巍穿鞋的时候，奢侈就已经大跨步走遍了半个世界”</a:t>
            </a:r>
            <a:r>
              <a:rPr lang="zh-CN" altLang="en-US" sz="2800"/>
              <a:t>，其原点名句是网络名句“</a:t>
            </a:r>
            <a:r>
              <a:rPr lang="zh-CN" altLang="en-US" sz="2800">
                <a:solidFill>
                  <a:srgbClr val="FF0000"/>
                </a:solidFill>
              </a:rPr>
              <a:t>当真理还在穿鞋的时候，谎言就已经走遍了全世界”。</a:t>
            </a:r>
          </a:p>
          <a:p>
            <a:r>
              <a:rPr lang="zh-CN" altLang="en-US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太奢侈的生活始终有一个危险，就是被奢侈所占有，渐渐误以为奢侈就是生活的本质，奢侈之外别无其他，渐渐地迷失了生活的本质”</a:t>
            </a:r>
            <a:r>
              <a:rPr lang="zh-CN" altLang="en-US" sz="2800"/>
              <a:t>，其原点名句是著名作家周国平的“</a:t>
            </a:r>
            <a:r>
              <a:rPr lang="zh-CN" altLang="en-US" sz="2800">
                <a:solidFill>
                  <a:srgbClr val="FF0000"/>
                </a:solidFill>
              </a:rPr>
              <a:t>太热闹的生活始终有一个危险，就是被热闹所占有，渐渐误以为热闹就是生活，热闹之外别无生活，最后真的只剩下了热闹，没有了生活</a:t>
            </a:r>
            <a:r>
              <a:rPr lang="zh-CN" altLang="en-US" sz="2800"/>
              <a:t>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789113" y="542925"/>
            <a:ext cx="9645650" cy="971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建模作文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·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名言名句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示例一</a:t>
            </a: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554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1"/>
          <p:cNvSpPr txBox="1"/>
          <p:nvPr/>
        </p:nvSpPr>
        <p:spPr>
          <a:xfrm>
            <a:off x="1506538" y="1709738"/>
            <a:ext cx="9423400" cy="4246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我们总是满怀天真的以为，真正的淡泊，是枯坐深山古寺，却不知，不在心灵中培植芳草鲜花，就与真正的淡泊永远地、彻底地绝缘。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1.真正的安静，不是避开车马喧嚣，而是在内心修篱种菊。</a:t>
            </a:r>
            <a:r>
              <a:rPr lang="en-US" altLang="zh-CN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（林徽因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）</a:t>
            </a:r>
            <a:endParaRPr lang="zh-CN" altLang="en-US" sz="2000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真正的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淡泊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，不是避开车马喧嚣，而是在内心里修篱种菊。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换对象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真正的淡泊，不是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枯坐深山古寺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，而是在内心里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培植芳草鲜花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换意象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我们总是以为，真正的淡泊，是枯坐深山古寺，却不知，不在心灵中培植芳草鲜花，就与真正的淡泊绝缘。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换句式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我们总是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满怀天真的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以为，真正的淡泊，是枯坐深山古寺，却不知，不在心灵中培植芳草鲜花，就与真正的淡泊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永远地、彻底地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绝缘。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换情感</a:t>
            </a:r>
            <a:r>
              <a:rPr lang="zh-CN" altLang="en-US" sz="2000">
                <a:solidFill>
                  <a:srgbClr val="2D415A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84363" y="544513"/>
            <a:ext cx="8859838" cy="1851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建模作文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·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名言名句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示例二</a:t>
            </a: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578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1"/>
          <p:cNvSpPr txBox="1"/>
          <p:nvPr/>
        </p:nvSpPr>
        <p:spPr>
          <a:xfrm>
            <a:off x="1414463" y="1773238"/>
            <a:ext cx="9720262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远遁寂寂深山，就是真正的脱俗吗？大错！真正的脱俗，只在于拈花微笑的内心。</a:t>
            </a:r>
          </a:p>
          <a:p>
            <a:pPr>
              <a:lnSpc>
                <a:spcPct val="150000"/>
              </a:lnSpc>
            </a:pPr>
            <a:endParaRPr lang="zh-CN" altLang="en-US" sz="2000" b="1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1.真正的安静，不是避开车马喧嚣，而是在内心里修篱种菊。（林徽因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真正的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脱俗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，不是避开车马喧嚣，而是在内心里修篱种菊。（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换对象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真正的脱俗，不是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远遁深山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，而是在内心里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拈花微笑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换意象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远遁深山，就是真正的脱俗吗？不是。真正的脱俗，在于拈花微笑的内心。（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换句式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5.远遁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寂寂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深山，就是真正的脱俗吗？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大错！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真正的脱俗，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只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在于拈花微笑的内心。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换情感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  <a:endParaRPr lang="zh-CN" altLang="en-US" sz="2000" b="1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85950" y="544513"/>
            <a:ext cx="8983663" cy="1851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建模作文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·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名言名句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示例三</a:t>
            </a: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602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1"/>
          <p:cNvSpPr txBox="1"/>
          <p:nvPr/>
        </p:nvSpPr>
        <p:spPr>
          <a:xfrm>
            <a:off x="1649413" y="1773238"/>
            <a:ext cx="9485312" cy="4800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尽管每个人都怀揣春花秋月的渴望，深藏徒步川藏的遐想，但是，多数人，却遗憾地被眼前琐碎的的柴米油盐所深深捆绑。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1.生活除了眼前的苟且，还有诗与远方。 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网络语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人生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除了眼前的苟且，还有诗与远方。（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换对象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人生除了眼前的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柴米油盐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，还有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春花秋月的渴望和徒步川藏的遐想。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换意象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4.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尽管每个人都有春花秋月的渴望，和徒步川藏的遐想，但多数人，却被眼前的柴米油盐捆绑。（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换句式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5.尽管每个人都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怀揣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春花秋月的渴望，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深藏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徒步川藏的遐想，但是，多数人，却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遗憾地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被眼前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琐碎的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柴米油盐</a:t>
            </a:r>
            <a:r>
              <a:rPr lang="en-US" altLang="zh-CN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深深</a:t>
            </a:r>
            <a:r>
              <a:rPr lang="en-US" altLang="zh-CN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捆绑。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zh-CN" altLang="en-US" sz="20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换情感</a:t>
            </a:r>
            <a:r>
              <a:rPr lang="zh-CN" altLang="en-US" sz="20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  <a:endParaRPr lang="zh-CN" altLang="en-US" sz="3600" b="1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99"/>
          <p:cNvSpPr txBox="1"/>
          <p:nvPr/>
        </p:nvSpPr>
        <p:spPr>
          <a:xfrm>
            <a:off x="1885950" y="544513"/>
            <a:ext cx="8826500" cy="1851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建模作文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·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名言名句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换元</a:t>
            </a:r>
            <a:r>
              <a:rPr lang="en-US" altLang="zh-CN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4400" b="1" noProof="1">
                <a:solidFill>
                  <a:srgbClr val="41557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示例四</a:t>
            </a: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en-US" altLang="zh-CN" sz="44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626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1"/>
          <p:cNvSpPr txBox="1"/>
          <p:nvPr/>
        </p:nvSpPr>
        <p:spPr>
          <a:xfrm>
            <a:off x="1884363" y="1773238"/>
            <a:ext cx="9250362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我依然会回报以淡然一笑，哪怕他人以漫天流言吻我。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2D415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1.世界以痛吻我，我回报以歌。 （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网络语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他人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以痛吻我，我回报以歌。（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换对象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他人以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流言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吻我，我回报以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淡然一笑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。（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换意象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4.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我回报以淡然一笑，哪怕他人以流言吻我。（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换句式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5.我</a:t>
            </a:r>
            <a:r>
              <a:rPr lang="en-US" altLang="zh-CN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依然会</a:t>
            </a: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回报以淡然一笑，哪怕他人以</a:t>
            </a:r>
            <a:r>
              <a:rPr lang="en-US" altLang="zh-CN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漫天</a:t>
            </a:r>
            <a:r>
              <a:rPr lang="en-US" altLang="zh-CN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流言吻我。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zh-CN" altLang="en-US" sz="2400" b="1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换情感</a:t>
            </a:r>
            <a:r>
              <a:rPr lang="zh-CN" altLang="en-US" sz="2400">
                <a:solidFill>
                  <a:srgbClr val="2D415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99"/>
          <p:cNvSpPr txBox="1"/>
          <p:nvPr/>
        </p:nvSpPr>
        <p:spPr>
          <a:xfrm>
            <a:off x="3489325" y="1198563"/>
            <a:ext cx="72136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作文语言，要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善假于物也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pic>
        <p:nvPicPr>
          <p:cNvPr id="28674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"/>
          <p:cNvSpPr txBox="1"/>
          <p:nvPr/>
        </p:nvSpPr>
        <p:spPr>
          <a:xfrm>
            <a:off x="1322388" y="2057400"/>
            <a:ext cx="97774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嫁接语言模型，生成靓丽语言</a:t>
            </a:r>
          </a:p>
        </p:txBody>
      </p:sp>
      <p:sp>
        <p:nvSpPr>
          <p:cNvPr id="28676" name="文本框 1"/>
          <p:cNvSpPr txBox="1"/>
          <p:nvPr/>
        </p:nvSpPr>
        <p:spPr>
          <a:xfrm>
            <a:off x="3489325" y="3044825"/>
            <a:ext cx="5757863" cy="2308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1.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归纳语言模型</a:t>
            </a:r>
          </a:p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2.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演绎语言模型</a:t>
            </a:r>
          </a:p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3.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运用语言模型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99"/>
          <p:cNvSpPr txBox="1"/>
          <p:nvPr/>
        </p:nvSpPr>
        <p:spPr>
          <a:xfrm>
            <a:off x="1512888" y="815975"/>
            <a:ext cx="9982200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如何提升语言水平，下笔成章？ </a:t>
            </a:r>
            <a:endParaRPr lang="zh-CN" altLang="en-US" sz="440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语言，要“善假于物也”</a:t>
            </a:r>
            <a:r>
              <a:rPr lang="zh-CN" altLang="en-US" sz="4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pic>
        <p:nvPicPr>
          <p:cNvPr id="15362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26538" y="5326063"/>
            <a:ext cx="3078162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99"/>
          <p:cNvSpPr txBox="1"/>
          <p:nvPr/>
        </p:nvSpPr>
        <p:spPr>
          <a:xfrm>
            <a:off x="1828800" y="863600"/>
            <a:ext cx="72136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作文语言，要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善假于物也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pic>
        <p:nvPicPr>
          <p:cNvPr id="29698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1"/>
          <p:cNvSpPr txBox="1"/>
          <p:nvPr/>
        </p:nvSpPr>
        <p:spPr>
          <a:xfrm>
            <a:off x="1828800" y="1585913"/>
            <a:ext cx="57578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1.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归纳语言模型</a:t>
            </a:r>
          </a:p>
          <a:p>
            <a:pPr>
              <a:lnSpc>
                <a:spcPct val="120000"/>
              </a:lnSpc>
            </a:pP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0" name="文本框 2"/>
          <p:cNvSpPr txBox="1"/>
          <p:nvPr/>
        </p:nvSpPr>
        <p:spPr>
          <a:xfrm>
            <a:off x="1828800" y="2752725"/>
            <a:ext cx="8851900" cy="3044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在现实与艺术之间，在物质与精神之间，人总是矛盾着、跌撞着，顾此失彼而永远找不到连接两者之间的直线或弧线。大概这正是人类永远苦恼困惑的原因。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（节选自《水之经典》，作者肖复兴）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99"/>
          <p:cNvSpPr txBox="1"/>
          <p:nvPr/>
        </p:nvSpPr>
        <p:spPr>
          <a:xfrm>
            <a:off x="1828800" y="863600"/>
            <a:ext cx="72136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作文语言，要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善假于物也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pic>
        <p:nvPicPr>
          <p:cNvPr id="30722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1"/>
          <p:cNvSpPr txBox="1"/>
          <p:nvPr/>
        </p:nvSpPr>
        <p:spPr>
          <a:xfrm>
            <a:off x="1828800" y="1585913"/>
            <a:ext cx="57578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2.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演绎语言模型</a:t>
            </a:r>
          </a:p>
          <a:p>
            <a:pPr>
              <a:lnSpc>
                <a:spcPct val="120000"/>
              </a:lnSpc>
            </a:pP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文本框 2"/>
          <p:cNvSpPr txBox="1"/>
          <p:nvPr/>
        </p:nvSpPr>
        <p:spPr>
          <a:xfrm>
            <a:off x="1828800" y="2549525"/>
            <a:ext cx="6854825" cy="26749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在现实与艺术之间，在物质与精神之间，人总是矛盾着、跌撞着，顾此失彼而永远找不到连接两者之间的直线或弧线。大概这正是人类永远苦恼困惑的原因。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（节选自《水之经典》，作者肖复兴）</a:t>
            </a:r>
          </a:p>
        </p:txBody>
      </p:sp>
      <p:sp>
        <p:nvSpPr>
          <p:cNvPr id="30725" name="文本框 3"/>
          <p:cNvSpPr txBox="1"/>
          <p:nvPr/>
        </p:nvSpPr>
        <p:spPr>
          <a:xfrm>
            <a:off x="8683625" y="1439863"/>
            <a:ext cx="27590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舍与得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雅与俗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古典与时尚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奉献与索取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清纯与世故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理想与现实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悲悯与冷漠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8.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入世与出世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9.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仰望星空与脚踏实地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99"/>
          <p:cNvSpPr txBox="1"/>
          <p:nvPr/>
        </p:nvSpPr>
        <p:spPr>
          <a:xfrm>
            <a:off x="1828800" y="863600"/>
            <a:ext cx="72136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作文语言，要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善假于物也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pic>
        <p:nvPicPr>
          <p:cNvPr id="31746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1"/>
          <p:cNvSpPr txBox="1"/>
          <p:nvPr/>
        </p:nvSpPr>
        <p:spPr>
          <a:xfrm>
            <a:off x="1828800" y="1585913"/>
            <a:ext cx="57578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3.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运用语言模型</a:t>
            </a:r>
          </a:p>
          <a:p>
            <a:pPr>
              <a:lnSpc>
                <a:spcPct val="120000"/>
              </a:lnSpc>
            </a:pP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8" name="文本框 2"/>
          <p:cNvSpPr txBox="1"/>
          <p:nvPr/>
        </p:nvSpPr>
        <p:spPr>
          <a:xfrm>
            <a:off x="1828800" y="2549525"/>
            <a:ext cx="6519863" cy="26749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在现实与艺术之间，在物质与精神之间，人总是矛盾着、跌撞着，顾此失彼而永远找不到连接两者之间的直线或弧线。大概这正是人类永远苦恼困惑的原因。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（节选自《水之经典》，作者肖复兴）</a:t>
            </a:r>
          </a:p>
        </p:txBody>
      </p:sp>
      <p:sp>
        <p:nvSpPr>
          <p:cNvPr id="31749" name="文本框 3"/>
          <p:cNvSpPr txBox="1"/>
          <p:nvPr/>
        </p:nvSpPr>
        <p:spPr>
          <a:xfrm>
            <a:off x="8432800" y="1069975"/>
            <a:ext cx="2759075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2018年全国三卷作文题：三则标语。</a:t>
            </a:r>
          </a:p>
          <a:p>
            <a:pPr>
              <a:lnSpc>
                <a:spcPct val="12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在“经济发展”和“绿水青山”之间，我们很容易顾此失彼，以致找不到连接二者的弧线，更找不到直线。于是，我们总是在经济指标和环境保护方面矛盾着、纠结着。这就是人们永远苦恼困惑的原因吧？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36550"/>
            <a:ext cx="10972800" cy="5789930"/>
          </a:xfrm>
        </p:spPr>
        <p:txBody>
          <a:bodyPr/>
          <a:lstStyle/>
          <a:p>
            <a:r>
              <a:rPr lang="zh-CN" altLang="en-US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春风十里不如你</a:t>
            </a:r>
            <a:r>
              <a:rPr lang="zh-CN" altLang="en-US" sz="2800"/>
              <a:t>”换元，换元成“</a:t>
            </a:r>
            <a:r>
              <a:rPr lang="zh-CN" altLang="en-US" sz="2800">
                <a:solidFill>
                  <a:srgbClr val="FF0000"/>
                </a:solidFill>
              </a:rPr>
              <a:t>繁花簇锦不如你</a:t>
            </a:r>
            <a:r>
              <a:rPr lang="zh-CN" altLang="en-US" sz="2800"/>
              <a:t>”；</a:t>
            </a:r>
          </a:p>
          <a:p>
            <a:r>
              <a:rPr lang="zh-CN" altLang="en-US" sz="2800"/>
              <a:t>如果喜欢 读书，就可以将换成“</a:t>
            </a:r>
            <a:r>
              <a:rPr lang="zh-CN" altLang="en-US" sz="2800">
                <a:solidFill>
                  <a:srgbClr val="FF0000"/>
                </a:solidFill>
              </a:rPr>
              <a:t>过尽千帆不如你</a:t>
            </a:r>
            <a:r>
              <a:rPr lang="zh-CN" altLang="en-US" sz="2800"/>
              <a:t>”……</a:t>
            </a:r>
          </a:p>
          <a:p>
            <a:r>
              <a:rPr lang="zh-CN" altLang="en-US" sz="2800"/>
              <a:t>这就是换元。</a:t>
            </a:r>
          </a:p>
          <a:p>
            <a:r>
              <a:rPr lang="zh-CN" altLang="en-US" sz="2800"/>
              <a:t>比如“</a:t>
            </a:r>
            <a:r>
              <a:rPr lang="zh-CN" altLang="en-US" sz="2800">
                <a:solidFill>
                  <a:srgbClr val="FF0000"/>
                </a:solidFill>
              </a:rPr>
              <a:t>人生除了眼前的苟且，还有诗与远方</a:t>
            </a:r>
            <a:r>
              <a:rPr lang="zh-CN" altLang="en-US" sz="2800"/>
              <a:t>”，就可以结合不同的情境，融汇自身的感悟，换元生成精彩纷呈的感悟。</a:t>
            </a:r>
          </a:p>
          <a:p>
            <a:r>
              <a:rPr lang="zh-CN" altLang="en-US" sz="2800"/>
              <a:t>学生为成绩披星戴月，甚至焦头烂额，可生成：</a:t>
            </a:r>
            <a:r>
              <a:rPr lang="zh-CN" altLang="en-US" sz="2800">
                <a:solidFill>
                  <a:srgbClr val="FF0000"/>
                </a:solidFill>
              </a:rPr>
              <a:t>为了诗与远方，要勇于面对眼前的苟且。</a:t>
            </a:r>
          </a:p>
          <a:p>
            <a:r>
              <a:rPr lang="zh-CN" altLang="en-US" sz="2800"/>
              <a:t>部分学生动力不足，态度消极，可用“</a:t>
            </a:r>
            <a:r>
              <a:rPr lang="zh-CN" altLang="en-US" sz="2800">
                <a:solidFill>
                  <a:srgbClr val="FF0000"/>
                </a:solidFill>
              </a:rPr>
              <a:t>没有眼前的苟且，哪有诗与远方？</a:t>
            </a:r>
            <a:r>
              <a:rPr lang="zh-CN" altLang="en-US" sz="2800"/>
              <a:t>”来劝解他。</a:t>
            </a:r>
          </a:p>
          <a:p>
            <a:r>
              <a:rPr lang="zh-CN" altLang="en-US" sz="2800"/>
              <a:t>部分学生心有外骛，可用“</a:t>
            </a:r>
            <a:r>
              <a:rPr lang="zh-CN" altLang="en-US" sz="2800">
                <a:solidFill>
                  <a:srgbClr val="FF0000"/>
                </a:solidFill>
              </a:rPr>
              <a:t>经得住眼前的无数苟且，才可能迎来诗与远方</a:t>
            </a:r>
            <a:r>
              <a:rPr lang="zh-CN" altLang="en-US" sz="2800"/>
              <a:t>”劝解他。</a:t>
            </a:r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770" y="212725"/>
            <a:ext cx="11611610" cy="5913755"/>
          </a:xfrm>
        </p:spPr>
        <p:txBody>
          <a:bodyPr/>
          <a:lstStyle/>
          <a:p>
            <a:r>
              <a:rPr lang="zh-CN" altLang="en-US" sz="2800"/>
              <a:t>但若想在语言上升堂入室，必须领悟深层的换元思维。 </a:t>
            </a:r>
          </a:p>
          <a:p>
            <a:r>
              <a:rPr lang="zh-CN" altLang="en-US" sz="2800"/>
              <a:t>有一句“</a:t>
            </a:r>
            <a:r>
              <a:rPr lang="zh-CN" altLang="en-US" sz="2800">
                <a:solidFill>
                  <a:srgbClr val="FF0000"/>
                </a:solidFill>
              </a:rPr>
              <a:t>庸俗的无数种定义，在这个恹恹的年代，开出纸一样的花朵</a:t>
            </a:r>
            <a:r>
              <a:rPr lang="zh-CN" altLang="en-US" sz="2800"/>
              <a:t>”。太美了！ </a:t>
            </a:r>
          </a:p>
          <a:p>
            <a:r>
              <a:rPr lang="zh-CN" altLang="en-US" sz="2800"/>
              <a:t>批评某些人的不诚信：</a:t>
            </a:r>
            <a:r>
              <a:rPr lang="zh-CN" altLang="en-US" sz="2800">
                <a:solidFill>
                  <a:srgbClr val="FF0000"/>
                </a:solidFill>
              </a:rPr>
              <a:t>失信的土壤广阔而肥沃，在这个恹恹的年代，开出大片大片的纸花，在黑风中摇曳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遗憾传统节日的式微：少说什么与时俱进吧，多反思我们丢了多少宝贝吧。你看到吗，</a:t>
            </a:r>
            <a:r>
              <a:rPr lang="zh-CN" altLang="en-US" sz="2800">
                <a:solidFill>
                  <a:srgbClr val="FF0000"/>
                </a:solidFill>
              </a:rPr>
              <a:t>当越来越多的孩子狂热追逐圣诞节时，恹恹的土壤里，无数苍白的纸花在升腾，在飞舞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感慨现代人匆匆忙忙，难得三杯两盏之闲暇：古之庸俗，多指鄙俗；今之最大庸俗，我看莫如无限制地追名逐利。</a:t>
            </a:r>
            <a:r>
              <a:rPr lang="zh-CN" altLang="en-US" sz="2800">
                <a:solidFill>
                  <a:srgbClr val="FF0000"/>
                </a:solidFill>
              </a:rPr>
              <a:t>土壤已肥沃，名利的纸花飞扬在空中，飞舞成恹恹年代特有的狂欢。</a:t>
            </a:r>
          </a:p>
          <a:p>
            <a:r>
              <a:rPr lang="zh-CN" altLang="en-US" sz="2800"/>
              <a:t>所有表达贬斥、痛心、批评、愤慨、遗憾……的句子，都可以通过换元这句话而生成。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9"/>
          <p:cNvSpPr txBox="1"/>
          <p:nvPr/>
        </p:nvSpPr>
        <p:spPr>
          <a:xfrm>
            <a:off x="2592388" y="1420813"/>
            <a:ext cx="7213600" cy="969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作文语言，要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善假于物也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pic>
        <p:nvPicPr>
          <p:cNvPr id="16386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40000">
            <a:off x="193675" y="-1098550"/>
            <a:ext cx="18446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"/>
          <p:cNvSpPr txBox="1"/>
          <p:nvPr/>
        </p:nvSpPr>
        <p:spPr>
          <a:xfrm>
            <a:off x="2590800" y="2776538"/>
            <a:ext cx="9250363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▇“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物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：名著名篇中的语言模型</a:t>
            </a: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▇“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假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：嫁接语言模型，生成靓丽语言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一字换元，让情感与哲理齐飞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请看下面美文片段：</a:t>
            </a:r>
          </a:p>
          <a:p>
            <a:r>
              <a:rPr lang="zh-CN" altLang="en-US"/>
              <a:t>轻易被感动，轻易被激怒，轻易被吓住，轻易被诱导……当下横亘在人群中最幽深的分野，已经不是信息多寡所形成的“知沟”，而是判断力强弱所分化出的“智沟”。</a:t>
            </a:r>
          </a:p>
          <a:p>
            <a:r>
              <a:rPr lang="zh-CN" altLang="en-US"/>
              <a:t>在这个信息爆炸时代，我们应学会守脑如玉。（摘自网文《比守身如玉更重要的，是守脑如玉》，作者佚名）</a:t>
            </a:r>
          </a:p>
          <a:p>
            <a:r>
              <a:rPr lang="zh-CN" altLang="en-US"/>
              <a:t>发现并理解思想模型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发现并理解思想模型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第一段罗列当下现象，并做简单评价；第二段先用“这个信息爆炸时代”指出背景，然后提出观点“我们应学会守脑如玉”。</a:t>
            </a:r>
          </a:p>
          <a:p>
            <a:r>
              <a:rPr lang="zh-CN" altLang="en-US"/>
              <a:t>很显然，最能抓住我们眼球的，最能让我们深思的，就是四个字“守脑如玉”。</a:t>
            </a:r>
          </a:p>
          <a:p>
            <a:r>
              <a:rPr lang="zh-CN" altLang="en-US"/>
              <a:t>这四个字确实妙极。当下社会，信息如海，几乎泛滥成灾，真真假假，虚虚实实，让人如坠云里雾里。倘若不加辨识，难免陷入信息泥潭。如此情形，“守脑如玉”确是一记重锤，敲在每一个现代人心上。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1620" y="177165"/>
            <a:ext cx="11320780" cy="5949315"/>
          </a:xfrm>
        </p:spPr>
        <p:txBody>
          <a:bodyPr/>
          <a:lstStyle/>
          <a:p>
            <a:r>
              <a:rPr lang="zh-CN" altLang="en-US" sz="2800">
                <a:solidFill>
                  <a:srgbClr val="FF0000"/>
                </a:solidFill>
              </a:rPr>
              <a:t>溯源并深化思想模型</a:t>
            </a:r>
          </a:p>
          <a:p>
            <a:r>
              <a:rPr lang="zh-CN" altLang="en-US" sz="2800"/>
              <a:t>《守婚如玉》，一听名字，就知道此剧内容之大概。社会飞速发展，市井光怪陆离，七彩烟尘迷惑了很多人的心灵。坚守婚姻的纯洁、稳定，难。很难。非常难。</a:t>
            </a:r>
          </a:p>
          <a:p>
            <a:r>
              <a:rPr lang="zh-CN" altLang="en-US" sz="2800"/>
              <a:t> “守婚如玉”，显然传承自“守身如玉”。 守身如玉，保持贞操，像玉一样洁白无瑕。也泛指爱护自己的身体。</a:t>
            </a:r>
          </a:p>
          <a:p>
            <a:r>
              <a:rPr lang="zh-CN" altLang="en-US" sz="2800"/>
              <a:t> 从“守身如玉”到“守婚如玉”， “借”得真好。 “守婚如玉”既借了“守身如玉”的“形”，又借了“守身如玉”的“神”，情感与情怀齐飞，形貌与形体一色，形神兼备，确实妙极。</a:t>
            </a:r>
          </a:p>
          <a:p>
            <a:r>
              <a:rPr lang="zh-CN" altLang="en-US" sz="2800"/>
              <a:t>不是吗？“守婚如玉”比“守身如玉”，只换了一个字，借“形”而换字；“守婚如玉”保留了“守身如玉”的“坚守”之意，借“神”而更加出彩。</a:t>
            </a:r>
          </a:p>
          <a:p>
            <a:r>
              <a:rPr lang="zh-CN" altLang="en-US" sz="2800"/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这个思想模型的“形”是“守x如玉”，“神”是“坚守”之意</a:t>
            </a:r>
            <a:endParaRPr lang="zh-CN" altLang="en-US" sz="2800">
              <a:solidFill>
                <a:srgbClr val="FF0000"/>
              </a:solidFill>
            </a:endParaRPr>
          </a:p>
          <a:p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6071</Words>
  <Application>Microsoft Office PowerPoint</Application>
  <PresentationFormat>自定义</PresentationFormat>
  <Paragraphs>159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一字换元，让情感与哲理齐飞</vt:lpstr>
      <vt:lpstr>发现并理解思想模型</vt:lpstr>
      <vt:lpstr>幻灯片 9</vt:lpstr>
      <vt:lpstr> 迁移并创造思想模型 </vt:lpstr>
      <vt:lpstr>名句换元</vt:lpstr>
      <vt:lpstr>幻灯片 12</vt:lpstr>
      <vt:lpstr>幻灯片 13</vt:lpstr>
      <vt:lpstr>语段模型</vt:lpstr>
      <vt:lpstr>幻灯片 15</vt:lpstr>
      <vt:lpstr>幻灯片 16</vt:lpstr>
      <vt:lpstr> 创造语言模型，改换句式场景</vt:lpstr>
      <vt:lpstr>幻灯片 18</vt:lpstr>
      <vt:lpstr>幻灯片 19</vt:lpstr>
      <vt:lpstr>幻灯片 20</vt:lpstr>
      <vt:lpstr>幻灯片 21</vt:lpstr>
      <vt:lpstr>幻灯片 22</vt:lpstr>
      <vt:lpstr>幻灯片 23</vt:lpstr>
      <vt:lpstr>赏析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张贯贺</dc:creator>
  <cp:lastModifiedBy>Administrator</cp:lastModifiedBy>
  <cp:revision>68</cp:revision>
  <dcterms:created xsi:type="dcterms:W3CDTF">2017-12-23T09:03:00Z</dcterms:created>
  <dcterms:modified xsi:type="dcterms:W3CDTF">2020-06-04T02:49:32Z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