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81" r:id="rId3"/>
    <p:sldId id="258" r:id="rId4"/>
    <p:sldId id="284" r:id="rId5"/>
    <p:sldId id="285" r:id="rId6"/>
    <p:sldId id="286" r:id="rId7"/>
    <p:sldId id="287" r:id="rId8"/>
    <p:sldId id="288" r:id="rId9"/>
    <p:sldId id="289" r:id="rId10"/>
    <p:sldId id="282" r:id="rId11"/>
    <p:sldId id="283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22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0"/>
            <a:r>
              <a:rPr lang="zh-CN" altLang="en-US" smtClean="0"/>
              <a:t>第二级</a:t>
            </a:r>
          </a:p>
          <a:p>
            <a:pPr lvl="0"/>
            <a:r>
              <a:rPr lang="zh-CN" altLang="en-US" smtClean="0"/>
              <a:t>第三级</a:t>
            </a:r>
          </a:p>
          <a:p>
            <a:pPr lvl="0"/>
            <a:r>
              <a:rPr lang="zh-CN" altLang="en-US" smtClean="0"/>
              <a:t>第四级</a:t>
            </a:r>
          </a:p>
          <a:p>
            <a:pPr lvl="0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48A42-C57E-46DE-A9E7-B94BB71C8A97}" type="datetimeFigureOut">
              <a:rPr lang="zh-CN" altLang="en-US" smtClean="0"/>
              <a:t>2021/10/15</a:t>
            </a:fld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872BA-4F40-49A9-8C94-39B4010331D6}" type="slidenum">
              <a:rPr lang="zh-CN" altLang="en-US" smtClean="0"/>
              <a:t>‹#›</a:t>
            </a:fld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4"/>
          <p:cNvSpPr txBox="1"/>
          <p:nvPr/>
        </p:nvSpPr>
        <p:spPr>
          <a:xfrm>
            <a:off x="5715009" y="5786455"/>
            <a:ext cx="2714644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/>
              <a:t>第一课时</a:t>
            </a:r>
          </a:p>
        </p:txBody>
      </p:sp>
      <p:sp>
        <p:nvSpPr>
          <p:cNvPr id="3" name="矩形 2"/>
          <p:cNvSpPr/>
          <p:nvPr/>
        </p:nvSpPr>
        <p:spPr>
          <a:xfrm>
            <a:off x="107950" y="2420620"/>
            <a:ext cx="663257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逻辑的力量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1460" y="332105"/>
            <a:ext cx="8576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统编版高中语文选择性必修上册第四单元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251460" y="5805170"/>
            <a:ext cx="29165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79992" y="260351"/>
            <a:ext cx="871543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smtClean="0"/>
              <a:t>2.一个西方记者问周恩来:“请问，中国人民银行有多少资金?”周恩来委婉地说:“中国人民银行的货币资金吗?有18元8角8分。”当他看到众人不解的样子，又解释说:“中国人民银行发行的面额为10元、5元、2元、1元、5角、2角、1角、5分、2分、1分的10种主辅人民币，合计为18元8角8分......” </a:t>
            </a:r>
          </a:p>
          <a:p>
            <a:endParaRPr lang="en-US" altLang="zh-CN" sz="26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参考答案</a:t>
            </a:r>
            <a:r>
              <a:rPr lang="en-US" altLang="zh-CN" sz="2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2600" b="1" err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周恩来的回答违反了同一律，但却堪称语言艺术。</a:t>
            </a:r>
            <a:endParaRPr lang="en-US" altLang="zh-CN" sz="26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“低头走路”“抬头走路”的“路”是现实生活中的路，“上坡路”“下坡路”的“路”是国家的发展之路，这两个“路”全然不是一个概念</a:t>
            </a:r>
            <a:r>
              <a:rPr lang="en-US" altLang="zh-CN" sz="2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，“上坡下坡”有力反击了对方的挑衅</a:t>
            </a:r>
            <a:r>
              <a:rPr lang="en-US" altLang="zh-CN" sz="2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en-US" altLang="zh-CN" sz="2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18元8角8分显然也不可能是中国人民银行的资金总数。“18元8角8分”则既保守了秘密，又避免了““无可奉告”带来的尴尬。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前凸弯带形 1"/>
          <p:cNvSpPr/>
          <p:nvPr/>
        </p:nvSpPr>
        <p:spPr>
          <a:xfrm>
            <a:off x="571472" y="0"/>
            <a:ext cx="7929618" cy="857232"/>
          </a:xfrm>
          <a:prstGeom prst="ellipseRibb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smtClean="0"/>
              <a:t>课堂练习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285720" y="1000108"/>
            <a:ext cx="8572560" cy="350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mtClean="0"/>
              <a:t>1.“卑鄙是卑鄙者的通行证,高尚是高尚者的墓志铭”是诗人北岛《回答》中的两句诗。这两句诗反映了一种不合理的社会逻辑。调整这两句诗的语序,回答下面的问题。</a:t>
            </a:r>
          </a:p>
          <a:p>
            <a:r>
              <a:rPr lang="en-US" sz="2800" b="1" smtClean="0"/>
              <a:t>①反映一种更不合理的社会逻辑:</a:t>
            </a:r>
          </a:p>
          <a:p>
            <a:endParaRPr lang="en-US" sz="2800" b="1" smtClean="0"/>
          </a:p>
          <a:p>
            <a:endParaRPr lang="en-US" sz="2800" b="1" smtClean="0"/>
          </a:p>
          <a:p>
            <a:r>
              <a:rPr lang="en-US" sz="2800" b="1" smtClean="0"/>
              <a:t>②表现一种比较公正的社会逻辑:</a:t>
            </a:r>
          </a:p>
        </p:txBody>
      </p:sp>
      <p:sp>
        <p:nvSpPr>
          <p:cNvPr id="4" name="矩形 3"/>
          <p:cNvSpPr/>
          <p:nvPr/>
        </p:nvSpPr>
        <p:spPr>
          <a:xfrm>
            <a:off x="357158" y="3357562"/>
            <a:ext cx="8501122" cy="106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高尚是卑鄙者的通行证,卑鄙是高尚者的墓志铭。</a:t>
            </a:r>
          </a:p>
        </p:txBody>
      </p:sp>
      <p:sp>
        <p:nvSpPr>
          <p:cNvPr id="5" name="矩形 4"/>
          <p:cNvSpPr/>
          <p:nvPr/>
        </p:nvSpPr>
        <p:spPr>
          <a:xfrm>
            <a:off x="357158" y="4643446"/>
            <a:ext cx="8572560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卑鄙是卑鄙者的墓志铭,高尚是高尚者的通行证。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744200" y="112141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smtClean="0"/>
              <a:t>2.下列各句中,推断有误的一项是(　　)</a:t>
            </a:r>
          </a:p>
          <a:p>
            <a:r>
              <a:rPr lang="en-US" sz="2400" b="1" err="1" smtClean="0"/>
              <a:t>A.中学生应该学习逻辑,我们都是中学生,所以,我们应该学习逻辑。</a:t>
            </a:r>
          </a:p>
          <a:p>
            <a:r>
              <a:rPr lang="en-US" sz="2400" b="1" err="1" smtClean="0"/>
              <a:t>B.中国人都是勤劳勇敢的,我们是中国人,所以,我们是勤劳勇敢的。</a:t>
            </a:r>
          </a:p>
          <a:p>
            <a:r>
              <a:rPr lang="en-US" sz="2400" b="1" err="1" smtClean="0"/>
              <a:t>C.运动员都是需要锻炼身体的,我是运动员,所以我需要锻炼身体。</a:t>
            </a:r>
          </a:p>
          <a:p>
            <a:r>
              <a:rPr lang="en-US" sz="2400" b="1" err="1" smtClean="0"/>
              <a:t>D.想考大学的人要努力学习,你是想考大学的人,所以你要努力学习</a:t>
            </a:r>
            <a:r>
              <a:rPr lang="zh-CN" altLang="en-US" sz="2400" b="1" smtClean="0"/>
              <a:t>。</a:t>
            </a:r>
            <a:endParaRPr lang="en-US" sz="2400" b="1" smtClean="0"/>
          </a:p>
          <a:p>
            <a:endParaRPr lang="en-US" sz="2400" b="1" smtClean="0"/>
          </a:p>
          <a:p>
            <a:endParaRPr lang="en-US" sz="2400" b="1"/>
          </a:p>
          <a:p>
            <a:endParaRPr lang="en-US" sz="2400" b="1" smtClean="0"/>
          </a:p>
          <a:p>
            <a:r>
              <a:rPr lang="en-US" sz="2400" b="1" smtClean="0"/>
              <a:t>3.思维过程有一些最基本的规则,虽然难以证明,却是人类长期思维实践的正确反应,这就是“逻辑规律”。下面四个句子中,不违反逻辑规律的一项是(　　)</a:t>
            </a:r>
          </a:p>
          <a:p>
            <a:r>
              <a:rPr lang="en-US" sz="2400" b="1" err="1" smtClean="0"/>
              <a:t>A.或者采纳他的意见,或者不采纳他的意见,我都不赞成。</a:t>
            </a:r>
          </a:p>
          <a:p>
            <a:r>
              <a:rPr lang="en-US" sz="2400" b="1" smtClean="0"/>
              <a:t>B.严禁触摸电线,500伏高压,一触即死,违者法办。</a:t>
            </a:r>
          </a:p>
          <a:p>
            <a:r>
              <a:rPr lang="en-US" sz="2400" b="1" err="1" smtClean="0"/>
              <a:t>C.只有获得一等奖,才能参加决赛,他参加决赛了,所以他已经获得了一等奖。</a:t>
            </a:r>
          </a:p>
          <a:p>
            <a:r>
              <a:rPr lang="en-US" sz="2400" b="1" err="1" smtClean="0"/>
              <a:t>D.青年团员要带头学习雷锋精神,我是青年但不是团员,所以我不需要带头学习雷锋精神。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880108"/>
            <a:ext cx="9144000" cy="1188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解析：B　“中国人都是勤劳勇敢的”和“我们是中国人”这两个条件得不出“我们是勤劳勇敢的”这个结论,它们之间没有因果关系,且不符合事实。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6286521"/>
            <a:ext cx="9144000" cy="51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NEU-BZ-S92"/>
                <a:cs typeface="Times New Roman" panose="02020603050405020304" pitchFamily="18" charset="0"/>
              </a:rPr>
              <a:t>3.C　</a:t>
            </a:r>
            <a:r>
              <a:rPr lang="en-US" altLang="zh-CN" sz="2800" b="1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A.违背排中律。B.违背不矛盾律。D.违背同一律。</a:t>
            </a:r>
          </a:p>
        </p:txBody>
      </p:sp>
      <p:sp>
        <p:nvSpPr>
          <p:cNvPr id="5" name="矩形 4"/>
          <p:cNvSpPr/>
          <p:nvPr/>
        </p:nvSpPr>
        <p:spPr>
          <a:xfrm>
            <a:off x="2071670" y="3573016"/>
            <a:ext cx="51308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Arial" panose="020b0604020202020204" pitchFamily="34" charset="0"/>
                <a:ea typeface="NEU-HZ-S92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" name="矩形 5"/>
          <p:cNvSpPr/>
          <p:nvPr/>
        </p:nvSpPr>
        <p:spPr>
          <a:xfrm>
            <a:off x="4572000" y="-99392"/>
            <a:ext cx="51308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Arial" panose="020b0604020202020204" pitchFamily="34" charset="0"/>
                <a:ea typeface="NEU-HZ-S92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2976292"/>
            <a:ext cx="9144000" cy="3627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答案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：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④在“是中华人民共和国”前加“可能”,或去掉“一本”并在“书”后加“之一”。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⑤改为“许多读者读了这本书之后,都会有一种爱不释手的感觉”。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⑦改为“我一口气读完了这本书,相信你也可以一口气读完它”。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⑧改为“你只要读(完)了它,就能从中获得一定的智慧的启迪和思想的滋养”。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⑨改为“你读完了它,也许就能变成一个智慧的人”。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283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smtClean="0"/>
              <a:t>4.下面这段文字存在五处逻辑错误,请写出存在逻辑错误的句子的序号并修改。</a:t>
            </a:r>
          </a:p>
          <a:p>
            <a:r>
              <a:rPr lang="en-US" sz="2000" b="1" smtClean="0"/>
              <a:t>①著名党史研究专家金冲及先生的《向开国领袖学习工作方法》2016年由三联书店出版。②这本书很有特色。③它把人物与思想、理论与实践、历史与当代有机结合起来,很好读也很耐读。④它是中华人民共和国成立以来最有吸引力的一本书。⑤每一个读者只要读了这本书,就会有一种爱不释手的感觉。⑥在当今这个信息井喷和工作压力巨大的时代,能一口气读完一本书不是一件容易的事。⑦我一口气读完了这本书,所以你也一定能一口气读完它。⑧你只有一口气读完它,才能从中得到智慧的启迪和思想的滋养。⑨你只要读完了它,就能变成一个智慧的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42844" y="285728"/>
            <a:ext cx="9001156" cy="2956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smtClean="0"/>
              <a:t>5.请在画横线处写出下面一段文字中的概念之间的逻辑关系。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smtClean="0"/>
              <a:t>辛弃疾①(1140—1207),字幼安②,号稼轩③,历城(今山东济南)人。南宋词人④。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smtClean="0"/>
              <a:t>①与②之间是　　　　关系;③与④之间是　　　　关系。 </a:t>
            </a: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57158" y="3511450"/>
            <a:ext cx="8358246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解析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①与②之间是同一关系。因为①“弃疾”是人物的名,②“幼安”是他的字,说的是同一个人,所以①与②之间是同一关系。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③“稼轩”指的是辛弃疾,而辛弃疾是④“南宋词人”,所以③与④之间是包含关系。</a:t>
            </a:r>
          </a:p>
        </p:txBody>
      </p:sp>
      <p:sp>
        <p:nvSpPr>
          <p:cNvPr id="4" name="矩形 3"/>
          <p:cNvSpPr/>
          <p:nvPr/>
        </p:nvSpPr>
        <p:spPr>
          <a:xfrm>
            <a:off x="2857488" y="2214554"/>
            <a:ext cx="99568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NEU-BZ"/>
                <a:ea typeface="方正书宋_GBK"/>
                <a:cs typeface="Times New Roman" panose="02020603050405020304" pitchFamily="18" charset="0"/>
              </a:rPr>
              <a:t>同一</a:t>
            </a:r>
          </a:p>
        </p:txBody>
      </p:sp>
      <p:sp>
        <p:nvSpPr>
          <p:cNvPr id="5" name="矩形 4"/>
          <p:cNvSpPr/>
          <p:nvPr/>
        </p:nvSpPr>
        <p:spPr>
          <a:xfrm>
            <a:off x="7358082" y="2214554"/>
            <a:ext cx="99568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包含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8929718" cy="350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sz="2800" b="1" smtClean="0"/>
              <a:t>6.逻辑推断题。(1)根据语境填空。</a:t>
            </a:r>
          </a:p>
          <a:p>
            <a:pPr indent="457200"/>
            <a:r>
              <a:rPr lang="en-US" sz="2800" b="1" smtClean="0"/>
              <a:t>从前,一个孤岛上有一个奇怪的风俗:凡是漂流到这个岛上的外乡人都要被当作祭品杀掉,但允许被杀之人在临死前说一句话,然后由这个岛上的长老判定这句话是真还是假。如果说的是真话,则将这个外乡人在真理之神面前杀掉;如果说的是假话,则将他在错误之神面前杀掉。有一天,一位哲学家漂流到这个岛上,他在被杀之前说了一句“　　　　　　　　　　　　”,使岛上的人没有办法杀掉他。 </a:t>
            </a:r>
          </a:p>
        </p:txBody>
      </p:sp>
      <p:sp>
        <p:nvSpPr>
          <p:cNvPr id="3" name="矩形 2"/>
          <p:cNvSpPr/>
          <p:nvPr/>
        </p:nvSpPr>
        <p:spPr>
          <a:xfrm>
            <a:off x="928662" y="3000372"/>
            <a:ext cx="3738880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NEU-BZ"/>
                <a:ea typeface="方正书宋_GBK"/>
                <a:cs typeface="Times New Roman" panose="02020603050405020304"/>
              </a:rPr>
              <a:t>我将死在错误之神面前</a:t>
            </a: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4013452"/>
            <a:ext cx="9144000" cy="26517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解析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：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(1)题中要求的结果是“没有办法杀掉他”,而从材料内容来看无论说的是真话还是假话,都难逃一死,所以哲学家所说的话只有让岛上的长老无法判定真假,才能达到活命的目的。如果认为哲学家说的“我将死在错误之神面前”是假话,应该在错误之神面前将他杀掉,那么他的话又成了真话;如果认为他说的是真话,应该在真理之神面前将他杀掉,那么他的话又成了假话。岛上的长老无法判定哲学家所说的话是真是假,所以无法杀掉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7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57158" y="357166"/>
            <a:ext cx="8143932" cy="3078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mtClean="0"/>
              <a:t>(2)请说明下面一段文字中存在的逻辑问题。</a:t>
            </a:r>
          </a:p>
          <a:p>
            <a:r>
              <a:rPr lang="en-US" sz="2800" b="1" smtClean="0"/>
              <a:t>当一盘喷香美味的糖醋鱼端上饭桌时,鱼嘴能张合,鱼鳃会动……我们不解地问邹经理,鱼已经烧熟了,它的嘴和腮为什么还能动?邹经理告诉我们,这是厨师绝妙的烹调技艺——做好的鱼可以动二三十分钟,有时一条鱼的鱼身已经被吃得只剩骨架了,鱼嘴还能张合。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3695511"/>
            <a:ext cx="914400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charset="-122"/>
              </a:rPr>
              <a:t>解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charset="-122"/>
              </a:rPr>
              <a:t>析: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(2)材料中“我们”问的是“鱼已经烧熟了,它的嘴和腮为什么还能动”,可是邹经理的回答只说明了厨师的烹调技艺如何高超,却没直接回答“鱼已经烧熟了……还能动”这个问题。答非所问。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/>
              <a:t>7.请选出与例句逻辑关系一致的一项,并阐明理由。</a:t>
            </a:r>
          </a:p>
          <a:p>
            <a:r>
              <a:rPr lang="en-US" altLang="zh-CN" sz="2800" b="1" smtClean="0"/>
              <a:t>例句:少壮不努力,老大徒伤悲。(                        )</a:t>
            </a:r>
          </a:p>
          <a:p>
            <a:r>
              <a:rPr lang="en-US" altLang="zh-CN" sz="2800" b="1" smtClean="0"/>
              <a:t>A.假作真时真亦假,无为有处有还无。(                      )</a:t>
            </a:r>
          </a:p>
          <a:p>
            <a:r>
              <a:rPr lang="en-US" altLang="zh-CN" sz="2800" b="1" smtClean="0"/>
              <a:t>B.天生我材必有用,千金散尽还复来。(                      )</a:t>
            </a:r>
          </a:p>
          <a:p>
            <a:r>
              <a:rPr lang="en-US" altLang="zh-CN" sz="2800" b="1" smtClean="0"/>
              <a:t>C.苔花如米小,也学牡丹开。(                     )</a:t>
            </a:r>
          </a:p>
          <a:p>
            <a:r>
              <a:rPr lang="en-US" altLang="zh-CN" sz="2800" b="1" smtClean="0"/>
              <a:t>D.它山之石,可以攻玉。(                        )</a:t>
            </a:r>
          </a:p>
          <a:p>
            <a:endParaRPr lang="en-US" altLang="zh-CN" sz="2800" b="1" smtClean="0"/>
          </a:p>
          <a:p>
            <a:r>
              <a:rPr lang="en-US" altLang="zh-CN" sz="2800" b="1" smtClean="0"/>
              <a:t>(1)与例句逻辑关系一致的一项为:　　　</a:t>
            </a:r>
          </a:p>
          <a:p>
            <a:r>
              <a:rPr lang="en-US" altLang="zh-CN" sz="2800" b="1" smtClean="0"/>
              <a:t>(2)理由如下:</a:t>
            </a:r>
          </a:p>
        </p:txBody>
      </p:sp>
      <p:sp>
        <p:nvSpPr>
          <p:cNvPr id="3" name="矩形 2"/>
          <p:cNvSpPr/>
          <p:nvPr/>
        </p:nvSpPr>
        <p:spPr>
          <a:xfrm>
            <a:off x="5451429" y="2996952"/>
            <a:ext cx="41148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07315" y="4061460"/>
            <a:ext cx="8818880" cy="20612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NEU-BZ"/>
                <a:cs typeface="Times New Roman" panose="02020603050405020304" pitchFamily="18" charset="0"/>
              </a:rPr>
              <a:t>     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NEU-BZ"/>
                <a:cs typeface="Times New Roman" panose="02020603050405020304" pitchFamily="18" charset="0"/>
              </a:rPr>
              <a:t>① “少壮不努力,老大徒伤悲”中通过“少壮”和“老大”之间的对比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1" i="0" u="none" strike="noStrike" cap="none" normalizeH="0" baseline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NEU-BZ"/>
                <a:cs typeface="Times New Roman" panose="02020603050405020304" pitchFamily="18" charset="0"/>
              </a:rPr>
              <a:t>想表达的是“惜时”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NEU-BZ"/>
                <a:cs typeface="Times New Roman" panose="02020603050405020304" pitchFamily="18" charset="0"/>
              </a:rPr>
              <a:t>这里通过反面论证来体现“奋斗”的必要性。另外,“少壮不努力”导致“老大徒伤悲”,二者之间也隐含着因果关系。②“天生我材必有用,千金散尽还复来”中的“必有用”体现了“自信”的心态,“千金散尽”则表明不在乎钱财,有“豁达”之意;另外,正因为“天生我材”,才有资格“千金散尽”,隐含着一种因果关系,与例句的逻辑关系一致。</a:t>
            </a:r>
          </a:p>
        </p:txBody>
      </p:sp>
      <p:sp>
        <p:nvSpPr>
          <p:cNvPr id="5" name="矩形 4"/>
          <p:cNvSpPr/>
          <p:nvPr/>
        </p:nvSpPr>
        <p:spPr>
          <a:xfrm>
            <a:off x="5147952" y="404474"/>
            <a:ext cx="1783080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惜时:奋斗</a:t>
            </a:r>
          </a:p>
        </p:txBody>
      </p:sp>
      <p:sp>
        <p:nvSpPr>
          <p:cNvPr id="6" name="矩形 5"/>
          <p:cNvSpPr/>
          <p:nvPr/>
        </p:nvSpPr>
        <p:spPr>
          <a:xfrm>
            <a:off x="6055373" y="908667"/>
            <a:ext cx="1783080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清醒:智慧</a:t>
            </a:r>
          </a:p>
        </p:txBody>
      </p:sp>
      <p:sp>
        <p:nvSpPr>
          <p:cNvPr id="7" name="矩形 6"/>
          <p:cNvSpPr/>
          <p:nvPr/>
        </p:nvSpPr>
        <p:spPr>
          <a:xfrm>
            <a:off x="6012193" y="1273795"/>
            <a:ext cx="1783080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自信:豁达</a:t>
            </a:r>
          </a:p>
        </p:txBody>
      </p:sp>
      <p:sp>
        <p:nvSpPr>
          <p:cNvPr id="8" name="矩形 7"/>
          <p:cNvSpPr/>
          <p:nvPr/>
        </p:nvSpPr>
        <p:spPr>
          <a:xfrm>
            <a:off x="4571685" y="1704328"/>
            <a:ext cx="1783080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自我:认真</a:t>
            </a:r>
          </a:p>
        </p:txBody>
      </p:sp>
      <p:sp>
        <p:nvSpPr>
          <p:cNvPr id="9" name="矩形 8"/>
          <p:cNvSpPr/>
          <p:nvPr/>
        </p:nvSpPr>
        <p:spPr>
          <a:xfrm>
            <a:off x="3851908" y="2222491"/>
            <a:ext cx="1783080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谦虚:谨慎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7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2726159"/>
            <a:ext cx="9144000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析: 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A.“假作真时真亦假,无为有处有还无”体现的是“真”与“假”、“有”与“无”之间矛盾关系的统一与转化,并无“清醒”之意;另外,“假作真时真亦假”和“无为有处有还无”之间为并列关系。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C.“苔花如米小,也学牡丹开”表达“自豪”之情,而非“自我”;另外,“苔花如米小”却“也学牡丹开”,为转折关系。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D.“它山之石,可以攻玉”意为“别的山上面的石头,能够用来琢磨玉器;比喻能帮助自己改正缺点的人或意见”,这里含有“谦虚”之意,但并无“谨慎”之意;另外,“它山之石”与“可以攻玉”之间为递进关系。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2651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mtClean="0"/>
              <a:t>7.请选出与例句逻辑关系一致的一项,并阐明理由。</a:t>
            </a:r>
          </a:p>
          <a:p>
            <a:r>
              <a:rPr lang="en-US" sz="2800" b="1" smtClean="0"/>
              <a:t>例句:少壮不努力,老大徒伤悲。</a:t>
            </a:r>
            <a:r>
              <a:rPr lang="en-US" sz="2800" b="1" smtClean="0">
                <a:solidFill>
                  <a:srgbClr val="FF0000"/>
                </a:solidFill>
              </a:rPr>
              <a:t>(惜时:奋斗)</a:t>
            </a:r>
          </a:p>
          <a:p>
            <a:r>
              <a:rPr lang="en-US" sz="2800" b="1" smtClean="0"/>
              <a:t>A.假作真时真亦假,无为有处有还无。</a:t>
            </a:r>
            <a:r>
              <a:rPr lang="en-US" sz="2800" b="1" smtClean="0">
                <a:solidFill>
                  <a:srgbClr val="FF0000"/>
                </a:solidFill>
              </a:rPr>
              <a:t>(清醒:智慧)</a:t>
            </a:r>
          </a:p>
          <a:p>
            <a:r>
              <a:rPr lang="en-US" sz="2800" b="1" smtClean="0"/>
              <a:t>B.天生我材必有用,千金散尽还复来。</a:t>
            </a:r>
            <a:r>
              <a:rPr lang="en-US" sz="2800" b="1" smtClean="0">
                <a:solidFill>
                  <a:srgbClr val="FF0000"/>
                </a:solidFill>
              </a:rPr>
              <a:t>(自信:豁达)</a:t>
            </a:r>
          </a:p>
          <a:p>
            <a:r>
              <a:rPr lang="en-US" sz="2800" b="1" smtClean="0"/>
              <a:t>C.苔花如米小,也学牡丹开。</a:t>
            </a:r>
            <a:r>
              <a:rPr lang="en-US" sz="2800" b="1" smtClean="0">
                <a:solidFill>
                  <a:srgbClr val="FF0000"/>
                </a:solidFill>
              </a:rPr>
              <a:t>(自我:认真)</a:t>
            </a:r>
          </a:p>
          <a:p>
            <a:r>
              <a:rPr lang="en-US" sz="2800" b="1" smtClean="0"/>
              <a:t>D.它山之石,可以攻玉。</a:t>
            </a:r>
            <a:r>
              <a:rPr lang="en-US" sz="2800" b="1" smtClean="0">
                <a:solidFill>
                  <a:srgbClr val="FF0000"/>
                </a:solidFill>
              </a:rPr>
              <a:t>(谦虚:谨慎)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前凸弯带形 1"/>
          <p:cNvSpPr/>
          <p:nvPr/>
        </p:nvSpPr>
        <p:spPr>
          <a:xfrm>
            <a:off x="928662" y="142852"/>
            <a:ext cx="6786610" cy="785818"/>
          </a:xfrm>
          <a:prstGeom prst="ellipseRibb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/>
              <a:t>课堂总结</a:t>
            </a:r>
          </a:p>
        </p:txBody>
      </p:sp>
      <p:sp>
        <p:nvSpPr>
          <p:cNvPr id="3" name="矩形 2"/>
          <p:cNvSpPr/>
          <p:nvPr/>
        </p:nvSpPr>
        <p:spPr>
          <a:xfrm>
            <a:off x="214282" y="1071546"/>
            <a:ext cx="2214578" cy="94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/>
              <a:t>常见的逻辑规律有哪些?</a:t>
            </a:r>
          </a:p>
        </p:txBody>
      </p:sp>
      <p:sp>
        <p:nvSpPr>
          <p:cNvPr id="5" name="矩形 4"/>
          <p:cNvSpPr/>
          <p:nvPr/>
        </p:nvSpPr>
        <p:spPr>
          <a:xfrm>
            <a:off x="285720" y="2428868"/>
            <a:ext cx="1960880" cy="1798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/>
              <a:t>同一律</a:t>
            </a:r>
          </a:p>
          <a:p>
            <a:r>
              <a:rPr lang="zh-CN" altLang="en-US" sz="2800" b="1" smtClean="0"/>
              <a:t>不矛盾律</a:t>
            </a:r>
          </a:p>
          <a:p>
            <a:r>
              <a:rPr lang="zh-CN" altLang="en-US" sz="2800" b="1" smtClean="0"/>
              <a:t>排中律</a:t>
            </a:r>
          </a:p>
          <a:p>
            <a:r>
              <a:rPr lang="zh-CN" altLang="en-US" sz="2800" b="1" smtClean="0"/>
              <a:t>充足理由律</a:t>
            </a:r>
          </a:p>
        </p:txBody>
      </p:sp>
      <p:sp>
        <p:nvSpPr>
          <p:cNvPr id="8" name="下箭头 7"/>
          <p:cNvSpPr/>
          <p:nvPr/>
        </p:nvSpPr>
        <p:spPr>
          <a:xfrm>
            <a:off x="1071538" y="1928802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76495" y="1071546"/>
            <a:ext cx="2143140" cy="1188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prstClr val="black"/>
                </a:solidFill>
              </a:rPr>
              <a:t>日常语言表达中要避免犯哪些逻辑错误?</a:t>
            </a:r>
          </a:p>
        </p:txBody>
      </p:sp>
      <p:sp>
        <p:nvSpPr>
          <p:cNvPr id="10" name="矩形 9"/>
          <p:cNvSpPr/>
          <p:nvPr/>
        </p:nvSpPr>
        <p:spPr>
          <a:xfrm>
            <a:off x="5364787" y="2708905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划分不当</a:t>
            </a:r>
          </a:p>
        </p:txBody>
      </p:sp>
      <p:sp>
        <p:nvSpPr>
          <p:cNvPr id="11" name="矩形 10"/>
          <p:cNvSpPr/>
          <p:nvPr/>
        </p:nvSpPr>
        <p:spPr>
          <a:xfrm>
            <a:off x="5345737" y="3356610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自相矛盾</a:t>
            </a:r>
          </a:p>
        </p:txBody>
      </p:sp>
      <p:sp>
        <p:nvSpPr>
          <p:cNvPr id="12" name="矩形 11"/>
          <p:cNvSpPr/>
          <p:nvPr/>
        </p:nvSpPr>
        <p:spPr>
          <a:xfrm>
            <a:off x="5345737" y="4076387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强加因果</a:t>
            </a:r>
          </a:p>
        </p:txBody>
      </p:sp>
      <p:sp>
        <p:nvSpPr>
          <p:cNvPr id="13" name="矩形 12"/>
          <p:cNvSpPr/>
          <p:nvPr/>
        </p:nvSpPr>
        <p:spPr>
          <a:xfrm>
            <a:off x="5345425" y="4725144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以偏概全</a:t>
            </a:r>
          </a:p>
        </p:txBody>
      </p:sp>
      <p:sp>
        <p:nvSpPr>
          <p:cNvPr id="14" name="矩形 13"/>
          <p:cNvSpPr/>
          <p:nvPr/>
        </p:nvSpPr>
        <p:spPr>
          <a:xfrm>
            <a:off x="5345737" y="5401324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否定失误</a:t>
            </a:r>
          </a:p>
        </p:txBody>
      </p:sp>
      <p:sp>
        <p:nvSpPr>
          <p:cNvPr id="15" name="矩形 14"/>
          <p:cNvSpPr/>
          <p:nvPr/>
        </p:nvSpPr>
        <p:spPr>
          <a:xfrm>
            <a:off x="5345425" y="6102973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主客倒置</a:t>
            </a:r>
          </a:p>
        </p:txBody>
      </p:sp>
      <p:sp>
        <p:nvSpPr>
          <p:cNvPr id="16" name="下箭头 15"/>
          <p:cNvSpPr/>
          <p:nvPr/>
        </p:nvSpPr>
        <p:spPr>
          <a:xfrm>
            <a:off x="5652128" y="2205029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3143240" y="2357430"/>
            <a:ext cx="3500462" cy="13573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发现潜藏的逻辑谬误</a:t>
            </a:r>
          </a:p>
        </p:txBody>
      </p:sp>
      <p:sp>
        <p:nvSpPr>
          <p:cNvPr id="3" name="右大括号 2"/>
          <p:cNvSpPr/>
          <p:nvPr/>
        </p:nvSpPr>
        <p:spPr>
          <a:xfrm>
            <a:off x="2428860" y="1500174"/>
            <a:ext cx="714380" cy="3143272"/>
          </a:xfrm>
          <a:prstGeom prst="rightBrace">
            <a:avLst>
              <a:gd name="adj1" fmla="val 18655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662" y="3286124"/>
            <a:ext cx="1402080" cy="579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smtClean="0"/>
              <a:t>排中律</a:t>
            </a:r>
          </a:p>
        </p:txBody>
      </p:sp>
      <p:sp>
        <p:nvSpPr>
          <p:cNvPr id="5" name="矩形 4"/>
          <p:cNvSpPr/>
          <p:nvPr/>
        </p:nvSpPr>
        <p:spPr>
          <a:xfrm>
            <a:off x="928662" y="1285860"/>
            <a:ext cx="1402080" cy="579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smtClean="0"/>
              <a:t>同一律</a:t>
            </a:r>
          </a:p>
        </p:txBody>
      </p:sp>
      <p:sp>
        <p:nvSpPr>
          <p:cNvPr id="6" name="矩形 5"/>
          <p:cNvSpPr/>
          <p:nvPr/>
        </p:nvSpPr>
        <p:spPr>
          <a:xfrm>
            <a:off x="500034" y="2357430"/>
            <a:ext cx="1808480" cy="579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smtClean="0"/>
              <a:t>不矛盾律</a:t>
            </a:r>
          </a:p>
        </p:txBody>
      </p:sp>
      <p:sp>
        <p:nvSpPr>
          <p:cNvPr id="7" name="矩形 6"/>
          <p:cNvSpPr/>
          <p:nvPr/>
        </p:nvSpPr>
        <p:spPr>
          <a:xfrm>
            <a:off x="214282" y="4357694"/>
            <a:ext cx="2087880" cy="5486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000" b="1" smtClean="0"/>
              <a:t>充足理由律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6643702" y="1285860"/>
            <a:ext cx="428628" cy="3571900"/>
          </a:xfrm>
          <a:prstGeom prst="leftBrace">
            <a:avLst>
              <a:gd name="adj1" fmla="val 65680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72331" y="1071546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划分不当</a:t>
            </a:r>
          </a:p>
        </p:txBody>
      </p:sp>
      <p:sp>
        <p:nvSpPr>
          <p:cNvPr id="10" name="矩形 9"/>
          <p:cNvSpPr/>
          <p:nvPr/>
        </p:nvSpPr>
        <p:spPr>
          <a:xfrm>
            <a:off x="7072331" y="1785926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自相矛盾</a:t>
            </a:r>
          </a:p>
        </p:txBody>
      </p:sp>
      <p:sp>
        <p:nvSpPr>
          <p:cNvPr id="11" name="矩形 10"/>
          <p:cNvSpPr/>
          <p:nvPr/>
        </p:nvSpPr>
        <p:spPr>
          <a:xfrm>
            <a:off x="7072331" y="2428868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强加因果</a:t>
            </a:r>
          </a:p>
        </p:txBody>
      </p:sp>
      <p:sp>
        <p:nvSpPr>
          <p:cNvPr id="12" name="矩形 11"/>
          <p:cNvSpPr/>
          <p:nvPr/>
        </p:nvSpPr>
        <p:spPr>
          <a:xfrm>
            <a:off x="7072331" y="3143248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以偏概全</a:t>
            </a:r>
          </a:p>
        </p:txBody>
      </p:sp>
      <p:sp>
        <p:nvSpPr>
          <p:cNvPr id="13" name="矩形 12"/>
          <p:cNvSpPr/>
          <p:nvPr/>
        </p:nvSpPr>
        <p:spPr>
          <a:xfrm>
            <a:off x="7072331" y="3786189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否定失误</a:t>
            </a:r>
          </a:p>
        </p:txBody>
      </p:sp>
      <p:sp>
        <p:nvSpPr>
          <p:cNvPr id="14" name="矩形 13"/>
          <p:cNvSpPr/>
          <p:nvPr/>
        </p:nvSpPr>
        <p:spPr>
          <a:xfrm>
            <a:off x="7072331" y="4500570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主客倒置</a:t>
            </a:r>
          </a:p>
        </p:txBody>
      </p:sp>
      <p:sp>
        <p:nvSpPr>
          <p:cNvPr id="15" name="前凸弯带形 14"/>
          <p:cNvSpPr/>
          <p:nvPr/>
        </p:nvSpPr>
        <p:spPr>
          <a:xfrm>
            <a:off x="0" y="0"/>
            <a:ext cx="9144000" cy="928670"/>
          </a:xfrm>
          <a:prstGeom prst="ellipseRibb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温故而知新</a:t>
            </a:r>
          </a:p>
        </p:txBody>
      </p:sp>
      <p:sp>
        <p:nvSpPr>
          <p:cNvPr id="16" name="矩形 15"/>
          <p:cNvSpPr/>
          <p:nvPr/>
        </p:nvSpPr>
        <p:spPr>
          <a:xfrm>
            <a:off x="214283" y="5214950"/>
            <a:ext cx="2571768" cy="94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/>
              <a:t>常见的逻辑规律有哪些?</a:t>
            </a:r>
          </a:p>
        </p:txBody>
      </p:sp>
      <p:sp>
        <p:nvSpPr>
          <p:cNvPr id="17" name="矩形 16"/>
          <p:cNvSpPr/>
          <p:nvPr/>
        </p:nvSpPr>
        <p:spPr>
          <a:xfrm>
            <a:off x="6429389" y="5357826"/>
            <a:ext cx="2500298" cy="1188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prstClr val="black"/>
                </a:solidFill>
              </a:rPr>
              <a:t>日常语言表达中要避免犯哪些逻辑错误?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43512"/>
          </a:xfrm>
          <a:prstGeom prst="rect">
            <a:avLst/>
          </a:prstGeom>
          <a:noFill/>
        </p:spPr>
      </p:pic>
      <p:sp>
        <p:nvSpPr>
          <p:cNvPr id="3" name="圆角矩形 2"/>
          <p:cNvSpPr/>
          <p:nvPr/>
        </p:nvSpPr>
        <p:spPr>
          <a:xfrm>
            <a:off x="35560" y="5156530"/>
            <a:ext cx="9144000" cy="16430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/>
              <a:t>课后预习下节内容，</a:t>
            </a:r>
          </a:p>
          <a:p>
            <a:pPr algn="ctr"/>
            <a:r>
              <a:rPr lang="zh-CN" altLang="en-US" sz="3600" b="1" smtClean="0"/>
              <a:t>继续我们的逻辑之旅。</a:t>
            </a:r>
          </a:p>
          <a:p>
            <a:pPr algn="ctr"/>
            <a:endParaRPr lang="zh-CN" altLang="en-US" sz="3600" b="1" smtClean="0"/>
          </a:p>
        </p:txBody>
      </p:sp>
      <p:pic>
        <p:nvPicPr>
          <p:cNvPr id="3584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404600" y="114935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前凸弯带形 1"/>
          <p:cNvSpPr/>
          <p:nvPr/>
        </p:nvSpPr>
        <p:spPr>
          <a:xfrm>
            <a:off x="714348" y="0"/>
            <a:ext cx="7643866" cy="1071546"/>
          </a:xfrm>
          <a:prstGeom prst="ellipseRibbon">
            <a:avLst>
              <a:gd name="adj1" fmla="val 25000"/>
              <a:gd name="adj2" fmla="val 73539"/>
              <a:gd name="adj3" fmla="val 125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任务1 案例分析与探究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071546"/>
            <a:ext cx="91440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smtClean="0"/>
              <a:t>1.鲁迅的作品不是一天能读完的，《孔乙己》是鲁迅的作品，所以，《孔乙己》不是一天能读完的。</a:t>
            </a:r>
          </a:p>
          <a:p>
            <a:r>
              <a:rPr lang="zh-CN" altLang="en-US" sz="24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en-US" altLang="zh-CN" sz="24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析:第一个“作品”是鲁迅“所有”作品的总称，第二个“作品”是“各个”作品的通称，看起来表述一样，其实不是一个概念，所以造成推理的错误。这样的情况就是“偷换概念”，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违反了同一律。</a:t>
            </a:r>
          </a:p>
          <a:p>
            <a:endParaRPr lang="en-US" altLang="zh-CN" sz="2600" b="1" smtClean="0"/>
          </a:p>
          <a:p>
            <a:r>
              <a:rPr lang="en-US" altLang="zh-CN" sz="2600" b="1" smtClean="0"/>
              <a:t>2.庄子曰:“请循其本。子曰'汝安知鱼乐’云者，既已知吾知之而问我。我知之濠上也。”(《庄子与惠子游于濠梁之上》)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析: 安</a:t>
            </a:r>
            <a:r>
              <a:rPr lang="en-US" altLang="zh-CN" sz="24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在问句中通常有两种用法，一种表示“怎么”，另一种表示“在哪里”。庄子和惠子一开始是围绕“人能不能以及怎么能知道鱼快乐”的话题进行的。但到最后，庄子突然偷换概念，把“安”用于表示“在哪里”，并以“知之濠上”作结，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违反了同一律。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5720" y="0"/>
            <a:ext cx="8572560" cy="673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/>
              <a:t>3.“服务员同志，请当心，你的手指浸到我的汤里去了。”</a:t>
            </a:r>
          </a:p>
          <a:p>
            <a:r>
              <a:rPr lang="en-US" altLang="zh-CN" sz="2800" b="1" smtClean="0"/>
              <a:t>“没有关系，汤不烫，我不痛。”</a:t>
            </a:r>
          </a:p>
          <a:p>
            <a:endParaRPr lang="en-US" altLang="zh-CN" sz="24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析: 顾客想表达的是提醒甚至抗议</a:t>
            </a:r>
            <a:r>
              <a:rPr lang="en-US" altLang="zh-CN" sz="24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关注的是他的饭菜的卫生问题;服务员却把问题转成自己有没有被烫的问题。应该说服务员的答话颇为狡黠，但考虑到其做法确实有损顾客的权益，而又有逃避责任的意思，可以认定其答话是典型的“偷换论题”的谬误，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同样违反了同一律。</a:t>
            </a:r>
            <a:endParaRPr lang="en-US" altLang="zh-CN" sz="2800" b="1" smtClean="0">
              <a:solidFill>
                <a:srgbClr val="FF0000"/>
              </a:solidFill>
            </a:endParaRPr>
          </a:p>
          <a:p>
            <a:endParaRPr lang="en-US" altLang="zh-CN" sz="2800" b="1" smtClean="0"/>
          </a:p>
          <a:p>
            <a:r>
              <a:rPr lang="en-US" altLang="zh-CN" sz="2800" b="1" smtClean="0"/>
              <a:t>4“我是答应您昨天来修门铃没错。可我来了三次，每次按门铃，都没有人来开门，我只好走了。”</a:t>
            </a:r>
          </a:p>
          <a:p>
            <a:endParaRPr lang="en-US" altLang="zh-CN" sz="24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析: 一般来说</a:t>
            </a:r>
            <a:r>
              <a:rPr lang="en-US" altLang="zh-CN" sz="24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，需要修门铃就是因为门铃坏了，又怎么能指望“每次按门铃”就“有人来开门”呢?说话人或是真的未意识到其中的问题，或是为自己的不守信而开脱，总之都犯了自相矛盾的错误，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违反了不矛盾律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14282" y="214290"/>
            <a:ext cx="8572560" cy="6154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600" b="1" smtClean="0"/>
              <a:t>5.在法国某地，一个耍戏法的人招揽观众:“快来快来，这里有拿破仑的头骨。”围观的一个人说:“奇怪，听说拿破仑的脑袋是很大的，这个头骨怎么和普通人的没有区别啊?”耍戏法的解释道:“没错，这是拿破仑小时候的头骨。”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析:“</a:t>
            </a:r>
            <a:r>
              <a:rPr lang="en-US" altLang="zh-CN" sz="24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拿破仑小时候的头骨”被保留下来则意味着拿破仑死于童年。而耍戏法的用拿破仑的名号来招揽观众，显然指的是活到成年后叱咤风云的拿破仑。这个有名的拿破仑1821年5月5日(52岁)病逝于南大西洋圣赫勒拿岛，又何来“小时候的头骨”?“拿破仑死于童年”和“拿破仑死于成年之后”两者必有一假，耍戏法的违反了</a:t>
            </a:r>
            <a:r>
              <a:rPr lang="en-US" altLang="zh-CN" sz="2400" b="1" smtClean="0">
                <a:solidFill>
                  <a:srgbClr val="FF0000"/>
                </a:solidFill>
              </a:rPr>
              <a:t>不矛盾律</a:t>
            </a:r>
            <a:r>
              <a:rPr lang="en-US" altLang="zh-CN" sz="2400" b="1" smtClean="0"/>
              <a:t>。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zh-CN" sz="2600" b="1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600" b="1" smtClean="0"/>
              <a:t>6.有人说《红楼梦》值得读，有人说不值得。两种意见我都不赞成。读，太花时间;不读，又有点儿可惜。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析: 《</a:t>
            </a:r>
            <a:r>
              <a:rPr lang="en-US" altLang="zh-CN" sz="2400" b="1" err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红楼梦》值得读和不值得读也是相互矛盾的，不能都否定;都否定违反了</a:t>
            </a:r>
            <a:r>
              <a:rPr lang="en-US" altLang="zh-CN" sz="2400" b="1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排中律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896600" y="119507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51748" y="116500"/>
            <a:ext cx="8429684" cy="5939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/>
              <a:t>7.不薄之谓厚，不白之谓黑。</a:t>
            </a:r>
          </a:p>
          <a:p>
            <a:endParaRPr lang="en-US" altLang="zh-CN" sz="2400" b="1" smtClean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析: </a:t>
            </a:r>
            <a:r>
              <a:rPr lang="en-US" altLang="zh-CN" sz="2400" b="1" smtClean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薄厚之间存在着中间状态，白黑之间还有灰。说话人屏蔽了中间状态，只呈现出两种极端的情形，让人在两个极端之间作出判断或选择。其实是在并非矛盾(有第三种可能存在)的情形下使用排中律，属于</a:t>
            </a:r>
            <a:r>
              <a:rPr lang="en-US" altLang="zh-CN" sz="2400" b="1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排中律</a:t>
            </a:r>
            <a:r>
              <a:rPr lang="en-US" altLang="zh-CN" sz="2400" b="1" err="1" smtClean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使用不当。</a:t>
            </a:r>
          </a:p>
          <a:p>
            <a:endParaRPr lang="en-US" altLang="zh-CN" sz="2800" b="1" smtClean="0"/>
          </a:p>
          <a:p>
            <a:r>
              <a:rPr lang="en-US" altLang="zh-CN" sz="2800" b="1" smtClean="0"/>
              <a:t>8.《祝福》中，鲁四老爷知道祥林嫂的死讯后说:“不早不迟，偏偏要在这时候，--这就可见是一个谬种!“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析: 鲁迅的</a:t>
            </a:r>
            <a:r>
              <a:rPr lang="en-US" altLang="zh-CN" sz="24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祝福》中，鲁四老爷的这句话存在两个错误捆绑:一是把祥林嫂的死和祝福捆绑，二是把死和“谬种”捆绑。祥林嫂的死与年关的祝福活动，只是时间上接近的两件事，并无因果关系--不是祥林嫂自主选择或命中注定。明明没有因果关系的事件，因为发生的时间相近等表面联系，就把它们看成是因果事件，叫作强加因果，违反了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充足理由律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00034" y="785794"/>
            <a:ext cx="8143932" cy="32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3200" b="1" smtClean="0"/>
              <a:t>9.你是否已经停止了对我的毁谤?请回答“是”或者“不是"!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sz="24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析:“</a:t>
            </a:r>
            <a:r>
              <a:rPr lang="en-US" altLang="zh-CN" sz="24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是否已经停止了对我的毁谤”这个问题，隐藏着一个前提:对方此前一直在毁谤说话人。对方的回答无论肯定还是否定，都意味着承认这个前提。而这个前提很可能是虚假的。可以把这种错误叫作“不当预设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前凸弯带形 1"/>
          <p:cNvSpPr/>
          <p:nvPr/>
        </p:nvSpPr>
        <p:spPr>
          <a:xfrm>
            <a:off x="285720" y="0"/>
            <a:ext cx="8572560" cy="1428736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/>
              <a:t>任务2:辨析日常语言表达中的逻辑错误</a:t>
            </a:r>
          </a:p>
        </p:txBody>
      </p:sp>
      <p:sp>
        <p:nvSpPr>
          <p:cNvPr id="4" name="矩形 3"/>
          <p:cNvSpPr/>
          <p:nvPr/>
        </p:nvSpPr>
        <p:spPr>
          <a:xfrm>
            <a:off x="285720" y="1428736"/>
            <a:ext cx="8643998" cy="427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smtClean="0"/>
              <a:t>你关注过日常话语中的逻辑错误吗?</a:t>
            </a:r>
          </a:p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smtClean="0"/>
              <a:t>例如，“我爱读外国文学，尤其爱读俄罗斯的美的、古典的”，这是</a:t>
            </a:r>
            <a:r>
              <a:rPr lang="zh-CN" altLang="en-US" sz="2800" b="1" smtClean="0">
                <a:solidFill>
                  <a:srgbClr val="C00000"/>
                </a:solidFill>
              </a:rPr>
              <a:t>划分不当</a:t>
            </a:r>
            <a:r>
              <a:rPr lang="zh-CN" altLang="en-US" sz="2800" b="1" smtClean="0"/>
              <a:t>;“为演好课本剧我可以赴汤蹈火，要不是雨下得太大就赶去排练了”，这是</a:t>
            </a:r>
            <a:r>
              <a:rPr lang="zh-CN" altLang="en-US" sz="2800" b="1" smtClean="0">
                <a:solidFill>
                  <a:srgbClr val="C00000"/>
                </a:solidFill>
              </a:rPr>
              <a:t>自相矛盾</a:t>
            </a:r>
            <a:r>
              <a:rPr lang="zh-CN" altLang="en-US" sz="2800" b="1" smtClean="0"/>
              <a:t>;“他出生日时天昏地暗、飞沙走石，注定此生不凡”，这</a:t>
            </a:r>
            <a:r>
              <a:rPr lang="zh-CN" altLang="en-US" sz="2800" b="1" smtClean="0">
                <a:solidFill>
                  <a:srgbClr val="C00000"/>
                </a:solidFill>
              </a:rPr>
              <a:t>强加因果</a:t>
            </a:r>
            <a:r>
              <a:rPr lang="zh-CN" altLang="en-US" sz="2800" b="1" smtClean="0"/>
              <a:t>;“目前大学生普遍缺少对传统文化的热情，最新调查显示，大学生喜欢和较喜欢京剧的只占被调查人数的14%”，这是</a:t>
            </a:r>
            <a:r>
              <a:rPr lang="zh-CN" altLang="en-US" sz="2800" b="1" smtClean="0">
                <a:solidFill>
                  <a:srgbClr val="C00000"/>
                </a:solidFill>
              </a:rPr>
              <a:t>以偏概全</a:t>
            </a:r>
            <a:r>
              <a:rPr lang="zh-CN" altLang="en-US" sz="2800" b="1" smtClean="0"/>
              <a:t>;......</a:t>
            </a:r>
          </a:p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smtClean="0"/>
              <a:t>它们都违背了逻辑。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前凸弯带形 1"/>
          <p:cNvSpPr/>
          <p:nvPr/>
        </p:nvSpPr>
        <p:spPr>
          <a:xfrm>
            <a:off x="0" y="0"/>
            <a:ext cx="9144000" cy="1214422"/>
          </a:xfrm>
          <a:prstGeom prst="ellipseRibbon">
            <a:avLst>
              <a:gd name="adj1" fmla="val 25000"/>
              <a:gd name="adj2" fmla="val 63548"/>
              <a:gd name="adj3" fmla="val 125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smtClean="0"/>
              <a:t>课堂练习</a:t>
            </a:r>
          </a:p>
        </p:txBody>
      </p:sp>
      <p:sp>
        <p:nvSpPr>
          <p:cNvPr id="4" name="矩形 3"/>
          <p:cNvSpPr/>
          <p:nvPr/>
        </p:nvSpPr>
        <p:spPr>
          <a:xfrm>
            <a:off x="219710" y="1727835"/>
            <a:ext cx="8412480" cy="32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/>
              <a:t>以下是几则故意违反逻辑的语言艺术案例，它们违反了什么逻辑规律?又为什么称得上是语言艺术?</a:t>
            </a:r>
          </a:p>
          <a:p>
            <a:endParaRPr lang="zh-CN" altLang="en-US" sz="2800" b="1" smtClean="0"/>
          </a:p>
          <a:p>
            <a:r>
              <a:rPr lang="zh-CN" altLang="en-US" sz="2400" b="1" smtClean="0"/>
              <a:t>1.</a:t>
            </a:r>
            <a:r>
              <a:rPr lang="en-US" altLang="zh-CN" sz="2400" b="1" smtClean="0">
                <a:sym typeface="+mn-ea"/>
              </a:rPr>
              <a:t>美国代表团访华时，曾有一名官员当着周恩来的面说:“中国人很喜欢低着头走路，而我们美国人却总是抬着头走路。”此话一出，语惊四座。周恩来不慌不忙，脸带微笑地说:“这并不奇怪。因为我们中国人喜欢走上坡路，而你们美国人喜欢走下坡路。”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129</Paragraphs>
  <Slides>20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3">
      <vt:lpstr>Arial</vt:lpstr>
      <vt:lpstr>Calibri</vt:lpstr>
      <vt:lpstr>微软雅黑</vt:lpstr>
      <vt:lpstr>华文行楷</vt:lpstr>
      <vt:lpstr>楷体</vt:lpstr>
      <vt:lpstr>Times New Roman</vt:lpstr>
      <vt:lpstr>NEU-BZ-S92</vt:lpstr>
      <vt:lpstr>NEU-HZ-S92</vt:lpstr>
      <vt:lpstr>NEU-BZ</vt:lpstr>
      <vt:lpstr>方正黑体_GBK</vt:lpstr>
      <vt:lpstr>方正书宋_GBK</vt:lpstr>
      <vt:lpstr>宋体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2021-10-15T13:20:24.195</cp:lastPrinted>
  <dcterms:created xsi:type="dcterms:W3CDTF">2021-10-15T13:20:24Z</dcterms:created>
  <dcterms:modified xsi:type="dcterms:W3CDTF">2021-10-15T05:20:24Z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