
<file path=[Content_Types].xml><?xml version="1.0" encoding="utf-8"?>
<Types xmlns="http://schemas.openxmlformats.org/package/2006/content-types">
  <Default Extension="rels" ContentType="application/vnd.openxmlformats-package.relationships+xml"/>
  <Default Extension="xml" ContentType="application/xml"/>
  <Default Extension="jpeg" ContentType="image/jpeg"/>
  <Default Extension="vml" ContentType="application/vnd.openxmlformats-officedocument.vmlDrawing"/>
  <Default Extension="docx" ContentType="application/vnd.openxmlformats-officedocument.wordprocessingml.document"/>
  <Default Extension="emf" ContentType="image/x-emf"/>
  <Default Extension="png" ContentType="image/png"/>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commentAuthors.xml" ContentType="application/vnd.openxmlformats-officedocument.presentationml.commentAuthor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notesSlides/notesSlide38.xml" ContentType="application/vnd.openxmlformats-officedocument.presentationml.notesSlide+xml"/>
  <Override PartName="/ppt/notesSlides/notesSlide39.xml" ContentType="application/vnd.openxmlformats-officedocument.presentationml.notesSlide+xml"/>
  <Override PartName="/ppt/notesSlides/notesSlide4.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ppt/notesSlides/notesSlide43.xml" ContentType="application/vnd.openxmlformats-officedocument.presentationml.notesSlide+xml"/>
  <Override PartName="/ppt/notesSlides/notesSlide44.xml" ContentType="application/vnd.openxmlformats-officedocument.presentationml.notesSlide+xml"/>
  <Override PartName="/ppt/notesSlides/notesSlide45.xml" ContentType="application/vnd.openxmlformats-officedocument.presentationml.notesSlide+xml"/>
  <Override PartName="/ppt/notesSlides/notesSlide46.xml" ContentType="application/vnd.openxmlformats-officedocument.presentationml.notesSlide+xml"/>
  <Override PartName="/ppt/notesSlides/notesSlide47.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entation.xml" ContentType="application/vnd.openxmlformats-officedocument.presentationml.presentation.main+xml"/>
  <Override PartName="/ppt/presProps.xml" ContentType="application/vnd.openxmlformats-officedocument.presentationml.presProps+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&#65279;<?xml version="1.0" encoding="utf-8" standalone="yes"?><Relationships xmlns="http://schemas.openxmlformats.org/package/2006/relationships"><Relationship Id="rId1" Type="http://schemas.openxmlformats.org/officeDocument/2006/relationships/officeDocument" Target="ppt/presentation.xml" /><Relationship Id="rId2" Type="http://schemas.openxmlformats.org/package/2006/relationships/metadata/core-properties" Target="docProps/core.xml" /><Relationship Id="rId3" Type="http://schemas.openxmlformats.org/officeDocument/2006/relationships/extended-properties" Target="docProps/app.xml" /><Relationship Id="rId4" Type="http://schemas.openxmlformats.org/package/2006/relationships/metadata/thumbnail" Target="docProps/thumbnail.jpeg" /><Relationship Id="rId5" Type="http://schemas.openxmlformats.org/officeDocument/2006/relationships/custom-properties" Target="docProps/custom.xml" /></Relationships>
</file>

<file path=ppt/presentation.xml><?xml version="1.0" encoding="utf-8"?>
<!--Generated by Aspose.Slides for Java 20.11-->
<p:presentation xmlns:r="http://schemas.openxmlformats.org/officeDocument/2006/relationships" xmlns:a="http://schemas.openxmlformats.org/drawingml/2006/main" xmlns:p="http://schemas.openxmlformats.org/presentationml/2006/main" saveSubsetFonts="1">
  <p:sldMasterIdLst>
    <p:sldMasterId id="2147483648" r:id="rId2"/>
  </p:sldMasterIdLst>
  <p:notesMasterIdLst>
    <p:notesMasterId r:id="rId3"/>
  </p:notesMasterIdLst>
  <p:sldIdLst>
    <p:sldId id="307" r:id="rId4"/>
    <p:sldId id="278" r:id="rId5"/>
    <p:sldId id="957" r:id="rId6"/>
    <p:sldId id="279" r:id="rId7"/>
    <p:sldId id="266" r:id="rId8"/>
    <p:sldId id="260" r:id="rId9"/>
    <p:sldId id="1024" r:id="rId10"/>
    <p:sldId id="1023" r:id="rId11"/>
    <p:sldId id="1043" r:id="rId12"/>
    <p:sldId id="1042" r:id="rId13"/>
    <p:sldId id="1044" r:id="rId14"/>
    <p:sldId id="996" r:id="rId15"/>
    <p:sldId id="1025" r:id="rId16"/>
    <p:sldId id="1045" r:id="rId17"/>
    <p:sldId id="997" r:id="rId18"/>
    <p:sldId id="998" r:id="rId19"/>
    <p:sldId id="1026" r:id="rId20"/>
    <p:sldId id="293" r:id="rId21"/>
    <p:sldId id="999" r:id="rId22"/>
    <p:sldId id="897" r:id="rId23"/>
    <p:sldId id="1000" r:id="rId24"/>
    <p:sldId id="1027" r:id="rId25"/>
    <p:sldId id="1028" r:id="rId26"/>
    <p:sldId id="1029" r:id="rId27"/>
    <p:sldId id="290" r:id="rId28"/>
    <p:sldId id="258" r:id="rId29"/>
    <p:sldId id="1030" r:id="rId30"/>
    <p:sldId id="294" r:id="rId31"/>
    <p:sldId id="1031" r:id="rId32"/>
    <p:sldId id="1032" r:id="rId33"/>
    <p:sldId id="1033" r:id="rId34"/>
    <p:sldId id="1034" r:id="rId35"/>
    <p:sldId id="1035" r:id="rId36"/>
    <p:sldId id="1036" r:id="rId37"/>
    <p:sldId id="1037" r:id="rId38"/>
    <p:sldId id="1038" r:id="rId39"/>
    <p:sldId id="1039" r:id="rId40"/>
    <p:sldId id="1040" r:id="rId41"/>
    <p:sldId id="1041" r:id="rId42"/>
    <p:sldId id="323" r:id="rId43"/>
    <p:sldId id="364" r:id="rId44"/>
    <p:sldId id="1046" r:id="rId45"/>
    <p:sldId id="1047" r:id="rId46"/>
    <p:sldId id="1048" r:id="rId47"/>
    <p:sldId id="1049" r:id="rId48"/>
    <p:sldId id="1050" r:id="rId49"/>
    <p:sldId id="280" r:id="rId50"/>
  </p:sldIdLst>
  <p:sldSz cx="12192000" cy="6858000"/>
  <p:notesSz cx="6858000" cy="9144000"/>
  <p:custDataLst>
    <p:tags r:id="rId51"/>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commentAuthors.xml><?xml version="1.0" encoding="utf-8"?>
<p:cmAuthorLst xmlns:p="http://schemas.openxmlformats.org/presentationml/2006/main">
  <p:cmAuthor id="1" name="贺 凡" initials="贺" lastIdx="0" clrIdx="0">
    <p:extLst>
      <p:ext uri="{19B8F6BF-5375-455C-9EA6-DF929625EA0E}">
        <p15:presenceInfo xmlns:p15="http://schemas.microsoft.com/office/powerpoint/2012/main" userId="4aa56ec1f2548ec3" providerId="Windows Live"/>
      </p:ext>
    </p:extLst>
  </p:cmAuthor>
</p:cmAuthorLst>
</file>

<file path=ppt/presProps.xml><?xml version="1.0" encoding="utf-8"?>
<p:presentationPr xmlns:r="http://schemas.openxmlformats.org/officeDocument/2006/relationships" xmlns:a="http://schemas.openxmlformats.org/drawingml/2006/main"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 uri="{1BD7E111-0CB8-44D6-8891-C1BB2F81B7CC}">
      <p1710:readonlyRecommended xmlns:p1710="http://schemas.microsoft.com/office/powerpoint/2017/10/main" val="0"/>
    </p:ext>
  </p:extLst>
</p:presentationPr>
</file>

<file path=ppt/tableStyles.xml><?xml version="1.0" encoding="utf-8"?>
<a:tblStyleLst xmlns:r="http://schemas.openxmlformats.org/officeDocument/2006/relationships"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7373" autoAdjust="0"/>
    <p:restoredTop sz="94660"/>
  </p:normalViewPr>
  <p:slideViewPr>
    <p:cSldViewPr snapToGrid="0">
      <p:cViewPr varScale="1">
        <p:scale>
          <a:sx n="32" d="100"/>
          <a:sy n="32" d="100"/>
        </p:scale>
        <p:origin x="40" y="536"/>
      </p:cViewPr>
      <p:guideLst>
        <p:guide orient="horz" pos="2160"/>
        <p:guide pos="3840"/>
      </p:guideLst>
    </p:cSldViewPr>
  </p:slideViewPr>
  <p:notesTextViewPr>
    <p:cViewPr>
      <p:scale>
        <a:sx n="1" d="1"/>
        <a:sy n="1" d="1"/>
      </p:scale>
      <p:origin x="0" y="0"/>
    </p:cViewPr>
  </p:notesTextViewPr>
  <p:notesViewPr>
    <p:cSldViewPr>
      <p:cViewPr>
        <p:scale>
          <a:sx n="1" d="100"/>
          <a:sy n="1" d="100"/>
        </p:scale>
        <p:origin x="0" y="0"/>
      </p:cViewPr>
    </p:cSldViewPr>
  </p:notesViewPr>
  <p:gridSpacing cx="72008" cy="72008"/>
</p:viewPr>
</file>

<file path=ppt/_rels/presentation.xml.rels>&#65279;<?xml version="1.0" encoding="utf-8" standalone="yes"?><Relationships xmlns="http://schemas.openxmlformats.org/package/2006/relationships"><Relationship Id="rId1" Type="http://schemas.openxmlformats.org/officeDocument/2006/relationships/commentAuthors" Target="commentAuthors.xml" /><Relationship Id="rId10" Type="http://schemas.openxmlformats.org/officeDocument/2006/relationships/slide" Target="slides/slide7.xml" /><Relationship Id="rId11" Type="http://schemas.openxmlformats.org/officeDocument/2006/relationships/slide" Target="slides/slide8.xml" /><Relationship Id="rId12" Type="http://schemas.openxmlformats.org/officeDocument/2006/relationships/slide" Target="slides/slide9.xml" /><Relationship Id="rId13" Type="http://schemas.openxmlformats.org/officeDocument/2006/relationships/slide" Target="slides/slide10.xml" /><Relationship Id="rId14" Type="http://schemas.openxmlformats.org/officeDocument/2006/relationships/slide" Target="slides/slide11.xml" /><Relationship Id="rId15" Type="http://schemas.openxmlformats.org/officeDocument/2006/relationships/slide" Target="slides/slide12.xml" /><Relationship Id="rId16" Type="http://schemas.openxmlformats.org/officeDocument/2006/relationships/slide" Target="slides/slide13.xml" /><Relationship Id="rId17" Type="http://schemas.openxmlformats.org/officeDocument/2006/relationships/slide" Target="slides/slide14.xml" /><Relationship Id="rId18" Type="http://schemas.openxmlformats.org/officeDocument/2006/relationships/slide" Target="slides/slide15.xml" /><Relationship Id="rId19" Type="http://schemas.openxmlformats.org/officeDocument/2006/relationships/slide" Target="slides/slide16.xml" /><Relationship Id="rId2" Type="http://schemas.openxmlformats.org/officeDocument/2006/relationships/slideMaster" Target="slideMasters/slideMaster1.xml" /><Relationship Id="rId20" Type="http://schemas.openxmlformats.org/officeDocument/2006/relationships/slide" Target="slides/slide17.xml" /><Relationship Id="rId21" Type="http://schemas.openxmlformats.org/officeDocument/2006/relationships/slide" Target="slides/slide18.xml" /><Relationship Id="rId22" Type="http://schemas.openxmlformats.org/officeDocument/2006/relationships/slide" Target="slides/slide19.xml" /><Relationship Id="rId23" Type="http://schemas.openxmlformats.org/officeDocument/2006/relationships/slide" Target="slides/slide20.xml" /><Relationship Id="rId24" Type="http://schemas.openxmlformats.org/officeDocument/2006/relationships/slide" Target="slides/slide21.xml" /><Relationship Id="rId25" Type="http://schemas.openxmlformats.org/officeDocument/2006/relationships/slide" Target="slides/slide22.xml" /><Relationship Id="rId26" Type="http://schemas.openxmlformats.org/officeDocument/2006/relationships/slide" Target="slides/slide23.xml" /><Relationship Id="rId27" Type="http://schemas.openxmlformats.org/officeDocument/2006/relationships/slide" Target="slides/slide24.xml" /><Relationship Id="rId28" Type="http://schemas.openxmlformats.org/officeDocument/2006/relationships/slide" Target="slides/slide25.xml" /><Relationship Id="rId29" Type="http://schemas.openxmlformats.org/officeDocument/2006/relationships/slide" Target="slides/slide26.xml" /><Relationship Id="rId3" Type="http://schemas.openxmlformats.org/officeDocument/2006/relationships/notesMaster" Target="notesMasters/notesMaster1.xml" /><Relationship Id="rId30" Type="http://schemas.openxmlformats.org/officeDocument/2006/relationships/slide" Target="slides/slide27.xml" /><Relationship Id="rId31" Type="http://schemas.openxmlformats.org/officeDocument/2006/relationships/slide" Target="slides/slide28.xml" /><Relationship Id="rId32" Type="http://schemas.openxmlformats.org/officeDocument/2006/relationships/slide" Target="slides/slide29.xml" /><Relationship Id="rId33" Type="http://schemas.openxmlformats.org/officeDocument/2006/relationships/slide" Target="slides/slide30.xml" /><Relationship Id="rId34" Type="http://schemas.openxmlformats.org/officeDocument/2006/relationships/slide" Target="slides/slide31.xml" /><Relationship Id="rId35" Type="http://schemas.openxmlformats.org/officeDocument/2006/relationships/slide" Target="slides/slide32.xml" /><Relationship Id="rId36" Type="http://schemas.openxmlformats.org/officeDocument/2006/relationships/slide" Target="slides/slide33.xml" /><Relationship Id="rId37" Type="http://schemas.openxmlformats.org/officeDocument/2006/relationships/slide" Target="slides/slide34.xml" /><Relationship Id="rId38" Type="http://schemas.openxmlformats.org/officeDocument/2006/relationships/slide" Target="slides/slide35.xml" /><Relationship Id="rId39" Type="http://schemas.openxmlformats.org/officeDocument/2006/relationships/slide" Target="slides/slide36.xml" /><Relationship Id="rId4" Type="http://schemas.openxmlformats.org/officeDocument/2006/relationships/slide" Target="slides/slide1.xml" /><Relationship Id="rId40" Type="http://schemas.openxmlformats.org/officeDocument/2006/relationships/slide" Target="slides/slide37.xml" /><Relationship Id="rId41" Type="http://schemas.openxmlformats.org/officeDocument/2006/relationships/slide" Target="slides/slide38.xml" /><Relationship Id="rId42" Type="http://schemas.openxmlformats.org/officeDocument/2006/relationships/slide" Target="slides/slide39.xml" /><Relationship Id="rId43" Type="http://schemas.openxmlformats.org/officeDocument/2006/relationships/slide" Target="slides/slide40.xml" /><Relationship Id="rId44" Type="http://schemas.openxmlformats.org/officeDocument/2006/relationships/slide" Target="slides/slide41.xml" /><Relationship Id="rId45" Type="http://schemas.openxmlformats.org/officeDocument/2006/relationships/slide" Target="slides/slide42.xml" /><Relationship Id="rId46" Type="http://schemas.openxmlformats.org/officeDocument/2006/relationships/slide" Target="slides/slide43.xml" /><Relationship Id="rId47" Type="http://schemas.openxmlformats.org/officeDocument/2006/relationships/slide" Target="slides/slide44.xml" /><Relationship Id="rId48" Type="http://schemas.openxmlformats.org/officeDocument/2006/relationships/slide" Target="slides/slide45.xml" /><Relationship Id="rId49" Type="http://schemas.openxmlformats.org/officeDocument/2006/relationships/slide" Target="slides/slide46.xml" /><Relationship Id="rId5" Type="http://schemas.openxmlformats.org/officeDocument/2006/relationships/slide" Target="slides/slide2.xml" /><Relationship Id="rId50" Type="http://schemas.openxmlformats.org/officeDocument/2006/relationships/slide" Target="slides/slide47.xml" /><Relationship Id="rId51" Type="http://schemas.openxmlformats.org/officeDocument/2006/relationships/tags" Target="tags/tag1.xml" /><Relationship Id="rId52" Type="http://schemas.openxmlformats.org/officeDocument/2006/relationships/presProps" Target="presProps.xml" /><Relationship Id="rId53" Type="http://schemas.openxmlformats.org/officeDocument/2006/relationships/viewProps" Target="viewProps.xml" /><Relationship Id="rId54" Type="http://schemas.openxmlformats.org/officeDocument/2006/relationships/theme" Target="theme/theme1.xml" /><Relationship Id="rId55" Type="http://schemas.openxmlformats.org/officeDocument/2006/relationships/tableStyles" Target="tableStyles.xml" /><Relationship Id="rId6" Type="http://schemas.openxmlformats.org/officeDocument/2006/relationships/slide" Target="slides/slide3.xml" /><Relationship Id="rId7" Type="http://schemas.openxmlformats.org/officeDocument/2006/relationships/slide" Target="slides/slide4.xml" /><Relationship Id="rId8" Type="http://schemas.openxmlformats.org/officeDocument/2006/relationships/slide" Target="slides/slide5.xml" /><Relationship Id="rId9" Type="http://schemas.openxmlformats.org/officeDocument/2006/relationships/slide" Target="slides/slide6.xml" /></Relationships>
</file>

<file path=ppt/drawings/_rels/vmlDrawing1.vml.rels>&#65279;<?xml version="1.0" encoding="utf-8" standalone="yes"?><Relationships xmlns="http://schemas.openxmlformats.org/package/2006/relationships"><Relationship Id="rId1" Type="http://schemas.openxmlformats.org/officeDocument/2006/relationships/image" Target="../media/image9.emf" /></Relationships>
</file>

<file path=ppt/drawings/_rels/vmlDrawing2.vml.rels>&#65279;<?xml version="1.0" encoding="utf-8" standalone="yes"?><Relationships xmlns="http://schemas.openxmlformats.org/package/2006/relationships"><Relationship Id="rId1" Type="http://schemas.openxmlformats.org/officeDocument/2006/relationships/image" Target="../media/image10.emf" /></Relationships>
</file>

<file path=ppt/drawings/_rels/vmlDrawing3.vml.rels>&#65279;<?xml version="1.0" encoding="utf-8" standalone="yes"?><Relationships xmlns="http://schemas.openxmlformats.org/package/2006/relationships"><Relationship Id="rId1" Type="http://schemas.openxmlformats.org/officeDocument/2006/relationships/image" Target="../media/image11.emf" /></Relationships>
</file>

<file path=ppt/notesMasters/_rels/notesMaster1.xml.rels>&#65279;<?xml version="1.0" encoding="utf-8" standalone="yes"?><Relationships xmlns="http://schemas.openxmlformats.org/package/2006/relationships"><Relationship Id="rId1" Type="http://schemas.openxmlformats.org/officeDocument/2006/relationships/theme" Target="../theme/theme2.xml" /></Relationships>
</file>

<file path=ppt/notesMasters/notesMaster1.xml><?xml version="1.0" encoding="utf-8"?>
<p:notes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bg>
      <p:bgRef idx="1001">
        <a:schemeClr val="bg1"/>
      </p:bgRef>
    </p:bg>
    <p:spTree>
      <p:nvGrpSpPr>
        <p:cNvPr id="1" name=""/>
        <p:cNvGrpSpPr/>
        <p:nvPr/>
      </p:nvGrpSpPr>
      <p:grpSpPr>
        <a:xfrm>
          <a:off x="0" y="0"/>
          <a: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atin typeface="印品黑体" panose="00000500000000000000" pitchFamily="2" charset="-122"/>
              </a:defRPr>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atin typeface="印品黑体" panose="00000500000000000000" pitchFamily="2" charset="-122"/>
              </a:defRPr>
            </a:lvl1pPr>
          </a:lstStyle>
          <a:p>
            <a:fld id="{4DAA03B0-3645-4451-9D1E-59E2048DBF07}" type="datetimeFigureOut">
              <a:rPr lang="zh-CN" altLang="en-US" smtClean="0"/>
              <a:t>2021/4/17</a:t>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atin typeface="印品黑体" panose="00000500000000000000" pitchFamily="2" charset="-122"/>
              </a:defRPr>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atin typeface="印品黑体" panose="00000500000000000000" pitchFamily="2" charset="-122"/>
              </a:defRPr>
            </a:lvl1pPr>
          </a:lstStyle>
          <a:p>
            <a:fld id="{2C58D2EC-BCD6-4C57-9B0E-B75E493D6586}" type="slidenum">
              <a:rPr lang="zh-CN" altLang="en-US" smtClean="0"/>
              <a:t>‹#›</a:t>
            </a:fld>
            <a:endParaRPr lang="zh-CN" altLang="en-US"/>
          </a:p>
        </p:txBody>
      </p:sp>
    </p:spTree>
    <p:extLst>
      <p:ext uri="{BB962C8B-B14F-4D97-AF65-F5344CB8AC3E}">
        <p14:creationId xmlns:p14="http://schemas.microsoft.com/office/powerpoint/2010/main" val="2684024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印品黑体" panose="00000500000000000000" pitchFamily="2" charset="-122"/>
        <a:ea typeface="+mn-ea"/>
        <a:cs typeface="+mn-cs"/>
      </a:defRPr>
    </a:lvl1pPr>
    <a:lvl2pPr marL="457200" algn="l" defTabSz="914400" rtl="0" eaLnBrk="1" latinLnBrk="0" hangingPunct="1">
      <a:defRPr sz="1200" kern="1200">
        <a:solidFill>
          <a:schemeClr val="tx1"/>
        </a:solidFill>
        <a:latin typeface="印品黑体" panose="00000500000000000000" pitchFamily="2" charset="-122"/>
        <a:ea typeface="+mn-ea"/>
        <a:cs typeface="+mn-cs"/>
      </a:defRPr>
    </a:lvl2pPr>
    <a:lvl3pPr marL="914400" algn="l" defTabSz="914400" rtl="0" eaLnBrk="1" latinLnBrk="0" hangingPunct="1">
      <a:defRPr sz="1200" kern="1200">
        <a:solidFill>
          <a:schemeClr val="tx1"/>
        </a:solidFill>
        <a:latin typeface="印品黑体" panose="00000500000000000000" pitchFamily="2" charset="-122"/>
        <a:ea typeface="+mn-ea"/>
        <a:cs typeface="+mn-cs"/>
      </a:defRPr>
    </a:lvl3pPr>
    <a:lvl4pPr marL="1371600" algn="l" defTabSz="914400" rtl="0" eaLnBrk="1" latinLnBrk="0" hangingPunct="1">
      <a:defRPr sz="1200" kern="1200">
        <a:solidFill>
          <a:schemeClr val="tx1"/>
        </a:solidFill>
        <a:latin typeface="印品黑体" panose="00000500000000000000" pitchFamily="2" charset="-122"/>
        <a:ea typeface="+mn-ea"/>
        <a:cs typeface="+mn-cs"/>
      </a:defRPr>
    </a:lvl4pPr>
    <a:lvl5pPr marL="1828800" algn="l" defTabSz="914400" rtl="0" eaLnBrk="1" latinLnBrk="0" hangingPunct="1">
      <a:defRPr sz="1200" kern="1200">
        <a:solidFill>
          <a:schemeClr val="tx1"/>
        </a:solidFill>
        <a:latin typeface="印品黑体" panose="00000500000000000000" pitchFamily="2" charset="-122"/>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&#65279;<?xml version="1.0" encoding="utf-8" standalone="yes"?><Relationships xmlns="http://schemas.openxmlformats.org/package/2006/relationships"><Relationship Id="rId1" Type="http://schemas.openxmlformats.org/officeDocument/2006/relationships/slide" Target="../slides/slide1.xml" /><Relationship Id="rId2" Type="http://schemas.openxmlformats.org/officeDocument/2006/relationships/notesMaster" Target="../notesMasters/notesMaster1.xml" /></Relationships>
</file>

<file path=ppt/notesSlides/_rels/notesSlide10.xml.rels>&#65279;<?xml version="1.0" encoding="utf-8" standalone="yes"?><Relationships xmlns="http://schemas.openxmlformats.org/package/2006/relationships"><Relationship Id="rId1" Type="http://schemas.openxmlformats.org/officeDocument/2006/relationships/slide" Target="../slides/slide10.xml" /><Relationship Id="rId2" Type="http://schemas.openxmlformats.org/officeDocument/2006/relationships/notesMaster" Target="../notesMasters/notesMaster1.xml" /></Relationships>
</file>

<file path=ppt/notesSlides/_rels/notesSlide11.xml.rels>&#65279;<?xml version="1.0" encoding="utf-8" standalone="yes"?><Relationships xmlns="http://schemas.openxmlformats.org/package/2006/relationships"><Relationship Id="rId1" Type="http://schemas.openxmlformats.org/officeDocument/2006/relationships/slide" Target="../slides/slide11.xml" /><Relationship Id="rId2" Type="http://schemas.openxmlformats.org/officeDocument/2006/relationships/notesMaster" Target="../notesMasters/notesMaster1.xml" /></Relationships>
</file>

<file path=ppt/notesSlides/_rels/notesSlide12.xml.rels>&#65279;<?xml version="1.0" encoding="utf-8" standalone="yes"?><Relationships xmlns="http://schemas.openxmlformats.org/package/2006/relationships"><Relationship Id="rId1" Type="http://schemas.openxmlformats.org/officeDocument/2006/relationships/slide" Target="../slides/slide12.xml" /><Relationship Id="rId2" Type="http://schemas.openxmlformats.org/officeDocument/2006/relationships/notesMaster" Target="../notesMasters/notesMaster1.xml" /></Relationships>
</file>

<file path=ppt/notesSlides/_rels/notesSlide13.xml.rels>&#65279;<?xml version="1.0" encoding="utf-8" standalone="yes"?><Relationships xmlns="http://schemas.openxmlformats.org/package/2006/relationships"><Relationship Id="rId1" Type="http://schemas.openxmlformats.org/officeDocument/2006/relationships/slide" Target="../slides/slide13.xml" /><Relationship Id="rId2" Type="http://schemas.openxmlformats.org/officeDocument/2006/relationships/notesMaster" Target="../notesMasters/notesMaster1.xml" /></Relationships>
</file>

<file path=ppt/notesSlides/_rels/notesSlide14.xml.rels>&#65279;<?xml version="1.0" encoding="utf-8" standalone="yes"?><Relationships xmlns="http://schemas.openxmlformats.org/package/2006/relationships"><Relationship Id="rId1" Type="http://schemas.openxmlformats.org/officeDocument/2006/relationships/slide" Target="../slides/slide14.xml" /><Relationship Id="rId2" Type="http://schemas.openxmlformats.org/officeDocument/2006/relationships/notesMaster" Target="../notesMasters/notesMaster1.xml" /></Relationships>
</file>

<file path=ppt/notesSlides/_rels/notesSlide15.xml.rels>&#65279;<?xml version="1.0" encoding="utf-8" standalone="yes"?><Relationships xmlns="http://schemas.openxmlformats.org/package/2006/relationships"><Relationship Id="rId1" Type="http://schemas.openxmlformats.org/officeDocument/2006/relationships/slide" Target="../slides/slide15.xml" /><Relationship Id="rId2" Type="http://schemas.openxmlformats.org/officeDocument/2006/relationships/notesMaster" Target="../notesMasters/notesMaster1.xml" /></Relationships>
</file>

<file path=ppt/notesSlides/_rels/notesSlide16.xml.rels>&#65279;<?xml version="1.0" encoding="utf-8" standalone="yes"?><Relationships xmlns="http://schemas.openxmlformats.org/package/2006/relationships"><Relationship Id="rId1" Type="http://schemas.openxmlformats.org/officeDocument/2006/relationships/slide" Target="../slides/slide16.xml" /><Relationship Id="rId2" Type="http://schemas.openxmlformats.org/officeDocument/2006/relationships/notesMaster" Target="../notesMasters/notesMaster1.xml" /></Relationships>
</file>

<file path=ppt/notesSlides/_rels/notesSlide17.xml.rels>&#65279;<?xml version="1.0" encoding="utf-8" standalone="yes"?><Relationships xmlns="http://schemas.openxmlformats.org/package/2006/relationships"><Relationship Id="rId1" Type="http://schemas.openxmlformats.org/officeDocument/2006/relationships/slide" Target="../slides/slide17.xml" /><Relationship Id="rId2" Type="http://schemas.openxmlformats.org/officeDocument/2006/relationships/notesMaster" Target="../notesMasters/notesMaster1.xml" /></Relationships>
</file>

<file path=ppt/notesSlides/_rels/notesSlide18.xml.rels>&#65279;<?xml version="1.0" encoding="utf-8" standalone="yes"?><Relationships xmlns="http://schemas.openxmlformats.org/package/2006/relationships"><Relationship Id="rId1" Type="http://schemas.openxmlformats.org/officeDocument/2006/relationships/slide" Target="../slides/slide18.xml" /><Relationship Id="rId2" Type="http://schemas.openxmlformats.org/officeDocument/2006/relationships/notesMaster" Target="../notesMasters/notesMaster1.xml" /></Relationships>
</file>

<file path=ppt/notesSlides/_rels/notesSlide19.xml.rels>&#65279;<?xml version="1.0" encoding="utf-8" standalone="yes"?><Relationships xmlns="http://schemas.openxmlformats.org/package/2006/relationships"><Relationship Id="rId1" Type="http://schemas.openxmlformats.org/officeDocument/2006/relationships/slide" Target="../slides/slide19.xml" /><Relationship Id="rId2" Type="http://schemas.openxmlformats.org/officeDocument/2006/relationships/notesMaster" Target="../notesMasters/notesMaster1.xml" /></Relationships>
</file>

<file path=ppt/notesSlides/_rels/notesSlide2.xml.rels>&#65279;<?xml version="1.0" encoding="utf-8" standalone="yes"?><Relationships xmlns="http://schemas.openxmlformats.org/package/2006/relationships"><Relationship Id="rId1" Type="http://schemas.openxmlformats.org/officeDocument/2006/relationships/slide" Target="../slides/slide2.xml" /><Relationship Id="rId2" Type="http://schemas.openxmlformats.org/officeDocument/2006/relationships/notesMaster" Target="../notesMasters/notesMaster1.xml" /></Relationships>
</file>

<file path=ppt/notesSlides/_rels/notesSlide20.xml.rels>&#65279;<?xml version="1.0" encoding="utf-8" standalone="yes"?><Relationships xmlns="http://schemas.openxmlformats.org/package/2006/relationships"><Relationship Id="rId1" Type="http://schemas.openxmlformats.org/officeDocument/2006/relationships/slide" Target="../slides/slide20.xml" /><Relationship Id="rId2" Type="http://schemas.openxmlformats.org/officeDocument/2006/relationships/notesMaster" Target="../notesMasters/notesMaster1.xml" /></Relationships>
</file>

<file path=ppt/notesSlides/_rels/notesSlide21.xml.rels>&#65279;<?xml version="1.0" encoding="utf-8" standalone="yes"?><Relationships xmlns="http://schemas.openxmlformats.org/package/2006/relationships"><Relationship Id="rId1" Type="http://schemas.openxmlformats.org/officeDocument/2006/relationships/slide" Target="../slides/slide21.xml" /><Relationship Id="rId2" Type="http://schemas.openxmlformats.org/officeDocument/2006/relationships/notesMaster" Target="../notesMasters/notesMaster1.xml" /></Relationships>
</file>

<file path=ppt/notesSlides/_rels/notesSlide22.xml.rels>&#65279;<?xml version="1.0" encoding="utf-8" standalone="yes"?><Relationships xmlns="http://schemas.openxmlformats.org/package/2006/relationships"><Relationship Id="rId1" Type="http://schemas.openxmlformats.org/officeDocument/2006/relationships/slide" Target="../slides/slide22.xml" /><Relationship Id="rId2" Type="http://schemas.openxmlformats.org/officeDocument/2006/relationships/notesMaster" Target="../notesMasters/notesMaster1.xml" /></Relationships>
</file>

<file path=ppt/notesSlides/_rels/notesSlide23.xml.rels>&#65279;<?xml version="1.0" encoding="utf-8" standalone="yes"?><Relationships xmlns="http://schemas.openxmlformats.org/package/2006/relationships"><Relationship Id="rId1" Type="http://schemas.openxmlformats.org/officeDocument/2006/relationships/slide" Target="../slides/slide23.xml" /><Relationship Id="rId2" Type="http://schemas.openxmlformats.org/officeDocument/2006/relationships/notesMaster" Target="../notesMasters/notesMaster1.xml" /></Relationships>
</file>

<file path=ppt/notesSlides/_rels/notesSlide24.xml.rels>&#65279;<?xml version="1.0" encoding="utf-8" standalone="yes"?><Relationships xmlns="http://schemas.openxmlformats.org/package/2006/relationships"><Relationship Id="rId1" Type="http://schemas.openxmlformats.org/officeDocument/2006/relationships/slide" Target="../slides/slide24.xml" /><Relationship Id="rId2" Type="http://schemas.openxmlformats.org/officeDocument/2006/relationships/notesMaster" Target="../notesMasters/notesMaster1.xml" /></Relationships>
</file>

<file path=ppt/notesSlides/_rels/notesSlide25.xml.rels>&#65279;<?xml version="1.0" encoding="utf-8" standalone="yes"?><Relationships xmlns="http://schemas.openxmlformats.org/package/2006/relationships"><Relationship Id="rId1" Type="http://schemas.openxmlformats.org/officeDocument/2006/relationships/slide" Target="../slides/slide25.xml" /><Relationship Id="rId2" Type="http://schemas.openxmlformats.org/officeDocument/2006/relationships/notesMaster" Target="../notesMasters/notesMaster1.xml" /></Relationships>
</file>

<file path=ppt/notesSlides/_rels/notesSlide26.xml.rels>&#65279;<?xml version="1.0" encoding="utf-8" standalone="yes"?><Relationships xmlns="http://schemas.openxmlformats.org/package/2006/relationships"><Relationship Id="rId1" Type="http://schemas.openxmlformats.org/officeDocument/2006/relationships/slide" Target="../slides/slide26.xml" /><Relationship Id="rId2" Type="http://schemas.openxmlformats.org/officeDocument/2006/relationships/notesMaster" Target="../notesMasters/notesMaster1.xml" /></Relationships>
</file>

<file path=ppt/notesSlides/_rels/notesSlide27.xml.rels>&#65279;<?xml version="1.0" encoding="utf-8" standalone="yes"?><Relationships xmlns="http://schemas.openxmlformats.org/package/2006/relationships"><Relationship Id="rId1" Type="http://schemas.openxmlformats.org/officeDocument/2006/relationships/slide" Target="../slides/slide27.xml" /><Relationship Id="rId2" Type="http://schemas.openxmlformats.org/officeDocument/2006/relationships/notesMaster" Target="../notesMasters/notesMaster1.xml" /></Relationships>
</file>

<file path=ppt/notesSlides/_rels/notesSlide28.xml.rels>&#65279;<?xml version="1.0" encoding="utf-8" standalone="yes"?><Relationships xmlns="http://schemas.openxmlformats.org/package/2006/relationships"><Relationship Id="rId1" Type="http://schemas.openxmlformats.org/officeDocument/2006/relationships/slide" Target="../slides/slide28.xml" /><Relationship Id="rId2" Type="http://schemas.openxmlformats.org/officeDocument/2006/relationships/notesMaster" Target="../notesMasters/notesMaster1.xml" /></Relationships>
</file>

<file path=ppt/notesSlides/_rels/notesSlide29.xml.rels>&#65279;<?xml version="1.0" encoding="utf-8" standalone="yes"?><Relationships xmlns="http://schemas.openxmlformats.org/package/2006/relationships"><Relationship Id="rId1" Type="http://schemas.openxmlformats.org/officeDocument/2006/relationships/slide" Target="../slides/slide29.xml" /><Relationship Id="rId2" Type="http://schemas.openxmlformats.org/officeDocument/2006/relationships/notesMaster" Target="../notesMasters/notesMaster1.xml" /></Relationships>
</file>

<file path=ppt/notesSlides/_rels/notesSlide3.xml.rels>&#65279;<?xml version="1.0" encoding="utf-8" standalone="yes"?><Relationships xmlns="http://schemas.openxmlformats.org/package/2006/relationships"><Relationship Id="rId1" Type="http://schemas.openxmlformats.org/officeDocument/2006/relationships/slide" Target="../slides/slide3.xml" /><Relationship Id="rId2" Type="http://schemas.openxmlformats.org/officeDocument/2006/relationships/notesMaster" Target="../notesMasters/notesMaster1.xml" /></Relationships>
</file>

<file path=ppt/notesSlides/_rels/notesSlide30.xml.rels>&#65279;<?xml version="1.0" encoding="utf-8" standalone="yes"?><Relationships xmlns="http://schemas.openxmlformats.org/package/2006/relationships"><Relationship Id="rId1" Type="http://schemas.openxmlformats.org/officeDocument/2006/relationships/slide" Target="../slides/slide30.xml" /><Relationship Id="rId2" Type="http://schemas.openxmlformats.org/officeDocument/2006/relationships/notesMaster" Target="../notesMasters/notesMaster1.xml" /></Relationships>
</file>

<file path=ppt/notesSlides/_rels/notesSlide31.xml.rels>&#65279;<?xml version="1.0" encoding="utf-8" standalone="yes"?><Relationships xmlns="http://schemas.openxmlformats.org/package/2006/relationships"><Relationship Id="rId1" Type="http://schemas.openxmlformats.org/officeDocument/2006/relationships/slide" Target="../slides/slide31.xml" /><Relationship Id="rId2" Type="http://schemas.openxmlformats.org/officeDocument/2006/relationships/notesMaster" Target="../notesMasters/notesMaster1.xml" /></Relationships>
</file>

<file path=ppt/notesSlides/_rels/notesSlide32.xml.rels>&#65279;<?xml version="1.0" encoding="utf-8" standalone="yes"?><Relationships xmlns="http://schemas.openxmlformats.org/package/2006/relationships"><Relationship Id="rId1" Type="http://schemas.openxmlformats.org/officeDocument/2006/relationships/slide" Target="../slides/slide32.xml" /><Relationship Id="rId2" Type="http://schemas.openxmlformats.org/officeDocument/2006/relationships/notesMaster" Target="../notesMasters/notesMaster1.xml" /></Relationships>
</file>

<file path=ppt/notesSlides/_rels/notesSlide33.xml.rels>&#65279;<?xml version="1.0" encoding="utf-8" standalone="yes"?><Relationships xmlns="http://schemas.openxmlformats.org/package/2006/relationships"><Relationship Id="rId1" Type="http://schemas.openxmlformats.org/officeDocument/2006/relationships/slide" Target="../slides/slide33.xml" /><Relationship Id="rId2" Type="http://schemas.openxmlformats.org/officeDocument/2006/relationships/notesMaster" Target="../notesMasters/notesMaster1.xml" /></Relationships>
</file>

<file path=ppt/notesSlides/_rels/notesSlide34.xml.rels>&#65279;<?xml version="1.0" encoding="utf-8" standalone="yes"?><Relationships xmlns="http://schemas.openxmlformats.org/package/2006/relationships"><Relationship Id="rId1" Type="http://schemas.openxmlformats.org/officeDocument/2006/relationships/slide" Target="../slides/slide34.xml" /><Relationship Id="rId2" Type="http://schemas.openxmlformats.org/officeDocument/2006/relationships/notesMaster" Target="../notesMasters/notesMaster1.xml" /></Relationships>
</file>

<file path=ppt/notesSlides/_rels/notesSlide35.xml.rels>&#65279;<?xml version="1.0" encoding="utf-8" standalone="yes"?><Relationships xmlns="http://schemas.openxmlformats.org/package/2006/relationships"><Relationship Id="rId1" Type="http://schemas.openxmlformats.org/officeDocument/2006/relationships/slide" Target="../slides/slide35.xml" /><Relationship Id="rId2" Type="http://schemas.openxmlformats.org/officeDocument/2006/relationships/notesMaster" Target="../notesMasters/notesMaster1.xml" /></Relationships>
</file>

<file path=ppt/notesSlides/_rels/notesSlide36.xml.rels>&#65279;<?xml version="1.0" encoding="utf-8" standalone="yes"?><Relationships xmlns="http://schemas.openxmlformats.org/package/2006/relationships"><Relationship Id="rId1" Type="http://schemas.openxmlformats.org/officeDocument/2006/relationships/slide" Target="../slides/slide36.xml" /><Relationship Id="rId2" Type="http://schemas.openxmlformats.org/officeDocument/2006/relationships/notesMaster" Target="../notesMasters/notesMaster1.xml" /></Relationships>
</file>

<file path=ppt/notesSlides/_rels/notesSlide37.xml.rels>&#65279;<?xml version="1.0" encoding="utf-8" standalone="yes"?><Relationships xmlns="http://schemas.openxmlformats.org/package/2006/relationships"><Relationship Id="rId1" Type="http://schemas.openxmlformats.org/officeDocument/2006/relationships/slide" Target="../slides/slide37.xml" /><Relationship Id="rId2" Type="http://schemas.openxmlformats.org/officeDocument/2006/relationships/notesMaster" Target="../notesMasters/notesMaster1.xml" /></Relationships>
</file>

<file path=ppt/notesSlides/_rels/notesSlide38.xml.rels>&#65279;<?xml version="1.0" encoding="utf-8" standalone="yes"?><Relationships xmlns="http://schemas.openxmlformats.org/package/2006/relationships"><Relationship Id="rId1" Type="http://schemas.openxmlformats.org/officeDocument/2006/relationships/slide" Target="../slides/slide38.xml" /><Relationship Id="rId2" Type="http://schemas.openxmlformats.org/officeDocument/2006/relationships/notesMaster" Target="../notesMasters/notesMaster1.xml" /></Relationships>
</file>

<file path=ppt/notesSlides/_rels/notesSlide39.xml.rels>&#65279;<?xml version="1.0" encoding="utf-8" standalone="yes"?><Relationships xmlns="http://schemas.openxmlformats.org/package/2006/relationships"><Relationship Id="rId1" Type="http://schemas.openxmlformats.org/officeDocument/2006/relationships/slide" Target="../slides/slide39.xml" /><Relationship Id="rId2" Type="http://schemas.openxmlformats.org/officeDocument/2006/relationships/notesMaster" Target="../notesMasters/notesMaster1.xml" /></Relationships>
</file>

<file path=ppt/notesSlides/_rels/notesSlide4.xml.rels>&#65279;<?xml version="1.0" encoding="utf-8" standalone="yes"?><Relationships xmlns="http://schemas.openxmlformats.org/package/2006/relationships"><Relationship Id="rId1" Type="http://schemas.openxmlformats.org/officeDocument/2006/relationships/slide" Target="../slides/slide4.xml" /><Relationship Id="rId2" Type="http://schemas.openxmlformats.org/officeDocument/2006/relationships/notesMaster" Target="../notesMasters/notesMaster1.xml" /></Relationships>
</file>

<file path=ppt/notesSlides/_rels/notesSlide40.xml.rels>&#65279;<?xml version="1.0" encoding="utf-8" standalone="yes"?><Relationships xmlns="http://schemas.openxmlformats.org/package/2006/relationships"><Relationship Id="rId1" Type="http://schemas.openxmlformats.org/officeDocument/2006/relationships/slide" Target="../slides/slide40.xml" /><Relationship Id="rId2" Type="http://schemas.openxmlformats.org/officeDocument/2006/relationships/notesMaster" Target="../notesMasters/notesMaster1.xml" /></Relationships>
</file>

<file path=ppt/notesSlides/_rels/notesSlide41.xml.rels>&#65279;<?xml version="1.0" encoding="utf-8" standalone="yes"?><Relationships xmlns="http://schemas.openxmlformats.org/package/2006/relationships"><Relationship Id="rId1" Type="http://schemas.openxmlformats.org/officeDocument/2006/relationships/slide" Target="../slides/slide41.xml" /><Relationship Id="rId2" Type="http://schemas.openxmlformats.org/officeDocument/2006/relationships/notesMaster" Target="../notesMasters/notesMaster1.xml" /></Relationships>
</file>

<file path=ppt/notesSlides/_rels/notesSlide42.xml.rels>&#65279;<?xml version="1.0" encoding="utf-8" standalone="yes"?><Relationships xmlns="http://schemas.openxmlformats.org/package/2006/relationships"><Relationship Id="rId1" Type="http://schemas.openxmlformats.org/officeDocument/2006/relationships/slide" Target="../slides/slide42.xml" /><Relationship Id="rId2" Type="http://schemas.openxmlformats.org/officeDocument/2006/relationships/notesMaster" Target="../notesMasters/notesMaster1.xml" /></Relationships>
</file>

<file path=ppt/notesSlides/_rels/notesSlide43.xml.rels>&#65279;<?xml version="1.0" encoding="utf-8" standalone="yes"?><Relationships xmlns="http://schemas.openxmlformats.org/package/2006/relationships"><Relationship Id="rId1" Type="http://schemas.openxmlformats.org/officeDocument/2006/relationships/slide" Target="../slides/slide43.xml" /><Relationship Id="rId2" Type="http://schemas.openxmlformats.org/officeDocument/2006/relationships/notesMaster" Target="../notesMasters/notesMaster1.xml" /></Relationships>
</file>

<file path=ppt/notesSlides/_rels/notesSlide44.xml.rels>&#65279;<?xml version="1.0" encoding="utf-8" standalone="yes"?><Relationships xmlns="http://schemas.openxmlformats.org/package/2006/relationships"><Relationship Id="rId1" Type="http://schemas.openxmlformats.org/officeDocument/2006/relationships/slide" Target="../slides/slide44.xml" /><Relationship Id="rId2" Type="http://schemas.openxmlformats.org/officeDocument/2006/relationships/notesMaster" Target="../notesMasters/notesMaster1.xml" /></Relationships>
</file>

<file path=ppt/notesSlides/_rels/notesSlide45.xml.rels>&#65279;<?xml version="1.0" encoding="utf-8" standalone="yes"?><Relationships xmlns="http://schemas.openxmlformats.org/package/2006/relationships"><Relationship Id="rId1" Type="http://schemas.openxmlformats.org/officeDocument/2006/relationships/slide" Target="../slides/slide45.xml" /><Relationship Id="rId2" Type="http://schemas.openxmlformats.org/officeDocument/2006/relationships/notesMaster" Target="../notesMasters/notesMaster1.xml" /></Relationships>
</file>

<file path=ppt/notesSlides/_rels/notesSlide46.xml.rels>&#65279;<?xml version="1.0" encoding="utf-8" standalone="yes"?><Relationships xmlns="http://schemas.openxmlformats.org/package/2006/relationships"><Relationship Id="rId1" Type="http://schemas.openxmlformats.org/officeDocument/2006/relationships/slide" Target="../slides/slide46.xml" /><Relationship Id="rId2" Type="http://schemas.openxmlformats.org/officeDocument/2006/relationships/notesMaster" Target="../notesMasters/notesMaster1.xml" /></Relationships>
</file>

<file path=ppt/notesSlides/_rels/notesSlide47.xml.rels>&#65279;<?xml version="1.0" encoding="utf-8" standalone="yes"?><Relationships xmlns="http://schemas.openxmlformats.org/package/2006/relationships"><Relationship Id="rId1" Type="http://schemas.openxmlformats.org/officeDocument/2006/relationships/slide" Target="../slides/slide47.xml" /><Relationship Id="rId2" Type="http://schemas.openxmlformats.org/officeDocument/2006/relationships/notesMaster" Target="../notesMasters/notesMaster1.xml" /></Relationships>
</file>

<file path=ppt/notesSlides/_rels/notesSlide5.xml.rels>&#65279;<?xml version="1.0" encoding="utf-8" standalone="yes"?><Relationships xmlns="http://schemas.openxmlformats.org/package/2006/relationships"><Relationship Id="rId1" Type="http://schemas.openxmlformats.org/officeDocument/2006/relationships/slide" Target="../slides/slide5.xml" /><Relationship Id="rId2" Type="http://schemas.openxmlformats.org/officeDocument/2006/relationships/notesMaster" Target="../notesMasters/notesMaster1.xml" /></Relationships>
</file>

<file path=ppt/notesSlides/_rels/notesSlide6.xml.rels>&#65279;<?xml version="1.0" encoding="utf-8" standalone="yes"?><Relationships xmlns="http://schemas.openxmlformats.org/package/2006/relationships"><Relationship Id="rId1" Type="http://schemas.openxmlformats.org/officeDocument/2006/relationships/slide" Target="../slides/slide6.xml" /><Relationship Id="rId2" Type="http://schemas.openxmlformats.org/officeDocument/2006/relationships/notesMaster" Target="../notesMasters/notesMaster1.xml" /></Relationships>
</file>

<file path=ppt/notesSlides/_rels/notesSlide7.xml.rels>&#65279;<?xml version="1.0" encoding="utf-8" standalone="yes"?><Relationships xmlns="http://schemas.openxmlformats.org/package/2006/relationships"><Relationship Id="rId1" Type="http://schemas.openxmlformats.org/officeDocument/2006/relationships/slide" Target="../slides/slide7.xml" /><Relationship Id="rId2" Type="http://schemas.openxmlformats.org/officeDocument/2006/relationships/notesMaster" Target="../notesMasters/notesMaster1.xml" /></Relationships>
</file>

<file path=ppt/notesSlides/_rels/notesSlide8.xml.rels>&#65279;<?xml version="1.0" encoding="utf-8" standalone="yes"?><Relationships xmlns="http://schemas.openxmlformats.org/package/2006/relationships"><Relationship Id="rId1" Type="http://schemas.openxmlformats.org/officeDocument/2006/relationships/slide" Target="../slides/slide8.xml" /><Relationship Id="rId2" Type="http://schemas.openxmlformats.org/officeDocument/2006/relationships/notesMaster" Target="../notesMasters/notesMaster1.xml" /></Relationships>
</file>

<file path=ppt/notesSlides/_rels/notesSlide9.xml.rels>&#65279;<?xml version="1.0" encoding="utf-8" standalone="yes"?><Relationships xmlns="http://schemas.openxmlformats.org/package/2006/relationships"><Relationship Id="rId1" Type="http://schemas.openxmlformats.org/officeDocument/2006/relationships/slide" Target="../slides/slide9.xml" /><Relationship Id="rId2" Type="http://schemas.openxmlformats.org/officeDocument/2006/relationships/notesMaster" Target="../notesMasters/notesMaster1.xml" /></Relationships>
</file>

<file path=ppt/notesSlides/notesSlide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1</a:t>
            </a:fld>
            <a:endParaRPr lang="zh-CN" altLang="en-US"/>
          </a:p>
        </p:txBody>
      </p:sp>
    </p:spTree>
    <p:extLst>
      <p:ext uri="{BB962C8B-B14F-4D97-AF65-F5344CB8AC3E}">
        <p14:creationId xmlns:p14="http://schemas.microsoft.com/office/powerpoint/2010/main" val="2824477640"/>
      </p:ext>
    </p:extLst>
  </p:cSld>
  <p:clrMapOvr>
    <a:masterClrMapping/>
  </p:clrMapOvr>
</p:notes>
</file>

<file path=ppt/notesSlides/notesSlide1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10</a:t>
            </a:fld>
            <a:endParaRPr lang="zh-CN" altLang="en-US"/>
          </a:p>
        </p:txBody>
      </p:sp>
    </p:spTree>
    <p:extLst>
      <p:ext uri="{BB962C8B-B14F-4D97-AF65-F5344CB8AC3E}">
        <p14:creationId xmlns:p14="http://schemas.microsoft.com/office/powerpoint/2010/main" val="1638331713"/>
      </p:ext>
    </p:extLst>
  </p:cSld>
  <p:clrMapOvr>
    <a:masterClrMapping/>
  </p:clrMapOvr>
</p:notes>
</file>

<file path=ppt/notesSlides/notesSlide1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11</a:t>
            </a:fld>
            <a:endParaRPr lang="zh-CN" altLang="en-US"/>
          </a:p>
        </p:txBody>
      </p:sp>
    </p:spTree>
    <p:extLst>
      <p:ext uri="{BB962C8B-B14F-4D97-AF65-F5344CB8AC3E}">
        <p14:creationId xmlns:p14="http://schemas.microsoft.com/office/powerpoint/2010/main" val="2317849504"/>
      </p:ext>
    </p:extLst>
  </p:cSld>
  <p:clrMapOvr>
    <a:masterClrMapping/>
  </p:clrMapOvr>
</p:notes>
</file>

<file path=ppt/notesSlides/notesSlide1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12</a:t>
            </a:fld>
            <a:endParaRPr lang="zh-CN" altLang="en-US"/>
          </a:p>
        </p:txBody>
      </p:sp>
    </p:spTree>
    <p:extLst>
      <p:ext uri="{BB962C8B-B14F-4D97-AF65-F5344CB8AC3E}">
        <p14:creationId xmlns:p14="http://schemas.microsoft.com/office/powerpoint/2010/main" val="3971193895"/>
      </p:ext>
    </p:extLst>
  </p:cSld>
  <p:clrMapOvr>
    <a:masterClrMapping/>
  </p:clrMapOvr>
</p:notes>
</file>

<file path=ppt/notesSlides/notesSlide1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13</a:t>
            </a:fld>
            <a:endParaRPr lang="zh-CN" altLang="en-US"/>
          </a:p>
        </p:txBody>
      </p:sp>
    </p:spTree>
    <p:extLst>
      <p:ext uri="{BB962C8B-B14F-4D97-AF65-F5344CB8AC3E}">
        <p14:creationId xmlns:p14="http://schemas.microsoft.com/office/powerpoint/2010/main" val="3920549765"/>
      </p:ext>
    </p:extLst>
  </p:cSld>
  <p:clrMapOvr>
    <a:masterClrMapping/>
  </p:clrMapOvr>
</p:notes>
</file>

<file path=ppt/notesSlides/notesSlide1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14</a:t>
            </a:fld>
            <a:endParaRPr lang="zh-CN" altLang="en-US"/>
          </a:p>
        </p:txBody>
      </p:sp>
    </p:spTree>
    <p:extLst>
      <p:ext uri="{BB962C8B-B14F-4D97-AF65-F5344CB8AC3E}">
        <p14:creationId xmlns:p14="http://schemas.microsoft.com/office/powerpoint/2010/main" val="1815697490"/>
      </p:ext>
    </p:extLst>
  </p:cSld>
  <p:clrMapOvr>
    <a:masterClrMapping/>
  </p:clrMapOvr>
</p:notes>
</file>

<file path=ppt/notesSlides/notesSlide1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15</a:t>
            </a:fld>
            <a:endParaRPr lang="zh-CN" altLang="en-US"/>
          </a:p>
        </p:txBody>
      </p:sp>
    </p:spTree>
    <p:extLst>
      <p:ext uri="{BB962C8B-B14F-4D97-AF65-F5344CB8AC3E}">
        <p14:creationId xmlns:p14="http://schemas.microsoft.com/office/powerpoint/2010/main" val="953336100"/>
      </p:ext>
    </p:extLst>
  </p:cSld>
  <p:clrMapOvr>
    <a:masterClrMapping/>
  </p:clrMapOvr>
</p:notes>
</file>

<file path=ppt/notesSlides/notesSlide1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16</a:t>
            </a:fld>
            <a:endParaRPr lang="zh-CN" altLang="en-US"/>
          </a:p>
        </p:txBody>
      </p:sp>
    </p:spTree>
    <p:extLst>
      <p:ext uri="{BB962C8B-B14F-4D97-AF65-F5344CB8AC3E}">
        <p14:creationId xmlns:p14="http://schemas.microsoft.com/office/powerpoint/2010/main" val="2791772462"/>
      </p:ext>
    </p:extLst>
  </p:cSld>
  <p:clrMapOvr>
    <a:masterClrMapping/>
  </p:clrMapOvr>
</p:notes>
</file>

<file path=ppt/notesSlides/notesSlide1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17</a:t>
            </a:fld>
            <a:endParaRPr lang="zh-CN" altLang="en-US"/>
          </a:p>
        </p:txBody>
      </p:sp>
    </p:spTree>
    <p:extLst>
      <p:ext uri="{BB962C8B-B14F-4D97-AF65-F5344CB8AC3E}">
        <p14:creationId xmlns:p14="http://schemas.microsoft.com/office/powerpoint/2010/main" val="4154154956"/>
      </p:ext>
    </p:extLst>
  </p:cSld>
  <p:clrMapOvr>
    <a:masterClrMapping/>
  </p:clrMapOvr>
</p:notes>
</file>

<file path=ppt/notesSlides/notesSlide1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18</a:t>
            </a:fld>
            <a:endParaRPr lang="zh-CN" altLang="en-US"/>
          </a:p>
        </p:txBody>
      </p:sp>
    </p:spTree>
    <p:extLst>
      <p:ext uri="{BB962C8B-B14F-4D97-AF65-F5344CB8AC3E}">
        <p14:creationId xmlns:p14="http://schemas.microsoft.com/office/powerpoint/2010/main" val="3145742883"/>
      </p:ext>
    </p:extLst>
  </p:cSld>
  <p:clrMapOvr>
    <a:masterClrMapping/>
  </p:clrMapOvr>
</p:notes>
</file>

<file path=ppt/notesSlides/notesSlide1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19</a:t>
            </a:fld>
            <a:endParaRPr lang="zh-CN" altLang="en-US"/>
          </a:p>
        </p:txBody>
      </p:sp>
    </p:spTree>
    <p:extLst>
      <p:ext uri="{BB962C8B-B14F-4D97-AF65-F5344CB8AC3E}">
        <p14:creationId xmlns:p14="http://schemas.microsoft.com/office/powerpoint/2010/main" val="2409578139"/>
      </p:ext>
    </p:extLst>
  </p:cSld>
  <p:clrMapOvr>
    <a:masterClrMapping/>
  </p:clrMapOvr>
</p:notes>
</file>

<file path=ppt/notesSlides/notesSlide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a:t>
            </a:fld>
            <a:endParaRPr lang="zh-CN" altLang="en-US"/>
          </a:p>
        </p:txBody>
      </p:sp>
    </p:spTree>
    <p:extLst>
      <p:ext uri="{BB962C8B-B14F-4D97-AF65-F5344CB8AC3E}">
        <p14:creationId xmlns:p14="http://schemas.microsoft.com/office/powerpoint/2010/main" val="1595581536"/>
      </p:ext>
    </p:extLst>
  </p:cSld>
  <p:clrMapOvr>
    <a:masterClrMapping/>
  </p:clrMapOvr>
</p:notes>
</file>

<file path=ppt/notesSlides/notesSlide2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20</a:t>
            </a:fld>
            <a:endParaRPr lang="zh-CN" altLang="en-US"/>
          </a:p>
        </p:txBody>
      </p:sp>
    </p:spTree>
    <p:extLst>
      <p:ext uri="{BB962C8B-B14F-4D97-AF65-F5344CB8AC3E}">
        <p14:creationId xmlns:p14="http://schemas.microsoft.com/office/powerpoint/2010/main" val="1349644288"/>
      </p:ext>
    </p:extLst>
  </p:cSld>
  <p:clrMapOvr>
    <a:masterClrMapping/>
  </p:clrMapOvr>
</p:notes>
</file>

<file path=ppt/notesSlides/notesSlide2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21</a:t>
            </a:fld>
            <a:endParaRPr lang="zh-CN" altLang="en-US"/>
          </a:p>
        </p:txBody>
      </p:sp>
    </p:spTree>
    <p:extLst>
      <p:ext uri="{BB962C8B-B14F-4D97-AF65-F5344CB8AC3E}">
        <p14:creationId xmlns:p14="http://schemas.microsoft.com/office/powerpoint/2010/main" val="1331412516"/>
      </p:ext>
    </p:extLst>
  </p:cSld>
  <p:clrMapOvr>
    <a:masterClrMapping/>
  </p:clrMapOvr>
</p:notes>
</file>

<file path=ppt/notesSlides/notesSlide2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22</a:t>
            </a:fld>
            <a:endParaRPr lang="zh-CN" altLang="en-US"/>
          </a:p>
        </p:txBody>
      </p:sp>
    </p:spTree>
    <p:extLst>
      <p:ext uri="{BB962C8B-B14F-4D97-AF65-F5344CB8AC3E}">
        <p14:creationId xmlns:p14="http://schemas.microsoft.com/office/powerpoint/2010/main" val="4131789135"/>
      </p:ext>
    </p:extLst>
  </p:cSld>
  <p:clrMapOvr>
    <a:masterClrMapping/>
  </p:clrMapOvr>
</p:notes>
</file>

<file path=ppt/notesSlides/notesSlide2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23</a:t>
            </a:fld>
            <a:endParaRPr lang="zh-CN" altLang="en-US"/>
          </a:p>
        </p:txBody>
      </p:sp>
    </p:spTree>
    <p:extLst>
      <p:ext uri="{BB962C8B-B14F-4D97-AF65-F5344CB8AC3E}">
        <p14:creationId xmlns:p14="http://schemas.microsoft.com/office/powerpoint/2010/main" val="4219006001"/>
      </p:ext>
    </p:extLst>
  </p:cSld>
  <p:clrMapOvr>
    <a:masterClrMapping/>
  </p:clrMapOvr>
</p:notes>
</file>

<file path=ppt/notesSlides/notesSlide2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24</a:t>
            </a:fld>
            <a:endParaRPr lang="zh-CN" altLang="en-US"/>
          </a:p>
        </p:txBody>
      </p:sp>
    </p:spTree>
    <p:extLst>
      <p:ext uri="{BB962C8B-B14F-4D97-AF65-F5344CB8AC3E}">
        <p14:creationId xmlns:p14="http://schemas.microsoft.com/office/powerpoint/2010/main" val="12367883"/>
      </p:ext>
    </p:extLst>
  </p:cSld>
  <p:clrMapOvr>
    <a:masterClrMapping/>
  </p:clrMapOvr>
</p:notes>
</file>

<file path=ppt/notesSlides/notesSlide2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25</a:t>
            </a:fld>
            <a:endParaRPr lang="zh-CN" altLang="en-US"/>
          </a:p>
        </p:txBody>
      </p:sp>
    </p:spTree>
    <p:extLst>
      <p:ext uri="{BB962C8B-B14F-4D97-AF65-F5344CB8AC3E}">
        <p14:creationId xmlns:p14="http://schemas.microsoft.com/office/powerpoint/2010/main" val="2060036926"/>
      </p:ext>
    </p:extLst>
  </p:cSld>
  <p:clrMapOvr>
    <a:masterClrMapping/>
  </p:clrMapOvr>
</p:notes>
</file>

<file path=ppt/notesSlides/notesSlide2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26</a:t>
            </a:fld>
            <a:endParaRPr lang="zh-CN" altLang="en-US"/>
          </a:p>
        </p:txBody>
      </p:sp>
    </p:spTree>
    <p:extLst>
      <p:ext uri="{BB962C8B-B14F-4D97-AF65-F5344CB8AC3E}">
        <p14:creationId xmlns:p14="http://schemas.microsoft.com/office/powerpoint/2010/main" val="1072974623"/>
      </p:ext>
    </p:extLst>
  </p:cSld>
  <p:clrMapOvr>
    <a:masterClrMapping/>
  </p:clrMapOvr>
</p:notes>
</file>

<file path=ppt/notesSlides/notesSlide2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27</a:t>
            </a:fld>
            <a:endParaRPr lang="zh-CN" altLang="en-US"/>
          </a:p>
        </p:txBody>
      </p:sp>
    </p:spTree>
    <p:extLst>
      <p:ext uri="{BB962C8B-B14F-4D97-AF65-F5344CB8AC3E}">
        <p14:creationId xmlns:p14="http://schemas.microsoft.com/office/powerpoint/2010/main" val="762078266"/>
      </p:ext>
    </p:extLst>
  </p:cSld>
  <p:clrMapOvr>
    <a:masterClrMapping/>
  </p:clrMapOvr>
</p:notes>
</file>

<file path=ppt/notesSlides/notesSlide2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28</a:t>
            </a:fld>
            <a:endParaRPr lang="zh-CN" altLang="en-US"/>
          </a:p>
        </p:txBody>
      </p:sp>
    </p:spTree>
    <p:extLst>
      <p:ext uri="{BB962C8B-B14F-4D97-AF65-F5344CB8AC3E}">
        <p14:creationId xmlns:p14="http://schemas.microsoft.com/office/powerpoint/2010/main" val="733490510"/>
      </p:ext>
    </p:extLst>
  </p:cSld>
  <p:clrMapOvr>
    <a:masterClrMapping/>
  </p:clrMapOvr>
</p:notes>
</file>

<file path=ppt/notesSlides/notesSlide2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29</a:t>
            </a:fld>
            <a:endParaRPr lang="zh-CN" altLang="en-US"/>
          </a:p>
        </p:txBody>
      </p:sp>
    </p:spTree>
    <p:extLst>
      <p:ext uri="{BB962C8B-B14F-4D97-AF65-F5344CB8AC3E}">
        <p14:creationId xmlns:p14="http://schemas.microsoft.com/office/powerpoint/2010/main" val="1711259106"/>
      </p:ext>
    </p:extLst>
  </p:cSld>
  <p:clrMapOvr>
    <a:masterClrMapping/>
  </p:clrMapOvr>
</p:notes>
</file>

<file path=ppt/notesSlides/notesSlide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a:t>
            </a:fld>
            <a:endParaRPr lang="zh-CN" altLang="en-US"/>
          </a:p>
        </p:txBody>
      </p:sp>
    </p:spTree>
    <p:extLst>
      <p:ext uri="{BB962C8B-B14F-4D97-AF65-F5344CB8AC3E}">
        <p14:creationId xmlns:p14="http://schemas.microsoft.com/office/powerpoint/2010/main" val="3471954052"/>
      </p:ext>
    </p:extLst>
  </p:cSld>
  <p:clrMapOvr>
    <a:masterClrMapping/>
  </p:clrMapOvr>
</p:notes>
</file>

<file path=ppt/notesSlides/notesSlide3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30</a:t>
            </a:fld>
            <a:endParaRPr lang="zh-CN" altLang="en-US"/>
          </a:p>
        </p:txBody>
      </p:sp>
    </p:spTree>
    <p:extLst>
      <p:ext uri="{BB962C8B-B14F-4D97-AF65-F5344CB8AC3E}">
        <p14:creationId xmlns:p14="http://schemas.microsoft.com/office/powerpoint/2010/main" val="47070292"/>
      </p:ext>
    </p:extLst>
  </p:cSld>
  <p:clrMapOvr>
    <a:masterClrMapping/>
  </p:clrMapOvr>
</p:notes>
</file>

<file path=ppt/notesSlides/notesSlide3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31</a:t>
            </a:fld>
            <a:endParaRPr lang="zh-CN" altLang="en-US"/>
          </a:p>
        </p:txBody>
      </p:sp>
    </p:spTree>
    <p:extLst>
      <p:ext uri="{BB962C8B-B14F-4D97-AF65-F5344CB8AC3E}">
        <p14:creationId xmlns:p14="http://schemas.microsoft.com/office/powerpoint/2010/main" val="3935134280"/>
      </p:ext>
    </p:extLst>
  </p:cSld>
  <p:clrMapOvr>
    <a:masterClrMapping/>
  </p:clrMapOvr>
</p:notes>
</file>

<file path=ppt/notesSlides/notesSlide3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32</a:t>
            </a:fld>
            <a:endParaRPr lang="zh-CN" altLang="en-US"/>
          </a:p>
        </p:txBody>
      </p:sp>
    </p:spTree>
    <p:extLst>
      <p:ext uri="{BB962C8B-B14F-4D97-AF65-F5344CB8AC3E}">
        <p14:creationId xmlns:p14="http://schemas.microsoft.com/office/powerpoint/2010/main" val="483106657"/>
      </p:ext>
    </p:extLst>
  </p:cSld>
  <p:clrMapOvr>
    <a:masterClrMapping/>
  </p:clrMapOvr>
</p:notes>
</file>

<file path=ppt/notesSlides/notesSlide3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33</a:t>
            </a:fld>
            <a:endParaRPr lang="zh-CN" altLang="en-US"/>
          </a:p>
        </p:txBody>
      </p:sp>
    </p:spTree>
    <p:extLst>
      <p:ext uri="{BB962C8B-B14F-4D97-AF65-F5344CB8AC3E}">
        <p14:creationId xmlns:p14="http://schemas.microsoft.com/office/powerpoint/2010/main" val="4050545340"/>
      </p:ext>
    </p:extLst>
  </p:cSld>
  <p:clrMapOvr>
    <a:masterClrMapping/>
  </p:clrMapOvr>
</p:notes>
</file>

<file path=ppt/notesSlides/notesSlide3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34</a:t>
            </a:fld>
            <a:endParaRPr lang="zh-CN" altLang="en-US"/>
          </a:p>
        </p:txBody>
      </p:sp>
    </p:spTree>
    <p:extLst>
      <p:ext uri="{BB962C8B-B14F-4D97-AF65-F5344CB8AC3E}">
        <p14:creationId xmlns:p14="http://schemas.microsoft.com/office/powerpoint/2010/main" val="2423166558"/>
      </p:ext>
    </p:extLst>
  </p:cSld>
  <p:clrMapOvr>
    <a:masterClrMapping/>
  </p:clrMapOvr>
</p:notes>
</file>

<file path=ppt/notesSlides/notesSlide3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35</a:t>
            </a:fld>
            <a:endParaRPr lang="zh-CN" altLang="en-US"/>
          </a:p>
        </p:txBody>
      </p:sp>
    </p:spTree>
    <p:extLst>
      <p:ext uri="{BB962C8B-B14F-4D97-AF65-F5344CB8AC3E}">
        <p14:creationId xmlns:p14="http://schemas.microsoft.com/office/powerpoint/2010/main" val="2184975133"/>
      </p:ext>
    </p:extLst>
  </p:cSld>
  <p:clrMapOvr>
    <a:masterClrMapping/>
  </p:clrMapOvr>
</p:notes>
</file>

<file path=ppt/notesSlides/notesSlide3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36</a:t>
            </a:fld>
            <a:endParaRPr lang="zh-CN" altLang="en-US"/>
          </a:p>
        </p:txBody>
      </p:sp>
    </p:spTree>
    <p:extLst>
      <p:ext uri="{BB962C8B-B14F-4D97-AF65-F5344CB8AC3E}">
        <p14:creationId xmlns:p14="http://schemas.microsoft.com/office/powerpoint/2010/main" val="2677197186"/>
      </p:ext>
    </p:extLst>
  </p:cSld>
  <p:clrMapOvr>
    <a:masterClrMapping/>
  </p:clrMapOvr>
</p:notes>
</file>

<file path=ppt/notesSlides/notesSlide3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37</a:t>
            </a:fld>
            <a:endParaRPr lang="zh-CN" altLang="en-US"/>
          </a:p>
        </p:txBody>
      </p:sp>
    </p:spTree>
    <p:extLst>
      <p:ext uri="{BB962C8B-B14F-4D97-AF65-F5344CB8AC3E}">
        <p14:creationId xmlns:p14="http://schemas.microsoft.com/office/powerpoint/2010/main" val="2365249035"/>
      </p:ext>
    </p:extLst>
  </p:cSld>
  <p:clrMapOvr>
    <a:masterClrMapping/>
  </p:clrMapOvr>
</p:notes>
</file>

<file path=ppt/notesSlides/notesSlide3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38</a:t>
            </a:fld>
            <a:endParaRPr lang="zh-CN" altLang="en-US"/>
          </a:p>
        </p:txBody>
      </p:sp>
    </p:spTree>
    <p:extLst>
      <p:ext uri="{BB962C8B-B14F-4D97-AF65-F5344CB8AC3E}">
        <p14:creationId xmlns:p14="http://schemas.microsoft.com/office/powerpoint/2010/main" val="1371071551"/>
      </p:ext>
    </p:extLst>
  </p:cSld>
  <p:clrMapOvr>
    <a:masterClrMapping/>
  </p:clrMapOvr>
</p:notes>
</file>

<file path=ppt/notesSlides/notesSlide3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39</a:t>
            </a:fld>
            <a:endParaRPr lang="zh-CN" altLang="en-US"/>
          </a:p>
        </p:txBody>
      </p:sp>
    </p:spTree>
    <p:extLst>
      <p:ext uri="{BB962C8B-B14F-4D97-AF65-F5344CB8AC3E}">
        <p14:creationId xmlns:p14="http://schemas.microsoft.com/office/powerpoint/2010/main" val="3430274590"/>
      </p:ext>
    </p:extLst>
  </p:cSld>
  <p:clrMapOvr>
    <a:masterClrMapping/>
  </p:clrMapOvr>
</p:notes>
</file>

<file path=ppt/notesSlides/notesSlide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a:t>
            </a:fld>
            <a:endParaRPr lang="zh-CN" altLang="en-US"/>
          </a:p>
        </p:txBody>
      </p:sp>
    </p:spTree>
    <p:extLst>
      <p:ext uri="{BB962C8B-B14F-4D97-AF65-F5344CB8AC3E}">
        <p14:creationId xmlns:p14="http://schemas.microsoft.com/office/powerpoint/2010/main" val="4120916099"/>
      </p:ext>
    </p:extLst>
  </p:cSld>
  <p:clrMapOvr>
    <a:masterClrMapping/>
  </p:clrMapOvr>
</p:notes>
</file>

<file path=ppt/notesSlides/notesSlide40.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40</a:t>
            </a:fld>
            <a:endParaRPr lang="zh-CN" altLang="en-US"/>
          </a:p>
        </p:txBody>
      </p:sp>
    </p:spTree>
    <p:extLst>
      <p:ext uri="{BB962C8B-B14F-4D97-AF65-F5344CB8AC3E}">
        <p14:creationId xmlns:p14="http://schemas.microsoft.com/office/powerpoint/2010/main" val="2278816982"/>
      </p:ext>
    </p:extLst>
  </p:cSld>
  <p:clrMapOvr>
    <a:masterClrMapping/>
  </p:clrMapOvr>
</p:notes>
</file>

<file path=ppt/notesSlides/notesSlide41.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41</a:t>
            </a:fld>
            <a:endParaRPr lang="zh-CN" altLang="en-US"/>
          </a:p>
        </p:txBody>
      </p:sp>
    </p:spTree>
    <p:extLst>
      <p:ext uri="{BB962C8B-B14F-4D97-AF65-F5344CB8AC3E}">
        <p14:creationId xmlns:p14="http://schemas.microsoft.com/office/powerpoint/2010/main" val="2773808611"/>
      </p:ext>
    </p:extLst>
  </p:cSld>
  <p:clrMapOvr>
    <a:masterClrMapping/>
  </p:clrMapOvr>
</p:notes>
</file>

<file path=ppt/notesSlides/notesSlide42.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42</a:t>
            </a:fld>
            <a:endParaRPr lang="zh-CN" altLang="en-US"/>
          </a:p>
        </p:txBody>
      </p:sp>
    </p:spTree>
    <p:extLst>
      <p:ext uri="{BB962C8B-B14F-4D97-AF65-F5344CB8AC3E}">
        <p14:creationId xmlns:p14="http://schemas.microsoft.com/office/powerpoint/2010/main" val="991437883"/>
      </p:ext>
    </p:extLst>
  </p:cSld>
  <p:clrMapOvr>
    <a:masterClrMapping/>
  </p:clrMapOvr>
</p:notes>
</file>

<file path=ppt/notesSlides/notesSlide43.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43</a:t>
            </a:fld>
            <a:endParaRPr lang="zh-CN" altLang="en-US"/>
          </a:p>
        </p:txBody>
      </p:sp>
    </p:spTree>
    <p:extLst>
      <p:ext uri="{BB962C8B-B14F-4D97-AF65-F5344CB8AC3E}">
        <p14:creationId xmlns:p14="http://schemas.microsoft.com/office/powerpoint/2010/main" val="838795517"/>
      </p:ext>
    </p:extLst>
  </p:cSld>
  <p:clrMapOvr>
    <a:masterClrMapping/>
  </p:clrMapOvr>
</p:notes>
</file>

<file path=ppt/notesSlides/notesSlide44.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44</a:t>
            </a:fld>
            <a:endParaRPr lang="zh-CN" altLang="en-US"/>
          </a:p>
        </p:txBody>
      </p:sp>
    </p:spTree>
    <p:extLst>
      <p:ext uri="{BB962C8B-B14F-4D97-AF65-F5344CB8AC3E}">
        <p14:creationId xmlns:p14="http://schemas.microsoft.com/office/powerpoint/2010/main" val="450390081"/>
      </p:ext>
    </p:extLst>
  </p:cSld>
  <p:clrMapOvr>
    <a:masterClrMapping/>
  </p:clrMapOvr>
</p:notes>
</file>

<file path=ppt/notesSlides/notesSlide4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45</a:t>
            </a:fld>
            <a:endParaRPr lang="zh-CN" altLang="en-US"/>
          </a:p>
        </p:txBody>
      </p:sp>
    </p:spTree>
    <p:extLst>
      <p:ext uri="{BB962C8B-B14F-4D97-AF65-F5344CB8AC3E}">
        <p14:creationId xmlns:p14="http://schemas.microsoft.com/office/powerpoint/2010/main" val="4283976767"/>
      </p:ext>
    </p:extLst>
  </p:cSld>
  <p:clrMapOvr>
    <a:masterClrMapping/>
  </p:clrMapOvr>
</p:notes>
</file>

<file path=ppt/notesSlides/notesSlide4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46</a:t>
            </a:fld>
            <a:endParaRPr lang="zh-CN" altLang="en-US"/>
          </a:p>
        </p:txBody>
      </p:sp>
    </p:spTree>
    <p:extLst>
      <p:ext uri="{BB962C8B-B14F-4D97-AF65-F5344CB8AC3E}">
        <p14:creationId xmlns:p14="http://schemas.microsoft.com/office/powerpoint/2010/main" val="3261321111"/>
      </p:ext>
    </p:extLst>
  </p:cSld>
  <p:clrMapOvr>
    <a:masterClrMapping/>
  </p:clrMapOvr>
</p:notes>
</file>

<file path=ppt/notesSlides/notesSlide4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2C58D2EC-BCD6-4C57-9B0E-B75E493D6586}" type="slidenum">
              <a:rPr lang="zh-CN" altLang="en-US" smtClean="0"/>
              <a:t>47</a:t>
            </a:fld>
            <a:endParaRPr lang="zh-CN" altLang="en-US"/>
          </a:p>
        </p:txBody>
      </p:sp>
    </p:spTree>
    <p:extLst>
      <p:ext uri="{BB962C8B-B14F-4D97-AF65-F5344CB8AC3E}">
        <p14:creationId xmlns:p14="http://schemas.microsoft.com/office/powerpoint/2010/main" val="1288634847"/>
      </p:ext>
    </p:extLst>
  </p:cSld>
  <p:clrMapOvr>
    <a:masterClrMapping/>
  </p:clrMapOvr>
</p:notes>
</file>

<file path=ppt/notesSlides/notesSlide5.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5</a:t>
            </a:fld>
            <a:endParaRPr lang="zh-CN" altLang="en-US"/>
          </a:p>
        </p:txBody>
      </p:sp>
    </p:spTree>
    <p:extLst>
      <p:ext uri="{BB962C8B-B14F-4D97-AF65-F5344CB8AC3E}">
        <p14:creationId xmlns:p14="http://schemas.microsoft.com/office/powerpoint/2010/main" val="1308712944"/>
      </p:ext>
    </p:extLst>
  </p:cSld>
  <p:clrMapOvr>
    <a:masterClrMapping/>
  </p:clrMapOvr>
</p:notes>
</file>

<file path=ppt/notesSlides/notesSlide6.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6</a:t>
            </a:fld>
            <a:endParaRPr lang="zh-CN" altLang="en-US"/>
          </a:p>
        </p:txBody>
      </p:sp>
    </p:spTree>
    <p:extLst>
      <p:ext uri="{BB962C8B-B14F-4D97-AF65-F5344CB8AC3E}">
        <p14:creationId xmlns:p14="http://schemas.microsoft.com/office/powerpoint/2010/main" val="224283835"/>
      </p:ext>
    </p:extLst>
  </p:cSld>
  <p:clrMapOvr>
    <a:masterClrMapping/>
  </p:clrMapOvr>
</p:notes>
</file>

<file path=ppt/notesSlides/notesSlide7.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7</a:t>
            </a:fld>
            <a:endParaRPr lang="zh-CN" altLang="en-US"/>
          </a:p>
        </p:txBody>
      </p:sp>
    </p:spTree>
    <p:extLst>
      <p:ext uri="{BB962C8B-B14F-4D97-AF65-F5344CB8AC3E}">
        <p14:creationId xmlns:p14="http://schemas.microsoft.com/office/powerpoint/2010/main" val="377502873"/>
      </p:ext>
    </p:extLst>
  </p:cSld>
  <p:clrMapOvr>
    <a:masterClrMapping/>
  </p:clrMapOvr>
</p:notes>
</file>

<file path=ppt/notesSlides/notesSlide8.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8</a:t>
            </a:fld>
            <a:endParaRPr lang="zh-CN" altLang="en-US"/>
          </a:p>
        </p:txBody>
      </p:sp>
    </p:spTree>
    <p:extLst>
      <p:ext uri="{BB962C8B-B14F-4D97-AF65-F5344CB8AC3E}">
        <p14:creationId xmlns:p14="http://schemas.microsoft.com/office/powerpoint/2010/main" val="1626947002"/>
      </p:ext>
    </p:extLst>
  </p:cSld>
  <p:clrMapOvr>
    <a:masterClrMapping/>
  </p:clrMapOvr>
</p:notes>
</file>

<file path=ppt/notesSlides/notesSlide9.xml><?xml version="1.0" encoding="utf-8"?>
<p:notes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http://schemas.openxmlformats.org/presentationml/2006/main">
  <p:cSld>
    <p:spTree>
      <p:nvGrpSpPr>
        <p:cNvPr id="1" name=""/>
        <p:cNvGrpSpPr/>
        <p:nvPr/>
      </p:nvGrpSpPr>
      <p:grpSpPr>
        <a:xfrm>
          <a:off x="0" y="0"/>
          <a: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BD2E8203-EB08-4F0D-830A-C288DDF96F60}" type="slidenum">
              <a:rPr lang="zh-CN" altLang="en-US" smtClean="0"/>
              <a:t>9</a:t>
            </a:fld>
            <a:endParaRPr lang="zh-CN" altLang="en-US"/>
          </a:p>
        </p:txBody>
      </p:sp>
    </p:spTree>
    <p:extLst>
      <p:ext uri="{BB962C8B-B14F-4D97-AF65-F5344CB8AC3E}">
        <p14:creationId xmlns:p14="http://schemas.microsoft.com/office/powerpoint/2010/main" val="2617182250"/>
      </p:ext>
    </p:extLst>
  </p:cSld>
  <p:clrMapOvr>
    <a:masterClrMapping/>
  </p:clrMapOvr>
</p:notes>
</file>

<file path=ppt/slideLayouts/_rels/slideLayout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0.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11.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2.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3.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4.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5.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6.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7.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8.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_rels/slideLayout9.xml.rels>&#65279;<?xml version="1.0" encoding="utf-8" standalone="yes"?><Relationships xmlns="http://schemas.openxmlformats.org/package/2006/relationships"><Relationship Id="rId1" Type="http://schemas.openxmlformats.org/officeDocument/2006/relationships/slideMaster" Target="../slideMasters/slideMaster1.xml" /></Relationships>
</file>

<file path=ppt/slideLayouts/slideLayout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reserve="1" userDrawn="1">
  <p:cSld name="标题幻灯片">
    <p:spTree>
      <p:nvGrpSpPr>
        <p:cNvPr id="1" name=""/>
        <p:cNvGrpSpPr/>
        <p:nvPr/>
      </p:nvGrpSpPr>
      <p:grpSpPr>
        <a:xfrm>
          <a:off x="0" y="0"/>
          <a:ext cx="0" cy="0"/>
        </a:xfrm>
      </p:grpSpPr>
      <p:sp>
        <p:nvSpPr>
          <p:cNvPr id="7" name="矩形 6"/>
          <p:cNvSpPr/>
          <p:nvPr userDrawn="1"/>
        </p:nvSpPr>
        <p:spPr>
          <a:xfrm>
            <a:off x="181200" y="180000"/>
            <a:ext cx="11829600" cy="6498000"/>
          </a:xfrm>
          <a:prstGeom prst="rect">
            <a:avLst/>
          </a:prstGeom>
          <a:solidFill>
            <a:srgbClr val="F0ECE9"/>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Tree>
    <p:extLst>
      <p:ext uri="{BB962C8B-B14F-4D97-AF65-F5344CB8AC3E}">
        <p14:creationId xmlns:p14="http://schemas.microsoft.com/office/powerpoint/2010/main" val="2619523183"/>
      </p:ext>
    </p:extLst>
  </p:cSld>
  <p:clrMapOvr>
    <a:masterClrMapping/>
  </p:clrMapOvr>
  <p:transition/>
  <p:timing/>
</p:sldLayout>
</file>

<file path=ppt/slideLayouts/slideLayout10.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x" preserve="1">
  <p:cSld name="标题和竖排文字">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05174145"/>
      </p:ext>
    </p:extLst>
  </p:cSld>
  <p:clrMapOvr>
    <a:masterClrMapping/>
  </p:clrMapOvr>
  <p:transition/>
  <p:timing/>
</p:sldLayout>
</file>

<file path=ppt/slideLayouts/slideLayout11.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vertTitleAndTx" preserve="1">
  <p:cSld name="垂直排列标题与&#10;文本">
    <p:spTree>
      <p:nvGrpSpPr>
        <p:cNvPr id="1" name=""/>
        <p:cNvGrpSpPr/>
        <p:nvPr/>
      </p:nvGrpSpPr>
      <p:grpSpPr>
        <a:xfrm>
          <a:off x="0" y="0"/>
          <a: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548302547"/>
      </p:ext>
    </p:extLst>
  </p:cSld>
  <p:clrMapOvr>
    <a:masterClrMapping/>
  </p:clrMapOvr>
  <p:transition/>
  <p:timing/>
</p:sldLayout>
</file>

<file path=ppt/slideLayouts/slideLayout2.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 preserve="1">
  <p:cSld name="标题和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656788402"/>
      </p:ext>
    </p:extLst>
  </p:cSld>
  <p:clrMapOvr>
    <a:masterClrMapping/>
  </p:clrMapOvr>
  <p:transition/>
  <p:timing/>
</p:sldLayout>
</file>

<file path=ppt/slideLayouts/slideLayout3.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secHead" preserve="1">
  <p:cSld name="节标题">
    <p:spTree>
      <p:nvGrpSpPr>
        <p:cNvPr id="1" name=""/>
        <p:cNvGrpSpPr/>
        <p:nvPr/>
      </p:nvGrpSpPr>
      <p:grpSpPr>
        <a:xfrm>
          <a:off x="0" y="0"/>
          <a: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p>
        </p:txBody>
      </p:sp>
      <p:sp>
        <p:nvSpPr>
          <p:cNvPr id="4" name="日期占位符 3"/>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280060046"/>
      </p:ext>
    </p:extLst>
  </p:cSld>
  <p:clrMapOvr>
    <a:masterClrMapping/>
  </p:clrMapOvr>
  <p:transition/>
  <p:timing/>
</p:sldLayout>
</file>

<file path=ppt/slideLayouts/slideLayout4.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Obj" preserve="1">
  <p:cSld name="两栏内容">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81066982"/>
      </p:ext>
    </p:extLst>
  </p:cSld>
  <p:clrMapOvr>
    <a:masterClrMapping/>
  </p:clrMapOvr>
  <p:transition/>
  <p:timing/>
</p:sldLayout>
</file>

<file path=ppt/slideLayouts/slideLayout5.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woTxTwoObj" preserve="1">
  <p:cSld name="比较">
    <p:spTree>
      <p:nvGrpSpPr>
        <p:cNvPr id="1" name=""/>
        <p:cNvGrpSpPr/>
        <p:nvPr/>
      </p:nvGrpSpPr>
      <p:grpSpPr>
        <a:xfrm>
          <a:off x="0" y="0"/>
          <a: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6"/>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019806574"/>
      </p:ext>
    </p:extLst>
  </p:cSld>
  <p:clrMapOvr>
    <a:masterClrMapping/>
  </p:clrMapOvr>
  <p:transition/>
  <p:timing/>
</p:sldLayout>
</file>

<file path=ppt/slideLayouts/slideLayout6.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titleOnly" preserve="1">
  <p:cSld name="仅标题">
    <p:spTree>
      <p:nvGrpSpPr>
        <p:cNvPr id="1" name=""/>
        <p:cNvGrpSpPr/>
        <p:nvPr/>
      </p:nvGrpSpPr>
      <p:grpSpPr>
        <a:xfrm>
          <a:off x="0" y="0"/>
          <a: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2"/>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3836791397"/>
      </p:ext>
    </p:extLst>
  </p:cSld>
  <p:clrMapOvr>
    <a:masterClrMapping/>
  </p:clrMapOvr>
  <p:transition/>
  <p:timing/>
</p:sldLayout>
</file>

<file path=ppt/slideLayouts/slideLayout7.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blank" preserve="1">
  <p:cSld name="空白">
    <p:spTree>
      <p:nvGrpSpPr>
        <p:cNvPr id="1" name=""/>
        <p:cNvGrpSpPr/>
        <p:nvPr/>
      </p:nvGrpSpPr>
      <p:grpSpPr>
        <a:xfrm>
          <a:off x="0" y="0"/>
          <a:ext cx="0" cy="0"/>
        </a:xfrm>
      </p:grpSpPr>
      <p:sp>
        <p:nvSpPr>
          <p:cNvPr id="2" name="日期占位符 1"/>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1644154073"/>
      </p:ext>
    </p:extLst>
  </p:cSld>
  <p:clrMapOvr>
    <a:masterClrMapping/>
  </p:clrMapOvr>
  <p:transition/>
  <p:timing/>
</p:sldLayout>
</file>

<file path=ppt/slideLayouts/slideLayout8.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objTx" preserve="1">
  <p:cSld name="内容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407953162"/>
      </p:ext>
    </p:extLst>
  </p:cSld>
  <p:clrMapOvr>
    <a:masterClrMapping/>
  </p:clrMapOvr>
  <p:transition/>
  <p:timing/>
</p:sldLayout>
</file>

<file path=ppt/slideLayouts/slideLayout9.xml><?xml version="1.0" encoding="utf-8"?>
<p:sldLayout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type="picTx" preserve="1">
  <p:cSld name="图片与标题">
    <p:spTree>
      <p:nvGrpSpPr>
        <p:cNvPr id="1" name=""/>
        <p:cNvGrpSpPr/>
        <p:nvPr/>
      </p:nvGrpSpPr>
      <p:grpSpPr>
        <a:xfrm>
          <a:off x="0" y="0"/>
          <a: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a:t>单击此处编辑母版标题样式</a:t>
            </a:r>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a:t>单击此处编辑母版文本样式</a:t>
            </a:r>
          </a:p>
        </p:txBody>
      </p:sp>
      <p:sp>
        <p:nvSpPr>
          <p:cNvPr id="5" name="日期占位符 4"/>
          <p:cNvSpPr>
            <a:spLocks noGrp="1"/>
          </p:cNvSpPr>
          <p:nvPr>
            <p:ph type="dt" sz="half" idx="10"/>
          </p:nvPr>
        </p:nvSpPr>
        <p:spPr/>
        <p:txBody>
          <a:bodyPr/>
          <a:lstStyle/>
          <a:p>
            <a:fld id="{0EF7E283-1319-47E0-9BFE-D186D74C3DAC}" type="datetimeFigureOut">
              <a:rPr lang="zh-CN" altLang="en-US" smtClean="0"/>
              <a:t>2021/4/17</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913312710"/>
      </p:ext>
    </p:extLst>
  </p:cSld>
  <p:clrMapOvr>
    <a:masterClrMapping/>
  </p:clrMapOvr>
  <p:transition/>
  <p:timing/>
</p:sldLayout>
</file>

<file path=ppt/slideMasters/_rels/slideMaster1.xml.rels>&#65279;<?xml version="1.0" encoding="utf-8" standalone="yes"?><Relationships xmlns="http://schemas.openxmlformats.org/package/2006/relationships"><Relationship Id="rId1" Type="http://schemas.openxmlformats.org/officeDocument/2006/relationships/slideLayout" Target="../slideLayouts/slideLayout1.xml" /><Relationship Id="rId10" Type="http://schemas.openxmlformats.org/officeDocument/2006/relationships/slideLayout" Target="../slideLayouts/slideLayout10.xml" /><Relationship Id="rId11" Type="http://schemas.openxmlformats.org/officeDocument/2006/relationships/slideLayout" Target="../slideLayouts/slideLayout11.xml" /><Relationship Id="rId12" Type="http://schemas.openxmlformats.org/officeDocument/2006/relationships/theme" Target="../theme/theme1.xml" /><Relationship Id="rId2" Type="http://schemas.openxmlformats.org/officeDocument/2006/relationships/slideLayout" Target="../slideLayouts/slideLayout2.xml" /><Relationship Id="rId3" Type="http://schemas.openxmlformats.org/officeDocument/2006/relationships/slideLayout" Target="../slideLayouts/slideLayout3.xml" /><Relationship Id="rId4" Type="http://schemas.openxmlformats.org/officeDocument/2006/relationships/slideLayout" Target="../slideLayouts/slideLayout4.xml" /><Relationship Id="rId5" Type="http://schemas.openxmlformats.org/officeDocument/2006/relationships/slideLayout" Target="../slideLayouts/slideLayout5.xml" /><Relationship Id="rId6" Type="http://schemas.openxmlformats.org/officeDocument/2006/relationships/slideLayout" Target="../slideLayouts/slideLayout6.xml" /><Relationship Id="rId7" Type="http://schemas.openxmlformats.org/officeDocument/2006/relationships/slideLayout" Target="../slideLayouts/slideLayout7.xml" /><Relationship Id="rId8" Type="http://schemas.openxmlformats.org/officeDocument/2006/relationships/slideLayout" Target="../slideLayouts/slideLayout8.xml" /><Relationship Id="rId9" Type="http://schemas.openxmlformats.org/officeDocument/2006/relationships/slideLayout" Target="../slideLayouts/slideLayout9.xml" /></Relationships>
</file>

<file path=ppt/slideMasters/slideMaster1.xml><?xml version="1.0" encoding="utf-8"?>
<p:sldMaster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bg>
      <p:bgRef idx="1001">
        <a:schemeClr val="bg1"/>
      </p:bgRef>
    </p:bg>
    <p:spTree>
      <p:nvGrpSpPr>
        <p:cNvPr id="1" name=""/>
        <p:cNvGrpSpPr/>
        <p:nvPr/>
      </p:nvGrpSpPr>
      <p:grpSpPr>
        <a:xfrm>
          <a:off x="0" y="0"/>
          <a: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latin typeface="印品黑体" panose="00000500000000000000" pitchFamily="2" charset="-122"/>
              </a:defRPr>
            </a:lvl1pPr>
          </a:lstStyle>
          <a:p>
            <a:fld id="{0EF7E283-1319-47E0-9BFE-D186D74C3DAC}" type="datetimeFigureOut">
              <a:rPr lang="zh-CN" altLang="en-US" smtClean="0"/>
              <a:t>2021/4/17</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latin typeface="印品黑体" panose="00000500000000000000" pitchFamily="2" charset="-122"/>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latin typeface="印品黑体" panose="00000500000000000000" pitchFamily="2" charset="-122"/>
              </a:defRPr>
            </a:lvl1pPr>
          </a:lstStyle>
          <a:p>
            <a:fld id="{ED9C9DE8-6944-4658-A18C-60D57C1D2619}" type="slidenum">
              <a:rPr lang="zh-CN" altLang="en-US" smtClean="0"/>
              <a:t>‹#›</a:t>
            </a:fld>
            <a:endParaRPr lang="zh-CN" altLang="en-US"/>
          </a:p>
        </p:txBody>
      </p:sp>
    </p:spTree>
    <p:extLst>
      <p:ext uri="{BB962C8B-B14F-4D97-AF65-F5344CB8AC3E}">
        <p14:creationId xmlns:p14="http://schemas.microsoft.com/office/powerpoint/2010/main" val="61639190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ransition/>
  <p:timing/>
  <p:txStyles>
    <p:titleStyle>
      <a:lvl1pPr algn="l" defTabSz="914400" rtl="0" eaLnBrk="1" latinLnBrk="0" hangingPunct="1">
        <a:lnSpc>
          <a:spcPct val="90000"/>
        </a:lnSpc>
        <a:spcBef>
          <a:spcPct val="0"/>
        </a:spcBef>
        <a:buNone/>
        <a:defRPr sz="4400" kern="1200">
          <a:solidFill>
            <a:schemeClr val="tx1"/>
          </a:solidFill>
          <a:latin typeface="印品黑体" panose="00000500000000000000" pitchFamily="2" charset="-122"/>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印品黑体" panose="00000500000000000000" pitchFamily="2" charset="-122"/>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印品黑体" panose="00000500000000000000" pitchFamily="2" charset="-122"/>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印品黑体" panose="00000500000000000000" pitchFamily="2" charset="-122"/>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印品黑体" panose="00000500000000000000" pitchFamily="2" charset="-122"/>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xml" /><Relationship Id="rId3" Type="http://schemas.openxmlformats.org/officeDocument/2006/relationships/image" Target="../media/image1.jpeg" /></Relationships>
</file>

<file path=ppt/slides/_rels/slide1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0.xml" /><Relationship Id="rId3" Type="http://schemas.openxmlformats.org/officeDocument/2006/relationships/image" Target="../media/image5.jpeg" /></Relationships>
</file>

<file path=ppt/slides/_rels/slide1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1.xml" /><Relationship Id="rId3" Type="http://schemas.openxmlformats.org/officeDocument/2006/relationships/image" Target="../media/image6.jpeg" /></Relationships>
</file>

<file path=ppt/slides/_rels/slide1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2.xml" /></Relationships>
</file>

<file path=ppt/slides/_rels/slide1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3.xml" /></Relationships>
</file>

<file path=ppt/slides/_rels/slide1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4.xml" /><Relationship Id="rId3" Type="http://schemas.openxmlformats.org/officeDocument/2006/relationships/image" Target="../media/image7.jpeg" /></Relationships>
</file>

<file path=ppt/slides/_rels/slide1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5.xml" /><Relationship Id="rId3" Type="http://schemas.openxmlformats.org/officeDocument/2006/relationships/image" Target="../media/image8.jpeg" /></Relationships>
</file>

<file path=ppt/slides/_rels/slide1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6.xml" /></Relationships>
</file>

<file path=ppt/slides/_rels/slide1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7.xml" /></Relationships>
</file>

<file path=ppt/slides/_rels/slide1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8.xml" /></Relationships>
</file>

<file path=ppt/slides/_rels/slide1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19.xml" /><Relationship Id="rId3" Type="http://schemas.openxmlformats.org/officeDocument/2006/relationships/package" Target="../embeddings/Microsoft_Word_Document.docx" TargetMode="Internal" /><Relationship Id="rId4" Type="http://schemas.openxmlformats.org/officeDocument/2006/relationships/image" Target="../media/image9.emf" /><Relationship Id="rId5" Type="http://schemas.openxmlformats.org/officeDocument/2006/relationships/vmlDrawing" Target="../drawings/vmlDrawing1.vml" /></Relationships>
</file>

<file path=ppt/slides/_rels/slide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xml" /></Relationships>
</file>

<file path=ppt/slides/_rels/slide2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0.xml" /><Relationship Id="rId3" Type="http://schemas.openxmlformats.org/officeDocument/2006/relationships/package" Target="../embeddings/Microsoft_Word_Document1.docx" TargetMode="Internal" /><Relationship Id="rId4" Type="http://schemas.openxmlformats.org/officeDocument/2006/relationships/image" Target="../media/image10.emf" /><Relationship Id="rId5" Type="http://schemas.openxmlformats.org/officeDocument/2006/relationships/vmlDrawing" Target="../drawings/vmlDrawing2.vml" /></Relationships>
</file>

<file path=ppt/slides/_rels/slide2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1.xml" /></Relationships>
</file>

<file path=ppt/slides/_rels/slide2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2.xml" /></Relationships>
</file>

<file path=ppt/slides/_rels/slide2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3.xml" /><Relationship Id="rId3" Type="http://schemas.openxmlformats.org/officeDocument/2006/relationships/package" Target="../embeddings/Microsoft_Word_Document2.docx" TargetMode="Internal" /><Relationship Id="rId4" Type="http://schemas.openxmlformats.org/officeDocument/2006/relationships/image" Target="../media/image11.emf" /><Relationship Id="rId5" Type="http://schemas.openxmlformats.org/officeDocument/2006/relationships/vmlDrawing" Target="../drawings/vmlDrawing3.vml" /></Relationships>
</file>

<file path=ppt/slides/_rels/slide2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4.xml" /></Relationships>
</file>

<file path=ppt/slides/_rels/slide2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5.xml" /></Relationships>
</file>

<file path=ppt/slides/_rels/slide2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6.xml" /></Relationships>
</file>

<file path=ppt/slides/_rels/slide2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7.xml" /></Relationships>
</file>

<file path=ppt/slides/_rels/slide2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8.xml" /></Relationships>
</file>

<file path=ppt/slides/_rels/slide2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29.xml" /></Relationships>
</file>

<file path=ppt/slides/_rels/slide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xml" /></Relationships>
</file>

<file path=ppt/slides/_rels/slide3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0.xml" /></Relationships>
</file>

<file path=ppt/slides/_rels/slide3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1.xml" /></Relationships>
</file>

<file path=ppt/slides/_rels/slide3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2.xml" /></Relationships>
</file>

<file path=ppt/slides/_rels/slide3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3.xml" /></Relationships>
</file>

<file path=ppt/slides/_rels/slide3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4.xml" /></Relationships>
</file>

<file path=ppt/slides/_rels/slide3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5.xml" /></Relationships>
</file>

<file path=ppt/slides/_rels/slide3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6.xml" /></Relationships>
</file>

<file path=ppt/slides/_rels/slide3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7.xml" /></Relationships>
</file>

<file path=ppt/slides/_rels/slide3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8.xml" /></Relationships>
</file>

<file path=ppt/slides/_rels/slide3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39.xml" /></Relationships>
</file>

<file path=ppt/slides/_rels/slide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xml" /></Relationships>
</file>

<file path=ppt/slides/_rels/slide40.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0.xml" /></Relationships>
</file>

<file path=ppt/slides/_rels/slide41.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1.xml" /></Relationships>
</file>

<file path=ppt/slides/_rels/slide42.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2.xml" /></Relationships>
</file>

<file path=ppt/slides/_rels/slide43.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3.xml" /></Relationships>
</file>

<file path=ppt/slides/_rels/slide44.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4.xml" /></Relationships>
</file>

<file path=ppt/slides/_rels/slide4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5.xml" /></Relationships>
</file>

<file path=ppt/slides/_rels/slide4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6.xml" /></Relationships>
</file>

<file path=ppt/slides/_rels/slide4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47.xml" /><Relationship Id="rId3" Type="http://schemas.openxmlformats.org/officeDocument/2006/relationships/image" Target="../media/image1.jpeg" /><Relationship Id="rId4" Type="http://schemas.openxmlformats.org/officeDocument/2006/relationships/image" Target="../media/image12.png" /></Relationships>
</file>

<file path=ppt/slides/_rels/slide5.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5.xml" /></Relationships>
</file>

<file path=ppt/slides/_rels/slide6.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6.xml" /><Relationship Id="rId3" Type="http://schemas.openxmlformats.org/officeDocument/2006/relationships/image" Target="../media/image2.jpeg" /></Relationships>
</file>

<file path=ppt/slides/_rels/slide7.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7.xml" /><Relationship Id="rId3" Type="http://schemas.openxmlformats.org/officeDocument/2006/relationships/image" Target="../media/image2.jpeg" /></Relationships>
</file>

<file path=ppt/slides/_rels/slide8.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8.xml" /><Relationship Id="rId3" Type="http://schemas.openxmlformats.org/officeDocument/2006/relationships/image" Target="../media/image3.jpeg" /></Relationships>
</file>

<file path=ppt/slides/_rels/slide9.xml.rels>&#65279;<?xml version="1.0" encoding="utf-8" standalone="yes"?><Relationships xmlns="http://schemas.openxmlformats.org/package/2006/relationships"><Relationship Id="rId1" Type="http://schemas.openxmlformats.org/officeDocument/2006/relationships/slideLayout" Target="../slideLayouts/slideLayout1.xml" /><Relationship Id="rId2" Type="http://schemas.openxmlformats.org/officeDocument/2006/relationships/notesSlide" Target="../notesSlides/notesSlide9.xml" /><Relationship Id="rId3" Type="http://schemas.openxmlformats.org/officeDocument/2006/relationships/image" Target="../media/image4.jpeg" /></Relationships>
</file>

<file path=ppt/slides/slide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7" name="Freeform 5"/>
          <p:cNvSpPr/>
          <p:nvPr/>
        </p:nvSpPr>
        <p:spPr bwMode="auto">
          <a:xfrm rot="10800000">
            <a:off x="186426" y="1737666"/>
            <a:ext cx="5143838" cy="254268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3" name="Freeform 5"/>
          <p:cNvSpPr/>
          <p:nvPr/>
        </p:nvSpPr>
        <p:spPr bwMode="auto">
          <a:xfrm>
            <a:off x="5180913" y="1235771"/>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4" name="TextBox 2088"/>
          <p:cNvSpPr txBox="1"/>
          <p:nvPr/>
        </p:nvSpPr>
        <p:spPr>
          <a:xfrm>
            <a:off x="755231" y="2922540"/>
            <a:ext cx="4006225" cy="461665"/>
          </a:xfrm>
          <a:prstGeom prst="rect">
            <a:avLst/>
          </a:prstGeom>
          <a:noFill/>
        </p:spPr>
        <p:txBody>
          <a:bodyPr wrap="none" rtlCol="0">
            <a:spAutoFit/>
          </a:bodyPr>
          <a:lstStyle/>
          <a:p>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第</a:t>
            </a:r>
            <a:r>
              <a:rPr lang="en-US" altLang="zh-CN"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12</a:t>
            </a:r>
            <a:r>
              <a:rPr lang="zh-CN" altLang="en-US" sz="2400" b="1">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课    玩偶之家（节选）</a:t>
            </a:r>
          </a:p>
        </p:txBody>
      </p:sp>
      <p:sp>
        <p:nvSpPr>
          <p:cNvPr id="16" name="TextBox 2089"/>
          <p:cNvSpPr txBox="1"/>
          <p:nvPr/>
        </p:nvSpPr>
        <p:spPr>
          <a:xfrm>
            <a:off x="410887" y="1965089"/>
            <a:ext cx="3704860" cy="369332"/>
          </a:xfrm>
          <a:prstGeom prst="rect">
            <a:avLst/>
          </a:prstGeom>
          <a:noFill/>
        </p:spPr>
        <p:txBody>
          <a:bodyPr wrap="none" rtlCol="0">
            <a:spAutoFit/>
          </a:bodyPr>
          <a:lstStyle/>
          <a:p>
            <a:pPr marL="285750" indent="-285750">
              <a:buFont typeface="Arial" panose="020b0604020202020204" pitchFamily="34" charset="0"/>
              <a:buChar char="•"/>
            </a:pPr>
            <a:r>
              <a:rPr lang="zh-CN" altLang="en-US">
                <a:solidFill>
                  <a:srgbClr val="F0ECE9"/>
                </a:solidFill>
                <a:effectLst>
                  <a:outerShdw blurRad="38100" dist="38100" dir="2700000" algn="tl">
                    <a:srgbClr val="000000">
                      <a:alpha val="43137"/>
                    </a:srgbClr>
                  </a:outerShdw>
                </a:effectLst>
                <a:latin typeface="微软雅黑" panose="020b0503020204020204" pitchFamily="34" charset="-122"/>
                <a:ea typeface="微软雅黑" panose="020b0503020204020204" pitchFamily="34" charset="-122"/>
              </a:rPr>
              <a:t>部编版高中语文选择性必修中册</a:t>
            </a:r>
          </a:p>
        </p:txBody>
      </p:sp>
    </p:spTree>
    <p:extLst>
      <p:ext uri="{BB962C8B-B14F-4D97-AF65-F5344CB8AC3E}">
        <p14:creationId xmlns:p14="http://schemas.microsoft.com/office/powerpoint/2010/main" val="964728098"/>
      </p:ext>
    </p:extLst>
  </p:cSld>
  <p:clrMapOvr>
    <a:masterClrMapping/>
  </p:clrMapOvr>
  <mc:AlternateContent>
    <mc:Choice xmlns:p14="http://schemas.microsoft.com/office/powerpoint/2010/main" Requires="p14">
      <p:transition spd="slow" advClick="0" p14:dur="2000"/>
    </mc:Choice>
    <mc:Fallback>
      <p:transition spd="slow" advClick="0"/>
    </mc:Fallback>
  </mc:AlternateContent>
  <p:timing/>
</p:sld>
</file>

<file path=ppt/slides/slide1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70173"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前情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832334" y="1666636"/>
            <a:ext cx="5746492" cy="5198346"/>
          </a:xfrm>
          <a:prstGeom prst="rect">
            <a:avLst/>
          </a:prstGeom>
          <a:noFill/>
        </p:spPr>
        <p:txBody>
          <a:bodyPr wrap="square">
            <a:spAutoFit/>
          </a:bodyPr>
          <a:lstStyle/>
          <a:p>
            <a:pPr indent="457200">
              <a:lnSpc>
                <a:spcPct val="150000"/>
              </a:lnSpc>
              <a:spcAft>
                <a:spcPts val="1000"/>
              </a:spcAft>
            </a:pPr>
            <a:r>
              <a:rPr lang="zh-CN" altLang="en-US"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第二幕</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圣诞节，林丹太太在娜拉家帮她整理参加舞会的衣服。海尔茂家的老友阮克医生来了。阮克医生一直爱着娜拉，他病重将死，向娜拉表达了爱慕之意。柯洛克斯泰赶到又一次威胁娜拉，二人谈判最终破裂，柯洛克斯泰便将事先写好的信放进海尔茂家的信箱。柯洛克斯泰早年爱恋林丹太太，林丹太太决定为了帮助娜拉摆脱困境，去找柯洛克斯泰谈谈。</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a:extLst>
              <a:ext uri="{FF2B5EF4-FFF2-40B4-BE49-F238E27FC236}">
                <a16:creationId xmlns:a16="http://schemas.microsoft.com/office/drawing/2014/main" id="{6E76E0D1-A0F5-4150-B832-F3BE000EBAD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220705" y="2407324"/>
            <a:ext cx="4059872" cy="2704890"/>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2952787128"/>
      </p:ext>
    </p:extLst>
  </p:cSld>
  <p:clrMapOvr>
    <a:masterClrMapping/>
  </p:clrMapOvr>
  <p:transition spd="med" advClick="0">
    <p:pull/>
  </p:transition>
  <p:timing/>
</p:sld>
</file>

<file path=ppt/slides/slide1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70173"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前情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832334" y="1666636"/>
            <a:ext cx="5746492" cy="4182683"/>
          </a:xfrm>
          <a:prstGeom prst="rect">
            <a:avLst/>
          </a:prstGeom>
          <a:noFill/>
        </p:spPr>
        <p:txBody>
          <a:bodyPr wrap="square">
            <a:spAutoFit/>
          </a:bodyPr>
          <a:lstStyle/>
          <a:p>
            <a:pPr indent="457200">
              <a:lnSpc>
                <a:spcPct val="150000"/>
              </a:lnSpc>
              <a:spcAft>
                <a:spcPts val="1000"/>
              </a:spcAft>
            </a:pPr>
            <a:r>
              <a:rPr lang="zh-CN" altLang="en-US"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第三幕</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林丹太太找到柯洛克斯泰，经过一番谈话后，林丹太太表示可以接受柯洛克斯泰并嫁给他。柯洛克斯泰决定放弃威胁娜拉，“努力做好人”。娜拉被丈夫从舞会上拉回家林丹太太告诉娜拉不用怕柯洛克斯泰，但要把事情的实情告诉丈夫。林丹太太告辞，海尔茂送她</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a:extLst>
              <a:ext uri="{FF2B5EF4-FFF2-40B4-BE49-F238E27FC236}">
                <a16:creationId xmlns:a16="http://schemas.microsoft.com/office/drawing/2014/main" id="{665C2262-2914-47E2-AB68-EADBF34678D4}"/>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6791733" y="1998732"/>
            <a:ext cx="4642047" cy="3092764"/>
          </a:xfrm>
          <a:prstGeom prst="snip2DiagRect">
            <a:avLst/>
          </a:prstGeom>
          <a:solidFill>
            <a:srgbClr val="FFFFFF">
              <a:shade val="85000"/>
            </a:srgbClr>
          </a:solidFill>
          <a:ln w="88900" cap="sq">
            <a:solidFill>
              <a:srgbClr val="FFFFFF"/>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Tree>
    <p:extLst>
      <p:ext uri="{BB962C8B-B14F-4D97-AF65-F5344CB8AC3E}">
        <p14:creationId xmlns:p14="http://schemas.microsoft.com/office/powerpoint/2010/main" val="3806481294"/>
      </p:ext>
    </p:extLst>
  </p:cSld>
  <p:clrMapOvr>
    <a:masterClrMapping/>
  </p:clrMapOvr>
  <p:transition spd="med" advClick="0">
    <p:pull/>
  </p:transition>
  <p:timing/>
</p:sld>
</file>

<file path=ppt/slides/slide1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写作背景</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832894" y="1464359"/>
            <a:ext cx="10526212" cy="4602991"/>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两个世纪以来，世界经历了两</a:t>
            </a:r>
            <a:r>
              <a:rPr lang="zh-CN" altLang="en-US" sz="2200" kern="100">
                <a:effectLst/>
                <a:latin typeface="微软雅黑" panose="020b0503020204020204" pitchFamily="34" charset="-122"/>
                <a:ea typeface="微软雅黑" panose="020b0503020204020204" pitchFamily="34" charset="-122"/>
                <a:cs typeface="Arial" panose="020b0604020202020204" pitchFamily="34" charset="0"/>
              </a:rPr>
              <a:t>次</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女性主义运动</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的高潮。女性主义运动的第一次高潮发生在十九世纪下半叶到二十世纪初期。这次女性主义运动是英美等国的妇女争取投票权与公民权的社会运动。</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玩偶之家</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创作稍早于第一次女性主义运动高潮时期，不过剧作的创作时期已经是女性主义的萌芽时期了。回顾二十世纪以前的很多文学作品都涉及妇女问题。在这些作品中不难发现，更多的是从外部的社会原因进行探讨男女不平等的原因，即认为是社会的原因造成了这种不平等。它们通过家庭的内部矛盾把问题的严重性表现出来，却没有看到问题的根源，当时大多数人只是停留在表面上的“平等”，对于家庭中的父权文化很少触及。而易卜生的</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玩偶之家</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就是在这样的背景下产生的。</a:t>
            </a:r>
          </a:p>
        </p:txBody>
      </p:sp>
    </p:spTree>
    <p:extLst>
      <p:ext uri="{BB962C8B-B14F-4D97-AF65-F5344CB8AC3E}">
        <p14:creationId xmlns:p14="http://schemas.microsoft.com/office/powerpoint/2010/main" val="197162027"/>
      </p:ext>
    </p:extLst>
  </p:cSld>
  <p:clrMapOvr>
    <a:masterClrMapping/>
  </p:clrMapOvr>
  <p:transition spd="med" advClick="0">
    <p:pull/>
  </p:transition>
  <p:timing/>
</p:sld>
</file>

<file path=ppt/slides/slide1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作品原型</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545566" y="1218164"/>
            <a:ext cx="11100868" cy="5110823"/>
          </a:xfrm>
          <a:prstGeom prst="rect">
            <a:avLst/>
          </a:prstGeom>
          <a:noFill/>
        </p:spPr>
        <p:txBody>
          <a:bodyPr wrap="square">
            <a:spAutoFit/>
          </a:bodyPr>
          <a:lstStyle/>
          <a:p>
            <a:pPr indent="457200" algn="just">
              <a:lnSpc>
                <a:spcPct val="150000"/>
              </a:lnSpc>
              <a:spcAft>
                <a:spcPts val="1000"/>
              </a:spcAft>
            </a:pP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玩偶之家</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是易卜生根据其一女性友人</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芳拉</a:t>
            </a:r>
            <a:r>
              <a:rPr lang="en-US" altLang="zh-CN"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基勒</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的真实经历创作而成的一部三幕剧。芳拉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基勒是一个乖巧、一切听从丈夫分配的家庭主妇，她的丈夫也非常爱她。他们的婚姻初期是美满幸福的。但是好景不长，一场灾难降临在他们身上。她的丈夫基勒得了严重的肺结核，在她惆怅万千的时候，她决定为了丈夫冒一次险。她找最好的医生给丈夫医治，然后瞒着丈夫向放债人借了一大笔钱，而且这一大笔钱是靠伪造父亲的签字才可以借来的。在芳拉的细心照料下，基勒的病情基本稳定。后来，基勒知道芳拉是靠伪造父亲的签字借债给他治病，大动肝火，不但不感谢芳拉借债把他的病治好，还谴责芳拉的所作所为毁掉了他的名誉和升迁，毁了他的前途。芳拉的真情付出并不能得到丈夫的认同，得到的却是丈夫赤裸裸的谩骂和欺辱。她受不了丈夫的无情的对待，因打击过大而发疯了。基勒也就和她离了婚。就这样，一个原本幸福美满的家庭就散了，一对原本恩爱的夫妻就分开了。</a:t>
            </a:r>
          </a:p>
        </p:txBody>
      </p:sp>
    </p:spTree>
    <p:extLst>
      <p:ext uri="{BB962C8B-B14F-4D97-AF65-F5344CB8AC3E}">
        <p14:creationId xmlns:p14="http://schemas.microsoft.com/office/powerpoint/2010/main" val="1752406718"/>
      </p:ext>
    </p:extLst>
  </p:cSld>
  <p:clrMapOvr>
    <a:masterClrMapping/>
  </p:clrMapOvr>
  <p:transition spd="med" advClick="0">
    <p:pull/>
  </p:transition>
  <p:timing/>
</p:sld>
</file>

<file path=ppt/slides/slide1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主要人物</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73233" y="1425634"/>
            <a:ext cx="7581832" cy="4952125"/>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托伐</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海尔茂</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娜拉的丈夫</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娜拉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海尔茂的妻子</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阮克医生</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海尔茂和娜拉家的老朋友，娜拉的爱慕者</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克丽丝蒂纳</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林丹太太</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娜拉的同学，丧夫孀居</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尼尔</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柯洛克斯泰</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银行职员，海尔茂的同事</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安娜</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玛丽</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保姆</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海伦娜</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女佣</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4" name="图片 3">
            <a:extLst>
              <a:ext uri="{FF2B5EF4-FFF2-40B4-BE49-F238E27FC236}">
                <a16:creationId xmlns:a16="http://schemas.microsoft.com/office/drawing/2014/main" id="{52777885-AD3A-420C-B4C3-242088DF2710}"/>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512697" y="2268698"/>
            <a:ext cx="4169099" cy="2777662"/>
          </a:xfrm>
          <a:prstGeom prst="rect">
            <a:avLst/>
          </a:prstGeom>
          <a:ln>
            <a:noFill/>
          </a:ln>
          <a:effectLst>
            <a:outerShdw blurRad="190500" algn="tl" rotWithShape="0">
              <a:srgbClr val="000000">
                <a:alpha val="70000"/>
              </a:srgbClr>
            </a:outerShdw>
          </a:effectLst>
        </p:spPr>
      </p:pic>
    </p:spTree>
    <p:extLst>
      <p:ext uri="{BB962C8B-B14F-4D97-AF65-F5344CB8AC3E}">
        <p14:creationId xmlns:p14="http://schemas.microsoft.com/office/powerpoint/2010/main" val="193668880"/>
      </p:ext>
    </p:extLst>
  </p:cSld>
  <p:clrMapOvr>
    <a:masterClrMapping/>
  </p:clrMapOvr>
  <p:transition spd="med" advClick="0">
    <p:pull/>
  </p:transition>
  <p:timing/>
</p:sld>
</file>

<file path=ppt/slides/slide1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文学常识</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703260" y="1100864"/>
            <a:ext cx="6024022" cy="5834418"/>
          </a:xfrm>
          <a:prstGeom prst="rect">
            <a:avLst/>
          </a:prstGeom>
          <a:noFill/>
        </p:spPr>
        <p:txBody>
          <a:bodyPr wrap="square">
            <a:spAutoFit/>
          </a:bodyPr>
          <a:lstStyle/>
          <a:p>
            <a:pPr indent="457200" algn="just">
              <a:lnSpc>
                <a:spcPct val="150000"/>
              </a:lnSpc>
              <a:spcAft>
                <a:spcPts val="1000"/>
              </a:spcAft>
            </a:pPr>
            <a:r>
              <a:rPr lang="zh-CN" altLang="en-US"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现实主义戏剧</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戏剧主要流派之一。它强调在舞台上客观地、精细地再现生活，塑造典型环境中的典型人物。在世界各国的戏剧史上自戏剧的最早形成就包含现实主义因素</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这种具有现实主义因素的戏剧随着时代、民族和社会条件的不同而有所变化和发展。但是，作为比较自觉的、有完整的艺术理论和演剧体系的流派，通常是指</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世纪下半叶，欧洲文学与艺术中现实主义占据主导地位以后兴起的一种戏剧运动和流派。</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a:extLst>
              <a:ext uri="{FF2B5EF4-FFF2-40B4-BE49-F238E27FC236}">
                <a16:creationId xmlns:a16="http://schemas.microsoft.com/office/drawing/2014/main" id="{F25AFF1B-C917-40CA-838B-F864202B6373}"/>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147502" y="1320260"/>
            <a:ext cx="3150884" cy="4416299"/>
          </a:xfrm>
          <a:prstGeom prst="rect">
            <a:avLst/>
          </a:prstGeom>
          <a:ln w="127000" cap="rnd">
            <a:solidFill>
              <a:srgbClr val="FFFFFF"/>
            </a:solidFill>
          </a:ln>
          <a:effectLst>
            <a:outerShdw blurRad="76200" dist="95250" dir="10500000" sx="97000" sy="23000" kx="900000" algn="br" rotWithShape="0">
              <a:srgbClr val="000000">
                <a:alpha val="20000"/>
              </a:srgbClr>
            </a:outerShdw>
          </a:effectLst>
          <a:scene3d>
            <a:camera prst="orthographicFront"/>
            <a:lightRig rig="twoPt" dir="t">
              <a:rot lat="0" lon="0" rev="7800000"/>
            </a:lightRig>
          </a:scene3d>
          <a:sp3d contourW="6350">
            <a:bevelT w="50800" h="16510"/>
            <a:contourClr>
              <a:srgbClr val="C0C0C0"/>
            </a:contourClr>
          </a:sp3d>
        </p:spPr>
      </p:pic>
    </p:spTree>
    <p:extLst>
      <p:ext uri="{BB962C8B-B14F-4D97-AF65-F5344CB8AC3E}">
        <p14:creationId xmlns:p14="http://schemas.microsoft.com/office/powerpoint/2010/main" val="3044863632"/>
      </p:ext>
    </p:extLst>
  </p:cSld>
  <p:clrMapOvr>
    <a:masterClrMapping/>
  </p:clrMapOvr>
  <p:transition spd="med" advClick="0">
    <p:pull/>
  </p:transition>
  <p:timing/>
</p:sld>
</file>

<file path=ppt/slides/slide1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文学常识</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413099" y="1423875"/>
            <a:ext cx="11293383" cy="2659190"/>
          </a:xfrm>
          <a:prstGeom prst="rect">
            <a:avLst/>
          </a:prstGeom>
          <a:noFill/>
        </p:spPr>
        <p:txBody>
          <a:bodyPr wrap="square">
            <a:spAutoFit/>
          </a:bodyPr>
          <a:lstStyle/>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代表人物有德国的</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G·</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豪普特曼，英国的萧伯纳、高尔斯华绥，爱尔兰的格雷戈里夫人，俄国的契诃夫、高尔基和美国的</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E·</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奥尼尔等。同时，随着现实主义戏剧文学的繁荣，与之相适应的写实派舞台艺术也迅速发展起来，并趋向成熟化和理论化。到</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世纪初，终于形成了以斯坦尼斯拉夫斯基体系为代表的现实主义演剧体系。</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928242370"/>
      </p:ext>
    </p:extLst>
  </p:cSld>
  <p:clrMapOvr>
    <a:masterClrMapping/>
  </p:clrMapOvr>
  <p:transition spd="med" advClick="0">
    <p:pull/>
  </p:transition>
  <p:timing/>
</p:sld>
</file>

<file path=ppt/slides/slide1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文学常识</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832333" y="1666636"/>
            <a:ext cx="10527333" cy="4310924"/>
          </a:xfrm>
          <a:prstGeom prst="rect">
            <a:avLst/>
          </a:prstGeom>
          <a:noFill/>
        </p:spPr>
        <p:txBody>
          <a:bodyPr wrap="square">
            <a:spAutoFit/>
          </a:bodyPr>
          <a:lstStyle/>
          <a:p>
            <a:pPr indent="457200" algn="ctr">
              <a:lnSpc>
                <a:spcPct val="150000"/>
              </a:lnSpc>
              <a:spcAft>
                <a:spcPts val="1000"/>
              </a:spcAft>
            </a:pPr>
            <a:r>
              <a:rPr lang="zh-CN" altLang="en-US"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“社会问题剧”</a:t>
            </a:r>
          </a:p>
          <a:p>
            <a:pPr indent="457200" algn="just">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“社会问题剧”是挪威剧作家易卜生以现实主义手法创作的一系列社会戏剧的总称，共有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9</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部，如</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青年同盟</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社会支柱</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玩偶之家</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人民公敌</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内容涉及政治、宗教、道德、法律、家庭、妇女、教育等多方面的社会问题。作家以现实主义手法，反映人们熟悉的社会事件和家庭纠葛，笔锋犀利，批判精神强烈，针砭丑恶现实，暴露资产阶级的利己主义和虚假民主，鼓励受奴役者的精神反叛，具有很高的思想价值和艺术成就。</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spTree>
    <p:extLst>
      <p:ext uri="{BB962C8B-B14F-4D97-AF65-F5344CB8AC3E}">
        <p14:creationId xmlns:p14="http://schemas.microsoft.com/office/powerpoint/2010/main" val="3320500946"/>
      </p:ext>
    </p:extLst>
  </p:cSld>
  <p:clrMapOvr>
    <a:masterClrMapping/>
  </p:clrMapOvr>
  <p:transition spd="med" advClick="0">
    <p:pull/>
  </p:transition>
  <p:timing/>
</p:sld>
</file>

<file path=ppt/slides/slide1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3" name="文本框 2">
            <a:extLst>
              <a:ext uri="{FF2B5EF4-FFF2-40B4-BE49-F238E27FC236}">
                <a16:creationId xmlns:a16="http://schemas.microsoft.com/office/drawing/2014/main" id="{18BC6FB9-CB3A-4AE5-80E5-DF776C96D2CA}"/>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板块二       语言知识强化</a:t>
            </a:r>
          </a:p>
        </p:txBody>
      </p:sp>
    </p:spTree>
    <p:extLst>
      <p:ext uri="{BB962C8B-B14F-4D97-AF65-F5344CB8AC3E}">
        <p14:creationId xmlns:p14="http://schemas.microsoft.com/office/powerpoint/2010/main" val="783444150"/>
      </p:ext>
    </p:extLst>
  </p:cSld>
  <p:clrMapOvr>
    <a:masterClrMapping/>
  </p:clrMapOvr>
  <p:transition spd="med" advClick="0">
    <p:pull/>
  </p:transition>
  <p:timing/>
</p:sld>
</file>

<file path=ppt/slides/slide1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225289"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字音</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7" name="矩形 6">
            <a:extLst>
              <a:ext uri="{FF2B5EF4-FFF2-40B4-BE49-F238E27FC236}">
                <a16:creationId xmlns:a16="http://schemas.microsoft.com/office/drawing/2014/main" id="{C5C2CD6F-64CF-44FD-9C1B-99AF1EBDD745}"/>
              </a:ext>
            </a:extLst>
          </p:cNvPr>
          <p:cNvSpPr/>
          <p:nvPr/>
        </p:nvSpPr>
        <p:spPr>
          <a:xfrm>
            <a:off x="389206" y="1227182"/>
            <a:ext cx="11412000" cy="1333931"/>
          </a:xfrm>
          <a:prstGeom prst="rect">
            <a:avLst/>
          </a:prstGeom>
        </p:spPr>
        <p:txBody>
          <a:bodyPr wrap="square" lIns="121898" tIns="60948" rIns="121898" bIns="60948">
            <a:spAutoFit/>
          </a:bodyPr>
          <a:lstStyle/>
          <a:p>
            <a:pPr algn="just">
              <a:lnSpc>
                <a:spcPct val="150000"/>
              </a:lnSpc>
              <a:spcAft>
                <a:spcPct val="0"/>
              </a:spcAf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1.</a:t>
            </a:r>
            <a:r>
              <a:rPr lang="zh-CN" altLang="en-US" sz="2800" b="1" kern="100">
                <a:latin typeface="Times New Roman" panose="02020603050405020304" pitchFamily="18" charset="0"/>
                <a:ea typeface="方正中等线简体" panose="03000509000000000000" pitchFamily="65" charset="-122"/>
                <a:cs typeface="Times New Roman" panose="02020603050405020304" pitchFamily="18" charset="0"/>
              </a:rPr>
              <a:t>记字音</a:t>
            </a:r>
            <a:endParaRPr lang="zh-CN" altLang="zh-CN" sz="2800" kern="100">
              <a:latin typeface="宋体" panose="02010600030101010101" pitchFamily="2" charset="-122"/>
              <a:ea typeface="宋体" panose="02010600030101010101" pitchFamily="2" charset="-122"/>
              <a:cs typeface="Courier New" panose="02070309020205020404" pitchFamily="49" charset="0"/>
            </a:endParaRPr>
          </a:p>
          <a:p>
            <a:pPr algn="just">
              <a:lnSpc>
                <a:spcPct val="150000"/>
              </a:lnSpc>
              <a:spcAft>
                <a:spcPct val="0"/>
              </a:spcAft>
            </a:pP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graphicFrame>
        <p:nvGraphicFramePr>
          <p:cNvPr id="14" name="对象 13">
            <a:extLst>
              <a:ext uri="{FF2B5EF4-FFF2-40B4-BE49-F238E27FC236}">
                <a16:creationId xmlns:a16="http://schemas.microsoft.com/office/drawing/2014/main" id="{ED40F6BA-538C-418C-800C-E7928CED6E4D}"/>
              </a:ext>
            </a:extLst>
          </p:cNvPr>
          <p:cNvGraphicFramePr>
            <a:graphicFrameLocks noChangeAspect="1"/>
          </p:cNvGraphicFramePr>
          <p:nvPr>
            <p:extLst>
              <p:ext uri="{D42A27DB-BD31-4B8C-83A1-F6EECF244321}">
                <p14:modId xmlns:p14="http://schemas.microsoft.com/office/powerpoint/2010/main" val="1852156356"/>
              </p:ext>
            </p:extLst>
          </p:nvPr>
        </p:nvGraphicFramePr>
        <p:xfrm>
          <a:off x="696913" y="2926084"/>
          <a:ext cx="10583862" cy="1943100"/>
        </p:xfrm>
        <a:graphic>
          <a:graphicData uri="http://schemas.openxmlformats.org/presentationml/2006/ole">
            <mc:AlternateContent>
              <mc:Choice xmlns:v="urn:schemas-microsoft-com:vml" Requires="v">
                <p:oleObj spid="_x0000_s1038" name="文档" r:id="rId3" imgW="10627867" imgH="1962137" progId="Word.Document.12">
                  <p:embed/>
                </p:oleObj>
              </mc:Choice>
              <mc:Fallback>
                <p:oleObj name="文档" r:id="rId3" imgW="10627867" imgH="1962137" progId="Word.Document.12">
                  <p:embed/>
                  <p:pic>
                    <p:nvPicPr>
                      <p:cNvPr id="0" name="OLE substitute image"/>
                      <p:cNvPicPr/>
                      <p:nvPr/>
                    </p:nvPicPr>
                    <p:blipFill>
                      <a:blip r:embed="rId4"/>
                      <a:stretch>
                        <a:fillRect/>
                      </a:stretch>
                    </p:blipFill>
                    <p:spPr>
                      <a:xfrm>
                        <a:off x="696913" y="2926084"/>
                        <a:ext cx="10583862" cy="1943100"/>
                      </a:xfrm>
                      <a:prstGeom prst="rect">
                        <a:avLst/>
                      </a:prstGeom>
                    </p:spPr>
                  </p:pic>
                </p:oleObj>
              </mc:Fallback>
            </mc:AlternateContent>
          </a:graphicData>
        </a:graphic>
      </p:graphicFrame>
      <p:sp>
        <p:nvSpPr>
          <p:cNvPr id="17" name="矩形 16">
            <a:extLst>
              <a:ext uri="{FF2B5EF4-FFF2-40B4-BE49-F238E27FC236}">
                <a16:creationId xmlns:a16="http://schemas.microsoft.com/office/drawing/2014/main" id="{2EA015C7-546B-462B-B78B-BC72C9377C0B}"/>
              </a:ext>
            </a:extLst>
          </p:cNvPr>
          <p:cNvSpPr/>
          <p:nvPr/>
        </p:nvSpPr>
        <p:spPr>
          <a:xfrm>
            <a:off x="1863584" y="2813097"/>
            <a:ext cx="441146"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qī</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18" name="矩形 17">
            <a:extLst>
              <a:ext uri="{FF2B5EF4-FFF2-40B4-BE49-F238E27FC236}">
                <a16:creationId xmlns:a16="http://schemas.microsoft.com/office/drawing/2014/main" id="{CB3890C4-B99E-4B90-AFAE-535EDB7377AE}"/>
              </a:ext>
            </a:extLst>
          </p:cNvPr>
          <p:cNvSpPr/>
          <p:nvPr/>
        </p:nvSpPr>
        <p:spPr>
          <a:xfrm>
            <a:off x="6195153" y="2866897"/>
            <a:ext cx="766557"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qiǎn</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0" name="矩形 19">
            <a:extLst>
              <a:ext uri="{FF2B5EF4-FFF2-40B4-BE49-F238E27FC236}">
                <a16:creationId xmlns:a16="http://schemas.microsoft.com/office/drawing/2014/main" id="{547070EB-DDB9-4BF2-92AC-D87E5311268E}"/>
              </a:ext>
            </a:extLst>
          </p:cNvPr>
          <p:cNvSpPr/>
          <p:nvPr/>
        </p:nvSpPr>
        <p:spPr>
          <a:xfrm>
            <a:off x="1867454" y="3440017"/>
            <a:ext cx="595035"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juē</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1" name="矩形 20">
            <a:extLst>
              <a:ext uri="{FF2B5EF4-FFF2-40B4-BE49-F238E27FC236}">
                <a16:creationId xmlns:a16="http://schemas.microsoft.com/office/drawing/2014/main" id="{0E90A730-B14E-484F-92C2-3C9000000815}"/>
              </a:ext>
            </a:extLst>
          </p:cNvPr>
          <p:cNvSpPr/>
          <p:nvPr/>
        </p:nvSpPr>
        <p:spPr>
          <a:xfrm>
            <a:off x="6552153" y="3429000"/>
            <a:ext cx="748923"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piǎo</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2" name="矩形 21">
            <a:extLst>
              <a:ext uri="{FF2B5EF4-FFF2-40B4-BE49-F238E27FC236}">
                <a16:creationId xmlns:a16="http://schemas.microsoft.com/office/drawing/2014/main" id="{6CC89872-2E54-4547-9207-FB5146709C68}"/>
              </a:ext>
            </a:extLst>
          </p:cNvPr>
          <p:cNvSpPr/>
          <p:nvPr/>
        </p:nvSpPr>
        <p:spPr>
          <a:xfrm>
            <a:off x="2046865" y="4035171"/>
            <a:ext cx="628698"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wěi</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3" name="矩形 22">
            <a:extLst>
              <a:ext uri="{FF2B5EF4-FFF2-40B4-BE49-F238E27FC236}">
                <a16:creationId xmlns:a16="http://schemas.microsoft.com/office/drawing/2014/main" id="{5A385E11-73AC-43C2-BC11-776D48A71EED}"/>
              </a:ext>
            </a:extLst>
          </p:cNvPr>
          <p:cNvSpPr/>
          <p:nvPr/>
        </p:nvSpPr>
        <p:spPr>
          <a:xfrm>
            <a:off x="6636069" y="4068222"/>
            <a:ext cx="766557"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niǎn</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1752331139"/>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7">
                                            <p:txEl>
                                              <p:pRg st="0" end="0"/>
                                            </p:txEl>
                                          </p:spTgt>
                                        </p:tgtEl>
                                        <p:attrNameLst>
                                          <p:attrName>style.visibility</p:attrName>
                                        </p:attrNameLst>
                                      </p:cBhvr>
                                      <p:to>
                                        <p:strVal val="visible"/>
                                      </p:to>
                                    </p:set>
                                    <p:animEffect transition="in" filter="blinds(horizontal)">
                                      <p:cBhvr>
                                        <p:cTn id="7" dur="500"/>
                                        <p:tgtEl>
                                          <p:spTgt spid="17">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8">
                                            <p:txEl>
                                              <p:pRg st="0" end="0"/>
                                            </p:txEl>
                                          </p:spTgt>
                                        </p:tgtEl>
                                        <p:attrNameLst>
                                          <p:attrName>style.visibility</p:attrName>
                                        </p:attrNameLst>
                                      </p:cBhvr>
                                      <p:to>
                                        <p:strVal val="visible"/>
                                      </p:to>
                                    </p:set>
                                    <p:animEffect transition="in" filter="blinds(horizontal)">
                                      <p:cBhvr>
                                        <p:cTn id="12" dur="500"/>
                                        <p:tgtEl>
                                          <p:spTgt spid="18">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20">
                                            <p:txEl>
                                              <p:pRg st="0" end="0"/>
                                            </p:txEl>
                                          </p:spTgt>
                                        </p:tgtEl>
                                        <p:attrNameLst>
                                          <p:attrName>style.visibility</p:attrName>
                                        </p:attrNameLst>
                                      </p:cBhvr>
                                      <p:to>
                                        <p:strVal val="visible"/>
                                      </p:to>
                                    </p:set>
                                    <p:animEffect transition="in" filter="blinds(horizontal)">
                                      <p:cBhvr>
                                        <p:cTn id="17" dur="500"/>
                                        <p:tgtEl>
                                          <p:spTgt spid="20">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21">
                                            <p:txEl>
                                              <p:pRg st="0" end="0"/>
                                            </p:txEl>
                                          </p:spTgt>
                                        </p:tgtEl>
                                        <p:attrNameLst>
                                          <p:attrName>style.visibility</p:attrName>
                                        </p:attrNameLst>
                                      </p:cBhvr>
                                      <p:to>
                                        <p:strVal val="visible"/>
                                      </p:to>
                                    </p:set>
                                    <p:animEffect transition="in" filter="blinds(horizontal)">
                                      <p:cBhvr>
                                        <p:cTn id="22" dur="500"/>
                                        <p:tgtEl>
                                          <p:spTgt spid="21">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22">
                                            <p:txEl>
                                              <p:pRg st="0" end="0"/>
                                            </p:txEl>
                                          </p:spTgt>
                                        </p:tgtEl>
                                        <p:attrNameLst>
                                          <p:attrName>style.visibility</p:attrName>
                                        </p:attrNameLst>
                                      </p:cBhvr>
                                      <p:to>
                                        <p:strVal val="visible"/>
                                      </p:to>
                                    </p:set>
                                    <p:animEffect transition="in" filter="blinds(horizontal)">
                                      <p:cBhvr>
                                        <p:cTn id="27" dur="500"/>
                                        <p:tgtEl>
                                          <p:spTgt spid="22">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23">
                                            <p:txEl>
                                              <p:pRg st="0" end="0"/>
                                            </p:txEl>
                                          </p:spTgt>
                                        </p:tgtEl>
                                        <p:attrNameLst>
                                          <p:attrName>style.visibility</p:attrName>
                                        </p:attrNameLst>
                                      </p:cBhvr>
                                      <p:to>
                                        <p:strVal val="visible"/>
                                      </p:to>
                                    </p:set>
                                    <p:animEffect transition="in" filter="blinds(horizontal)">
                                      <p:cBhvr>
                                        <p:cTn id="32" dur="500"/>
                                        <p:tgtEl>
                                          <p:spTgt spid="2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grpSp>
        <p:nvGrpSpPr>
          <p:cNvPr id="2" name="组合 1"/>
          <p:cNvGrpSpPr/>
          <p:nvPr/>
        </p:nvGrpSpPr>
        <p:grpSpPr>
          <a:xfrm>
            <a:off x="556824" y="681148"/>
            <a:ext cx="1415772" cy="713452"/>
            <a:chOff x="563751" y="1817221"/>
            <a:chExt cx="1415772"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1415772"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学习目标</a:t>
              </a:r>
            </a:p>
          </p:txBody>
        </p:sp>
      </p:grpSp>
      <p:sp>
        <p:nvSpPr>
          <p:cNvPr id="19" name="文本框 18">
            <a:extLst>
              <a:ext uri="{FF2B5EF4-FFF2-40B4-BE49-F238E27FC236}">
                <a16:creationId xmlns:a16="http://schemas.microsoft.com/office/drawing/2014/main" id="{91CBB1E5-5E59-46EB-AAF3-04475ED69AEC}"/>
              </a:ext>
            </a:extLst>
          </p:cNvPr>
          <p:cNvSpPr txBox="1"/>
          <p:nvPr/>
        </p:nvSpPr>
        <p:spPr>
          <a:xfrm>
            <a:off x="954583" y="2204722"/>
            <a:ext cx="10569703" cy="2828147"/>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了解易卜生、</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玩偶之家</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的写作背景及人物和剧情。</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2.</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分析选文的戏剧冲突</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鉴赏主要人物形象</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舞台说明的作用。分析并领悟娜拉出走的原因。</a:t>
            </a:r>
          </a:p>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3.</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探讨娜拉出走后的结局</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并思考</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玩偶之家</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对于社会进步和时代发展的积极意义。</a:t>
            </a:r>
          </a:p>
        </p:txBody>
      </p:sp>
    </p:spTree>
    <p:extLst>
      <p:ext uri="{BB962C8B-B14F-4D97-AF65-F5344CB8AC3E}">
        <p14:creationId xmlns:p14="http://schemas.microsoft.com/office/powerpoint/2010/main" val="2048457397"/>
      </p:ext>
    </p:extLst>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2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225289"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字形</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8" name="矩形 7">
            <a:extLst>
              <a:ext uri="{FF2B5EF4-FFF2-40B4-BE49-F238E27FC236}">
                <a16:creationId xmlns:a16="http://schemas.microsoft.com/office/drawing/2014/main" id="{B8E4B6E7-3345-4DF1-84A7-57C1F32034EC}"/>
              </a:ext>
            </a:extLst>
          </p:cNvPr>
          <p:cNvSpPr/>
          <p:nvPr/>
        </p:nvSpPr>
        <p:spPr>
          <a:xfrm>
            <a:off x="605614" y="1100864"/>
            <a:ext cx="11412000" cy="695231"/>
          </a:xfrm>
          <a:prstGeom prst="rect">
            <a:avLst/>
          </a:prstGeom>
        </p:spPr>
        <p:txBody>
          <a:bodyPr wrap="square" lIns="121898" tIns="60948" rIns="121898" bIns="60948">
            <a:spAutoFit/>
          </a:bodyPr>
          <a:lstStyle/>
          <a:p>
            <a:pPr algn="just">
              <a:lnSpc>
                <a:spcPct val="150000"/>
              </a:lnSpc>
              <a:spcAft>
                <a:spcPct val="0"/>
              </a:spcAf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2.</a:t>
            </a:r>
            <a:r>
              <a:rPr lang="zh-CN" altLang="en-US" sz="2800" b="1" kern="100">
                <a:latin typeface="Times New Roman" panose="02020603050405020304" pitchFamily="18" charset="0"/>
                <a:ea typeface="方正中等线简体" panose="03000509000000000000" pitchFamily="65" charset="-122"/>
                <a:cs typeface="Times New Roman" panose="02020603050405020304" pitchFamily="18" charset="0"/>
              </a:rPr>
              <a:t>识字形</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graphicFrame>
        <p:nvGraphicFramePr>
          <p:cNvPr id="26" name="对象 25">
            <a:extLst>
              <a:ext uri="{FF2B5EF4-FFF2-40B4-BE49-F238E27FC236}">
                <a16:creationId xmlns:a16="http://schemas.microsoft.com/office/drawing/2014/main" id="{9973F84E-753C-46A1-909A-613C013535B1}"/>
              </a:ext>
            </a:extLst>
          </p:cNvPr>
          <p:cNvGraphicFramePr>
            <a:graphicFrameLocks noChangeAspect="1"/>
          </p:cNvGraphicFramePr>
          <p:nvPr>
            <p:extLst>
              <p:ext uri="{D42A27DB-BD31-4B8C-83A1-F6EECF244321}">
                <p14:modId xmlns:p14="http://schemas.microsoft.com/office/powerpoint/2010/main" val="2600701724"/>
              </p:ext>
            </p:extLst>
          </p:nvPr>
        </p:nvGraphicFramePr>
        <p:xfrm>
          <a:off x="689768" y="2659923"/>
          <a:ext cx="10812463" cy="3097213"/>
        </p:xfrm>
        <a:graphic>
          <a:graphicData uri="http://schemas.openxmlformats.org/presentationml/2006/ole">
            <mc:AlternateContent>
              <mc:Choice xmlns:v="urn:schemas-microsoft-com:vml" Requires="v">
                <p:oleObj spid="_x0000_s1039" name="文档" r:id="rId3" imgW="10856272" imgH="3121057" progId="Word.Document.12">
                  <p:embed/>
                </p:oleObj>
              </mc:Choice>
              <mc:Fallback>
                <p:oleObj name="文档" r:id="rId3" imgW="10856272" imgH="3121057" progId="Word.Document.12">
                  <p:embed/>
                  <p:pic>
                    <p:nvPicPr>
                      <p:cNvPr id="0" name="OLE substitute image"/>
                      <p:cNvPicPr/>
                      <p:nvPr/>
                    </p:nvPicPr>
                    <p:blipFill>
                      <a:blip r:embed="rId4"/>
                      <a:stretch>
                        <a:fillRect/>
                      </a:stretch>
                    </p:blipFill>
                    <p:spPr>
                      <a:xfrm>
                        <a:off x="689768" y="2659923"/>
                        <a:ext cx="10812463" cy="3097213"/>
                      </a:xfrm>
                      <a:prstGeom prst="rect">
                        <a:avLst/>
                      </a:prstGeom>
                    </p:spPr>
                  </p:pic>
                </p:oleObj>
              </mc:Fallback>
            </mc:AlternateContent>
          </a:graphicData>
        </a:graphic>
      </p:graphicFrame>
      <p:sp>
        <p:nvSpPr>
          <p:cNvPr id="28" name="矩形 27">
            <a:extLst>
              <a:ext uri="{FF2B5EF4-FFF2-40B4-BE49-F238E27FC236}">
                <a16:creationId xmlns:a16="http://schemas.microsoft.com/office/drawing/2014/main" id="{D080D05E-CB65-45A3-AAA5-44885573F604}"/>
              </a:ext>
            </a:extLst>
          </p:cNvPr>
          <p:cNvSpPr/>
          <p:nvPr/>
        </p:nvSpPr>
        <p:spPr>
          <a:xfrm>
            <a:off x="1851713" y="2571807"/>
            <a:ext cx="628698"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ráo</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29" name="矩形 28">
            <a:extLst>
              <a:ext uri="{FF2B5EF4-FFF2-40B4-BE49-F238E27FC236}">
                <a16:creationId xmlns:a16="http://schemas.microsoft.com/office/drawing/2014/main" id="{F9F772DA-5A00-4B4B-9AD0-2B1533843344}"/>
              </a:ext>
            </a:extLst>
          </p:cNvPr>
          <p:cNvSpPr/>
          <p:nvPr/>
        </p:nvSpPr>
        <p:spPr>
          <a:xfrm>
            <a:off x="3388587" y="2619626"/>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饶恕</a:t>
            </a:r>
          </a:p>
        </p:txBody>
      </p:sp>
      <p:sp>
        <p:nvSpPr>
          <p:cNvPr id="30" name="矩形 29">
            <a:extLst>
              <a:ext uri="{FF2B5EF4-FFF2-40B4-BE49-F238E27FC236}">
                <a16:creationId xmlns:a16="http://schemas.microsoft.com/office/drawing/2014/main" id="{DC7284F0-B479-4735-AB44-8F9914FBF716}"/>
              </a:ext>
            </a:extLst>
          </p:cNvPr>
          <p:cNvSpPr/>
          <p:nvPr/>
        </p:nvSpPr>
        <p:spPr>
          <a:xfrm>
            <a:off x="1840696" y="3045774"/>
            <a:ext cx="663964"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náo</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1" name="矩形 30">
            <a:extLst>
              <a:ext uri="{FF2B5EF4-FFF2-40B4-BE49-F238E27FC236}">
                <a16:creationId xmlns:a16="http://schemas.microsoft.com/office/drawing/2014/main" id="{175099B7-511D-4CC4-B795-64AA2B7E8800}"/>
              </a:ext>
            </a:extLst>
          </p:cNvPr>
          <p:cNvSpPr/>
          <p:nvPr/>
        </p:nvSpPr>
        <p:spPr>
          <a:xfrm>
            <a:off x="3388587" y="3032291"/>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阻挠</a:t>
            </a:r>
          </a:p>
        </p:txBody>
      </p:sp>
      <p:sp>
        <p:nvSpPr>
          <p:cNvPr id="32" name="矩形 31">
            <a:extLst>
              <a:ext uri="{FF2B5EF4-FFF2-40B4-BE49-F238E27FC236}">
                <a16:creationId xmlns:a16="http://schemas.microsoft.com/office/drawing/2014/main" id="{AE14C0C3-A77B-487A-B11B-6CA7509E4557}"/>
              </a:ext>
            </a:extLst>
          </p:cNvPr>
          <p:cNvSpPr/>
          <p:nvPr/>
        </p:nvSpPr>
        <p:spPr>
          <a:xfrm>
            <a:off x="7307488" y="2582824"/>
            <a:ext cx="681597"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duo</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3" name="矩形 32">
            <a:extLst>
              <a:ext uri="{FF2B5EF4-FFF2-40B4-BE49-F238E27FC236}">
                <a16:creationId xmlns:a16="http://schemas.microsoft.com/office/drawing/2014/main" id="{BE48E5C3-ABF4-4EAF-B0D3-45AF5F054467}"/>
              </a:ext>
            </a:extLst>
          </p:cNvPr>
          <p:cNvSpPr/>
          <p:nvPr/>
        </p:nvSpPr>
        <p:spPr>
          <a:xfrm>
            <a:off x="8958283" y="2619626"/>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撺掇</a:t>
            </a:r>
          </a:p>
        </p:txBody>
      </p:sp>
      <p:sp>
        <p:nvSpPr>
          <p:cNvPr id="34" name="矩形 33">
            <a:extLst>
              <a:ext uri="{FF2B5EF4-FFF2-40B4-BE49-F238E27FC236}">
                <a16:creationId xmlns:a16="http://schemas.microsoft.com/office/drawing/2014/main" id="{FA4D7C18-67A8-4B3C-A9D6-CF0A9CA98634}"/>
              </a:ext>
            </a:extLst>
          </p:cNvPr>
          <p:cNvSpPr/>
          <p:nvPr/>
        </p:nvSpPr>
        <p:spPr>
          <a:xfrm>
            <a:off x="7252403" y="3058076"/>
            <a:ext cx="817853" cy="461665"/>
          </a:xfrm>
          <a:prstGeom prst="rect">
            <a:avLst/>
          </a:prstGeom>
        </p:spPr>
        <p:txBody>
          <a:bodyPr wrap="none">
            <a:spAutoFit/>
          </a:bodyPr>
          <a:lstStyle/>
          <a:p>
            <a:r>
              <a:rPr lang="en-US" altLang="zh-CN" sz="2400" b="1">
                <a:solidFill>
                  <a:srgbClr val="FF0000"/>
                </a:solidFill>
                <a:latin typeface="Times New Roman" panose="02020603050405020304" pitchFamily="18" charset="0"/>
                <a:cs typeface="Times New Roman" panose="02020603050405020304" pitchFamily="18" charset="0"/>
              </a:rPr>
              <a:t>chuò</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5" name="矩形 34">
            <a:extLst>
              <a:ext uri="{FF2B5EF4-FFF2-40B4-BE49-F238E27FC236}">
                <a16:creationId xmlns:a16="http://schemas.microsoft.com/office/drawing/2014/main" id="{7CE2F0E8-BC35-4F2A-BD64-AF1DC7869752}"/>
              </a:ext>
            </a:extLst>
          </p:cNvPr>
          <p:cNvSpPr/>
          <p:nvPr/>
        </p:nvSpPr>
        <p:spPr>
          <a:xfrm>
            <a:off x="8987923" y="3043308"/>
            <a:ext cx="817853"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辍学</a:t>
            </a:r>
          </a:p>
        </p:txBody>
      </p:sp>
      <p:sp>
        <p:nvSpPr>
          <p:cNvPr id="36" name="矩形 35">
            <a:extLst>
              <a:ext uri="{FF2B5EF4-FFF2-40B4-BE49-F238E27FC236}">
                <a16:creationId xmlns:a16="http://schemas.microsoft.com/office/drawing/2014/main" id="{3BEECB13-FA03-488F-8FA0-C7EACF0868AB}"/>
              </a:ext>
            </a:extLst>
          </p:cNvPr>
          <p:cNvSpPr/>
          <p:nvPr/>
        </p:nvSpPr>
        <p:spPr>
          <a:xfrm>
            <a:off x="1968268" y="3607877"/>
            <a:ext cx="423514"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xī</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7" name="矩形 36">
            <a:extLst>
              <a:ext uri="{FF2B5EF4-FFF2-40B4-BE49-F238E27FC236}">
                <a16:creationId xmlns:a16="http://schemas.microsoft.com/office/drawing/2014/main" id="{C50D629B-8716-4488-ABDA-D4025E649C2C}"/>
              </a:ext>
            </a:extLst>
          </p:cNvPr>
          <p:cNvSpPr/>
          <p:nvPr/>
        </p:nvSpPr>
        <p:spPr>
          <a:xfrm>
            <a:off x="3399604" y="3618894"/>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吸取</a:t>
            </a:r>
          </a:p>
        </p:txBody>
      </p:sp>
      <p:sp>
        <p:nvSpPr>
          <p:cNvPr id="38" name="矩形 37">
            <a:extLst>
              <a:ext uri="{FF2B5EF4-FFF2-40B4-BE49-F238E27FC236}">
                <a16:creationId xmlns:a16="http://schemas.microsoft.com/office/drawing/2014/main" id="{3D1DA8AE-176B-466C-9D6F-305DB119F37F}"/>
              </a:ext>
            </a:extLst>
          </p:cNvPr>
          <p:cNvSpPr/>
          <p:nvPr/>
        </p:nvSpPr>
        <p:spPr>
          <a:xfrm>
            <a:off x="1961883" y="4046327"/>
            <a:ext cx="372218"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jí</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39" name="矩形 38">
            <a:extLst>
              <a:ext uri="{FF2B5EF4-FFF2-40B4-BE49-F238E27FC236}">
                <a16:creationId xmlns:a16="http://schemas.microsoft.com/office/drawing/2014/main" id="{F1077CC3-1724-479F-B94A-462D70D44D1B}"/>
              </a:ext>
            </a:extLst>
          </p:cNvPr>
          <p:cNvSpPr/>
          <p:nvPr/>
        </p:nvSpPr>
        <p:spPr>
          <a:xfrm>
            <a:off x="3410621" y="4070827"/>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汲取</a:t>
            </a:r>
          </a:p>
        </p:txBody>
      </p:sp>
      <p:sp>
        <p:nvSpPr>
          <p:cNvPr id="40" name="矩形 39">
            <a:extLst>
              <a:ext uri="{FF2B5EF4-FFF2-40B4-BE49-F238E27FC236}">
                <a16:creationId xmlns:a16="http://schemas.microsoft.com/office/drawing/2014/main" id="{F69F89AD-29A1-4005-888C-0AFD5DF30B1C}"/>
              </a:ext>
            </a:extLst>
          </p:cNvPr>
          <p:cNvSpPr/>
          <p:nvPr/>
        </p:nvSpPr>
        <p:spPr>
          <a:xfrm>
            <a:off x="7343797" y="3596860"/>
            <a:ext cx="628698"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zhē</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41" name="矩形 40">
            <a:extLst>
              <a:ext uri="{FF2B5EF4-FFF2-40B4-BE49-F238E27FC236}">
                <a16:creationId xmlns:a16="http://schemas.microsoft.com/office/drawing/2014/main" id="{72499076-1938-4D30-B1F2-BCBFEECD66EB}"/>
              </a:ext>
            </a:extLst>
          </p:cNvPr>
          <p:cNvSpPr/>
          <p:nvPr/>
        </p:nvSpPr>
        <p:spPr>
          <a:xfrm>
            <a:off x="8969300" y="3629911"/>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遮盖</a:t>
            </a:r>
          </a:p>
        </p:txBody>
      </p:sp>
      <p:sp>
        <p:nvSpPr>
          <p:cNvPr id="42" name="矩形 41">
            <a:extLst>
              <a:ext uri="{FF2B5EF4-FFF2-40B4-BE49-F238E27FC236}">
                <a16:creationId xmlns:a16="http://schemas.microsoft.com/office/drawing/2014/main" id="{25B41BC9-EF49-485B-964B-A02FF9276321}"/>
              </a:ext>
            </a:extLst>
          </p:cNvPr>
          <p:cNvSpPr/>
          <p:nvPr/>
        </p:nvSpPr>
        <p:spPr>
          <a:xfrm>
            <a:off x="7366324" y="4057344"/>
            <a:ext cx="628698" cy="461665"/>
          </a:xfrm>
          <a:prstGeom prst="rect">
            <a:avLst/>
          </a:prstGeom>
        </p:spPr>
        <p:txBody>
          <a:bodyPr wrap="none">
            <a:spAutoFit/>
          </a:bodyPr>
          <a:lstStyle/>
          <a:p>
            <a:r>
              <a:rPr lang="en-US" altLang="zh-CN" sz="2400" b="1" err="1">
                <a:solidFill>
                  <a:srgbClr val="FF0000"/>
                </a:solidFill>
                <a:latin typeface="Times New Roman" panose="02020603050405020304" pitchFamily="18" charset="0"/>
                <a:cs typeface="Times New Roman" panose="02020603050405020304" pitchFamily="18" charset="0"/>
              </a:rPr>
              <a:t>zhè</a:t>
            </a:r>
            <a:endParaRPr lang="zh-CN" altLang="en-US" sz="2400" b="1">
              <a:solidFill>
                <a:srgbClr val="FF0000"/>
              </a:solidFill>
              <a:latin typeface="Times New Roman" panose="02020603050405020304" pitchFamily="18" charset="0"/>
              <a:cs typeface="Times New Roman" panose="02020603050405020304" pitchFamily="18" charset="0"/>
            </a:endParaRPr>
          </a:p>
        </p:txBody>
      </p:sp>
      <p:sp>
        <p:nvSpPr>
          <p:cNvPr id="43" name="矩形 42">
            <a:extLst>
              <a:ext uri="{FF2B5EF4-FFF2-40B4-BE49-F238E27FC236}">
                <a16:creationId xmlns:a16="http://schemas.microsoft.com/office/drawing/2014/main" id="{0B6709FA-A96D-468E-9577-5118E0696A61}"/>
              </a:ext>
            </a:extLst>
          </p:cNvPr>
          <p:cNvSpPr/>
          <p:nvPr/>
        </p:nvSpPr>
        <p:spPr>
          <a:xfrm>
            <a:off x="8958283" y="4081844"/>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蔗糖</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2413294673"/>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8">
                                            <p:txEl>
                                              <p:pRg st="0" end="0"/>
                                            </p:txEl>
                                          </p:spTgt>
                                        </p:tgtEl>
                                        <p:attrNameLst>
                                          <p:attrName>style.visibility</p:attrName>
                                        </p:attrNameLst>
                                      </p:cBhvr>
                                      <p:to>
                                        <p:strVal val="visible"/>
                                      </p:to>
                                    </p:set>
                                    <p:animEffect transition="in" filter="blinds(horizontal)">
                                      <p:cBhvr>
                                        <p:cTn id="7" dur="500"/>
                                        <p:tgtEl>
                                          <p:spTgt spid="28">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9">
                                            <p:txEl>
                                              <p:pRg st="0" end="0"/>
                                            </p:txEl>
                                          </p:spTgt>
                                        </p:tgtEl>
                                        <p:attrNameLst>
                                          <p:attrName>style.visibility</p:attrName>
                                        </p:attrNameLst>
                                      </p:cBhvr>
                                      <p:to>
                                        <p:strVal val="visible"/>
                                      </p:to>
                                    </p:set>
                                    <p:animEffect transition="in" filter="blinds(horizontal)">
                                      <p:cBhvr>
                                        <p:cTn id="12" dur="500"/>
                                        <p:tgtEl>
                                          <p:spTgt spid="29">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30">
                                            <p:txEl>
                                              <p:pRg st="0" end="0"/>
                                            </p:txEl>
                                          </p:spTgt>
                                        </p:tgtEl>
                                        <p:attrNameLst>
                                          <p:attrName>style.visibility</p:attrName>
                                        </p:attrNameLst>
                                      </p:cBhvr>
                                      <p:to>
                                        <p:strVal val="visible"/>
                                      </p:to>
                                    </p:set>
                                    <p:animEffect transition="in" filter="blinds(horizontal)">
                                      <p:cBhvr>
                                        <p:cTn id="17" dur="500"/>
                                        <p:tgtEl>
                                          <p:spTgt spid="30">
                                            <p:txEl>
                                              <p:pRg st="0" end="0"/>
                                            </p:txEl>
                                          </p:spTgt>
                                        </p:tgtEl>
                                      </p:cBhvr>
                                    </p:animEffect>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nodeType="clickEffect">
                                  <p:stCondLst>
                                    <p:cond delay="0"/>
                                  </p:stCondLst>
                                  <p:childTnLst>
                                    <p:set>
                                      <p:cBhvr>
                                        <p:cTn id="21" dur="1" fill="hold">
                                          <p:stCondLst>
                                            <p:cond delay="0"/>
                                          </p:stCondLst>
                                        </p:cTn>
                                        <p:tgtEl>
                                          <p:spTgt spid="31">
                                            <p:txEl>
                                              <p:pRg st="0" end="0"/>
                                            </p:txEl>
                                          </p:spTgt>
                                        </p:tgtEl>
                                        <p:attrNameLst>
                                          <p:attrName>style.visibility</p:attrName>
                                        </p:attrNameLst>
                                      </p:cBhvr>
                                      <p:to>
                                        <p:strVal val="visible"/>
                                      </p:to>
                                    </p:set>
                                    <p:animEffect transition="in" filter="blinds(horizontal)">
                                      <p:cBhvr>
                                        <p:cTn id="22" dur="500"/>
                                        <p:tgtEl>
                                          <p:spTgt spid="31">
                                            <p:txEl>
                                              <p:pRg st="0" end="0"/>
                                            </p:txEl>
                                          </p:spTgt>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3" presetClass="entr" presetSubtype="10" fill="hold" nodeType="clickEffect">
                                  <p:stCondLst>
                                    <p:cond delay="0"/>
                                  </p:stCondLst>
                                  <p:childTnLst>
                                    <p:set>
                                      <p:cBhvr>
                                        <p:cTn id="26" dur="1" fill="hold">
                                          <p:stCondLst>
                                            <p:cond delay="0"/>
                                          </p:stCondLst>
                                        </p:cTn>
                                        <p:tgtEl>
                                          <p:spTgt spid="32">
                                            <p:txEl>
                                              <p:pRg st="0" end="0"/>
                                            </p:txEl>
                                          </p:spTgt>
                                        </p:tgtEl>
                                        <p:attrNameLst>
                                          <p:attrName>style.visibility</p:attrName>
                                        </p:attrNameLst>
                                      </p:cBhvr>
                                      <p:to>
                                        <p:strVal val="visible"/>
                                      </p:to>
                                    </p:set>
                                    <p:animEffect transition="in" filter="blinds(horizontal)">
                                      <p:cBhvr>
                                        <p:cTn id="27" dur="500"/>
                                        <p:tgtEl>
                                          <p:spTgt spid="32">
                                            <p:txEl>
                                              <p:pRg st="0" end="0"/>
                                            </p:txEl>
                                          </p:spTgt>
                                        </p:tgtEl>
                                      </p:cBhvr>
                                    </p:animEffect>
                                  </p:childTnLst>
                                </p:cTn>
                              </p:par>
                            </p:childTnLst>
                          </p:cTn>
                        </p:par>
                      </p:childTnLst>
                    </p:cTn>
                  </p:par>
                  <p:par>
                    <p:cTn id="28" fill="hold" nodeType="clickPar">
                      <p:stCondLst>
                        <p:cond delay="indefinite"/>
                      </p:stCondLst>
                      <p:childTnLst>
                        <p:par>
                          <p:cTn id="29" fill="hold" nodeType="afterGroup">
                            <p:stCondLst>
                              <p:cond delay="0"/>
                            </p:stCondLst>
                            <p:childTnLst>
                              <p:par>
                                <p:cTn id="30" presetID="3" presetClass="entr" presetSubtype="10" fill="hold" nodeType="clickEffect">
                                  <p:stCondLst>
                                    <p:cond delay="0"/>
                                  </p:stCondLst>
                                  <p:childTnLst>
                                    <p:set>
                                      <p:cBhvr>
                                        <p:cTn id="31" dur="1" fill="hold">
                                          <p:stCondLst>
                                            <p:cond delay="0"/>
                                          </p:stCondLst>
                                        </p:cTn>
                                        <p:tgtEl>
                                          <p:spTgt spid="33">
                                            <p:txEl>
                                              <p:pRg st="0" end="0"/>
                                            </p:txEl>
                                          </p:spTgt>
                                        </p:tgtEl>
                                        <p:attrNameLst>
                                          <p:attrName>style.visibility</p:attrName>
                                        </p:attrNameLst>
                                      </p:cBhvr>
                                      <p:to>
                                        <p:strVal val="visible"/>
                                      </p:to>
                                    </p:set>
                                    <p:animEffect transition="in" filter="blinds(horizontal)">
                                      <p:cBhvr>
                                        <p:cTn id="32" dur="500"/>
                                        <p:tgtEl>
                                          <p:spTgt spid="33">
                                            <p:txEl>
                                              <p:pRg st="0" end="0"/>
                                            </p:txEl>
                                          </p:spTgt>
                                        </p:tgtEl>
                                      </p:cBhvr>
                                    </p:animEffect>
                                  </p:childTnLst>
                                </p:cTn>
                              </p:par>
                            </p:childTnLst>
                          </p:cTn>
                        </p:par>
                      </p:childTnLst>
                    </p:cTn>
                  </p:par>
                  <p:par>
                    <p:cTn id="33" fill="hold" nodeType="clickPar">
                      <p:stCondLst>
                        <p:cond delay="indefinite"/>
                      </p:stCondLst>
                      <p:childTnLst>
                        <p:par>
                          <p:cTn id="34" fill="hold" nodeType="afterGroup">
                            <p:stCondLst>
                              <p:cond delay="0"/>
                            </p:stCondLst>
                            <p:childTnLst>
                              <p:par>
                                <p:cTn id="35" presetID="3" presetClass="entr" presetSubtype="10" fill="hold" nodeType="clickEffect">
                                  <p:stCondLst>
                                    <p:cond delay="0"/>
                                  </p:stCondLst>
                                  <p:childTnLst>
                                    <p:set>
                                      <p:cBhvr>
                                        <p:cTn id="36" dur="1" fill="hold">
                                          <p:stCondLst>
                                            <p:cond delay="0"/>
                                          </p:stCondLst>
                                        </p:cTn>
                                        <p:tgtEl>
                                          <p:spTgt spid="34">
                                            <p:txEl>
                                              <p:pRg st="0" end="0"/>
                                            </p:txEl>
                                          </p:spTgt>
                                        </p:tgtEl>
                                        <p:attrNameLst>
                                          <p:attrName>style.visibility</p:attrName>
                                        </p:attrNameLst>
                                      </p:cBhvr>
                                      <p:to>
                                        <p:strVal val="visible"/>
                                      </p:to>
                                    </p:set>
                                    <p:animEffect transition="in" filter="blinds(horizontal)">
                                      <p:cBhvr>
                                        <p:cTn id="37" dur="500"/>
                                        <p:tgtEl>
                                          <p:spTgt spid="34">
                                            <p:txEl>
                                              <p:pRg st="0" end="0"/>
                                            </p:txEl>
                                          </p:spTgt>
                                        </p:tgtEl>
                                      </p:cBhvr>
                                    </p:animEffect>
                                  </p:childTnLst>
                                </p:cTn>
                              </p:par>
                            </p:childTnLst>
                          </p:cTn>
                        </p:par>
                      </p:childTnLst>
                    </p:cTn>
                  </p:par>
                  <p:par>
                    <p:cTn id="38" fill="hold" nodeType="clickPar">
                      <p:stCondLst>
                        <p:cond delay="indefinite"/>
                      </p:stCondLst>
                      <p:childTnLst>
                        <p:par>
                          <p:cTn id="39" fill="hold" nodeType="afterGroup">
                            <p:stCondLst>
                              <p:cond delay="0"/>
                            </p:stCondLst>
                            <p:childTnLst>
                              <p:par>
                                <p:cTn id="40" presetID="3" presetClass="entr" presetSubtype="10" fill="hold" nodeType="clickEffect">
                                  <p:stCondLst>
                                    <p:cond delay="0"/>
                                  </p:stCondLst>
                                  <p:childTnLst>
                                    <p:set>
                                      <p:cBhvr>
                                        <p:cTn id="41" dur="1" fill="hold">
                                          <p:stCondLst>
                                            <p:cond delay="0"/>
                                          </p:stCondLst>
                                        </p:cTn>
                                        <p:tgtEl>
                                          <p:spTgt spid="35">
                                            <p:txEl>
                                              <p:pRg st="0" end="0"/>
                                            </p:txEl>
                                          </p:spTgt>
                                        </p:tgtEl>
                                        <p:attrNameLst>
                                          <p:attrName>style.visibility</p:attrName>
                                        </p:attrNameLst>
                                      </p:cBhvr>
                                      <p:to>
                                        <p:strVal val="visible"/>
                                      </p:to>
                                    </p:set>
                                    <p:animEffect transition="in" filter="blinds(horizontal)">
                                      <p:cBhvr>
                                        <p:cTn id="42" dur="500"/>
                                        <p:tgtEl>
                                          <p:spTgt spid="35">
                                            <p:txEl>
                                              <p:pRg st="0" end="0"/>
                                            </p:txEl>
                                          </p:spTgt>
                                        </p:tgtEl>
                                      </p:cBhvr>
                                    </p:animEffect>
                                  </p:childTnLst>
                                </p:cTn>
                              </p:par>
                            </p:childTnLst>
                          </p:cTn>
                        </p:par>
                      </p:childTnLst>
                    </p:cTn>
                  </p:par>
                  <p:par>
                    <p:cTn id="43" fill="hold" nodeType="clickPar">
                      <p:stCondLst>
                        <p:cond delay="indefinite"/>
                      </p:stCondLst>
                      <p:childTnLst>
                        <p:par>
                          <p:cTn id="44" fill="hold" nodeType="afterGroup">
                            <p:stCondLst>
                              <p:cond delay="0"/>
                            </p:stCondLst>
                            <p:childTnLst>
                              <p:par>
                                <p:cTn id="45" presetID="3" presetClass="entr" presetSubtype="10" fill="hold" nodeType="clickEffect">
                                  <p:stCondLst>
                                    <p:cond delay="0"/>
                                  </p:stCondLst>
                                  <p:childTnLst>
                                    <p:set>
                                      <p:cBhvr>
                                        <p:cTn id="46" dur="1" fill="hold">
                                          <p:stCondLst>
                                            <p:cond delay="0"/>
                                          </p:stCondLst>
                                        </p:cTn>
                                        <p:tgtEl>
                                          <p:spTgt spid="36">
                                            <p:txEl>
                                              <p:pRg st="0" end="0"/>
                                            </p:txEl>
                                          </p:spTgt>
                                        </p:tgtEl>
                                        <p:attrNameLst>
                                          <p:attrName>style.visibility</p:attrName>
                                        </p:attrNameLst>
                                      </p:cBhvr>
                                      <p:to>
                                        <p:strVal val="visible"/>
                                      </p:to>
                                    </p:set>
                                    <p:animEffect transition="in" filter="blinds(horizontal)">
                                      <p:cBhvr>
                                        <p:cTn id="47" dur="500"/>
                                        <p:tgtEl>
                                          <p:spTgt spid="36">
                                            <p:txEl>
                                              <p:pRg st="0" end="0"/>
                                            </p:txEl>
                                          </p:spTgt>
                                        </p:tgtEl>
                                      </p:cBhvr>
                                    </p:animEffect>
                                  </p:childTnLst>
                                </p:cTn>
                              </p:par>
                            </p:childTnLst>
                          </p:cTn>
                        </p:par>
                      </p:childTnLst>
                    </p:cTn>
                  </p:par>
                  <p:par>
                    <p:cTn id="48" fill="hold" nodeType="clickPar">
                      <p:stCondLst>
                        <p:cond delay="indefinite"/>
                      </p:stCondLst>
                      <p:childTnLst>
                        <p:par>
                          <p:cTn id="49" fill="hold" nodeType="afterGroup">
                            <p:stCondLst>
                              <p:cond delay="0"/>
                            </p:stCondLst>
                            <p:childTnLst>
                              <p:par>
                                <p:cTn id="50" presetID="3" presetClass="entr" presetSubtype="10" fill="hold" nodeType="clickEffect">
                                  <p:stCondLst>
                                    <p:cond delay="0"/>
                                  </p:stCondLst>
                                  <p:childTnLst>
                                    <p:set>
                                      <p:cBhvr>
                                        <p:cTn id="51" dur="1" fill="hold">
                                          <p:stCondLst>
                                            <p:cond delay="0"/>
                                          </p:stCondLst>
                                        </p:cTn>
                                        <p:tgtEl>
                                          <p:spTgt spid="37">
                                            <p:txEl>
                                              <p:pRg st="0" end="0"/>
                                            </p:txEl>
                                          </p:spTgt>
                                        </p:tgtEl>
                                        <p:attrNameLst>
                                          <p:attrName>style.visibility</p:attrName>
                                        </p:attrNameLst>
                                      </p:cBhvr>
                                      <p:to>
                                        <p:strVal val="visible"/>
                                      </p:to>
                                    </p:set>
                                    <p:animEffect transition="in" filter="blinds(horizontal)">
                                      <p:cBhvr>
                                        <p:cTn id="52" dur="500"/>
                                        <p:tgtEl>
                                          <p:spTgt spid="37">
                                            <p:txEl>
                                              <p:pRg st="0" end="0"/>
                                            </p:txEl>
                                          </p:spTgt>
                                        </p:tgtEl>
                                      </p:cBhvr>
                                    </p:animEffect>
                                  </p:childTnLst>
                                </p:cTn>
                              </p:par>
                            </p:childTnLst>
                          </p:cTn>
                        </p:par>
                      </p:childTnLst>
                    </p:cTn>
                  </p:par>
                  <p:par>
                    <p:cTn id="53" fill="hold" nodeType="clickPar">
                      <p:stCondLst>
                        <p:cond delay="indefinite"/>
                      </p:stCondLst>
                      <p:childTnLst>
                        <p:par>
                          <p:cTn id="54" fill="hold" nodeType="afterGroup">
                            <p:stCondLst>
                              <p:cond delay="0"/>
                            </p:stCondLst>
                            <p:childTnLst>
                              <p:par>
                                <p:cTn id="55" presetID="3" presetClass="entr" presetSubtype="10" fill="hold" nodeType="clickEffect">
                                  <p:stCondLst>
                                    <p:cond delay="0"/>
                                  </p:stCondLst>
                                  <p:childTnLst>
                                    <p:set>
                                      <p:cBhvr>
                                        <p:cTn id="56" dur="1" fill="hold">
                                          <p:stCondLst>
                                            <p:cond delay="0"/>
                                          </p:stCondLst>
                                        </p:cTn>
                                        <p:tgtEl>
                                          <p:spTgt spid="38">
                                            <p:txEl>
                                              <p:pRg st="0" end="0"/>
                                            </p:txEl>
                                          </p:spTgt>
                                        </p:tgtEl>
                                        <p:attrNameLst>
                                          <p:attrName>style.visibility</p:attrName>
                                        </p:attrNameLst>
                                      </p:cBhvr>
                                      <p:to>
                                        <p:strVal val="visible"/>
                                      </p:to>
                                    </p:set>
                                    <p:animEffect transition="in" filter="blinds(horizontal)">
                                      <p:cBhvr>
                                        <p:cTn id="57" dur="500"/>
                                        <p:tgtEl>
                                          <p:spTgt spid="38">
                                            <p:txEl>
                                              <p:pRg st="0" end="0"/>
                                            </p:txEl>
                                          </p:spTgt>
                                        </p:tgtEl>
                                      </p:cBhvr>
                                    </p:animEffect>
                                  </p:childTnLst>
                                </p:cTn>
                              </p:par>
                            </p:childTnLst>
                          </p:cTn>
                        </p:par>
                      </p:childTnLst>
                    </p:cTn>
                  </p:par>
                  <p:par>
                    <p:cTn id="58" fill="hold" nodeType="clickPar">
                      <p:stCondLst>
                        <p:cond delay="indefinite"/>
                      </p:stCondLst>
                      <p:childTnLst>
                        <p:par>
                          <p:cTn id="59" fill="hold" nodeType="afterGroup">
                            <p:stCondLst>
                              <p:cond delay="0"/>
                            </p:stCondLst>
                            <p:childTnLst>
                              <p:par>
                                <p:cTn id="60" presetID="3" presetClass="entr" presetSubtype="10" fill="hold" nodeType="clickEffect">
                                  <p:stCondLst>
                                    <p:cond delay="0"/>
                                  </p:stCondLst>
                                  <p:childTnLst>
                                    <p:set>
                                      <p:cBhvr>
                                        <p:cTn id="61" dur="1" fill="hold">
                                          <p:stCondLst>
                                            <p:cond delay="0"/>
                                          </p:stCondLst>
                                        </p:cTn>
                                        <p:tgtEl>
                                          <p:spTgt spid="39">
                                            <p:txEl>
                                              <p:pRg st="0" end="0"/>
                                            </p:txEl>
                                          </p:spTgt>
                                        </p:tgtEl>
                                        <p:attrNameLst>
                                          <p:attrName>style.visibility</p:attrName>
                                        </p:attrNameLst>
                                      </p:cBhvr>
                                      <p:to>
                                        <p:strVal val="visible"/>
                                      </p:to>
                                    </p:set>
                                    <p:animEffect transition="in" filter="blinds(horizontal)">
                                      <p:cBhvr>
                                        <p:cTn id="62" dur="500"/>
                                        <p:tgtEl>
                                          <p:spTgt spid="39">
                                            <p:txEl>
                                              <p:pRg st="0" end="0"/>
                                            </p:txEl>
                                          </p:spTgt>
                                        </p:tgtEl>
                                      </p:cBhvr>
                                    </p:animEffect>
                                  </p:childTnLst>
                                </p:cTn>
                              </p:par>
                            </p:childTnLst>
                          </p:cTn>
                        </p:par>
                      </p:childTnLst>
                    </p:cTn>
                  </p:par>
                  <p:par>
                    <p:cTn id="63" fill="hold" nodeType="clickPar">
                      <p:stCondLst>
                        <p:cond delay="indefinite"/>
                      </p:stCondLst>
                      <p:childTnLst>
                        <p:par>
                          <p:cTn id="64" fill="hold" nodeType="afterGroup">
                            <p:stCondLst>
                              <p:cond delay="0"/>
                            </p:stCondLst>
                            <p:childTnLst>
                              <p:par>
                                <p:cTn id="65" presetID="3" presetClass="entr" presetSubtype="10" fill="hold" nodeType="clickEffect">
                                  <p:stCondLst>
                                    <p:cond delay="0"/>
                                  </p:stCondLst>
                                  <p:childTnLst>
                                    <p:set>
                                      <p:cBhvr>
                                        <p:cTn id="66" dur="1" fill="hold">
                                          <p:stCondLst>
                                            <p:cond delay="0"/>
                                          </p:stCondLst>
                                        </p:cTn>
                                        <p:tgtEl>
                                          <p:spTgt spid="40">
                                            <p:txEl>
                                              <p:pRg st="0" end="0"/>
                                            </p:txEl>
                                          </p:spTgt>
                                        </p:tgtEl>
                                        <p:attrNameLst>
                                          <p:attrName>style.visibility</p:attrName>
                                        </p:attrNameLst>
                                      </p:cBhvr>
                                      <p:to>
                                        <p:strVal val="visible"/>
                                      </p:to>
                                    </p:set>
                                    <p:animEffect transition="in" filter="blinds(horizontal)">
                                      <p:cBhvr>
                                        <p:cTn id="67" dur="500"/>
                                        <p:tgtEl>
                                          <p:spTgt spid="40">
                                            <p:txEl>
                                              <p:pRg st="0" end="0"/>
                                            </p:txEl>
                                          </p:spTgt>
                                        </p:tgtEl>
                                      </p:cBhvr>
                                    </p:animEffect>
                                  </p:childTnLst>
                                </p:cTn>
                              </p:par>
                            </p:childTnLst>
                          </p:cTn>
                        </p:par>
                      </p:childTnLst>
                    </p:cTn>
                  </p:par>
                  <p:par>
                    <p:cTn id="68" fill="hold" nodeType="clickPar">
                      <p:stCondLst>
                        <p:cond delay="indefinite"/>
                      </p:stCondLst>
                      <p:childTnLst>
                        <p:par>
                          <p:cTn id="69" fill="hold" nodeType="afterGroup">
                            <p:stCondLst>
                              <p:cond delay="0"/>
                            </p:stCondLst>
                            <p:childTnLst>
                              <p:par>
                                <p:cTn id="70" presetID="3" presetClass="entr" presetSubtype="10" fill="hold" nodeType="clickEffect">
                                  <p:stCondLst>
                                    <p:cond delay="0"/>
                                  </p:stCondLst>
                                  <p:childTnLst>
                                    <p:set>
                                      <p:cBhvr>
                                        <p:cTn id="71" dur="1" fill="hold">
                                          <p:stCondLst>
                                            <p:cond delay="0"/>
                                          </p:stCondLst>
                                        </p:cTn>
                                        <p:tgtEl>
                                          <p:spTgt spid="41">
                                            <p:txEl>
                                              <p:pRg st="0" end="0"/>
                                            </p:txEl>
                                          </p:spTgt>
                                        </p:tgtEl>
                                        <p:attrNameLst>
                                          <p:attrName>style.visibility</p:attrName>
                                        </p:attrNameLst>
                                      </p:cBhvr>
                                      <p:to>
                                        <p:strVal val="visible"/>
                                      </p:to>
                                    </p:set>
                                    <p:animEffect transition="in" filter="blinds(horizontal)">
                                      <p:cBhvr>
                                        <p:cTn id="72" dur="500"/>
                                        <p:tgtEl>
                                          <p:spTgt spid="41">
                                            <p:txEl>
                                              <p:pRg st="0" end="0"/>
                                            </p:txEl>
                                          </p:spTgt>
                                        </p:tgtEl>
                                      </p:cBhvr>
                                    </p:animEffect>
                                  </p:childTnLst>
                                </p:cTn>
                              </p:par>
                            </p:childTnLst>
                          </p:cTn>
                        </p:par>
                      </p:childTnLst>
                    </p:cTn>
                  </p:par>
                  <p:par>
                    <p:cTn id="73" fill="hold" nodeType="clickPar">
                      <p:stCondLst>
                        <p:cond delay="indefinite"/>
                      </p:stCondLst>
                      <p:childTnLst>
                        <p:par>
                          <p:cTn id="74" fill="hold" nodeType="afterGroup">
                            <p:stCondLst>
                              <p:cond delay="0"/>
                            </p:stCondLst>
                            <p:childTnLst>
                              <p:par>
                                <p:cTn id="75" presetID="3" presetClass="entr" presetSubtype="10" fill="hold" nodeType="clickEffect">
                                  <p:stCondLst>
                                    <p:cond delay="0"/>
                                  </p:stCondLst>
                                  <p:childTnLst>
                                    <p:set>
                                      <p:cBhvr>
                                        <p:cTn id="76" dur="1" fill="hold">
                                          <p:stCondLst>
                                            <p:cond delay="0"/>
                                          </p:stCondLst>
                                        </p:cTn>
                                        <p:tgtEl>
                                          <p:spTgt spid="42">
                                            <p:txEl>
                                              <p:pRg st="0" end="0"/>
                                            </p:txEl>
                                          </p:spTgt>
                                        </p:tgtEl>
                                        <p:attrNameLst>
                                          <p:attrName>style.visibility</p:attrName>
                                        </p:attrNameLst>
                                      </p:cBhvr>
                                      <p:to>
                                        <p:strVal val="visible"/>
                                      </p:to>
                                    </p:set>
                                    <p:animEffect transition="in" filter="blinds(horizontal)">
                                      <p:cBhvr>
                                        <p:cTn id="77" dur="500"/>
                                        <p:tgtEl>
                                          <p:spTgt spid="42">
                                            <p:txEl>
                                              <p:pRg st="0" end="0"/>
                                            </p:txEl>
                                          </p:spTgt>
                                        </p:tgtEl>
                                      </p:cBhvr>
                                    </p:animEffect>
                                  </p:childTnLst>
                                </p:cTn>
                              </p:par>
                            </p:childTnLst>
                          </p:cTn>
                        </p:par>
                      </p:childTnLst>
                    </p:cTn>
                  </p:par>
                  <p:par>
                    <p:cTn id="78" fill="hold" nodeType="clickPar">
                      <p:stCondLst>
                        <p:cond delay="indefinite"/>
                      </p:stCondLst>
                      <p:childTnLst>
                        <p:par>
                          <p:cTn id="79" fill="hold" nodeType="afterGroup">
                            <p:stCondLst>
                              <p:cond delay="0"/>
                            </p:stCondLst>
                            <p:childTnLst>
                              <p:par>
                                <p:cTn id="80" presetID="3" presetClass="entr" presetSubtype="10" fill="hold" nodeType="clickEffect">
                                  <p:stCondLst>
                                    <p:cond delay="0"/>
                                  </p:stCondLst>
                                  <p:childTnLst>
                                    <p:set>
                                      <p:cBhvr>
                                        <p:cTn id="81" dur="1" fill="hold">
                                          <p:stCondLst>
                                            <p:cond delay="0"/>
                                          </p:stCondLst>
                                        </p:cTn>
                                        <p:tgtEl>
                                          <p:spTgt spid="43">
                                            <p:txEl>
                                              <p:pRg st="0" end="0"/>
                                            </p:txEl>
                                          </p:spTgt>
                                        </p:tgtEl>
                                        <p:attrNameLst>
                                          <p:attrName>style.visibility</p:attrName>
                                        </p:attrNameLst>
                                      </p:cBhvr>
                                      <p:to>
                                        <p:strVal val="visible"/>
                                      </p:to>
                                    </p:set>
                                    <p:animEffect transition="in" filter="blinds(horizontal)">
                                      <p:cBhvr>
                                        <p:cTn id="82" dur="500"/>
                                        <p:tgtEl>
                                          <p:spTgt spid="4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225289"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22" name="矩形 21">
            <a:extLst>
              <a:ext uri="{FF2B5EF4-FFF2-40B4-BE49-F238E27FC236}">
                <a16:creationId xmlns:a16="http://schemas.microsoft.com/office/drawing/2014/main" id="{B0BA1642-6784-43C9-98FD-5573633EC2CD}"/>
              </a:ext>
            </a:extLst>
          </p:cNvPr>
          <p:cNvSpPr/>
          <p:nvPr/>
        </p:nvSpPr>
        <p:spPr>
          <a:xfrm>
            <a:off x="605614" y="1100864"/>
            <a:ext cx="11412000" cy="695231"/>
          </a:xfrm>
          <a:prstGeom prst="rect">
            <a:avLst/>
          </a:prstGeom>
        </p:spPr>
        <p:txBody>
          <a:bodyPr wrap="square" lIns="121898" tIns="60948" rIns="121898" bIns="60948">
            <a:spAutoFit/>
          </a:bodyPr>
          <a:lstStyle/>
          <a:p>
            <a:pPr algn="just">
              <a:lnSpc>
                <a:spcPct val="150000"/>
              </a:lnSpc>
              <a:spcAft>
                <a:spcPct val="0"/>
              </a:spcAf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3.</a:t>
            </a:r>
            <a:r>
              <a:rPr lang="zh-CN" altLang="en-US" sz="2800" b="1" kern="100">
                <a:latin typeface="Times New Roman" panose="02020603050405020304" pitchFamily="18" charset="0"/>
                <a:ea typeface="方正中等线简体" panose="03000509000000000000" pitchFamily="65" charset="-122"/>
                <a:cs typeface="Times New Roman" panose="02020603050405020304" pitchFamily="18" charset="0"/>
              </a:rPr>
              <a:t>辨词义</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23" name="矩形 22">
            <a:extLst>
              <a:ext uri="{FF2B5EF4-FFF2-40B4-BE49-F238E27FC236}">
                <a16:creationId xmlns:a16="http://schemas.microsoft.com/office/drawing/2014/main" id="{546A29D0-18CB-432D-8DDD-6961100B0528}"/>
              </a:ext>
            </a:extLst>
          </p:cNvPr>
          <p:cNvSpPr>
            <a:spLocks noChangeArrowheads="1"/>
          </p:cNvSpPr>
          <p:nvPr/>
        </p:nvSpPr>
        <p:spPr bwMode="auto">
          <a:xfrm>
            <a:off x="560234" y="1899472"/>
            <a:ext cx="11192821" cy="33297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b="1" kern="100">
                <a:latin typeface="Times New Roman"/>
                <a:cs typeface="Courier New"/>
              </a:rPr>
              <a:t>(1)</a:t>
            </a:r>
            <a:r>
              <a:rPr lang="zh-CN" altLang="zh-CN" sz="2400" b="1" kern="100">
                <a:latin typeface="Times New Roman"/>
                <a:cs typeface="Times New Roman"/>
              </a:rPr>
              <a:t>宣布</a:t>
            </a:r>
            <a:r>
              <a:rPr lang="en-US" altLang="zh-CN" sz="2400" b="1" kern="100">
                <a:latin typeface="Times New Roman"/>
                <a:cs typeface="Courier New"/>
              </a:rPr>
              <a:t>·</a:t>
            </a:r>
            <a:r>
              <a:rPr lang="zh-CN" altLang="zh-CN" sz="2400" b="1" kern="100">
                <a:latin typeface="Times New Roman"/>
                <a:cs typeface="Times New Roman"/>
              </a:rPr>
              <a:t>宣告</a:t>
            </a:r>
            <a:endParaRPr lang="zh-CN" altLang="zh-CN" sz="1050" kern="100">
              <a:latin typeface="宋体"/>
              <a:cs typeface="Courier New"/>
            </a:endParaRPr>
          </a:p>
          <a:p>
            <a:pPr algn="just">
              <a:lnSpc>
                <a:spcPct val="150000"/>
              </a:lnSpc>
              <a:spcAft>
                <a:spcPct val="0"/>
              </a:spcAft>
              <a:tabLst>
                <a:tab pos="2610485"/>
              </a:tabLst>
            </a:pPr>
            <a:r>
              <a:rPr lang="en-US" altLang="zh-CN" sz="2400" b="1" kern="100">
                <a:latin typeface="Times New Roman"/>
                <a:ea typeface="黑体"/>
                <a:cs typeface="Courier New"/>
              </a:rPr>
              <a:t>[</a:t>
            </a:r>
            <a:r>
              <a:rPr lang="zh-CN" altLang="zh-CN" sz="2400" b="1" kern="100">
                <a:latin typeface="Times New Roman"/>
                <a:ea typeface="黑体"/>
                <a:cs typeface="Times New Roman"/>
              </a:rPr>
              <a:t>辨词</a:t>
            </a:r>
            <a:r>
              <a:rPr lang="en-US" altLang="zh-CN" sz="2400" b="1" kern="100">
                <a:latin typeface="Times New Roman"/>
                <a:ea typeface="黑体"/>
                <a:cs typeface="Courier New"/>
              </a:rPr>
              <a:t>]</a:t>
            </a:r>
            <a:r>
              <a:rPr lang="en-US" altLang="zh-CN" sz="2400" b="1" kern="100">
                <a:latin typeface="Times New Roman"/>
                <a:cs typeface="Courier New"/>
              </a:rPr>
              <a:t> </a:t>
            </a:r>
            <a:r>
              <a:rPr lang="en-US" altLang="zh-CN" sz="2400" b="1" kern="100">
                <a:latin typeface="宋体"/>
                <a:cs typeface="Times New Roman"/>
              </a:rPr>
              <a:t>“</a:t>
            </a:r>
            <a:r>
              <a:rPr lang="zh-CN" altLang="zh-CN" sz="2400" b="1" kern="100">
                <a:latin typeface="Times New Roman"/>
                <a:cs typeface="Times New Roman"/>
              </a:rPr>
              <a:t>宣布</a:t>
            </a:r>
            <a:r>
              <a:rPr lang="en-US" altLang="zh-CN" sz="2400" b="1" kern="100">
                <a:latin typeface="宋体"/>
                <a:cs typeface="Times New Roman"/>
              </a:rPr>
              <a:t>”</a:t>
            </a:r>
            <a:r>
              <a:rPr lang="zh-CN" altLang="zh-CN" sz="2400" b="1" kern="100">
                <a:latin typeface="Times New Roman"/>
                <a:cs typeface="Times New Roman"/>
              </a:rPr>
              <a:t>指向听众宣读某个决定、信息，古代指在一定位置张贴告示，将一定的信息公之于众；而</a:t>
            </a:r>
            <a:r>
              <a:rPr lang="en-US" altLang="zh-CN" sz="2400" b="1" kern="100">
                <a:latin typeface="宋体"/>
                <a:cs typeface="Times New Roman"/>
              </a:rPr>
              <a:t>“</a:t>
            </a:r>
            <a:r>
              <a:rPr lang="zh-CN" altLang="zh-CN" sz="2400" b="1" kern="100">
                <a:latin typeface="Times New Roman"/>
                <a:cs typeface="Times New Roman"/>
              </a:rPr>
              <a:t>宣告</a:t>
            </a:r>
            <a:r>
              <a:rPr lang="en-US" altLang="zh-CN" sz="2400" b="1" kern="100">
                <a:latin typeface="宋体"/>
                <a:cs typeface="Times New Roman"/>
              </a:rPr>
              <a:t>”</a:t>
            </a:r>
            <a:r>
              <a:rPr lang="zh-CN" altLang="zh-CN" sz="2400" b="1" kern="100">
                <a:latin typeface="Times New Roman"/>
                <a:cs typeface="Times New Roman"/>
              </a:rPr>
              <a:t>指宣布，告知。</a:t>
            </a:r>
            <a:r>
              <a:rPr lang="en-US" altLang="zh-CN" sz="2400" b="1" kern="100">
                <a:latin typeface="宋体"/>
                <a:cs typeface="Times New Roman"/>
              </a:rPr>
              <a:t>“</a:t>
            </a:r>
            <a:r>
              <a:rPr lang="zh-CN" altLang="zh-CN" sz="2400" b="1" kern="100">
                <a:latin typeface="Times New Roman"/>
                <a:cs typeface="Times New Roman"/>
              </a:rPr>
              <a:t>宣告</a:t>
            </a:r>
            <a:r>
              <a:rPr lang="en-US" altLang="zh-CN" sz="2400" b="1" kern="100">
                <a:latin typeface="宋体"/>
                <a:cs typeface="Times New Roman"/>
              </a:rPr>
              <a:t>”</a:t>
            </a:r>
            <a:r>
              <a:rPr lang="zh-CN" altLang="zh-CN" sz="2400" b="1" kern="100">
                <a:latin typeface="Times New Roman"/>
                <a:cs typeface="Times New Roman"/>
              </a:rPr>
              <a:t>在书面语言和礼仪性语言中常用，在日常口语中不多用。</a:t>
            </a:r>
            <a:endParaRPr lang="zh-CN" altLang="zh-CN" sz="1050" kern="100">
              <a:latin typeface="宋体"/>
              <a:cs typeface="Courier New"/>
            </a:endParaRPr>
          </a:p>
          <a:p>
            <a:pPr algn="just">
              <a:lnSpc>
                <a:spcPct val="150000"/>
              </a:lnSpc>
              <a:spcAft>
                <a:spcPct val="0"/>
              </a:spcAft>
              <a:tabLst>
                <a:tab pos="2610485"/>
              </a:tabLst>
            </a:pPr>
            <a:r>
              <a:rPr lang="en-US" altLang="zh-CN" sz="2400" b="1" kern="100">
                <a:latin typeface="Times New Roman"/>
                <a:ea typeface="黑体"/>
                <a:cs typeface="Courier New"/>
              </a:rPr>
              <a:t>[</a:t>
            </a:r>
            <a:r>
              <a:rPr lang="zh-CN" altLang="zh-CN" sz="2400" b="1" kern="100">
                <a:latin typeface="Times New Roman"/>
                <a:ea typeface="黑体"/>
                <a:cs typeface="Times New Roman"/>
              </a:rPr>
              <a:t>选词</a:t>
            </a:r>
            <a:r>
              <a:rPr lang="en-US" altLang="zh-CN" sz="2400" b="1" kern="100">
                <a:latin typeface="Times New Roman"/>
                <a:ea typeface="黑体"/>
                <a:cs typeface="Courier New"/>
              </a:rPr>
              <a:t>]</a:t>
            </a:r>
            <a:r>
              <a:rPr lang="en-US" altLang="zh-CN" sz="2400" b="1" kern="100">
                <a:latin typeface="Times New Roman"/>
                <a:cs typeface="Courier New"/>
              </a:rPr>
              <a:t> </a:t>
            </a:r>
            <a:r>
              <a:rPr lang="en-US" altLang="zh-CN" sz="2400" b="1" kern="100">
                <a:latin typeface="宋体"/>
                <a:ea typeface="楷体_GB2312"/>
                <a:cs typeface="Times New Roman"/>
              </a:rPr>
              <a:t>①</a:t>
            </a:r>
            <a:r>
              <a:rPr lang="zh-CN" altLang="zh-CN" sz="2400" b="1" kern="100">
                <a:latin typeface="Times New Roman"/>
                <a:ea typeface="楷体_GB2312"/>
                <a:cs typeface="Times New Roman"/>
              </a:rPr>
              <a:t>伊朗外长扎里夫公开发文</a:t>
            </a:r>
            <a:r>
              <a:rPr lang="en-US" altLang="zh-CN" sz="2400" b="1" kern="100">
                <a:latin typeface="Times New Roman"/>
                <a:ea typeface="楷体_GB2312"/>
                <a:cs typeface="Times New Roman"/>
              </a:rPr>
              <a:t>_______</a:t>
            </a:r>
            <a:r>
              <a:rPr lang="zh-CN" altLang="zh-CN" sz="2400" b="1" kern="100">
                <a:latin typeface="Times New Roman"/>
                <a:ea typeface="楷体_GB2312"/>
                <a:cs typeface="Times New Roman"/>
              </a:rPr>
              <a:t>终止履行伊核协议全部条款。</a:t>
            </a:r>
            <a:endParaRPr lang="zh-CN" altLang="zh-CN" sz="1050" kern="100">
              <a:latin typeface="宋体"/>
              <a:cs typeface="Courier New"/>
            </a:endParaRPr>
          </a:p>
          <a:p>
            <a:pPr algn="just">
              <a:lnSpc>
                <a:spcPct val="150000"/>
              </a:lnSpc>
              <a:spcAft>
                <a:spcPct val="0"/>
              </a:spcAft>
              <a:tabLst>
                <a:tab pos="2610485"/>
              </a:tabLst>
            </a:pPr>
            <a:r>
              <a:rPr lang="en-US" altLang="zh-CN" sz="2400" b="1" kern="100">
                <a:latin typeface="宋体"/>
                <a:ea typeface="楷体_GB2312"/>
                <a:cs typeface="Times New Roman"/>
              </a:rPr>
              <a:t>②</a:t>
            </a:r>
            <a:r>
              <a:rPr lang="zh-CN" altLang="zh-CN" sz="2400" b="1" kern="100">
                <a:latin typeface="Times New Roman"/>
                <a:ea typeface="楷体_GB2312"/>
                <a:cs typeface="Times New Roman"/>
              </a:rPr>
              <a:t>移动突然</a:t>
            </a:r>
            <a:r>
              <a:rPr lang="en-US" altLang="zh-CN" sz="2400" b="1" kern="100">
                <a:latin typeface="Times New Roman"/>
                <a:ea typeface="楷体_GB2312"/>
                <a:cs typeface="Times New Roman"/>
              </a:rPr>
              <a:t>______</a:t>
            </a:r>
            <a:r>
              <a:rPr lang="zh-CN" altLang="zh-CN" sz="2400" b="1" kern="100">
                <a:latin typeface="Times New Roman"/>
                <a:ea typeface="楷体_GB2312"/>
                <a:cs typeface="Times New Roman"/>
              </a:rPr>
              <a:t>最新通话资费新规。</a:t>
            </a:r>
            <a:endParaRPr lang="zh-CN" altLang="zh-CN" sz="1050" kern="100">
              <a:effectLst/>
              <a:latin typeface="宋体"/>
              <a:cs typeface="Courier New"/>
            </a:endParaRPr>
          </a:p>
        </p:txBody>
      </p:sp>
      <p:sp>
        <p:nvSpPr>
          <p:cNvPr id="24" name="矩形 23">
            <a:extLst>
              <a:ext uri="{FF2B5EF4-FFF2-40B4-BE49-F238E27FC236}">
                <a16:creationId xmlns:a16="http://schemas.microsoft.com/office/drawing/2014/main" id="{8D690441-C692-4EF9-85D4-535953BCF395}"/>
              </a:ext>
            </a:extLst>
          </p:cNvPr>
          <p:cNvSpPr/>
          <p:nvPr/>
        </p:nvSpPr>
        <p:spPr>
          <a:xfrm>
            <a:off x="5395479" y="4194445"/>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宣告</a:t>
            </a:r>
          </a:p>
        </p:txBody>
      </p:sp>
      <p:sp>
        <p:nvSpPr>
          <p:cNvPr id="25" name="矩形 24">
            <a:extLst>
              <a:ext uri="{FF2B5EF4-FFF2-40B4-BE49-F238E27FC236}">
                <a16:creationId xmlns:a16="http://schemas.microsoft.com/office/drawing/2014/main" id="{7F57B426-2936-4C4A-9E02-001CB7F517DB}"/>
              </a:ext>
            </a:extLst>
          </p:cNvPr>
          <p:cNvSpPr/>
          <p:nvPr/>
        </p:nvSpPr>
        <p:spPr>
          <a:xfrm>
            <a:off x="2271449" y="4723497"/>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宣布</a:t>
            </a:r>
          </a:p>
        </p:txBody>
      </p:sp>
    </p:spTree>
    <p:extLst>
      <p:ext uri="{BB962C8B-B14F-4D97-AF65-F5344CB8AC3E}">
        <p14:creationId xmlns:p14="http://schemas.microsoft.com/office/powerpoint/2010/main" val="67024837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24">
                                            <p:txEl>
                                              <p:pRg st="0" end="0"/>
                                            </p:txEl>
                                          </p:spTgt>
                                        </p:tgtEl>
                                        <p:attrNameLst>
                                          <p:attrName>style.visibility</p:attrName>
                                        </p:attrNameLst>
                                      </p:cBhvr>
                                      <p:to>
                                        <p:strVal val="visible"/>
                                      </p:to>
                                    </p:set>
                                    <p:animEffect transition="in" filter="blinds(horizontal)">
                                      <p:cBhvr>
                                        <p:cTn id="7" dur="500"/>
                                        <p:tgtEl>
                                          <p:spTgt spid="24">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25">
                                            <p:txEl>
                                              <p:pRg st="0" end="0"/>
                                            </p:txEl>
                                          </p:spTgt>
                                        </p:tgtEl>
                                        <p:attrNameLst>
                                          <p:attrName>style.visibility</p:attrName>
                                        </p:attrNameLst>
                                      </p:cBhvr>
                                      <p:to>
                                        <p:strVal val="visible"/>
                                      </p:to>
                                    </p:set>
                                    <p:animEffect transition="in" filter="blinds(horizontal)">
                                      <p:cBhvr>
                                        <p:cTn id="12" dur="500"/>
                                        <p:tgtEl>
                                          <p:spTgt spid="25">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225289"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词义</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0" name="矩形 9">
            <a:extLst>
              <a:ext uri="{FF2B5EF4-FFF2-40B4-BE49-F238E27FC236}">
                <a16:creationId xmlns:a16="http://schemas.microsoft.com/office/drawing/2014/main" id="{974FA367-2863-4FAD-BD3D-417585CBC138}"/>
              </a:ext>
            </a:extLst>
          </p:cNvPr>
          <p:cNvSpPr>
            <a:spLocks noChangeArrowheads="1"/>
          </p:cNvSpPr>
          <p:nvPr/>
        </p:nvSpPr>
        <p:spPr bwMode="auto">
          <a:xfrm>
            <a:off x="740609" y="1679520"/>
            <a:ext cx="10756081" cy="335867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b="1" kern="100">
                <a:latin typeface="Times New Roman"/>
                <a:cs typeface="Courier New"/>
              </a:rPr>
              <a:t>(2)</a:t>
            </a:r>
            <a:r>
              <a:rPr lang="zh-CN" altLang="zh-CN" sz="2400" b="1" kern="100">
                <a:latin typeface="Times New Roman"/>
                <a:cs typeface="Times New Roman"/>
              </a:rPr>
              <a:t>推托</a:t>
            </a:r>
            <a:r>
              <a:rPr lang="en-US" altLang="zh-CN" sz="2400" b="1" kern="100">
                <a:latin typeface="Times New Roman"/>
                <a:cs typeface="Courier New"/>
              </a:rPr>
              <a:t>·</a:t>
            </a:r>
            <a:r>
              <a:rPr lang="zh-CN" altLang="zh-CN" sz="2400" b="1" kern="100">
                <a:latin typeface="Times New Roman"/>
                <a:cs typeface="Times New Roman"/>
              </a:rPr>
              <a:t>推脱</a:t>
            </a:r>
            <a:endParaRPr lang="zh-CN" altLang="zh-CN" sz="1050" kern="100">
              <a:latin typeface="宋体"/>
              <a:cs typeface="Courier New"/>
            </a:endParaRPr>
          </a:p>
          <a:p>
            <a:pPr algn="just">
              <a:lnSpc>
                <a:spcPct val="150000"/>
              </a:lnSpc>
              <a:spcAft>
                <a:spcPct val="0"/>
              </a:spcAft>
              <a:tabLst>
                <a:tab pos="2610485"/>
              </a:tabLst>
            </a:pPr>
            <a:r>
              <a:rPr lang="en-US" altLang="zh-CN" sz="2400" b="1" kern="100">
                <a:latin typeface="Times New Roman"/>
                <a:ea typeface="黑体"/>
                <a:cs typeface="Courier New"/>
              </a:rPr>
              <a:t>[</a:t>
            </a:r>
            <a:r>
              <a:rPr lang="zh-CN" altLang="zh-CN" sz="2400" b="1" kern="100">
                <a:latin typeface="Times New Roman"/>
                <a:ea typeface="黑体"/>
                <a:cs typeface="Times New Roman"/>
              </a:rPr>
              <a:t>辨词</a:t>
            </a:r>
            <a:r>
              <a:rPr lang="en-US" altLang="zh-CN" sz="2400" b="1" kern="100">
                <a:latin typeface="Times New Roman"/>
                <a:ea typeface="黑体"/>
                <a:cs typeface="Courier New"/>
              </a:rPr>
              <a:t>]</a:t>
            </a:r>
            <a:r>
              <a:rPr lang="en-US" altLang="zh-CN" sz="2400" b="1" kern="100">
                <a:latin typeface="Times New Roman"/>
                <a:cs typeface="Courier New"/>
              </a:rPr>
              <a:t> </a:t>
            </a:r>
            <a:r>
              <a:rPr lang="zh-CN" altLang="zh-CN" sz="2400" b="1" kern="100">
                <a:latin typeface="Times New Roman"/>
                <a:cs typeface="Times New Roman"/>
              </a:rPr>
              <a:t>二者适用范围不同。</a:t>
            </a:r>
            <a:r>
              <a:rPr lang="en-US" altLang="zh-CN" sz="2400" b="1" kern="100">
                <a:latin typeface="宋体"/>
                <a:cs typeface="Times New Roman"/>
              </a:rPr>
              <a:t>“</a:t>
            </a:r>
            <a:r>
              <a:rPr lang="zh-CN" altLang="zh-CN" sz="2400" b="1" kern="100">
                <a:latin typeface="Times New Roman"/>
                <a:cs typeface="Times New Roman"/>
              </a:rPr>
              <a:t>推托</a:t>
            </a:r>
            <a:r>
              <a:rPr lang="en-US" altLang="zh-CN" sz="2400" b="1" kern="100">
                <a:latin typeface="宋体"/>
                <a:cs typeface="Times New Roman"/>
              </a:rPr>
              <a:t>”</a:t>
            </a:r>
            <a:r>
              <a:rPr lang="zh-CN" altLang="zh-CN" sz="2400" b="1" kern="100">
                <a:latin typeface="Times New Roman"/>
                <a:cs typeface="Times New Roman"/>
              </a:rPr>
              <a:t>指借故拒绝，侧重拒绝的行为。</a:t>
            </a:r>
            <a:r>
              <a:rPr lang="en-US" altLang="zh-CN" sz="2400" b="1" kern="100">
                <a:latin typeface="宋体"/>
                <a:cs typeface="Times New Roman"/>
              </a:rPr>
              <a:t>“</a:t>
            </a:r>
            <a:r>
              <a:rPr lang="zh-CN" altLang="zh-CN" sz="2400" b="1" kern="100">
                <a:latin typeface="Times New Roman"/>
                <a:cs typeface="Times New Roman"/>
              </a:rPr>
              <a:t>推脱</a:t>
            </a:r>
            <a:r>
              <a:rPr lang="en-US" altLang="zh-CN" sz="2400" b="1" kern="100">
                <a:latin typeface="宋体"/>
                <a:cs typeface="Times New Roman"/>
              </a:rPr>
              <a:t>”</a:t>
            </a:r>
            <a:r>
              <a:rPr lang="zh-CN" altLang="zh-CN" sz="2400" b="1" kern="100">
                <a:latin typeface="Times New Roman"/>
                <a:cs typeface="Times New Roman"/>
              </a:rPr>
              <a:t>指推卸责任、错误等，侧重指推的结果。</a:t>
            </a:r>
            <a:endParaRPr lang="zh-CN" altLang="zh-CN" sz="1050" kern="100">
              <a:latin typeface="宋体"/>
              <a:cs typeface="Courier New"/>
            </a:endParaRPr>
          </a:p>
          <a:p>
            <a:pPr algn="just">
              <a:lnSpc>
                <a:spcPct val="150000"/>
              </a:lnSpc>
              <a:spcAft>
                <a:spcPct val="0"/>
              </a:spcAft>
              <a:tabLst>
                <a:tab pos="2610485"/>
              </a:tabLst>
            </a:pPr>
            <a:r>
              <a:rPr lang="en-US" altLang="zh-CN" sz="2400" b="1" kern="100">
                <a:latin typeface="Times New Roman"/>
                <a:ea typeface="黑体"/>
                <a:cs typeface="Courier New"/>
              </a:rPr>
              <a:t>[</a:t>
            </a:r>
            <a:r>
              <a:rPr lang="zh-CN" altLang="zh-CN" sz="2400" b="1" kern="100">
                <a:latin typeface="Times New Roman"/>
                <a:ea typeface="黑体"/>
                <a:cs typeface="Times New Roman"/>
              </a:rPr>
              <a:t>选词</a:t>
            </a:r>
            <a:r>
              <a:rPr lang="en-US" altLang="zh-CN" sz="2400" b="1" kern="100">
                <a:latin typeface="Times New Roman"/>
                <a:ea typeface="黑体"/>
                <a:cs typeface="Courier New"/>
              </a:rPr>
              <a:t>]</a:t>
            </a:r>
            <a:r>
              <a:rPr lang="en-US" altLang="zh-CN" sz="2400" b="1" kern="100">
                <a:latin typeface="Times New Roman"/>
                <a:cs typeface="Courier New"/>
              </a:rPr>
              <a:t> </a:t>
            </a:r>
            <a:r>
              <a:rPr lang="en-US" altLang="zh-CN" sz="2400" b="1" kern="100">
                <a:latin typeface="宋体"/>
                <a:ea typeface="楷体_GB2312"/>
                <a:cs typeface="Times New Roman"/>
              </a:rPr>
              <a:t>①</a:t>
            </a:r>
            <a:r>
              <a:rPr lang="zh-CN" altLang="zh-CN" sz="2400" b="1" kern="100">
                <a:latin typeface="Times New Roman"/>
                <a:ea typeface="楷体_GB2312"/>
                <a:cs typeface="Times New Roman"/>
              </a:rPr>
              <a:t>快件破损，投诉了，但快递公司一直</a:t>
            </a:r>
            <a:r>
              <a:rPr lang="en-US" altLang="zh-CN" sz="2400" b="1" kern="100">
                <a:latin typeface="Times New Roman"/>
                <a:ea typeface="楷体_GB2312"/>
                <a:cs typeface="Times New Roman"/>
              </a:rPr>
              <a:t>_______</a:t>
            </a:r>
            <a:r>
              <a:rPr lang="zh-CN" altLang="zh-CN" sz="2400" b="1" kern="100">
                <a:latin typeface="Times New Roman"/>
                <a:ea typeface="楷体_GB2312"/>
                <a:cs typeface="Times New Roman"/>
              </a:rPr>
              <a:t>不给解决。</a:t>
            </a:r>
            <a:endParaRPr lang="zh-CN" altLang="zh-CN" sz="1050" kern="100">
              <a:latin typeface="宋体"/>
              <a:cs typeface="Courier New"/>
            </a:endParaRPr>
          </a:p>
          <a:p>
            <a:pPr algn="just">
              <a:lnSpc>
                <a:spcPct val="150000"/>
              </a:lnSpc>
              <a:spcAft>
                <a:spcPct val="0"/>
              </a:spcAft>
              <a:tabLst>
                <a:tab pos="2610485"/>
              </a:tabLst>
            </a:pPr>
            <a:r>
              <a:rPr lang="en-US" altLang="zh-CN" sz="2400" b="1" kern="100">
                <a:latin typeface="宋体"/>
                <a:ea typeface="楷体_GB2312"/>
                <a:cs typeface="Times New Roman"/>
              </a:rPr>
              <a:t>②</a:t>
            </a:r>
            <a:r>
              <a:rPr lang="zh-CN" altLang="zh-CN" sz="2400" b="1" kern="100">
                <a:latin typeface="Times New Roman"/>
                <a:ea typeface="楷体_GB2312"/>
                <a:cs typeface="Times New Roman"/>
              </a:rPr>
              <a:t>每次交代任务，他总是</a:t>
            </a:r>
            <a:r>
              <a:rPr lang="en-US" altLang="zh-CN" sz="2400" b="1" kern="100">
                <a:latin typeface="Times New Roman"/>
                <a:ea typeface="楷体_GB2312"/>
                <a:cs typeface="Times New Roman"/>
              </a:rPr>
              <a:t>________</a:t>
            </a:r>
            <a:r>
              <a:rPr lang="zh-CN" altLang="zh-CN" sz="2400" b="1" kern="100">
                <a:latin typeface="Times New Roman"/>
                <a:ea typeface="楷体_GB2312"/>
                <a:cs typeface="Times New Roman"/>
              </a:rPr>
              <a:t>道：</a:t>
            </a:r>
            <a:r>
              <a:rPr lang="en-US" altLang="zh-CN" sz="2400" b="1" kern="100">
                <a:latin typeface="宋体"/>
                <a:cs typeface="Times New Roman"/>
              </a:rPr>
              <a:t>“</a:t>
            </a:r>
            <a:r>
              <a:rPr lang="zh-CN" altLang="zh-CN" sz="2400" b="1" kern="100">
                <a:latin typeface="Times New Roman"/>
                <a:ea typeface="楷体_GB2312"/>
                <a:cs typeface="Times New Roman"/>
              </a:rPr>
              <a:t>这个任务我完成不好，还是让别的人干吧！</a:t>
            </a:r>
            <a:r>
              <a:rPr lang="en-US" altLang="zh-CN" sz="2400" b="1" kern="100">
                <a:latin typeface="宋体"/>
                <a:cs typeface="Times New Roman"/>
              </a:rPr>
              <a:t>”</a:t>
            </a:r>
            <a:endParaRPr lang="zh-CN" altLang="zh-CN" sz="1050" kern="100">
              <a:effectLst/>
              <a:latin typeface="宋体"/>
              <a:cs typeface="Courier New"/>
            </a:endParaRPr>
          </a:p>
        </p:txBody>
      </p:sp>
      <p:sp>
        <p:nvSpPr>
          <p:cNvPr id="11" name="矩形 10">
            <a:extLst>
              <a:ext uri="{FF2B5EF4-FFF2-40B4-BE49-F238E27FC236}">
                <a16:creationId xmlns:a16="http://schemas.microsoft.com/office/drawing/2014/main" id="{0E8F1AEB-511F-43A2-88F9-296161E79ADD}"/>
              </a:ext>
            </a:extLst>
          </p:cNvPr>
          <p:cNvSpPr/>
          <p:nvPr/>
        </p:nvSpPr>
        <p:spPr>
          <a:xfrm>
            <a:off x="7092805" y="3417983"/>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推脱</a:t>
            </a:r>
          </a:p>
        </p:txBody>
      </p:sp>
      <p:sp>
        <p:nvSpPr>
          <p:cNvPr id="12" name="矩形 11">
            <a:extLst>
              <a:ext uri="{FF2B5EF4-FFF2-40B4-BE49-F238E27FC236}">
                <a16:creationId xmlns:a16="http://schemas.microsoft.com/office/drawing/2014/main" id="{1F6DA620-89ED-4232-8BD0-905BD8CDFC07}"/>
              </a:ext>
            </a:extLst>
          </p:cNvPr>
          <p:cNvSpPr/>
          <p:nvPr/>
        </p:nvSpPr>
        <p:spPr>
          <a:xfrm>
            <a:off x="4403477" y="3970354"/>
            <a:ext cx="803425"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推托</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350690917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animEffect transition="in" filter="blinds(horizontal)">
                                      <p:cBhvr>
                                        <p:cTn id="7" dur="500"/>
                                        <p:tgtEl>
                                          <p:spTgt spid="11">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2">
                                            <p:txEl>
                                              <p:pRg st="0" end="0"/>
                                            </p:txEl>
                                          </p:spTgt>
                                        </p:tgtEl>
                                        <p:attrNameLst>
                                          <p:attrName>style.visibility</p:attrName>
                                        </p:attrNameLst>
                                      </p:cBhvr>
                                      <p:to>
                                        <p:strVal val="visible"/>
                                      </p:to>
                                    </p:set>
                                    <p:animEffect transition="in" filter="blinds(horizontal)">
                                      <p:cBhvr>
                                        <p:cTn id="12"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225289"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成语</a:t>
            </a:r>
            <a:endParaRPr lang="zh-CN" altLang="en-US" sz="1400">
              <a:solidFill>
                <a:srgbClr val="4C4C4C"/>
              </a:solidFill>
              <a:latin typeface="微软雅黑" panose="020b0503020204020204" pitchFamily="34" charset="-122"/>
              <a:ea typeface="微软雅黑" panose="020b0503020204020204" pitchFamily="34" charset="-122"/>
            </a:endParaRPr>
          </a:p>
        </p:txBody>
      </p:sp>
      <p:graphicFrame>
        <p:nvGraphicFramePr>
          <p:cNvPr id="9" name="对象 8">
            <a:extLst>
              <a:ext uri="{FF2B5EF4-FFF2-40B4-BE49-F238E27FC236}">
                <a16:creationId xmlns:a16="http://schemas.microsoft.com/office/drawing/2014/main" id="{0E36AE54-1F6B-4631-820B-639ADD0CE1B2}"/>
              </a:ext>
            </a:extLst>
          </p:cNvPr>
          <p:cNvGraphicFramePr>
            <a:graphicFrameLocks noChangeAspect="1"/>
          </p:cNvGraphicFramePr>
          <p:nvPr>
            <p:extLst>
              <p:ext uri="{D42A27DB-BD31-4B8C-83A1-F6EECF244321}">
                <p14:modId xmlns:p14="http://schemas.microsoft.com/office/powerpoint/2010/main" val="2547854923"/>
              </p:ext>
            </p:extLst>
          </p:nvPr>
        </p:nvGraphicFramePr>
        <p:xfrm>
          <a:off x="602486" y="1828489"/>
          <a:ext cx="11098213" cy="3760787"/>
        </p:xfrm>
        <a:graphic>
          <a:graphicData uri="http://schemas.openxmlformats.org/presentationml/2006/ole">
            <mc:AlternateContent>
              <mc:Choice xmlns:v="urn:schemas-microsoft-com:vml" Requires="v">
                <p:oleObj spid="_x0000_s1040" name="文档" r:id="rId3" imgW="11096188" imgH="3775223" progId="Word.Document.12">
                  <p:embed/>
                </p:oleObj>
              </mc:Choice>
              <mc:Fallback>
                <p:oleObj name="文档" r:id="rId3" imgW="11096188" imgH="3775223" progId="Word.Document.12">
                  <p:embed/>
                  <p:pic>
                    <p:nvPicPr>
                      <p:cNvPr id="0" name="OLE substitute image"/>
                      <p:cNvPicPr/>
                      <p:nvPr/>
                    </p:nvPicPr>
                    <p:blipFill>
                      <a:blip r:embed="rId4"/>
                      <a:stretch>
                        <a:fillRect/>
                      </a:stretch>
                    </p:blipFill>
                    <p:spPr>
                      <a:xfrm>
                        <a:off x="602486" y="1828489"/>
                        <a:ext cx="11098213" cy="3760787"/>
                      </a:xfrm>
                      <a:prstGeom prst="rect">
                        <a:avLst/>
                      </a:prstGeom>
                    </p:spPr>
                  </p:pic>
                </p:oleObj>
              </mc:Fallback>
            </mc:AlternateContent>
          </a:graphicData>
        </a:graphic>
      </p:graphicFrame>
      <p:sp>
        <p:nvSpPr>
          <p:cNvPr id="13" name="矩形 12">
            <a:extLst>
              <a:ext uri="{FF2B5EF4-FFF2-40B4-BE49-F238E27FC236}">
                <a16:creationId xmlns:a16="http://schemas.microsoft.com/office/drawing/2014/main" id="{61D323BB-180D-425C-88F3-B27E2B4EA737}"/>
              </a:ext>
            </a:extLst>
          </p:cNvPr>
          <p:cNvSpPr/>
          <p:nvPr/>
        </p:nvSpPr>
        <p:spPr>
          <a:xfrm>
            <a:off x="605614" y="1100864"/>
            <a:ext cx="11412000" cy="695231"/>
          </a:xfrm>
          <a:prstGeom prst="rect">
            <a:avLst/>
          </a:prstGeom>
        </p:spPr>
        <p:txBody>
          <a:bodyPr wrap="square" lIns="121898" tIns="60948" rIns="121898" bIns="60948">
            <a:spAutoFit/>
          </a:bodyPr>
          <a:lstStyle/>
          <a:p>
            <a:pPr algn="just">
              <a:lnSpc>
                <a:spcPct val="150000"/>
              </a:lnSpc>
              <a:spcAft>
                <a:spcPct val="0"/>
              </a:spcAf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en-US" sz="2800" b="1" kern="100">
                <a:latin typeface="Times New Roman" panose="02020603050405020304" pitchFamily="18" charset="0"/>
                <a:ea typeface="方正中等线简体" panose="03000509000000000000" pitchFamily="65" charset="-122"/>
                <a:cs typeface="Times New Roman" panose="02020603050405020304" pitchFamily="18" charset="0"/>
              </a:rPr>
              <a:t>积成语</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spTree>
    <p:extLst>
      <p:ext uri="{BB962C8B-B14F-4D97-AF65-F5344CB8AC3E}">
        <p14:creationId xmlns:p14="http://schemas.microsoft.com/office/powerpoint/2010/main" val="760684914"/>
      </p:ext>
    </p:extLst>
  </p:cSld>
  <p:clrMapOvr>
    <a:masterClrMapping/>
  </p:clrMapOvr>
  <p:transition spd="med" advClick="0">
    <p:pull/>
  </p:transition>
  <p:timing/>
</p:sld>
</file>

<file path=ppt/slides/slide2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椭圆 26"/>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19" name="TextBox 13">
            <a:extLst>
              <a:ext uri="{FF2B5EF4-FFF2-40B4-BE49-F238E27FC236}">
                <a16:creationId xmlns:a16="http://schemas.microsoft.com/office/drawing/2014/main" id="{7AEC7AC1-B9DC-4179-8633-F39E7622A5B6}"/>
              </a:ext>
            </a:extLst>
          </p:cNvPr>
          <p:cNvSpPr txBox="1"/>
          <p:nvPr/>
        </p:nvSpPr>
        <p:spPr>
          <a:xfrm>
            <a:off x="983432" y="344684"/>
            <a:ext cx="2225289"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语言知识强化 </a:t>
            </a:r>
            <a:r>
              <a:rPr lang="en-US" altLang="zh-CN">
                <a:solidFill>
                  <a:srgbClr val="4C4C4C"/>
                </a:solidFill>
                <a:latin typeface="微软雅黑" panose="020b0503020204020204" pitchFamily="34" charset="-122"/>
                <a:ea typeface="微软雅黑" panose="020b0503020204020204" pitchFamily="34" charset="-122"/>
              </a:rPr>
              <a:t>· </a:t>
            </a:r>
            <a:r>
              <a:rPr lang="zh-CN" altLang="en-US">
                <a:solidFill>
                  <a:srgbClr val="4C4C4C"/>
                </a:solidFill>
                <a:latin typeface="微软雅黑" panose="020b0503020204020204" pitchFamily="34" charset="-122"/>
                <a:ea typeface="微软雅黑" panose="020b0503020204020204" pitchFamily="34" charset="-122"/>
              </a:rPr>
              <a:t>成语</a:t>
            </a:r>
            <a:endParaRPr lang="zh-CN" altLang="en-US" sz="1400">
              <a:solidFill>
                <a:srgbClr val="4C4C4C"/>
              </a:solidFill>
              <a:latin typeface="微软雅黑" panose="020b0503020204020204" pitchFamily="34" charset="-122"/>
              <a:ea typeface="微软雅黑" panose="020b0503020204020204" pitchFamily="34" charset="-122"/>
            </a:endParaRPr>
          </a:p>
        </p:txBody>
      </p:sp>
      <p:sp>
        <p:nvSpPr>
          <p:cNvPr id="13" name="矩形 12">
            <a:extLst>
              <a:ext uri="{FF2B5EF4-FFF2-40B4-BE49-F238E27FC236}">
                <a16:creationId xmlns:a16="http://schemas.microsoft.com/office/drawing/2014/main" id="{61D323BB-180D-425C-88F3-B27E2B4EA737}"/>
              </a:ext>
            </a:extLst>
          </p:cNvPr>
          <p:cNvSpPr/>
          <p:nvPr/>
        </p:nvSpPr>
        <p:spPr>
          <a:xfrm>
            <a:off x="605614" y="1100864"/>
            <a:ext cx="11412000" cy="695231"/>
          </a:xfrm>
          <a:prstGeom prst="rect">
            <a:avLst/>
          </a:prstGeom>
        </p:spPr>
        <p:txBody>
          <a:bodyPr wrap="square" lIns="121898" tIns="60948" rIns="121898" bIns="60948">
            <a:spAutoFit/>
          </a:bodyPr>
          <a:lstStyle/>
          <a:p>
            <a:pPr algn="just">
              <a:lnSpc>
                <a:spcPct val="150000"/>
              </a:lnSpc>
              <a:spcAft>
                <a:spcPct val="0"/>
              </a:spcAft>
            </a:pPr>
            <a:r>
              <a:rPr lang="en-US" altLang="zh-CN" sz="2800" b="1" kern="100">
                <a:latin typeface="Times New Roman" panose="02020603050405020304" pitchFamily="18" charset="0"/>
                <a:ea typeface="方正中等线简体" panose="03000509000000000000" pitchFamily="65" charset="-122"/>
                <a:cs typeface="Courier New" panose="02070309020205020404" pitchFamily="49" charset="0"/>
              </a:rPr>
              <a:t>4.</a:t>
            </a:r>
            <a:r>
              <a:rPr lang="zh-CN" altLang="en-US" sz="2800" b="1" kern="100">
                <a:latin typeface="Times New Roman" panose="02020603050405020304" pitchFamily="18" charset="0"/>
                <a:ea typeface="方正中等线简体" panose="03000509000000000000" pitchFamily="65" charset="-122"/>
                <a:cs typeface="Times New Roman" panose="02020603050405020304" pitchFamily="18" charset="0"/>
              </a:rPr>
              <a:t>积成语</a:t>
            </a:r>
            <a:endParaRPr lang="zh-CN" altLang="zh-CN" sz="2800" kern="100">
              <a:effectLst/>
              <a:latin typeface="宋体" panose="02010600030101010101" pitchFamily="2" charset="-122"/>
              <a:ea typeface="宋体" panose="02010600030101010101" pitchFamily="2" charset="-122"/>
              <a:cs typeface="Courier New" panose="02070309020205020404" pitchFamily="49" charset="0"/>
            </a:endParaRPr>
          </a:p>
        </p:txBody>
      </p:sp>
      <p:sp>
        <p:nvSpPr>
          <p:cNvPr id="8" name="矩形 7">
            <a:extLst>
              <a:ext uri="{FF2B5EF4-FFF2-40B4-BE49-F238E27FC236}">
                <a16:creationId xmlns:a16="http://schemas.microsoft.com/office/drawing/2014/main" id="{0CCE60F1-296F-4462-A758-3A652D3CAA01}"/>
              </a:ext>
            </a:extLst>
          </p:cNvPr>
          <p:cNvSpPr>
            <a:spLocks noChangeArrowheads="1"/>
          </p:cNvSpPr>
          <p:nvPr/>
        </p:nvSpPr>
        <p:spPr bwMode="auto">
          <a:xfrm>
            <a:off x="284197" y="2200814"/>
            <a:ext cx="1153197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en-US" altLang="zh-CN" sz="2400" b="1" kern="100">
                <a:latin typeface="Times New Roman"/>
                <a:ea typeface="黑体"/>
                <a:cs typeface="Courier New"/>
              </a:rPr>
              <a:t>[</a:t>
            </a:r>
            <a:r>
              <a:rPr lang="zh-CN" altLang="zh-CN" sz="2400" b="1" kern="100">
                <a:latin typeface="Times New Roman"/>
                <a:ea typeface="黑体"/>
                <a:cs typeface="Times New Roman"/>
              </a:rPr>
              <a:t>释义</a:t>
            </a:r>
            <a:r>
              <a:rPr lang="en-US" altLang="zh-CN" sz="2400" b="1" kern="100">
                <a:latin typeface="Times New Roman"/>
                <a:ea typeface="黑体"/>
                <a:cs typeface="Courier New"/>
              </a:rPr>
              <a:t>]</a:t>
            </a:r>
            <a:endParaRPr lang="zh-CN" altLang="zh-CN" sz="1050" kern="100">
              <a:latin typeface="宋体"/>
              <a:cs typeface="Courier New"/>
            </a:endParaRPr>
          </a:p>
          <a:p>
            <a:pPr algn="just">
              <a:lnSpc>
                <a:spcPct val="150000"/>
              </a:lnSpc>
              <a:spcAft>
                <a:spcPct val="0"/>
              </a:spcAft>
              <a:tabLst>
                <a:tab pos="2610485"/>
              </a:tabLst>
            </a:pPr>
            <a:r>
              <a:rPr lang="en-US" altLang="zh-CN" sz="2400" b="1" kern="100">
                <a:latin typeface="宋体"/>
                <a:cs typeface="Times New Roman"/>
              </a:rPr>
              <a:t>①</a:t>
            </a:r>
            <a:r>
              <a:rPr lang="zh-CN" altLang="zh-CN" sz="2400" b="1" kern="100">
                <a:latin typeface="Times New Roman"/>
                <a:cs typeface="Times New Roman"/>
              </a:rPr>
              <a:t>心不在焉：</a:t>
            </a:r>
            <a:r>
              <a:rPr lang="en-US" altLang="zh-CN" sz="2400" b="1" kern="100">
                <a:latin typeface="Times New Roman"/>
                <a:cs typeface="Times New Roman"/>
              </a:rPr>
              <a:t>_____________________________________________________________</a:t>
            </a:r>
            <a:endParaRPr lang="zh-CN" altLang="zh-CN" sz="1050" kern="100">
              <a:latin typeface="宋体"/>
              <a:cs typeface="Courier New"/>
            </a:endParaRPr>
          </a:p>
          <a:p>
            <a:pPr algn="just">
              <a:lnSpc>
                <a:spcPct val="150000"/>
              </a:lnSpc>
              <a:spcAft>
                <a:spcPct val="0"/>
              </a:spcAft>
              <a:tabLst>
                <a:tab pos="2610485"/>
              </a:tabLst>
            </a:pPr>
            <a:r>
              <a:rPr lang="en-US" altLang="zh-CN" sz="2400" b="1" kern="100">
                <a:latin typeface="宋体"/>
                <a:cs typeface="Times New Roman"/>
              </a:rPr>
              <a:t>②</a:t>
            </a:r>
            <a:r>
              <a:rPr lang="zh-CN" altLang="zh-CN" sz="2400" b="1" kern="100">
                <a:latin typeface="Times New Roman"/>
                <a:cs typeface="Times New Roman"/>
              </a:rPr>
              <a:t>装腔作势：</a:t>
            </a:r>
            <a:r>
              <a:rPr lang="en-US" altLang="zh-CN" sz="2400" b="1" kern="100">
                <a:latin typeface="Times New Roman"/>
                <a:cs typeface="Times New Roman"/>
              </a:rPr>
              <a:t>_____________________________________________________________</a:t>
            </a:r>
            <a:endParaRPr lang="zh-CN" altLang="zh-CN" sz="1050" kern="100">
              <a:latin typeface="宋体"/>
              <a:cs typeface="Courier New"/>
            </a:endParaRPr>
          </a:p>
          <a:p>
            <a:pPr>
              <a:lnSpc>
                <a:spcPct val="150000"/>
              </a:lnSpc>
              <a:spcAft>
                <a:spcPct val="0"/>
              </a:spcAft>
              <a:tabLst>
                <a:tab pos="2610485"/>
              </a:tabLst>
            </a:pPr>
            <a:r>
              <a:rPr lang="en-US" altLang="zh-CN" sz="2400" b="1" kern="100">
                <a:latin typeface="宋体"/>
                <a:cs typeface="Times New Roman"/>
              </a:rPr>
              <a:t>③</a:t>
            </a:r>
            <a:r>
              <a:rPr lang="zh-CN" altLang="zh-CN" sz="2400" b="1" kern="100">
                <a:latin typeface="Times New Roman"/>
                <a:cs typeface="Times New Roman"/>
              </a:rPr>
              <a:t>颠扑不破：</a:t>
            </a:r>
            <a:r>
              <a:rPr lang="en-US" altLang="zh-CN" sz="2400" b="1" kern="100">
                <a:latin typeface="Times New Roman"/>
                <a:cs typeface="Times New Roman"/>
              </a:rPr>
              <a:t>_____________________________________________________________</a:t>
            </a:r>
            <a:endParaRPr lang="zh-CN" altLang="zh-CN" sz="1050" kern="100">
              <a:effectLst/>
              <a:latin typeface="宋体"/>
              <a:cs typeface="Courier New"/>
            </a:endParaRPr>
          </a:p>
        </p:txBody>
      </p:sp>
      <p:sp>
        <p:nvSpPr>
          <p:cNvPr id="10" name="矩形 9">
            <a:extLst>
              <a:ext uri="{FF2B5EF4-FFF2-40B4-BE49-F238E27FC236}">
                <a16:creationId xmlns:a16="http://schemas.microsoft.com/office/drawing/2014/main" id="{63F3F6F0-C543-4B5C-B3E0-3F1D06B6C0E8}"/>
              </a:ext>
            </a:extLst>
          </p:cNvPr>
          <p:cNvSpPr/>
          <p:nvPr/>
        </p:nvSpPr>
        <p:spPr>
          <a:xfrm>
            <a:off x="2146511" y="2844863"/>
            <a:ext cx="5753498"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心思不在这里。指不专心，精神不集中。</a:t>
            </a:r>
          </a:p>
        </p:txBody>
      </p:sp>
      <p:sp>
        <p:nvSpPr>
          <p:cNvPr id="11" name="矩形 10">
            <a:extLst>
              <a:ext uri="{FF2B5EF4-FFF2-40B4-BE49-F238E27FC236}">
                <a16:creationId xmlns:a16="http://schemas.microsoft.com/office/drawing/2014/main" id="{880A4BDC-4D78-4A21-BD73-820D40304931}"/>
              </a:ext>
            </a:extLst>
          </p:cNvPr>
          <p:cNvSpPr/>
          <p:nvPr/>
        </p:nvSpPr>
        <p:spPr>
          <a:xfrm>
            <a:off x="2135494" y="3382466"/>
            <a:ext cx="3897221"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故意做作，装出某种情态。</a:t>
            </a:r>
          </a:p>
        </p:txBody>
      </p:sp>
      <p:sp>
        <p:nvSpPr>
          <p:cNvPr id="12" name="矩形 11">
            <a:extLst>
              <a:ext uri="{FF2B5EF4-FFF2-40B4-BE49-F238E27FC236}">
                <a16:creationId xmlns:a16="http://schemas.microsoft.com/office/drawing/2014/main" id="{F00F7966-53AF-4A80-A479-15675ED0DBA1}"/>
              </a:ext>
            </a:extLst>
          </p:cNvPr>
          <p:cNvSpPr/>
          <p:nvPr/>
        </p:nvSpPr>
        <p:spPr>
          <a:xfrm>
            <a:off x="2135494" y="3933552"/>
            <a:ext cx="9775433" cy="461665"/>
          </a:xfrm>
          <a:prstGeom prst="rect">
            <a:avLst/>
          </a:prstGeom>
        </p:spPr>
        <p:txBody>
          <a:bodyPr wrap="none">
            <a:spAutoFit/>
          </a:bodyPr>
          <a:lstStyle/>
          <a:p>
            <a:r>
              <a:rPr lang="zh-CN" altLang="en-US" sz="2400" b="1">
                <a:solidFill>
                  <a:srgbClr val="FF0000"/>
                </a:solidFill>
                <a:latin typeface="Times New Roman" panose="02020603050405020304" pitchFamily="18" charset="0"/>
                <a:cs typeface="Times New Roman" panose="02020603050405020304" pitchFamily="18" charset="0"/>
              </a:rPr>
              <a:t>无论怎样摔打都不会破裂，比喻永远不会被推翻（多指理论、道理）。</a:t>
            </a:r>
            <a:endParaRPr lang="zh-CN" altLang="en-US" sz="2400" b="1">
              <a:solidFill>
                <a:srgbClr val="FF0000"/>
              </a:solidFill>
              <a:latin typeface="Times New Roman" panose="02020603050405020304" pitchFamily="18" charset="0"/>
              <a:cs typeface="Times New Roman" panose="02020603050405020304" pitchFamily="18" charset="0"/>
            </a:endParaRPr>
          </a:p>
        </p:txBody>
      </p:sp>
    </p:spTree>
    <p:extLst>
      <p:ext uri="{BB962C8B-B14F-4D97-AF65-F5344CB8AC3E}">
        <p14:creationId xmlns:p14="http://schemas.microsoft.com/office/powerpoint/2010/main" val="618873488"/>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10">
                                            <p:txEl>
                                              <p:pRg st="0" end="0"/>
                                            </p:txEl>
                                          </p:spTgt>
                                        </p:tgtEl>
                                        <p:attrNameLst>
                                          <p:attrName>style.visibility</p:attrName>
                                        </p:attrNameLst>
                                      </p:cBhvr>
                                      <p:to>
                                        <p:strVal val="visible"/>
                                      </p:to>
                                    </p:set>
                                    <p:animEffect transition="in" filter="blinds(horizontal)">
                                      <p:cBhvr>
                                        <p:cTn id="7" dur="500"/>
                                        <p:tgtEl>
                                          <p:spTgt spid="10">
                                            <p:txEl>
                                              <p:pRg st="0" end="0"/>
                                            </p:txEl>
                                          </p:spTgt>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nodeType="clickEffect">
                                  <p:stCondLst>
                                    <p:cond delay="0"/>
                                  </p:stCondLst>
                                  <p:childTnLst>
                                    <p:set>
                                      <p:cBhvr>
                                        <p:cTn id="11" dur="1" fill="hold">
                                          <p:stCondLst>
                                            <p:cond delay="0"/>
                                          </p:stCondLst>
                                        </p:cTn>
                                        <p:tgtEl>
                                          <p:spTgt spid="11">
                                            <p:txEl>
                                              <p:pRg st="0" end="0"/>
                                            </p:txEl>
                                          </p:spTgt>
                                        </p:tgtEl>
                                        <p:attrNameLst>
                                          <p:attrName>style.visibility</p:attrName>
                                        </p:attrNameLst>
                                      </p:cBhvr>
                                      <p:to>
                                        <p:strVal val="visible"/>
                                      </p:to>
                                    </p:set>
                                    <p:animEffect transition="in" filter="blinds(horizontal)">
                                      <p:cBhvr>
                                        <p:cTn id="12" dur="500"/>
                                        <p:tgtEl>
                                          <p:spTgt spid="11">
                                            <p:txEl>
                                              <p:pRg st="0" end="0"/>
                                            </p:txEl>
                                          </p:spTgt>
                                        </p:tgtEl>
                                      </p:cBhvr>
                                    </p:animEffect>
                                  </p:childTnLst>
                                </p:cTn>
                              </p:par>
                            </p:childTnLst>
                          </p:cTn>
                        </p:par>
                      </p:childTnLst>
                    </p:cTn>
                  </p:par>
                  <p:par>
                    <p:cTn id="13" fill="hold" nodeType="clickPar">
                      <p:stCondLst>
                        <p:cond delay="indefinite"/>
                      </p:stCondLst>
                      <p:childTnLst>
                        <p:par>
                          <p:cTn id="14" fill="hold" nodeType="afterGroup">
                            <p:stCondLst>
                              <p:cond delay="0"/>
                            </p:stCondLst>
                            <p:childTnLst>
                              <p:par>
                                <p:cTn id="15" presetID="3" presetClass="entr" presetSubtype="10" fill="hold" nodeType="clickEffect">
                                  <p:stCondLst>
                                    <p:cond delay="0"/>
                                  </p:stCondLst>
                                  <p:childTnLst>
                                    <p:set>
                                      <p:cBhvr>
                                        <p:cTn id="16" dur="1" fill="hold">
                                          <p:stCondLst>
                                            <p:cond delay="0"/>
                                          </p:stCondLst>
                                        </p:cTn>
                                        <p:tgtEl>
                                          <p:spTgt spid="12">
                                            <p:txEl>
                                              <p:pRg st="0" end="0"/>
                                            </p:txEl>
                                          </p:spTgt>
                                        </p:tgtEl>
                                        <p:attrNameLst>
                                          <p:attrName>style.visibility</p:attrName>
                                        </p:attrNameLst>
                                      </p:cBhvr>
                                      <p:to>
                                        <p:strVal val="visible"/>
                                      </p:to>
                                    </p:set>
                                    <p:animEffect transition="in" filter="blinds(horizontal)">
                                      <p:cBhvr>
                                        <p:cTn id="17" dur="500"/>
                                        <p:tgtEl>
                                          <p:spTgt spid="12">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品读研析</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2</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3891639133"/>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2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16">
            <a:extLst>
              <a:ext uri="{FF2B5EF4-FFF2-40B4-BE49-F238E27FC236}">
                <a16:creationId xmlns:a16="http://schemas.microsoft.com/office/drawing/2014/main" id="{8770E146-8490-4632-9B9A-F7DCB763AA00}"/>
              </a:ext>
            </a:extLst>
          </p:cNvPr>
          <p:cNvSpPr/>
          <p:nvPr/>
        </p:nvSpPr>
        <p:spPr>
          <a:xfrm>
            <a:off x="391321" y="950480"/>
            <a:ext cx="11409359" cy="4565236"/>
          </a:xfrm>
          <a:prstGeom prst="rect">
            <a:avLst/>
          </a:prstGeom>
        </p:spPr>
        <p:txBody>
          <a:bodyPr wrap="square" lIns="121870" tIns="60934" rIns="121870" bIns="60934">
            <a:spAutoFit/>
          </a:bodyPr>
          <a:lstStyle/>
          <a:p>
            <a:pPr algn="just">
              <a:lnSpc>
                <a:spcPct val="150000"/>
              </a:lnSpc>
            </a:pPr>
            <a:endParaRPr lang="en-US" altLang="zh-CN" sz="2799"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657" algn="just">
              <a:lnSpc>
                <a:spcPct val="150000"/>
              </a:lnSpc>
            </a:pPr>
            <a:endParaRPr lang="en-US" altLang="zh-CN" sz="2799"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657" algn="just">
              <a:lnSpc>
                <a:spcPct val="150000"/>
              </a:lnSpc>
            </a:pPr>
            <a:endParaRPr lang="en-US" altLang="zh-CN" sz="2799"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657" algn="just">
              <a:lnSpc>
                <a:spcPct val="150000"/>
              </a:lnSpc>
            </a:pP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娜拉舞会归来，海尔茂甜言蜜语盛赞娜拉</a:t>
            </a:r>
            <a:r>
              <a:rPr lang="en-US" altLang="zh-CN" sz="2799" kern="10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阮克医生到访，在信箱</a:t>
            </a:r>
            <a:r>
              <a:rPr lang="zh-CN" altLang="zh-CN" sz="2799" kern="100" spc="-60">
                <a:latin typeface="Times New Roman" panose="02020603050405020304" pitchFamily="18" charset="0"/>
                <a:ea typeface="楷体_GB2312" panose="02010609030101010101" pitchFamily="49" charset="-122"/>
                <a:cs typeface="Times New Roman" panose="02020603050405020304" pitchFamily="18" charset="0"/>
              </a:rPr>
              <a:t>留下画着黑十字的名片</a:t>
            </a:r>
            <a:r>
              <a:rPr lang="en-US" altLang="zh-CN" sz="2799" kern="100" spc="-6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799" kern="100" spc="-60">
                <a:latin typeface="宋体" panose="02010600030101010101" pitchFamily="2" charset="-122"/>
                <a:ea typeface="楷体_GB2312" panose="02010609030101010101" pitchFamily="49" charset="-122"/>
                <a:cs typeface="Times New Roman" panose="02020603050405020304" pitchFamily="18" charset="0"/>
              </a:rPr>
              <a:t>①</a:t>
            </a:r>
            <a:r>
              <a:rPr lang="en-US" altLang="zh-CN" sz="2799" kern="100" spc="-60">
                <a:latin typeface="Times New Roman" panose="02020603050405020304" pitchFamily="18" charset="0"/>
                <a:ea typeface="楷体_GB2312" panose="02010609030101010101" pitchFamily="49" charset="-122"/>
                <a:cs typeface="Courier New" panose="02070309020205020404" pitchFamily="49" charset="0"/>
              </a:rPr>
              <a:t>_________________________________________</a:t>
            </a:r>
          </a:p>
          <a:p>
            <a:pPr algn="just">
              <a:lnSpc>
                <a:spcPct val="150000"/>
              </a:lnSpc>
            </a:pPr>
            <a:r>
              <a:rPr lang="en-US" altLang="zh-CN" sz="2799" kern="100" spc="-30">
                <a:latin typeface="宋体" panose="02010600030101010101" pitchFamily="2" charset="-122"/>
                <a:ea typeface="方正中等线简体" panose="03000509000000000000" pitchFamily="65" charset="-122"/>
                <a:cs typeface="Times New Roman" panose="02020603050405020304" pitchFamily="18" charset="0"/>
              </a:rPr>
              <a:t>→</a:t>
            </a:r>
            <a:r>
              <a:rPr lang="zh-CN" altLang="zh-CN" sz="2799" kern="100" spc="-30">
                <a:latin typeface="Times New Roman" panose="02020603050405020304" pitchFamily="18" charset="0"/>
                <a:ea typeface="楷体_GB2312" panose="02010609030101010101" pitchFamily="49" charset="-122"/>
                <a:cs typeface="Times New Roman" panose="02020603050405020304" pitchFamily="18" charset="0"/>
              </a:rPr>
              <a:t>门铃响，又一封信来了，海尔茂重新变得甜言蜜语</a:t>
            </a:r>
            <a:r>
              <a:rPr lang="en-US" altLang="zh-CN" sz="2799" kern="100" spc="-30">
                <a:latin typeface="宋体" panose="02010600030101010101" pitchFamily="2" charset="-122"/>
                <a:ea typeface="方正中等线简体" panose="03000509000000000000" pitchFamily="65" charset="-122"/>
                <a:cs typeface="Times New Roman" panose="02020603050405020304" pitchFamily="18" charset="0"/>
              </a:rPr>
              <a:t>→</a:t>
            </a:r>
            <a:r>
              <a:rPr lang="en-US" altLang="zh-CN" sz="2799" kern="100" spc="-30">
                <a:latin typeface="宋体" panose="02010600030101010101" pitchFamily="2" charset="-122"/>
                <a:ea typeface="楷体_GB2312" panose="02010609030101010101" pitchFamily="49" charset="-122"/>
                <a:cs typeface="Times New Roman" panose="02020603050405020304" pitchFamily="18" charset="0"/>
              </a:rPr>
              <a:t>②</a:t>
            </a:r>
            <a:r>
              <a:rPr lang="en-US" altLang="zh-CN" sz="2799" kern="100" spc="-30">
                <a:latin typeface="Times New Roman" panose="02020603050405020304" pitchFamily="18" charset="0"/>
                <a:ea typeface="楷体_GB2312" panose="02010609030101010101" pitchFamily="49" charset="-122"/>
                <a:cs typeface="Courier New" panose="02070309020205020404" pitchFamily="49" charset="0"/>
              </a:rPr>
              <a:t>_____________</a:t>
            </a:r>
          </a:p>
          <a:p>
            <a:pPr algn="just">
              <a:lnSpc>
                <a:spcPct val="150000"/>
              </a:lnSpc>
            </a:pPr>
            <a:r>
              <a:rPr lang="en-US" altLang="zh-CN" sz="2799" kern="100">
                <a:latin typeface="Times New Roman" panose="02020603050405020304" pitchFamily="18" charset="0"/>
                <a:ea typeface="楷体_GB2312" panose="02010609030101010101" pitchFamily="49" charset="-122"/>
                <a:cs typeface="Courier New" panose="02070309020205020404" pitchFamily="49" charset="0"/>
              </a:rPr>
              <a:t>_________________</a:t>
            </a:r>
            <a:r>
              <a:rPr lang="zh-CN" altLang="zh-CN" sz="2799" kern="100">
                <a:latin typeface="Times New Roman" panose="02020603050405020304" pitchFamily="18" charset="0"/>
                <a:ea typeface="楷体_GB2312" panose="02010609030101010101" pitchFamily="49" charset="-122"/>
                <a:cs typeface="Times New Roman" panose="02020603050405020304" pitchFamily="18" charset="0"/>
              </a:rPr>
              <a:t>。</a:t>
            </a:r>
            <a:endParaRPr lang="zh-CN" altLang="zh-CN" sz="2799" kern="100">
              <a:latin typeface="宋体" panose="02010600030101010101" pitchFamily="2" charset="-122"/>
              <a:cs typeface="Courier New" panose="02070309020205020404" pitchFamily="49" charset="0"/>
            </a:endParaRPr>
          </a:p>
        </p:txBody>
      </p:sp>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570193" y="61720"/>
            <a:ext cx="10923336"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400">
                <a:solidFill>
                  <a:srgbClr val="7F6B5B"/>
                </a:solidFill>
                <a:latin typeface="微软雅黑" panose="020b0503020204020204" pitchFamily="34" charset="-122"/>
                <a:ea typeface="微软雅黑" panose="020b0503020204020204" pitchFamily="34" charset="-122"/>
              </a:rPr>
              <a:t>1.</a:t>
            </a:r>
            <a:r>
              <a:rPr lang="zh-CN" altLang="en-US" sz="2400">
                <a:solidFill>
                  <a:srgbClr val="7F6B5B"/>
                </a:solidFill>
                <a:latin typeface="微软雅黑" panose="020b0503020204020204" pitchFamily="34" charset="-122"/>
                <a:ea typeface="微软雅黑" panose="020b0503020204020204" pitchFamily="34" charset="-122"/>
              </a:rPr>
              <a:t>课文节选自</a:t>
            </a:r>
            <a:r>
              <a:rPr lang="en-US" altLang="zh-CN" sz="2400">
                <a:solidFill>
                  <a:srgbClr val="7F6B5B"/>
                </a:solidFill>
                <a:latin typeface="微软雅黑" panose="020b0503020204020204" pitchFamily="34" charset="-122"/>
                <a:ea typeface="微软雅黑" panose="020b0503020204020204" pitchFamily="34" charset="-122"/>
              </a:rPr>
              <a:t>《</a:t>
            </a:r>
            <a:r>
              <a:rPr lang="zh-CN" altLang="en-US" sz="2400">
                <a:solidFill>
                  <a:srgbClr val="7F6B5B"/>
                </a:solidFill>
                <a:latin typeface="微软雅黑" panose="020b0503020204020204" pitchFamily="34" charset="-122"/>
                <a:ea typeface="微软雅黑" panose="020b0503020204020204" pitchFamily="34" charset="-122"/>
              </a:rPr>
              <a:t>玩偶之家</a:t>
            </a:r>
            <a:r>
              <a:rPr lang="en-US" altLang="zh-CN" sz="2400">
                <a:solidFill>
                  <a:srgbClr val="7F6B5B"/>
                </a:solidFill>
                <a:latin typeface="微软雅黑" panose="020b0503020204020204" pitchFamily="34" charset="-122"/>
                <a:ea typeface="微软雅黑" panose="020b0503020204020204" pitchFamily="34" charset="-122"/>
              </a:rPr>
              <a:t>》</a:t>
            </a:r>
            <a:r>
              <a:rPr lang="zh-CN" altLang="en-US" sz="2400">
                <a:solidFill>
                  <a:srgbClr val="7F6B5B"/>
                </a:solidFill>
                <a:latin typeface="微软雅黑" panose="020b0503020204020204" pitchFamily="34" charset="-122"/>
                <a:ea typeface="微软雅黑" panose="020b0503020204020204" pitchFamily="34" charset="-122"/>
              </a:rPr>
              <a:t>的第三幕。请阅读课文，把握故事情节，将下面横线①②处的剧情补充完整。</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8" name="矩形 17">
            <a:extLst>
              <a:ext uri="{FF2B5EF4-FFF2-40B4-BE49-F238E27FC236}">
                <a16:creationId xmlns:a16="http://schemas.microsoft.com/office/drawing/2014/main" id="{0669BE4F-9185-4520-89BC-AD343FB1BE0E}"/>
              </a:ext>
            </a:extLst>
          </p:cNvPr>
          <p:cNvSpPr/>
          <p:nvPr/>
        </p:nvSpPr>
        <p:spPr>
          <a:xfrm>
            <a:off x="4601113" y="3651686"/>
            <a:ext cx="7364414" cy="523099"/>
          </a:xfrm>
          <a:prstGeom prst="rect">
            <a:avLst/>
          </a:prstGeom>
        </p:spPr>
        <p:txBody>
          <a:bodyPr wrap="none">
            <a:spAutoFit/>
          </a:bodyPr>
          <a:lstStyle/>
          <a:p>
            <a:pPr lvl="0"/>
            <a:r>
              <a:rPr lang="zh-CN" altLang="zh-CN" sz="2799" kern="100" spc="-6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看到柯洛克斯泰的第一封信，海尔茂怒骂娜拉</a:t>
            </a:r>
            <a:endParaRPr lang="zh-CN" altLang="en-US" spc="-60">
              <a:solidFill>
                <a:prstClr val="black"/>
              </a:solidFill>
            </a:endParaRPr>
          </a:p>
        </p:txBody>
      </p:sp>
      <p:sp>
        <p:nvSpPr>
          <p:cNvPr id="19" name="矩形 18">
            <a:extLst>
              <a:ext uri="{FF2B5EF4-FFF2-40B4-BE49-F238E27FC236}">
                <a16:creationId xmlns:a16="http://schemas.microsoft.com/office/drawing/2014/main" id="{64A8BC51-C65C-4E2B-B23F-F62FEF75070E}"/>
              </a:ext>
            </a:extLst>
          </p:cNvPr>
          <p:cNvSpPr/>
          <p:nvPr/>
        </p:nvSpPr>
        <p:spPr>
          <a:xfrm>
            <a:off x="434080" y="4927721"/>
            <a:ext cx="3056539" cy="523099"/>
          </a:xfrm>
          <a:prstGeom prst="rect">
            <a:avLst/>
          </a:prstGeom>
        </p:spPr>
        <p:txBody>
          <a:bodyPr wrap="none">
            <a:spAutoFit/>
          </a:bodyPr>
          <a:lstStyle/>
          <a:p>
            <a:pPr lvl="0"/>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的嘴脸，娜拉出走</a:t>
            </a:r>
            <a:endParaRPr lang="zh-CN" altLang="en-US" sz="2799">
              <a:solidFill>
                <a:srgbClr val="C00000"/>
              </a:solidFill>
            </a:endParaRPr>
          </a:p>
        </p:txBody>
      </p:sp>
      <p:sp>
        <p:nvSpPr>
          <p:cNvPr id="20" name="矩形 19">
            <a:extLst>
              <a:ext uri="{FF2B5EF4-FFF2-40B4-BE49-F238E27FC236}">
                <a16:creationId xmlns:a16="http://schemas.microsoft.com/office/drawing/2014/main" id="{90DB6409-737C-45A1-BE8B-CC215884B5E1}"/>
              </a:ext>
            </a:extLst>
          </p:cNvPr>
          <p:cNvSpPr/>
          <p:nvPr/>
        </p:nvSpPr>
        <p:spPr>
          <a:xfrm>
            <a:off x="9292307" y="4293214"/>
            <a:ext cx="2338561" cy="523099"/>
          </a:xfrm>
          <a:prstGeom prst="rect">
            <a:avLst/>
          </a:prstGeom>
        </p:spPr>
        <p:txBody>
          <a:bodyPr wrap="none">
            <a:spAutoFit/>
          </a:bodyPr>
          <a:lstStyle/>
          <a:p>
            <a:r>
              <a:rPr lang="zh-CN" altLang="zh-CN" sz="2799" kern="100">
                <a:solidFill>
                  <a:srgbClr val="C00000"/>
                </a:solidFill>
                <a:latin typeface="Times New Roman" panose="02020603050405020304" pitchFamily="18" charset="0"/>
                <a:ea typeface="方正中等线简体" panose="03000509000000000000" pitchFamily="65" charset="-122"/>
                <a:cs typeface="Times New Roman" panose="02020603050405020304" pitchFamily="18" charset="0"/>
              </a:rPr>
              <a:t>认清了海尔茂</a:t>
            </a:r>
            <a:endParaRPr lang="zh-CN" altLang="en-US"/>
          </a:p>
        </p:txBody>
      </p:sp>
    </p:spTree>
    <p:extLst>
      <p:ext uri="{BB962C8B-B14F-4D97-AF65-F5344CB8AC3E}">
        <p14:creationId xmlns:p14="http://schemas.microsoft.com/office/powerpoint/2010/main" val="406852450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grpId="0" nodeType="click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blinds(horizontal)">
                                      <p:cBhvr>
                                        <p:cTn id="7" dur="500"/>
                                        <p:tgtEl>
                                          <p:spTgt spid="18"/>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3" presetClass="entr" presetSubtype="10" fill="hold" grpId="0" nodeType="clickEffect">
                                  <p:stCondLst>
                                    <p:cond delay="0"/>
                                  </p:stCondLst>
                                  <p:childTnLst>
                                    <p:set>
                                      <p:cBhvr>
                                        <p:cTn id="11" dur="1" fill="hold">
                                          <p:stCondLst>
                                            <p:cond delay="0"/>
                                          </p:stCondLst>
                                        </p:cTn>
                                        <p:tgtEl>
                                          <p:spTgt spid="20"/>
                                        </p:tgtEl>
                                        <p:attrNameLst>
                                          <p:attrName>style.visibility</p:attrName>
                                        </p:attrNameLst>
                                      </p:cBhvr>
                                      <p:to>
                                        <p:strVal val="visible"/>
                                      </p:to>
                                    </p:set>
                                    <p:animEffect transition="in" filter="blinds(horizontal)">
                                      <p:cBhvr>
                                        <p:cTn id="12" dur="500"/>
                                        <p:tgtEl>
                                          <p:spTgt spid="20"/>
                                        </p:tgtEl>
                                      </p:cBhvr>
                                    </p:animEffect>
                                  </p:childTnLst>
                                </p:cTn>
                              </p:par>
                              <p:par>
                                <p:cTn id="13" presetID="3" presetClass="entr" presetSubtype="10" fill="hold" grpId="0" nodeType="withEffect">
                                  <p:stCondLst>
                                    <p:cond delay="0"/>
                                  </p:stCondLst>
                                  <p:childTnLst>
                                    <p:set>
                                      <p:cBhvr>
                                        <p:cTn id="14" dur="1" fill="hold">
                                          <p:stCondLst>
                                            <p:cond delay="0"/>
                                          </p:stCondLst>
                                        </p:cTn>
                                        <p:tgtEl>
                                          <p:spTgt spid="19"/>
                                        </p:tgtEl>
                                        <p:attrNameLst>
                                          <p:attrName>style.visibility</p:attrName>
                                        </p:attrNameLst>
                                      </p:cBhvr>
                                      <p:to>
                                        <p:strVal val="visible"/>
                                      </p:to>
                                    </p:set>
                                    <p:animEffect transition="in" filter="blinds(horizontal)">
                                      <p:cBhvr>
                                        <p:cTn id="15"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8" grpId="0"/>
      <p:bldP spid="19" grpId="0"/>
      <p:bldP spid="20" grpId="0"/>
    </p:bldLst>
  </p:timing>
</p:sld>
</file>

<file path=ppt/slides/slide2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7" name="矩形 16">
            <a:extLst>
              <a:ext uri="{FF2B5EF4-FFF2-40B4-BE49-F238E27FC236}">
                <a16:creationId xmlns:a16="http://schemas.microsoft.com/office/drawing/2014/main" id="{8770E146-8490-4632-9B9A-F7DCB763AA00}"/>
              </a:ext>
            </a:extLst>
          </p:cNvPr>
          <p:cNvSpPr/>
          <p:nvPr/>
        </p:nvSpPr>
        <p:spPr>
          <a:xfrm>
            <a:off x="391321" y="950480"/>
            <a:ext cx="11409359" cy="4212191"/>
          </a:xfrm>
          <a:prstGeom prst="rect">
            <a:avLst/>
          </a:prstGeom>
        </p:spPr>
        <p:txBody>
          <a:bodyPr wrap="square" lIns="121870" tIns="60934" rIns="121870" bIns="60934">
            <a:spAutoFit/>
          </a:bodyPr>
          <a:lstStyle/>
          <a:p>
            <a:pPr algn="just">
              <a:lnSpc>
                <a:spcPct val="150000"/>
              </a:lnSpc>
            </a:pPr>
            <a:endParaRPr lang="en-US" altLang="zh-CN" sz="2799"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657" algn="just">
              <a:lnSpc>
                <a:spcPct val="150000"/>
              </a:lnSpc>
            </a:pPr>
            <a:endParaRPr lang="en-US" altLang="zh-CN" sz="2799"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657" algn="just">
              <a:lnSpc>
                <a:spcPct val="150000"/>
              </a:lnSpc>
            </a:pPr>
            <a:endParaRPr lang="en-US" altLang="zh-CN" sz="2799" b="1" kern="100">
              <a:solidFill>
                <a:srgbClr val="0000FF"/>
              </a:solidFill>
              <a:latin typeface="Times New Roman" panose="02020603050405020304" pitchFamily="18" charset="0"/>
              <a:ea typeface="微软雅黑" panose="020b0503020204020204" pitchFamily="34" charset="-122"/>
              <a:cs typeface="Times New Roman" panose="02020603050405020304" pitchFamily="18" charset="0"/>
            </a:endParaRPr>
          </a:p>
          <a:p>
            <a:pPr indent="712657" algn="just">
              <a:lnSpc>
                <a:spcPct val="150000"/>
              </a:lnSpc>
            </a:pPr>
            <a:r>
              <a:rPr lang="zh-CN" altLang="en-US" sz="2400" kern="100">
                <a:latin typeface="微软雅黑" panose="020b0503020204020204" pitchFamily="34" charset="-122"/>
                <a:ea typeface="微软雅黑" panose="020b0503020204020204" pitchFamily="34" charset="-122"/>
                <a:cs typeface="Times New Roman" panose="02020603050405020304" pitchFamily="18" charset="0"/>
              </a:rPr>
              <a:t>本文通过女主人公娜拉与丈夫海尔茂之间由相亲相爱转为决裂的过程，探讨了资产阶级的婚姻问题，暴露了男权社会与妇女解放之间的矛盾冲突，进而向资产阶级社会的宗教、法律、道德提出挑战，激励人们尤其是妇女为挣脱传统观念的束缚，为争取自由平等而斗争。</a:t>
            </a:r>
          </a:p>
        </p:txBody>
      </p:sp>
      <p:sp>
        <p:nvSpPr>
          <p:cNvPr id="14" name="TextBox 13"/>
          <p:cNvSpPr txBox="1"/>
          <p:nvPr/>
        </p:nvSpPr>
        <p:spPr>
          <a:xfrm>
            <a:off x="983432" y="344684"/>
            <a:ext cx="180850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通读</a:t>
            </a:r>
            <a:r>
              <a:rPr lang="en-US" altLang="zh-CN">
                <a:solidFill>
                  <a:srgbClr val="4C4C4C"/>
                </a:solidFill>
                <a:latin typeface="印品黑体" panose="00000500000000000000" pitchFamily="2" charset="-122"/>
                <a:ea typeface="印品黑体" panose="00000500000000000000" pitchFamily="2" charset="-122"/>
              </a:rPr>
              <a:t> </a:t>
            </a:r>
            <a:r>
              <a:rPr lang="en-US" altLang="zh-CN" b="1">
                <a:solidFill>
                  <a:srgbClr val="4C4C4C"/>
                </a:solidFill>
                <a:latin typeface="微软雅黑" panose="020b0503020204020204" pitchFamily="34" charset="-122"/>
                <a:ea typeface="微软雅黑" panose="020b0503020204020204" pitchFamily="34"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整体感知</a:t>
            </a:r>
            <a:endParaRPr lang="zh-CN" altLang="en-US" sz="1400">
              <a:solidFill>
                <a:srgbClr val="4C4C4C"/>
              </a:solidFill>
              <a:latin typeface="微软雅黑" panose="020b0503020204020204" pitchFamily="34" charset="-122"/>
              <a:ea typeface="微软雅黑" panose="020b0503020204020204" pitchFamily="34"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10" name="椭圆 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圆角矩形 55">
            <a:extLst>
              <a:ext uri="{FF2B5EF4-FFF2-40B4-BE49-F238E27FC236}">
                <a16:creationId xmlns:a16="http://schemas.microsoft.com/office/drawing/2014/main" id="{27511CF8-C2B6-432A-A74F-CB7360FEF8D4}"/>
              </a:ext>
            </a:extLst>
          </p:cNvPr>
          <p:cNvSpPr/>
          <p:nvPr/>
        </p:nvSpPr>
        <p:spPr>
          <a:xfrm>
            <a:off x="570193" y="61720"/>
            <a:ext cx="10923336" cy="3468014"/>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400">
                <a:solidFill>
                  <a:srgbClr val="7F6B5B"/>
                </a:solidFill>
                <a:latin typeface="微软雅黑" panose="020b0503020204020204" pitchFamily="34" charset="-122"/>
                <a:ea typeface="微软雅黑" panose="020b0503020204020204" pitchFamily="34" charset="-122"/>
              </a:rPr>
              <a:t>2.</a:t>
            </a:r>
            <a:r>
              <a:rPr lang="zh-CN" altLang="en-US" sz="2400">
                <a:solidFill>
                  <a:srgbClr val="7F6B5B"/>
                </a:solidFill>
                <a:latin typeface="微软雅黑" panose="020b0503020204020204" pitchFamily="34" charset="-122"/>
                <a:ea typeface="微软雅黑" panose="020b0503020204020204" pitchFamily="34" charset="-122"/>
              </a:rPr>
              <a:t>主旨归纳</a:t>
            </a:r>
            <a:endParaRPr lang="zh-CN" altLang="en-US" sz="2200">
              <a:solidFill>
                <a:srgbClr val="7F6B5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320139642"/>
      </p:ext>
    </p:extLst>
  </p:cSld>
  <p:clrMapOvr>
    <a:masterClrMapping/>
  </p:clrMapOvr>
  <p:transition spd="med" advClick="0">
    <p:pull/>
  </p:transition>
  <p:timing/>
</p:sld>
</file>

<file path=ppt/slides/slide2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把握</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中的戏剧冲突</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戏剧中最常见的冲突是人与人之间的冲突，请结合课文谈一谈娜拉与海尔茂夫妻之间的冲突。</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1085102" y="2684441"/>
            <a:ext cx="10021793"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娜拉与海尔茂夫妻之间的冲突是这部戏剧中最主要的冲突。他们之间的冲突就是男权思想和女权思想交锋的主要阵地，是围绕妇女在家庭和社会中的地位和权利来展开的。海尔茂把妻子看作自己的附庸，拒绝给予妻子平等的尊重和应有的权利；而娜拉不甘心充当丈夫的玩偶，想要争得同男子一样的权利，故而二者之间爆发了激烈的矛盾冲突，二者之间的冲突直接揭示了作品的主题。</a:t>
            </a:r>
          </a:p>
        </p:txBody>
      </p:sp>
    </p:spTree>
    <p:extLst>
      <p:ext uri="{BB962C8B-B14F-4D97-AF65-F5344CB8AC3E}">
        <p14:creationId xmlns:p14="http://schemas.microsoft.com/office/powerpoint/2010/main" val="8385310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把握</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中的戏剧冲突</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谈谈</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是如何描写人物的内心冲突的，并简单地阐释一下人物的内心冲突的作用。</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902518" y="2327288"/>
            <a:ext cx="10621380"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娜拉在受到柯洛克斯泰的要挟之后，既害怕海尔茂知道，又期待奇迹会发生；甚至仍然相信“奇迹”，相信海尔茂可以为了自己“挺身出来，把全部责任担在自己肩膀上”。阮克大夫既想向娜拉表白自己的情感，又担心失去娜拉的友谊。</a:t>
            </a:r>
          </a:p>
          <a:p>
            <a:pPr>
              <a:lnSpc>
                <a:spcPct val="150000"/>
              </a:lnSpc>
            </a:pPr>
            <a:r>
              <a:rPr lang="zh-CN" altLang="en-US" sz="2200">
                <a:latin typeface="微软雅黑" panose="020b0503020204020204" pitchFamily="34" charset="-122"/>
                <a:ea typeface="微软雅黑" panose="020b0503020204020204" pitchFamily="34" charset="-122"/>
              </a:rPr>
              <a:t>这些都令剧中人物陷入了左右为难的两难境地，既使人物丰满立体，更具魅力，又使得剧情跌宕起伏，引人入胜。因此剧作家都非常重视对人物内心冲突的刻画</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尤其是悲剧更是擅长此类。它往往通过对人物内心冲突的描写来展现人物纷乱繁杂的情感，揭示人物丰富复杂的性格，使戏剧散发出独一无二的艺术魅力。</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274296031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0" name="Freeform 5"/>
          <p:cNvSpPr/>
          <p:nvPr/>
        </p:nvSpPr>
        <p:spPr bwMode="auto">
          <a:xfrm rot="10800000">
            <a:off x="179494" y="588815"/>
            <a:ext cx="2466723" cy="646331"/>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grpSp>
        <p:nvGrpSpPr>
          <p:cNvPr id="2" name="组合 1"/>
          <p:cNvGrpSpPr/>
          <p:nvPr/>
        </p:nvGrpSpPr>
        <p:grpSpPr>
          <a:xfrm>
            <a:off x="556824" y="681148"/>
            <a:ext cx="1050628" cy="713452"/>
            <a:chOff x="563751" y="1817221"/>
            <a:chExt cx="1050628" cy="713452"/>
          </a:xfrm>
        </p:grpSpPr>
        <p:sp>
          <p:nvSpPr>
            <p:cNvPr id="42" name="TextBox 41"/>
            <p:cNvSpPr txBox="1"/>
            <p:nvPr/>
          </p:nvSpPr>
          <p:spPr>
            <a:xfrm>
              <a:off x="1429648" y="1884342"/>
              <a:ext cx="184731" cy="646331"/>
            </a:xfrm>
            <a:prstGeom prst="rect">
              <a:avLst/>
            </a:prstGeom>
            <a:noFill/>
          </p:spPr>
          <p:txBody>
            <a:bodyPr vert="horz" wrap="none" rtlCol="0">
              <a:spAutoFit/>
            </a:bodyPr>
            <a:lstStyle/>
            <a:p>
              <a:endParaRPr lang="zh-CN" altLang="en-US" sz="3600">
                <a:solidFill>
                  <a:srgbClr val="F0ECE9"/>
                </a:solidFill>
                <a:latin typeface="印品黑体" panose="00000500000000000000" pitchFamily="2" charset="-122"/>
              </a:endParaRPr>
            </a:p>
          </p:txBody>
        </p:sp>
        <p:sp>
          <p:nvSpPr>
            <p:cNvPr id="43" name="TextBox 42"/>
            <p:cNvSpPr txBox="1"/>
            <p:nvPr/>
          </p:nvSpPr>
          <p:spPr>
            <a:xfrm>
              <a:off x="563751" y="1817221"/>
              <a:ext cx="800219" cy="461665"/>
            </a:xfrm>
            <a:prstGeom prst="rect">
              <a:avLst/>
            </a:prstGeom>
            <a:noFill/>
          </p:spPr>
          <p:txBody>
            <a:bodyPr wrap="none" rtlCol="0">
              <a:spAutoFit/>
            </a:bodyPr>
            <a:lstStyle/>
            <a:p>
              <a:r>
                <a:rPr lang="zh-CN" altLang="en-US" sz="2400" b="1">
                  <a:solidFill>
                    <a:srgbClr val="F0ECE9"/>
                  </a:solidFill>
                  <a:latin typeface="微软雅黑" panose="020b0503020204020204" pitchFamily="34" charset="-122"/>
                  <a:ea typeface="微软雅黑" panose="020b0503020204020204" pitchFamily="34" charset="-122"/>
                </a:rPr>
                <a:t>导入</a:t>
              </a:r>
            </a:p>
          </p:txBody>
        </p:sp>
      </p:grpSp>
      <p:sp>
        <p:nvSpPr>
          <p:cNvPr id="19" name="文本框 18">
            <a:extLst>
              <a:ext uri="{FF2B5EF4-FFF2-40B4-BE49-F238E27FC236}">
                <a16:creationId xmlns:a16="http://schemas.microsoft.com/office/drawing/2014/main" id="{91CBB1E5-5E59-46EB-AAF3-04475ED69AEC}"/>
              </a:ext>
            </a:extLst>
          </p:cNvPr>
          <p:cNvSpPr txBox="1"/>
          <p:nvPr/>
        </p:nvSpPr>
        <p:spPr>
          <a:xfrm>
            <a:off x="811148" y="2109472"/>
            <a:ext cx="10569703" cy="3079497"/>
          </a:xfrm>
          <a:prstGeom prst="rect">
            <a:avLst/>
          </a:prstGeom>
          <a:noFill/>
        </p:spPr>
        <p:txBody>
          <a:bodyPr wrap="square">
            <a:spAutoFit/>
          </a:bodyPr>
          <a:lstStyle/>
          <a:p>
            <a:pPr marL="342900" indent="-342900" algn="just">
              <a:lnSpc>
                <a:spcPct val="150000"/>
              </a:lnSpc>
              <a:spcAft>
                <a:spcPts val="1000"/>
              </a:spcAft>
              <a:buFont typeface="Wingdings" panose="05000000000000000000" pitchFamily="2" charset="2"/>
              <a:buChar char="u"/>
            </a:pP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1918</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年</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新青年</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出版了一个“易卜生专号”，使中国人知道了西方有个女性名叫“娜拉”，她敢于反抗性别歧视并勇敢地离家出走，最终摆脱了受制于夫权束缚的“玩偶”命运。于是一时间，“女性解放”之声不绝于耳，“娜拉”不仅成为了中国女性的效法对象，同时更为处境尴尬的新文化运动，注入了一针令人兴奋的强心剂。今天我们走近娜拉，听听她向社会发出了关于“人的价值”的呼喊</a:t>
            </a:r>
            <a:r>
              <a:rPr lang="en-US" altLang="zh-CN" sz="2200" kern="100">
                <a:effectLst/>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200" kern="100">
                <a:effectLst/>
                <a:latin typeface="微软雅黑" panose="020b0503020204020204" pitchFamily="34" charset="-122"/>
                <a:ea typeface="微软雅黑" panose="020b0503020204020204" pitchFamily="34" charset="-122"/>
                <a:cs typeface="Times New Roman" panose="02020603050405020304" pitchFamily="18" charset="0"/>
              </a:rPr>
              <a:t>我不是玩偶。</a:t>
            </a:r>
          </a:p>
        </p:txBody>
      </p:sp>
    </p:spTree>
    <p:extLst>
      <p:ext uri="{BB962C8B-B14F-4D97-AF65-F5344CB8AC3E}">
        <p14:creationId xmlns:p14="http://schemas.microsoft.com/office/powerpoint/2010/main" val="2203053657"/>
      </p:ext>
    </p:extLst>
  </p:cSld>
  <p:clrMapOvr>
    <a:masterClrMapping/>
  </p:clrMapOvr>
  <mc:AlternateContent>
    <mc:Choice xmlns:p15="http://schemas.microsoft.com/office/powerpoint/2012/main" Requires="p15">
      <p:transition spd="slow" advClick="0" p14:dur="3000">
        <p15:prstTrans prst="curtains"/>
      </p:transition>
    </mc:Choice>
    <mc:Fallback>
      <p:transition spd="slow" advClick="0">
        <p:fade/>
      </p:transition>
    </mc:Fallback>
  </mc:AlternateContent>
  <p:timing/>
</p:sld>
</file>

<file path=ppt/slides/slide3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902518" y="1247412"/>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把握</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中的戏剧冲突</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中还存在着人与环境的冲突，请结合课文内容谈谈你的理解。</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902518" y="2327288"/>
            <a:ext cx="10621380" cy="2571666"/>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人与自然环境的冲突往往是因为人物的情感与外在的自然环境不协调不融合，戏剧冲突由此而来。在此剧中，故事发生的背景是圣诞节前后。天气寒冷，寒风呼啸，给人的生活带来了一丝悲凉的气氛。娜拉也是带着“奇迹中的奇迹”会发生的期盼走出了家门，开启了新的生活。她对未来的期盼与此时外界的寒冷是极不融洽的，这就形成了人与自然环境的冲突。</a:t>
            </a:r>
          </a:p>
        </p:txBody>
      </p:sp>
    </p:spTree>
    <p:extLst>
      <p:ext uri="{BB962C8B-B14F-4D97-AF65-F5344CB8AC3E}">
        <p14:creationId xmlns:p14="http://schemas.microsoft.com/office/powerpoint/2010/main" val="379668929"/>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37614" y="112590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把握</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中的戏剧冲突</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中还存在着人与环境的冲突，请结合课文内容谈谈你的理解。</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605614" y="1961574"/>
            <a:ext cx="11208126" cy="511082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人与自然环境的冲突往往是因为人物的情感与外在的自然环境不协调不融合，戏剧冲突由此而来。在此剧中，故事发生的背景是圣诞节前后。天气寒冷，寒风呼啸，给人的生活带来了一丝悲凉的气氛。娜拉也是带着“奇迹中的奇迹”会发生的期盼走出了家门，开启了新的生活。她对未来的期盼与此时外界的寒冷是极不融洽的，这就形成了人与自然环境的冲突。</a:t>
            </a:r>
            <a:endParaRPr lang="en-US" altLang="zh-CN" sz="2200">
              <a:latin typeface="微软雅黑" panose="020b0503020204020204" pitchFamily="34" charset="-122"/>
              <a:ea typeface="微软雅黑" panose="020b0503020204020204" pitchFamily="34" charset="-122"/>
            </a:endParaRPr>
          </a:p>
          <a:p>
            <a:pPr>
              <a:lnSpc>
                <a:spcPct val="150000"/>
              </a:lnSpc>
            </a:pPr>
            <a:r>
              <a:rPr lang="zh-CN" altLang="en-US" sz="2200">
                <a:latin typeface="微软雅黑" panose="020b0503020204020204" pitchFamily="34" charset="-122"/>
                <a:ea typeface="微软雅黑" panose="020b0503020204020204" pitchFamily="34" charset="-122"/>
              </a:rPr>
              <a:t>    在</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玩偶之家</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节选</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中，易卜生主要采用的是将社会环境“人化”的方式。娜拉面对的是一个男权思想盛行的时代，而海尔茂就是这个社会环境的“人化”，所以娜拉对整个男权社会的抗争就转化成了娜拉对海尔茂的抗争。男权思想与女权思想之间的冲突就转化成了娜拉与海尔茂之间的冲突，这也是这部戏剧的主要冲突。</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766338007"/>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49614" y="144514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中的女性意识解读</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海尔茂看了第一封信后因为什么勃然大怒，是因为发现娜拉是个伪君子、是个犯罪的人吗？</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967317" y="3009264"/>
            <a:ext cx="10526212"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从海尔茂后来对娜拉说“你把我一生幸福全都葬送了”这句话中可看出海尔茂勃然大怒是因为娜拉的作为给他带来的麻烦，会断送他的前途，并非是真的发现了娜拉是个伪君子或犯罪的人。而且，当他以为的威胁一旦消除后，他马上换了口气，对娜拉笑脸相向。所以，这样看来海尔茂的大怒纯粹是他自私的人格使然。</a:t>
            </a:r>
          </a:p>
        </p:txBody>
      </p:sp>
    </p:spTree>
    <p:extLst>
      <p:ext uri="{BB962C8B-B14F-4D97-AF65-F5344CB8AC3E}">
        <p14:creationId xmlns:p14="http://schemas.microsoft.com/office/powerpoint/2010/main" val="985926037"/>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49614" y="144514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中的女性意识解读</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面对海尔茂无情的指责，娜拉的反应是什么？在文中找出可印证的语句。</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610364" y="2255009"/>
            <a:ext cx="11296713"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明确：娜拉在丈夫生病需要疗养而父亲有重病的情况下，冒父亲名借钱扭转危机</a:t>
            </a:r>
            <a:r>
              <a:rPr lang="en-US" altLang="zh-CN" sz="2200">
                <a:latin typeface="微软雅黑" panose="020b0503020204020204" pitchFamily="34" charset="-122"/>
                <a:ea typeface="微软雅黑" panose="020b0503020204020204" pitchFamily="34" charset="-122"/>
              </a:rPr>
              <a:t>,</a:t>
            </a:r>
            <a:r>
              <a:rPr lang="zh-CN" altLang="en-US" sz="2200">
                <a:latin typeface="微软雅黑" panose="020b0503020204020204" pitchFamily="34" charset="-122"/>
                <a:ea typeface="微软雅黑" panose="020b0503020204020204" pitchFamily="34" charset="-122"/>
              </a:rPr>
              <a:t>她本以为海尔茂“会挺身出来，把全部责任担在自己肩膀上”，对大家说“事情都是我干的”那样为她解忧，但当柯洛克斯泰因为娜拉不能帮他说服海尔茂别辞退他，而将娜拉曾经借钱的借据邮给了海尔茂以示威胁时，那个曾经叫她“小鸟儿”的丈夫勃然大怒，骂她“是个犯罪的人”“是个伪君子”“是一个下贱女人”，娜拉一下子完全明白了，她的态度越来越冷静，于是她说：“我死了你就没事了。”可海尔茂竟然不关心她的死活，于是她越加的冷静安详，她完全看出了丈夫海尔茂的自私虚伪，自己只不过是他的一个玩偶，她失望极了。她的话越来越少，越来越冷漠。最后仅以“谢谢你饶恕我”这句话来回复海尔茂。</a:t>
            </a:r>
          </a:p>
        </p:txBody>
      </p:sp>
    </p:spTree>
    <p:extLst>
      <p:ext uri="{BB962C8B-B14F-4D97-AF65-F5344CB8AC3E}">
        <p14:creationId xmlns:p14="http://schemas.microsoft.com/office/powerpoint/2010/main" val="274932571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49614" y="144514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中的女性意识解读</a:t>
            </a:r>
            <a:r>
              <a:rPr lang="en-US" altLang="zh-CN" sz="2200">
                <a:solidFill>
                  <a:srgbClr val="7F6B5B"/>
                </a:solidFill>
                <a:latin typeface="微软雅黑" panose="020b0503020204020204" pitchFamily="34" charset="-122"/>
                <a:ea typeface="微软雅黑" panose="020b0503020204020204" pitchFamily="34" charset="-122"/>
              </a:rPr>
              <a:t>】3.</a:t>
            </a:r>
            <a:r>
              <a:rPr lang="zh-CN" altLang="en-US" sz="2200">
                <a:solidFill>
                  <a:srgbClr val="7F6B5B"/>
                </a:solidFill>
                <a:latin typeface="微软雅黑" panose="020b0503020204020204" pitchFamily="34" charset="-122"/>
                <a:ea typeface="微软雅黑" panose="020b0503020204020204" pitchFamily="34" charset="-122"/>
              </a:rPr>
              <a:t>当柯洛克斯泰的第二封信出现以后</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娜拉和海尔茂的性格和心理冲突是怎么变化的？</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892210" y="2553312"/>
            <a:ext cx="10698962" cy="4095160"/>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明确：第一次冲突：海尔茂以为一切万事大吉，反过来安慰娜拉，娜拉“绷着脸不说话”。海尔茂这时对娜拉出奇的冷静感到害怕。</a:t>
            </a:r>
          </a:p>
          <a:p>
            <a:pPr>
              <a:lnSpc>
                <a:spcPct val="150000"/>
              </a:lnSpc>
            </a:pPr>
            <a:r>
              <a:rPr lang="zh-CN" altLang="en-US" sz="2200">
                <a:latin typeface="微软雅黑" panose="020b0503020204020204" pitchFamily="34" charset="-122"/>
                <a:ea typeface="微软雅黑" panose="020b0503020204020204" pitchFamily="34" charset="-122"/>
              </a:rPr>
              <a:t>第二次冲突：娜拉换上家常衣服并和海尔茂进行一次谈话。随着谈话的激化，海尔茂越来越被动尴尬，傲然的姿态也维持不下去了。娜拉明确宣布：“我不爱你了。”</a:t>
            </a:r>
          </a:p>
          <a:p>
            <a:pPr>
              <a:lnSpc>
                <a:spcPct val="150000"/>
              </a:lnSpc>
            </a:pPr>
            <a:r>
              <a:rPr lang="zh-CN" altLang="en-US" sz="2200">
                <a:latin typeface="微软雅黑" panose="020b0503020204020204" pitchFamily="34" charset="-122"/>
                <a:ea typeface="微软雅黑" panose="020b0503020204020204" pitchFamily="34" charset="-122"/>
              </a:rPr>
              <a:t>第三次冲突：海尔茂已经处于劣势，他只能用“你最神圣的责任是你对丈夫和儿女的责任”“首先你是一老婆，一个母亲”“你还是我的老婆”来要挟娜拉，娜拉的反抗却继续走向高峰。她不仅退还了结婚戒指，而且离家出走。</a:t>
            </a:r>
          </a:p>
          <a:p>
            <a:pPr>
              <a:lnSpc>
                <a:spcPct val="150000"/>
              </a:lnSpc>
            </a:pP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317148360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49614" y="1445143"/>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中的女性意识解读</a:t>
            </a:r>
            <a:r>
              <a:rPr lang="en-US" altLang="zh-CN" sz="2200">
                <a:solidFill>
                  <a:srgbClr val="7F6B5B"/>
                </a:solidFill>
                <a:latin typeface="微软雅黑" panose="020b0503020204020204" pitchFamily="34" charset="-122"/>
                <a:ea typeface="微软雅黑" panose="020b0503020204020204" pitchFamily="34" charset="-122"/>
              </a:rPr>
              <a:t>】5.</a:t>
            </a:r>
            <a:r>
              <a:rPr lang="zh-CN" altLang="en-US" sz="2200">
                <a:solidFill>
                  <a:srgbClr val="7F6B5B"/>
                </a:solidFill>
                <a:latin typeface="微软雅黑" panose="020b0503020204020204" pitchFamily="34" charset="-122"/>
                <a:ea typeface="微软雅黑" panose="020b0503020204020204" pitchFamily="34" charset="-122"/>
              </a:rPr>
              <a:t>娜拉出走是她真的觉醒了吗？</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893614" y="2076223"/>
            <a:ext cx="10698962"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不是，她的出走脱离现实，不太真实。她只是内化了父权主义。她不具备出走的条件。就如她从父亲的泥娃娃变成了海尔茂的泥娃娃一样，她只不过是卸去了作为一个母亲的责任。本质是相同的，表现形式不一样而已。娜拉无论在哪里，还是处于玩偶之家，她只是离开了对女性定义确立的环境</a:t>
            </a:r>
            <a:r>
              <a:rPr lang="en-US" altLang="zh-CN" sz="2200">
                <a:latin typeface="微软雅黑" panose="020b0503020204020204" pitchFamily="34" charset="-122"/>
                <a:ea typeface="微软雅黑" panose="020b0503020204020204" pitchFamily="34" charset="-122"/>
              </a:rPr>
              <a:t>……</a:t>
            </a:r>
            <a:endParaRPr lang="zh-CN" altLang="en-US" sz="22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92155742"/>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49614" y="261671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中的艺术手法</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的戏剧矛盾集中突出，作品集中表现矛盾冲突爆发那一天中发生的事，而用“追溯法”交代矛盾冲突的起因和过程，联系</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部分激烈的矛盾冲突，谈谈你对“追溯法”的理解。</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追溯法：剧中某些重要的情节在开幕之前就已经发生，观众在开幕之后看到的只是幕前情节发生的结果，剧作者以此“结果”作为开端，通过剧中人物间的言谈举止、矛盾冲突逐一道出整个剧情的前因。</a:t>
            </a:r>
            <a:r>
              <a:rPr lang="en-US" altLang="zh-CN" sz="2200">
                <a:solidFill>
                  <a:srgbClr val="7F6B5B"/>
                </a:solidFill>
                <a:latin typeface="微软雅黑" panose="020b0503020204020204" pitchFamily="34" charset="-122"/>
                <a:ea typeface="微软雅黑" panose="020b0503020204020204" pitchFamily="34" charset="-122"/>
              </a:rPr>
              <a:t>)</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794567" y="4401798"/>
            <a:ext cx="10698962" cy="1556003"/>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明确：作者通过追溯的办法把矛盾交代出来：柯洛克斯泰被海尔茂辞退了，他利用借据来要挟娜拉为他保住职位。这件事成了戏剧冲突的关键。而且剧情在圣诞节前后三天之内完成，显得十分集中、紧凑和精练。</a:t>
            </a:r>
          </a:p>
        </p:txBody>
      </p:sp>
    </p:spTree>
    <p:extLst>
      <p:ext uri="{BB962C8B-B14F-4D97-AF65-F5344CB8AC3E}">
        <p14:creationId xmlns:p14="http://schemas.microsoft.com/office/powerpoint/2010/main" val="480851591"/>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746519" y="4193005"/>
            <a:ext cx="10698962" cy="2063835"/>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剧中“追溯法”的采用，为娜拉性格的形成提供了背景基础，暗示了她的性格和行为在某种程度上受到了父亲的影响，因为她父亲在海尔茂眼里是个不完美的人，这为后来海尔茂辱骂她“伪君子”“撒谎的人”“犯罪的人”和没有信仰、道德和责任心提供佐证，为她思想上的成熟和彻底觉悟奠定了基础。</a:t>
            </a:r>
          </a:p>
        </p:txBody>
      </p:sp>
      <p:sp>
        <p:nvSpPr>
          <p:cNvPr id="11" name="圆角矩形 55">
            <a:extLst>
              <a:ext uri="{FF2B5EF4-FFF2-40B4-BE49-F238E27FC236}">
                <a16:creationId xmlns:a16="http://schemas.microsoft.com/office/drawing/2014/main" id="{FD569F06-D889-4530-B546-0880FB061566}"/>
              </a:ext>
            </a:extLst>
          </p:cNvPr>
          <p:cNvSpPr/>
          <p:nvPr/>
        </p:nvSpPr>
        <p:spPr>
          <a:xfrm>
            <a:off x="749614" y="261671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中的艺术手法</a:t>
            </a:r>
            <a:r>
              <a:rPr lang="en-US" altLang="zh-CN" sz="2200">
                <a:solidFill>
                  <a:srgbClr val="7F6B5B"/>
                </a:solidFill>
                <a:latin typeface="微软雅黑" panose="020b0503020204020204" pitchFamily="34" charset="-122"/>
                <a:ea typeface="微软雅黑" panose="020b0503020204020204" pitchFamily="34" charset="-122"/>
              </a:rPr>
              <a:t>】1.《</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的戏剧矛盾集中突出，作品集中表现矛盾冲突爆发那一天中发生的事，而用“追溯法”交代矛盾冲突的起因和过程，联系</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部分激烈的矛盾冲突，谈谈你对“追溯法”的理解。</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追溯法：剧中某些重要的情节在开幕之前就已经发生，观众在开幕之后看到的只是幕前情节发生的结果，剧作者以此“结果”作为开端，通过剧中人物间的言谈举止、矛盾冲突逐一道出整个剧情的前因。</a:t>
            </a:r>
            <a:r>
              <a:rPr lang="en-US" altLang="zh-CN" sz="2200">
                <a:solidFill>
                  <a:srgbClr val="7F6B5B"/>
                </a:solidFill>
                <a:latin typeface="微软雅黑" panose="020b0503020204020204" pitchFamily="34" charset="-122"/>
                <a:ea typeface="微软雅黑" panose="020b0503020204020204" pitchFamily="34" charset="-122"/>
              </a:rPr>
              <a:t>)</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686356143"/>
      </p:ext>
    </p:extLst>
  </p:cSld>
  <p:clrMapOvr>
    <a:masterClrMapping/>
  </p:clrMapOvr>
  <p:transition spd="med" advClick="0">
    <p:pull/>
  </p:transition>
  <p:timing/>
</p:sld>
</file>

<file path=ppt/slides/slide3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94567" y="173284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中的艺术手法</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在娜拉的人物刻画中，作者使用了大量的对比手法，以衬托和突出她的个性和形象。联系课文内容，谈谈对比手法的运用。</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893614" y="2669511"/>
            <a:ext cx="10698962"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比如：海尔茂言语、行为出尔反尔，虚伪、自私，为了他的名誉和地位置娜拉的死活于不顾的残忍，以及他在生活中的独断专行、大男子主义的表现，他被刻画得越卑鄙无耻，越显得娜拉人格的可贵。挣扎在死亡线上的阮克大夫，对生活充满了悲观情绪，老是抱怨命运不公平，而从不去寻求改变自我命运的行动，从他的话“一个人活在世界上能享受为什么不享受，能享受多少就算多少，能享受多久就算多久”可以看出他得过且过的人生观，他们与娜拉对生活的乐观精神，觉醒后表现出来的坚定、刚毅以及用实际行动改变自己命运的决心形成了鲜明的对比。</a:t>
            </a:r>
          </a:p>
        </p:txBody>
      </p:sp>
    </p:spTree>
    <p:extLst>
      <p:ext uri="{BB962C8B-B14F-4D97-AF65-F5344CB8AC3E}">
        <p14:creationId xmlns:p14="http://schemas.microsoft.com/office/powerpoint/2010/main" val="906902964"/>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9" name="TextBox 13">
            <a:extLst>
              <a:ext uri="{FF2B5EF4-FFF2-40B4-BE49-F238E27FC236}">
                <a16:creationId xmlns:a16="http://schemas.microsoft.com/office/drawing/2014/main" id="{C1D806F5-4975-4562-BF0E-C77316BD2896}"/>
              </a:ext>
            </a:extLst>
          </p:cNvPr>
          <p:cNvSpPr txBox="1"/>
          <p:nvPr/>
        </p:nvSpPr>
        <p:spPr>
          <a:xfrm>
            <a:off x="983433" y="344684"/>
            <a:ext cx="1877437"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延读 </a:t>
            </a:r>
            <a:r>
              <a:rPr lang="en-US" altLang="zh-CN" b="1">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思维拓展 </a:t>
            </a:r>
            <a:endParaRPr lang="zh-CN" altLang="en-US" sz="1400" b="1">
              <a:solidFill>
                <a:srgbClr val="4C4C4C"/>
              </a:solidFill>
              <a:latin typeface="印品黑体" panose="00000500000000000000" pitchFamily="2" charset="-122"/>
              <a:ea typeface="印品黑体" panose="00000500000000000000" pitchFamily="2" charset="-122"/>
            </a:endParaRPr>
          </a:p>
        </p:txBody>
      </p:sp>
      <p:sp>
        <p:nvSpPr>
          <p:cNvPr id="2" name="圆角矩形 55">
            <a:extLst>
              <a:ext uri="{FF2B5EF4-FFF2-40B4-BE49-F238E27FC236}">
                <a16:creationId xmlns:a16="http://schemas.microsoft.com/office/drawing/2014/main" id="{3A9C4F7B-9FAF-43A6-92AA-278FEAD3C67E}"/>
              </a:ext>
            </a:extLst>
          </p:cNvPr>
          <p:cNvSpPr/>
          <p:nvPr/>
        </p:nvSpPr>
        <p:spPr>
          <a:xfrm>
            <a:off x="794567" y="1732847"/>
            <a:ext cx="10386963" cy="980948"/>
          </a:xfrm>
          <a:prstGeom prst="roundRect">
            <a:avLst/>
          </a:prstGeom>
          <a:no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lIns="0" rIns="0" rtlCol="0" anchor="ctr"/>
          <a:lstStyle/>
          <a:p>
            <a:pPr marL="342900" indent="-342900">
              <a:lnSpc>
                <a:spcPct val="150000"/>
              </a:lnSpc>
              <a:buFont typeface="Wingdings" panose="05000000000000000000" pitchFamily="2" charset="2"/>
              <a:buChar char="l"/>
            </a:pP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赏析</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玩偶之家</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节选</a:t>
            </a:r>
            <a:r>
              <a:rPr lang="en-US" altLang="zh-CN" sz="2200">
                <a:solidFill>
                  <a:srgbClr val="7F6B5B"/>
                </a:solidFill>
                <a:latin typeface="微软雅黑" panose="020b0503020204020204" pitchFamily="34" charset="-122"/>
                <a:ea typeface="微软雅黑" panose="020b0503020204020204" pitchFamily="34" charset="-122"/>
              </a:rPr>
              <a:t>)》</a:t>
            </a:r>
            <a:r>
              <a:rPr lang="zh-CN" altLang="en-US" sz="2200">
                <a:solidFill>
                  <a:srgbClr val="7F6B5B"/>
                </a:solidFill>
                <a:latin typeface="微软雅黑" panose="020b0503020204020204" pitchFamily="34" charset="-122"/>
                <a:ea typeface="微软雅黑" panose="020b0503020204020204" pitchFamily="34" charset="-122"/>
              </a:rPr>
              <a:t>中的艺术手法</a:t>
            </a:r>
            <a:r>
              <a:rPr lang="en-US" altLang="zh-CN" sz="2200">
                <a:solidFill>
                  <a:srgbClr val="7F6B5B"/>
                </a:solidFill>
                <a:latin typeface="微软雅黑" panose="020b0503020204020204" pitchFamily="34" charset="-122"/>
                <a:ea typeface="微软雅黑" panose="020b0503020204020204" pitchFamily="34" charset="-122"/>
              </a:rPr>
              <a:t>】2.</a:t>
            </a:r>
            <a:r>
              <a:rPr lang="zh-CN" altLang="en-US" sz="2200">
                <a:solidFill>
                  <a:srgbClr val="7F6B5B"/>
                </a:solidFill>
                <a:latin typeface="微软雅黑" panose="020b0503020204020204" pitchFamily="34" charset="-122"/>
                <a:ea typeface="微软雅黑" panose="020b0503020204020204" pitchFamily="34" charset="-122"/>
              </a:rPr>
              <a:t>在娜拉的人物刻画中，作者使用了大量的对比手法，以衬托和突出她的个性和形象。联系课文内容，谈谈对比手法的运用。</a:t>
            </a: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a:p>
            <a:pPr marL="342900" indent="-342900">
              <a:lnSpc>
                <a:spcPct val="150000"/>
              </a:lnSpc>
              <a:buFont typeface="Wingdings" panose="05000000000000000000" pitchFamily="2" charset="2"/>
              <a:buChar char="l"/>
            </a:pPr>
            <a:endParaRPr lang="zh-CN" altLang="en-US" sz="2200">
              <a:solidFill>
                <a:srgbClr val="7F6B5B"/>
              </a:solidFill>
              <a:latin typeface="微软雅黑" panose="020b0503020204020204" pitchFamily="34" charset="-122"/>
              <a:ea typeface="微软雅黑" panose="020b0503020204020204" pitchFamily="34" charset="-122"/>
            </a:endParaRPr>
          </a:p>
        </p:txBody>
      </p:sp>
      <p:sp>
        <p:nvSpPr>
          <p:cNvPr id="12" name="文本框 11">
            <a:extLst>
              <a:ext uri="{FF2B5EF4-FFF2-40B4-BE49-F238E27FC236}">
                <a16:creationId xmlns:a16="http://schemas.microsoft.com/office/drawing/2014/main" id="{9B8E1C2D-036F-42C3-BF8A-224147A09E1F}"/>
              </a:ext>
            </a:extLst>
          </p:cNvPr>
          <p:cNvSpPr txBox="1"/>
          <p:nvPr/>
        </p:nvSpPr>
        <p:spPr>
          <a:xfrm>
            <a:off x="893614" y="2669511"/>
            <a:ext cx="10698962" cy="3587329"/>
          </a:xfrm>
          <a:prstGeom prst="rect">
            <a:avLst/>
          </a:prstGeom>
          <a:noFill/>
        </p:spPr>
        <p:txBody>
          <a:bodyPr wrap="square" rtlCol="0">
            <a:spAutoFit/>
          </a:bodyPr>
          <a:lstStyle/>
          <a:p>
            <a:pPr>
              <a:lnSpc>
                <a:spcPct val="150000"/>
              </a:lnSpc>
            </a:pPr>
            <a:r>
              <a:rPr lang="zh-CN" altLang="en-US" sz="2200">
                <a:latin typeface="微软雅黑" panose="020b0503020204020204" pitchFamily="34" charset="-122"/>
                <a:ea typeface="微软雅黑" panose="020b0503020204020204" pitchFamily="34" charset="-122"/>
              </a:rPr>
              <a:t>明确：比如：海尔茂言语、行为出尔反尔，虚伪、自私，为了他的名誉和地位置娜拉的死活于不顾的残忍，以及他在生活中的独断专行、大男子主义的表现，他被刻画得越卑鄙无耻，越显得娜拉人格的可贵。挣扎在死亡线上的阮克大夫，对生活充满了悲观情绪，老是抱怨命运不公平，而从不去寻求改变自我命运的行动，从他的话“一个人活在世界上能享受为什么不享受，能享受多少就算多少，能享受多久就算多久”可以看出他得过且过的人生观，他们与娜拉对生活的乐观精神，觉醒后表现出来的坚定、刚毅以及用实际行动改变自己命运的决心形成了鲜明的对比。</a:t>
            </a:r>
          </a:p>
        </p:txBody>
      </p:sp>
    </p:spTree>
    <p:extLst>
      <p:ext uri="{BB962C8B-B14F-4D97-AF65-F5344CB8AC3E}">
        <p14:creationId xmlns:p14="http://schemas.microsoft.com/office/powerpoint/2010/main" val="1809158182"/>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5" y="2245359"/>
            <a:ext cx="7615663"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872191" y="3274604"/>
            <a:ext cx="2813591" cy="707886"/>
          </a:xfrm>
          <a:prstGeom prst="rect">
            <a:avLst/>
          </a:prstGeom>
          <a:noFill/>
        </p:spPr>
        <p:txBody>
          <a:bodyPr wrap="none" rtlCol="0">
            <a:spAutoFit/>
          </a:bodyPr>
          <a:lstStyle/>
          <a:p>
            <a:pPr marL="571500" indent="-571500">
              <a:buFont typeface="Arial" panose="020b0604020202020204" pitchFamily="34" charset="0"/>
              <a:buChar char="•"/>
            </a:pPr>
            <a:r>
              <a:rPr lang="zh-CN" altLang="en-US" sz="4000">
                <a:solidFill>
                  <a:srgbClr val="F0ECE9"/>
                </a:solidFill>
                <a:latin typeface="微软雅黑" panose="020b0503020204020204" pitchFamily="34" charset="-122"/>
                <a:ea typeface="微软雅黑" panose="020b0503020204020204" pitchFamily="34" charset="-122"/>
              </a:rPr>
              <a:t>预读先学</a:t>
            </a:r>
          </a:p>
        </p:txBody>
      </p:sp>
      <p:sp>
        <p:nvSpPr>
          <p:cNvPr id="19" name="TextBox 24"/>
          <p:cNvSpPr txBox="1"/>
          <p:nvPr/>
        </p:nvSpPr>
        <p:spPr>
          <a:xfrm>
            <a:off x="1124105" y="2712799"/>
            <a:ext cx="577402"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1</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1296304894"/>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0.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2" name="Freeform 5"/>
          <p:cNvSpPr/>
          <p:nvPr/>
        </p:nvSpPr>
        <p:spPr bwMode="auto">
          <a:xfrm rot="10800000">
            <a:off x="182614" y="2245359"/>
            <a:ext cx="8275585"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A08C7C"/>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6" name="TextBox 25"/>
          <p:cNvSpPr txBox="1"/>
          <p:nvPr/>
        </p:nvSpPr>
        <p:spPr>
          <a:xfrm>
            <a:off x="2494504" y="3254726"/>
            <a:ext cx="2236510" cy="707886"/>
          </a:xfrm>
          <a:prstGeom prst="rect">
            <a:avLst/>
          </a:prstGeom>
          <a:noFill/>
        </p:spPr>
        <p:txBody>
          <a:bodyPr wrap="none" rtlCol="0">
            <a:spAutoFit/>
          </a:bodyPr>
          <a:lstStyle/>
          <a:p>
            <a:r>
              <a:rPr lang="zh-CN" altLang="en-US" sz="4000">
                <a:solidFill>
                  <a:srgbClr val="F0ECE9"/>
                </a:solidFill>
                <a:latin typeface="微软雅黑" panose="020b0503020204020204" pitchFamily="34" charset="-122"/>
                <a:ea typeface="微软雅黑" panose="020b0503020204020204" pitchFamily="34" charset="-122"/>
              </a:rPr>
              <a:t>技法探究</a:t>
            </a:r>
          </a:p>
        </p:txBody>
      </p:sp>
      <p:sp>
        <p:nvSpPr>
          <p:cNvPr id="19" name="TextBox 24"/>
          <p:cNvSpPr txBox="1"/>
          <p:nvPr/>
        </p:nvSpPr>
        <p:spPr>
          <a:xfrm>
            <a:off x="1124105" y="2712799"/>
            <a:ext cx="846707" cy="1446550"/>
          </a:xfrm>
          <a:prstGeom prst="rect">
            <a:avLst/>
          </a:prstGeom>
          <a:noFill/>
        </p:spPr>
        <p:txBody>
          <a:bodyPr wrap="none" rtlCol="0">
            <a:spAutoFit/>
          </a:bodyPr>
          <a:lstStyle/>
          <a:p>
            <a:r>
              <a:rPr lang="en-US" altLang="zh-CN" sz="8800">
                <a:solidFill>
                  <a:srgbClr val="F0ECE9"/>
                </a:solidFill>
                <a:latin typeface="印品黑体" panose="00000500000000000000" pitchFamily="2" charset="-122"/>
              </a:rPr>
              <a:t>3</a:t>
            </a:r>
            <a:endParaRPr lang="zh-CN" altLang="en-US" sz="8800">
              <a:solidFill>
                <a:srgbClr val="F0ECE9"/>
              </a:solidFill>
              <a:latin typeface="印品黑体" panose="00000500000000000000" pitchFamily="2" charset="-122"/>
            </a:endParaRPr>
          </a:p>
        </p:txBody>
      </p:sp>
    </p:spTree>
    <p:extLst>
      <p:ext uri="{BB962C8B-B14F-4D97-AF65-F5344CB8AC3E}">
        <p14:creationId xmlns:p14="http://schemas.microsoft.com/office/powerpoint/2010/main" val="2884248876"/>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afterGroup">
                            <p:stCondLst>
                              <p:cond delay="0"/>
                            </p:stCondLst>
                            <p:childTnLst>
                              <p:par>
                                <p:cTn id="5" presetID="2" presetClass="entr" presetSubtype="8" accel="100000" fill="hold" grpId="0" nodeType="afterEffect">
                                  <p:stCondLst>
                                    <p:cond delay="0"/>
                                  </p:stCondLst>
                                  <p:childTnLst>
                                    <p:set>
                                      <p:cBhvr>
                                        <p:cTn id="6" dur="1" fill="hold">
                                          <p:stCondLst>
                                            <p:cond delay="0"/>
                                          </p:stCondLst>
                                        </p:cTn>
                                        <p:tgtEl>
                                          <p:spTgt spid="22"/>
                                        </p:tgtEl>
                                        <p:attrNameLst>
                                          <p:attrName>style.visibility</p:attrName>
                                        </p:attrNameLst>
                                      </p:cBhvr>
                                      <p:to>
                                        <p:strVal val="visible"/>
                                      </p:to>
                                    </p:set>
                                    <p:anim calcmode="lin" valueType="num">
                                      <p:cBhvr additive="base">
                                        <p:cTn id="7" dur="500" fill="hold"/>
                                        <p:tgtEl>
                                          <p:spTgt spid="22"/>
                                        </p:tgtEl>
                                        <p:attrNameLst>
                                          <p:attrName>ppt_x</p:attrName>
                                        </p:attrNameLst>
                                      </p:cBhvr>
                                      <p:tavLst>
                                        <p:tav tm="0">
                                          <p:val>
                                            <p:strVal val="0-#ppt_w/2"/>
                                          </p:val>
                                        </p:tav>
                                        <p:tav tm="100000">
                                          <p:val>
                                            <p:strVal val="#ppt_x"/>
                                          </p:val>
                                        </p:tav>
                                      </p:tavLst>
                                    </p:anim>
                                    <p:anim calcmode="lin" valueType="num">
                                      <p:cBhvr additive="base">
                                        <p:cTn id="8" dur="500" fill="hold"/>
                                        <p:tgtEl>
                                          <p:spTgt spid="2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2" grpId="0"/>
    </p:bldLst>
  </p:timing>
</p:sld>
</file>

<file path=ppt/slides/slide41.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戏剧冲突的表现方式</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矩形 7">
            <a:extLst>
              <a:ext uri="{FF2B5EF4-FFF2-40B4-BE49-F238E27FC236}">
                <a16:creationId xmlns:a16="http://schemas.microsoft.com/office/drawing/2014/main" id="{8E009BCD-91F3-4EB0-AD06-B22EFD23B5FF}"/>
              </a:ext>
            </a:extLst>
          </p:cNvPr>
          <p:cNvSpPr/>
          <p:nvPr/>
        </p:nvSpPr>
        <p:spPr>
          <a:xfrm>
            <a:off x="294482" y="895631"/>
            <a:ext cx="11412000" cy="5754756"/>
          </a:xfrm>
          <a:prstGeom prst="rect">
            <a:avLst/>
          </a:prstGeom>
        </p:spPr>
        <p:txBody>
          <a:bodyPr wrap="square" lIns="121898" tIns="60948" rIns="121898" bIns="60948">
            <a:spAutoFit/>
          </a:bodyPr>
          <a:lstStyle/>
          <a:p>
            <a:pPr algn="ctr">
              <a:lnSpc>
                <a:spcPct val="140000"/>
              </a:lnSpc>
              <a:spcAft>
                <a:spcPct val="0"/>
              </a:spcAft>
            </a:pPr>
            <a:r>
              <a:rPr lang="zh-CN" altLang="en-US" sz="2400" kern="100">
                <a:solidFill>
                  <a:srgbClr val="C00000"/>
                </a:solidFill>
                <a:latin typeface="微软雅黑" panose="020b0503020204020204" pitchFamily="34" charset="-122"/>
                <a:ea typeface="微软雅黑" panose="020b0503020204020204" pitchFamily="34" charset="-122"/>
                <a:cs typeface="Times New Roman" panose="02020603050405020304" pitchFamily="18" charset="0"/>
              </a:rPr>
              <a:t>戏剧冲突</a:t>
            </a:r>
            <a:endParaRPr lang="zh-CN" altLang="zh-CN" sz="2400" kern="100">
              <a:latin typeface="微软雅黑" panose="020b0503020204020204" pitchFamily="34" charset="-122"/>
              <a:ea typeface="微软雅黑" panose="020b0503020204020204" pitchFamily="34" charset="-122"/>
              <a:cs typeface="Courier New" panose="02070309020205020404" pitchFamily="49" charset="0"/>
            </a:endParaRPr>
          </a:p>
          <a:p>
            <a:pPr indent="711200" algn="just">
              <a:lnSpc>
                <a:spcPct val="140000"/>
              </a:lnSpc>
              <a:spcAft>
                <a:spcPct val="0"/>
              </a:spcAft>
            </a:pP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戏剧冲突是构成戏剧情境的基础，是展现人物性格，反映生活本质，揭示作品主题的重要手段。戏剧冲突在作品中的表现方式，是多种多样的。①可能表现为某一人物与其他人物之间的冲突，有人把这种方式称之为外部冲突。②也可能表现为人物自身的内心冲突，有人把它称为内部冲突。戏剧冲突的这两种方式，有时各自单独展开，有时则交错在一起，相互作用，互为因果。③还可能表现为人同自然环境或社会环境之间的冲突，这种冲突也需要戏剧化。</a:t>
            </a:r>
          </a:p>
          <a:p>
            <a:pPr indent="711200" algn="just">
              <a:lnSpc>
                <a:spcPct val="140000"/>
              </a:lnSpc>
              <a:spcAft>
                <a:spcPct val="0"/>
              </a:spcAft>
            </a:pP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有些剧本在表现主人公同社会环境的冲突时，往往把环境“人化”，即把它戏剧化为主人公与其他人物之间的冲突。如</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哈姆雷特</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中主人公面对的社会环境是一座“牢狱”，而克劳迪斯及其周围的朝臣恰恰是社会环境的人化。另外在有些剧作中</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社会环境往往成为对人物发生影响的背景</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给主人公造成一种外在的压迫感，</a:t>
            </a:r>
            <a:endParaRPr lang="en-US" altLang="zh-CN" sz="2400" kern="100">
              <a:solidFill>
                <a:prstClr val="black"/>
              </a:solidFill>
              <a:latin typeface="微软雅黑" panose="020b0503020204020204" pitchFamily="34" charset="-122"/>
              <a:ea typeface="微软雅黑" panose="020b0503020204020204" pitchFamily="34" charset="-122"/>
              <a:cs typeface="Courier New" panose="02070309020205020404" pitchFamily="49" charset="0"/>
            </a:endParaRPr>
          </a:p>
        </p:txBody>
      </p:sp>
    </p:spTree>
    <p:extLst>
      <p:ext uri="{BB962C8B-B14F-4D97-AF65-F5344CB8AC3E}">
        <p14:creationId xmlns:p14="http://schemas.microsoft.com/office/powerpoint/2010/main" val="2130740305"/>
      </p:ext>
    </p:extLst>
  </p:cSld>
  <p:clrMapOvr>
    <a:masterClrMapping/>
  </p:clrMapOvr>
  <p:transition spd="med" advClick="0">
    <p:pull/>
  </p:transition>
  <p:timing/>
</p:sld>
</file>

<file path=ppt/slides/slide42.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戏剧冲突的表现方式</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矩形 7">
            <a:extLst>
              <a:ext uri="{FF2B5EF4-FFF2-40B4-BE49-F238E27FC236}">
                <a16:creationId xmlns:a16="http://schemas.microsoft.com/office/drawing/2014/main" id="{8E009BCD-91F3-4EB0-AD06-B22EFD23B5FF}"/>
              </a:ext>
            </a:extLst>
          </p:cNvPr>
          <p:cNvSpPr/>
          <p:nvPr/>
        </p:nvSpPr>
        <p:spPr>
          <a:xfrm>
            <a:off x="390000" y="1464491"/>
            <a:ext cx="11412000" cy="4203562"/>
          </a:xfrm>
          <a:prstGeom prst="rect">
            <a:avLst/>
          </a:prstGeom>
        </p:spPr>
        <p:txBody>
          <a:bodyPr wrap="square" lIns="121898" tIns="60948" rIns="121898" bIns="60948">
            <a:spAutoFit/>
          </a:bodyPr>
          <a:lstStyle/>
          <a:p>
            <a:pPr>
              <a:lnSpc>
                <a:spcPct val="140000"/>
              </a:lnSpc>
              <a:spcAft>
                <a:spcPct val="0"/>
              </a:spcAft>
            </a:pP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像</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琼斯皇帝</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中准备造反的土人群众。在荒诞派戏剧中，有时又把社会环境“物化”</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即化为具有象征性的道具</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造成“场面直喻”的效果，像</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椅子</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中堆满舞台的椅子，</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阿麦迪或脱身术</a:t>
            </a:r>
            <a:r>
              <a:rPr lang="en-US" altLang="zh-CN"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a:t>
            </a: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中那具无限膨胀的尸体，等等。</a:t>
            </a:r>
          </a:p>
          <a:p>
            <a:pPr indent="711200">
              <a:lnSpc>
                <a:spcPct val="140000"/>
              </a:lnSpc>
              <a:spcAft>
                <a:spcPct val="0"/>
              </a:spcAft>
            </a:pPr>
            <a:r>
              <a:rPr lang="zh-CN" altLang="en-US" sz="2400" kern="100">
                <a:solidFill>
                  <a:prstClr val="black"/>
                </a:solidFill>
                <a:latin typeface="微软雅黑" panose="020b0503020204020204" pitchFamily="34" charset="-122"/>
                <a:ea typeface="微软雅黑" panose="020b0503020204020204" pitchFamily="34" charset="-122"/>
                <a:cs typeface="Times New Roman" panose="02020603050405020304" pitchFamily="18" charset="0"/>
              </a:rPr>
              <a:t>在当代戏剧中，有人提出用“抵触”取代“冲突”的主张。所谓“抵触”，指的是某一人物在处理同其他人物之间的矛盾关系时，并不采取断然对抗的行动，而是采取和平的方式，如退让、妥协、容忍等，因而就使矛盾不爆发为冲突。在现实社会生活中，冲突只是矛盾发展的一种特殊的、并不是唯一的形态，因此，提醒剧作家注意“抵触”这种形态，有助于表现各种矛盾发展的复杂多样性。</a:t>
            </a:r>
            <a:endParaRPr lang="en-US" altLang="zh-CN" sz="2400" kern="100">
              <a:solidFill>
                <a:prstClr val="black"/>
              </a:solidFill>
              <a:latin typeface="微软雅黑" panose="020b0503020204020204" pitchFamily="34" charset="-122"/>
              <a:ea typeface="微软雅黑" panose="020b0503020204020204" pitchFamily="34" charset="-122"/>
              <a:cs typeface="Courier New" panose="02070309020205020404" pitchFamily="49" charset="0"/>
            </a:endParaRPr>
          </a:p>
        </p:txBody>
      </p:sp>
    </p:spTree>
    <p:extLst>
      <p:ext uri="{BB962C8B-B14F-4D97-AF65-F5344CB8AC3E}">
        <p14:creationId xmlns:p14="http://schemas.microsoft.com/office/powerpoint/2010/main" val="3909691998"/>
      </p:ext>
    </p:extLst>
  </p:cSld>
  <p:clrMapOvr>
    <a:masterClrMapping/>
  </p:clrMapOvr>
  <p:transition spd="med" advClick="0">
    <p:pull/>
  </p:transition>
  <p:timing/>
</p:sld>
</file>

<file path=ppt/slides/slide43.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戏剧冲突的表现方式</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a:extLst>
              <a:ext uri="{FF2B5EF4-FFF2-40B4-BE49-F238E27FC236}">
                <a16:creationId xmlns:a16="http://schemas.microsoft.com/office/drawing/2014/main" id="{05F124C6-8601-41BF-BCCB-42EAA241557A}"/>
              </a:ext>
            </a:extLst>
          </p:cNvPr>
          <p:cNvSpPr>
            <a:spLocks noChangeArrowheads="1"/>
          </p:cNvSpPr>
          <p:nvPr/>
        </p:nvSpPr>
        <p:spPr bwMode="auto">
          <a:xfrm>
            <a:off x="293034" y="1491091"/>
            <a:ext cx="11531974" cy="57624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zh-CN" altLang="en-US" sz="2400" kern="100">
                <a:latin typeface="微软雅黑" panose="020b0503020204020204" pitchFamily="34" charset="-122"/>
                <a:ea typeface="微软雅黑" panose="020b0503020204020204" pitchFamily="34" charset="-122"/>
                <a:cs typeface="Times New Roman"/>
              </a:rPr>
              <a:t>（</a:t>
            </a:r>
            <a:r>
              <a:rPr lang="zh-CN" altLang="zh-CN" sz="2400" kern="100">
                <a:latin typeface="微软雅黑" panose="020b0503020204020204" pitchFamily="34" charset="-122"/>
                <a:ea typeface="微软雅黑" panose="020b0503020204020204" pitchFamily="34" charset="-122"/>
                <a:cs typeface="Times New Roman"/>
              </a:rPr>
              <a:t>拓展延伸</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阅读下面的《雷雨》选段，完成后面的题目。</a:t>
            </a:r>
            <a:endParaRPr lang="zh-CN" altLang="zh-CN" sz="1050" kern="100">
              <a:effectLst/>
              <a:latin typeface="微软雅黑" panose="020b0503020204020204" pitchFamily="34" charset="-122"/>
              <a:ea typeface="微软雅黑" panose="020b0503020204020204" pitchFamily="34" charset="-122"/>
              <a:cs typeface="Courier New"/>
            </a:endParaRPr>
          </a:p>
        </p:txBody>
      </p:sp>
      <p:sp>
        <p:nvSpPr>
          <p:cNvPr id="9" name="矩形 8">
            <a:extLst>
              <a:ext uri="{FF2B5EF4-FFF2-40B4-BE49-F238E27FC236}">
                <a16:creationId xmlns:a16="http://schemas.microsoft.com/office/drawing/2014/main" id="{8E7BEE75-F442-4D0D-AB30-CD81882D8DD0}"/>
              </a:ext>
            </a:extLst>
          </p:cNvPr>
          <p:cNvSpPr>
            <a:spLocks noChangeArrowheads="1"/>
          </p:cNvSpPr>
          <p:nvPr/>
        </p:nvSpPr>
        <p:spPr bwMode="auto">
          <a:xfrm>
            <a:off x="624481" y="2167115"/>
            <a:ext cx="11082001" cy="390023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周朴园　　你</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侍萍？</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不觉地望望柜上的相片，又望侍萍</a:t>
            </a:r>
            <a:r>
              <a:rPr lang="en-US" altLang="zh-CN" sz="2400" kern="100">
                <a:latin typeface="微软雅黑" panose="020b0503020204020204" pitchFamily="34" charset="-122"/>
                <a:ea typeface="微软雅黑" panose="020b0503020204020204" pitchFamily="34" charset="-122"/>
                <a:cs typeface="Courier New"/>
              </a:rPr>
              <a:t>)</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鲁侍萍　　朴园，你找侍萍吗？侍萍在这儿。</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周朴园　　</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忽然严厉地</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你来干什么？</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鲁侍萍　　不是我要来的。</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周朴园　　谁指使你来的？</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鲁侍萍　　</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悲愤</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命！不公平的命指使我来的。</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周朴园　　</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冷冷地</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三十年的工夫你还是找到这儿来了。</a:t>
            </a:r>
            <a:endParaRPr lang="zh-CN" altLang="zh-CN" sz="1050" kern="100">
              <a:effectLst/>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373854955"/>
      </p:ext>
    </p:extLst>
  </p:cSld>
  <p:clrMapOvr>
    <a:masterClrMapping/>
  </p:clrMapOvr>
  <p:transition spd="med" advClick="0">
    <p:pull/>
  </p:transition>
  <p:timing/>
</p:sld>
</file>

<file path=ppt/slides/slide44.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戏剧冲突的表现方式</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8" name="矩形 7">
            <a:extLst>
              <a:ext uri="{FF2B5EF4-FFF2-40B4-BE49-F238E27FC236}">
                <a16:creationId xmlns:a16="http://schemas.microsoft.com/office/drawing/2014/main" id="{9C27F2B7-4203-42A3-B0F2-2E67C23A8130}"/>
              </a:ext>
            </a:extLst>
          </p:cNvPr>
          <p:cNvSpPr>
            <a:spLocks noChangeArrowheads="1"/>
          </p:cNvSpPr>
          <p:nvPr/>
        </p:nvSpPr>
        <p:spPr bwMode="auto">
          <a:xfrm>
            <a:off x="284197" y="1064961"/>
            <a:ext cx="11531974" cy="45243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鲁侍萍　　</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愤怨</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我没有找你，我没有找你，我以为你早死了。我今天没想到到这儿来，这是天要我在这儿又碰见你。</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周朴园　　你可以冷静点。现在你我都是有子女的人。如果你觉得心里有委屈，这么大年纪，我们先可以不必哭哭啼啼的。</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鲁侍萍　　哭？哼，我的眼泪早哭干了，我没有委屈，我有的是恨，是悔，是三十年一天一天我自己受的苦。你大概已经忘了你做的事了！三十年前，过年三十的晚上我生下你的第二个儿子才三天，你为了要赶紧娶那位有钱有门第的小姐，你们逼着我冒着大雪出去，要我离开你们周家的门。</a:t>
            </a:r>
            <a:endParaRPr lang="zh-CN" altLang="zh-CN" sz="1050" kern="100">
              <a:effectLst/>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2514163548"/>
      </p:ext>
    </p:extLst>
  </p:cSld>
  <p:clrMapOvr>
    <a:masterClrMapping/>
  </p:clrMapOvr>
  <p:transition spd="med" advClick="0">
    <p:pull/>
  </p:transition>
  <p:timing/>
</p:sld>
</file>

<file path=ppt/slides/slide4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戏剧冲突的表现方式</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6" name="矩形 5">
            <a:extLst>
              <a:ext uri="{FF2B5EF4-FFF2-40B4-BE49-F238E27FC236}">
                <a16:creationId xmlns:a16="http://schemas.microsoft.com/office/drawing/2014/main" id="{E266A242-77E3-438D-BA4F-683AB5E8B081}"/>
              </a:ext>
            </a:extLst>
          </p:cNvPr>
          <p:cNvSpPr>
            <a:spLocks noChangeArrowheads="1"/>
          </p:cNvSpPr>
          <p:nvPr/>
        </p:nvSpPr>
        <p:spPr bwMode="auto">
          <a:xfrm>
            <a:off x="341286" y="1356492"/>
            <a:ext cx="11417796" cy="388375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周朴园　　从前的旧恩怨，过了几十年，又何必再提呢？</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鲁侍萍　　那是因为周大少爷一帆风顺，现在也是社会上的好人物。可是自从我被你们家赶出来以后，我没有死成，我把我的母亲可给气死了，我亲生的两个孩子你们家里逼着我留在你们家里。</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周朴园　　你的第二个孩子你不是已经抱走了吗？</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鲁侍萍　　那是你们老太太看着孩子快死了，才叫我带走的。</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自语</a:t>
            </a:r>
            <a:r>
              <a:rPr lang="en-US" altLang="zh-CN" sz="2400" kern="100">
                <a:latin typeface="微软雅黑" panose="020b0503020204020204" pitchFamily="34" charset="-122"/>
                <a:ea typeface="微软雅黑" panose="020b0503020204020204" pitchFamily="34" charset="-122"/>
                <a:cs typeface="Courier New"/>
              </a:rPr>
              <a:t>)</a:t>
            </a:r>
            <a:r>
              <a:rPr lang="zh-CN" altLang="zh-CN" sz="2400" kern="100">
                <a:latin typeface="微软雅黑" panose="020b0503020204020204" pitchFamily="34" charset="-122"/>
                <a:ea typeface="微软雅黑" panose="020b0503020204020204" pitchFamily="34" charset="-122"/>
                <a:cs typeface="Times New Roman"/>
              </a:rPr>
              <a:t>哦，天哪，我觉得我像在做梦。</a:t>
            </a:r>
            <a:endParaRPr lang="zh-CN" altLang="zh-CN" sz="1050" kern="100">
              <a:effectLst/>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3928193972"/>
      </p:ext>
    </p:extLst>
  </p:cSld>
  <p:clrMapOvr>
    <a:masterClrMapping/>
  </p:clrMapOvr>
  <p:transition spd="med" advClick="0">
    <p:pull/>
  </p:transition>
  <p:timing/>
</p:sld>
</file>

<file path=ppt/slides/slide4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6215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戏剧冲突的表现方式</a:t>
            </a: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7" name="矩形 6">
            <a:extLst>
              <a:ext uri="{FF2B5EF4-FFF2-40B4-BE49-F238E27FC236}">
                <a16:creationId xmlns:a16="http://schemas.microsoft.com/office/drawing/2014/main" id="{B5F1E428-3C36-4B5B-805E-F0EC37799194}"/>
              </a:ext>
            </a:extLst>
          </p:cNvPr>
          <p:cNvSpPr>
            <a:spLocks noChangeArrowheads="1"/>
          </p:cNvSpPr>
          <p:nvPr/>
        </p:nvSpPr>
        <p:spPr bwMode="auto">
          <a:xfrm>
            <a:off x="284197" y="1927330"/>
            <a:ext cx="11531974" cy="230832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p>
            <a:pPr algn="just">
              <a:lnSpc>
                <a:spcPct val="150000"/>
              </a:lnSpc>
              <a:spcAft>
                <a:spcPct val="0"/>
              </a:spcAft>
              <a:tabLst>
                <a:tab pos="2610485"/>
              </a:tabLst>
            </a:pPr>
            <a:r>
              <a:rPr lang="zh-CN" altLang="zh-CN" sz="2400" kern="100">
                <a:latin typeface="微软雅黑" panose="020b0503020204020204" pitchFamily="34" charset="-122"/>
                <a:ea typeface="微软雅黑" panose="020b0503020204020204" pitchFamily="34" charset="-122"/>
                <a:cs typeface="Times New Roman"/>
              </a:rPr>
              <a:t>戏剧冲突是表现人与人之间矛盾关系和人的内心矛盾的特殊艺术形式。选段中有哪几组戏剧冲突？请简要概括。</a:t>
            </a:r>
            <a:endParaRPr lang="zh-CN" altLang="zh-CN" sz="1050" kern="100">
              <a:latin typeface="微软雅黑" panose="020b0503020204020204" pitchFamily="34" charset="-122"/>
              <a:ea typeface="微软雅黑" panose="020b0503020204020204" pitchFamily="34" charset="-122"/>
              <a:cs typeface="Courier New"/>
            </a:endParaRPr>
          </a:p>
          <a:p>
            <a:pPr algn="just">
              <a:lnSpc>
                <a:spcPct val="150000"/>
              </a:lnSpc>
              <a:spcAft>
                <a:spcPct val="0"/>
              </a:spcAft>
              <a:tabLst>
                <a:tab pos="2610485"/>
              </a:tabLst>
            </a:pPr>
            <a:r>
              <a:rPr lang="zh-CN" altLang="zh-CN" sz="2400" kern="100">
                <a:solidFill>
                  <a:srgbClr val="FF0000"/>
                </a:solidFill>
                <a:latin typeface="微软雅黑" panose="020b0503020204020204" pitchFamily="34" charset="-122"/>
                <a:ea typeface="微软雅黑" panose="020b0503020204020204" pitchFamily="34" charset="-122"/>
                <a:cs typeface="Times New Roman"/>
              </a:rPr>
              <a:t>答案　</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①</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周朴园和鲁侍萍身份地位的巨大差异。</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②</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周朴园和鲁侍萍对旧日恩怨的不同态度。</a:t>
            </a:r>
            <a:r>
              <a:rPr lang="en-US" altLang="zh-CN" sz="2400" kern="100">
                <a:solidFill>
                  <a:srgbClr val="FF0000"/>
                </a:solidFill>
                <a:latin typeface="微软雅黑" panose="020b0503020204020204" pitchFamily="34" charset="-122"/>
                <a:ea typeface="微软雅黑" panose="020b0503020204020204" pitchFamily="34" charset="-122"/>
                <a:cs typeface="Times New Roman"/>
              </a:rPr>
              <a:t>③</a:t>
            </a:r>
            <a:r>
              <a:rPr lang="zh-CN" altLang="zh-CN" sz="2400" kern="100">
                <a:solidFill>
                  <a:srgbClr val="FF0000"/>
                </a:solidFill>
                <a:latin typeface="微软雅黑" panose="020b0503020204020204" pitchFamily="34" charset="-122"/>
                <a:ea typeface="微软雅黑" panose="020b0503020204020204" pitchFamily="34" charset="-122"/>
                <a:cs typeface="Times New Roman"/>
              </a:rPr>
              <a:t>鲁侍萍既深感委屈又强作坚强的矛盾心态。</a:t>
            </a:r>
            <a:endParaRPr lang="zh-CN" altLang="zh-CN" sz="1050" kern="100">
              <a:solidFill>
                <a:srgbClr val="FF0000"/>
              </a:solidFill>
              <a:effectLst/>
              <a:latin typeface="微软雅黑" panose="020b0503020204020204" pitchFamily="34" charset="-122"/>
              <a:ea typeface="微软雅黑" panose="020b0503020204020204" pitchFamily="34" charset="-122"/>
              <a:cs typeface="Courier New"/>
            </a:endParaRPr>
          </a:p>
        </p:txBody>
      </p:sp>
    </p:spTree>
    <p:extLst>
      <p:ext uri="{BB962C8B-B14F-4D97-AF65-F5344CB8AC3E}">
        <p14:creationId xmlns:p14="http://schemas.microsoft.com/office/powerpoint/2010/main" val="1256197946"/>
      </p:ext>
    </p:extLst>
  </p:cSld>
  <p:clrMapOvr>
    <a:masterClrMapping/>
  </p:clrMapOvr>
  <p:transition spd="med" advClick="0">
    <p:pull/>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 presetClass="entr" presetSubtype="10" fill="hold" nodeType="clickEffect">
                                  <p:stCondLst>
                                    <p:cond delay="0"/>
                                  </p:stCondLst>
                                  <p:childTnLst>
                                    <p:set>
                                      <p:cBhvr>
                                        <p:cTn id="6" dur="1" fill="hold">
                                          <p:stCondLst>
                                            <p:cond delay="0"/>
                                          </p:stCondLst>
                                        </p:cTn>
                                        <p:tgtEl>
                                          <p:spTgt spid="7">
                                            <p:txEl>
                                              <p:pRg st="1" end="1"/>
                                            </p:txEl>
                                          </p:spTgt>
                                        </p:tgtEl>
                                        <p:attrNameLst>
                                          <p:attrName>style.visibility</p:attrName>
                                        </p:attrNameLst>
                                      </p:cBhvr>
                                      <p:to>
                                        <p:strVal val="visible"/>
                                      </p:to>
                                    </p:set>
                                    <p:animEffect transition="in" filter="blinds(horizontal)">
                                      <p:cBhvr>
                                        <p:cTn id="7" dur="500"/>
                                        <p:tgtEl>
                                          <p:spTgt spid="7">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4" name="Freeform 5"/>
          <p:cNvSpPr/>
          <p:nvPr/>
        </p:nvSpPr>
        <p:spPr bwMode="auto">
          <a:xfrm rot="10800000">
            <a:off x="182616" y="3585482"/>
            <a:ext cx="4789006" cy="2367282"/>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solidFill>
            <a:srgbClr val="56505B"/>
          </a:solid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8" name="TextBox 24"/>
          <p:cNvSpPr txBox="1"/>
          <p:nvPr/>
        </p:nvSpPr>
        <p:spPr>
          <a:xfrm>
            <a:off x="705313" y="4261291"/>
            <a:ext cx="3262432" cy="1015663"/>
          </a:xfrm>
          <a:prstGeom prst="rect">
            <a:avLst/>
          </a:prstGeom>
          <a:noFill/>
        </p:spPr>
        <p:txBody>
          <a:bodyPr wrap="none" rtlCol="0">
            <a:spAutoFit/>
          </a:bodyPr>
          <a:lstStyle/>
          <a:p>
            <a:r>
              <a:rPr lang="zh-CN" altLang="en-US" sz="6000">
                <a:solidFill>
                  <a:srgbClr val="F0ECE9"/>
                </a:solidFill>
                <a:latin typeface="微软雅黑" panose="020b0503020204020204" pitchFamily="34" charset="-122"/>
                <a:ea typeface="微软雅黑" panose="020b0503020204020204" pitchFamily="34" charset="-122"/>
              </a:rPr>
              <a:t>本课结束</a:t>
            </a:r>
            <a:endParaRPr lang="en-US" altLang="zh-CN" sz="6000">
              <a:solidFill>
                <a:srgbClr val="F0ECE9"/>
              </a:solidFill>
              <a:latin typeface="微软雅黑" panose="020b0503020204020204" pitchFamily="34" charset="-122"/>
              <a:ea typeface="微软雅黑" panose="020b0503020204020204" pitchFamily="34" charset="-122"/>
            </a:endParaRPr>
          </a:p>
        </p:txBody>
      </p:sp>
      <p:sp>
        <p:nvSpPr>
          <p:cNvPr id="5" name="Freeform 5">
            <a:extLst>
              <a:ext uri="{FF2B5EF4-FFF2-40B4-BE49-F238E27FC236}">
                <a16:creationId xmlns:a16="http://schemas.microsoft.com/office/drawing/2014/main" id="{9F4CC839-F0C0-4E2B-B99C-869B6AE9BCA4}"/>
              </a:ext>
            </a:extLst>
          </p:cNvPr>
          <p:cNvSpPr/>
          <p:nvPr/>
        </p:nvSpPr>
        <p:spPr bwMode="auto">
          <a:xfrm>
            <a:off x="5180913" y="1235771"/>
            <a:ext cx="6824662" cy="3373539"/>
          </a:xfrm>
          <a:custGeom>
            <a:gdLst>
              <a:gd name="T0" fmla="*/ 127 w 2157"/>
              <a:gd name="T1" fmla="*/ 0 h 1065"/>
              <a:gd name="T2" fmla="*/ 928 w 2157"/>
              <a:gd name="T3" fmla="*/ 0 h 1065"/>
              <a:gd name="T4" fmla="*/ 1713 w 2157"/>
              <a:gd name="T5" fmla="*/ 0 h 1065"/>
              <a:gd name="T6" fmla="*/ 2157 w 2157"/>
              <a:gd name="T7" fmla="*/ 0 h 1065"/>
              <a:gd name="T8" fmla="*/ 2157 w 2157"/>
              <a:gd name="T9" fmla="*/ 1065 h 1065"/>
              <a:gd name="T10" fmla="*/ 1979 w 2157"/>
              <a:gd name="T11" fmla="*/ 1065 h 1065"/>
              <a:gd name="T12" fmla="*/ 928 w 2157"/>
              <a:gd name="T13" fmla="*/ 1065 h 1065"/>
              <a:gd name="T14" fmla="*/ 428 w 2157"/>
              <a:gd name="T15" fmla="*/ 1065 h 1065"/>
              <a:gd name="T16" fmla="*/ 240 w 2157"/>
              <a:gd name="T17" fmla="*/ 918 h 1065"/>
              <a:gd name="T18" fmla="*/ 23 w 2157"/>
              <a:gd name="T19" fmla="*/ 146 h 1065"/>
              <a:gd name="T20" fmla="*/ 127 w 2157"/>
              <a:gd name="T21" fmla="*/ 0 h 1065"/>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Lst>
            <a:rect l="0" t="0" r="r" b="b"/>
            <a:pathLst>
              <a:path w="2157" h="1065">
                <a:moveTo>
                  <a:pt x="127" y="0"/>
                </a:moveTo>
                <a:cubicBezTo>
                  <a:pt x="928" y="0"/>
                  <a:pt x="928" y="0"/>
                  <a:pt x="928" y="0"/>
                </a:cubicBezTo>
                <a:cubicBezTo>
                  <a:pt x="1713" y="0"/>
                  <a:pt x="1713" y="0"/>
                  <a:pt x="1713" y="0"/>
                </a:cubicBezTo>
                <a:cubicBezTo>
                  <a:pt x="2157" y="0"/>
                  <a:pt x="2157" y="0"/>
                  <a:pt x="2157" y="0"/>
                </a:cubicBezTo>
                <a:cubicBezTo>
                  <a:pt x="2157" y="1065"/>
                  <a:pt x="2157" y="1065"/>
                  <a:pt x="2157" y="1065"/>
                </a:cubicBezTo>
                <a:cubicBezTo>
                  <a:pt x="1979" y="1065"/>
                  <a:pt x="1979" y="1065"/>
                  <a:pt x="1979" y="1065"/>
                </a:cubicBezTo>
                <a:cubicBezTo>
                  <a:pt x="928" y="1065"/>
                  <a:pt x="928" y="1065"/>
                  <a:pt x="928" y="1065"/>
                </a:cubicBezTo>
                <a:cubicBezTo>
                  <a:pt x="428" y="1065"/>
                  <a:pt x="428" y="1065"/>
                  <a:pt x="428" y="1065"/>
                </a:cubicBezTo>
                <a:cubicBezTo>
                  <a:pt x="347" y="1065"/>
                  <a:pt x="263" y="999"/>
                  <a:pt x="240" y="918"/>
                </a:cubicBezTo>
                <a:cubicBezTo>
                  <a:pt x="23" y="146"/>
                  <a:pt x="23" y="146"/>
                  <a:pt x="23" y="146"/>
                </a:cubicBezTo>
                <a:cubicBezTo>
                  <a:pt x="0" y="66"/>
                  <a:pt x="47" y="0"/>
                  <a:pt x="127" y="0"/>
                </a:cubicBezTo>
                <a:close/>
              </a:path>
            </a:pathLst>
          </a:custGeom>
          <a:blipFill dpi="0" rotWithShape="1">
            <a:blip r:embed="rId3">
              <a:extLst>
                <a:ext uri="{28A0092B-C50C-407E-A947-70E740481C1C}">
                  <a14:useLocalDpi xmlns:a14="http://schemas.microsoft.com/office/drawing/2010/main" val="0"/>
                </a:ext>
              </a:extLst>
            </a:blip>
            <a:stretch>
              <a:fillRect/>
            </a:stretch>
          </a:blipFill>
          <a:ln>
            <a:noFill/>
          </a:ln>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pic>
        <p:nvPicPr>
          <p:cNvPr id="9" name="New picture"/>
          <p:cNvPicPr/>
          <p:nvPr/>
        </p:nvPicPr>
        <p:blipFill>
          <a:blip r:embed="rId4"/>
          <a:stretch>
            <a:fillRect/>
          </a:stretch>
        </p:blipFill>
        <p:spPr>
          <a:xfrm>
            <a:off x="11468100" y="10528300"/>
            <a:ext cx="330200" cy="254000"/>
          </a:xfrm>
          <a:prstGeom prst="cube">
            <a:avLst/>
          </a:prstGeom>
        </p:spPr>
      </p:pic>
    </p:spTree>
    <p:extLst>
      <p:ext uri="{BB962C8B-B14F-4D97-AF65-F5344CB8AC3E}">
        <p14:creationId xmlns:p14="http://schemas.microsoft.com/office/powerpoint/2010/main" val="1436957785"/>
      </p:ext>
    </p:extLst>
  </p:cSld>
  <p:clrMapOvr>
    <a:masterClrMapping/>
  </p:clrMapOvr>
  <mc:AlternateContent>
    <mc:Choice xmlns:p14="http://schemas.microsoft.com/office/powerpoint/2010/main" Requires="p14">
      <p:transition spd="slow" advClick="0" p14:dur="1600">
        <p:blinds dir="vert"/>
      </p:transition>
    </mc:Choice>
    <mc:Fallback>
      <p:transition spd="slow" advClick="0">
        <p:blinds dir="vert"/>
      </p:transition>
    </mc:Fallback>
  </mc:AlternateContent>
  <p:timing/>
</p:sld>
</file>

<file path=ppt/slides/slide5.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26" name="Freeform 5"/>
          <p:cNvSpPr/>
          <p:nvPr/>
        </p:nvSpPr>
        <p:spPr bwMode="auto">
          <a:xfrm flipH="1">
            <a:off x="2381" y="3915641"/>
            <a:ext cx="12188826" cy="2037552"/>
          </a:xfrm>
          <a:custGeom>
            <a:gdLst>
              <a:gd name="T0" fmla="*/ 0 w 4809"/>
              <a:gd name="T1" fmla="*/ 0 h 804"/>
              <a:gd name="T2" fmla="*/ 4809 w 4809"/>
              <a:gd name="T3" fmla="*/ 530 h 804"/>
            </a:gdLst>
            <a:cxnLst>
              <a:cxn ang="0">
                <a:pos x="T0" y="T1"/>
              </a:cxn>
              <a:cxn ang="0">
                <a:pos x="T2" y="T3"/>
              </a:cxn>
            </a:cxnLst>
            <a:rect l="0" t="0" r="r" b="b"/>
            <a:pathLst>
              <a:path w="4809" h="804">
                <a:moveTo>
                  <a:pt x="0" y="0"/>
                </a:moveTo>
                <a:cubicBezTo>
                  <a:pt x="0" y="0"/>
                  <a:pt x="2086" y="804"/>
                  <a:pt x="4809" y="53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7" name="Freeform 6"/>
          <p:cNvSpPr/>
          <p:nvPr/>
        </p:nvSpPr>
        <p:spPr bwMode="auto">
          <a:xfrm>
            <a:off x="2381" y="2492896"/>
            <a:ext cx="12188826" cy="3763944"/>
          </a:xfrm>
          <a:custGeom>
            <a:gdLst>
              <a:gd name="T0" fmla="*/ 4809 w 4809"/>
              <a:gd name="T1" fmla="*/ 0 h 1485"/>
              <a:gd name="T2" fmla="*/ 0 w 4809"/>
              <a:gd name="T3" fmla="*/ 1485 h 1485"/>
            </a:gdLst>
            <a:cxnLst>
              <a:cxn ang="0">
                <a:pos x="T0" y="T1"/>
              </a:cxn>
              <a:cxn ang="0">
                <a:pos x="T2" y="T3"/>
              </a:cxn>
            </a:cxnLst>
            <a:rect l="0" t="0" r="r" b="b"/>
            <a:pathLst>
              <a:path w="4809" h="1485">
                <a:moveTo>
                  <a:pt x="4809" y="0"/>
                </a:moveTo>
                <a:cubicBezTo>
                  <a:pt x="4809" y="0"/>
                  <a:pt x="2817" y="1445"/>
                  <a:pt x="0" y="1485"/>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28" name="Freeform 7"/>
          <p:cNvSpPr/>
          <p:nvPr/>
        </p:nvSpPr>
        <p:spPr bwMode="auto">
          <a:xfrm flipH="1">
            <a:off x="2381" y="4818002"/>
            <a:ext cx="12188826" cy="2222101"/>
          </a:xfrm>
          <a:custGeom>
            <a:gdLst>
              <a:gd name="T0" fmla="*/ 4809 w 4809"/>
              <a:gd name="T1" fmla="*/ 174 h 877"/>
              <a:gd name="T2" fmla="*/ 0 w 4809"/>
              <a:gd name="T3" fmla="*/ 0 h 877"/>
            </a:gdLst>
            <a:cxnLst>
              <a:cxn ang="0">
                <a:pos x="T0" y="T1"/>
              </a:cxn>
              <a:cxn ang="0">
                <a:pos x="T2" y="T3"/>
              </a:cxn>
            </a:cxnLst>
            <a:rect l="0" t="0" r="r" b="b"/>
            <a:pathLst>
              <a:path w="4809" h="877">
                <a:moveTo>
                  <a:pt x="4809" y="174"/>
                </a:moveTo>
                <a:cubicBezTo>
                  <a:pt x="4809" y="174"/>
                  <a:pt x="2295" y="877"/>
                  <a:pt x="0" y="0"/>
                </a:cubicBezTo>
              </a:path>
            </a:pathLst>
          </a:custGeom>
          <a:noFill/>
          <a:ln w="9525" cap="flat">
            <a:solidFill>
              <a:srgbClr val="BABEBD"/>
            </a:solidFill>
            <a:prstDash val="dash"/>
            <a:miter lim="800000"/>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 name="文本框 1">
            <a:extLst>
              <a:ext uri="{FF2B5EF4-FFF2-40B4-BE49-F238E27FC236}">
                <a16:creationId xmlns:a16="http://schemas.microsoft.com/office/drawing/2014/main" id="{E5CA6277-DE31-4479-8A5B-25ECDAFE78FC}"/>
              </a:ext>
            </a:extLst>
          </p:cNvPr>
          <p:cNvSpPr txBox="1"/>
          <p:nvPr/>
        </p:nvSpPr>
        <p:spPr>
          <a:xfrm>
            <a:off x="3955472" y="3100627"/>
            <a:ext cx="5056909" cy="523220"/>
          </a:xfrm>
          <a:prstGeom prst="rect">
            <a:avLst/>
          </a:prstGeom>
          <a:noFill/>
          <a:effectLst>
            <a:outerShdw blurRad="76200" dist="12700" dir="8100000" sy="-23000" kx="800400" algn="br" rotWithShape="0">
              <a:prstClr val="black">
                <a:alpha val="20000"/>
              </a:prstClr>
            </a:outerShdw>
            <a:reflection blurRad="6350" stA="50000" endA="300" endPos="55000" dir="5400000" sy="-100000" algn="bl" rotWithShape="0"/>
          </a:effectLst>
        </p:spPr>
        <p:txBody>
          <a:bodyPr wrap="square" rtlCol="0">
            <a:spAutoFit/>
          </a:bodyPr>
          <a:lstStyle/>
          <a:p>
            <a:r>
              <a:rPr lang="zh-CN" altLang="en-US" sz="2800">
                <a:latin typeface="微软雅黑" panose="020b0503020204020204" pitchFamily="34" charset="-122"/>
                <a:ea typeface="微软雅黑" panose="020b0503020204020204" pitchFamily="34" charset="-122"/>
              </a:rPr>
              <a:t>板块一       文本常识积累</a:t>
            </a:r>
          </a:p>
        </p:txBody>
      </p:sp>
    </p:spTree>
    <p:extLst>
      <p:ext uri="{BB962C8B-B14F-4D97-AF65-F5344CB8AC3E}">
        <p14:creationId xmlns:p14="http://schemas.microsoft.com/office/powerpoint/2010/main" val="2211058572"/>
      </p:ext>
    </p:extLst>
  </p:cSld>
  <p:clrMapOvr>
    <a:masterClrMapping/>
  </p:clrMapOvr>
  <p:transition spd="med" advClick="0">
    <p:pull/>
  </p:transition>
  <p:timing/>
</p:sld>
</file>

<file path=ppt/slides/slide6.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605614" y="1336118"/>
            <a:ext cx="6813471" cy="4731232"/>
          </a:xfrm>
          <a:prstGeom prst="rect">
            <a:avLst/>
          </a:prstGeom>
          <a:noFill/>
        </p:spPr>
        <p:txBody>
          <a:bodyPr wrap="square">
            <a:spAutoFit/>
          </a:bodyPr>
          <a:lstStyle/>
          <a:p>
            <a:pPr indent="457200">
              <a:lnSpc>
                <a:spcPct val="150000"/>
              </a:lnSpc>
              <a:spcAft>
                <a:spcPts val="1000"/>
              </a:spcAft>
            </a:pPr>
            <a:r>
              <a:rPr lang="zh-CN" altLang="en-US" sz="22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易卜生</a:t>
            </a:r>
            <a:r>
              <a:rPr lang="en-US" altLang="zh-CN" sz="2200" b="1"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1828-1906) </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世纪后半期挪威著名的戏剧家。</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1828</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3</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月，生于挪威希恩小镇的一个富足家庭。</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1936</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年，父亲破产。迫于生计，</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16</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岁时经由父亲安排，到一家小药店当学徒。工作之余，自学希腊文。</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1848</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年至</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1849</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年期间，创作了第一个剧本</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凯替莱恩</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1850</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年，研读古典文学。</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1906</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年</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5</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月</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23</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日逝世。</a:t>
            </a:r>
          </a:p>
          <a:p>
            <a:pPr indent="457200">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主要作品：</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彼尔</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京特</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玩偶之家</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群鬼</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人民公敌</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海达</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加布勒</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野鸭</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当我们死而复醒时</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等。</a:t>
            </a:r>
          </a:p>
        </p:txBody>
      </p:sp>
      <p:pic>
        <p:nvPicPr>
          <p:cNvPr id="3" name="图片 2">
            <a:extLst>
              <a:ext uri="{FF2B5EF4-FFF2-40B4-BE49-F238E27FC236}">
                <a16:creationId xmlns:a16="http://schemas.microsoft.com/office/drawing/2014/main" id="{7E358F60-3619-4207-9467-3E0AF875FE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837889" y="1336118"/>
            <a:ext cx="2936129" cy="40398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3656510473"/>
      </p:ext>
    </p:extLst>
  </p:cSld>
  <p:clrMapOvr>
    <a:masterClrMapping/>
  </p:clrMapOvr>
  <p:transition spd="med" advClick="0">
    <p:pull/>
  </p:transition>
  <p:timing/>
</p:sld>
</file>

<file path=ppt/slides/slide7.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了解作者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605614" y="2397081"/>
            <a:ext cx="6813471" cy="2063835"/>
          </a:xfrm>
          <a:prstGeom prst="rect">
            <a:avLst/>
          </a:prstGeom>
          <a:noFill/>
        </p:spPr>
        <p:txBody>
          <a:bodyPr wrap="square">
            <a:spAutoFit/>
          </a:bodyPr>
          <a:lstStyle/>
          <a:p>
            <a:pPr>
              <a:lnSpc>
                <a:spcPct val="150000"/>
              </a:lnSpc>
              <a:spcAft>
                <a:spcPts val="1000"/>
              </a:spcAft>
            </a:pP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    评价：弗朗茨</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梅林在一篇关于这位剧作家的评论中指出</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易卜生再怎样伟大，他毕竟是个资产阶级诗人；他既是悲观主义者，并且必然是悲观主义者，他对于本阶级的没落便看不见，也不能看见任何解救办法。</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p:txBody>
      </p:sp>
      <p:pic>
        <p:nvPicPr>
          <p:cNvPr id="8" name="图片 7">
            <a:extLst>
              <a:ext uri="{FF2B5EF4-FFF2-40B4-BE49-F238E27FC236}">
                <a16:creationId xmlns:a16="http://schemas.microsoft.com/office/drawing/2014/main" id="{25866587-ED32-4197-805A-3D49451FD0BF}"/>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957159" y="1634292"/>
            <a:ext cx="2936129" cy="4039830"/>
          </a:xfrm>
          <a:prstGeom prst="round2DiagRect">
            <a:avLst>
              <a:gd name="adj1" fmla="val 16667"/>
              <a:gd name="adj2" fmla="val 0"/>
            </a:avLst>
          </a:prstGeom>
          <a:ln w="88900" cap="sq">
            <a:solidFill>
              <a:srgbClr val="FFFFFF"/>
            </a:solidFill>
            <a:miter lim="800000"/>
          </a:ln>
          <a:effectLst>
            <a:outerShdw blurRad="254000" algn="tl" rotWithShape="0">
              <a:srgbClr val="000000">
                <a:alpha val="43000"/>
              </a:srgbClr>
            </a:outerShdw>
          </a:effectLst>
        </p:spPr>
      </p:pic>
    </p:spTree>
    <p:extLst>
      <p:ext uri="{BB962C8B-B14F-4D97-AF65-F5344CB8AC3E}">
        <p14:creationId xmlns:p14="http://schemas.microsoft.com/office/powerpoint/2010/main" val="1610463979"/>
      </p:ext>
    </p:extLst>
  </p:cSld>
  <p:clrMapOvr>
    <a:masterClrMapping/>
  </p:clrMapOvr>
  <p:transition spd="med" advClick="0">
    <p:pull/>
  </p:transition>
  <p:timing/>
</p:sld>
</file>

<file path=ppt/slides/slide8.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731838"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题目解说</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510204" y="1587475"/>
            <a:ext cx="6610788" cy="4310924"/>
          </a:xfrm>
          <a:prstGeom prst="rect">
            <a:avLst/>
          </a:prstGeom>
          <a:noFill/>
        </p:spPr>
        <p:txBody>
          <a:bodyPr wrap="square">
            <a:spAutoFit/>
          </a:bodyPr>
          <a:lstStyle/>
          <a:p>
            <a:pPr indent="457200" algn="just">
              <a:lnSpc>
                <a:spcPct val="150000"/>
              </a:lnSpc>
              <a:spcAft>
                <a:spcPts val="1000"/>
              </a:spcAft>
            </a:pP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玩偶之家</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又译</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娜拉</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或</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傀儡家庭</a:t>
            </a:r>
            <a:r>
              <a:rPr lang="en-US" altLang="zh-CN"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该剧共三幕，是一部典型的</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社会问题剧</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，课文节选自第三幕。</a:t>
            </a:r>
          </a:p>
          <a:p>
            <a:pPr indent="457200" algn="just">
              <a:lnSpc>
                <a:spcPct val="150000"/>
              </a:lnSpc>
              <a:spcAft>
                <a:spcPts val="1000"/>
              </a:spcAft>
            </a:pP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玩偶</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，指供儿童玩耍的人形玩具。剧中喻指女主人公娜拉在家庭中“玩偶”般从属于丈夫的地位，从一个侧面揭示了</a:t>
            </a:r>
            <a:r>
              <a:rPr lang="zh-CN" altLang="en-US" sz="2200"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当时男权社会中妇女没有独立自主地位的社会现实</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4" name="图片 3">
            <a:extLst>
              <a:ext uri="{FF2B5EF4-FFF2-40B4-BE49-F238E27FC236}">
                <a16:creationId xmlns:a16="http://schemas.microsoft.com/office/drawing/2014/main" id="{0A3C9C4A-7D95-4F82-B97F-8B174F56484E}"/>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3458" y="2193743"/>
            <a:ext cx="3487241" cy="2324827"/>
          </a:xfrm>
          <a:prstGeom prst="roundRect">
            <a:avLst>
              <a:gd name="adj" fmla="val 8594"/>
            </a:avLst>
          </a:prstGeom>
          <a:solidFill>
            <a:srgbClr val="FFFFFF">
              <a:shade val="85000"/>
            </a:srgbClr>
          </a:solidFill>
          <a:ln>
            <a:noFill/>
          </a:ln>
          <a:effectLst>
            <a:reflection blurRad="12700" stA="38000" endPos="28000" dist="5000" dir="5400000" sy="-100000" algn="bl" rotWithShape="0"/>
          </a:effectLst>
        </p:spPr>
      </p:pic>
    </p:spTree>
    <p:extLst>
      <p:ext uri="{BB962C8B-B14F-4D97-AF65-F5344CB8AC3E}">
        <p14:creationId xmlns:p14="http://schemas.microsoft.com/office/powerpoint/2010/main" val="1390583557"/>
      </p:ext>
    </p:extLst>
  </p:cSld>
  <p:clrMapOvr>
    <a:masterClrMapping/>
  </p:clrMapOvr>
  <p:transition spd="med" advClick="0">
    <p:pull/>
  </p:transition>
  <p:timing/>
</p:sld>
</file>

<file path=ppt/slides/slide9.xml><?xml version="1.0" encoding="utf-8"?>
<p:sld xmlns:a="http://schemas.openxmlformats.org/drawingml/2006/main" xmlns:r="http://schemas.openxmlformats.org/officeDocument/2006/relationships" xmlns:m="http://schemas.openxmlformats.org/officeDocument/2006/math" xmlns:w="http://schemas.openxmlformats.org/wordprocessingml/2006/main" xmlns:wp="http://schemas.openxmlformats.org/drawingml/2006/wordprocessingDrawing" xmlns:a14="http://schemas.microsoft.com/office/drawing/2010/main" xmlns:mc="http://schemas.openxmlformats.org/markup-compatibility/2006" xmlns:p14="http://schemas.microsoft.com/office/powerpoint/2010/main" xmlns:p15="http://schemas.microsoft.com/office/powerpoint/2012/main" xmlns:p159="http://schemas.microsoft.com/office/powerpoint/2015/09/main" xmlns:p="http://schemas.openxmlformats.org/presentationml/2006/main">
  <p:cSld>
    <p:spTree>
      <p:nvGrpSpPr>
        <p:cNvPr id="1" name=""/>
        <p:cNvGrpSpPr/>
        <p:nvPr/>
      </p:nvGrpSpPr>
      <p:grpSpPr>
        <a:xfrm>
          <a:off x="0" y="0"/>
          <a:ext cx="0" cy="0"/>
        </a:xfrm>
      </p:grpSpPr>
      <p:sp>
        <p:nvSpPr>
          <p:cNvPr id="14" name="TextBox 13"/>
          <p:cNvSpPr txBox="1"/>
          <p:nvPr/>
        </p:nvSpPr>
        <p:spPr>
          <a:xfrm>
            <a:off x="983433" y="344684"/>
            <a:ext cx="2270173" cy="369332"/>
          </a:xfrm>
          <a:prstGeom prst="rect">
            <a:avLst/>
          </a:prstGeom>
          <a:noFill/>
        </p:spPr>
        <p:txBody>
          <a:bodyPr wrap="none" rtlCol="0">
            <a:spAutoFit/>
          </a:bodyPr>
          <a:lstStyle/>
          <a:p>
            <a:r>
              <a:rPr lang="zh-CN" altLang="en-US">
                <a:solidFill>
                  <a:srgbClr val="4C4C4C"/>
                </a:solidFill>
                <a:latin typeface="印品黑体" panose="00000500000000000000" pitchFamily="2" charset="-122"/>
                <a:ea typeface="印品黑体" panose="00000500000000000000" pitchFamily="2" charset="-122"/>
              </a:rPr>
              <a:t>文本常识积累 </a:t>
            </a:r>
            <a:r>
              <a:rPr lang="en-US" altLang="zh-CN" b="1">
                <a:solidFill>
                  <a:srgbClr val="4C4C4C"/>
                </a:solidFill>
                <a:latin typeface="印品黑体" panose="00000500000000000000" pitchFamily="2" charset="-122"/>
                <a:ea typeface="印品黑体" panose="00000500000000000000" pitchFamily="2" charset="-122"/>
              </a:rPr>
              <a:t>·</a:t>
            </a:r>
            <a:r>
              <a:rPr lang="en-US" altLang="zh-CN">
                <a:solidFill>
                  <a:srgbClr val="4C4C4C"/>
                </a:solidFill>
                <a:latin typeface="印品黑体" panose="00000500000000000000" pitchFamily="2" charset="-122"/>
                <a:ea typeface="印品黑体" panose="00000500000000000000" pitchFamily="2" charset="-122"/>
              </a:rPr>
              <a:t> </a:t>
            </a:r>
            <a:r>
              <a:rPr lang="zh-CN" altLang="en-US">
                <a:solidFill>
                  <a:srgbClr val="4C4C4C"/>
                </a:solidFill>
                <a:latin typeface="印品黑体" panose="00000500000000000000" pitchFamily="2" charset="-122"/>
                <a:ea typeface="印品黑体" panose="00000500000000000000" pitchFamily="2" charset="-122"/>
              </a:rPr>
              <a:t>前情</a:t>
            </a:r>
            <a:endParaRPr lang="en-US" altLang="zh-CN">
              <a:solidFill>
                <a:srgbClr val="4C4C4C"/>
              </a:solidFill>
              <a:latin typeface="印品黑体" panose="00000500000000000000" pitchFamily="2" charset="-122"/>
              <a:ea typeface="印品黑体" panose="00000500000000000000" pitchFamily="2" charset="-122"/>
            </a:endParaRPr>
          </a:p>
        </p:txBody>
      </p:sp>
      <p:cxnSp>
        <p:nvCxnSpPr>
          <p:cNvPr id="15" name="直接连接符 14"/>
          <p:cNvCxnSpPr>
            <a:endCxn id="16" idx="11"/>
          </p:cNvCxnSpPr>
          <p:nvPr/>
        </p:nvCxnSpPr>
        <p:spPr>
          <a:xfrm flipV="1">
            <a:off x="581616" y="790650"/>
            <a:ext cx="10698961" cy="4534"/>
          </a:xfrm>
          <a:prstGeom prst="line">
            <a:avLst/>
          </a:prstGeom>
          <a:ln>
            <a:solidFill>
              <a:srgbClr val="BABEBD"/>
            </a:solidFill>
          </a:ln>
        </p:spPr>
        <p:style>
          <a:lnRef idx="1">
            <a:schemeClr val="accent1"/>
          </a:lnRef>
          <a:fillRef idx="0">
            <a:schemeClr val="accent1"/>
          </a:fillRef>
          <a:effectRef idx="0">
            <a:schemeClr val="accent1"/>
          </a:effectRef>
          <a:fontRef idx="minor">
            <a:schemeClr val="tx1"/>
          </a:fontRef>
        </p:style>
      </p:cxnSp>
      <p:sp>
        <p:nvSpPr>
          <p:cNvPr id="16" name="Freeform 6"/>
          <p:cNvSpPr>
            <a:spLocks noEditPoints="1"/>
          </p:cNvSpPr>
          <p:nvPr/>
        </p:nvSpPr>
        <p:spPr bwMode="auto">
          <a:xfrm>
            <a:off x="11280577" y="363136"/>
            <a:ext cx="425905" cy="427514"/>
          </a:xfrm>
          <a:custGeom>
            <a:gdLst>
              <a:gd name="T0" fmla="*/ 760 w 1905"/>
              <a:gd name="T1" fmla="*/ 1455 h 1912"/>
              <a:gd name="T2" fmla="*/ 448 w 1905"/>
              <a:gd name="T3" fmla="*/ 1143 h 1912"/>
              <a:gd name="T4" fmla="*/ 529 w 1905"/>
              <a:gd name="T5" fmla="*/ 1061 h 1912"/>
              <a:gd name="T6" fmla="*/ 841 w 1905"/>
              <a:gd name="T7" fmla="*/ 1374 h 1912"/>
              <a:gd name="T8" fmla="*/ 1802 w 1905"/>
              <a:gd name="T9" fmla="*/ 108 h 1912"/>
              <a:gd name="T10" fmla="*/ 748 w 1905"/>
              <a:gd name="T11" fmla="*/ 785 h 1912"/>
              <a:gd name="T12" fmla="*/ 55 w 1905"/>
              <a:gd name="T13" fmla="*/ 1737 h 1912"/>
              <a:gd name="T14" fmla="*/ 173 w 1905"/>
              <a:gd name="T15" fmla="*/ 1854 h 1912"/>
              <a:gd name="T16" fmla="*/ 1124 w 1905"/>
              <a:gd name="T17" fmla="*/ 1161 h 1912"/>
              <a:gd name="T18" fmla="*/ 1802 w 1905"/>
              <a:gd name="T19" fmla="*/ 108 h 1912"/>
              <a:gd name="T20" fmla="*/ 110 w 1905"/>
              <a:gd name="T21" fmla="*/ 1803 h 1912"/>
              <a:gd name="T22" fmla="*/ 0 w 1905"/>
              <a:gd name="T23" fmla="*/ 1912 h 1912"/>
              <a:gd name="T24" fmla="*/ 1758 w 1905"/>
              <a:gd name="T25" fmla="*/ 368 h 1912"/>
              <a:gd name="T26" fmla="*/ 1544 w 1905"/>
              <a:gd name="T27" fmla="*/ 153 h 1912"/>
              <a:gd name="T28" fmla="*/ 786 w 1905"/>
              <a:gd name="T29" fmla="*/ 513 h 1912"/>
            </a:gd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1905" h="1912">
                <a:moveTo>
                  <a:pt x="760" y="1455"/>
                </a:moveTo>
                <a:cubicBezTo>
                  <a:pt x="448" y="1143"/>
                  <a:pt x="448" y="1143"/>
                  <a:pt x="448" y="1143"/>
                </a:cubicBezTo>
                <a:moveTo>
                  <a:pt x="529" y="1061"/>
                </a:moveTo>
                <a:cubicBezTo>
                  <a:pt x="841" y="1374"/>
                  <a:pt x="841" y="1374"/>
                  <a:pt x="841" y="1374"/>
                </a:cubicBezTo>
                <a:moveTo>
                  <a:pt x="1802" y="108"/>
                </a:moveTo>
                <a:cubicBezTo>
                  <a:pt x="1698" y="4"/>
                  <a:pt x="1226" y="307"/>
                  <a:pt x="748" y="785"/>
                </a:cubicBezTo>
                <a:cubicBezTo>
                  <a:pt x="364" y="1169"/>
                  <a:pt x="94" y="1548"/>
                  <a:pt x="55" y="1737"/>
                </a:cubicBezTo>
                <a:cubicBezTo>
                  <a:pt x="173" y="1854"/>
                  <a:pt x="173" y="1854"/>
                  <a:pt x="173" y="1854"/>
                </a:cubicBezTo>
                <a:cubicBezTo>
                  <a:pt x="361" y="1815"/>
                  <a:pt x="740" y="1545"/>
                  <a:pt x="1124" y="1161"/>
                </a:cubicBezTo>
                <a:cubicBezTo>
                  <a:pt x="1602" y="683"/>
                  <a:pt x="1905" y="212"/>
                  <a:pt x="1802" y="108"/>
                </a:cubicBezTo>
                <a:close/>
                <a:moveTo>
                  <a:pt x="110" y="1803"/>
                </a:moveTo>
                <a:cubicBezTo>
                  <a:pt x="0" y="1912"/>
                  <a:pt x="0" y="1912"/>
                  <a:pt x="0" y="1912"/>
                </a:cubicBezTo>
                <a:moveTo>
                  <a:pt x="1758" y="368"/>
                </a:moveTo>
                <a:cubicBezTo>
                  <a:pt x="1758" y="368"/>
                  <a:pt x="1643" y="253"/>
                  <a:pt x="1544" y="153"/>
                </a:cubicBezTo>
                <a:cubicBezTo>
                  <a:pt x="1544" y="153"/>
                  <a:pt x="1319" y="0"/>
                  <a:pt x="786" y="513"/>
                </a:cubicBezTo>
              </a:path>
            </a:pathLst>
          </a:custGeom>
          <a:noFill/>
          <a:ln w="12700" cap="rnd">
            <a:solidFill>
              <a:srgbClr val="56505B"/>
            </a:solidFill>
            <a:prstDash val="solid"/>
            <a:round/>
          </a:ln>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zh-CN" altLang="en-US">
              <a:latin typeface="印品黑体" panose="00000500000000000000" pitchFamily="2" charset="-122"/>
            </a:endParaRPr>
          </a:p>
        </p:txBody>
      </p:sp>
      <p:sp>
        <p:nvSpPr>
          <p:cNvPr id="30" name="椭圆 29"/>
          <p:cNvSpPr/>
          <p:nvPr/>
        </p:nvSpPr>
        <p:spPr>
          <a:xfrm>
            <a:off x="605614" y="385350"/>
            <a:ext cx="288000" cy="288000"/>
          </a:xfrm>
          <a:prstGeom prst="ellipse">
            <a:avLst/>
          </a:prstGeom>
          <a:solidFill>
            <a:srgbClr val="A08C7C"/>
          </a:solidFill>
          <a:ln w="12700">
            <a:noFill/>
          </a:ln>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印品黑体" panose="00000500000000000000" pitchFamily="2" charset="-122"/>
            </a:endParaRPr>
          </a:p>
        </p:txBody>
      </p:sp>
      <p:sp>
        <p:nvSpPr>
          <p:cNvPr id="20" name="文本框 19">
            <a:extLst>
              <a:ext uri="{FF2B5EF4-FFF2-40B4-BE49-F238E27FC236}">
                <a16:creationId xmlns:a16="http://schemas.microsoft.com/office/drawing/2014/main" id="{D45A875F-60C3-43B0-BDAC-0122159E1E6A}"/>
              </a:ext>
            </a:extLst>
          </p:cNvPr>
          <p:cNvSpPr txBox="1"/>
          <p:nvPr/>
        </p:nvSpPr>
        <p:spPr>
          <a:xfrm>
            <a:off x="893614" y="1011181"/>
            <a:ext cx="5932608" cy="5706177"/>
          </a:xfrm>
          <a:prstGeom prst="rect">
            <a:avLst/>
          </a:prstGeom>
          <a:noFill/>
        </p:spPr>
        <p:txBody>
          <a:bodyPr wrap="square">
            <a:spAutoFit/>
          </a:bodyPr>
          <a:lstStyle/>
          <a:p>
            <a:pPr indent="457200">
              <a:lnSpc>
                <a:spcPct val="150000"/>
              </a:lnSpc>
              <a:spcAft>
                <a:spcPts val="1000"/>
              </a:spcAft>
            </a:pPr>
            <a:r>
              <a:rPr lang="zh-CN" altLang="en-US" sz="2200" b="1" kern="100">
                <a:solidFill>
                  <a:srgbClr val="FF0000"/>
                </a:solidFill>
                <a:effectLst/>
                <a:latin typeface="微软雅黑" panose="020b0503020204020204" pitchFamily="34" charset="-122"/>
                <a:ea typeface="微软雅黑" panose="020b0503020204020204" pitchFamily="34" charset="-122"/>
                <a:cs typeface="Arial" panose="020b0604020202020204" pitchFamily="34" charset="0"/>
              </a:rPr>
              <a:t>第一幕</a:t>
            </a:r>
            <a:r>
              <a:rPr lang="zh-CN" altLang="en-US" sz="22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rPr>
              <a:t>圣诞节前，海尔茂即将升职为银行经理。娜拉兴高采烈地买来圣诞树等，准备过圣诞节。娜拉与丈夫讨论开销闲聊时，林丹太太来访。林丹太太想在城里找一份工作，娜拉欣然答应让丈夫帮忙。柯洛克斯泰造访，因为海尔茂升职后准备解雇柯洛克斯泰，柯洛克斯泰请娜拉帮忙让她丈夫不要解雇自己。娜拉拒绝，柯洛克斯泰便威胁娜拉，会将她几年前因丈夫患重病伪造父亲的签名向自己借钱的事告诉海尔茂。</a:t>
            </a:r>
          </a:p>
          <a:p>
            <a:pPr indent="457200" algn="just">
              <a:lnSpc>
                <a:spcPct val="150000"/>
              </a:lnSpc>
              <a:spcAft>
                <a:spcPts val="1000"/>
              </a:spcAft>
            </a:pPr>
            <a:endParaRPr lang="zh-CN" altLang="en-US" sz="2000" kern="100">
              <a:solidFill>
                <a:srgbClr val="333333"/>
              </a:solidFill>
              <a:effectLst/>
              <a:latin typeface="微软雅黑" panose="020b0503020204020204" pitchFamily="34" charset="-122"/>
              <a:ea typeface="微软雅黑" panose="020b0503020204020204" pitchFamily="34" charset="-122"/>
              <a:cs typeface="Arial" panose="020b0604020202020204" pitchFamily="34" charset="0"/>
            </a:endParaRPr>
          </a:p>
        </p:txBody>
      </p:sp>
      <p:pic>
        <p:nvPicPr>
          <p:cNvPr id="3" name="图片 2">
            <a:extLst>
              <a:ext uri="{FF2B5EF4-FFF2-40B4-BE49-F238E27FC236}">
                <a16:creationId xmlns:a16="http://schemas.microsoft.com/office/drawing/2014/main" id="{02F60057-747B-495C-8817-8FC4E55D3526}"/>
              </a:ext>
            </a:extLst>
          </p:cNvPr>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080995" y="2192941"/>
            <a:ext cx="4099892" cy="2734763"/>
          </a:xfrm>
          <a:prstGeom prst="rect">
            <a:avLst/>
          </a:prstGeom>
          <a:solidFill>
            <a:srgbClr val="FFFFFF">
              <a:shade val="85000"/>
            </a:srgbClr>
          </a:solidFill>
          <a:ln w="190500" cap="sq">
            <a:solidFill>
              <a:srgbClr val="FFFFFF"/>
            </a:solidFill>
            <a:miter lim="800000"/>
          </a:ln>
          <a:effectLst>
            <a:outerShdw blurRad="65000" dist="50800" dir="12900000" kx="195000" ky="145000" algn="tl" rotWithShape="0">
              <a:srgbClr val="000000">
                <a:alpha val="30000"/>
              </a:srgbClr>
            </a:outerShdw>
          </a:effectLst>
          <a:scene3d>
            <a:camera prst="orthographicFront">
              <a:rot lat="0" lon="0" rev="360000"/>
            </a:camera>
            <a:lightRig rig="twoPt" dir="t">
              <a:rot lat="0" lon="0" rev="7200000"/>
            </a:lightRig>
          </a:scene3d>
          <a:sp3d contourW="12700">
            <a:bevelT w="25400" h="19050"/>
            <a:contourClr>
              <a:srgbClr val="969696"/>
            </a:contourClr>
          </a:sp3d>
        </p:spPr>
      </p:pic>
    </p:spTree>
    <p:extLst>
      <p:ext uri="{BB962C8B-B14F-4D97-AF65-F5344CB8AC3E}">
        <p14:creationId xmlns:p14="http://schemas.microsoft.com/office/powerpoint/2010/main" val="1525614196"/>
      </p:ext>
    </p:extLst>
  </p:cSld>
  <p:clrMapOvr>
    <a:masterClrMapping/>
  </p:clrMapOvr>
  <p:transition spd="med" advClick="0">
    <p:pull/>
  </p:transition>
  <p:timing/>
</p:sld>
</file>

<file path=ppt/tags/tag1.xml><?xml version="1.0" encoding="utf-8"?>
<p:tagLst xmlns:p="http://schemas.openxmlformats.org/presentationml/2006/main">
  <p:tag name="AS_OS" val="Unix 3.10 unknown"/>
  <p:tag name="AS_RELEASE_DATE" val="2020.11.30"/>
  <p:tag name="AS_TITLE" val="Aspose.Slides for Java"/>
  <p:tag name="AS_VERSION" val="20.11"/>
  <p:tag name="ISPRING_PLAYERS_CUSTOMIZATION" val="UEsDBBQAAgAIAOdaeEoNwDEewAEAANoDAAAPAAAAbm9uZS9wbGF5ZXIueG1spZJPb9QwEMXPW6nfIfK9dpYKUa0cekDKiaJKC4jbyptME1PHDp4Ju/vtmfzZpFuQQOKQaPIy72fPs/X9sXHJT4hog8/EWqYiAV+E0voqE18+5zd34v799ZVunTlBTGyZCR88iKQELKJtiX2PhupMvBAkQ0XCL4+bI9pM1ETtRqnD4SAPtzLESr1J07X69vBxW9TQmBvrkYwvmLvs5VYkbbQhWjpl4l0qrq9WA/ICZ5F7fIXBdf3KKIvQqDYCgieIatz2bN3Q3838NMErOrWAgkdfDbPvTfH8EMrOAfbaSo9tWyDqCYO20rSx6zufYCwyMTbsGkA0FaB0vhJq9Ko/mPWTM1hPHLzA9ty22zuLNYsjfejeLerubBmyVxNHXYJ0M0wwnGLeOZeDoS5CKZIIPzrLVd5jv85HkK7FuJzn7h0+Wy/xULDGVW4KCvH0gR18JFOUco5ejtHLwdTbh+ITF49TnNsFMgezhKBratzbf86j7/6fOEp4Mp0jcV7B+hKOueW/BA2PQsAz9pqk1sl+tTOVd9ftmxdX40Iadzdl8R1FQiZWwNewNGTUos8w9Zqm1fg5JTTHotXv91JPRC5/AVBLAwQUAAIACACngyZIFQ6tKGQEAAAHEQAAHQAAAHVuaXZlcnNhbC9jb21tb25fbWVzc2FnZXMubG5nrVhtb9s2EP5eoP+BEFBgA7a0HdCiGBIHtMTYRGTJleg42QsERmJsIpSY6cVt9mm/Zj9sv2RHyk7ivkBSEsA2TMr33PHunrujD48/5wptRFlJXRw5bw/eOEgUqc5ksTpyFuzk5w8OqmpeZFzpQhw5hXbQ8ejli0PFi1XDVwK+v3yB0GEuqgqW1cis7tdIZkfOfJy44WyOg4vEDydhMqYTZ+Tq/IYXt8jXK/1H+cMv7z98fvvu/Y+Hr7eSfYDiGfb9fShkkd696QEUsCj0E0AjfhKQc+aMzOcwuXDBfBoQZ7T9Mkx6HpEzZ2Q+O+UWUUQClsQ+9UhC4yQImfWFTxjxnNGFbtCabwSqNdpI8QnVawGRrGUpUKVkZh+kGjaKRnQp88IZpkESkZhF1GU0DJxRrMvy9icLy5t6rUtQV6FMVvxSiczqhJyxz29KUYFqXkNOIXjVawm/1DmXxUGn6ggvaTBJWBj6cUICb7fjjEiRIa/kRs1AlAjHJAKAkleifIRsYrPMiiOs1DCEKZ1MfXgzY8JUrtYK3vVQO+YEYjAXRZcU5AiJILvieBlGnnEaqEIc3fCq+qTLbC8/HgaqC5gGbggp6LIH4Mxg7IAhxhIqR1mKtO4Cm5E4xhOSjMNzSGTgXThEIjwFup0OkbggMVCExF0yAT6jE2wS3lBsl/87fqXcpLO6RTxNQc64byN1U8GOcSmwwDKtOhimJiYfFxA2iv3v0LhFBe/a1UpuBNhRZqLsVASVxSWeyaKPC/pbcoKpT7wE0soLlwmzJc9ozPktKnSNeLbhRSrQpUh5A7l+C88ymdlnJs5W/1+N/BvxeltVXm0LUuCR81dD7dmrYd8wq6nAproW+U3dpdo4bGv+Y6wwOf1dE/oc/XH6Y5cEOKLh80Smknmj2qr75PjcWTY0Rp1GPNFT/aP13JbEbW0dUyhYY6n7SxDopqZ/QANU/aVocAKK5m2JhhpOi6sBOoNwCxBo9FiMM3DVngln4MIB8ksyjimD2WgpLitZd44dlo1tgL4d2hTmPCVqcU/GS3GlYcJRgm/a6QO6kI10Z0AfDDd7rYJR5oPJAQCu2uQBSCVzsD/rgbmYkZ0H2gK/d5KlblRmyavktS3y4NsmF1+PTVelzu2u4tUuedsmc/wUK9rDRa3S+YD2f8e/3vF5QL/HRykmOHKniYsDl5hB33BV9RQCChhX+CxOfDw24sCFnNfpGprplW6KrCdQO6t75AQD2PbMseBluv7vn397YnxhSbuLtru/DgIBYpsqSO7Afg90Lao/u0AYHu/L2UUfqe3dZifX86rDKGThs9wheNtacp3D1kG3XkjybdAwY9idzoAHsU173ZQwug1BmOHoFGqZncKd0YyX11AImdZqEIp1tUnAepj2++tlUytZiCGyT2sl5sCMzhPsefauDeRTMr1ue2YGN4p0e+lWcOnuC+ZOcQB19gs8kcl6IKBtTbsqBERv1/c033zdqe5Wlf3L4vD1g38w/gdQSwMEFAACAAgAp4MmSM0WweooAwAAhgwAACcAAAB1bml2ZXJzYWwvZmxhc2hfcHVibGlzaGluZ19zZXR0aW5ncy54bWzVV91u2jAUvucpLE+9LKEdXTsUqKYCGmoLqLCtvapMbIhVx85iG0qv9jR7sD3JjmOgoHZd+oO0ISHi8/Od/xMTHt8mAk1ZprmSdbxXrmDEZKQol5M6/jJs7x5hpA2RlAglWR1LhdFxoxSmdiS4jgfMGBDVCGCkrqWmjmNj0loQzGazMtdp5rhKWAP4uhypJEgzppk0LAtSQebwY+Yp03iBUAAAvomSC7VGqYRQ6JHOFbWCIU7Bc8ldUES0BdExDrzYiEQ3k0xZSU+UUBnKJqM6flfJP0sZD9XkCZMuJ7oBREc2NUIpd14QMeB3DMWMT2Jw97CK0YxTE9fxftWhgHTwECXH9qETh3KiIAfSLOATZgglhvijt2fYrdFLgifRuSQJj4bAQS7+Om4Orz9f9VsXZ53u6fWw1zsbdvreiVwn2MQJg01DITikbBaxlZ2QGEOiGPwGnTERmoXBOmkpNlZywzl3RiMlIPe5FrRRMmK0SxK2Vo3BDZdtkNzDaAyBiHkdf8o4ERhxQwSPVsrajrThJq96e10SARa0J0PnA3xv3mcnikmm2bpbS452OY8a35QVFM2VRYLfMGQUgvhtAk8xQ+vFQeNMJTkV2scgLThYnHI2Y/Q4z+kC8E+GrsBEYkETejUVzHgL3y2/QyM2VhngMjKFzgY61x6//CzglGh9D0qWPu4MzjrN1nWn22xd7rgACZ0SGT0THArOktRsBZ/MkVRmqQfpiIjVLC8K5TTnFYmt/PIyaJ5Y4cv81sVYg95iSbZj5TmF+asHhc3GZJoPohuuHBpGkENJPCYwIlgXXFpWFDAiEikp5ohEsNa0G+spV1YDxQ+wh9Yv99DrIy7z0wRWG1jMKMsKQVb29t9XDz4cHn2slYNfP37uPqm0WPh9QZw5v/FPnlz5q7X/cBuGgdvSjy9tk9l/c2f3L1pfi+S127ocFippa1AIrldEqndaROrCv2T6ay+YQi7AUpr4IYO1JHjCDaNv2WIvaJNXvdt9j22nTbYY82tG478J2Z9W18SNe2EYPHpxdZyES55AItxKXN12GwfVCtw0H2WVSoC2+d+hUfoNUEsDBBQAAgAIAKeDJkjdIlMWuAIAAFUKAAAhAAAAdW5pdmVyc2FsL2ZsYXNoX3NraW5fc2V0dGluZ3MueG1slVbbbuIwEH3fr0DsO+leu5VcpJZSqVJ3W22rvjvJkFg4dmRP6PL3ayd2YwOBwKgSnjlnPJ4bJXrNxPzTZEIyyaV6AUQmCm01Xjdh+fU0bRClmGVSIAicCakqyqfzz5f3VkjSIk+x5AaU4fy4snKCs6IZ9Nd8u7cyhuLuOE7IZFVTsX2UhZylNFsXSjYiN7T79jNEK7c1KM7E2iAvri4Xy8shJGcaHxCqKKblLyvjKLUCrcGG9HNp5SSL0xS4v+mi/Yzk9Fcdf/0ObcM0w5Z288XKEK2mBcRJPh6dKYzxfjYB4R/aun+1MgjldAvqLOeybupzeqRWsrAJjTnHi/jB4ZLmZvwM4e7CykmCfZC96GQVXHq+31kJQO5rOPfEjquS/NnmdWch2KKnHOaoGiCJP3U2Xcr3pwbNfMB8Rbk2gFDVg55N0M+00d5NrOtxf+GdiTz05TQ95E3ypoJFF3DgLtb3+MXitt0VodMPXRChgo1TBiH2yh75x+R1Dxkoe+QLZzk8Cb7dj2DX1JF8kW+pK+fx/BsrCGqOubP6k7famx7t6OogVKfwmErmMNc2nFdWga0bSVpdF1KyFxMRdMMKikyK3xaXbtvHaJLsGFyvHe4sggw5HGq4NkazpsN0tee4H501bsjuZ6F/XHeeoNni11OKSLOyMj9LejpxPDMmJjHT5DDD7kkDB/UgVjLgtHcPkSqq1qBepeRjrxESQY91L7vhGoKTJMgBSQ5nmTgnh9IvmioFtTRVY6B9lmNlByxZUXLzh28M3iHfYQxYOyqWxp+g7KMvA4VrAqAqK33XdofOUjUcGYcN+OEPFO2Th95GtOnSoYa7wUdYYdhyTjOqJ92u6Hsl3iGB/gD+zYQVOd6xjGh7pKluXxZNvl/DfSzRYvbrzDZfuMnas+ulyLGx72fQKO2/k/8BUEsDBBQAAgAIAKeDJkgsT7aL/QIAAJcLAAAmAAAAdW5pdmVyc2FsL2h0bWxfcHVibGlzaGluZ19zZXR0aW5ncy54bWzNlt1SGjEUgO95ikw6XsqqtdUyuzgdwdGpFUZoq1dO2AQ2YzbZ5gfEqz5NH6xP0pMNIIyWro50ygwDOcn5zl9ykvjoLhdozLThSiZ4t76DEZOpolyOEvylf7J9iJGxRFIilGQJlgqjo2YtLtxAcJP1mLWw1CDASNMobIIza4tGFE0mkzo3hfazSjgLfFNPVR4VmhkmLdNRIcgUfuy0YAbPCBUA8M2VnKk1azWE4kD6rKgTDHEKnkvugyLi1OYCR2HVgKS3I62cpMdKKI30aJDgNzvlZ74mkFo8Z9KnxDRB6MW2QSjl3gkievyeoYzxUQbeHuxjNOHUZgne2/cUWB09ppTsEDnxlGMFKZB2hs+ZJZRYEobBnmV31swFQUSnkuQ87cMM8uEnuNW/Ob3uti/Pzy4+3fQ7nfP+WTc4UepEq5w4WjUUg0PK6ZQt7MTEWpJm4DfoDIkwLI6WRfNlQyVXnPNjNFACUl9qYTQET8U0wR81JwIjbong6WLWEj1i9oQLiMHr7taH0uIHYIg3zYg2bNnQfMb4LKbNb8oJiqbKIcFvGbIKQUQuh38ZQ8vpRkOt8lIqiLHICE4ZGnM2YfSozNIM+CdD12Aid6AJm68QzAYL3x2/RwM2VBq4jIxhq4Kcm8CvPwtcEGMeoGTu41bv/KzVvjm7aLWvtnyAhI6JTJ8JhxKyvLAb4ZMpksrO9SAdKXGGlUWhnJZzVWKrv7wMhudOhDK/djGW0BssyWasPKcwf/WgstmMjMuD6A9XiYYjyKEkgQkTKRx3Lh2rCkyJREqKKSIpNCrjj/WYK2dAEg5wQJuXexj0EZflaAQ3B1jUlOlKyJ3dvbf7794fHH5o1KNfP35ur1WatfCuIN5c6OHHa5v4opE/7oZx5Hvn023YavevunD3sv21SqYu2lf9SkVq9yrhOlVWdT5VWXUZro3u0pVRyQVoM6NwbKDRCJ5zy+hrbpoXFH79/Ru2xSsVfoNRrN2+/28QYbR4bq28r+LoyQdgDeSrj+lm7TdQSwMEFAACAAgAp4MmSD1kiNCZAQAAHwYAAB8AAAB1bml2ZXJzYWwvaHRtbF9za2luX3NldHRpbmdzLmpzjZTLbsIwEEX3fEXkbitEn5TuqgJSJRaVyq7qwglDiHDsyHZSKOLfm0l4OM6kxbOJb47v2GN5dr2gHCxiwXOwq76r+XtzXmmAmtU5XDd10aGnqDMjkgXMkxREIoF5SHFcepL3Z4IyZrIyDbcfaGscP6bwz5IL4+IZYaEJzVCLCwL8JrQNtfjnJPacc9Vncgod5tYq2Y+UtCBtXyqd8ophV8MphntED1YF6Bp9GGEQ6JJH0DC9m2J0kWfHNhepNONyO1Ox6oc8Wsda5XJR09NquPRqm4Eur3xdA4PR8HUydAGRGPtmIfUTT54wuslMgzFwyPs4wSBhwUMQju+gGn+gDeP2gTy6SExij/TLDYZLZzyGVpXaWygLWnpdylnY2MPt3GI0CMG3oC+xUlmeXXCBmVYxVqSFtmt+QoXii0TGNTceYJAcbhZtu6p3Puj9GIM1npDyntCKen5pV+/wQUOAttGWjnmNl3dG2QlKlEQORWhUtyroPmL9PoLzz4Bxa3m0Ssv2UDbHsgxcr0HPlRLl7r/+26efq7f/BVBLAwQUAAIACACngyZIPTwv0cEAAADlAQAAGgAAAHVuaXZlcnNhbC9pMThuX3ByZXNldHMueG1snZGxCsIwEIb3PkW43cRupSR1E9wcdJaaphppLyWXWh/flIp0kYBDIP/xfT8kJ3evvmNP48k6VJDzLTCD2jUWbwrOp/2mAEahxqbuHBoF6IDtqkzavMCjN2QCsViBpOAewlAKMU0TtzT42ECuG0MsJq5dL+LpHYrZFMOiwuKW9i/7M4MqyxiT19F24YBVvMe0IIy8VjA7F43cYutA/AIakwBMqsFQAmh9AngMCcCPK0CK75vnpEcK8aNikGK1nip7A1BLAwQUAAIACACngyZIsO1dV24AAAB2AAAAHAAAAHVuaXZlcnNhbC9sb2NhbF9zZXR0aW5ncy54bWwNzD0OwjAMQOG9p7C8l5+NoWk3NhAS5QBWY1Akx0aJheD2eHvDpzct3yrw4daLacLj7oDAulku+kr4WM/jCaE7aSYx5YRqCMs8TGIbyZ3dA3Z4C/24rVwjnK9UQ94ad1YnjzOMcInns3DG/Tz8AVBLAwQUAAIACABElFdHI7RO+/sCAACwCAAAFAAAAHVuaXZlcnNhbC9wbGF5ZXIueG1srVXfT9swEH4u0v6HyO/YLR0DqgTEkNAexoTUse2tMombeE3izHYI5a/f2c7vpWxIe2iVnO/77nz33cW/es5S74lJxUUeoAWeI4/loYh4Hgfo4evt8Tm6unx35Bcp3TPp8ShAZc4NgKbIi5gKJS80gO+pTgLUM2BgRl4huZBc74H7FLjbSCdL9O5oBi65ClCidbEipKoqzBUg8liJtDQkCociI4VkiuWaSeLSQF6DXem/o+GXiZzofcFUD1notweuSVqOZ8UHJNUSCxmTk/l8QX7cfV6HCcvoMc+VpnnIkAeVnNlSPtJwdyeiMmXK2Ga+S3LNtDZJWNvM1yu+OM89JcMAOYdNxpSiMVM4zWNEHJZMgP1tSlVS86gBreFVO17zWr+Ned80brZzpHMuyseUqwSO+pDOOgn0yTCqn9nrWgU9NAq6NUzIk+xXySWL7Ou3VozzBXIBW8XZPLGqQjiAp1saaiH3NwADFdUdxG3TsGsatqCWA7fR1x0Fam67ZVSXkjWlmvlPPGLiC5WSGllcalkyn4yMNZYMwT5xV66b1DXET3SWnv5Db4zfqDU/1WudsYD/0ZhPQNTWhOcRe77l4KNZBjXVDIptbFgXKTYxu5xU+Zj1dD0wuRzrpsBFPE1lzGAMI6op6ezkEJRJqsAlLOUI2zs4CE54nKTw05MM49ODNBmVu0mG3sFBcCrC3QS0NbdlJOM6jsTUKsgnE+vED0ulRcZfrDwHe0avrA5fG7nm6Lrg7cHZ/I9RHMRoBnOLJlaXeertq+bw3sypVp3PpnCWgVphHpguC+fVzEJZjHwitqVlqm/6OTX7sAcd5Tw1HdNc30HvolrzF+ZVPDJfusXS1CRhRjMB+nC+7DFAP2G7DMJb06GIW5E3dcCY2Df3byvabPm6da7rhzrsQw2fOKscxs3UR1BHLEWZR6Me4qL7iKgUdtq1ZNRL2RZutDgBkYoiQO/hob7zxelFd+WzxUWDtXndu8Aulzes9DrhTkGk1nV7Eb/eDfD4G1BLAwQUAAIACACngyZIF6nhQW8BAAD7AgAAKQAAAHVuaXZlcnNhbC9za2luX2N1c3RvbWl6YXRpb25fc2V0dGluZ3MueG1sjVLbatwwEH3PV4j8wEoa3Qzugm4ufklCspBnd60W00QulkJL0cdXTrJsttnQap5mzpkzzOi06fsU7VPK8+P0e8jTHO9CzlP8lrYXCLX7+WFebpaQQk6bY+V+iuP8s49f57VWqykPcRyW0a5o2mLUPT+kpFZO1YwZRpFknnqFnOe2Yg24BmzFHCW23fwl8aK7hH2I+bxquzlB3zf0MYUl93EMv7Zwyn4LnW7weRnGqfLSVrA1ymFqcWwNxAiX3BeqAUAgyx1xuEjZSE2Qx4xjKEZRoIAI56QRhUjKoWZdI6oK841ATDJGXaGe1m6ktXHUFgkNIbpO86qxpeuMxBgRQoC5wgV0BqPKhqqhQa0HBAcGRNFGEwWos53pWPHOC8uRol5gXJgxgPHxuMft3p7rWP3vdQ7n/Ifg2S84i67e2pwxV7t/WpZK3oXHHw9DDujLkEI/frq8ufV3/mqnd/311eWrN599fGCuhq2bf+jvP1BLAwQUAAIACACngyZIEQ5x/AERAABjOQAAFwAAAHVuaXZlcnNhbC91bml2ZXJzYWwucG5n7dt5WFLZ3wBwSrOopiadsnIrtZx3plxyyg2hLM1+ubW4ZCqaZmMu6KCmrFo6TbllzqiNC1njUiaMY+4CZQuZJuVGiYqGioKCqAgCF16aead837/fP+F5uDwH7vme7/3w3HPP949zw8vj+Ffrd64HgUBfnXA9dhoE0gCDQKvx67RU31gXEMZVH6uQp487gYjd+tOqhualI+5HQKDanA3ykDWqNjjW9RwSBNKO//ReNRJulAQC2UpOHDtyNilodphaHXZlB02YEnxr3Sod8L3xq8ZbNHVvG6enfrNt27Yt+zW3bjvlurspPT3jv5xcIw06b5kHl71f7xNxeo8yFf96CilsLS7p6uIUL8cJuiCkJ7fDqEhOt7iL110qTp4cwYYfXObU0aHnHTGSWNFkEWJEgZq8c0n+08btwSmrtP45NDlpsIup3cpqjQolxFrBeXf/eKn8e8x8eunbi59PKgy9iwqWI/XARjhJ2eGv1220fALS+Ofwg41XoJcSskBQytf+PLl98tdyZtPqp//+umgZy1wrMjT1TMoxG1qYSQ7/HNJVK0Y2OjnpYlpo+iWY5ZMnNalKcerv/zl4sWSL1r9ppoZrQcbelMb6ggP2BK+IcOyq65em6rTKjaBVmhorkvsl7Yeg2hhN2uf4bz+kXD6bteIMy+Dbb5vXzw57rxgt7PDBhy5aK4wsT7hOhAUGWn/uFX/o7k5vk5UjFZrGE53QV7zTPqeza4dX1sPcVSviuGmftjvny/jSq+SrKpf+V6AVcfaCS6rfjgRuDVlxlWfvXw5bcZWr8tLOegz0H/zc6/AljYenDh5YgZhywonz3eMrvs5fxr69qr9q544VWk9Md/+Wl5DwRk2jplHTqGnUNGoaNY2aRk2jplHTqGnUNGoaNY2aRk2jplHTqGnUNGoaNY2aRk2jplHTqGnUNGoaNY2aRk2jplHTqGnUNGoaNc3/A01ntfAkXNrDnZwMF40+vdbPI1EpqIU3NnS+ryMRhRHZ8oTfPZug14VOFlr93Sk2UKuCE8tJUhwSW/XbBQHS7iuUuikIaQluZA3F8TkONObw02T+ATkdKpvhXofJxz44PyWakQwRjjEW8Z2lkbRO4YW/8xlFbYSIh5CX0HHiW3lz9vRq8p7qhKKTDtdLkAHcdkkxUMmuC8HuUPgGJU/cWx2iP4QaQusXS6zgskGGjyiyG8s4y+6EK+Z1Y2T9JFyCKAuBYS8xGFSF6Jz4IGeh2b0B+I2EmeioxSuWOQT7pV5OeUzjbNIA8lApVfSgv4eTUJQbisle9KOIahA1ibMLXp600sO/bwtnXYdego5YhasS7HvRg8SKacU6Y/FFArxSJpQ/iMnjc04zeM2OT9cIL8JBBf7BoqYc4IKvWQyJIuXOgj8WyxT8K1RZOtM7uE/AAEcA3z0RCezEnEOdMzH2QQkz32/iFuJlTBYFELQElrzN5twboIjJguiv2qRNLe7YqOEYTOlPp8xGTA5xqb3Iho5XSVHXMdmBOeVL/uhvOyv/usIF/xExNgbf0FGRQCtM7TzoRVogkZcG+0t35ejIwhZPawTz2USO5BWiFv4zjq/hSGPugZwc4P3x0GMdj4U0Ltu7rshDm/dauPg8KmA2cN5vKPHOWFzbyw6lRNlyE0o8lpnHrfU54kf3BvDpw0ndLmGZzN+uW517mMef1uVtxs1dyyqzgiYW5WJhx2dD3IiJjvmDC3OYh65NGeDxBxXpFMqSTPrTkL6NVjftMLCckM25SMO5dQzVwlh2Iyxb3xO0C5PSA885SYcnoRV31poGzdbIdiA6C9Gn4WZ3eIhLHxaT3LTzkyHjdgaIsTsjx0vcGEoS7XwJJKdavhVtosl9jpcKnx0tKSZ5rnn5/Edm6Eh4GIt+ikAqrqAdcDJ2pBzNFgW67fK02g8Jo0OX+JR8g0ja76mzWlwyF0nPMwcSO56WCxDdbIIM2DHtB+CxHzI6i9cmERvvJB8Od25vIjXnevle7l1X5eGWE5CSsfTTTTayW9w83ayX+yeuHZKV5n6qlh/SO9t7QnLIhG01K7ObhOYvSjYlmwu4B8du0aZCC4Bzo0l2QRuLqan2gqZJwVE/Zd2eO23VsAy+bKGPmd1TW9hM2biMRchv0WELKfvs/0SahPSi39DYDyw++uuu69xnKMWUnjeNsjbWnlT+MnHUXSJpBXbGtxkgtDwiR3+nnrrSuxw8H//KbrwcGwUUMuIh4Y8sNFARayOkSZf0M1+sjfcw7WNmNmBZTmucsIhnxYjLji/YAgxBlF8WUehONSvD4aVnqitYeZaO4aLVEOCGNxutzRUP4HvaiYIT7y+Ov6VbiWsLTfeh98/I60MFjyxjFVpBqOnyQwjr+azOIosK8lz7hgx6JIPSUHAE5mPaJuO3Vk+TpgG+v8P4AuGjc7SH6Yz03e2EA/65lriWUwC6N+eE44tQAY6QUMx7jsXgOxZng7auE7WdfZ51S++dJfByYprWB7gdvevBrzSq49Hq9piYhOdjsqdtzOnJ+zjbwJuNoEOStQFkaBTaYCpmUFEAJE+qlBmXR/tgp/i3kLVncFEoqOdyM11IyZnLU+aTXfV5uwJOmnYto7UbyFlhbW+qBiqpkwryhumMp6iGQFrLSPcZqss3mWwfs8nQmr2abHElqwmy+sJQjHQoS0fqX530XpR3rYf5jlu7H9Bn6xXw4lSpVMrR2vltMfKp4zB/R9Ti1JJxe0WODvhDPQlL+yV1RGvTclxlQmo4wKDjFQtmJBpMIcwh+CtVk1Q9ilfT6ANb7vAsRb0ZiYeJ0FTJCwsfNpRLZcA5PAo3USTYg0/si86TlYt9G0m00+hi3ExSZn2OFBikNQADKAOqP8GQJgVaWFJAikQwaQL0vpdsxzmZTj529ywypRE4gv8qL02zR3oAns1IMCQ1k/RE7bJuBwHkzgGi53ae0rk9YaewXpB8cdRWdUdMIeFITjEhC1kfdy+A1MvTRdGUSoWYip9vbhyuMF/dzzEgiRKuQrD6eDnbCCHAF6dYfDh54PE45WU0DVrx7rQZXyRji1+m17ijibIHKQ/rBxfeI9YcBUZsDZnZvoCioUM6BOjPAeBOr27s4elExoETrrtqLBYmkgI5wkER6k9e+inTgMq1cE6pr5ZH6F0KdX8Jvlw0fYPXNOgIkLeAe3UY9mXKXoJisa8DkAKP8CONLJxsaam3ejFBBbh1/XRcjL8ncUn1r186O4vAyBtc3yco2aGXWVvXm9weCP1Rn7Vlswwy6W5kzaHNIWxxnXcNeU9vpl2kOT5t5CeV1qUeNQ5x2zSgJNONvuZgMiGH4M9Uj7mq1FD5D/fdzcRsLo7Mj7mZJgVYiqVGz8BAz1xLItHz2t2rZdCYXuatyWJ8BduGAx1AWDvCDUIee5r2Adls272bi/ZqVt5MC2TpNrOb9svuDXFACOn23D9nmswkAwZ05KFd2hLIJYKhHoFxYXQ750f2f3AljwZIcfNwX0plrpdZCxu7yGt8wIwu0vb0zKQthmBgz2xvBOE39AxhyzlxfMANYXOh0vC8wTUh8I1INj3rwutN2eIiqu3teL64UPKdNhf5Bzv09hwV8XGIvWt5Oy0rVWPjL5okh6ArO4JHF7WW7MAjCRMY1D0YZTqx+Hm2jrzFvQTCEJu4seytcVSPXyupFWeubtEVCYQ+91EO3RSZ68ulZtYWcCirnh6dlyYiD1AqCEjpofvRCDNtsN56JHmwwlKcfDpH6JNWAMcli1pZQIxIImRX4oD5AmoAWfIxw2PnZtsIN/irAU/l9Y5Aw9Dc2EA6J3BQ2Pw+JJiiEp99zVNFJhx4rEi8H9fehnMqHok5izd3o5Zdaev/ETAD7bdb6+aTP8Romo03Ysu+fclMHzADTyu+t3z5TQggs3pJK/1O+7WLPXQv2Noz6ntNqHTqfg0VKhm95j0cnqPBDw2Hrs2elcO2dwN+BtrgXl2uVftIIp6D04dQeFazzYsBpfdTEbiFIjQ8nRV/um26PrFXbJrZCK5Rxt+3Y2EcSlyj0Bs87JcNedN2d9CwIlV6VJsSzShU6zuijAR+vS47Qr9GOfX+jLPTB1facdMu2yNYdpZNolb7D4bcBrR+vJE1Ozk2gMTZPNZs0cW+2VdoSqR6ZaTxrMZ4TGTHk4iNkKS50bterjop0bDhH9ticqp5zJGYx4abQq96NcIJLl1AHZtoXAalS96VFxmHALMuIuXWVSKfh6iTA5LSn1sItQIRYTz+puu3Omgcef/RlkUwM1GGVM2uKL13RHB7RT1cKWVUf7qbq+kw5RBpg4PWp9WID17yzEg+GLcRt1RHmJV9nB9nq+Y4NyUxzd3Il2SwF9wZ1CiWPxsb5QxzRBCrWLEW12L5ETXiSgePv9iQcKGVF0b2QPEO8WCpVR4omo01A4i2DzGk2gCYhNWOODyBqheCgncwobSwXmFVo0EWqEr2iF0fTU1o4672qyEpy6PYuApE7U6a+G3wTvT+DReNDYr28zpBgr8nNeqsbFPimue7CfjuVQ8FR/w2p+IBHrzaE7o8vuQLiKVSmYBKRQnIYs329DXtv9jn3jKJ6GZ0E5n7gBYDPO8vV78lKWZqYZyteoISnz2xUlDSyklMTqxsXKxvyA6E/awblBTCOlyVc35pTRyjyGGSU1THoMonLDydn8CUy3SLYjlD4H50jKQadlZsVmgaMGnqbFoMN52RJcA4kUPR+eRJh6BsXY2CiFHVWloQ0U4hPRUDcR1cLIzSqpCT2uZf707dpT1wpMYT3FAiIbGILs7GR0wDImP/0B15jPO1yJyO86N25RnQizhZqcDGtqXByBqn3XbNqkVD99hCn6e1/Wi0i4l5/lOH61kC2XbtUn9dcEHyPbzr3UDeDcBKteSN5BQibOwnGJIytFDYqeiKbdO30OLTn9TRoei3YrMZmT8GblTwaJjBbsmhy4aQdAN7Z8sTfmvrVTeb1DBNpPNWJDg5l3i/c1NGaKkbnIct/5TZK5t3b7BxNfRcw+simcO5uBkDtBafdphshuXzpspZ5jtaF4E3WLkFebGnVgEJ+DmRrwH5tOKsp0zrFSgBAR4GTpcK3FlNcg5M+YGZhWHP9yt+/cMO7tAac0aQARFFtm8ZQSc/0vUW182hhzeJJtgFgB0/SaSaqIQ7MVyGxE5MiKI355ykvslV7gtYevGTrq+mp1DzDfm1H75zvscoVVrEkoeLhDSjjLQNmWmeMGDxsudMzsH+KqN3+UFJvdIHx0dEokCCieMmXmeQwMCClpHKs4qdYhFibyLrQkc4xdRTku14E5GV0UKtgJdC3RzCJBA6KSDzepeCX72lzPzKLWOIwKBJmpEtNseXDJv/Bu/ajzWcJhcYP9NU1TLEgScPLAb0ZWlXpoE3dvTWPuR7O9rHY7qd+SWPA4z/wm4a8sRLe0t00jdDJcHejXE9rV057Imk/ymoYFrcq6/LKSZhjBvzQwttJyHXS/TWmbX4NehzHxDXddt9fRKBfOX90heOTfg0m1o8dyJn3R/JH3eOaTagdVmF/lNMKTYG9NgNFSMp5ZzkYTF1LlKguGuOuevxOit1RV3bpKdhfOTR/9oCd0YrBXR1ZbF57KpV/3DmA/1LtDufux3TsLGxKW06ifkICY/5Es8jeLRhsyEUMzVaOjq603fHuS9ldsC9VCZUMlNH/7/b5s5rNGL/lLJgOYaOV1evXzHu73pV5lX4GJMyRbJ4+ErZj9kftWkhhnVW5v/mGquv0a/BJpjlelGFYqoS641vLdHAFmvM2tpnfymEOTF3/9lfKNfNvndxz4fc39xBqtcJZ49jRKfgq/8NUEsDBBQAAgAIAKeDJkhjUB02SwAAAGoAAAAbAAAAdW5pdmVyc2FsL3VuaXZlcnNhbC5wbmcueG1ss7GvyM1RKEstKs7Mz7NVMtQzULK34+WyKShKLctMLVeoAIoBBSFASaESyDVCcMszU0oybJXMTY0RYhmpmekZJbZKpmamcEF9oJEAUEsBAgAAFAACAAgA51p4Sg3AMR7AAQAA2gMAAA8AAAAAAAAAAQAAAAAAAAAAAG5vbmUvcGxheWVyLnhtbFBLAQIAABQAAgAIAKeDJkgVDq0oZAQAAAcRAAAdAAAAAAAAAAEAAAAAAO0BAAB1bml2ZXJzYWwvY29tbW9uX21lc3NhZ2VzLmxuZ1BLAQIAABQAAgAIAKeDJkjNFsHqKAMAAIYMAAAnAAAAAAAAAAEAAAAAAIwGAAB1bml2ZXJzYWwvZmxhc2hfcHVibGlzaGluZ19zZXR0aW5ncy54bWxQSwECAAAUAAIACACngyZI3SJTFrgCAABVCgAAIQAAAAAAAAABAAAAAAD5CQAAdW5pdmVyc2FsL2ZsYXNoX3NraW5fc2V0dGluZ3MueG1sUEsBAgAAFAACAAgAp4MmSCxPtov9AgAAlwsAACYAAAAAAAAAAQAAAAAA8AwAAHVuaXZlcnNhbC9odG1sX3B1Ymxpc2hpbmdfc2V0dGluZ3MueG1sUEsBAgAAFAACAAgAp4MmSD1kiNCZAQAAHwYAAB8AAAAAAAAAAQAAAAAAMRAAAHVuaXZlcnNhbC9odG1sX3NraW5fc2V0dGluZ3MuanNQSwECAAAUAAIACACngyZIPTwv0cEAAADlAQAAGgAAAAAAAAABAAAAAAAHEgAAdW5pdmVyc2FsL2kxOG5fcHJlc2V0cy54bWxQSwECAAAUAAIACACngyZIsO1dV24AAAB2AAAAHAAAAAAAAAABAAAAAAAAEwAAdW5pdmVyc2FsL2xvY2FsX3NldHRpbmdzLnhtbFBLAQIAABQAAgAIAESUV0cjtE77+wIAALAIAAAUAAAAAAAAAAEAAAAAAKgTAAB1bml2ZXJzYWwvcGxheWVyLnhtbFBLAQIAABQAAgAIAKeDJkgXqeFBbwEAAPsCAAApAAAAAAAAAAEAAAAAANUWAAB1bml2ZXJzYWwvc2tpbl9jdXN0b21pemF0aW9uX3NldHRpbmdzLnhtbFBLAQIAABQAAgAIAKeDJkgRDnH8AREAAGM5AAAXAAAAAAAAAAAAAAAAAIsYAAB1bml2ZXJzYWwvdW5pdmVyc2FsLnBuZ1BLAQIAABQAAgAIAKeDJkhjUB02SwAAAGoAAAAbAAAAAAAAAAEAAAAAAMEpAAB1bml2ZXJzYWwvdW5pdmVyc2FsLnBuZy54bWxQSwUGAAAAAAwADACGAwAARSoAAAAA"/>
  <p:tag name="ISPRING_PRESENTATION_TITLE" val="HG000773"/>
  <p:tag name="ISPRING_SCORM_ENDPOINT" val="&lt;endpoint&gt;&lt;enable&gt;0&lt;/enable&gt;&lt;lrs&gt;http://&lt;/lrs&gt;&lt;auth&gt;0&lt;/auth&gt;&lt;login&gt;&lt;/login&gt;&lt;password&gt;&lt;/password&gt;&lt;key&gt;&lt;/key&gt;&lt;name&gt;&lt;/name&gt;&lt;email&gt;&lt;/email&gt;&lt;/endpoint&gt;&#10;"/>
  <p:tag name="ISPRING_SCORM_PASSING_SCORE" val="100.000000"/>
  <p:tag name="ISPRING_SCORM_RATE_SLIDES" val="1"/>
  <p:tag name="ISPRING_ULTRA_SCORM_COURSE_ID" val="6711571B-384C-4F8B-828C-E071D9F183B8"/>
  <p:tag name="ISPRINGCLOUDFOLDERID" val="0"/>
  <p:tag name="ISPRINGCLOUDFOLDERPATH" val="Repository"/>
  <p:tag name="ISPRINGONLINEFOLDERID" val="0"/>
  <p:tag name="ISPRINGONLINEFOLDERPATH" val="Content List"/>
</p:tagLst>
</file>

<file path=ppt/theme/theme1.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r="http://schemas.openxmlformats.org/officeDocument/2006/relationships"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vt="http://schemas.openxmlformats.org/officeDocument/2006/docPropsVTypes" xmlns="http://schemas.openxmlformats.org/officeDocument/2006/extended-properties">
  <Company>学科网</Company>
  <Paragraphs>182</Paragraphs>
  <Slides>47</Slides>
  <Notes>47</Notes>
  <TotalTime>0</TotalTime>
  <HiddenSlides>0</HiddenSlides>
  <MMClips>0</MMClips>
  <ScaleCrop>0</ScaleCrop>
  <HeadingPairs>
    <vt:vector baseType="variant" size="6">
      <vt:variant>
        <vt:lpstr>Fonts used</vt:lpstr>
      </vt:variant>
      <vt:variant>
        <vt:i4>12</vt:i4>
      </vt:variant>
      <vt:variant>
        <vt:lpstr>Theme</vt:lpstr>
      </vt:variant>
      <vt:variant>
        <vt:i4>1</vt:i4>
      </vt:variant>
      <vt:variant>
        <vt:lpstr>Slide Titles</vt:lpstr>
      </vt:variant>
      <vt:variant>
        <vt:i4>47</vt:i4>
      </vt:variant>
    </vt:vector>
  </HeadingPairs>
  <TitlesOfParts>
    <vt:vector baseType="lpstr" size="60">
      <vt:lpstr>Arial</vt:lpstr>
      <vt:lpstr>Calibri Light</vt:lpstr>
      <vt:lpstr>Calibri</vt:lpstr>
      <vt:lpstr>印品黑体</vt:lpstr>
      <vt:lpstr>微软雅黑</vt:lpstr>
      <vt:lpstr>Wingdings</vt:lpstr>
      <vt:lpstr>Times New Roman</vt:lpstr>
      <vt:lpstr>方正中等线简体</vt:lpstr>
      <vt:lpstr>Courier New</vt:lpstr>
      <vt:lpstr>宋体</vt:lpstr>
      <vt:lpstr>黑体</vt:lpstr>
      <vt:lpstr>楷体_GB2312</vt:lpstr>
      <vt:lpstr>Office 主题</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0</LinksUpToDate>
  <SharedDoc>0</SharedDoc>
  <HyperlinksChanged>0</HyperlinksChanged>
  <Application>Aspose.Slides for Java</Application>
  <AppVersion>20.1100</AppVersion>
</Properties>
</file>

<file path=docProps/core.xml><?xml version="1.0" encoding="utf-8"?>
<cp:coreProperties xmlns:dc="http://purl.org/dc/elements/1.1/" xmlns:dcterms="http://purl.org/dc/terms/" xmlns:dcmitype="http://purl.org/dc/dcmitype/" xmlns:xsi="http://www.w3.org/2001/XMLSchema-instance" xmlns:cp="http://schemas.openxmlformats.org/package/2006/metadata/core-properties">
  <dc:creator>rbm.xkw.com</dc:creator>
  <cp:revision>1</cp:revision>
  <cp:lastPrinted>2021-04-19T11:53:12.344</cp:lastPrinted>
  <dcterms:created xsi:type="dcterms:W3CDTF">2021-04-19T11:53:12Z</dcterms:created>
  <dcterms:modified xsi:type="dcterms:W3CDTF">2021-04-19T03:53:19Z</dcterms:modified>
</cp:coreProperties>
</file>

<file path=docProps/custom.xml><?xml version="1.0" encoding="utf-8"?>
<Properties xmlns:vt="http://schemas.openxmlformats.org/officeDocument/2006/docPropsVTypes" xmlns="http://schemas.openxmlformats.org/officeDocument/2006/custom-properti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ies>
</file>