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7" r:id="rId8"/>
    <p:sldId id="268" r:id="rId9"/>
    <p:sldId id="269" r:id="rId10"/>
    <p:sldId id="270" r:id="rId11"/>
    <p:sldId id="260" r:id="rId12"/>
    <p:sldId id="261" r:id="rId13"/>
    <p:sldId id="262" r:id="rId14"/>
    <p:sldId id="271" r:id="rId15"/>
    <p:sldId id="272" r:id="rId16"/>
    <p:sldId id="263" r:id="rId17"/>
    <p:sldId id="264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600" b="1"/>
            </a:lvl1pPr>
            <a:lvl2pPr>
              <a:defRPr sz="3600" b="1"/>
            </a:lvl2pPr>
            <a:lvl3pPr>
              <a:defRPr sz="3600" b="1"/>
            </a:lvl3pPr>
            <a:lvl4pPr>
              <a:defRPr sz="3600" b="1"/>
            </a:lvl4pPr>
            <a:lvl5pPr>
              <a:defRPr sz="3600" b="1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156490463.jpg"/>
          <p:cNvPicPr>
            <a:picLocks noChangeAspect="1"/>
          </p:cNvPicPr>
          <p:nvPr userDrawn="1"/>
        </p:nvPicPr>
        <p:blipFill>
          <a:blip r:embed="rId1">
            <a:lum bright="92000" contrast="-82000"/>
          </a:blip>
          <a:srcRect b="1354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矩形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1297A4A-D9C0-4FEB-A07E-87C0380271C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90D647B3-B62E-48C9-844D-A82DA03D9DA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 descr="156490463.jpg"/>
          <p:cNvPicPr>
            <a:picLocks noChangeAspect="1"/>
          </p:cNvPicPr>
          <p:nvPr userDrawn="1"/>
        </p:nvPicPr>
        <p:blipFill>
          <a:blip r:embed="rId12">
            <a:lum bright="92000" contrast="-82000"/>
          </a:blip>
          <a:srcRect b="1354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438912" indent="-320040" algn="l" rtl="0" eaLnBrk="1" latinLnBrk="0" hangingPunct="1">
        <a:spcBef>
          <a:spcPct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Tx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Tx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42976" y="3291488"/>
            <a:ext cx="707236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570938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</a:rPr>
              <a:t>烛之武退秦师</a:t>
            </a:r>
            <a:endParaRPr lang="zh-CN" altLang="en-US" sz="8000" b="1" cap="none" spc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57686" y="4214818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itchFamily="49" charset="-122"/>
                <a:ea typeface="楷体" pitchFamily="49" charset="-122"/>
              </a:rPr>
              <a:t>思辨性阅读与表达训练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54868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新教材高一下册</a:t>
            </a:r>
            <a:endParaRPr lang="zh-CN" altLang="en-US" sz="28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5996136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/>
              <a:t>〖特殊句式〗</a:t>
            </a:r>
          </a:p>
          <a:p>
            <a:r>
              <a:rPr lang="zh-CN" altLang="zh-CN"/>
              <a:t>倒装句</a:t>
            </a:r>
          </a:p>
          <a:p>
            <a:r>
              <a:rPr lang="zh-CN" altLang="zh-CN"/>
              <a:t>若亡郑而有益于君。——若亡郑而于君有益。（状语后置）</a:t>
            </a:r>
          </a:p>
          <a:p>
            <a:r>
              <a:rPr lang="zh-CN" altLang="zh-CN"/>
              <a:t>何厌之有？——有何厌之？（宾语前置）</a:t>
            </a:r>
          </a:p>
          <a:p>
            <a:r>
              <a:rPr lang="zh-CN" altLang="zh-CN"/>
              <a:t>省略句</a:t>
            </a:r>
          </a:p>
          <a:p>
            <a:r>
              <a:rPr lang="zh-CN" altLang="zh-CN"/>
              <a:t>（佚之狐）夜缒而出，见秦伯。——省略主语</a:t>
            </a:r>
          </a:p>
          <a:p>
            <a:r>
              <a:rPr lang="zh-CN" altLang="zh-CN"/>
              <a:t>敢以（之）烦执事。——省略宾语</a:t>
            </a:r>
          </a:p>
          <a:p>
            <a:r>
              <a:rPr lang="zh-CN" altLang="zh-CN"/>
              <a:t>若舍郑以（之）为东道主。——省略宾语</a:t>
            </a:r>
          </a:p>
          <a:p>
            <a:r>
              <a:rPr lang="zh-CN" altLang="zh-CN"/>
              <a:t>（晋惠公）许君焦、瑕。——省略主语</a:t>
            </a:r>
          </a:p>
          <a:p>
            <a:r>
              <a:rPr lang="zh-CN" altLang="zh-CN"/>
              <a:t>（晋军）亦去之。——省略主语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486717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活动一：自主阅读，弄清史实</a:t>
            </a:r>
            <a:endParaRPr lang="zh-CN" altLang="en-US"/>
          </a:p>
        </p:txBody>
      </p:sp>
      <p:sp>
        <p:nvSpPr>
          <p:cNvPr id="4" name="椭圆形标注 3"/>
          <p:cNvSpPr/>
          <p:nvPr/>
        </p:nvSpPr>
        <p:spPr>
          <a:xfrm>
            <a:off x="0" y="3000372"/>
            <a:ext cx="9144000" cy="3714776"/>
          </a:xfrm>
          <a:prstGeom prst="wedgeEllipseCallout">
            <a:avLst>
              <a:gd name="adj1" fmla="val 35176"/>
              <a:gd name="adj2" fmla="val -77728"/>
            </a:avLst>
          </a:prstGeom>
          <a:gradFill flip="none" rotWithShape="1">
            <a:gsLst>
              <a:gs pos="0">
                <a:srgbClr val="339933">
                  <a:shade val="30000"/>
                  <a:satMod val="115000"/>
                </a:srgbClr>
              </a:gs>
              <a:gs pos="50000">
                <a:srgbClr val="339933">
                  <a:shade val="67500"/>
                  <a:satMod val="115000"/>
                </a:srgbClr>
              </a:gs>
              <a:gs pos="100000">
                <a:srgbClr val="339933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FF00"/>
                </a:solidFill>
              </a:rPr>
              <a:t>提示：“分点梳理”可对烛之武的说辞分层归纳。</a:t>
            </a:r>
            <a:endParaRPr lang="en-US" altLang="zh-CN" sz="3200" b="1" smtClean="0">
              <a:solidFill>
                <a:srgbClr val="FFFF00"/>
              </a:solidFill>
            </a:endParaRPr>
          </a:p>
          <a:p>
            <a:r>
              <a:rPr lang="zh-CN" altLang="en-US" sz="3200" b="1" smtClean="0">
                <a:solidFill>
                  <a:srgbClr val="FFFF00"/>
                </a:solidFill>
              </a:rPr>
              <a:t>留意有转折、递进等逻辑意味的连词。</a:t>
            </a:r>
            <a:endParaRPr lang="en-US" altLang="zh-CN" sz="3200" b="1" smtClean="0">
              <a:solidFill>
                <a:srgbClr val="FFFF00"/>
              </a:solidFill>
            </a:endParaRPr>
          </a:p>
          <a:p>
            <a:r>
              <a:rPr lang="zh-CN" altLang="en-US" sz="3200" b="1" smtClean="0">
                <a:solidFill>
                  <a:srgbClr val="FFFF00"/>
                </a:solidFill>
              </a:rPr>
              <a:t>分点归纳时，学会借助原文的表述是聪明省力的做法。</a:t>
            </a:r>
            <a:endParaRPr lang="zh-CN" altLang="en-US" sz="3200" b="1">
              <a:solidFill>
                <a:srgbClr val="FFFF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625609"/>
          </a:xfrm>
        </p:spPr>
        <p:txBody>
          <a:bodyPr/>
          <a:lstStyle/>
          <a:p>
            <a:r>
              <a:rPr lang="en-US" smtClean="0"/>
              <a:t>3</a:t>
            </a:r>
            <a:r>
              <a:rPr lang="zh-CN" altLang="en-US" smtClean="0"/>
              <a:t>、反复诵读烛之武的劝说之辞，分点梳理烛之武劝秦退兵的理由。尝试用一到两个词总结烛之武的劝说策略。</a:t>
            </a:r>
          </a:p>
          <a:p>
            <a:endParaRPr lang="zh-CN" altLang="en-US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活动一：自主阅读，弄清史实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285860"/>
            <a:ext cx="8229600" cy="5214974"/>
          </a:xfrm>
        </p:spPr>
        <p:txBody>
          <a:bodyPr>
            <a:normAutofit/>
          </a:bodyPr>
          <a:lstStyle/>
          <a:p>
            <a:r>
              <a:rPr lang="zh-CN" altLang="en-US" smtClean="0">
                <a:solidFill>
                  <a:srgbClr val="FF0000"/>
                </a:solidFill>
              </a:rPr>
              <a:t>退兵理由</a:t>
            </a:r>
            <a:r>
              <a:rPr lang="en-US" altLang="zh-CN" smtClean="0">
                <a:solidFill>
                  <a:srgbClr val="FF0000"/>
                </a:solidFill>
              </a:rPr>
              <a:t>:</a:t>
            </a:r>
          </a:p>
          <a:p>
            <a:r>
              <a:rPr lang="zh-CN" altLang="en-US" smtClean="0"/>
              <a:t>亡郑厚邻薄君。</a:t>
            </a:r>
            <a:endParaRPr lang="en-US" altLang="zh-CN" smtClean="0"/>
          </a:p>
          <a:p>
            <a:r>
              <a:rPr lang="zh-CN" altLang="en-US" smtClean="0"/>
              <a:t>存郑君无所害。（有利可图）</a:t>
            </a:r>
            <a:endParaRPr lang="en-US" altLang="zh-CN" smtClean="0"/>
          </a:p>
          <a:p>
            <a:r>
              <a:rPr lang="zh-CN" altLang="en-US" smtClean="0"/>
              <a:t>晋贪得无厌，亡郑必图秦。</a:t>
            </a:r>
            <a:endParaRPr lang="en-US" altLang="zh-CN" smtClean="0"/>
          </a:p>
          <a:p>
            <a:endParaRPr lang="en-US" altLang="zh-CN" smtClean="0"/>
          </a:p>
          <a:p>
            <a:r>
              <a:rPr lang="zh-CN" altLang="en-US" smtClean="0">
                <a:solidFill>
                  <a:srgbClr val="FF0000"/>
                </a:solidFill>
              </a:rPr>
              <a:t>劝说策略</a:t>
            </a:r>
            <a:r>
              <a:rPr lang="en-US" altLang="zh-CN" smtClean="0">
                <a:solidFill>
                  <a:srgbClr val="FF0000"/>
                </a:solidFill>
              </a:rPr>
              <a:t>:</a:t>
            </a:r>
          </a:p>
          <a:p>
            <a:r>
              <a:rPr lang="zh-CN" altLang="en-US" smtClean="0"/>
              <a:t>根本原则是动之以利。</a:t>
            </a:r>
            <a:endParaRPr lang="en-US" altLang="zh-CN" smtClean="0"/>
          </a:p>
          <a:p>
            <a:r>
              <a:rPr lang="zh-CN" altLang="en-US" smtClean="0"/>
              <a:t>基本方法有：设身处地、示弱顺迎、疑问引导、巧妙离间</a:t>
            </a:r>
            <a:r>
              <a:rPr lang="en-US" altLang="zh-CN" smtClean="0"/>
              <a:t>……</a:t>
            </a:r>
            <a:endParaRPr lang="zh-CN" alt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活动二：情景交流，思辨训练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角色扮演。</a:t>
            </a:r>
            <a:r>
              <a:rPr lang="zh-CN" altLang="en-US"/>
              <a:t>假如你是秦穆公</a:t>
            </a:r>
            <a:r>
              <a:rPr lang="zh-CN" altLang="en-US" smtClean="0"/>
              <a:t>，听完烛之武的说辞之后</a:t>
            </a:r>
            <a:r>
              <a:rPr lang="zh-CN" altLang="en-US"/>
              <a:t>你会不会</a:t>
            </a:r>
            <a:r>
              <a:rPr lang="zh-CN" altLang="en-US" smtClean="0"/>
              <a:t>退兵？请分条</a:t>
            </a:r>
            <a:r>
              <a:rPr lang="zh-CN" altLang="en-US"/>
              <a:t>简述理由。</a:t>
            </a:r>
          </a:p>
        </p:txBody>
      </p:sp>
    </p:spTree>
  </p:cSld>
  <p:clrMapOvr>
    <a:masterClrMapping/>
  </p:clrMapOvr>
  <p:transition>
    <p:cover dir="lu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-180528" y="0"/>
            <a:ext cx="9336360" cy="6786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mtClean="0"/>
              <a:t>秦</a:t>
            </a:r>
            <a:r>
              <a:rPr lang="zh-CN" altLang="zh-CN"/>
              <a:t>穆公简介</a:t>
            </a:r>
          </a:p>
          <a:p>
            <a:r>
              <a:rPr lang="zh-CN" altLang="zh-CN"/>
              <a:t>春秋五霸之一。秦穆公为谋求霸主之位曾拉拢晋国，主动向晋献公提亲，晋献公将其大女儿嫁给了秦穆公，秦穆公做了晋国的女婿。后来晋国内乱，公子夷吾和重耳出逃。内乱结束后，秦穆公欲助重耳回国继位，秦臣认为重耳贤于夷吾，继位将使晋国强大，从而威胁秦国，于是秦穆公转迎夷吾回国继位，这就是晋惠公</a:t>
            </a:r>
            <a:r>
              <a:rPr lang="zh-CN" altLang="zh-CN" smtClean="0"/>
              <a:t>。惠</a:t>
            </a:r>
            <a:r>
              <a:rPr lang="zh-CN" altLang="zh-CN"/>
              <a:t>公忘恩负义，晋遇灾，秦救之，后来秦遇旱灾晋不但不救济，反而发兵攻打秦国，结果惨败，只好割地求和，并将儿子公子圉送到秦国做人质</a:t>
            </a:r>
            <a:r>
              <a:rPr lang="zh-CN" altLang="zh-CN" smtClean="0"/>
              <a:t>。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12519829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480719"/>
          </a:xfrm>
        </p:spPr>
        <p:txBody>
          <a:bodyPr>
            <a:normAutofit fontScale="85000" lnSpcReduction="20000"/>
          </a:bodyPr>
          <a:lstStyle/>
          <a:p>
            <a:r>
              <a:rPr lang="zh-CN" altLang="zh-CN"/>
              <a:t>秦穆公为进一步巩固秦晋关系，又将女儿嫁给公子圉。晋惠公死后，公子圉担心君位被占，抛弃妻子，偷回晋国继位，是为晋怀公，不与秦国交往。秦穆公对晋怀公忘恩负义的行为很生气，最终还是决定帮助公子重耳当上晋国国君。于是发兵攻下晋国，杀死晋怀公，公子重耳回国继位，是为晋文公，亦为春秋五霸之一。秦穆公还将女儿嫁给晋文公，修成秦晋之好。晋文公和郑文公同年去世，秦穆公得到一个攻郑的良机，但攻郑无功而返。返回途中攻下滑国，滑与晋同宗，时太子晋襄公认为父丧未过，秦攻其宗族，欺人太甚，于是派兵攻秦，秦与晋两战皆败，遂转而向西发展，称霸西戎。公元前</a:t>
            </a:r>
            <a:r>
              <a:rPr lang="en-US" altLang="zh-CN"/>
              <a:t>621</a:t>
            </a:r>
            <a:r>
              <a:rPr lang="zh-CN" altLang="zh-CN"/>
              <a:t>年秦穆公去世。殉葬而死者一百七十七人，包括三个十分善良勇武之士，国人为这三人感到万分悲哀，赋《黄鸟》一诗。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44697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活动二：情景交流，思辨训练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18035"/>
            <a:ext cx="8229600" cy="4625609"/>
          </a:xfrm>
        </p:spPr>
        <p:txBody>
          <a:bodyPr>
            <a:normAutofit/>
          </a:bodyPr>
          <a:lstStyle/>
          <a:p>
            <a:r>
              <a:rPr lang="zh-CN" altLang="en-US" smtClean="0"/>
              <a:t>微剧本</a:t>
            </a:r>
            <a:endParaRPr lang="en-US" altLang="zh-CN" smtClean="0"/>
          </a:p>
          <a:p>
            <a:r>
              <a:rPr lang="zh-CN" altLang="en-US" smtClean="0"/>
              <a:t>（生扮秦穆公端坐教室，生</a:t>
            </a:r>
            <a:r>
              <a:rPr lang="en-US" altLang="zh-CN" smtClean="0"/>
              <a:t>1</a:t>
            </a:r>
            <a:r>
              <a:rPr lang="zh-CN" altLang="en-US" smtClean="0"/>
              <a:t>扮侍者立，师自前门扮烛之武等候。）</a:t>
            </a:r>
            <a:endParaRPr lang="en-US" altLang="zh-CN" smtClean="0"/>
          </a:p>
          <a:p>
            <a:r>
              <a:rPr lang="zh-CN" altLang="en-US" smtClean="0"/>
              <a:t>侍者（声响亮）：宣烛之武觐见！</a:t>
            </a:r>
            <a:endParaRPr lang="en-US" altLang="zh-CN" smtClean="0"/>
          </a:p>
          <a:p>
            <a:r>
              <a:rPr lang="zh-CN" altLang="en-US" smtClean="0"/>
              <a:t>烛之武：郑国大夫烛之武参见大王！</a:t>
            </a:r>
            <a:endParaRPr lang="en-US" altLang="zh-CN" smtClean="0"/>
          </a:p>
          <a:p>
            <a:r>
              <a:rPr lang="zh-CN" altLang="en-US" smtClean="0"/>
              <a:t>秦穆公：免礼！何事来奏？</a:t>
            </a:r>
            <a:endParaRPr lang="en-US" altLang="zh-CN" smtClean="0"/>
          </a:p>
          <a:p>
            <a:r>
              <a:rPr lang="zh-CN" altLang="en-US" smtClean="0"/>
              <a:t>烛之武：秦、晋围郑</a:t>
            </a:r>
            <a:r>
              <a:rPr lang="en-US" altLang="zh-CN" smtClean="0"/>
              <a:t>……</a:t>
            </a:r>
            <a:r>
              <a:rPr lang="zh-CN" altLang="en-US" smtClean="0"/>
              <a:t>唯君图之。</a:t>
            </a:r>
            <a:endParaRPr lang="en-US" altLang="zh-CN" smtClean="0"/>
          </a:p>
          <a:p>
            <a:r>
              <a:rPr lang="zh-CN" altLang="en-US" smtClean="0"/>
              <a:t>秦穆公（沉思）：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巩固测评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完成 “字词检测”和“拓展阅读”两部分练习。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669359"/>
          </a:xfrm>
        </p:spPr>
        <p:txBody>
          <a:bodyPr>
            <a:normAutofit fontScale="92500" lnSpcReduction="20000"/>
          </a:bodyPr>
          <a:lstStyle/>
          <a:p>
            <a:r>
              <a:rPr lang="zh-CN" altLang="zh-CN"/>
              <a:t>【课后检测】</a:t>
            </a:r>
          </a:p>
          <a:p>
            <a:pPr lvl="0"/>
            <a:r>
              <a:rPr lang="zh-CN" altLang="zh-CN"/>
              <a:t>字词检测</a:t>
            </a:r>
          </a:p>
          <a:p>
            <a:r>
              <a:rPr lang="en-US" altLang="zh-CN"/>
              <a:t>1</a:t>
            </a:r>
            <a:r>
              <a:rPr lang="zh-CN" altLang="zh-CN"/>
              <a:t>、下列字词注音全部正确的一组是（</a:t>
            </a:r>
            <a:r>
              <a:rPr lang="en-US" altLang="zh-CN"/>
              <a:t>   </a:t>
            </a:r>
            <a:r>
              <a:rPr lang="zh-CN" altLang="zh-CN"/>
              <a:t>）</a:t>
            </a:r>
          </a:p>
          <a:p>
            <a:r>
              <a:rPr lang="en-US" altLang="zh-CN"/>
              <a:t>A. </a:t>
            </a:r>
            <a:r>
              <a:rPr lang="zh-CN" altLang="zh-CN"/>
              <a:t>氾（</a:t>
            </a:r>
            <a:r>
              <a:rPr lang="en-US" altLang="zh-CN"/>
              <a:t>f</a:t>
            </a:r>
            <a:r>
              <a:rPr lang="zh-CN" altLang="zh-CN"/>
              <a:t>à</a:t>
            </a:r>
            <a:r>
              <a:rPr lang="en-US" altLang="zh-CN"/>
              <a:t>n</a:t>
            </a:r>
            <a:r>
              <a:rPr lang="zh-CN" altLang="zh-CN"/>
              <a:t>）南</a:t>
            </a:r>
            <a:r>
              <a:rPr lang="en-US" altLang="zh-CN"/>
              <a:t>  </a:t>
            </a:r>
            <a:r>
              <a:rPr lang="zh-CN" altLang="zh-CN"/>
              <a:t>佚（</a:t>
            </a:r>
            <a:r>
              <a:rPr lang="en-US" altLang="zh-CN"/>
              <a:t>y</a:t>
            </a:r>
            <a:r>
              <a:rPr lang="zh-CN" altLang="zh-CN"/>
              <a:t>ì）之狐</a:t>
            </a:r>
            <a:r>
              <a:rPr lang="en-US" altLang="zh-CN"/>
              <a:t>      B.</a:t>
            </a:r>
            <a:r>
              <a:rPr lang="zh-CN" altLang="zh-CN"/>
              <a:t>夜缒（</a:t>
            </a:r>
            <a:r>
              <a:rPr lang="en-US" altLang="zh-CN" err="1"/>
              <a:t>zhu</a:t>
            </a:r>
            <a:r>
              <a:rPr lang="zh-CN" altLang="zh-CN"/>
              <a:t>ì）而出</a:t>
            </a:r>
            <a:r>
              <a:rPr lang="en-US" altLang="zh-CN"/>
              <a:t>   </a:t>
            </a:r>
            <a:r>
              <a:rPr lang="zh-CN" altLang="zh-CN"/>
              <a:t>共（</a:t>
            </a:r>
            <a:r>
              <a:rPr lang="en-US" altLang="zh-CN"/>
              <a:t>g</a:t>
            </a:r>
            <a:r>
              <a:rPr lang="zh-CN" altLang="zh-CN"/>
              <a:t>ò</a:t>
            </a:r>
            <a:r>
              <a:rPr lang="en-US" altLang="zh-CN" err="1"/>
              <a:t>ng</a:t>
            </a:r>
            <a:r>
              <a:rPr lang="zh-CN" altLang="zh-CN"/>
              <a:t>）其乏困</a:t>
            </a:r>
          </a:p>
          <a:p>
            <a:r>
              <a:rPr lang="en-US" altLang="zh-CN"/>
              <a:t>C.</a:t>
            </a:r>
            <a:r>
              <a:rPr lang="zh-CN" altLang="zh-CN"/>
              <a:t>若不阙（</a:t>
            </a:r>
            <a:r>
              <a:rPr lang="en-US" altLang="zh-CN" err="1"/>
              <a:t>qu</a:t>
            </a:r>
            <a:r>
              <a:rPr lang="zh-CN" altLang="zh-CN"/>
              <a:t>è）秦</a:t>
            </a:r>
            <a:r>
              <a:rPr lang="en-US" altLang="zh-CN"/>
              <a:t>  </a:t>
            </a:r>
            <a:r>
              <a:rPr lang="zh-CN" altLang="zh-CN"/>
              <a:t>逢（</a:t>
            </a:r>
            <a:r>
              <a:rPr lang="en-US" altLang="zh-CN"/>
              <a:t>f</a:t>
            </a:r>
            <a:r>
              <a:rPr lang="zh-CN" altLang="zh-CN"/>
              <a:t>é</a:t>
            </a:r>
            <a:r>
              <a:rPr lang="en-US" altLang="zh-CN" err="1"/>
              <a:t>ng</a:t>
            </a:r>
            <a:r>
              <a:rPr lang="zh-CN" altLang="zh-CN"/>
              <a:t>）孙</a:t>
            </a:r>
            <a:r>
              <a:rPr lang="en-US" altLang="zh-CN"/>
              <a:t>  D.</a:t>
            </a:r>
            <a:r>
              <a:rPr lang="zh-CN" altLang="zh-CN"/>
              <a:t>微夫（</a:t>
            </a:r>
            <a:r>
              <a:rPr lang="en-US" altLang="zh-CN"/>
              <a:t>f</a:t>
            </a:r>
            <a:r>
              <a:rPr lang="zh-CN" altLang="zh-CN"/>
              <a:t>ú）人之力</a:t>
            </a:r>
            <a:r>
              <a:rPr lang="en-US" altLang="zh-CN"/>
              <a:t>   </a:t>
            </a:r>
            <a:r>
              <a:rPr lang="zh-CN" altLang="zh-CN"/>
              <a:t>不知（</a:t>
            </a:r>
            <a:r>
              <a:rPr lang="en-US" altLang="zh-CN" err="1"/>
              <a:t>zh</a:t>
            </a:r>
            <a:r>
              <a:rPr lang="zh-CN" altLang="zh-CN"/>
              <a:t>ì）</a:t>
            </a:r>
          </a:p>
          <a:p>
            <a:r>
              <a:rPr lang="en-US" altLang="zh-CN"/>
              <a:t>2</a:t>
            </a:r>
            <a:r>
              <a:rPr lang="zh-CN" altLang="zh-CN"/>
              <a:t>．下列句子，</a:t>
            </a:r>
            <a:r>
              <a:rPr lang="en-US" altLang="zh-CN"/>
              <a:t> </a:t>
            </a:r>
            <a:r>
              <a:rPr lang="zh-CN" altLang="zh-CN"/>
              <a:t>解释错误的一项是：（</a:t>
            </a:r>
            <a:r>
              <a:rPr lang="en-US" altLang="zh-CN"/>
              <a:t>   </a:t>
            </a:r>
            <a:r>
              <a:rPr lang="zh-CN" altLang="zh-CN"/>
              <a:t>）</a:t>
            </a:r>
            <a:br>
              <a:rPr lang="en-US" altLang="zh-CN"/>
            </a:br>
            <a:r>
              <a:rPr lang="en-US" altLang="zh-CN"/>
              <a:t>A</a:t>
            </a:r>
            <a:r>
              <a:rPr lang="zh-CN" altLang="zh-CN"/>
              <a:t>．夜缒而出</a:t>
            </a:r>
            <a:r>
              <a:rPr lang="en-US" altLang="zh-CN"/>
              <a:t>                </a:t>
            </a:r>
            <a:r>
              <a:rPr lang="zh-CN" altLang="zh-CN"/>
              <a:t>缒：用绳子拴着人或物从上往下送。</a:t>
            </a:r>
          </a:p>
          <a:p>
            <a:r>
              <a:rPr lang="en-US" altLang="zh-CN"/>
              <a:t>B</a:t>
            </a:r>
            <a:r>
              <a:rPr lang="zh-CN" altLang="zh-CN"/>
              <a:t>．越国鄙以远</a:t>
            </a:r>
            <a:r>
              <a:rPr lang="en-US" altLang="zh-CN"/>
              <a:t>              </a:t>
            </a:r>
            <a:r>
              <a:rPr lang="zh-CN" altLang="zh-CN"/>
              <a:t>鄙：边邑。</a:t>
            </a:r>
            <a:br>
              <a:rPr lang="en-US" altLang="zh-CN"/>
            </a:br>
            <a:r>
              <a:rPr lang="en-US" altLang="zh-CN"/>
              <a:t>C</a:t>
            </a:r>
            <a:r>
              <a:rPr lang="zh-CN" altLang="zh-CN"/>
              <a:t>．行李之往来，共其乏困</a:t>
            </a:r>
            <a:r>
              <a:rPr lang="en-US" altLang="zh-CN"/>
              <a:t>    </a:t>
            </a:r>
            <a:r>
              <a:rPr lang="zh-CN" altLang="zh-CN"/>
              <a:t>共：同“供”，供给。</a:t>
            </a:r>
            <a:br>
              <a:rPr lang="en-US" altLang="zh-CN"/>
            </a:br>
            <a:r>
              <a:rPr lang="en-US" altLang="zh-CN"/>
              <a:t>D</a:t>
            </a:r>
            <a:r>
              <a:rPr lang="zh-CN" altLang="zh-CN"/>
              <a:t>．阙秦以利晋，唯君图之</a:t>
            </a:r>
            <a:r>
              <a:rPr lang="en-US" altLang="zh-CN"/>
              <a:t>    </a:t>
            </a:r>
            <a:r>
              <a:rPr lang="zh-CN" altLang="zh-CN"/>
              <a:t>阙：损害。</a:t>
            </a:r>
            <a:br>
              <a:rPr lang="en-US" altLang="zh-CN"/>
            </a:b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934148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32657"/>
            <a:ext cx="8435280" cy="606814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/>
              <a:t>3</a:t>
            </a:r>
            <a:r>
              <a:rPr lang="zh-CN" altLang="zh-CN"/>
              <a:t>．下列句子中没有词类活用的一项是：（</a:t>
            </a:r>
            <a:r>
              <a:rPr lang="en-US" altLang="zh-CN"/>
              <a:t>   </a:t>
            </a:r>
            <a:r>
              <a:rPr lang="zh-CN" altLang="zh-CN"/>
              <a:t>）</a:t>
            </a:r>
            <a:br>
              <a:rPr lang="en-US" altLang="zh-CN"/>
            </a:br>
            <a:r>
              <a:rPr lang="en-US" altLang="zh-CN"/>
              <a:t>A</a:t>
            </a:r>
            <a:r>
              <a:rPr lang="zh-CN" altLang="zh-CN"/>
              <a:t>．邻之厚，君之薄也</a:t>
            </a:r>
            <a:r>
              <a:rPr lang="en-US" altLang="zh-CN"/>
              <a:t>      B</a:t>
            </a:r>
            <a:r>
              <a:rPr lang="zh-CN" altLang="zh-CN"/>
              <a:t>．越国以鄙远</a:t>
            </a:r>
            <a:r>
              <a:rPr lang="en-US" altLang="zh-CN"/>
              <a:t>    C</a:t>
            </a:r>
            <a:r>
              <a:rPr lang="zh-CN" altLang="zh-CN"/>
              <a:t>．既东封郑</a:t>
            </a:r>
            <a:r>
              <a:rPr lang="en-US" altLang="zh-CN"/>
              <a:t>           D</a:t>
            </a:r>
            <a:r>
              <a:rPr lang="zh-CN" altLang="zh-CN"/>
              <a:t>．郑既知亡矣</a:t>
            </a:r>
            <a:br>
              <a:rPr lang="en-US" altLang="zh-CN"/>
            </a:br>
            <a:r>
              <a:rPr lang="en-US" altLang="zh-CN"/>
              <a:t>4</a:t>
            </a:r>
            <a:r>
              <a:rPr lang="zh-CN" altLang="zh-CN"/>
              <a:t>．选出加点词意义与用法不相同的一项（</a:t>
            </a:r>
            <a:r>
              <a:rPr lang="en-US" altLang="zh-CN"/>
              <a:t>   </a:t>
            </a:r>
            <a:r>
              <a:rPr lang="zh-CN" altLang="zh-CN"/>
              <a:t>）</a:t>
            </a:r>
            <a:br>
              <a:rPr lang="en-US" altLang="zh-CN"/>
            </a:br>
            <a:r>
              <a:rPr lang="en-US" altLang="zh-CN"/>
              <a:t>A</a:t>
            </a:r>
            <a:r>
              <a:rPr lang="zh-CN" altLang="zh-CN"/>
              <a:t>．以其无礼于晋</a:t>
            </a:r>
            <a:r>
              <a:rPr lang="en-US" altLang="zh-CN"/>
              <a:t>     </a:t>
            </a:r>
            <a:r>
              <a:rPr lang="zh-CN" altLang="zh-CN"/>
              <a:t>佚之狐言于郑伯曰</a:t>
            </a:r>
            <a:r>
              <a:rPr lang="en-US" altLang="zh-CN"/>
              <a:t>   B</a:t>
            </a:r>
            <a:r>
              <a:rPr lang="zh-CN" altLang="zh-CN"/>
              <a:t>．臣之壮也，犹不如人</a:t>
            </a:r>
            <a:r>
              <a:rPr lang="en-US" altLang="zh-CN"/>
              <a:t>   </a:t>
            </a:r>
            <a:r>
              <a:rPr lang="zh-CN" altLang="zh-CN"/>
              <a:t>行李之往来</a:t>
            </a:r>
            <a:br>
              <a:rPr lang="en-US" altLang="zh-CN"/>
            </a:br>
            <a:r>
              <a:rPr lang="en-US" altLang="zh-CN"/>
              <a:t>C</a:t>
            </a:r>
            <a:r>
              <a:rPr lang="zh-CN" altLang="zh-CN"/>
              <a:t>．越国以鄙远</a:t>
            </a:r>
            <a:r>
              <a:rPr lang="en-US" altLang="zh-CN"/>
              <a:t>          </a:t>
            </a:r>
            <a:r>
              <a:rPr lang="zh-CN" altLang="zh-CN"/>
              <a:t>焉用亡郑以陪邻</a:t>
            </a:r>
            <a:r>
              <a:rPr lang="en-US" altLang="zh-CN"/>
              <a:t>     D</a:t>
            </a:r>
            <a:r>
              <a:rPr lang="zh-CN" altLang="zh-CN"/>
              <a:t>．朝济而夕设版焉</a:t>
            </a:r>
            <a:r>
              <a:rPr lang="en-US" altLang="zh-CN"/>
              <a:t>     </a:t>
            </a:r>
            <a:r>
              <a:rPr lang="zh-CN" altLang="zh-CN"/>
              <a:t>焉用亡郑以陪邻</a:t>
            </a:r>
            <a:br>
              <a:rPr lang="en-US" altLang="zh-CN"/>
            </a:br>
            <a:r>
              <a:rPr lang="en-US" altLang="zh-CN"/>
              <a:t>5</a:t>
            </a:r>
            <a:r>
              <a:rPr lang="zh-CN" altLang="zh-CN"/>
              <a:t>．下列各项句式与其他三句不同的一项是（</a:t>
            </a:r>
            <a:r>
              <a:rPr lang="en-US" altLang="zh-CN"/>
              <a:t>   </a:t>
            </a:r>
            <a:r>
              <a:rPr lang="zh-CN" altLang="zh-CN"/>
              <a:t>）</a:t>
            </a:r>
            <a:br>
              <a:rPr lang="en-US" altLang="zh-CN"/>
            </a:br>
            <a:r>
              <a:rPr lang="en-US" altLang="zh-CN"/>
              <a:t>A</a:t>
            </a:r>
            <a:r>
              <a:rPr lang="zh-CN" altLang="zh-CN"/>
              <a:t>．佚之狐言于郑伯曰</a:t>
            </a:r>
            <a:r>
              <a:rPr lang="en-US" altLang="zh-CN"/>
              <a:t>    B</a:t>
            </a:r>
            <a:r>
              <a:rPr lang="zh-CN" altLang="zh-CN"/>
              <a:t>．何厌之有</a:t>
            </a:r>
            <a:r>
              <a:rPr lang="en-US" altLang="zh-CN"/>
              <a:t>  C</a:t>
            </a:r>
            <a:r>
              <a:rPr lang="zh-CN" altLang="zh-CN"/>
              <a:t>．若亡郑而有益于君</a:t>
            </a:r>
            <a:r>
              <a:rPr lang="en-US" altLang="zh-CN"/>
              <a:t>    D</a:t>
            </a:r>
            <a:r>
              <a:rPr lang="zh-CN" altLang="zh-CN"/>
              <a:t>．以其无礼于晋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162042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4296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华文楷体" pitchFamily="2" charset="-122"/>
                <a:ea typeface="华文楷体" pitchFamily="2" charset="-122"/>
              </a:rPr>
              <a:t>（在以乡土社会为基层结构的中国），个人不但可以信任自己的经验，而且同样可以信任若祖若父的经验。</a:t>
            </a:r>
            <a:endParaRPr lang="en-US" altLang="zh-CN" sz="3200" b="1" smtClean="0">
              <a:latin typeface="华文楷体" pitchFamily="2" charset="-122"/>
              <a:ea typeface="华文楷体" pitchFamily="2" charset="-122"/>
            </a:endParaRPr>
          </a:p>
          <a:p>
            <a:pPr algn="r"/>
            <a:r>
              <a:rPr lang="en-US" altLang="zh-CN" sz="3200" b="1" smtClean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smtClean="0">
                <a:latin typeface="华文楷体" pitchFamily="2" charset="-122"/>
                <a:ea typeface="华文楷体" pitchFamily="2" charset="-122"/>
              </a:rPr>
              <a:t>费孝通</a:t>
            </a:r>
            <a:r>
              <a:rPr lang="en-US" altLang="zh-CN" sz="3200" b="1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smtClean="0">
                <a:latin typeface="华文楷体" pitchFamily="2" charset="-122"/>
                <a:ea typeface="华文楷体" pitchFamily="2" charset="-122"/>
              </a:rPr>
              <a:t>乡土中国</a:t>
            </a:r>
            <a:r>
              <a:rPr lang="en-US" altLang="zh-CN" sz="3200" b="1" smtClean="0">
                <a:latin typeface="华文楷体" pitchFamily="2" charset="-122"/>
                <a:ea typeface="华文楷体" pitchFamily="2" charset="-122"/>
              </a:rPr>
              <a:t>》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3143248"/>
            <a:ext cx="79296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历史是个任人打扮的小姑娘</a:t>
            </a:r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  <a:p>
            <a:pPr algn="r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史学界流传语</a:t>
            </a:r>
          </a:p>
        </p:txBody>
      </p:sp>
      <p:sp>
        <p:nvSpPr>
          <p:cNvPr id="4" name="矩形 3"/>
          <p:cNvSpPr/>
          <p:nvPr/>
        </p:nvSpPr>
        <p:spPr>
          <a:xfrm rot="19646836">
            <a:off x="5426329" y="2433640"/>
            <a:ext cx="177556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cap="none" spc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？</a:t>
            </a:r>
            <a:endParaRPr lang="zh-CN" altLang="en-US" sz="9600" b="1" cap="none" spc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4987365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春秋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笔法       微言大义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1"/>
            <a:ext cx="8579296" cy="621216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zh-CN" altLang="zh-CN"/>
              <a:t>拓展阅读</a:t>
            </a:r>
          </a:p>
          <a:p>
            <a:r>
              <a:rPr lang="zh-CN" altLang="zh-CN"/>
              <a:t>阅读《战国策·赵策·触龙说赵太后》一文，分析触龙的劝说艺术。</a:t>
            </a:r>
          </a:p>
          <a:p>
            <a:pPr algn="ctr"/>
            <a:r>
              <a:rPr lang="zh-CN" altLang="zh-CN"/>
              <a:t>触龙说赵太后</a:t>
            </a:r>
          </a:p>
          <a:p>
            <a:r>
              <a:rPr lang="en-US" altLang="zh-CN" smtClean="0"/>
              <a:t>       </a:t>
            </a:r>
            <a:r>
              <a:rPr lang="zh-CN" altLang="zh-CN" smtClean="0"/>
              <a:t>赵</a:t>
            </a:r>
            <a:r>
              <a:rPr lang="zh-CN" altLang="zh-CN"/>
              <a:t>太后新用事，秦急攻之。赵氏求救于齐，齐曰：“必以长安君为质，兵乃出。”太后不肯，大臣强谏。太后明谓</a:t>
            </a:r>
            <a:r>
              <a:rPr lang="zh-CN" altLang="zh-CN" u="sng"/>
              <a:t>左右</a:t>
            </a:r>
            <a:r>
              <a:rPr lang="zh-CN" altLang="zh-CN"/>
              <a:t>：“有复言令长安君为质者，老妇必唾其面。”</a:t>
            </a:r>
          </a:p>
          <a:p>
            <a:r>
              <a:rPr lang="en-US" altLang="zh-CN" smtClean="0"/>
              <a:t>        </a:t>
            </a:r>
            <a:r>
              <a:rPr lang="zh-CN" altLang="zh-CN" smtClean="0"/>
              <a:t>左</a:t>
            </a:r>
            <a:r>
              <a:rPr lang="zh-CN" altLang="zh-CN"/>
              <a:t>师触龙言愿见太后，太后盛气而揖之。入而徐趋，至而自谢，曰：“老臣病足，曾不能疾走，不得见久矣。窃自恕，而恐太后玉体之有所郄也，故愿望见太后。”太后曰：“老妇恃辇而行。”曰：“日食饮得无衰乎</a:t>
            </a:r>
            <a:r>
              <a:rPr lang="en-US" altLang="zh-CN"/>
              <a:t>?</a:t>
            </a:r>
            <a:r>
              <a:rPr lang="zh-CN" altLang="zh-CN"/>
              <a:t>”曰：“恃粥耳。”曰：“老臣今者殊不欲食，乃自强步，日三四里，少益耆食，和于身。”太后曰：“老妇不能。”太后之色少解</a:t>
            </a:r>
            <a:r>
              <a:rPr lang="zh-CN" altLang="zh-CN" smtClean="0"/>
              <a:t>。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30779990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480719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/>
              <a:t>左师公曰：“老臣</a:t>
            </a:r>
            <a:r>
              <a:rPr lang="zh-CN" altLang="zh-CN" u="sng"/>
              <a:t>贱息</a:t>
            </a:r>
            <a:r>
              <a:rPr lang="zh-CN" altLang="zh-CN"/>
              <a:t>舒祺，最少，不肖；而臣衰，窃爱怜之。愿令得补黑衣之数，以卫王宫。没死以闻。”太后曰：“敬诺。年几何矣</a:t>
            </a:r>
            <a:r>
              <a:rPr lang="en-US" altLang="zh-CN"/>
              <a:t>?</a:t>
            </a:r>
            <a:r>
              <a:rPr lang="zh-CN" altLang="zh-CN"/>
              <a:t>”对曰：“十五岁矣。虽少，愿及未填沟壑而托之。”太后曰：“丈夫亦爱怜其少子乎</a:t>
            </a:r>
            <a:r>
              <a:rPr lang="en-US" altLang="zh-CN"/>
              <a:t>?</a:t>
            </a:r>
            <a:r>
              <a:rPr lang="zh-CN" altLang="zh-CN"/>
              <a:t>”对曰：“甚于妇人。”太后笑曰：“妇人异甚。”对曰：“老臣窃以为媪之爱燕后贤于长安君。”曰：“君过矣</a:t>
            </a:r>
            <a:r>
              <a:rPr lang="en-US" altLang="zh-CN"/>
              <a:t>!</a:t>
            </a:r>
            <a:r>
              <a:rPr lang="zh-CN" altLang="zh-CN"/>
              <a:t>不若长安君之甚。”左师公曰：“父母之爱子，则为之计深远。媪之送燕后也，持其踵，为之泣，念悲其远也，亦哀之矣。已行，非弗思也，祭祀必祝之，祝曰：‘必勿使反。’岂非计久长，有子孙相继为王也哉</a:t>
            </a:r>
            <a:r>
              <a:rPr lang="en-US" altLang="zh-CN"/>
              <a:t>?</a:t>
            </a:r>
            <a:r>
              <a:rPr lang="zh-CN" altLang="zh-CN"/>
              <a:t>”太后曰：“然。”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591516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332656"/>
            <a:ext cx="8352928" cy="6192687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/>
              <a:t>左师公曰：“今三世以前，至于赵之为赵，赵王之子孙侯者，其继有在者乎</a:t>
            </a:r>
            <a:r>
              <a:rPr lang="en-US" altLang="zh-CN"/>
              <a:t>?</a:t>
            </a:r>
            <a:r>
              <a:rPr lang="zh-CN" altLang="zh-CN"/>
              <a:t>”曰：“无有。”曰：“微独赵，诸侯有在者乎</a:t>
            </a:r>
            <a:r>
              <a:rPr lang="en-US" altLang="zh-CN"/>
              <a:t>?</a:t>
            </a:r>
            <a:r>
              <a:rPr lang="zh-CN" altLang="zh-CN"/>
              <a:t>”曰：“老妇不闻也。”“此其近者祸及身，远者及其子孙。岂人主之子孙则必不善哉</a:t>
            </a:r>
            <a:r>
              <a:rPr lang="en-US" altLang="zh-CN"/>
              <a:t>?</a:t>
            </a:r>
            <a:r>
              <a:rPr lang="zh-CN" altLang="zh-CN"/>
              <a:t>位尊而无功，奉厚而无劳，而挟重器多也。今媪尊长安君之位，而封之以膏腴之地，多予之重器，而不及今令有功于国，</a:t>
            </a:r>
            <a:r>
              <a:rPr lang="en-US" altLang="zh-CN"/>
              <a:t>—</a:t>
            </a:r>
            <a:r>
              <a:rPr lang="zh-CN" altLang="zh-CN"/>
              <a:t>旦山陵崩，长安君何以自托于赵</a:t>
            </a:r>
            <a:r>
              <a:rPr lang="en-US" altLang="zh-CN"/>
              <a:t>?</a:t>
            </a:r>
            <a:r>
              <a:rPr lang="zh-CN" altLang="zh-CN"/>
              <a:t>老臣以媪为长安君计短也，故以为其爱不若燕后。”太后曰：“诺，恣君之所使之。”</a:t>
            </a:r>
          </a:p>
          <a:p>
            <a:r>
              <a:rPr lang="zh-CN" altLang="zh-CN"/>
              <a:t>于是为长安君约车</a:t>
            </a:r>
            <a:r>
              <a:rPr lang="zh-CN" altLang="zh-CN" u="sng"/>
              <a:t>百乘</a:t>
            </a:r>
            <a:r>
              <a:rPr lang="zh-CN" altLang="zh-CN"/>
              <a:t>，质于齐，齐兵乃出。</a:t>
            </a:r>
            <a:r>
              <a:rPr lang="en-US" altLang="zh-CN"/>
              <a:t> 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20600" y="120142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099901959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学习目标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1</a:t>
            </a:r>
            <a:r>
              <a:rPr lang="zh-CN" altLang="en-US"/>
              <a:t>、在疏通文意的基础上，能概述并思考文章记叙的历史事实。</a:t>
            </a:r>
          </a:p>
          <a:p>
            <a:r>
              <a:rPr lang="en-US"/>
              <a:t>2</a:t>
            </a:r>
            <a:r>
              <a:rPr lang="zh-CN" altLang="en-US"/>
              <a:t>、学会有条有理地阐述自己的观点和看法。</a:t>
            </a:r>
          </a:p>
          <a:p>
            <a:r>
              <a:rPr lang="en-US"/>
              <a:t>3</a:t>
            </a:r>
            <a:r>
              <a:rPr lang="zh-CN" altLang="en-US"/>
              <a:t>、</a:t>
            </a:r>
            <a:r>
              <a:rPr lang="zh-CN" altLang="en-US" smtClean="0"/>
              <a:t>养成大胆怀疑</a:t>
            </a:r>
            <a:r>
              <a:rPr lang="zh-CN" altLang="en-US"/>
              <a:t>的、独立思考的</a:t>
            </a:r>
            <a:r>
              <a:rPr lang="zh-CN" altLang="en-US" smtClean="0"/>
              <a:t>思辨精神</a:t>
            </a:r>
            <a:r>
              <a:rPr lang="zh-CN" altLang="en-US"/>
              <a:t>。</a:t>
            </a:r>
          </a:p>
          <a:p>
            <a:endParaRPr lang="zh-CN" altLang="en-US"/>
          </a:p>
        </p:txBody>
      </p:sp>
    </p:spTree>
  </p:cSld>
  <p:clrMapOvr>
    <a:masterClrMapping/>
  </p:clrMapOvr>
  <p:transition>
    <p:wheel spokes="3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活动一：自主阅读，弄清史实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60977"/>
            <a:ext cx="8229600" cy="4625609"/>
          </a:xfrm>
        </p:spPr>
        <p:txBody>
          <a:bodyPr>
            <a:normAutofit/>
          </a:bodyPr>
          <a:lstStyle/>
          <a:p>
            <a:r>
              <a:rPr lang="en-US"/>
              <a:t>1</a:t>
            </a:r>
            <a:r>
              <a:rPr lang="zh-CN" altLang="en-US"/>
              <a:t>、借助注释和导学案的学习资料，自主疏通第一、二段的文意。尝试用一句话，复述这两段记叙的历史事实</a:t>
            </a:r>
            <a:r>
              <a:rPr lang="zh-CN" altLang="en-US" smtClean="0"/>
              <a:t>。</a:t>
            </a:r>
            <a:endParaRPr lang="zh-CN" altLang="en-US"/>
          </a:p>
          <a:p>
            <a:r>
              <a:rPr lang="en-US"/>
              <a:t>2</a:t>
            </a:r>
            <a:r>
              <a:rPr lang="zh-CN" altLang="en-US"/>
              <a:t>、借助注释和导学案的学习资料，自主疏通第三、四段的文意。尝试用一句话，复述这两段记叙的历史事实</a:t>
            </a:r>
            <a:r>
              <a:rPr lang="zh-CN" altLang="en-US" smtClean="0"/>
              <a:t>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4500562" y="357166"/>
            <a:ext cx="4000528" cy="1857388"/>
          </a:xfrm>
          <a:prstGeom prst="wedgeRoundRectCallout">
            <a:avLst>
              <a:gd name="adj1" fmla="val -84612"/>
              <a:gd name="adj2" fmla="val 1160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3200" b="1" smtClean="0">
                <a:solidFill>
                  <a:schemeClr val="bg2">
                    <a:lumMod val="10000"/>
                  </a:schemeClr>
                </a:solidFill>
              </a:rPr>
              <a:t>提示：概括史实主要弄清“谁做（发生）了什么事”这个问题。</a:t>
            </a:r>
            <a:endParaRPr lang="zh-CN" altLang="en-US" sz="3200" b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271307"/>
            <a:ext cx="80724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schemeClr val="accent4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总结：秦晋围攻郑国，郑国面临亡国危机，烛之武临危受命说退秦师，晋军也随即撤退。郑国得救。</a:t>
            </a:r>
            <a:endParaRPr lang="zh-CN" altLang="en-US" sz="4400">
              <a:solidFill>
                <a:schemeClr val="accent4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2.77556E-17 L 0.00173 0.23889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4" grpId="1"/>
      <p:bldP spid="4" grpId="2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332657"/>
            <a:ext cx="8291264" cy="6068144"/>
          </a:xfrm>
        </p:spPr>
        <p:txBody>
          <a:bodyPr>
            <a:normAutofit fontScale="70000" lnSpcReduction="20000"/>
          </a:bodyPr>
          <a:lstStyle/>
          <a:p>
            <a:r>
              <a:rPr lang="zh-CN" altLang="zh-CN"/>
              <a:t>重要文言知识梳理：</a:t>
            </a:r>
          </a:p>
          <a:p>
            <a:r>
              <a:rPr lang="en-US" altLang="zh-CN"/>
              <a:t> </a:t>
            </a:r>
            <a:endParaRPr lang="zh-CN" altLang="zh-CN"/>
          </a:p>
          <a:p>
            <a:r>
              <a:rPr lang="zh-CN" altLang="zh-CN"/>
              <a:t>第一、二段</a:t>
            </a:r>
          </a:p>
          <a:p>
            <a:r>
              <a:rPr lang="zh-CN" altLang="zh-CN"/>
              <a:t>〖实词〗</a:t>
            </a:r>
          </a:p>
          <a:p>
            <a:r>
              <a:rPr lang="zh-CN" altLang="zh-CN"/>
              <a:t>晋侯、秦伯：侯伯是爵位之名，爵位有五等：公侯伯子男。</a:t>
            </a:r>
          </a:p>
          <a:p>
            <a:r>
              <a:rPr lang="zh-CN" altLang="zh-CN"/>
              <a:t>贰：有二心，指同时依附两个国家。春秋时期，诸侯争霸，一度形成以晋、楚为首的两大阵营。文中即指称郑国同时依附于晋楚。</a:t>
            </a:r>
          </a:p>
          <a:p>
            <a:r>
              <a:rPr lang="zh-CN" altLang="zh-CN"/>
              <a:t>军：驻扎。</a:t>
            </a:r>
          </a:p>
          <a:p>
            <a:r>
              <a:rPr lang="zh-CN" altLang="zh-CN"/>
              <a:t>许：答应。</a:t>
            </a:r>
          </a:p>
          <a:p>
            <a:r>
              <a:rPr lang="en-US" altLang="zh-CN"/>
              <a:t> </a:t>
            </a:r>
            <a:endParaRPr lang="zh-CN" altLang="zh-CN"/>
          </a:p>
          <a:p>
            <a:r>
              <a:rPr lang="zh-CN" altLang="zh-CN"/>
              <a:t>〖虚词〗</a:t>
            </a:r>
          </a:p>
          <a:p>
            <a:r>
              <a:rPr lang="zh-CN" altLang="zh-CN"/>
              <a:t>以：以其无礼于晋——因为</a:t>
            </a:r>
          </a:p>
          <a:p>
            <a:r>
              <a:rPr lang="en-US" altLang="zh-CN"/>
              <a:t> </a:t>
            </a:r>
            <a:endParaRPr lang="zh-CN" altLang="zh-CN"/>
          </a:p>
          <a:p>
            <a:r>
              <a:rPr lang="zh-CN" altLang="zh-CN"/>
              <a:t>于</a:t>
            </a:r>
          </a:p>
          <a:p>
            <a:r>
              <a:rPr lang="zh-CN" altLang="zh-CN"/>
              <a:t>以其无礼于晋，且贰于楚也；佚之狐言于郑伯曰——对，对于</a:t>
            </a:r>
          </a:p>
          <a:p>
            <a:r>
              <a:rPr lang="en-US" altLang="zh-CN"/>
              <a:t> </a:t>
            </a:r>
            <a:endParaRPr lang="zh-CN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521577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5"/>
          </a:xfrm>
        </p:spPr>
        <p:txBody>
          <a:bodyPr>
            <a:noAutofit/>
          </a:bodyPr>
          <a:lstStyle/>
          <a:p>
            <a:r>
              <a:rPr lang="zh-CN" altLang="zh-CN" sz="2800"/>
              <a:t>之</a:t>
            </a:r>
          </a:p>
          <a:p>
            <a:r>
              <a:rPr lang="zh-CN" altLang="zh-CN" sz="2800"/>
              <a:t>佚之狐、烛之武——人名衬字</a:t>
            </a:r>
          </a:p>
          <a:p>
            <a:r>
              <a:rPr lang="zh-CN" altLang="zh-CN" sz="2800"/>
              <a:t>公从之；许之——代词</a:t>
            </a:r>
          </a:p>
          <a:p>
            <a:r>
              <a:rPr lang="zh-CN" altLang="zh-CN" sz="2800"/>
              <a:t>臣之壮也——主谓间，取消句子独立性</a:t>
            </a:r>
          </a:p>
          <a:p>
            <a:r>
              <a:rPr lang="zh-CN" altLang="zh-CN" sz="2800"/>
              <a:t>是寡人之过也——助词“的</a:t>
            </a:r>
            <a:r>
              <a:rPr lang="zh-CN" altLang="zh-CN" sz="2800" smtClean="0"/>
              <a:t>”</a:t>
            </a:r>
            <a:endParaRPr lang="zh-CN" altLang="zh-CN" sz="2800"/>
          </a:p>
          <a:p>
            <a:r>
              <a:rPr lang="zh-CN" altLang="zh-CN" sz="2800"/>
              <a:t>〖特殊句式〗</a:t>
            </a:r>
          </a:p>
          <a:p>
            <a:r>
              <a:rPr lang="zh-CN" altLang="zh-CN" sz="2800"/>
              <a:t>倒装句</a:t>
            </a:r>
          </a:p>
          <a:p>
            <a:r>
              <a:rPr lang="zh-CN" altLang="zh-CN" sz="2800"/>
              <a:t>以其无礼于晋，且贰于楚也。——以其于晋无礼，且于楚贰也。（状语后置）</a:t>
            </a:r>
            <a:r>
              <a:rPr lang="en-US" altLang="zh-CN" sz="2800"/>
              <a:t>  </a:t>
            </a:r>
            <a:endParaRPr lang="zh-CN" altLang="zh-CN" sz="2800"/>
          </a:p>
          <a:p>
            <a:r>
              <a:rPr lang="zh-CN" altLang="zh-CN" sz="2800"/>
              <a:t>佚之狐言于郑伯曰。——佚之狐于郑伯言曰。（状语后置）</a:t>
            </a:r>
          </a:p>
          <a:p>
            <a:r>
              <a:rPr lang="zh-CN" altLang="zh-CN" sz="2800"/>
              <a:t>省略句</a:t>
            </a:r>
          </a:p>
          <a:p>
            <a:r>
              <a:rPr lang="zh-CN" altLang="zh-CN" sz="2800"/>
              <a:t>（佚之狐）辞曰；（佚之狐）许之。</a:t>
            </a:r>
          </a:p>
          <a:p>
            <a:r>
              <a:rPr lang="zh-CN" altLang="zh-CN" sz="2800"/>
              <a:t>——省略主语</a:t>
            </a:r>
          </a:p>
          <a:p>
            <a:r>
              <a:rPr lang="zh-CN" altLang="zh-CN" sz="2800"/>
              <a:t>判断句：是寡人之过也。</a:t>
            </a:r>
          </a:p>
          <a:p>
            <a:r>
              <a:rPr lang="en-US" altLang="zh-CN" sz="2800"/>
              <a:t> </a:t>
            </a:r>
            <a:endParaRPr lang="zh-CN" altLang="zh-CN" sz="2800"/>
          </a:p>
          <a:p>
            <a:r>
              <a:rPr lang="en-US" altLang="zh-CN" sz="2800"/>
              <a:t> </a:t>
            </a:r>
            <a:endParaRPr lang="zh-CN" altLang="zh-CN" sz="2800"/>
          </a:p>
          <a:p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60876250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7"/>
          </a:xfrm>
        </p:spPr>
        <p:txBody>
          <a:bodyPr>
            <a:normAutofit fontScale="77500" lnSpcReduction="20000"/>
          </a:bodyPr>
          <a:lstStyle/>
          <a:p>
            <a:r>
              <a:rPr lang="zh-CN" altLang="zh-CN"/>
              <a:t>第三、四段</a:t>
            </a:r>
          </a:p>
          <a:p>
            <a:r>
              <a:rPr lang="zh-CN" altLang="zh-CN"/>
              <a:t>〖实词〗</a:t>
            </a:r>
          </a:p>
          <a:p>
            <a:r>
              <a:rPr lang="zh-CN" altLang="zh-CN"/>
              <a:t>夜缒：在晚上由绳子从上往下送出。夜，名词作状语。</a:t>
            </a:r>
          </a:p>
          <a:p>
            <a:r>
              <a:rPr lang="zh-CN" altLang="zh-CN"/>
              <a:t>既：已经。</a:t>
            </a:r>
          </a:p>
          <a:p>
            <a:r>
              <a:rPr lang="zh-CN" altLang="zh-CN"/>
              <a:t>执事：办事的官员，代指对方，表示恭敬，可以译作“您”。</a:t>
            </a:r>
          </a:p>
          <a:p>
            <a:r>
              <a:rPr lang="zh-CN" altLang="zh-CN"/>
              <a:t>鄙远：把远方当作边界。鄙，意动用法。远，形容词作名词。</a:t>
            </a:r>
          </a:p>
          <a:p>
            <a:r>
              <a:rPr lang="zh-CN" altLang="zh-CN"/>
              <a:t>焉用：哪里用得着</a:t>
            </a:r>
            <a:r>
              <a:rPr lang="en-US" altLang="zh-CN"/>
              <a:t>……</a:t>
            </a:r>
            <a:endParaRPr lang="zh-CN" altLang="zh-CN"/>
          </a:p>
          <a:p>
            <a:r>
              <a:rPr lang="zh-CN" altLang="zh-CN"/>
              <a:t>陪邻：增加邻国的土地。</a:t>
            </a:r>
          </a:p>
          <a:p>
            <a:r>
              <a:rPr lang="zh-CN" altLang="zh-CN"/>
              <a:t>厚、薄：增强、削弱，形容词作动词。</a:t>
            </a:r>
          </a:p>
          <a:p>
            <a:r>
              <a:rPr lang="zh-CN" altLang="zh-CN"/>
              <a:t>以为：把</a:t>
            </a:r>
            <a:r>
              <a:rPr lang="en-US" altLang="zh-CN"/>
              <a:t>……</a:t>
            </a:r>
            <a:r>
              <a:rPr lang="zh-CN" altLang="zh-CN"/>
              <a:t>作为，古今异义。</a:t>
            </a:r>
          </a:p>
          <a:p>
            <a:r>
              <a:rPr lang="zh-CN" altLang="zh-CN"/>
              <a:t>东道主：东方道路上的主人。古今异义。</a:t>
            </a:r>
          </a:p>
          <a:p>
            <a:r>
              <a:rPr lang="zh-CN" altLang="zh-CN"/>
              <a:t>行李：外交使者。古今异义。</a:t>
            </a:r>
          </a:p>
          <a:p>
            <a:r>
              <a:rPr lang="zh-CN" altLang="zh-CN"/>
              <a:t>共：通“供”，供给。</a:t>
            </a:r>
          </a:p>
          <a:p>
            <a:r>
              <a:rPr lang="zh-CN" altLang="zh-CN"/>
              <a:t>乏困：缺少的资粮。形容词作名词。</a:t>
            </a:r>
          </a:p>
          <a:p>
            <a:r>
              <a:rPr lang="zh-CN" altLang="zh-CN"/>
              <a:t>为：给予。</a:t>
            </a:r>
          </a:p>
          <a:p>
            <a:r>
              <a:rPr lang="zh-CN" altLang="zh-CN"/>
              <a:t>设版：修筑防御工整。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084842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6669359"/>
          </a:xfrm>
        </p:spPr>
        <p:txBody>
          <a:bodyPr>
            <a:normAutofit fontScale="70000" lnSpcReduction="20000"/>
          </a:bodyPr>
          <a:lstStyle/>
          <a:p>
            <a:r>
              <a:rPr lang="zh-CN" altLang="zh-CN"/>
              <a:t>厌：满足。</a:t>
            </a:r>
          </a:p>
          <a:p>
            <a:r>
              <a:rPr lang="zh-CN" altLang="zh-CN"/>
              <a:t>东封郑：在东方使郑国成为边界。东，名词作状语。封，使动用法。</a:t>
            </a:r>
          </a:p>
          <a:p>
            <a:r>
              <a:rPr lang="zh-CN" altLang="zh-CN"/>
              <a:t>肆：延伸、扩张。</a:t>
            </a:r>
          </a:p>
          <a:p>
            <a:r>
              <a:rPr lang="zh-CN" altLang="zh-CN"/>
              <a:t>西封：西边的疆界。</a:t>
            </a:r>
          </a:p>
          <a:p>
            <a:r>
              <a:rPr lang="zh-CN" altLang="zh-CN"/>
              <a:t>阙：侵损、削减。</a:t>
            </a:r>
          </a:p>
          <a:p>
            <a:r>
              <a:rPr lang="zh-CN" altLang="zh-CN"/>
              <a:t>利：使</a:t>
            </a:r>
            <a:r>
              <a:rPr lang="en-US" altLang="zh-CN"/>
              <a:t>……</a:t>
            </a:r>
            <a:r>
              <a:rPr lang="zh-CN" altLang="zh-CN"/>
              <a:t>得利，使动用法。</a:t>
            </a:r>
          </a:p>
          <a:p>
            <a:r>
              <a:rPr lang="zh-CN" altLang="zh-CN"/>
              <a:t>唯：表希望的语气，可译成“希望”。</a:t>
            </a:r>
          </a:p>
          <a:p>
            <a:r>
              <a:rPr lang="zh-CN" altLang="zh-CN"/>
              <a:t>图之：考虑这件事。</a:t>
            </a:r>
          </a:p>
          <a:p>
            <a:r>
              <a:rPr lang="zh-CN" altLang="zh-CN"/>
              <a:t>说：通“悦”，高兴。</a:t>
            </a:r>
          </a:p>
          <a:p>
            <a:r>
              <a:rPr lang="zh-CN" altLang="zh-CN"/>
              <a:t>戍：戍守。</a:t>
            </a:r>
          </a:p>
          <a:p>
            <a:r>
              <a:rPr lang="zh-CN" altLang="zh-CN"/>
              <a:t>微：如果没有。</a:t>
            </a:r>
          </a:p>
          <a:p>
            <a:r>
              <a:rPr lang="zh-CN" altLang="zh-CN"/>
              <a:t>夫人：那个人。古今异义。</a:t>
            </a:r>
          </a:p>
          <a:p>
            <a:r>
              <a:rPr lang="zh-CN" altLang="zh-CN"/>
              <a:t>因人之力：依靠别人的力量。因，依靠</a:t>
            </a:r>
          </a:p>
          <a:p>
            <a:r>
              <a:rPr lang="zh-CN" altLang="zh-CN"/>
              <a:t>敝之：损害他。</a:t>
            </a:r>
          </a:p>
          <a:p>
            <a:r>
              <a:rPr lang="zh-CN" altLang="zh-CN"/>
              <a:t>与：结交、同盟。</a:t>
            </a:r>
          </a:p>
          <a:p>
            <a:r>
              <a:rPr lang="zh-CN" altLang="zh-CN"/>
              <a:t>知：通“智”，智慧。</a:t>
            </a:r>
          </a:p>
          <a:p>
            <a:r>
              <a:rPr lang="zh-CN" altLang="zh-CN"/>
              <a:t>以乱易整：用混乱替代整齐。乱，混乱相攻；易：替换；整：整齐统一</a:t>
            </a:r>
            <a:r>
              <a:rPr lang="zh-CN" altLang="zh-CN" smtClean="0"/>
              <a:t>。</a:t>
            </a:r>
            <a:endParaRPr lang="en-US" altLang="zh-CN" smtClean="0"/>
          </a:p>
          <a:p>
            <a:r>
              <a:rPr lang="zh-CN" altLang="zh-CN"/>
              <a:t>武：合乎武德。名词作动词。</a:t>
            </a:r>
          </a:p>
          <a:p>
            <a:r>
              <a:rPr lang="zh-CN" altLang="zh-CN"/>
              <a:t>去：离开。</a:t>
            </a:r>
          </a:p>
          <a:p>
            <a:endParaRPr lang="zh-CN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372500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80719"/>
          </a:xfrm>
        </p:spPr>
        <p:txBody>
          <a:bodyPr>
            <a:noAutofit/>
          </a:bodyPr>
          <a:lstStyle/>
          <a:p>
            <a:pPr marL="118872" indent="0">
              <a:buNone/>
            </a:pPr>
            <a:r>
              <a:rPr lang="zh-CN" altLang="zh-CN" sz="2400" smtClean="0"/>
              <a:t>〖</a:t>
            </a:r>
            <a:r>
              <a:rPr lang="zh-CN" altLang="zh-CN" sz="2400"/>
              <a:t>虚词〗</a:t>
            </a:r>
          </a:p>
          <a:p>
            <a:r>
              <a:rPr lang="zh-CN" altLang="zh-CN" sz="2400"/>
              <a:t>以</a:t>
            </a:r>
          </a:p>
          <a:p>
            <a:r>
              <a:rPr lang="zh-CN" altLang="zh-CN" sz="2400"/>
              <a:t>敢以烦执事——用</a:t>
            </a:r>
          </a:p>
          <a:p>
            <a:r>
              <a:rPr lang="zh-CN" altLang="zh-CN" sz="2400"/>
              <a:t>越国以鄙远；焉用亡郑以陪邻；阙秦以利晋——来</a:t>
            </a:r>
          </a:p>
          <a:p>
            <a:r>
              <a:rPr lang="zh-CN" altLang="zh-CN" sz="2400"/>
              <a:t>若舍郑以为东道主——把</a:t>
            </a:r>
          </a:p>
          <a:p>
            <a:r>
              <a:rPr lang="en-US" altLang="zh-CN" sz="2400"/>
              <a:t> </a:t>
            </a:r>
            <a:endParaRPr lang="zh-CN" altLang="zh-CN" sz="2400"/>
          </a:p>
          <a:p>
            <a:r>
              <a:rPr lang="zh-CN" altLang="zh-CN" sz="2400"/>
              <a:t>之</a:t>
            </a:r>
          </a:p>
          <a:p>
            <a:r>
              <a:rPr lang="zh-CN" altLang="zh-CN" sz="2400"/>
              <a:t>邻之厚，君之薄也；行李之往来；君之所知也——主谓间，取消句子独立性。</a:t>
            </a:r>
          </a:p>
          <a:p>
            <a:r>
              <a:rPr lang="zh-CN" altLang="zh-CN" sz="2400"/>
              <a:t>何厌之有——宾语前置的标志。</a:t>
            </a:r>
          </a:p>
          <a:p>
            <a:r>
              <a:rPr lang="zh-CN" altLang="zh-CN" sz="2400"/>
              <a:t>将焉取之；唯君图之；戍之；子犯请击之；敝之；亦去之——代词。</a:t>
            </a:r>
          </a:p>
          <a:p>
            <a:r>
              <a:rPr lang="zh-CN" altLang="zh-CN" sz="2400"/>
              <a:t>微夫人之力——助词，的。</a:t>
            </a:r>
          </a:p>
          <a:p>
            <a:r>
              <a:rPr lang="en-US" altLang="zh-CN" sz="2400"/>
              <a:t> </a:t>
            </a:r>
            <a:endParaRPr lang="zh-CN" altLang="zh-CN" sz="2400"/>
          </a:p>
          <a:p>
            <a:r>
              <a:rPr lang="zh-CN" altLang="zh-CN" sz="2400"/>
              <a:t>其</a:t>
            </a:r>
          </a:p>
          <a:p>
            <a:r>
              <a:rPr lang="zh-CN" altLang="zh-CN" sz="2400"/>
              <a:t>君知其难也；共其乏困；又欲肆其西封——代词，他，他们。</a:t>
            </a:r>
          </a:p>
          <a:p>
            <a:r>
              <a:rPr lang="zh-CN" altLang="zh-CN" sz="2400"/>
              <a:t>吾其还也——表祈使语气，可译为“还是</a:t>
            </a:r>
            <a:r>
              <a:rPr lang="zh-CN" altLang="zh-CN" sz="2400" smtClean="0"/>
              <a:t>”。</a:t>
            </a:r>
            <a:endParaRPr lang="zh-CN" altLang="zh-CN" sz="2400"/>
          </a:p>
        </p:txBody>
      </p:sp>
    </p:spTree>
    <p:extLst>
      <p:ext uri="{BB962C8B-B14F-4D97-AF65-F5344CB8AC3E}">
        <p14:creationId xmlns:p14="http://schemas.microsoft.com/office/powerpoint/2010/main" val="70565431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模块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模块">
      <a:maj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模块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152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1">
      <vt:lpstr>Arial</vt:lpstr>
      <vt:lpstr>Corbel</vt:lpstr>
      <vt:lpstr>Wingdings 2</vt:lpstr>
      <vt:lpstr>Wingdings</vt:lpstr>
      <vt:lpstr>Wingdings 3</vt:lpstr>
      <vt:lpstr>楷体</vt:lpstr>
      <vt:lpstr>华文楷体</vt:lpstr>
      <vt:lpstr>华文行楷</vt:lpstr>
      <vt:lpstr>模块</vt:lpstr>
      <vt:lpstr>PowerPoint Presentation</vt:lpstr>
      <vt:lpstr>PowerPoint Presentation</vt:lpstr>
      <vt:lpstr>学习目标</vt:lpstr>
      <vt:lpstr>活动一：自主阅读，弄清史实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活动一：自主阅读，弄清史实</vt:lpstr>
      <vt:lpstr>活动一：自主阅读，弄清史实</vt:lpstr>
      <vt:lpstr>活动二：情景交流，思辨训练</vt:lpstr>
      <vt:lpstr>PowerPoint Presentation</vt:lpstr>
      <vt:lpstr>PowerPoint Presentation</vt:lpstr>
      <vt:lpstr>活动二：情景交流，思辨训练</vt:lpstr>
      <vt:lpstr>巩固测评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2021-02-01T15:47:15.650</cp:lastPrinted>
  <dcterms:created xsi:type="dcterms:W3CDTF">2021-02-01T15:47:15Z</dcterms:created>
  <dcterms:modified xsi:type="dcterms:W3CDTF">2021-02-01T07:47:16Z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