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8" r:id="rId4"/>
    <p:sldId id="259" r:id="rId5"/>
    <p:sldId id="285" r:id="rId6"/>
    <p:sldId id="260" r:id="rId7"/>
    <p:sldId id="261" r:id="rId8"/>
    <p:sldId id="262" r:id="rId9"/>
    <p:sldId id="263" r:id="rId10"/>
    <p:sldId id="264" r:id="rId11"/>
    <p:sldId id="282" r:id="rId12"/>
    <p:sldId id="283" r:id="rId13"/>
    <p:sldId id="284" r:id="rId14"/>
    <p:sldId id="265" r:id="rId15"/>
    <p:sldId id="266" r:id="rId16"/>
    <p:sldId id="28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Lst>
  <p:sldSz cx="9144000" cy="6858000" type="screen4x3"/>
  <p:notesSz cx="6858000" cy="9144000"/>
  <p:custDataLst>
    <p:tags r:id="rId31"/>
  </p:custDataLst>
  <p:defaultTextStyle>
    <a:defPPr>
      <a:defRPr lang="zh-CN"/>
    </a:defPPr>
    <a:lvl1pPr marL="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sz="1800" b="0" i="0" u="none" baseline="0">
        <a:solidFill>
          <a:schemeClr val="tx1"/>
        </a:solidFill>
        <a:effectLst/>
        <a:latin typeface="Arial" pitchFamily="34" charset="0"/>
        <a:ea typeface="宋体" pitchFamily="2" charset="-122"/>
      </a:defRPr>
    </a:lvl5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38" d="100"/>
          <a:sy n="38" d="100"/>
        </p:scale>
        <p:origin x="0" y="0"/>
      </p:cViewPr>
    </p:cSldViewPr>
  </p:slideViewPr>
  <p:notesViewPr>
    <p:cSldViewPr>
      <p:cViewPr varScale="1">
        <p:scale>
          <a:sx n="1" d="100"/>
          <a:sy n="1"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tags" Target="tags/tag1.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1027"/>
          <p:cNvSpPr>
            <a:spLocks noGrp="1"/>
          </p:cNvSpPr>
          <p:nvPr>
            <p:ph type="dt" sz="half" idx="10"/>
          </p:nvPr>
        </p:nvSpPr>
        <p:spPr>
          <a:xfrm>
            <a:off x="457200" y="6245225"/>
            <a:ext cx="2133600" cy="476250"/>
          </a:xfrm>
          <a:prstGeom prst="rect">
            <a:avLst/>
          </a:prstGeom>
          <a:noFill/>
          <a:ln w="9525">
            <a:noFill/>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5" name="页脚占位符 1028"/>
          <p:cNvSpPr>
            <a:spLocks noGrp="1"/>
          </p:cNvSpPr>
          <p:nvPr>
            <p:ph type="ftr" sz="quarter" idx="11"/>
          </p:nvPr>
        </p:nvSpPr>
        <p:spPr>
          <a:xfrm>
            <a:off x="3124200" y="6245225"/>
            <a:ext cx="2895600" cy="476250"/>
          </a:xfrm>
          <a:prstGeom prst="rect">
            <a:avLst/>
          </a:prstGeom>
          <a:noFill/>
          <a:ln w="9525">
            <a:noFill/>
          </a:ln>
        </p:spPr>
        <p:txBody>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6" name="灯片编号占位符 1029"/>
          <p:cNvSpPr>
            <a:spLocks noGrp="1"/>
          </p:cNvSpPr>
          <p:nvPr>
            <p:ph type="sldNum" sz="quarter" idx="12"/>
          </p:nvPr>
        </p:nvSpPr>
        <p:spPr>
          <a:xfrm>
            <a:off x="6553200" y="6245225"/>
            <a:ext cx="2133600" cy="476250"/>
          </a:xfrm>
          <a:prstGeom prst="rect">
            <a:avLst/>
          </a:prstGeom>
          <a:noFill/>
          <a:ln w="9525">
            <a:noFill/>
          </a:ln>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525E7365-EE75-4AD5-BF61-1F9086A6E7AB}" type="slidenum">
              <a:rPr lang="en-US" altLang="zh-CN" sz="1400"/>
              <a:t>*</a:t>
            </a:fld>
            <a:endParaRPr lang="zh-CN" altLang="zh-CN" sz="1400"/>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xfrm>
            <a:off x="457200" y="6245225"/>
            <a:ext cx="2133600" cy="476250"/>
          </a:xfrm>
          <a:prstGeom prst="rect">
            <a:avLst/>
          </a:prstGeom>
          <a:noFill/>
          <a:ln w="9525">
            <a:noFill/>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5" name="页脚占位符 1028"/>
          <p:cNvSpPr>
            <a:spLocks noGrp="1"/>
          </p:cNvSpPr>
          <p:nvPr>
            <p:ph type="ftr" sz="quarter" idx="11"/>
          </p:nvPr>
        </p:nvSpPr>
        <p:spPr>
          <a:xfrm>
            <a:off x="3124200" y="6245225"/>
            <a:ext cx="2895600" cy="476250"/>
          </a:xfrm>
          <a:prstGeom prst="rect">
            <a:avLst/>
          </a:prstGeom>
          <a:noFill/>
          <a:ln w="9525">
            <a:noFill/>
          </a:ln>
        </p:spPr>
        <p:txBody>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6" name="灯片编号占位符 1029"/>
          <p:cNvSpPr>
            <a:spLocks noGrp="1"/>
          </p:cNvSpPr>
          <p:nvPr>
            <p:ph type="sldNum" sz="quarter" idx="12"/>
          </p:nvPr>
        </p:nvSpPr>
        <p:spPr>
          <a:xfrm>
            <a:off x="6553200" y="6245225"/>
            <a:ext cx="2133600" cy="476250"/>
          </a:xfrm>
          <a:prstGeom prst="rect">
            <a:avLst/>
          </a:prstGeom>
          <a:noFill/>
          <a:ln w="9525">
            <a:noFill/>
          </a:ln>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525E7365-EE75-4AD5-BF61-1F9086A6E7AB}" type="slidenum">
              <a:rPr lang="en-US" altLang="zh-CN" sz="1400"/>
              <a:t>*</a:t>
            </a:fld>
            <a:endParaRPr lang="zh-CN" altLang="zh-CN" sz="1400"/>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xfrm>
            <a:off x="457200" y="6245225"/>
            <a:ext cx="2133600" cy="476250"/>
          </a:xfrm>
          <a:prstGeom prst="rect">
            <a:avLst/>
          </a:prstGeom>
          <a:noFill/>
          <a:ln w="9525">
            <a:noFill/>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5" name="页脚占位符 1028"/>
          <p:cNvSpPr>
            <a:spLocks noGrp="1"/>
          </p:cNvSpPr>
          <p:nvPr>
            <p:ph type="ftr" sz="quarter" idx="11"/>
          </p:nvPr>
        </p:nvSpPr>
        <p:spPr>
          <a:xfrm>
            <a:off x="3124200" y="6245225"/>
            <a:ext cx="2895600" cy="476250"/>
          </a:xfrm>
          <a:prstGeom prst="rect">
            <a:avLst/>
          </a:prstGeom>
          <a:noFill/>
          <a:ln w="9525">
            <a:noFill/>
          </a:ln>
        </p:spPr>
        <p:txBody>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6" name="灯片编号占位符 1029"/>
          <p:cNvSpPr>
            <a:spLocks noGrp="1"/>
          </p:cNvSpPr>
          <p:nvPr>
            <p:ph type="sldNum" sz="quarter" idx="12"/>
          </p:nvPr>
        </p:nvSpPr>
        <p:spPr>
          <a:xfrm>
            <a:off x="6553200" y="6245225"/>
            <a:ext cx="2133600" cy="476250"/>
          </a:xfrm>
          <a:prstGeom prst="rect">
            <a:avLst/>
          </a:prstGeom>
          <a:noFill/>
          <a:ln w="9525">
            <a:noFill/>
          </a:ln>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525E7365-EE75-4AD5-BF61-1F9086A6E7AB}" type="slidenum">
              <a:rPr lang="en-US" altLang="zh-CN" sz="1400"/>
              <a:t>*</a:t>
            </a:fld>
            <a:endParaRPr lang="zh-CN" altLang="zh-CN" sz="1400"/>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1027"/>
          <p:cNvSpPr>
            <a:spLocks noGrp="1"/>
          </p:cNvSpPr>
          <p:nvPr>
            <p:ph type="dt" sz="half" idx="10"/>
          </p:nvPr>
        </p:nvSpPr>
        <p:spPr>
          <a:xfrm>
            <a:off x="457200" y="6245225"/>
            <a:ext cx="2133600" cy="476250"/>
          </a:xfrm>
          <a:prstGeom prst="rect">
            <a:avLst/>
          </a:prstGeom>
          <a:noFill/>
          <a:ln w="9525">
            <a:noFill/>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5" name="页脚占位符 1028"/>
          <p:cNvSpPr>
            <a:spLocks noGrp="1"/>
          </p:cNvSpPr>
          <p:nvPr>
            <p:ph type="ftr" sz="quarter" idx="11"/>
          </p:nvPr>
        </p:nvSpPr>
        <p:spPr>
          <a:xfrm>
            <a:off x="3124200" y="6245225"/>
            <a:ext cx="2895600" cy="476250"/>
          </a:xfrm>
          <a:prstGeom prst="rect">
            <a:avLst/>
          </a:prstGeom>
          <a:noFill/>
          <a:ln w="9525">
            <a:noFill/>
          </a:ln>
        </p:spPr>
        <p:txBody>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6" name="灯片编号占位符 1029"/>
          <p:cNvSpPr>
            <a:spLocks noGrp="1"/>
          </p:cNvSpPr>
          <p:nvPr>
            <p:ph type="sldNum" sz="quarter" idx="12"/>
          </p:nvPr>
        </p:nvSpPr>
        <p:spPr>
          <a:xfrm>
            <a:off x="6553200" y="6245225"/>
            <a:ext cx="2133600" cy="476250"/>
          </a:xfrm>
          <a:prstGeom prst="rect">
            <a:avLst/>
          </a:prstGeom>
          <a:noFill/>
          <a:ln w="9525">
            <a:noFill/>
          </a:ln>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525E7365-EE75-4AD5-BF61-1F9086A6E7AB}" type="slidenum">
              <a:rPr lang="en-US" altLang="zh-CN" sz="1400"/>
              <a:t>*</a:t>
            </a:fld>
            <a:endParaRPr lang="zh-CN" altLang="zh-CN" sz="1400"/>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
        <p:nvSpPr>
          <p:cNvPr id="4" name="日期占位符 1027"/>
          <p:cNvSpPr>
            <a:spLocks noGrp="1"/>
          </p:cNvSpPr>
          <p:nvPr>
            <p:ph type="dt" sz="half" idx="10"/>
          </p:nvPr>
        </p:nvSpPr>
        <p:spPr>
          <a:xfrm>
            <a:off x="457200" y="6245225"/>
            <a:ext cx="2133600" cy="476250"/>
          </a:xfrm>
          <a:prstGeom prst="rect">
            <a:avLst/>
          </a:prstGeom>
          <a:noFill/>
          <a:ln w="9525">
            <a:noFill/>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5" name="页脚占位符 1028"/>
          <p:cNvSpPr>
            <a:spLocks noGrp="1"/>
          </p:cNvSpPr>
          <p:nvPr>
            <p:ph type="ftr" sz="quarter" idx="11"/>
          </p:nvPr>
        </p:nvSpPr>
        <p:spPr>
          <a:xfrm>
            <a:off x="3124200" y="6245225"/>
            <a:ext cx="2895600" cy="476250"/>
          </a:xfrm>
          <a:prstGeom prst="rect">
            <a:avLst/>
          </a:prstGeom>
          <a:noFill/>
          <a:ln w="9525">
            <a:noFill/>
          </a:ln>
        </p:spPr>
        <p:txBody>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6" name="灯片编号占位符 1029"/>
          <p:cNvSpPr>
            <a:spLocks noGrp="1"/>
          </p:cNvSpPr>
          <p:nvPr>
            <p:ph type="sldNum" sz="quarter" idx="12"/>
          </p:nvPr>
        </p:nvSpPr>
        <p:spPr>
          <a:xfrm>
            <a:off x="6553200" y="6245225"/>
            <a:ext cx="2133600" cy="476250"/>
          </a:xfrm>
          <a:prstGeom prst="rect">
            <a:avLst/>
          </a:prstGeom>
          <a:noFill/>
          <a:ln w="9525">
            <a:noFill/>
          </a:ln>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525E7365-EE75-4AD5-BF61-1F9086A6E7AB}" type="slidenum">
              <a:rPr lang="en-US" altLang="zh-CN" sz="1400"/>
              <a:t>*</a:t>
            </a:fld>
            <a:endParaRPr lang="zh-CN" altLang="zh-CN" sz="1400"/>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1027"/>
          <p:cNvSpPr>
            <a:spLocks noGrp="1"/>
          </p:cNvSpPr>
          <p:nvPr>
            <p:ph type="dt" sz="half" idx="10"/>
          </p:nvPr>
        </p:nvSpPr>
        <p:spPr>
          <a:xfrm>
            <a:off x="457200" y="6245225"/>
            <a:ext cx="2133600" cy="476250"/>
          </a:xfrm>
          <a:prstGeom prst="rect">
            <a:avLst/>
          </a:prstGeom>
          <a:noFill/>
          <a:ln w="9525">
            <a:noFill/>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6" name="页脚占位符 1028"/>
          <p:cNvSpPr>
            <a:spLocks noGrp="1"/>
          </p:cNvSpPr>
          <p:nvPr>
            <p:ph type="ftr" sz="quarter" idx="11"/>
          </p:nvPr>
        </p:nvSpPr>
        <p:spPr>
          <a:xfrm>
            <a:off x="3124200" y="6245225"/>
            <a:ext cx="2895600" cy="476250"/>
          </a:xfrm>
          <a:prstGeom prst="rect">
            <a:avLst/>
          </a:prstGeom>
          <a:noFill/>
          <a:ln w="9525">
            <a:noFill/>
          </a:ln>
        </p:spPr>
        <p:txBody>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7" name="灯片编号占位符 1029"/>
          <p:cNvSpPr>
            <a:spLocks noGrp="1"/>
          </p:cNvSpPr>
          <p:nvPr>
            <p:ph type="sldNum" sz="quarter" idx="12"/>
          </p:nvPr>
        </p:nvSpPr>
        <p:spPr>
          <a:xfrm>
            <a:off x="6553200" y="6245225"/>
            <a:ext cx="2133600" cy="476250"/>
          </a:xfrm>
          <a:prstGeom prst="rect">
            <a:avLst/>
          </a:prstGeom>
          <a:noFill/>
          <a:ln w="9525">
            <a:noFill/>
          </a:ln>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525E7365-EE75-4AD5-BF61-1F9086A6E7AB}" type="slidenum">
              <a:rPr lang="en-US" altLang="zh-CN" sz="1400"/>
              <a:t>*</a:t>
            </a:fld>
            <a:endParaRPr lang="zh-CN" altLang="zh-CN" sz="1400"/>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1027"/>
          <p:cNvSpPr>
            <a:spLocks noGrp="1"/>
          </p:cNvSpPr>
          <p:nvPr>
            <p:ph type="dt" sz="half" idx="10"/>
          </p:nvPr>
        </p:nvSpPr>
        <p:spPr>
          <a:xfrm>
            <a:off x="457200" y="6245225"/>
            <a:ext cx="2133600" cy="476250"/>
          </a:xfrm>
          <a:prstGeom prst="rect">
            <a:avLst/>
          </a:prstGeom>
          <a:noFill/>
          <a:ln w="9525">
            <a:noFill/>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8" name="页脚占位符 1028"/>
          <p:cNvSpPr>
            <a:spLocks noGrp="1"/>
          </p:cNvSpPr>
          <p:nvPr>
            <p:ph type="ftr" sz="quarter" idx="11"/>
          </p:nvPr>
        </p:nvSpPr>
        <p:spPr>
          <a:xfrm>
            <a:off x="3124200" y="6245225"/>
            <a:ext cx="2895600" cy="476250"/>
          </a:xfrm>
          <a:prstGeom prst="rect">
            <a:avLst/>
          </a:prstGeom>
          <a:noFill/>
          <a:ln w="9525">
            <a:noFill/>
          </a:ln>
        </p:spPr>
        <p:txBody>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9" name="灯片编号占位符 1029"/>
          <p:cNvSpPr>
            <a:spLocks noGrp="1"/>
          </p:cNvSpPr>
          <p:nvPr>
            <p:ph type="sldNum" sz="quarter" idx="12"/>
          </p:nvPr>
        </p:nvSpPr>
        <p:spPr>
          <a:xfrm>
            <a:off x="6553200" y="6245225"/>
            <a:ext cx="2133600" cy="476250"/>
          </a:xfrm>
          <a:prstGeom prst="rect">
            <a:avLst/>
          </a:prstGeom>
          <a:noFill/>
          <a:ln w="9525">
            <a:noFill/>
          </a:ln>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525E7365-EE75-4AD5-BF61-1F9086A6E7AB}" type="slidenum">
              <a:rPr lang="en-US" altLang="zh-CN" sz="1400"/>
              <a:t>*</a:t>
            </a:fld>
            <a:endParaRPr lang="zh-CN" altLang="zh-CN" sz="1400"/>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1027"/>
          <p:cNvSpPr>
            <a:spLocks noGrp="1"/>
          </p:cNvSpPr>
          <p:nvPr>
            <p:ph type="dt" sz="half" idx="10"/>
          </p:nvPr>
        </p:nvSpPr>
        <p:spPr>
          <a:xfrm>
            <a:off x="457200" y="6245225"/>
            <a:ext cx="2133600" cy="476250"/>
          </a:xfrm>
          <a:prstGeom prst="rect">
            <a:avLst/>
          </a:prstGeom>
          <a:noFill/>
          <a:ln w="9525">
            <a:noFill/>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4" name="页脚占位符 1028"/>
          <p:cNvSpPr>
            <a:spLocks noGrp="1"/>
          </p:cNvSpPr>
          <p:nvPr>
            <p:ph type="ftr" sz="quarter" idx="11"/>
          </p:nvPr>
        </p:nvSpPr>
        <p:spPr>
          <a:xfrm>
            <a:off x="3124200" y="6245225"/>
            <a:ext cx="2895600" cy="476250"/>
          </a:xfrm>
          <a:prstGeom prst="rect">
            <a:avLst/>
          </a:prstGeom>
          <a:noFill/>
          <a:ln w="9525">
            <a:noFill/>
          </a:ln>
        </p:spPr>
        <p:txBody>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5" name="灯片编号占位符 1029"/>
          <p:cNvSpPr>
            <a:spLocks noGrp="1"/>
          </p:cNvSpPr>
          <p:nvPr>
            <p:ph type="sldNum" sz="quarter" idx="12"/>
          </p:nvPr>
        </p:nvSpPr>
        <p:spPr>
          <a:xfrm>
            <a:off x="6553200" y="6245225"/>
            <a:ext cx="2133600" cy="476250"/>
          </a:xfrm>
          <a:prstGeom prst="rect">
            <a:avLst/>
          </a:prstGeom>
          <a:noFill/>
          <a:ln w="9525">
            <a:noFill/>
          </a:ln>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525E7365-EE75-4AD5-BF61-1F9086A6E7AB}" type="slidenum">
              <a:rPr lang="en-US" altLang="zh-CN" sz="1400"/>
              <a:t>*</a:t>
            </a:fld>
            <a:endParaRPr lang="zh-CN" altLang="zh-CN" sz="1400"/>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027"/>
          <p:cNvSpPr>
            <a:spLocks noGrp="1"/>
          </p:cNvSpPr>
          <p:nvPr>
            <p:ph type="dt" sz="half" idx="10"/>
          </p:nvPr>
        </p:nvSpPr>
        <p:spPr>
          <a:xfrm>
            <a:off x="457200" y="6245225"/>
            <a:ext cx="2133600" cy="476250"/>
          </a:xfrm>
          <a:prstGeom prst="rect">
            <a:avLst/>
          </a:prstGeom>
          <a:noFill/>
          <a:ln w="9525">
            <a:noFill/>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3" name="页脚占位符 1028"/>
          <p:cNvSpPr>
            <a:spLocks noGrp="1"/>
          </p:cNvSpPr>
          <p:nvPr>
            <p:ph type="ftr" sz="quarter" idx="11"/>
          </p:nvPr>
        </p:nvSpPr>
        <p:spPr>
          <a:xfrm>
            <a:off x="3124200" y="6245225"/>
            <a:ext cx="2895600" cy="476250"/>
          </a:xfrm>
          <a:prstGeom prst="rect">
            <a:avLst/>
          </a:prstGeom>
          <a:noFill/>
          <a:ln w="9525">
            <a:noFill/>
          </a:ln>
        </p:spPr>
        <p:txBody>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4" name="灯片编号占位符 1029"/>
          <p:cNvSpPr>
            <a:spLocks noGrp="1"/>
          </p:cNvSpPr>
          <p:nvPr>
            <p:ph type="sldNum" sz="quarter" idx="12"/>
          </p:nvPr>
        </p:nvSpPr>
        <p:spPr>
          <a:xfrm>
            <a:off x="6553200" y="6245225"/>
            <a:ext cx="2133600" cy="476250"/>
          </a:xfrm>
          <a:prstGeom prst="rect">
            <a:avLst/>
          </a:prstGeom>
          <a:noFill/>
          <a:ln w="9525">
            <a:noFill/>
          </a:ln>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525E7365-EE75-4AD5-BF61-1F9086A6E7AB}" type="slidenum">
              <a:rPr lang="en-US" altLang="zh-CN" sz="1400"/>
              <a:t>*</a:t>
            </a:fld>
            <a:endParaRPr lang="zh-CN" altLang="zh-CN" sz="1400"/>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
        <p:nvSpPr>
          <p:cNvPr id="5" name="日期占位符 1027"/>
          <p:cNvSpPr>
            <a:spLocks noGrp="1"/>
          </p:cNvSpPr>
          <p:nvPr>
            <p:ph type="dt" sz="half" idx="10"/>
          </p:nvPr>
        </p:nvSpPr>
        <p:spPr>
          <a:xfrm>
            <a:off x="457200" y="6245225"/>
            <a:ext cx="2133600" cy="476250"/>
          </a:xfrm>
          <a:prstGeom prst="rect">
            <a:avLst/>
          </a:prstGeom>
          <a:noFill/>
          <a:ln w="9525">
            <a:noFill/>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6" name="页脚占位符 1028"/>
          <p:cNvSpPr>
            <a:spLocks noGrp="1"/>
          </p:cNvSpPr>
          <p:nvPr>
            <p:ph type="ftr" sz="quarter" idx="11"/>
          </p:nvPr>
        </p:nvSpPr>
        <p:spPr>
          <a:xfrm>
            <a:off x="3124200" y="6245225"/>
            <a:ext cx="2895600" cy="476250"/>
          </a:xfrm>
          <a:prstGeom prst="rect">
            <a:avLst/>
          </a:prstGeom>
          <a:noFill/>
          <a:ln w="9525">
            <a:noFill/>
          </a:ln>
        </p:spPr>
        <p:txBody>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7" name="灯片编号占位符 1029"/>
          <p:cNvSpPr>
            <a:spLocks noGrp="1"/>
          </p:cNvSpPr>
          <p:nvPr>
            <p:ph type="sldNum" sz="quarter" idx="12"/>
          </p:nvPr>
        </p:nvSpPr>
        <p:spPr>
          <a:xfrm>
            <a:off x="6553200" y="6245225"/>
            <a:ext cx="2133600" cy="476250"/>
          </a:xfrm>
          <a:prstGeom prst="rect">
            <a:avLst/>
          </a:prstGeom>
          <a:noFill/>
          <a:ln w="9525">
            <a:noFill/>
          </a:ln>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525E7365-EE75-4AD5-BF61-1F9086A6E7AB}" type="slidenum">
              <a:rPr lang="en-US" altLang="zh-CN" sz="1400"/>
              <a:t>*</a:t>
            </a:fld>
            <a:endParaRPr lang="zh-CN" altLang="zh-CN" sz="1400"/>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prstTxWarp prst="textNoShape">
              <a:avLst/>
            </a:prstTxWarp>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 typeface="Times New Roman" pitchFamily="18" charset="0"/>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
        <p:nvSpPr>
          <p:cNvPr id="5" name="日期占位符 1027"/>
          <p:cNvSpPr>
            <a:spLocks noGrp="1"/>
          </p:cNvSpPr>
          <p:nvPr>
            <p:ph type="dt" sz="half" idx="10"/>
          </p:nvPr>
        </p:nvSpPr>
        <p:spPr>
          <a:xfrm>
            <a:off x="457200" y="6245225"/>
            <a:ext cx="2133600" cy="476250"/>
          </a:xfrm>
          <a:prstGeom prst="rect">
            <a:avLst/>
          </a:prstGeom>
          <a:noFill/>
          <a:ln w="9525">
            <a:noFill/>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6" name="页脚占位符 1028"/>
          <p:cNvSpPr>
            <a:spLocks noGrp="1"/>
          </p:cNvSpPr>
          <p:nvPr>
            <p:ph type="ftr" sz="quarter" idx="11"/>
          </p:nvPr>
        </p:nvSpPr>
        <p:spPr>
          <a:xfrm>
            <a:off x="3124200" y="6245225"/>
            <a:ext cx="2895600" cy="476250"/>
          </a:xfrm>
          <a:prstGeom prst="rect">
            <a:avLst/>
          </a:prstGeom>
          <a:noFill/>
          <a:ln w="9525">
            <a:noFill/>
          </a:ln>
        </p:spPr>
        <p:txBody>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7" name="灯片编号占位符 1029"/>
          <p:cNvSpPr>
            <a:spLocks noGrp="1"/>
          </p:cNvSpPr>
          <p:nvPr>
            <p:ph type="sldNum" sz="quarter" idx="12"/>
          </p:nvPr>
        </p:nvSpPr>
        <p:spPr>
          <a:xfrm>
            <a:off x="6553200" y="6245225"/>
            <a:ext cx="2133600" cy="476250"/>
          </a:xfrm>
          <a:prstGeom prst="rect">
            <a:avLst/>
          </a:prstGeom>
          <a:noFill/>
          <a:ln w="9525">
            <a:noFill/>
          </a:ln>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525E7365-EE75-4AD5-BF61-1F9086A6E7AB}" type="slidenum">
              <a:rPr lang="en-US" altLang="zh-CN" sz="1400"/>
              <a:t>*</a:t>
            </a:fld>
            <a:endParaRPr lang="zh-CN" altLang="zh-CN" sz="1400"/>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1">
          <a:gsLst>
            <a:gs pos="0">
              <a:srgbClr val="5E9EFF"/>
            </a:gs>
            <a:gs pos="39999">
              <a:srgbClr val="85C2FF"/>
            </a:gs>
            <a:gs pos="70000">
              <a:srgbClr val="C4D6EB"/>
            </a:gs>
            <a:gs pos="100000">
              <a:srgbClr val="FFEBFA"/>
            </a:gs>
          </a:gsLst>
          <a:lin ang="5400000"/>
        </a:gradFill>
      </p:bgPr>
    </p:bg>
    <p:spTree>
      <p:nvGrpSpPr>
        <p:cNvPr id="1" name=""/>
        <p:cNvGrpSpPr/>
        <p:nvPr/>
      </p:nvGrpSpPr>
      <p:grpSpPr/>
      <p:sp>
        <p:nvSpPr>
          <p:cNvPr id="1026" name="标题 1025"/>
          <p:cNvSpPr>
            <a:spLocks noGrp="1"/>
          </p:cNvSpPr>
          <p:nvPr>
            <p:ph type="title" idx="4294967295"/>
          </p:nvPr>
        </p:nvSpPr>
        <p:spPr>
          <a:xfrm>
            <a:off x="457200" y="274638"/>
            <a:ext cx="8229600" cy="1143000"/>
          </a:xfrm>
          <a:prstGeom prst="rect">
            <a:avLst/>
          </a:prstGeom>
          <a:noFill/>
          <a:ln>
            <a:noFill/>
            <a:miter lim="800000"/>
          </a:ln>
        </p:spPr>
        <p:txBody>
          <a:bodyPr anchor="ctr" anchorCtr="0"/>
          <a:lstStyle>
            <a:lvl1pPr marL="0" indent="0" algn="ctr" defTabSz="914400" rtl="0" eaLnBrk="0" fontAlgn="base" hangingPunct="0">
              <a:lnSpc>
                <a:spcPct val="100000"/>
              </a:lnSpc>
              <a:spcBef>
                <a:spcPct val="0"/>
              </a:spcBef>
              <a:spcAft>
                <a:spcPct val="0"/>
              </a:spcAft>
              <a:buClrTx/>
              <a:buSzTx/>
              <a:buFont typeface="Times New Roman" pitchFamily="18" charset="0"/>
              <a:buNone/>
              <a:defRPr kumimoji="0" lang="zh-CN" altLang="en-US" sz="4400" b="0" i="0" u="none" kern="1200" baseline="0">
                <a:solidFill>
                  <a:schemeClr val="tx2"/>
                </a:solidFill>
                <a:latin typeface="Arial" pitchFamily="34" charset="0"/>
                <a:ea typeface="宋体" pitchFamily="2" charset="-122"/>
                <a:cs typeface="+mj-cs"/>
              </a:defRPr>
            </a:lvl1pPr>
          </a:lstStyle>
          <a:p>
            <a:pPr lvl="0"/>
            <a:r>
              <a:t>单击此处编辑母版标题样式</a:t>
            </a:r>
          </a:p>
        </p:txBody>
      </p:sp>
      <p:sp>
        <p:nvSpPr>
          <p:cNvPr id="1027" name="文本占位符 1026"/>
          <p:cNvSpPr>
            <a:spLocks noGrp="1"/>
          </p:cNvSpPr>
          <p:nvPr>
            <p:ph type="body" idx="5"/>
          </p:nvPr>
        </p:nvSpPr>
        <p:spPr>
          <a:xfrm>
            <a:off x="457200" y="1600200"/>
            <a:ext cx="8229600" cy="4525963"/>
          </a:xfrm>
          <a:prstGeom prst="rect">
            <a:avLst/>
          </a:prstGeom>
          <a:noFill/>
          <a:ln>
            <a:noFill/>
            <a:miter lim="800000"/>
          </a:ln>
        </p:spPr>
        <p:txBody>
          <a:bodyPr/>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eaLnBrk="1" hangingPunct="1"/>
            <a:endParaRPr lang="en-US" altLang="en-US" sz="140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defPPr>
              <a:defRPr lang="zh-CN"/>
            </a:defPPr>
            <a:lvl1pPr marL="0" indent="0" algn="ctr" defTabSz="914400" rtl="0" eaLnBrk="0" fontAlgn="base" hangingPunct="0">
              <a:lnSpc>
                <a:spcPct val="100000"/>
              </a:lnSpc>
              <a:spcBef>
                <a:spcPct val="0"/>
              </a:spcBef>
              <a:spcAft>
                <a:spcPct val="0"/>
              </a:spcAft>
              <a:buClrTx/>
              <a:buSzTx/>
              <a:buFontTx/>
              <a:buNone/>
              <a:defRPr kumimoji="0" lang="zh-CN" altLang="en-US" sz="1400" b="0" i="0" u="none" baseline="0" noProof="1">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ctr" eaLnBrk="1" hangingPunct="1"/>
            <a:endParaRPr lang="en-US" altLang="en-US" sz="140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numCol="1" compatLnSpc="1">
            <a:prstTxWarp prst="textNoShape">
              <a:avLst/>
            </a:prstTxWarp>
          </a:bodyPr>
          <a:lstStyle>
            <a:defPPr>
              <a:defRPr lang="zh-CN"/>
            </a:defPPr>
            <a:lvl1pPr marL="0" indent="0" algn="r" defTabSz="914400" rtl="0" eaLnBrk="0" fontAlgn="base" hangingPunct="0">
              <a:lnSpc>
                <a:spcPct val="100000"/>
              </a:lnSpc>
              <a:spcBef>
                <a:spcPct val="0"/>
              </a:spcBef>
              <a:spcAft>
                <a:spcPct val="0"/>
              </a:spcAft>
              <a:buClrTx/>
              <a:buSzTx/>
              <a:buFontTx/>
              <a:buNone/>
              <a:defRPr kumimoji="0" lang="zh-CN" altLang="en-US" sz="1400" b="0" i="0" u="none" baseline="0">
                <a:solidFill>
                  <a:schemeClr val="tx1"/>
                </a:solidFill>
                <a:latin typeface="Arial" pitchFamily="34" charset="0"/>
                <a:ea typeface="宋体"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Arial" pitchFamily="34" charset="0"/>
                <a:ea typeface="宋体" pitchFamily="2" charset="-122"/>
              </a:defRPr>
            </a:lvl5pPr>
          </a:lstStyle>
          <a:p>
            <a:pPr lvl="0" algn="r" eaLnBrk="1" hangingPunct="1"/>
            <a:fld id="{525E7365-EE75-4AD5-BF61-1F9086A6E7AB}" type="slidenum">
              <a:rPr lang="en-US" altLang="zh-CN" sz="1400"/>
              <a:t>*</a:t>
            </a:fld>
            <a:endParaRPr lang="zh-CN" altLang="zh-CN" sz="1400"/>
          </a:p>
        </p:txBody>
      </p:sp>
      <p:pic>
        <p:nvPicPr>
          <p:cNvPr id="1031"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indent="0" algn="ctr" defTabSz="914400" rtl="0" eaLnBrk="0" fontAlgn="base" hangingPunct="0">
        <a:lnSpc>
          <a:spcPct val="100000"/>
        </a:lnSpc>
        <a:spcBef>
          <a:spcPct val="0"/>
        </a:spcBef>
        <a:spcAft>
          <a:spcPct val="0"/>
        </a:spcAft>
        <a:buClrTx/>
        <a:buSzTx/>
        <a:buFont typeface="Times New Roman" pitchFamily="18" charset="0"/>
        <a:buNone/>
        <a:defRPr kumimoji="0" sz="4400" b="0" i="0" u="none" kern="1200" baseline="0">
          <a:solidFill>
            <a:schemeClr val="tx2"/>
          </a:solidFill>
          <a:effectLst/>
          <a:latin typeface="Arial" pitchFamily="34" charset="0"/>
          <a:ea typeface="宋体" pitchFamily="2" charset="-122"/>
          <a:cs typeface="+mj-cs"/>
        </a:defRPr>
      </a:lvl1pPr>
    </p:titleStyle>
    <p:body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sz="3200" b="0" i="0" u="none" kern="1200" baseline="0">
          <a:solidFill>
            <a:schemeClr val="tx1"/>
          </a:solidFill>
          <a:effectLst/>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sz="2800" b="0" i="0" u="none" kern="1200" baseline="0">
          <a:solidFill>
            <a:schemeClr val="tx1"/>
          </a:solidFill>
          <a:effectLst/>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sz="2400" b="0" i="0" u="none" kern="1200" baseline="0">
          <a:solidFill>
            <a:schemeClr val="tx1"/>
          </a:solidFill>
          <a:effectLst/>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sz="2000" b="0" i="0" u="none" kern="1200" baseline="0">
          <a:solidFill>
            <a:schemeClr val="tx1"/>
          </a:solidFill>
          <a:effectLst/>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sz="2000" b="0" i="0" u="none" kern="1200" baseline="0">
          <a:solidFill>
            <a:schemeClr val="tx1"/>
          </a:solidFill>
          <a:effectLst/>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sz="2000" u="none" kern="1200" baseline="0">
          <a:solidFill>
            <a:schemeClr val="tx1"/>
          </a:solidFill>
          <a:latin typeface="Arial" pitchFamily="34" charset="0"/>
          <a:ea typeface="宋体" pitchFamily="2" charset="-122"/>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Arial" pitchFamily="34" charset="0"/>
          <a:ea typeface="宋体" pitchFamily="2" charset="-122"/>
          <a:cs typeface="+mn-cs"/>
        </a:defRPr>
      </a:lvl5pPr>
      <a:lvl6pPr marL="2286000" lvl="5" indent="0" algn="l" rtl="0" eaLnBrk="1" fontAlgn="base" latinLnBrk="0" hangingPunct="1">
        <a:lnSpc>
          <a:spcPct val="100000"/>
        </a:lnSpc>
        <a:spcBef>
          <a:spcPct val="0"/>
        </a:spcBef>
        <a:spcAft>
          <a:spcPct val="0"/>
        </a:spcAft>
        <a:buNone/>
        <a:defRPr sz="1800" u="none" kern="1200" baseline="0">
          <a:solidFill>
            <a:schemeClr val="tx1"/>
          </a:solidFill>
          <a:latin typeface="Arial" pitchFamily="34" charset="0"/>
          <a:ea typeface="宋体" pitchFamily="2" charset="-122"/>
          <a:cs typeface="+mn-cs"/>
        </a:defRPr>
      </a:lvl6pPr>
      <a:lvl7pPr marL="2743200" lvl="6" indent="0" algn="l" rtl="0" eaLnBrk="1" fontAlgn="base" latinLnBrk="0" hangingPunct="1">
        <a:lnSpc>
          <a:spcPct val="100000"/>
        </a:lnSpc>
        <a:spcBef>
          <a:spcPct val="0"/>
        </a:spcBef>
        <a:spcAft>
          <a:spcPct val="0"/>
        </a:spcAft>
        <a:buNone/>
        <a:defRPr sz="1800" u="none" kern="1200" baseline="0">
          <a:solidFill>
            <a:schemeClr val="tx1"/>
          </a:solidFill>
          <a:latin typeface="Arial" pitchFamily="34" charset="0"/>
          <a:ea typeface="宋体" pitchFamily="2" charset="-122"/>
          <a:cs typeface="+mn-cs"/>
        </a:defRPr>
      </a:lvl7pPr>
      <a:lvl8pPr marL="3200400" lvl="7" indent="0" algn="l" rtl="0" eaLnBrk="1" fontAlgn="base" latinLnBrk="0" hangingPunct="1">
        <a:lnSpc>
          <a:spcPct val="100000"/>
        </a:lnSpc>
        <a:spcBef>
          <a:spcPct val="0"/>
        </a:spcBef>
        <a:spcAft>
          <a:spcPct val="0"/>
        </a:spcAft>
        <a:buNone/>
        <a:defRPr sz="1800" u="none" kern="1200" baseline="0">
          <a:solidFill>
            <a:schemeClr val="tx1"/>
          </a:solidFill>
          <a:latin typeface="Arial" pitchFamily="34" charset="0"/>
          <a:ea typeface="宋体" pitchFamily="2" charset="-122"/>
          <a:cs typeface="+mn-cs"/>
        </a:defRPr>
      </a:lvl8pPr>
      <a:lvl9pPr marL="3657600" lvl="8" indent="0" algn="l" rtl="0" eaLnBrk="1" fontAlgn="base" latinLnBrk="0" hangingPunct="1">
        <a:lnSpc>
          <a:spcPct val="100000"/>
        </a:lnSpc>
        <a:spcBef>
          <a:spcPct val="0"/>
        </a:spcBef>
        <a:spcAft>
          <a:spcPct val="0"/>
        </a:spcAft>
        <a:buNone/>
        <a:defRPr sz="1800" u="none" kern="1200" baseline="0">
          <a:solidFill>
            <a:schemeClr val="tx1"/>
          </a:solidFill>
          <a:latin typeface="Arial" pitchFamily="34" charset="0"/>
          <a:ea typeface="宋体"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标题 2049"/>
          <p:cNvSpPr>
            <a:spLocks noGrp="1"/>
          </p:cNvSpPr>
          <p:nvPr>
            <p:ph type="ctrTitle"/>
          </p:nvPr>
        </p:nvSpPr>
        <p:spPr>
          <a:xfrm>
            <a:off x="685800" y="2130425"/>
            <a:ext cx="7772400" cy="1470025"/>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 typeface="Times New Roman" pitchFamily="18" charset="0"/>
              <a:buNone/>
              <a:defRPr kumimoji="0" lang="zh-CN" altLang="en-US" sz="4400" b="0" i="0" u="none" baseline="0">
                <a:solidFill>
                  <a:schemeClr val="tx2"/>
                </a:solidFill>
                <a:effectLst/>
                <a:latin typeface="Arial" pitchFamily="34" charset="0"/>
                <a:ea typeface="宋体" pitchFamily="2" charset="-122"/>
              </a:defRPr>
            </a:lvl1pPr>
          </a:lstStyle>
          <a:p>
            <a:pPr lvl="0" eaLnBrk="1" hangingPunct="1"/>
            <a:r>
              <a:rPr lang="zh-CN" altLang="en-US">
                <a:latin typeface="黑体" panose="02010609060101010101" pitchFamily="49" charset="-122"/>
                <a:ea typeface="黑体" panose="02010609060101010101" pitchFamily="49" charset="-122"/>
              </a:rPr>
              <a:t>散文情感和主题概括</a:t>
            </a:r>
            <a:endParaRPr lang="zh-CN" altLang="en-US">
              <a:latin typeface="黑体" panose="02010609060101010101" pitchFamily="49" charset="-122"/>
              <a:ea typeface="黑体" panose="02010609060101010101" pitchFamily="49" charset="-122"/>
            </a:endParaRPr>
          </a:p>
        </p:txBody>
      </p:sp>
      <p:sp>
        <p:nvSpPr>
          <p:cNvPr id="2051" name="副标题 2050"/>
          <p:cNvSpPr>
            <a:spLocks noGrp="1"/>
          </p:cNvSpPr>
          <p:nvPr>
            <p:ph type="subTitle" idx="1"/>
          </p:nvPr>
        </p:nvSpPr>
        <p:spPr>
          <a:xfrm>
            <a:off x="1371600" y="3886200"/>
            <a:ext cx="6400800" cy="1752600"/>
          </a:xfrm>
          <a:noFill/>
          <a:ln>
            <a:miter lim="800000"/>
          </a:ln>
        </p:spPr>
        <p:txBody>
          <a:bodyPr vert="horz" wrap="square" lIns="91440" tIns="45720" rIns="91440" bIns="45720" anchor="t" anchorCtr="0"/>
          <a:lstStyle>
            <a:lvl1pPr marL="0" indent="0" algn="ctr" defTabSz="914400" rtl="0" eaLnBrk="0" fontAlgn="base" hangingPunct="0">
              <a:lnSpc>
                <a:spcPct val="100000"/>
              </a:lnSpc>
              <a:spcBef>
                <a:spcPct val="20000"/>
              </a:spcBef>
              <a:spcAft>
                <a:spcPct val="0"/>
              </a:spcAft>
              <a:buClrTx/>
              <a:buSzTx/>
              <a:buFont typeface="Times New Roman" pitchFamily="18" charset="0"/>
              <a:buNone/>
              <a:defRPr kumimoji="0" lang="zh-CN" altLang="en-US" sz="3200" b="0" i="0" u="none" baseline="0">
                <a:solidFill>
                  <a:schemeClr val="tx1"/>
                </a:solidFill>
                <a:effectLst/>
                <a:latin typeface="Arial" pitchFamily="34" charset="0"/>
                <a:ea typeface="宋体" pitchFamily="2" charset="-122"/>
              </a:defRPr>
            </a:lvl1pPr>
            <a:lvl2pPr marL="457200" indent="0" algn="ctr" defTabSz="914400" rtl="0" eaLnBrk="0" fontAlgn="base" hangingPunct="0">
              <a:lnSpc>
                <a:spcPct val="100000"/>
              </a:lnSpc>
              <a:spcBef>
                <a:spcPct val="20000"/>
              </a:spcBef>
              <a:spcAft>
                <a:spcPct val="0"/>
              </a:spcAft>
              <a:buClrTx/>
              <a:buSzTx/>
              <a:buFont typeface="Times New Roman" pitchFamily="18" charset="0"/>
              <a:buNone/>
              <a:defRPr kumimoji="0" lang="zh-CN" altLang="en-US" sz="2800" b="0" i="0" u="none" baseline="0">
                <a:solidFill>
                  <a:schemeClr val="tx1"/>
                </a:solidFill>
                <a:effectLst/>
                <a:latin typeface="Arial" pitchFamily="34" charset="0"/>
                <a:ea typeface="宋体" pitchFamily="2" charset="-122"/>
              </a:defRPr>
            </a:lvl2pPr>
            <a:lvl3pPr marL="914400" indent="0" algn="ctr" defTabSz="914400" rtl="0" eaLnBrk="0" fontAlgn="base" hangingPunct="0">
              <a:lnSpc>
                <a:spcPct val="100000"/>
              </a:lnSpc>
              <a:spcBef>
                <a:spcPct val="20000"/>
              </a:spcBef>
              <a:spcAft>
                <a:spcPct val="0"/>
              </a:spcAft>
              <a:buClrTx/>
              <a:buSzTx/>
              <a:buFont typeface="Times New Roman" pitchFamily="18" charset="0"/>
              <a:buNone/>
              <a:defRPr kumimoji="0" lang="zh-CN" altLang="en-US" sz="2400" b="0" i="0" u="none" baseline="0">
                <a:solidFill>
                  <a:schemeClr val="tx1"/>
                </a:solidFill>
                <a:effectLst/>
                <a:latin typeface="Arial" pitchFamily="34" charset="0"/>
                <a:ea typeface="宋体" pitchFamily="2" charset="-122"/>
              </a:defRPr>
            </a:lvl3pPr>
            <a:lvl4pPr marL="1371600" indent="0" algn="ctr" defTabSz="914400" rtl="0" eaLnBrk="0" fontAlgn="base" hangingPunct="0">
              <a:lnSpc>
                <a:spcPct val="100000"/>
              </a:lnSpc>
              <a:spcBef>
                <a:spcPct val="20000"/>
              </a:spcBef>
              <a:spcAft>
                <a:spcPct val="0"/>
              </a:spcAft>
              <a:buClrTx/>
              <a:buSzTx/>
              <a:buFont typeface="Times New Roman" pitchFamily="18" charset="0"/>
              <a:buNone/>
              <a:defRPr kumimoji="0" lang="zh-CN" altLang="en-US" sz="2000" b="0" i="0" u="none" baseline="0">
                <a:solidFill>
                  <a:schemeClr val="tx1"/>
                </a:solidFill>
                <a:effectLst/>
                <a:latin typeface="Arial" pitchFamily="34" charset="0"/>
                <a:ea typeface="宋体" pitchFamily="2" charset="-122"/>
              </a:defRPr>
            </a:lvl4pPr>
            <a:lvl5pPr marL="1828800" indent="0" algn="ctr" defTabSz="914400" rtl="0" eaLnBrk="0" fontAlgn="base" hangingPunct="0">
              <a:lnSpc>
                <a:spcPct val="100000"/>
              </a:lnSpc>
              <a:spcBef>
                <a:spcPct val="20000"/>
              </a:spcBef>
              <a:spcAft>
                <a:spcPct val="0"/>
              </a:spcAft>
              <a:buClrTx/>
              <a:buSzTx/>
              <a:buFont typeface="Times New Roman" pitchFamily="18" charset="0"/>
              <a:buNone/>
              <a:defRPr kumimoji="0" lang="zh-CN" altLang="en-US" sz="2000" b="0" i="0" u="none" baseline="0">
                <a:solidFill>
                  <a:schemeClr val="tx1"/>
                </a:solidFill>
                <a:effectLst/>
                <a:latin typeface="Arial" pitchFamily="34" charset="0"/>
                <a:ea typeface="宋体" pitchFamily="2" charset="-122"/>
              </a:defRPr>
            </a:lvl5pPr>
          </a:lstStyle>
          <a:p>
            <a:pPr marL="0" lvl="0" indent="0" eaLnBrk="1" hangingPunct="1"/>
            <a:endParaRPr lang="zh-CN" altLang="zh-CN"/>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文本占位符 10241"/>
          <p:cNvSpPr>
            <a:spLocks noGrp="1"/>
          </p:cNvSpPr>
          <p:nvPr>
            <p:ph type="body" idx="1"/>
          </p:nvPr>
        </p:nvSpPr>
        <p:spPr>
          <a:xfrm>
            <a:off x="457200" y="228600"/>
            <a:ext cx="8229600" cy="6400800"/>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lnSpc>
                <a:spcPct val="90000"/>
              </a:lnSpc>
              <a:buNone/>
            </a:pPr>
            <a:r>
              <a:rPr lang="zh-CN" altLang="en-US"/>
              <a:t>例二：对林肯中心的演出，“我”表现出哪些情感变化？请结合全文简要</a:t>
            </a:r>
            <a:r>
              <a:rPr lang="zh-CN" altLang="en-US">
                <a:solidFill>
                  <a:srgbClr val="FF0000"/>
                </a:solidFill>
              </a:rPr>
              <a:t>分析</a:t>
            </a:r>
            <a:r>
              <a:rPr lang="zh-CN" altLang="en-US"/>
              <a:t>。（</a:t>
            </a:r>
            <a:r>
              <a:rPr lang="en-US" altLang="zh-CN"/>
              <a:t>6</a:t>
            </a:r>
            <a:r>
              <a:rPr lang="zh-CN" altLang="en-US"/>
              <a:t>分，</a:t>
            </a:r>
            <a:r>
              <a:rPr lang="en-US" altLang="zh-CN"/>
              <a:t>2013</a:t>
            </a:r>
            <a:r>
              <a:rPr lang="zh-CN" altLang="en-US"/>
              <a:t>年全国大纲卷</a:t>
            </a:r>
            <a:r>
              <a:rPr lang="en-US" altLang="zh-CN"/>
              <a:t>《</a:t>
            </a:r>
            <a:r>
              <a:rPr lang="zh-CN" altLang="en-US"/>
              <a:t>林肯中心的鼓声</a:t>
            </a:r>
            <a:r>
              <a:rPr lang="en-US" altLang="zh-CN"/>
              <a:t>》</a:t>
            </a:r>
            <a:r>
              <a:rPr lang="zh-CN" altLang="en-US"/>
              <a:t>）</a:t>
            </a:r>
            <a:endParaRPr lang="zh-CN" altLang="en-US"/>
          </a:p>
          <a:p>
            <a:pPr lvl="0" eaLnBrk="1" hangingPunct="1">
              <a:lnSpc>
                <a:spcPct val="90000"/>
              </a:lnSpc>
              <a:buNone/>
            </a:pPr>
            <a:r>
              <a:rPr lang="zh-CN" altLang="en-US"/>
              <a:t>解析：怎么分析？即分清层次，确定情感对象。</a:t>
            </a:r>
            <a:endParaRPr lang="zh-CN" altLang="en-US"/>
          </a:p>
          <a:p>
            <a:pPr lvl="0" eaLnBrk="1" hangingPunct="1">
              <a:lnSpc>
                <a:spcPct val="90000"/>
              </a:lnSpc>
              <a:buNone/>
            </a:pPr>
            <a:r>
              <a:rPr lang="zh-CN" altLang="en-US"/>
              <a:t>答</a:t>
            </a:r>
            <a:r>
              <a:rPr lang="zh-CN" altLang="en-US">
                <a:sym typeface="Wingdings" pitchFamily="2" charset="2"/>
              </a:rPr>
              <a:t>：</a:t>
            </a:r>
            <a:r>
              <a:rPr lang="en-US" altLang="zh-CN">
                <a:sym typeface="Wingdings" pitchFamily="2" charset="2"/>
              </a:rPr>
              <a:t>①</a:t>
            </a:r>
            <a:r>
              <a:rPr lang="zh-CN" altLang="en-US">
                <a:solidFill>
                  <a:srgbClr val="FF0000"/>
                </a:solidFill>
                <a:sym typeface="Wingdings" pitchFamily="2" charset="2"/>
              </a:rPr>
              <a:t>初来曼哈顿</a:t>
            </a:r>
            <a:r>
              <a:rPr lang="zh-CN" altLang="en-US">
                <a:sym typeface="Wingdings" pitchFamily="2" charset="2"/>
              </a:rPr>
              <a:t>，“我”</a:t>
            </a:r>
            <a:r>
              <a:rPr lang="zh-CN" altLang="en-US">
                <a:solidFill>
                  <a:srgbClr val="3333FF"/>
                </a:solidFill>
                <a:sym typeface="Wingdings" pitchFamily="2" charset="2"/>
              </a:rPr>
              <a:t>对能够免费林肯中心丰富多彩的音乐</a:t>
            </a:r>
            <a:r>
              <a:rPr lang="zh-CN" altLang="en-US">
                <a:sym typeface="Wingdings" pitchFamily="2" charset="2"/>
              </a:rPr>
              <a:t>而感到舒心惬意；</a:t>
            </a:r>
            <a:endParaRPr lang="zh-CN" altLang="en-US">
              <a:sym typeface="Wingdings" pitchFamily="2" charset="2"/>
            </a:endParaRPr>
          </a:p>
          <a:p>
            <a:pPr lvl="0" eaLnBrk="1" hangingPunct="1">
              <a:lnSpc>
                <a:spcPct val="90000"/>
              </a:lnSpc>
              <a:buNone/>
            </a:pPr>
            <a:r>
              <a:rPr lang="zh-CN" altLang="en-US">
                <a:sym typeface="Wingdings" pitchFamily="2" charset="2"/>
              </a:rPr>
              <a:t>      </a:t>
            </a:r>
            <a:r>
              <a:rPr lang="en-US" altLang="zh-CN">
                <a:sym typeface="Wingdings" pitchFamily="2" charset="2"/>
              </a:rPr>
              <a:t>②</a:t>
            </a:r>
            <a:r>
              <a:rPr lang="zh-CN" altLang="en-US">
                <a:solidFill>
                  <a:srgbClr val="FF0000"/>
                </a:solidFill>
                <a:sym typeface="Wingdings" pitchFamily="2" charset="2"/>
              </a:rPr>
              <a:t>不久</a:t>
            </a:r>
            <a:r>
              <a:rPr lang="zh-CN" altLang="en-US">
                <a:sym typeface="Wingdings" pitchFamily="2" charset="2"/>
              </a:rPr>
              <a:t>，“我”</a:t>
            </a:r>
            <a:r>
              <a:rPr lang="zh-CN" altLang="en-US">
                <a:solidFill>
                  <a:srgbClr val="3333FF"/>
                </a:solidFill>
                <a:sym typeface="Wingdings" pitchFamily="2" charset="2"/>
              </a:rPr>
              <a:t>对从林肯中心传出的、不合意愿却又不得不听的音乐</a:t>
            </a:r>
            <a:r>
              <a:rPr lang="zh-CN" altLang="en-US">
                <a:sym typeface="Wingdings" pitchFamily="2" charset="2"/>
              </a:rPr>
              <a:t>感到痛苦和厌恶；</a:t>
            </a:r>
            <a:endParaRPr lang="zh-CN" altLang="en-US">
              <a:sym typeface="Wingdings" pitchFamily="2" charset="2"/>
            </a:endParaRPr>
          </a:p>
          <a:p>
            <a:pPr lvl="0" eaLnBrk="1" hangingPunct="1">
              <a:lnSpc>
                <a:spcPct val="90000"/>
              </a:lnSpc>
              <a:buNone/>
            </a:pPr>
            <a:r>
              <a:rPr lang="zh-CN" altLang="en-US">
                <a:sym typeface="Wingdings" pitchFamily="2" charset="2"/>
              </a:rPr>
              <a:t>       </a:t>
            </a:r>
            <a:r>
              <a:rPr lang="en-US" altLang="zh-CN">
                <a:sym typeface="Wingdings" pitchFamily="2" charset="2"/>
              </a:rPr>
              <a:t>③</a:t>
            </a:r>
            <a:r>
              <a:rPr lang="zh-CN" altLang="en-US">
                <a:solidFill>
                  <a:srgbClr val="FF0000"/>
                </a:solidFill>
                <a:sym typeface="Wingdings" pitchFamily="2" charset="2"/>
              </a:rPr>
              <a:t>最后</a:t>
            </a:r>
            <a:r>
              <a:rPr lang="zh-CN" altLang="en-US">
                <a:sym typeface="Wingdings" pitchFamily="2" charset="2"/>
              </a:rPr>
              <a:t>，“我”</a:t>
            </a:r>
            <a:r>
              <a:rPr lang="zh-CN" altLang="en-US">
                <a:solidFill>
                  <a:srgbClr val="3333FF"/>
                </a:solidFill>
                <a:sym typeface="Wingdings" pitchFamily="2" charset="2"/>
              </a:rPr>
              <a:t>被林肯中心的鼓声</a:t>
            </a:r>
            <a:r>
              <a:rPr lang="zh-CN" altLang="en-US">
                <a:sym typeface="Wingdings" pitchFamily="2" charset="2"/>
              </a:rPr>
              <a:t>所吸引，震撼，甚至为之疯狂。 </a:t>
            </a:r>
            <a:endParaRPr lang="zh-CN" altLang="en-US">
              <a:sym typeface="Wingdings" pitchFamily="2" charset="2"/>
            </a:endParaRPr>
          </a:p>
          <a:p>
            <a:pPr lvl="0" eaLnBrk="1" hangingPunct="1">
              <a:lnSpc>
                <a:spcPct val="90000"/>
              </a:lnSpc>
              <a:buNone/>
            </a:pPr>
            <a:r>
              <a:rPr lang="zh-CN" altLang="en-US">
                <a:sym typeface="Wingdings" pitchFamily="2" charset="2"/>
              </a:rPr>
              <a:t>（</a:t>
            </a:r>
            <a:r>
              <a:rPr lang="zh-CN" altLang="en-US">
                <a:solidFill>
                  <a:srgbClr val="FF0000"/>
                </a:solidFill>
                <a:sym typeface="Wingdings" pitchFamily="2" charset="2"/>
              </a:rPr>
              <a:t>红色字表示层次</a:t>
            </a:r>
            <a:r>
              <a:rPr lang="zh-CN" altLang="en-US">
                <a:sym typeface="Wingdings" pitchFamily="2" charset="2"/>
              </a:rPr>
              <a:t>，</a:t>
            </a:r>
            <a:r>
              <a:rPr lang="zh-CN" altLang="en-US">
                <a:solidFill>
                  <a:srgbClr val="3333FF"/>
                </a:solidFill>
                <a:sym typeface="Wingdings" pitchFamily="2" charset="2"/>
              </a:rPr>
              <a:t>蓝色字表示情感对象</a:t>
            </a:r>
            <a:r>
              <a:rPr lang="zh-CN" altLang="en-US">
                <a:sym typeface="Wingdings" pitchFamily="2" charset="2"/>
              </a:rPr>
              <a:t>）</a:t>
            </a:r>
            <a:endParaRPr lang="zh-CN" altLang="en-US">
              <a:sym typeface="Wingdings" pitchFamily="2"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266">
                                            <p:txEl>
                                              <p:pRg st="2" end="2"/>
                                            </p:txEl>
                                          </p:spTgt>
                                        </p:tgtEl>
                                        <p:attrNameLst>
                                          <p:attrName>style.visibility</p:attrName>
                                        </p:attrNameLst>
                                      </p:cBhvr>
                                      <p:to>
                                        <p:strVal val="visible"/>
                                      </p:to>
                                    </p:set>
                                    <p:animEffect transition="in" filter="blinds(horizontal)">
                                      <p:cBhvr>
                                        <p:cTn id="7" dur="500" fill="hold"/>
                                        <p:tgtEl>
                                          <p:spTgt spid="11266">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266">
                                            <p:txEl>
                                              <p:pRg st="3" end="3"/>
                                            </p:txEl>
                                          </p:spTgt>
                                        </p:tgtEl>
                                        <p:attrNameLst>
                                          <p:attrName>style.visibility</p:attrName>
                                        </p:attrNameLst>
                                      </p:cBhvr>
                                      <p:to>
                                        <p:strVal val="visible"/>
                                      </p:to>
                                    </p:set>
                                    <p:animEffect transition="in" filter="blinds(horizontal)">
                                      <p:cBhvr>
                                        <p:cTn id="10" dur="500" fill="hold"/>
                                        <p:tgtEl>
                                          <p:spTgt spid="11266">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1266">
                                            <p:txEl>
                                              <p:pRg st="4" end="4"/>
                                            </p:txEl>
                                          </p:spTgt>
                                        </p:tgtEl>
                                        <p:attrNameLst>
                                          <p:attrName>style.visibility</p:attrName>
                                        </p:attrNameLst>
                                      </p:cBhvr>
                                      <p:to>
                                        <p:strVal val="visible"/>
                                      </p:to>
                                    </p:set>
                                    <p:animEffect transition="in" filter="blinds(horizontal)">
                                      <p:cBhvr>
                                        <p:cTn id="13" dur="500" fill="hold"/>
                                        <p:tgtEl>
                                          <p:spTgt spid="11266">
                                            <p:txEl>
                                              <p:pRg st="4" end="4"/>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1266">
                                            <p:txEl>
                                              <p:pRg st="5" end="5"/>
                                            </p:txEl>
                                          </p:spTgt>
                                        </p:tgtEl>
                                        <p:attrNameLst>
                                          <p:attrName>style.visibility</p:attrName>
                                        </p:attrNameLst>
                                      </p:cBhvr>
                                      <p:to>
                                        <p:strVal val="visible"/>
                                      </p:to>
                                    </p:set>
                                    <p:animEffect transition="in" filter="blinds(horizontal)">
                                      <p:cBhvr>
                                        <p:cTn id="16" dur="500" fill="hold"/>
                                        <p:tgtEl>
                                          <p:spTgt spid="1126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文本占位符 11265"/>
          <p:cNvSpPr>
            <a:spLocks noGrp="1"/>
          </p:cNvSpPr>
          <p:nvPr>
            <p:ph type="body" idx="1"/>
          </p:nvPr>
        </p:nvSpPr>
        <p:spPr>
          <a:xfrm>
            <a:off x="228600" y="304800"/>
            <a:ext cx="8458200" cy="5821363"/>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marL="342900" lvl="0" indent="-342900" eaLnBrk="1" hangingPunct="1">
              <a:lnSpc>
                <a:spcPct val="150000"/>
              </a:lnSpc>
              <a:tabLst>
                <a:tab pos="3533775"/>
              </a:tabLst>
            </a:pPr>
            <a:r>
              <a:rPr lang="en-US" altLang="zh-CN" sz="2400">
                <a:latin typeface="Times New Roman" pitchFamily="18" charset="0"/>
              </a:rPr>
              <a:t>14</a:t>
            </a:r>
            <a:r>
              <a:rPr lang="zh-CN" altLang="en-US" sz="2400">
                <a:latin typeface="Times New Roman" pitchFamily="18" charset="0"/>
              </a:rPr>
              <a:t>福建</a:t>
            </a:r>
            <a:r>
              <a:rPr lang="en-US" altLang="zh-CN" sz="2400">
                <a:latin typeface="Times New Roman" pitchFamily="18" charset="0"/>
              </a:rPr>
              <a:t>《</a:t>
            </a:r>
            <a:r>
              <a:rPr lang="zh-CN" altLang="en-US" sz="2400">
                <a:latin typeface="Times New Roman" pitchFamily="18" charset="0"/>
              </a:rPr>
              <a:t>祖屋</a:t>
            </a:r>
            <a:r>
              <a:rPr lang="en-US" altLang="zh-CN" sz="2400">
                <a:latin typeface="Times New Roman" pitchFamily="18" charset="0"/>
              </a:rPr>
              <a:t>》</a:t>
            </a:r>
            <a:r>
              <a:rPr lang="zh-CN" altLang="en-US" sz="2400">
                <a:latin typeface="Times New Roman" pitchFamily="18" charset="0"/>
              </a:rPr>
              <a:t>．文中借“燕子窝”表达了“我”的什么情感？请简要说明。（</a:t>
            </a:r>
            <a:r>
              <a:rPr lang="en-US" altLang="zh-CN" sz="2400">
                <a:latin typeface="Times New Roman" pitchFamily="18" charset="0"/>
              </a:rPr>
              <a:t>4</a:t>
            </a:r>
            <a:r>
              <a:rPr lang="zh-CN" altLang="en-US" sz="2400">
                <a:latin typeface="Times New Roman" pitchFamily="18" charset="0"/>
              </a:rPr>
              <a:t>分） </a:t>
            </a:r>
            <a:endParaRPr lang="zh-CN" altLang="en-US" sz="2400">
              <a:latin typeface="Times New Roman" pitchFamily="18" charset="0"/>
            </a:endParaRPr>
          </a:p>
          <a:p>
            <a:pPr marL="342900" lvl="0" indent="-342900" eaLnBrk="1" hangingPunct="1">
              <a:lnSpc>
                <a:spcPct val="150000"/>
              </a:lnSpc>
              <a:tabLst>
                <a:tab pos="3533775"/>
              </a:tabLst>
            </a:pPr>
            <a:r>
              <a:rPr lang="zh-CN" altLang="en-US" sz="2400">
                <a:latin typeface="Times New Roman" pitchFamily="18" charset="0"/>
                <a:ea typeface="黑体" panose="02010609060101010101" pitchFamily="49" charset="-122"/>
              </a:rPr>
              <a:t>【要点】</a:t>
            </a:r>
            <a:r>
              <a:rPr lang="en-US" altLang="zh-CN" sz="2400">
                <a:latin typeface="Times New Roman" pitchFamily="18" charset="0"/>
              </a:rPr>
              <a:t>①</a:t>
            </a:r>
            <a:r>
              <a:rPr lang="zh-CN" altLang="en-US" sz="2400">
                <a:latin typeface="Times New Roman" pitchFamily="18" charset="0"/>
              </a:rPr>
              <a:t>对祖屋的依恋，对祖屋及其中人与事物的怀念</a:t>
            </a:r>
            <a:r>
              <a:rPr lang="en-US" altLang="zh-CN" sz="2400">
                <a:latin typeface="Times New Roman" pitchFamily="18" charset="0"/>
              </a:rPr>
              <a:t>②</a:t>
            </a:r>
            <a:r>
              <a:rPr lang="zh-CN" altLang="en-US" sz="2400">
                <a:latin typeface="Times New Roman" pitchFamily="18" charset="0"/>
              </a:rPr>
              <a:t>对祖屋始终如一的挚爱</a:t>
            </a:r>
            <a:r>
              <a:rPr lang="zh-CN" altLang="en-US" sz="2400">
                <a:latin typeface="楷体_GB2312" charset="-122"/>
                <a:ea typeface="楷体_GB2312" charset="-122"/>
              </a:rPr>
              <a:t>（意思对即可</a:t>
            </a:r>
            <a:r>
              <a:rPr lang="zh-CN" altLang="en-US" sz="2400">
                <a:latin typeface="楷体_GB2312" charset="-122"/>
              </a:rPr>
              <a:t>。</a:t>
            </a:r>
            <a:r>
              <a:rPr lang="zh-CN" altLang="en-US" sz="2400">
                <a:latin typeface="楷体_GB2312" charset="-122"/>
                <a:ea typeface="楷体_GB2312" charset="-122"/>
              </a:rPr>
              <a:t>）</a:t>
            </a:r>
            <a:endParaRPr lang="zh-CN" altLang="en-US" sz="2400">
              <a:latin typeface="Times New Roman" pitchFamily="18" charset="0"/>
            </a:endParaRPr>
          </a:p>
          <a:p>
            <a:pPr marL="342900" lvl="0" indent="-342900" eaLnBrk="1" hangingPunct="1">
              <a:tabLst>
                <a:tab pos="3533775"/>
              </a:tabLst>
            </a:pPr>
            <a:endParaRPr lang="zh-CN" altLang="en-US"/>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文本占位符 12289"/>
          <p:cNvSpPr>
            <a:spLocks noGrp="1"/>
          </p:cNvSpPr>
          <p:nvPr>
            <p:ph type="body" idx="1"/>
          </p:nvPr>
        </p:nvSpPr>
        <p:spPr>
          <a:xfrm>
            <a:off x="304800" y="381000"/>
            <a:ext cx="8382000" cy="5745163"/>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marL="342900" lvl="0" indent="-342900" eaLnBrk="1" hangingPunct="1">
              <a:lnSpc>
                <a:spcPct val="150000"/>
              </a:lnSpc>
              <a:tabLst>
                <a:tab pos="3533775"/>
              </a:tabLst>
            </a:pPr>
            <a:r>
              <a:rPr lang="zh-CN" altLang="en-US" sz="2600">
                <a:latin typeface="楷体_GB2312" charset="-122"/>
                <a:ea typeface="楷体_GB2312" charset="-122"/>
              </a:rPr>
              <a:t>呼吸着祖屋院子里几代人呼吸过的空气</a:t>
            </a:r>
            <a:r>
              <a:rPr lang="zh-CN" altLang="en-US" sz="2600">
                <a:latin typeface="楷体_GB2312" charset="-122"/>
              </a:rPr>
              <a:t>，</a:t>
            </a:r>
            <a:r>
              <a:rPr lang="zh-CN" altLang="en-US" sz="2600">
                <a:latin typeface="楷体_GB2312" charset="-122"/>
                <a:ea typeface="楷体_GB2312" charset="-122"/>
              </a:rPr>
              <a:t>踩着院子里叠了无数摞的几代人的脚印</a:t>
            </a:r>
            <a:r>
              <a:rPr lang="zh-CN" altLang="en-US" sz="2600">
                <a:latin typeface="楷体_GB2312" charset="-122"/>
              </a:rPr>
              <a:t>，</a:t>
            </a:r>
            <a:r>
              <a:rPr lang="zh-CN" altLang="en-US" sz="2600">
                <a:latin typeface="楷体_GB2312" charset="-122"/>
                <a:ea typeface="楷体_GB2312" charset="-122"/>
              </a:rPr>
              <a:t>我渐渐长大</a:t>
            </a:r>
            <a:r>
              <a:rPr lang="zh-CN" altLang="en-US" sz="2600">
                <a:latin typeface="楷体_GB2312" charset="-122"/>
              </a:rPr>
              <a:t>。</a:t>
            </a:r>
            <a:r>
              <a:rPr lang="zh-CN" altLang="en-US" sz="2600">
                <a:latin typeface="楷体_GB2312" charset="-122"/>
                <a:ea typeface="楷体_GB2312" charset="-122"/>
              </a:rPr>
              <a:t>祖屋却总是一副老成持重的模样</a:t>
            </a:r>
            <a:r>
              <a:rPr lang="zh-CN" altLang="en-US" sz="2600">
                <a:latin typeface="楷体_GB2312" charset="-122"/>
              </a:rPr>
              <a:t>。</a:t>
            </a:r>
            <a:r>
              <a:rPr lang="zh-CN" altLang="en-US" sz="2600">
                <a:latin typeface="楷体_GB2312" charset="-122"/>
                <a:ea typeface="楷体_GB2312" charset="-122"/>
              </a:rPr>
              <a:t>看起来同样一成不变的</a:t>
            </a:r>
            <a:r>
              <a:rPr lang="zh-CN" altLang="en-US" sz="2600">
                <a:latin typeface="楷体_GB2312" charset="-122"/>
              </a:rPr>
              <a:t>，</a:t>
            </a:r>
            <a:r>
              <a:rPr lang="zh-CN" altLang="en-US" sz="2600">
                <a:latin typeface="楷体_GB2312" charset="-122"/>
                <a:ea typeface="楷体_GB2312" charset="-122"/>
              </a:rPr>
              <a:t>是屋檐下的那个燕子窝</a:t>
            </a:r>
            <a:r>
              <a:rPr lang="zh-CN" altLang="en-US" sz="2600">
                <a:latin typeface="楷体_GB2312" charset="-122"/>
              </a:rPr>
              <a:t>。</a:t>
            </a:r>
            <a:r>
              <a:rPr lang="zh-CN" altLang="en-US" sz="2600">
                <a:latin typeface="楷体_GB2312" charset="-122"/>
                <a:ea typeface="楷体_GB2312" charset="-122"/>
              </a:rPr>
              <a:t>小学时</a:t>
            </a:r>
            <a:r>
              <a:rPr lang="zh-CN" altLang="en-US" sz="2600">
                <a:latin typeface="楷体_GB2312" charset="-122"/>
              </a:rPr>
              <a:t>，</a:t>
            </a:r>
            <a:r>
              <a:rPr lang="zh-CN" altLang="en-US" sz="2600">
                <a:latin typeface="楷体_GB2312" charset="-122"/>
                <a:ea typeface="楷体_GB2312" charset="-122"/>
              </a:rPr>
              <a:t>有一次放学回来</a:t>
            </a:r>
            <a:r>
              <a:rPr lang="zh-CN" altLang="en-US" sz="2600">
                <a:latin typeface="楷体_GB2312" charset="-122"/>
              </a:rPr>
              <a:t>，</a:t>
            </a:r>
            <a:r>
              <a:rPr lang="zh-CN" altLang="en-US" sz="2600">
                <a:latin typeface="楷体_GB2312" charset="-122"/>
                <a:ea typeface="楷体_GB2312" charset="-122"/>
              </a:rPr>
              <a:t>我同忙碌着的燕子有过一次对话</a:t>
            </a:r>
            <a:r>
              <a:rPr lang="zh-CN" altLang="en-US" sz="2600">
                <a:latin typeface="楷体_GB2312" charset="-122"/>
              </a:rPr>
              <a:t>，</a:t>
            </a:r>
            <a:r>
              <a:rPr lang="zh-CN" altLang="en-US" sz="2600">
                <a:latin typeface="楷体_GB2312" charset="-122"/>
                <a:ea typeface="楷体_GB2312" charset="-122"/>
              </a:rPr>
              <a:t>刚刚北归的它</a:t>
            </a:r>
            <a:r>
              <a:rPr lang="zh-CN" altLang="en-US" sz="2600">
                <a:latin typeface="楷体_GB2312" charset="-122"/>
              </a:rPr>
              <a:t>，</a:t>
            </a:r>
            <a:r>
              <a:rPr lang="zh-CN" altLang="en-US" sz="2600">
                <a:latin typeface="楷体_GB2312" charset="-122"/>
                <a:ea typeface="楷体_GB2312" charset="-122"/>
              </a:rPr>
              <a:t>身上还附着南方的暖意</a:t>
            </a:r>
            <a:r>
              <a:rPr lang="zh-CN" altLang="en-US" sz="2600">
                <a:latin typeface="楷体_GB2312" charset="-122"/>
              </a:rPr>
              <a:t>。</a:t>
            </a:r>
            <a:r>
              <a:rPr lang="zh-CN" altLang="en-US" sz="2600">
                <a:latin typeface="楷体_GB2312" charset="-122"/>
                <a:ea typeface="楷体_GB2312" charset="-122"/>
              </a:rPr>
              <a:t>我对燕子说</a:t>
            </a:r>
            <a:r>
              <a:rPr lang="zh-CN" altLang="en-US" sz="2600">
                <a:latin typeface="楷体_GB2312" charset="-122"/>
              </a:rPr>
              <a:t>，</a:t>
            </a:r>
            <a:r>
              <a:rPr lang="zh-CN" altLang="en-US" sz="2600">
                <a:latin typeface="宋体" pitchFamily="2" charset="-122"/>
              </a:rPr>
              <a:t>“</a:t>
            </a:r>
            <a:r>
              <a:rPr lang="zh-CN" altLang="en-US" sz="2600">
                <a:latin typeface="楷体_GB2312" charset="-122"/>
                <a:ea typeface="楷体_GB2312" charset="-122"/>
              </a:rPr>
              <a:t>佐罗先生</a:t>
            </a:r>
            <a:r>
              <a:rPr lang="zh-CN" altLang="en-US" sz="2600">
                <a:latin typeface="楷体_GB2312" charset="-122"/>
              </a:rPr>
              <a:t>，</a:t>
            </a:r>
            <a:r>
              <a:rPr lang="zh-CN" altLang="en-US" sz="2600">
                <a:latin typeface="楷体_GB2312" charset="-122"/>
                <a:ea typeface="楷体_GB2312" charset="-122"/>
              </a:rPr>
              <a:t>你好</a:t>
            </a:r>
            <a:r>
              <a:rPr lang="zh-CN" altLang="en-US" sz="2600">
                <a:latin typeface="宋体" pitchFamily="2" charset="-122"/>
              </a:rPr>
              <a:t>”</a:t>
            </a:r>
            <a:r>
              <a:rPr lang="zh-CN" altLang="en-US" sz="2600">
                <a:latin typeface="楷体_GB2312" charset="-122"/>
              </a:rPr>
              <a:t>，</a:t>
            </a:r>
            <a:r>
              <a:rPr lang="zh-CN" altLang="en-US" sz="2600">
                <a:latin typeface="楷体_GB2312" charset="-122"/>
                <a:ea typeface="楷体_GB2312" charset="-122"/>
              </a:rPr>
              <a:t>燕子瞅着我发愣</a:t>
            </a:r>
            <a:r>
              <a:rPr lang="zh-CN" altLang="en-US" sz="2600">
                <a:latin typeface="楷体_GB2312" charset="-122"/>
              </a:rPr>
              <a:t>，</a:t>
            </a:r>
            <a:r>
              <a:rPr lang="zh-CN" altLang="en-US" sz="2600">
                <a:latin typeface="楷体_GB2312" charset="-122"/>
                <a:ea typeface="楷体_GB2312" charset="-122"/>
              </a:rPr>
              <a:t>看来这家伙健忘</a:t>
            </a:r>
            <a:r>
              <a:rPr lang="zh-CN" altLang="en-US" sz="2600">
                <a:latin typeface="楷体_GB2312" charset="-122"/>
              </a:rPr>
              <a:t>，</a:t>
            </a:r>
            <a:r>
              <a:rPr lang="zh-CN" altLang="en-US" sz="2600">
                <a:latin typeface="楷体_GB2312" charset="-122"/>
                <a:ea typeface="楷体_GB2312" charset="-122"/>
              </a:rPr>
              <a:t>过了个冬天就把老朋友给忘了</a:t>
            </a:r>
            <a:r>
              <a:rPr lang="zh-CN" altLang="en-US" sz="2600">
                <a:latin typeface="楷体_GB2312" charset="-122"/>
              </a:rPr>
              <a:t>，</a:t>
            </a:r>
            <a:r>
              <a:rPr lang="zh-CN" altLang="en-US" sz="2600">
                <a:latin typeface="楷体_GB2312" charset="-122"/>
                <a:ea typeface="楷体_GB2312" charset="-122"/>
              </a:rPr>
              <a:t>“它不是你那只燕子了</a:t>
            </a:r>
            <a:r>
              <a:rPr lang="zh-CN" altLang="en-US" sz="2600">
                <a:latin typeface="楷体_GB2312" charset="-122"/>
              </a:rPr>
              <a:t>，</a:t>
            </a:r>
            <a:r>
              <a:rPr lang="zh-CN" altLang="en-US" sz="2600">
                <a:latin typeface="楷体_GB2312" charset="-122"/>
                <a:ea typeface="楷体_GB2312" charset="-122"/>
              </a:rPr>
              <a:t>这是它孩子</a:t>
            </a:r>
            <a:r>
              <a:rPr lang="zh-CN" altLang="en-US" sz="2600">
                <a:latin typeface="楷体_GB2312" charset="-122"/>
              </a:rPr>
              <a:t>，</a:t>
            </a:r>
            <a:r>
              <a:rPr lang="zh-CN" altLang="en-US" sz="2600">
                <a:latin typeface="楷体_GB2312" charset="-122"/>
                <a:ea typeface="楷体_GB2312" charset="-122"/>
              </a:rPr>
              <a:t>我认得”</a:t>
            </a:r>
            <a:r>
              <a:rPr lang="zh-CN" altLang="en-US" sz="2600">
                <a:latin typeface="楷体_GB2312" charset="-122"/>
              </a:rPr>
              <a:t>，</a:t>
            </a:r>
            <a:r>
              <a:rPr lang="zh-CN" altLang="en-US" sz="2600">
                <a:latin typeface="楷体_GB2312" charset="-122"/>
                <a:ea typeface="楷体_GB2312" charset="-122"/>
              </a:rPr>
              <a:t>奶奶在一旁边喂着鸡边对我说</a:t>
            </a:r>
            <a:r>
              <a:rPr lang="zh-CN" altLang="en-US" sz="2600">
                <a:latin typeface="楷体_GB2312" charset="-122"/>
              </a:rPr>
              <a:t>。</a:t>
            </a:r>
            <a:r>
              <a:rPr lang="zh-CN" altLang="en-US" sz="2600">
                <a:latin typeface="楷体_GB2312" charset="-122"/>
                <a:ea typeface="楷体_GB2312" charset="-122"/>
              </a:rPr>
              <a:t>噢</a:t>
            </a:r>
            <a:r>
              <a:rPr lang="zh-CN" altLang="en-US" sz="2600">
                <a:latin typeface="楷体_GB2312" charset="-122"/>
              </a:rPr>
              <a:t>，</a:t>
            </a:r>
            <a:r>
              <a:rPr lang="zh-CN" altLang="en-US" sz="2600">
                <a:latin typeface="楷体_GB2312" charset="-122"/>
                <a:ea typeface="楷体_GB2312" charset="-122"/>
              </a:rPr>
              <a:t>原来也是在变的</a:t>
            </a:r>
            <a:r>
              <a:rPr lang="zh-CN" altLang="en-US" sz="2600">
                <a:latin typeface="楷体_GB2312" charset="-122"/>
              </a:rPr>
              <a:t>。</a:t>
            </a:r>
            <a:endParaRPr lang="zh-CN" altLang="en-US" sz="2600">
              <a:latin typeface="楷体_GB2312" charset="-122"/>
              <a:ea typeface="楷体_GB2312" charset="-122"/>
            </a:endParaRPr>
          </a:p>
          <a:p>
            <a:pPr marL="342900" lvl="0" indent="-342900" eaLnBrk="1" hangingPunct="1">
              <a:tabLst>
                <a:tab pos="3533775"/>
              </a:tabLst>
            </a:pPr>
            <a:endParaRPr lang="zh-CN" altLang="en-US" sz="1800"/>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文本占位符 13313"/>
          <p:cNvSpPr>
            <a:spLocks noGrp="1"/>
          </p:cNvSpPr>
          <p:nvPr>
            <p:ph type="body" idx="1"/>
          </p:nvPr>
        </p:nvSpPr>
        <p:spPr>
          <a:xfrm>
            <a:off x="457200" y="228600"/>
            <a:ext cx="8229600" cy="5897563"/>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marL="342900" lvl="0" indent="-342900" eaLnBrk="1" hangingPunct="1">
              <a:lnSpc>
                <a:spcPct val="150000"/>
              </a:lnSpc>
              <a:tabLst>
                <a:tab pos="3533775"/>
              </a:tabLst>
            </a:pPr>
            <a:r>
              <a:rPr lang="zh-CN" altLang="en-US" sz="2200">
                <a:latin typeface="楷体_GB2312" charset="-122"/>
                <a:ea typeface="楷体_GB2312" charset="-122"/>
              </a:rPr>
              <a:t>大桌子的旁边</a:t>
            </a:r>
            <a:r>
              <a:rPr lang="zh-CN" altLang="en-US" sz="2200">
                <a:latin typeface="楷体_GB2312" charset="-122"/>
              </a:rPr>
              <a:t>，</a:t>
            </a:r>
            <a:r>
              <a:rPr lang="zh-CN" altLang="en-US" sz="2200">
                <a:latin typeface="楷体_GB2312" charset="-122"/>
                <a:ea typeface="楷体_GB2312" charset="-122"/>
              </a:rPr>
              <a:t>是在农村被称为</a:t>
            </a:r>
            <a:r>
              <a:rPr lang="zh-CN" altLang="en-US" sz="2200">
                <a:latin typeface="宋体" pitchFamily="2" charset="-122"/>
              </a:rPr>
              <a:t>“</a:t>
            </a:r>
            <a:r>
              <a:rPr lang="zh-CN" altLang="en-US" sz="2200">
                <a:latin typeface="楷体_GB2312" charset="-122"/>
                <a:ea typeface="楷体_GB2312" charset="-122"/>
              </a:rPr>
              <a:t>憋来气</a:t>
            </a:r>
            <a:r>
              <a:rPr lang="zh-CN" altLang="en-US" sz="2200">
                <a:latin typeface="宋体" pitchFamily="2" charset="-122"/>
              </a:rPr>
              <a:t>”</a:t>
            </a:r>
            <a:r>
              <a:rPr lang="zh-CN" altLang="en-US" sz="2200">
                <a:latin typeface="楷体_GB2312" charset="-122"/>
                <a:ea typeface="楷体_GB2312" charset="-122"/>
              </a:rPr>
              <a:t>的土炉子</a:t>
            </a:r>
            <a:r>
              <a:rPr lang="zh-CN" altLang="en-US" sz="2200">
                <a:latin typeface="楷体_GB2312" charset="-122"/>
              </a:rPr>
              <a:t>，</a:t>
            </a:r>
            <a:r>
              <a:rPr lang="zh-CN" altLang="en-US" sz="2200">
                <a:latin typeface="楷体_GB2312" charset="-122"/>
                <a:ea typeface="楷体_GB2312" charset="-122"/>
              </a:rPr>
              <a:t>也是我印象里最暖的所在</a:t>
            </a:r>
            <a:r>
              <a:rPr lang="zh-CN" altLang="en-US" sz="2200">
                <a:latin typeface="楷体_GB2312" charset="-122"/>
              </a:rPr>
              <a:t>。</a:t>
            </a:r>
            <a:r>
              <a:rPr lang="zh-CN" altLang="en-US" sz="2200">
                <a:latin typeface="楷体_GB2312" charset="-122"/>
                <a:ea typeface="楷体_GB2312" charset="-122"/>
              </a:rPr>
              <a:t>冬天里</a:t>
            </a:r>
            <a:r>
              <a:rPr lang="zh-CN" altLang="en-US" sz="2200">
                <a:latin typeface="楷体_GB2312" charset="-122"/>
              </a:rPr>
              <a:t>，</a:t>
            </a:r>
            <a:r>
              <a:rPr lang="zh-CN" altLang="en-US" sz="2200">
                <a:latin typeface="楷体_GB2312" charset="-122"/>
                <a:ea typeface="楷体_GB2312" charset="-122"/>
              </a:rPr>
              <a:t>往炉边一凑</a:t>
            </a:r>
            <a:r>
              <a:rPr lang="zh-CN" altLang="en-US" sz="2200">
                <a:latin typeface="楷体_GB2312" charset="-122"/>
              </a:rPr>
              <a:t>，</a:t>
            </a:r>
            <a:r>
              <a:rPr lang="zh-CN" altLang="en-US" sz="2200">
                <a:latin typeface="楷体_GB2312" charset="-122"/>
                <a:ea typeface="楷体_GB2312" charset="-122"/>
              </a:rPr>
              <a:t>仿佛冻透了的手脚</a:t>
            </a:r>
            <a:r>
              <a:rPr lang="zh-CN" altLang="en-US" sz="2200">
                <a:latin typeface="楷体_GB2312" charset="-122"/>
              </a:rPr>
              <a:t>、</a:t>
            </a:r>
            <a:r>
              <a:rPr lang="zh-CN" altLang="en-US" sz="2200">
                <a:latin typeface="楷体_GB2312" charset="-122"/>
                <a:ea typeface="楷体_GB2312" charset="-122"/>
              </a:rPr>
              <a:t>冻得通红的鼻头和接近透明的耳朵瞬间被暖了过来</a:t>
            </a:r>
            <a:r>
              <a:rPr lang="zh-CN" altLang="en-US" sz="2200">
                <a:latin typeface="楷体_GB2312" charset="-122"/>
              </a:rPr>
              <a:t>，</a:t>
            </a:r>
            <a:r>
              <a:rPr lang="zh-CN" altLang="en-US" sz="2200">
                <a:latin typeface="楷体_GB2312" charset="-122"/>
                <a:ea typeface="楷体_GB2312" charset="-122"/>
              </a:rPr>
              <a:t>有时接过奶奶递来的煎饼</a:t>
            </a:r>
            <a:r>
              <a:rPr lang="zh-CN" altLang="en-US" sz="2200">
                <a:latin typeface="楷体_GB2312" charset="-122"/>
              </a:rPr>
              <a:t>，</a:t>
            </a:r>
            <a:r>
              <a:rPr lang="zh-CN" altLang="en-US" sz="2200">
                <a:latin typeface="楷体_GB2312" charset="-122"/>
                <a:ea typeface="楷体_GB2312" charset="-122"/>
              </a:rPr>
              <a:t>贴在炉壁上一烤</a:t>
            </a:r>
            <a:r>
              <a:rPr lang="zh-CN" altLang="en-US" sz="2200">
                <a:latin typeface="楷体_GB2312" charset="-122"/>
              </a:rPr>
              <a:t>，</a:t>
            </a:r>
            <a:r>
              <a:rPr lang="zh-CN" altLang="en-US" sz="2200">
                <a:latin typeface="楷体_GB2312" charset="-122"/>
                <a:ea typeface="楷体_GB2312" charset="-122"/>
              </a:rPr>
              <a:t>一股香气便悄悄弥漫开来</a:t>
            </a:r>
            <a:r>
              <a:rPr lang="zh-CN" altLang="en-US" sz="2200">
                <a:latin typeface="楷体_GB2312" charset="-122"/>
              </a:rPr>
              <a:t>。</a:t>
            </a:r>
            <a:r>
              <a:rPr lang="zh-CN" altLang="en-US" sz="2200">
                <a:latin typeface="楷体_GB2312" charset="-122"/>
                <a:ea typeface="楷体_GB2312" charset="-122"/>
              </a:rPr>
              <a:t>那被土炉子烙得焦黄的煎饼</a:t>
            </a:r>
            <a:r>
              <a:rPr lang="zh-CN" altLang="en-US" sz="2200">
                <a:latin typeface="楷体_GB2312" charset="-122"/>
              </a:rPr>
              <a:t>，</a:t>
            </a:r>
            <a:r>
              <a:rPr lang="zh-CN" altLang="en-US" sz="2200">
                <a:latin typeface="楷体_GB2312" charset="-122"/>
                <a:ea typeface="楷体_GB2312" charset="-122"/>
              </a:rPr>
              <a:t>至今烙在我的脑海里</a:t>
            </a:r>
            <a:r>
              <a:rPr lang="zh-CN" altLang="en-US" sz="2200">
                <a:latin typeface="楷体_GB2312" charset="-122"/>
              </a:rPr>
              <a:t>，</a:t>
            </a:r>
            <a:r>
              <a:rPr lang="zh-CN" altLang="en-US" sz="2200">
                <a:latin typeface="楷体_GB2312" charset="-122"/>
                <a:ea typeface="楷体_GB2312" charset="-122"/>
              </a:rPr>
              <a:t>抠都抠不掉</a:t>
            </a:r>
            <a:r>
              <a:rPr lang="en-US" altLang="zh-CN" sz="2200"/>
              <a:t>……</a:t>
            </a:r>
            <a:endParaRPr lang="en-US" altLang="zh-CN" sz="2200">
              <a:latin typeface="楷体_GB2312" charset="-122"/>
              <a:ea typeface="楷体_GB2312" charset="-122"/>
            </a:endParaRPr>
          </a:p>
          <a:p>
            <a:pPr marL="342900" lvl="0" indent="-342900" eaLnBrk="1" hangingPunct="1">
              <a:lnSpc>
                <a:spcPct val="150000"/>
              </a:lnSpc>
              <a:tabLst>
                <a:tab pos="3533775"/>
              </a:tabLst>
            </a:pPr>
            <a:r>
              <a:rPr lang="zh-CN" altLang="en-US" sz="2200">
                <a:latin typeface="楷体_GB2312" charset="-122"/>
                <a:ea typeface="楷体_GB2312" charset="-122"/>
              </a:rPr>
              <a:t>那时候</a:t>
            </a:r>
            <a:r>
              <a:rPr lang="zh-CN" altLang="en-US" sz="2200">
                <a:latin typeface="楷体_GB2312" charset="-122"/>
              </a:rPr>
              <a:t>，</a:t>
            </a:r>
            <a:r>
              <a:rPr lang="zh-CN" altLang="en-US" sz="2200">
                <a:latin typeface="楷体_GB2312" charset="-122"/>
                <a:ea typeface="楷体_GB2312" charset="-122"/>
              </a:rPr>
              <a:t>无论上学还是上班</a:t>
            </a:r>
            <a:r>
              <a:rPr lang="zh-CN" altLang="en-US" sz="2200">
                <a:latin typeface="楷体_GB2312" charset="-122"/>
              </a:rPr>
              <a:t>，</a:t>
            </a:r>
            <a:r>
              <a:rPr lang="zh-CN" altLang="en-US" sz="2200">
                <a:latin typeface="楷体_GB2312" charset="-122"/>
                <a:ea typeface="楷体_GB2312" charset="-122"/>
              </a:rPr>
              <a:t>在外面游荡累了</a:t>
            </a:r>
            <a:r>
              <a:rPr lang="zh-CN" altLang="en-US" sz="2200">
                <a:latin typeface="楷体_GB2312" charset="-122"/>
              </a:rPr>
              <a:t>，</a:t>
            </a:r>
            <a:r>
              <a:rPr lang="zh-CN" altLang="en-US" sz="2200">
                <a:latin typeface="楷体_GB2312" charset="-122"/>
                <a:ea typeface="楷体_GB2312" charset="-122"/>
              </a:rPr>
              <a:t>总要回祖屋住上几天</a:t>
            </a:r>
            <a:r>
              <a:rPr lang="zh-CN" altLang="en-US" sz="2200">
                <a:latin typeface="楷体_GB2312" charset="-122"/>
              </a:rPr>
              <a:t>。</a:t>
            </a:r>
            <a:r>
              <a:rPr lang="zh-CN" altLang="en-US" sz="2200">
                <a:latin typeface="楷体_GB2312" charset="-122"/>
                <a:ea typeface="楷体_GB2312" charset="-122"/>
              </a:rPr>
              <a:t>每到清晨</a:t>
            </a:r>
            <a:r>
              <a:rPr lang="zh-CN" altLang="en-US" sz="2200">
                <a:latin typeface="楷体_GB2312" charset="-122"/>
              </a:rPr>
              <a:t>，</a:t>
            </a:r>
            <a:r>
              <a:rPr lang="zh-CN" altLang="en-US" sz="2200">
                <a:latin typeface="楷体_GB2312" charset="-122"/>
                <a:ea typeface="楷体_GB2312" charset="-122"/>
              </a:rPr>
              <a:t>爷爷奶奶便会在院子里说起话来</a:t>
            </a:r>
            <a:r>
              <a:rPr lang="zh-CN" altLang="en-US" sz="2200">
                <a:latin typeface="楷体_GB2312" charset="-122"/>
              </a:rPr>
              <a:t>。</a:t>
            </a:r>
            <a:r>
              <a:rPr lang="zh-CN" altLang="en-US" sz="2200">
                <a:latin typeface="楷体_GB2312" charset="-122"/>
                <a:ea typeface="楷体_GB2312" charset="-122"/>
              </a:rPr>
              <a:t>有时是催我们起床</a:t>
            </a:r>
            <a:r>
              <a:rPr lang="zh-CN" altLang="en-US" sz="2200">
                <a:latin typeface="楷体_GB2312" charset="-122"/>
              </a:rPr>
              <a:t>，</a:t>
            </a:r>
            <a:r>
              <a:rPr lang="zh-CN" altLang="en-US" sz="2200">
                <a:latin typeface="楷体_GB2312" charset="-122"/>
                <a:ea typeface="楷体_GB2312" charset="-122"/>
              </a:rPr>
              <a:t>有时则是云彩啦天气啦一些无关紧要的事情</a:t>
            </a:r>
            <a:r>
              <a:rPr lang="en-US" altLang="zh-CN" sz="2200">
                <a:ea typeface="楷体_GB2312" charset="-122"/>
              </a:rPr>
              <a:t>——</a:t>
            </a:r>
            <a:r>
              <a:rPr lang="zh-CN" altLang="en-US" sz="2200">
                <a:latin typeface="楷体_GB2312" charset="-122"/>
                <a:ea typeface="楷体_GB2312" charset="-122"/>
              </a:rPr>
              <a:t>原来他们只是需要一个话头来打破这农家院的寂静罢了</a:t>
            </a:r>
            <a:r>
              <a:rPr lang="zh-CN" altLang="en-US" sz="2200">
                <a:latin typeface="楷体_GB2312" charset="-122"/>
              </a:rPr>
              <a:t>。</a:t>
            </a:r>
            <a:r>
              <a:rPr lang="zh-CN" altLang="en-US" sz="2200">
                <a:latin typeface="楷体_GB2312" charset="-122"/>
                <a:ea typeface="楷体_GB2312" charset="-122"/>
              </a:rPr>
              <a:t>早上飘荡在祖屋院里或高或低的说话声</a:t>
            </a:r>
            <a:r>
              <a:rPr lang="zh-CN" altLang="en-US" sz="2200">
                <a:latin typeface="楷体_GB2312" charset="-122"/>
              </a:rPr>
              <a:t>，</a:t>
            </a:r>
            <a:r>
              <a:rPr lang="zh-CN" altLang="en-US" sz="2200">
                <a:latin typeface="楷体_GB2312" charset="-122"/>
                <a:ea typeface="楷体_GB2312" charset="-122"/>
              </a:rPr>
              <a:t>或许是我所有关于故乡的记忆中最难割舍的情愫</a:t>
            </a:r>
            <a:r>
              <a:rPr lang="zh-CN" altLang="en-US" sz="2200">
                <a:latin typeface="楷体_GB2312" charset="-122"/>
              </a:rPr>
              <a:t>。</a:t>
            </a:r>
            <a:endParaRPr lang="zh-CN" altLang="en-US" sz="2200">
              <a:latin typeface="楷体_GB2312" charset="-122"/>
              <a:ea typeface="楷体_GB2312" charset="-122"/>
            </a:endParaRPr>
          </a:p>
          <a:p>
            <a:pPr marL="342900" lvl="0" indent="-342900" eaLnBrk="1" hangingPunct="1">
              <a:tabLst>
                <a:tab pos="3533775"/>
              </a:tabLst>
            </a:pPr>
            <a:endParaRPr lang="zh-CN" altLang="en-US"/>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标题 14337"/>
          <p:cNvSpPr>
            <a:spLocks noGrp="1"/>
          </p:cNvSpPr>
          <p:nvPr>
            <p:ph type="title"/>
          </p:nvPr>
        </p:nvSpPr>
        <p:spPr>
          <a:xfrm>
            <a:off x="457200" y="274638"/>
            <a:ext cx="8229600" cy="11430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 typeface="Times New Roman" pitchFamily="18" charset="0"/>
              <a:buNone/>
              <a:defRPr kumimoji="0" lang="zh-CN" altLang="en-US" sz="4400" b="0" i="0" u="none" kern="1200" baseline="0">
                <a:solidFill>
                  <a:schemeClr val="tx2"/>
                </a:solidFill>
                <a:latin typeface="Arial" pitchFamily="34" charset="0"/>
                <a:ea typeface="宋体" pitchFamily="2" charset="-122"/>
                <a:cs typeface="+mj-cs"/>
              </a:defRPr>
            </a:lvl1pPr>
          </a:lstStyle>
          <a:p>
            <a:pPr lvl="0" eaLnBrk="1" hangingPunct="1"/>
            <a:r>
              <a:rPr lang="zh-CN" altLang="en-US" b="1"/>
              <a:t>二、散文主题的概括</a:t>
            </a:r>
            <a:endParaRPr lang="zh-CN" altLang="en-US" b="1"/>
          </a:p>
        </p:txBody>
      </p:sp>
      <p:sp>
        <p:nvSpPr>
          <p:cNvPr id="15363" name="文本占位符 14338"/>
          <p:cNvSpPr>
            <a:spLocks noGrp="1"/>
          </p:cNvSpPr>
          <p:nvPr>
            <p:ph type="body" idx="1"/>
          </p:nvPr>
        </p:nvSpPr>
        <p:spPr>
          <a:xfrm>
            <a:off x="0" y="1600200"/>
            <a:ext cx="9144000" cy="4525963"/>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buNone/>
            </a:pPr>
            <a:r>
              <a:rPr lang="en-US" altLang="zh-CN" b="1"/>
              <a:t>1.</a:t>
            </a:r>
            <a:r>
              <a:rPr lang="zh-CN" altLang="en-US" b="1"/>
              <a:t>明确散文类型。能更快更准确地把握主题。纵观高考散文，从内容上可以分为四类：</a:t>
            </a:r>
            <a:r>
              <a:rPr lang="zh-CN" altLang="en-US" b="1">
                <a:solidFill>
                  <a:srgbClr val="FF0000"/>
                </a:solidFill>
              </a:rPr>
              <a:t>写景、写人、记事、状物</a:t>
            </a:r>
            <a:endParaRPr lang="zh-CN" altLang="en-US" b="1">
              <a:solidFill>
                <a:srgbClr val="FF0000"/>
              </a:solidFill>
            </a:endParaRPr>
          </a:p>
          <a:p>
            <a:pPr lvl="0" eaLnBrk="1" hangingPunct="1">
              <a:buNone/>
            </a:pPr>
            <a:r>
              <a:rPr lang="zh-CN" altLang="en-US" b="1"/>
              <a:t>写景散文：</a:t>
            </a:r>
            <a:r>
              <a:rPr lang="en-US" altLang="zh-CN" b="1"/>
              <a:t>《</a:t>
            </a:r>
            <a:r>
              <a:rPr lang="zh-CN" altLang="en-US" b="1"/>
              <a:t>张家界</a:t>
            </a:r>
            <a:r>
              <a:rPr lang="en-US" altLang="zh-CN" b="1"/>
              <a:t>》《</a:t>
            </a:r>
            <a:r>
              <a:rPr lang="zh-CN" altLang="en-US" b="1"/>
              <a:t>壶口的黄河</a:t>
            </a:r>
            <a:r>
              <a:rPr lang="en-US" altLang="zh-CN" b="1"/>
              <a:t>》</a:t>
            </a:r>
            <a:endParaRPr lang="en-US" altLang="zh-CN" b="1"/>
          </a:p>
          <a:p>
            <a:pPr lvl="0" eaLnBrk="1" hangingPunct="1">
              <a:buNone/>
            </a:pPr>
            <a:r>
              <a:rPr lang="zh-CN" altLang="en-US" b="1"/>
              <a:t>写人散文：</a:t>
            </a:r>
            <a:r>
              <a:rPr lang="en-US" altLang="zh-CN" b="1"/>
              <a:t>《</a:t>
            </a:r>
            <a:r>
              <a:rPr lang="zh-CN" altLang="en-US" b="1"/>
              <a:t>平常的沈从文</a:t>
            </a:r>
            <a:r>
              <a:rPr lang="en-US" altLang="zh-CN" b="1"/>
              <a:t>》《</a:t>
            </a:r>
            <a:r>
              <a:rPr lang="zh-CN" altLang="en-US" b="1"/>
              <a:t>纪念韦素园君</a:t>
            </a:r>
            <a:r>
              <a:rPr lang="en-US" altLang="zh-CN" b="1"/>
              <a:t>》</a:t>
            </a:r>
            <a:endParaRPr lang="en-US" altLang="zh-CN" b="1"/>
          </a:p>
          <a:p>
            <a:pPr lvl="0" eaLnBrk="1" hangingPunct="1">
              <a:buNone/>
            </a:pPr>
            <a:r>
              <a:rPr lang="zh-CN" altLang="en-US" b="1"/>
              <a:t>记事散文：</a:t>
            </a:r>
            <a:r>
              <a:rPr lang="en-US" altLang="zh-CN" b="1"/>
              <a:t>《</a:t>
            </a:r>
            <a:r>
              <a:rPr lang="zh-CN" altLang="en-US" b="1"/>
              <a:t>老屋</a:t>
            </a:r>
            <a:r>
              <a:rPr lang="en-US" altLang="zh-CN" b="1"/>
              <a:t>》《</a:t>
            </a:r>
            <a:r>
              <a:rPr lang="zh-CN" altLang="en-US" b="1"/>
              <a:t>夕照透入书房</a:t>
            </a:r>
            <a:r>
              <a:rPr lang="en-US" altLang="zh-CN" b="1"/>
              <a:t>》</a:t>
            </a:r>
            <a:r>
              <a:rPr lang="zh-CN" altLang="en-US" b="1"/>
              <a:t>。</a:t>
            </a:r>
            <a:endParaRPr lang="zh-CN" altLang="en-US" b="1"/>
          </a:p>
          <a:p>
            <a:pPr lvl="0" eaLnBrk="1" hangingPunct="1">
              <a:buNone/>
            </a:pPr>
            <a:r>
              <a:rPr lang="zh-CN" altLang="en-US" b="1"/>
              <a:t>状物散文：</a:t>
            </a:r>
            <a:r>
              <a:rPr lang="en-US" altLang="zh-CN" b="1"/>
              <a:t>《</a:t>
            </a:r>
            <a:r>
              <a:rPr lang="zh-CN" altLang="en-US" b="1"/>
              <a:t>灯火</a:t>
            </a:r>
            <a:r>
              <a:rPr lang="en-US" altLang="zh-CN" b="1"/>
              <a:t>》《</a:t>
            </a:r>
            <a:r>
              <a:rPr lang="zh-CN" altLang="en-US" b="1"/>
              <a:t>书房的窗子</a:t>
            </a:r>
            <a:r>
              <a:rPr lang="en-US" altLang="zh-CN" b="1"/>
              <a:t>》</a:t>
            </a:r>
            <a:r>
              <a:rPr lang="zh-CN" altLang="en-US" b="1"/>
              <a:t>。</a:t>
            </a:r>
            <a:endParaRPr lang="zh-CN" altLang="en-US" b="1"/>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6" name="文本占位符 15361"/>
          <p:cNvSpPr>
            <a:spLocks noGrp="1"/>
          </p:cNvSpPr>
          <p:nvPr>
            <p:ph type="body" idx="1"/>
          </p:nvPr>
        </p:nvSpPr>
        <p:spPr>
          <a:xfrm>
            <a:off x="228600" y="228600"/>
            <a:ext cx="8763000" cy="6400800"/>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lnSpc>
                <a:spcPct val="80000"/>
              </a:lnSpc>
              <a:buNone/>
            </a:pPr>
            <a:r>
              <a:rPr lang="en-US" altLang="zh-CN" sz="3600" b="1"/>
              <a:t>2.</a:t>
            </a:r>
            <a:r>
              <a:rPr lang="zh-CN" altLang="en-US" sz="3600" b="1"/>
              <a:t>明确散文写作目的。这是散文的归结点。散文归根到底就是抒情、言志、达意。但是，不同类型的散文，主旨也是会有所侧重的。</a:t>
            </a:r>
            <a:endParaRPr lang="zh-CN" altLang="en-US" sz="3600" b="1"/>
          </a:p>
          <a:p>
            <a:pPr lvl="0" eaLnBrk="1" hangingPunct="1">
              <a:lnSpc>
                <a:spcPct val="80000"/>
              </a:lnSpc>
              <a:buNone/>
            </a:pPr>
            <a:r>
              <a:rPr lang="zh-CN" altLang="en-US" sz="3600" b="1"/>
              <a:t>写景散文归结点：通过景物描写，抒发对景物的情感态度（赞美、否定、感慨等），表达出对现实的思考，对历史的思索与评价。如</a:t>
            </a:r>
            <a:r>
              <a:rPr lang="en-US" altLang="zh-CN" sz="3600" b="1"/>
              <a:t>《</a:t>
            </a:r>
            <a:r>
              <a:rPr lang="zh-CN" altLang="en-US" sz="3600" b="1"/>
              <a:t>阳关古道苍凉美</a:t>
            </a:r>
            <a:r>
              <a:rPr lang="en-US" altLang="zh-CN" sz="3600" b="1"/>
              <a:t>》</a:t>
            </a:r>
            <a:r>
              <a:rPr lang="zh-CN" altLang="en-US" sz="3600" b="1"/>
              <a:t>，表现了作者对古道苍凉美的感叹和对今天美丽富饶的阳关的赞美。</a:t>
            </a:r>
            <a:r>
              <a:rPr lang="en-US" altLang="zh-CN" sz="3600" b="1"/>
              <a:t>《</a:t>
            </a:r>
            <a:r>
              <a:rPr lang="zh-CN" altLang="en-US" sz="3600" b="1"/>
              <a:t>文赤壁</a:t>
            </a:r>
            <a:r>
              <a:rPr lang="en-US" altLang="zh-CN" sz="3600" b="1"/>
              <a:t>》</a:t>
            </a:r>
            <a:r>
              <a:rPr lang="zh-CN" altLang="en-US" sz="3600" b="1"/>
              <a:t>表达了对苏东坡的豁达的人生态度的赞美。</a:t>
            </a:r>
            <a:r>
              <a:rPr lang="en-US" altLang="zh-CN" sz="3600" b="1"/>
              <a:t>《</a:t>
            </a:r>
            <a:r>
              <a:rPr lang="zh-CN" altLang="en-US" sz="3600" b="1"/>
              <a:t>壶口的黄河</a:t>
            </a:r>
            <a:r>
              <a:rPr lang="en-US" altLang="zh-CN" sz="3600" b="1"/>
              <a:t>》</a:t>
            </a:r>
            <a:r>
              <a:rPr lang="zh-CN" altLang="en-US" sz="3600" b="1"/>
              <a:t>赞颂了壶口黄河的惊人的气势，从而赞美了中华民族的民族精神。</a:t>
            </a:r>
            <a:endParaRPr lang="zh-CN" altLang="en-US" sz="3600" b="1"/>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标题 1"/>
          <p:cNvSpPr>
            <a:spLocks noGrp="1"/>
          </p:cNvSpPr>
          <p:nvPr>
            <p:ph type="title"/>
          </p:nvPr>
        </p:nvSpPr>
        <p:spPr>
          <a:xfrm>
            <a:off x="533400" y="2057400"/>
            <a:ext cx="8229600" cy="11430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 typeface="Times New Roman" pitchFamily="18" charset="0"/>
              <a:buNone/>
              <a:defRPr kumimoji="0" lang="zh-CN" altLang="en-US" sz="4400" b="0" i="0" u="none" kern="1200" baseline="0">
                <a:solidFill>
                  <a:schemeClr val="tx2"/>
                </a:solidFill>
                <a:latin typeface="Arial" pitchFamily="34" charset="0"/>
                <a:ea typeface="宋体" pitchFamily="2" charset="-122"/>
                <a:cs typeface="+mj-cs"/>
              </a:defRPr>
            </a:lvl1pPr>
          </a:lstStyle>
          <a:p>
            <a:pPr lvl="0"/>
            <a:br>
              <a:rPr lang="en-US" altLang="zh-CN" b="1"/>
            </a:br>
            <a:br>
              <a:rPr lang="en-US" altLang="zh-CN" b="1"/>
            </a:br>
            <a:br>
              <a:rPr lang="en-US" altLang="zh-CN" b="1"/>
            </a:br>
            <a:r>
              <a:rPr lang="zh-CN" altLang="en-US" b="1"/>
              <a:t>写人散文归结点：对这个人的形象的刻画，对这人的情感态度，甚至深入到对人生的思考，对社会的思考。如</a:t>
            </a:r>
            <a:r>
              <a:rPr lang="en-US" altLang="zh-CN" b="1"/>
              <a:t>《</a:t>
            </a:r>
            <a:r>
              <a:rPr lang="zh-CN" altLang="en-US" b="1"/>
              <a:t>痛哭和珍</a:t>
            </a:r>
            <a:r>
              <a:rPr lang="en-US" altLang="zh-CN" b="1"/>
              <a:t>》</a:t>
            </a:r>
            <a:r>
              <a:rPr lang="zh-CN" altLang="en-US" b="1"/>
              <a:t>，写出了刘和珍的勇气、毅力、乐观热情，同时也表达了对当时中国老百姓的愚蠢、可怜、残忍和充满奴性的批判，揭示出时局的险恶，反动派的凶残。</a:t>
            </a:r>
            <a:br>
              <a:rPr lang="zh-CN" altLang="en-US" b="1"/>
            </a:br>
            <a:endParaRPr lang="zh-CN" altLang="en-US"/>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标题 16385"/>
          <p:cNvSpPr>
            <a:spLocks noGrp="1"/>
          </p:cNvSpPr>
          <p:nvPr>
            <p:ph type="title"/>
          </p:nvPr>
        </p:nvSpPr>
        <p:spPr>
          <a:xfrm>
            <a:off x="457200" y="274638"/>
            <a:ext cx="8229600" cy="11430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 typeface="Times New Roman" pitchFamily="18" charset="0"/>
              <a:buNone/>
              <a:defRPr kumimoji="0" lang="zh-CN" altLang="en-US" sz="4400" b="0" i="0" u="none" kern="1200" baseline="0">
                <a:solidFill>
                  <a:schemeClr val="tx2"/>
                </a:solidFill>
                <a:latin typeface="Arial" pitchFamily="34" charset="0"/>
                <a:ea typeface="宋体" pitchFamily="2" charset="-122"/>
                <a:cs typeface="+mj-cs"/>
              </a:defRPr>
            </a:lvl1pPr>
          </a:lstStyle>
          <a:p>
            <a:pPr lvl="0" eaLnBrk="1" hangingPunct="1"/>
            <a:endParaRPr lang="zh-CN" altLang="zh-CN"/>
          </a:p>
        </p:txBody>
      </p:sp>
      <p:sp>
        <p:nvSpPr>
          <p:cNvPr id="18435" name="文本占位符 16386"/>
          <p:cNvSpPr>
            <a:spLocks noGrp="1"/>
          </p:cNvSpPr>
          <p:nvPr>
            <p:ph type="body" idx="1"/>
          </p:nvPr>
        </p:nvSpPr>
        <p:spPr>
          <a:xfrm>
            <a:off x="457200" y="1600200"/>
            <a:ext cx="8229600" cy="4525963"/>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r>
              <a:rPr lang="zh-CN" altLang="en-US" sz="2800" b="1"/>
              <a:t>记事散文归结点：以小见大，表达作者的哲思或情思。如</a:t>
            </a:r>
            <a:r>
              <a:rPr lang="en-US" altLang="zh-CN" sz="2800" b="1"/>
              <a:t>《</a:t>
            </a:r>
            <a:r>
              <a:rPr lang="zh-CN" altLang="en-US" sz="2800" b="1"/>
              <a:t>老家</a:t>
            </a:r>
            <a:r>
              <a:rPr lang="en-US" altLang="zh-CN" sz="2800" b="1"/>
              <a:t>》</a:t>
            </a:r>
            <a:r>
              <a:rPr lang="zh-CN" altLang="en-US" sz="2800" b="1"/>
              <a:t>表达了对老家的深深的怀念之情。</a:t>
            </a:r>
            <a:endParaRPr lang="zh-CN" altLang="en-US" sz="2800" b="1"/>
          </a:p>
          <a:p>
            <a:pPr lvl="0" eaLnBrk="1" hangingPunct="1"/>
            <a:r>
              <a:rPr lang="zh-CN" altLang="en-US" sz="2800" b="1"/>
              <a:t>状物散文归结点：托物言志。寄托了作者的情感与志向。如</a:t>
            </a:r>
            <a:r>
              <a:rPr lang="en-US" altLang="zh-CN" sz="2800" b="1"/>
              <a:t>《</a:t>
            </a:r>
            <a:r>
              <a:rPr lang="zh-CN" altLang="en-US" sz="2800" b="1"/>
              <a:t>灯火的温情</a:t>
            </a:r>
            <a:r>
              <a:rPr lang="en-US" altLang="zh-CN" sz="2800" b="1"/>
              <a:t>》</a:t>
            </a:r>
            <a:r>
              <a:rPr lang="zh-CN" altLang="en-US" sz="2800" b="1"/>
              <a:t>，表达了作者的思考：在人生中，就算身处逆境，但是还是要保持平和的心态，更重要的是要你在逆境中能在心中点一盏温情的灯，保持自我，不失人格，不失风骨，勇于进取。</a:t>
            </a:r>
            <a:endParaRPr lang="zh-CN" altLang="en-US" sz="2800" b="1"/>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标题 17409"/>
          <p:cNvSpPr>
            <a:spLocks noGrp="1"/>
          </p:cNvSpPr>
          <p:nvPr>
            <p:ph type="title"/>
          </p:nvPr>
        </p:nvSpPr>
        <p:spPr>
          <a:xfrm>
            <a:off x="457200" y="274638"/>
            <a:ext cx="8229600" cy="11430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 typeface="Times New Roman" pitchFamily="18" charset="0"/>
              <a:buNone/>
              <a:defRPr kumimoji="0" lang="zh-CN" altLang="en-US" sz="4400" b="0" i="0" u="none" kern="1200" baseline="0">
                <a:solidFill>
                  <a:schemeClr val="tx2"/>
                </a:solidFill>
                <a:latin typeface="Arial" pitchFamily="34" charset="0"/>
                <a:ea typeface="宋体" pitchFamily="2" charset="-122"/>
                <a:cs typeface="+mj-cs"/>
              </a:defRPr>
            </a:lvl1pPr>
          </a:lstStyle>
          <a:p>
            <a:pPr lvl="0" eaLnBrk="1" hangingPunct="1"/>
            <a:endParaRPr lang="zh-CN" altLang="zh-CN"/>
          </a:p>
        </p:txBody>
      </p:sp>
      <p:sp>
        <p:nvSpPr>
          <p:cNvPr id="19459" name="文本占位符 17410"/>
          <p:cNvSpPr>
            <a:spLocks noGrp="1"/>
          </p:cNvSpPr>
          <p:nvPr>
            <p:ph type="body" idx="1"/>
          </p:nvPr>
        </p:nvSpPr>
        <p:spPr>
          <a:xfrm>
            <a:off x="457200" y="1600200"/>
            <a:ext cx="8229600" cy="4525963"/>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buNone/>
            </a:pPr>
            <a:r>
              <a:rPr lang="zh-CN" altLang="en-US"/>
              <a:t>主题“四关注”：</a:t>
            </a:r>
            <a:endParaRPr lang="zh-CN" altLang="en-US"/>
          </a:p>
          <a:p>
            <a:pPr lvl="0" eaLnBrk="1" hangingPunct="1">
              <a:buNone/>
            </a:pPr>
            <a:r>
              <a:rPr lang="en-US" altLang="zh-CN"/>
              <a:t>1.</a:t>
            </a:r>
            <a:r>
              <a:rPr lang="zh-CN" altLang="en-US"/>
              <a:t>关注题目</a:t>
            </a:r>
            <a:endParaRPr lang="zh-CN" altLang="en-US"/>
          </a:p>
          <a:p>
            <a:pPr lvl="0" eaLnBrk="1" hangingPunct="1">
              <a:buNone/>
            </a:pPr>
            <a:r>
              <a:rPr lang="en-US" altLang="zh-CN"/>
              <a:t>2.</a:t>
            </a:r>
            <a:r>
              <a:rPr lang="zh-CN" altLang="en-US"/>
              <a:t>关注开头和结尾句子</a:t>
            </a:r>
            <a:endParaRPr lang="zh-CN" altLang="en-US"/>
          </a:p>
          <a:p>
            <a:pPr lvl="0" eaLnBrk="1" hangingPunct="1">
              <a:buNone/>
            </a:pPr>
            <a:r>
              <a:rPr lang="en-US" altLang="zh-CN"/>
              <a:t>3.</a:t>
            </a:r>
            <a:r>
              <a:rPr lang="zh-CN" altLang="en-US"/>
              <a:t>关注议论抒情句子</a:t>
            </a:r>
            <a:endParaRPr lang="zh-CN" altLang="en-US"/>
          </a:p>
          <a:p>
            <a:pPr lvl="0" eaLnBrk="1" hangingPunct="1">
              <a:buNone/>
            </a:pPr>
            <a:r>
              <a:rPr lang="en-US" altLang="zh-CN"/>
              <a:t>4.</a:t>
            </a:r>
            <a:r>
              <a:rPr lang="zh-CN" altLang="en-US"/>
              <a:t>关注细节描写</a:t>
            </a:r>
            <a:endParaRPr lang="zh-CN" altLang="en-US"/>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文本占位符 18433"/>
          <p:cNvSpPr>
            <a:spLocks noGrp="1"/>
          </p:cNvSpPr>
          <p:nvPr>
            <p:ph type="body" idx="1"/>
          </p:nvPr>
        </p:nvSpPr>
        <p:spPr>
          <a:xfrm>
            <a:off x="609600" y="304800"/>
            <a:ext cx="8229600" cy="6354763"/>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lnSpc>
                <a:spcPct val="90000"/>
              </a:lnSpc>
            </a:pPr>
            <a:r>
              <a:rPr lang="en-US" altLang="zh-CN" sz="2400"/>
              <a:t>                              </a:t>
            </a:r>
            <a:r>
              <a:rPr lang="zh-CN" altLang="en-US" sz="2400"/>
              <a:t>平常的沈从文</a:t>
            </a:r>
            <a:endParaRPr lang="zh-CN" altLang="en-US" sz="2400"/>
          </a:p>
          <a:p>
            <a:pPr lvl="0" eaLnBrk="1" hangingPunct="1">
              <a:lnSpc>
                <a:spcPct val="90000"/>
              </a:lnSpc>
            </a:pPr>
            <a:r>
              <a:rPr lang="zh-CN" altLang="en-US" sz="2400"/>
              <a:t>                                                      黄永玉</a:t>
            </a:r>
            <a:endParaRPr lang="zh-CN" altLang="en-US" sz="2400"/>
          </a:p>
          <a:p>
            <a:pPr lvl="0" eaLnBrk="1" hangingPunct="1">
              <a:lnSpc>
                <a:spcPct val="90000"/>
              </a:lnSpc>
            </a:pPr>
            <a:r>
              <a:rPr lang="zh-CN" altLang="en-US" sz="2400"/>
              <a:t>       从一九四六年起，我同表叔沈从文开始通信，积累到文化大革命前，大约有了一两百封。可惜在“文革”时，全给弄得没有了。解放后，人民文学出版社第一次为他出的一本作品选的序言里说过这样一句话：“我和我的读者都行将老去。”那是在五十年代中期，现在九十年代了。这句伤感的预言并没有应验，他没有想到，</a:t>
            </a:r>
            <a:r>
              <a:rPr lang="zh-CN" altLang="en-US" sz="2400" u="sng"/>
              <a:t>他的作品和他的读者都红光满面长生不老。</a:t>
            </a:r>
            <a:endParaRPr lang="zh-CN" altLang="en-US" sz="2400"/>
          </a:p>
          <a:p>
            <a:pPr lvl="0" eaLnBrk="1" hangingPunct="1">
              <a:lnSpc>
                <a:spcPct val="90000"/>
              </a:lnSpc>
            </a:pPr>
            <a:r>
              <a:rPr lang="zh-CN" altLang="en-US" sz="2400"/>
              <a:t>        他的一生，是不停地“完成”的一生。他自己也说过：“我从来没想过‘突破’，我只是‘完成’。”如果想要在他头上加一个非常的形容词的话，他是非常非常的</a:t>
            </a:r>
            <a:r>
              <a:rPr lang="en-US" altLang="zh-CN" sz="2400"/>
              <a:t>"</a:t>
            </a:r>
            <a:r>
              <a:rPr lang="zh-CN" altLang="en-US" sz="2400"/>
              <a:t>平常</a:t>
            </a:r>
            <a:r>
              <a:rPr lang="en-US" altLang="zh-CN" sz="2400"/>
              <a:t>"</a:t>
            </a:r>
            <a:r>
              <a:rPr lang="zh-CN" altLang="en-US" sz="2400"/>
              <a:t>。他的人格、生活、情感、欲望、工作和与人相处的方式，都在平常的状态下运行。老子曰：“上善若水”，他就像水那么平常。永远向下，向人民流动，滋养生灵，长年累月生发出水磨石穿的力量。</a:t>
            </a:r>
            <a:endParaRPr lang="zh-CN" altLang="en-US" sz="2400"/>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4" name="标题 3073"/>
          <p:cNvSpPr>
            <a:spLocks noGrp="1"/>
          </p:cNvSpPr>
          <p:nvPr>
            <p:ph type="title"/>
          </p:nvPr>
        </p:nvSpPr>
        <p:spPr>
          <a:xfrm>
            <a:off x="457200" y="274638"/>
            <a:ext cx="8229600" cy="11430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 typeface="Times New Roman" pitchFamily="18" charset="0"/>
              <a:buNone/>
              <a:defRPr kumimoji="0" lang="zh-CN" altLang="en-US" sz="4400" b="0" i="0" u="none" kern="1200" baseline="0">
                <a:solidFill>
                  <a:schemeClr val="tx2"/>
                </a:solidFill>
                <a:latin typeface="Arial" pitchFamily="34" charset="0"/>
                <a:ea typeface="宋体" pitchFamily="2" charset="-122"/>
                <a:cs typeface="+mj-cs"/>
              </a:defRPr>
            </a:lvl1pPr>
          </a:lstStyle>
          <a:p>
            <a:pPr lvl="0" eaLnBrk="1" hangingPunct="1"/>
            <a:r>
              <a:rPr lang="zh-CN" altLang="en-US" b="1"/>
              <a:t>一、散文情感概括</a:t>
            </a:r>
            <a:endParaRPr lang="zh-CN" altLang="en-US" b="1"/>
          </a:p>
        </p:txBody>
      </p:sp>
      <p:sp>
        <p:nvSpPr>
          <p:cNvPr id="3075" name="文本占位符 3074"/>
          <p:cNvSpPr>
            <a:spLocks noGrp="1"/>
          </p:cNvSpPr>
          <p:nvPr>
            <p:ph type="body" idx="1"/>
          </p:nvPr>
        </p:nvSpPr>
        <p:spPr>
          <a:xfrm>
            <a:off x="457200" y="1600200"/>
            <a:ext cx="8229600" cy="4525963"/>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lnSpc>
                <a:spcPct val="80000"/>
              </a:lnSpc>
              <a:buNone/>
            </a:pPr>
            <a:r>
              <a:rPr lang="en-US" altLang="zh-CN" sz="2800"/>
              <a:t>1.</a:t>
            </a:r>
            <a:r>
              <a:rPr lang="zh-CN" altLang="en-US" sz="2800"/>
              <a:t>常见设题方式</a:t>
            </a:r>
            <a:endParaRPr lang="zh-CN" altLang="en-US" sz="2800"/>
          </a:p>
          <a:p>
            <a:pPr lvl="0" eaLnBrk="1" hangingPunct="1">
              <a:lnSpc>
                <a:spcPct val="80000"/>
              </a:lnSpc>
              <a:buNone/>
            </a:pPr>
            <a:r>
              <a:rPr lang="zh-CN" altLang="en-US" sz="2800"/>
              <a:t>   </a:t>
            </a:r>
            <a:r>
              <a:rPr lang="en-US" altLang="zh-CN" sz="2800">
                <a:solidFill>
                  <a:srgbClr val="FF0000"/>
                </a:solidFill>
              </a:rPr>
              <a:t>A</a:t>
            </a:r>
            <a:r>
              <a:rPr lang="zh-CN" altLang="en-US" sz="2800">
                <a:solidFill>
                  <a:srgbClr val="FF0000"/>
                </a:solidFill>
              </a:rPr>
              <a:t>概括</a:t>
            </a:r>
            <a:r>
              <a:rPr lang="en-US" altLang="zh-CN" sz="2800">
                <a:solidFill>
                  <a:srgbClr val="FF0000"/>
                </a:solidFill>
              </a:rPr>
              <a:t>XX</a:t>
            </a:r>
            <a:r>
              <a:rPr lang="zh-CN" altLang="en-US" sz="2800">
                <a:solidFill>
                  <a:srgbClr val="FF0000"/>
                </a:solidFill>
              </a:rPr>
              <a:t>的感情发展脉络。</a:t>
            </a:r>
            <a:endParaRPr lang="zh-CN" altLang="en-US" sz="2800">
              <a:solidFill>
                <a:srgbClr val="FF0000"/>
              </a:solidFill>
            </a:endParaRPr>
          </a:p>
          <a:p>
            <a:pPr lvl="0" eaLnBrk="1" hangingPunct="1">
              <a:lnSpc>
                <a:spcPct val="80000"/>
              </a:lnSpc>
              <a:buNone/>
            </a:pPr>
            <a:r>
              <a:rPr lang="zh-CN" altLang="en-US" sz="2800">
                <a:solidFill>
                  <a:srgbClr val="FF0000"/>
                </a:solidFill>
              </a:rPr>
              <a:t>   </a:t>
            </a:r>
            <a:r>
              <a:rPr lang="en-US" altLang="zh-CN" sz="2800">
                <a:solidFill>
                  <a:srgbClr val="FF0000"/>
                </a:solidFill>
              </a:rPr>
              <a:t>B</a:t>
            </a:r>
            <a:r>
              <a:rPr lang="zh-CN" altLang="en-US" sz="2800">
                <a:solidFill>
                  <a:srgbClr val="FF0000"/>
                </a:solidFill>
              </a:rPr>
              <a:t>分析</a:t>
            </a:r>
            <a:r>
              <a:rPr lang="en-US" altLang="zh-CN" sz="2800">
                <a:solidFill>
                  <a:srgbClr val="FF0000"/>
                </a:solidFill>
              </a:rPr>
              <a:t>XX</a:t>
            </a:r>
            <a:r>
              <a:rPr lang="zh-CN" altLang="en-US" sz="2800">
                <a:solidFill>
                  <a:srgbClr val="FF0000"/>
                </a:solidFill>
              </a:rPr>
              <a:t>的情感变化。</a:t>
            </a:r>
            <a:endParaRPr lang="zh-CN" altLang="en-US" sz="2800">
              <a:solidFill>
                <a:srgbClr val="FF0000"/>
              </a:solidFill>
            </a:endParaRPr>
          </a:p>
          <a:p>
            <a:pPr lvl="0" eaLnBrk="1" hangingPunct="1">
              <a:lnSpc>
                <a:spcPct val="80000"/>
              </a:lnSpc>
              <a:buNone/>
            </a:pPr>
            <a:r>
              <a:rPr lang="en-US" altLang="zh-CN" sz="2800"/>
              <a:t>2.</a:t>
            </a:r>
            <a:r>
              <a:rPr lang="zh-CN" altLang="en-US" sz="2800"/>
              <a:t>解题的一般步骤：</a:t>
            </a:r>
            <a:endParaRPr lang="zh-CN" altLang="en-US" sz="2800"/>
          </a:p>
          <a:p>
            <a:pPr lvl="0" eaLnBrk="1" hangingPunct="1">
              <a:lnSpc>
                <a:spcPct val="80000"/>
              </a:lnSpc>
              <a:buNone/>
            </a:pPr>
            <a:r>
              <a:rPr lang="zh-CN" altLang="en-US" sz="2800"/>
              <a:t>  </a:t>
            </a:r>
            <a:r>
              <a:rPr lang="en-US" altLang="zh-CN" sz="2800">
                <a:solidFill>
                  <a:srgbClr val="FF0000"/>
                </a:solidFill>
              </a:rPr>
              <a:t>A</a:t>
            </a:r>
            <a:r>
              <a:rPr lang="zh-CN" altLang="en-US" sz="2800">
                <a:solidFill>
                  <a:srgbClr val="FF0000"/>
                </a:solidFill>
              </a:rPr>
              <a:t>确定相关段落（如“文章前一部分”“过岭的三个阶段”）</a:t>
            </a:r>
            <a:endParaRPr lang="zh-CN" altLang="en-US" sz="2800">
              <a:solidFill>
                <a:srgbClr val="FF0000"/>
              </a:solidFill>
            </a:endParaRPr>
          </a:p>
          <a:p>
            <a:pPr lvl="0" eaLnBrk="1" hangingPunct="1">
              <a:lnSpc>
                <a:spcPct val="80000"/>
              </a:lnSpc>
              <a:buNone/>
            </a:pPr>
            <a:r>
              <a:rPr lang="zh-CN" altLang="en-US" sz="2800">
                <a:solidFill>
                  <a:srgbClr val="FF0000"/>
                </a:solidFill>
              </a:rPr>
              <a:t>  </a:t>
            </a:r>
            <a:r>
              <a:rPr lang="en-US" altLang="zh-CN" sz="2800">
                <a:solidFill>
                  <a:srgbClr val="FF0000"/>
                </a:solidFill>
              </a:rPr>
              <a:t>B</a:t>
            </a:r>
            <a:r>
              <a:rPr lang="zh-CN" altLang="en-US" sz="2800">
                <a:solidFill>
                  <a:srgbClr val="FF0000"/>
                </a:solidFill>
              </a:rPr>
              <a:t>明确情感主体（多表述为“我”或“作者”）</a:t>
            </a:r>
            <a:endParaRPr lang="zh-CN" altLang="en-US" sz="2800">
              <a:solidFill>
                <a:srgbClr val="FF0000"/>
              </a:solidFill>
            </a:endParaRPr>
          </a:p>
          <a:p>
            <a:pPr lvl="0" eaLnBrk="1" hangingPunct="1">
              <a:lnSpc>
                <a:spcPct val="80000"/>
              </a:lnSpc>
              <a:buNone/>
            </a:pPr>
            <a:r>
              <a:rPr lang="zh-CN" altLang="en-US" sz="2800">
                <a:solidFill>
                  <a:srgbClr val="FF0000"/>
                </a:solidFill>
              </a:rPr>
              <a:t>  </a:t>
            </a:r>
            <a:r>
              <a:rPr lang="en-US" altLang="zh-CN" sz="2800">
                <a:solidFill>
                  <a:srgbClr val="FF0000"/>
                </a:solidFill>
              </a:rPr>
              <a:t>C</a:t>
            </a:r>
            <a:r>
              <a:rPr lang="zh-CN" altLang="en-US" sz="2800">
                <a:solidFill>
                  <a:srgbClr val="FF0000"/>
                </a:solidFill>
              </a:rPr>
              <a:t>明确情感对象（如“这件往事”“对林肯中心的鼓声”）</a:t>
            </a:r>
            <a:endParaRPr lang="zh-CN" altLang="en-US" sz="2800">
              <a:solidFill>
                <a:srgbClr val="FF0000"/>
              </a:solidFill>
            </a:endParaRPr>
          </a:p>
          <a:p>
            <a:pPr lvl="0" eaLnBrk="1" hangingPunct="1">
              <a:lnSpc>
                <a:spcPct val="80000"/>
              </a:lnSpc>
              <a:buNone/>
            </a:pPr>
            <a:r>
              <a:rPr lang="zh-CN" altLang="en-US" sz="2800">
                <a:solidFill>
                  <a:srgbClr val="FF0000"/>
                </a:solidFill>
              </a:rPr>
              <a:t>  </a:t>
            </a:r>
            <a:r>
              <a:rPr lang="en-US" altLang="zh-CN" sz="2800">
                <a:solidFill>
                  <a:srgbClr val="FF0000"/>
                </a:solidFill>
              </a:rPr>
              <a:t>D</a:t>
            </a:r>
            <a:r>
              <a:rPr lang="zh-CN" altLang="en-US" sz="2800">
                <a:solidFill>
                  <a:srgbClr val="FF0000"/>
                </a:solidFill>
              </a:rPr>
              <a:t>确定合适词语（如“紧张”“喜悦”“沉郁迷茫”等）</a:t>
            </a:r>
            <a:endParaRPr lang="zh-CN" altLang="en-US" sz="2800">
              <a:solidFill>
                <a:srgbClr val="FF0000"/>
              </a:solidFill>
            </a:endParaRPr>
          </a:p>
          <a:p>
            <a:pPr lvl="0" eaLnBrk="1" hangingPunct="1">
              <a:lnSpc>
                <a:spcPct val="80000"/>
              </a:lnSpc>
              <a:buNone/>
            </a:pPr>
            <a:r>
              <a:rPr lang="zh-CN" altLang="en-US" sz="2800">
                <a:solidFill>
                  <a:srgbClr val="FF0000"/>
                </a:solidFill>
              </a:rPr>
              <a:t>  </a:t>
            </a:r>
            <a:r>
              <a:rPr lang="en-US" altLang="zh-CN" sz="2800">
                <a:solidFill>
                  <a:srgbClr val="FF0000"/>
                </a:solidFill>
              </a:rPr>
              <a:t>E</a:t>
            </a:r>
            <a:r>
              <a:rPr lang="zh-CN" altLang="en-US" sz="2800">
                <a:solidFill>
                  <a:srgbClr val="FF0000"/>
                </a:solidFill>
              </a:rPr>
              <a:t>明确分析方式（一般为原因）</a:t>
            </a:r>
            <a:endParaRPr lang="zh-CN" altLang="en-US" sz="28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075">
                                            <p:txEl>
                                              <p:pRg st="3" end="3"/>
                                            </p:txEl>
                                          </p:spTgt>
                                        </p:tgtEl>
                                        <p:attrNameLst>
                                          <p:attrName>style.visibility</p:attrName>
                                        </p:attrNameLst>
                                      </p:cBhvr>
                                      <p:to>
                                        <p:strVal val="visible"/>
                                      </p:to>
                                    </p:set>
                                    <p:animEffect transition="in" filter="blinds(horizontal)">
                                      <p:cBhvr>
                                        <p:cTn id="7" dur="500" fill="hold"/>
                                        <p:tgtEl>
                                          <p:spTgt spid="3075">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075">
                                            <p:txEl>
                                              <p:pRg st="4" end="4"/>
                                            </p:txEl>
                                          </p:spTgt>
                                        </p:tgtEl>
                                        <p:attrNameLst>
                                          <p:attrName>style.visibility</p:attrName>
                                        </p:attrNameLst>
                                      </p:cBhvr>
                                      <p:to>
                                        <p:strVal val="visible"/>
                                      </p:to>
                                    </p:set>
                                    <p:animEffect transition="in" filter="blinds(horizontal)">
                                      <p:cBhvr>
                                        <p:cTn id="10" dur="500" fill="hold"/>
                                        <p:tgtEl>
                                          <p:spTgt spid="3075">
                                            <p:txEl>
                                              <p:pRg st="4" end="4"/>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075">
                                            <p:txEl>
                                              <p:pRg st="5" end="5"/>
                                            </p:txEl>
                                          </p:spTgt>
                                        </p:tgtEl>
                                        <p:attrNameLst>
                                          <p:attrName>style.visibility</p:attrName>
                                        </p:attrNameLst>
                                      </p:cBhvr>
                                      <p:to>
                                        <p:strVal val="visible"/>
                                      </p:to>
                                    </p:set>
                                    <p:animEffect transition="in" filter="blinds(horizontal)">
                                      <p:cBhvr>
                                        <p:cTn id="13" dur="500" fill="hold"/>
                                        <p:tgtEl>
                                          <p:spTgt spid="3075">
                                            <p:txEl>
                                              <p:pRg st="5" end="5"/>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075">
                                            <p:txEl>
                                              <p:pRg st="6" end="6"/>
                                            </p:txEl>
                                          </p:spTgt>
                                        </p:tgtEl>
                                        <p:attrNameLst>
                                          <p:attrName>style.visibility</p:attrName>
                                        </p:attrNameLst>
                                      </p:cBhvr>
                                      <p:to>
                                        <p:strVal val="visible"/>
                                      </p:to>
                                    </p:set>
                                    <p:animEffect transition="in" filter="blinds(horizontal)">
                                      <p:cBhvr>
                                        <p:cTn id="16" dur="500" fill="hold"/>
                                        <p:tgtEl>
                                          <p:spTgt spid="3075">
                                            <p:txEl>
                                              <p:pRg st="6" end="6"/>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075">
                                            <p:txEl>
                                              <p:pRg st="7" end="7"/>
                                            </p:txEl>
                                          </p:spTgt>
                                        </p:tgtEl>
                                        <p:attrNameLst>
                                          <p:attrName>style.visibility</p:attrName>
                                        </p:attrNameLst>
                                      </p:cBhvr>
                                      <p:to>
                                        <p:strVal val="visible"/>
                                      </p:to>
                                    </p:set>
                                    <p:animEffect transition="in" filter="blinds(horizontal)">
                                      <p:cBhvr>
                                        <p:cTn id="19" dur="500" fill="hold"/>
                                        <p:tgtEl>
                                          <p:spTgt spid="3075">
                                            <p:txEl>
                                              <p:pRg st="7" end="7"/>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075">
                                            <p:txEl>
                                              <p:pRg st="8" end="8"/>
                                            </p:txEl>
                                          </p:spTgt>
                                        </p:tgtEl>
                                        <p:attrNameLst>
                                          <p:attrName>style.visibility</p:attrName>
                                        </p:attrNameLst>
                                      </p:cBhvr>
                                      <p:to>
                                        <p:strVal val="visible"/>
                                      </p:to>
                                    </p:set>
                                    <p:animEffect transition="in" filter="blinds(horizontal)">
                                      <p:cBhvr>
                                        <p:cTn id="22" dur="500" fill="hold"/>
                                        <p:tgtEl>
                                          <p:spTgt spid="307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文本占位符 19457"/>
          <p:cNvSpPr>
            <a:spLocks noGrp="1"/>
          </p:cNvSpPr>
          <p:nvPr>
            <p:ph type="body" idx="1"/>
          </p:nvPr>
        </p:nvSpPr>
        <p:spPr>
          <a:xfrm>
            <a:off x="0" y="228600"/>
            <a:ext cx="9144000" cy="6629400"/>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lnSpc>
                <a:spcPct val="90000"/>
              </a:lnSpc>
            </a:pPr>
            <a:r>
              <a:rPr lang="en-US" altLang="zh-CN" sz="2400"/>
              <a:t>       </a:t>
            </a:r>
            <a:r>
              <a:rPr lang="zh-CN" altLang="en-US" sz="2400"/>
              <a:t>因为平常，在困苦生活中才能结出从容的丰硕果实。</a:t>
            </a:r>
            <a:endParaRPr lang="zh-CN" altLang="en-US" sz="2400"/>
          </a:p>
          <a:p>
            <a:pPr lvl="0" eaLnBrk="1" hangingPunct="1">
              <a:lnSpc>
                <a:spcPct val="90000"/>
              </a:lnSpc>
            </a:pPr>
            <a:r>
              <a:rPr lang="zh-CN" altLang="en-US" sz="2400"/>
              <a:t>       好些年前，日本政府部门派了三个专家来找我，据说要向我请教。日本某张钞票上古代皇太子的画像，因为在服饰制度上出现了疑点，所以怀疑那位皇太子是不是真的皇太子。若果这样，那张钞票就可能要废止了。这是个大事情，问起我，我没有这个知识。我说幸好有位研究这方面的大专家长辈，我们可以去请教他。 </a:t>
            </a:r>
            <a:endParaRPr lang="zh-CN" altLang="en-US" sz="2400"/>
          </a:p>
          <a:p>
            <a:pPr lvl="0" eaLnBrk="1" hangingPunct="1">
              <a:lnSpc>
                <a:spcPct val="90000"/>
              </a:lnSpc>
            </a:pPr>
            <a:r>
              <a:rPr lang="zh-CN" altLang="en-US" sz="2400"/>
              <a:t>        在他的客室里客人请他欣赏带来的图片。 </a:t>
            </a:r>
            <a:endParaRPr lang="zh-CN" altLang="en-US" sz="2400"/>
          </a:p>
          <a:p>
            <a:pPr lvl="0" eaLnBrk="1" hangingPunct="1">
              <a:lnSpc>
                <a:spcPct val="90000"/>
              </a:lnSpc>
            </a:pPr>
            <a:r>
              <a:rPr lang="zh-CN" altLang="en-US" sz="2400"/>
              <a:t>       他仔细地翻了又翻，然后说：“既然这位太子在长安住过很久，人又年轻，那一定是很开心的了。青年人嘛！长安是很繁荣的，那么买点外国服饰穿戴穿戴，在迎合新潮中得到快乐那是有的，就好像现在的青年男女穿牛仔裤赶时髦一样。如果皇上接见或是盛典，他是会换上正统衣服的。”“敦煌壁画上有穿黑白直条窄裤子的青年，看得出是西域的进口裤子。不要因为这位皇太子是个新鲜活泼的人，在长安日子过得好，回日本后也舍不得把长安带回的这些服饰丢掉，像我们今天的人留恋旅游纪念品的爱好一样</a:t>
            </a:r>
            <a:r>
              <a:rPr lang="en-US" altLang="zh-CN" sz="2400"/>
              <a:t>……"</a:t>
            </a:r>
            <a:endParaRPr lang="en-US" altLang="zh-CN" sz="2400"/>
          </a:p>
          <a:p>
            <a:pPr lvl="0" eaLnBrk="1" hangingPunct="1">
              <a:lnSpc>
                <a:spcPct val="90000"/>
              </a:lnSpc>
            </a:pPr>
            <a:r>
              <a:rPr lang="en-US" altLang="zh-CN" sz="2400"/>
              <a:t>       </a:t>
            </a:r>
            <a:r>
              <a:rPr lang="zh-CN" altLang="en-US" sz="2400"/>
              <a:t>问题就释然了，听说那张钞票今天还在使用。 </a:t>
            </a:r>
            <a:endParaRPr lang="zh-CN" altLang="en-US" sz="2400"/>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文本占位符 20481"/>
          <p:cNvSpPr>
            <a:spLocks noGrp="1"/>
          </p:cNvSpPr>
          <p:nvPr>
            <p:ph type="body" idx="1"/>
          </p:nvPr>
        </p:nvSpPr>
        <p:spPr>
          <a:xfrm>
            <a:off x="228600" y="228600"/>
            <a:ext cx="8686800" cy="6400800"/>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lnSpc>
                <a:spcPct val="90000"/>
              </a:lnSpc>
              <a:buNone/>
            </a:pPr>
            <a:r>
              <a:rPr lang="en-US" altLang="zh-CN" sz="2400"/>
              <a:t>           </a:t>
            </a:r>
            <a:r>
              <a:rPr lang="zh-CN" altLang="en-US" sz="2400"/>
              <a:t>客人问起他的文学生活时，他也高兴地说到正在研究服饰的经过，并且说：“</a:t>
            </a:r>
            <a:r>
              <a:rPr lang="en-US" altLang="zh-CN" sz="2400"/>
              <a:t>……</a:t>
            </a:r>
            <a:r>
              <a:rPr lang="zh-CN" altLang="en-US" sz="2400"/>
              <a:t>那也是很‘文学’的！”并且哈哈笑了起来</a:t>
            </a:r>
            <a:r>
              <a:rPr lang="en-US" altLang="zh-CN" sz="2400"/>
              <a:t>——“</a:t>
            </a:r>
            <a:r>
              <a:rPr lang="zh-CN" altLang="en-US" sz="2400"/>
              <a:t>我像写小说那样写它们。”</a:t>
            </a:r>
            <a:endParaRPr lang="zh-CN" altLang="en-US" sz="2400" u="sng"/>
          </a:p>
          <a:p>
            <a:pPr lvl="0" eaLnBrk="1" hangingPunct="1">
              <a:lnSpc>
                <a:spcPct val="90000"/>
              </a:lnSpc>
            </a:pPr>
            <a:r>
              <a:rPr lang="zh-CN" altLang="en-US" sz="2400" u="sng"/>
              <a:t>      这是真的，那是本很美的文学作品。 </a:t>
            </a:r>
            <a:endParaRPr lang="zh-CN" altLang="en-US" sz="2400"/>
          </a:p>
          <a:p>
            <a:pPr lvl="0" eaLnBrk="1" hangingPunct="1">
              <a:lnSpc>
                <a:spcPct val="90000"/>
              </a:lnSpc>
            </a:pPr>
            <a:r>
              <a:rPr lang="zh-CN" altLang="en-US" sz="2400"/>
              <a:t>      沈从文对待苦难的态度十分潇洒。</a:t>
            </a:r>
            <a:endParaRPr lang="zh-CN" altLang="en-US" sz="2400"/>
          </a:p>
          <a:p>
            <a:pPr lvl="0" eaLnBrk="1" hangingPunct="1">
              <a:lnSpc>
                <a:spcPct val="90000"/>
              </a:lnSpc>
            </a:pPr>
            <a:r>
              <a:rPr lang="zh-CN" altLang="en-US" sz="2400"/>
              <a:t>      “文革”高潮时，我们已经很久没见面了。忽然在东堂子胡同迎面相遇了，他看到我，他装着没看到我，我们擦身而过。这一瞬间，他头都不歪地说了四个字：“要从容啊！”他是我的亲人，是我的骨肉长辈，我们却不敢停下来叙叙别情，交换交换痛苦；不能拉拉手，拥抱一下，痛快地哭一场。</a:t>
            </a:r>
            <a:endParaRPr lang="zh-CN" altLang="en-US" sz="2400"/>
          </a:p>
          <a:p>
            <a:pPr lvl="0" eaLnBrk="1" hangingPunct="1">
              <a:lnSpc>
                <a:spcPct val="90000"/>
              </a:lnSpc>
            </a:pPr>
            <a:r>
              <a:rPr lang="zh-CN" altLang="en-US" sz="2400"/>
              <a:t>      “要从容啊！”这几个字包含了多少内情。好像是家乡土地通过他的嘴巴对我们两代人的关照，叮咛，鼓励。 </a:t>
            </a:r>
            <a:endParaRPr lang="zh-CN" altLang="en-US" sz="2400"/>
          </a:p>
          <a:p>
            <a:pPr lvl="0" eaLnBrk="1" hangingPunct="1">
              <a:lnSpc>
                <a:spcPct val="90000"/>
              </a:lnSpc>
            </a:pPr>
            <a:r>
              <a:rPr lang="zh-CN" altLang="en-US" sz="2400"/>
              <a:t>      日子松点的时候，我们见了面，能在家里坐一坐喝口水了。他说他每天在天安门历史博物馆扫女厕所。 “这是造反派领导、革命小将对我的信任，虽然我政治上不可靠，但道德上可靠</a:t>
            </a:r>
            <a:r>
              <a:rPr lang="en-US" altLang="zh-CN" sz="2400"/>
              <a:t>……”</a:t>
            </a:r>
            <a:endParaRPr lang="en-US" altLang="zh-CN" sz="2400"/>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文本占位符 21505"/>
          <p:cNvSpPr>
            <a:spLocks noGrp="1"/>
          </p:cNvSpPr>
          <p:nvPr>
            <p:ph type="body" idx="1"/>
          </p:nvPr>
        </p:nvSpPr>
        <p:spPr>
          <a:xfrm>
            <a:off x="228600" y="228600"/>
            <a:ext cx="8686800" cy="6400800"/>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lnSpc>
                <a:spcPct val="80000"/>
              </a:lnSpc>
            </a:pPr>
            <a:r>
              <a:rPr lang="en-US" altLang="zh-CN" sz="2800"/>
              <a:t>       </a:t>
            </a:r>
            <a:r>
              <a:rPr lang="zh-CN" altLang="en-US" sz="2800"/>
              <a:t>又有一次，他说，开斗争会的时候，有人把一张标语用糊糊刷在他的背上。斗争会完了，他揭下那张“打倒反共文人沈从文”的标语一看，说：</a:t>
            </a:r>
            <a:r>
              <a:rPr lang="zh-CN" altLang="en-US" sz="2800" u="sng"/>
              <a:t>“那书法太不像话了，在我的背上贴这么蹩脚的书法，真难为情！他原应该好好练一练的！ ”</a:t>
            </a:r>
            <a:endParaRPr lang="zh-CN" altLang="en-US" sz="2800"/>
          </a:p>
          <a:p>
            <a:pPr lvl="0" eaLnBrk="1" hangingPunct="1">
              <a:lnSpc>
                <a:spcPct val="80000"/>
              </a:lnSpc>
            </a:pPr>
            <a:r>
              <a:rPr lang="zh-CN" altLang="en-US" sz="2800"/>
              <a:t>        时间过得很快，他到湖北咸宁干校去了，我也在河北磁县劳动了三年，我们有通信。他那个地方虽然名叫双溪，有万顷荷花，老人家身心的凄苦却是可想而知的。他来信居然说：“这里周围都是荷花，灿烂极了，你若来</a:t>
            </a:r>
            <a:r>
              <a:rPr lang="en-US" altLang="zh-CN" sz="2800"/>
              <a:t>……”</a:t>
            </a:r>
            <a:r>
              <a:rPr lang="zh-CN" altLang="en-US" sz="2800"/>
              <a:t>在双溪，身边无任何参考，仅凭记忆，他完成了二十一万字的服装史。 </a:t>
            </a:r>
            <a:endParaRPr lang="zh-CN" altLang="en-US" sz="2800"/>
          </a:p>
          <a:p>
            <a:pPr lvl="0" eaLnBrk="1" hangingPunct="1">
              <a:lnSpc>
                <a:spcPct val="80000"/>
              </a:lnSpc>
            </a:pPr>
            <a:r>
              <a:rPr lang="zh-CN" altLang="en-US" sz="2800"/>
              <a:t>        钱钟书先生，我们同住在一个大院子里，一次在我家聊天，他谈到表叔时说：“你别看从文这人微笑温和，文雅委婉，他不干的事，你强迫他试试！”</a:t>
            </a:r>
            <a:endParaRPr lang="zh-CN" altLang="en-US" sz="2800"/>
          </a:p>
          <a:p>
            <a:pPr lvl="0" eaLnBrk="1" hangingPunct="1">
              <a:lnSpc>
                <a:spcPct val="80000"/>
              </a:lnSpc>
            </a:pPr>
            <a:r>
              <a:rPr lang="zh-CN" altLang="en-US" sz="2800"/>
              <a:t>       表叔是一个连小学都没有毕业的人，他的才能智慧、人格品质是从哪里来的？我想，是故乡山水的影响吧。（本文有删改）</a:t>
            </a:r>
            <a:endParaRPr lang="zh-CN" altLang="en-US" sz="2800"/>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标题 22529"/>
          <p:cNvSpPr>
            <a:spLocks noGrp="1"/>
          </p:cNvSpPr>
          <p:nvPr>
            <p:ph type="title"/>
          </p:nvPr>
        </p:nvSpPr>
        <p:spPr>
          <a:xfrm>
            <a:off x="457200" y="274638"/>
            <a:ext cx="8229600" cy="11430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 typeface="Times New Roman" pitchFamily="18" charset="0"/>
              <a:buNone/>
              <a:defRPr kumimoji="0" lang="zh-CN" altLang="en-US" sz="4400" b="0" i="0" u="none" kern="1200" baseline="0">
                <a:solidFill>
                  <a:schemeClr val="tx2"/>
                </a:solidFill>
                <a:latin typeface="Arial" pitchFamily="34" charset="0"/>
                <a:ea typeface="宋体" pitchFamily="2" charset="-122"/>
                <a:cs typeface="+mj-cs"/>
              </a:defRPr>
            </a:lvl1pPr>
          </a:lstStyle>
          <a:p>
            <a:pPr lvl="0" eaLnBrk="1" hangingPunct="1"/>
            <a:endParaRPr lang="zh-CN" altLang="zh-CN"/>
          </a:p>
        </p:txBody>
      </p:sp>
      <p:sp>
        <p:nvSpPr>
          <p:cNvPr id="24579" name="文本占位符 22530"/>
          <p:cNvSpPr>
            <a:spLocks noGrp="1"/>
          </p:cNvSpPr>
          <p:nvPr>
            <p:ph type="body" idx="1"/>
          </p:nvPr>
        </p:nvSpPr>
        <p:spPr>
          <a:xfrm>
            <a:off x="457200" y="1600200"/>
            <a:ext cx="8229600" cy="4525963"/>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buNone/>
            </a:pPr>
            <a:r>
              <a:rPr lang="zh-CN" altLang="en-US"/>
              <a:t>请概括文章的主题。（</a:t>
            </a:r>
            <a:r>
              <a:rPr lang="en-US" altLang="zh-CN"/>
              <a:t>5</a:t>
            </a:r>
            <a:r>
              <a:rPr lang="zh-CN" altLang="en-US"/>
              <a:t>分）</a:t>
            </a:r>
            <a:endParaRPr lang="zh-CN" altLang="en-US"/>
          </a:p>
          <a:p>
            <a:pPr lvl="0" eaLnBrk="1" hangingPunct="1">
              <a:buNone/>
            </a:pPr>
            <a:r>
              <a:rPr lang="zh-CN" altLang="en-US">
                <a:solidFill>
                  <a:srgbClr val="FF0000"/>
                </a:solidFill>
              </a:rPr>
              <a:t>本文通过叙述沈从文平常而又不平常的工作、生活，表现了他卓越的才华和从容潇洒的人生态度，表达了作者对沈从文的尊崇和缅怀之情。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animEffect transition="in" filter="blinds(horizontal)">
                                      <p:cBhvr>
                                        <p:cTn id="7" dur="500" fill="hold"/>
                                        <p:tgtEl>
                                          <p:spTgt spid="2457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标题 23553"/>
          <p:cNvSpPr>
            <a:spLocks noGrp="1"/>
          </p:cNvSpPr>
          <p:nvPr>
            <p:ph type="title"/>
          </p:nvPr>
        </p:nvSpPr>
        <p:spPr>
          <a:xfrm>
            <a:off x="457200" y="274638"/>
            <a:ext cx="8229600" cy="11430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 typeface="Times New Roman" pitchFamily="18" charset="0"/>
              <a:buNone/>
              <a:defRPr kumimoji="0" lang="zh-CN" altLang="en-US" sz="4400" b="0" i="0" u="none" kern="1200" baseline="0">
                <a:solidFill>
                  <a:schemeClr val="tx2"/>
                </a:solidFill>
                <a:latin typeface="Arial" pitchFamily="34" charset="0"/>
                <a:ea typeface="宋体" pitchFamily="2" charset="-122"/>
                <a:cs typeface="+mj-cs"/>
              </a:defRPr>
            </a:lvl1pPr>
          </a:lstStyle>
          <a:p>
            <a:pPr lvl="0" eaLnBrk="1" hangingPunct="1"/>
            <a:r>
              <a:rPr lang="zh-CN" altLang="en-US"/>
              <a:t>饮一口汨罗江</a:t>
            </a:r>
            <a:endParaRPr lang="zh-CN" altLang="en-US"/>
          </a:p>
        </p:txBody>
      </p:sp>
      <p:sp>
        <p:nvSpPr>
          <p:cNvPr id="25603" name="文本占位符 23554"/>
          <p:cNvSpPr>
            <a:spLocks noGrp="1"/>
          </p:cNvSpPr>
          <p:nvPr>
            <p:ph type="body" idx="1"/>
          </p:nvPr>
        </p:nvSpPr>
        <p:spPr>
          <a:xfrm>
            <a:off x="457200" y="1600200"/>
            <a:ext cx="8229600" cy="4525963"/>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r>
              <a:rPr lang="en-US" altLang="zh-CN"/>
              <a:t>1</a:t>
            </a:r>
            <a:r>
              <a:rPr lang="zh-CN" altLang="en-US"/>
              <a:t>．从文中看，作者的情感经历了怎样的变化</a:t>
            </a:r>
            <a:r>
              <a:rPr lang="en-US" altLang="zh-CN"/>
              <a:t>?</a:t>
            </a:r>
            <a:r>
              <a:rPr lang="zh-CN" altLang="en-US"/>
              <a:t>请简要概括。</a:t>
            </a:r>
            <a:br>
              <a:rPr lang="zh-CN" altLang="en-US"/>
            </a:br>
            <a:endParaRPr lang="zh-CN" altLang="en-US"/>
          </a:p>
          <a:p>
            <a:pPr lvl="0" eaLnBrk="1" hangingPunct="1"/>
            <a:r>
              <a:rPr lang="zh-CN" altLang="en-US">
                <a:solidFill>
                  <a:srgbClr val="FF0000"/>
                </a:solidFill>
              </a:rPr>
              <a:t>答： （</a:t>
            </a:r>
            <a:r>
              <a:rPr lang="en-US" altLang="zh-CN">
                <a:solidFill>
                  <a:srgbClr val="FF0000"/>
                </a:solidFill>
              </a:rPr>
              <a:t>1</a:t>
            </a:r>
            <a:r>
              <a:rPr lang="zh-CN" altLang="en-US">
                <a:solidFill>
                  <a:srgbClr val="FF0000"/>
                </a:solidFill>
              </a:rPr>
              <a:t>）愤世嫉俗（愤怒） （</a:t>
            </a:r>
            <a:r>
              <a:rPr lang="en-US" altLang="zh-CN">
                <a:solidFill>
                  <a:srgbClr val="FF0000"/>
                </a:solidFill>
              </a:rPr>
              <a:t>2</a:t>
            </a:r>
            <a:r>
              <a:rPr lang="zh-CN" altLang="en-US">
                <a:solidFill>
                  <a:srgbClr val="FF0000"/>
                </a:solidFill>
              </a:rPr>
              <a:t>）惆怅 （</a:t>
            </a:r>
            <a:r>
              <a:rPr lang="en-US" altLang="zh-CN">
                <a:solidFill>
                  <a:srgbClr val="FF0000"/>
                </a:solidFill>
              </a:rPr>
              <a:t>3</a:t>
            </a:r>
            <a:r>
              <a:rPr lang="zh-CN" altLang="en-US">
                <a:solidFill>
                  <a:srgbClr val="FF0000"/>
                </a:solidFill>
              </a:rPr>
              <a:t>）索然（失望）</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blinds(horizontal)">
                                      <p:cBhvr>
                                        <p:cTn id="7" dur="500" fill="hold"/>
                                        <p:tgtEl>
                                          <p:spTgt spid="2560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5603">
                                            <p:txEl>
                                              <p:pRg st="1" end="1"/>
                                            </p:txEl>
                                          </p:spTgt>
                                        </p:tgtEl>
                                        <p:attrNameLst>
                                          <p:attrName>style.visibility</p:attrName>
                                        </p:attrNameLst>
                                      </p:cBhvr>
                                      <p:to>
                                        <p:strVal val="visible"/>
                                      </p:to>
                                    </p:set>
                                    <p:animEffect transition="in" filter="blinds(horizontal)">
                                      <p:cBhvr>
                                        <p:cTn id="12" dur="500" fill="hold"/>
                                        <p:tgtEl>
                                          <p:spTgt spid="256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标题 24577"/>
          <p:cNvSpPr>
            <a:spLocks noGrp="1"/>
          </p:cNvSpPr>
          <p:nvPr>
            <p:ph type="title"/>
          </p:nvPr>
        </p:nvSpPr>
        <p:spPr>
          <a:xfrm>
            <a:off x="457200" y="274638"/>
            <a:ext cx="8229600" cy="11430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 typeface="Times New Roman" pitchFamily="18" charset="0"/>
              <a:buNone/>
              <a:defRPr kumimoji="0" lang="zh-CN" altLang="en-US" sz="4400" b="0" i="0" u="none" kern="1200" baseline="0">
                <a:solidFill>
                  <a:schemeClr val="tx2"/>
                </a:solidFill>
                <a:latin typeface="Arial" pitchFamily="34" charset="0"/>
                <a:ea typeface="宋体" pitchFamily="2" charset="-122"/>
                <a:cs typeface="+mj-cs"/>
              </a:defRPr>
            </a:lvl1pPr>
          </a:lstStyle>
          <a:p>
            <a:pPr lvl="0" eaLnBrk="1" hangingPunct="1"/>
            <a:br>
              <a:rPr lang="en-US" altLang="zh-CN" sz="4000" b="1"/>
            </a:br>
            <a:r>
              <a:rPr lang="zh-CN" altLang="en-US" sz="4000" b="1"/>
              <a:t>二、过岭    （</a:t>
            </a:r>
            <a:r>
              <a:rPr lang="zh-CN" altLang="en-US" sz="4000"/>
              <a:t>师陀</a:t>
            </a:r>
            <a:r>
              <a:rPr lang="zh-CN" altLang="en-US" sz="4000" b="1"/>
              <a:t>）</a:t>
            </a:r>
            <a:br>
              <a:rPr lang="zh-CN" altLang="en-US" sz="4000"/>
            </a:br>
            <a:br>
              <a:rPr lang="zh-CN" altLang="en-US" sz="4000"/>
            </a:br>
            <a:endParaRPr lang="zh-CN" altLang="en-US" sz="4000"/>
          </a:p>
        </p:txBody>
      </p:sp>
      <p:sp>
        <p:nvSpPr>
          <p:cNvPr id="26627" name="文本占位符 24578"/>
          <p:cNvSpPr>
            <a:spLocks noGrp="1"/>
          </p:cNvSpPr>
          <p:nvPr>
            <p:ph type="body" idx="1"/>
          </p:nvPr>
        </p:nvSpPr>
        <p:spPr>
          <a:xfrm>
            <a:off x="457200" y="1600200"/>
            <a:ext cx="8229600" cy="4525963"/>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r>
              <a:rPr lang="en-US" altLang="zh-CN"/>
              <a:t>2</a:t>
            </a:r>
            <a:r>
              <a:rPr lang="zh-CN" altLang="en-US"/>
              <a:t>．“我”在过岭的三个阶段都有着丰富的心理感受，请结合全文进行分析。（</a:t>
            </a:r>
            <a:r>
              <a:rPr lang="en-US" altLang="zh-CN"/>
              <a:t>6</a:t>
            </a:r>
            <a:r>
              <a:rPr lang="zh-CN" altLang="en-US"/>
              <a:t>分）</a:t>
            </a:r>
            <a:endParaRPr lang="zh-CN" altLang="en-US"/>
          </a:p>
          <a:p>
            <a:pPr lvl="0" eaLnBrk="1" hangingPunct="1"/>
            <a:r>
              <a:rPr lang="zh-CN" altLang="en-US">
                <a:solidFill>
                  <a:srgbClr val="FF0000"/>
                </a:solidFill>
              </a:rPr>
              <a:t>答案：犹豫害怕担心（对马的隔膜）</a:t>
            </a:r>
            <a:r>
              <a:rPr lang="en-US" altLang="zh-CN">
                <a:solidFill>
                  <a:srgbClr val="FF0000"/>
                </a:solidFill>
              </a:rPr>
              <a:t>——</a:t>
            </a:r>
            <a:r>
              <a:rPr lang="zh-CN" altLang="en-US">
                <a:solidFill>
                  <a:srgbClr val="FF0000"/>
                </a:solidFill>
              </a:rPr>
              <a:t>快意飘飘然（对马的喜欢）</a:t>
            </a:r>
            <a:r>
              <a:rPr lang="en-US" altLang="zh-CN">
                <a:solidFill>
                  <a:srgbClr val="FF0000"/>
                </a:solidFill>
              </a:rPr>
              <a:t>——</a:t>
            </a:r>
            <a:r>
              <a:rPr lang="zh-CN" altLang="en-US">
                <a:solidFill>
                  <a:srgbClr val="FF0000"/>
                </a:solidFill>
              </a:rPr>
              <a:t>沉郁迷茫（对马的崇敬同情）</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animEffect transition="in" filter="blinds(horizontal)">
                                      <p:cBhvr>
                                        <p:cTn id="7" dur="500" fill="hold"/>
                                        <p:tgtEl>
                                          <p:spTgt spid="2662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0" name="标题 25601"/>
          <p:cNvSpPr>
            <a:spLocks noGrp="1"/>
          </p:cNvSpPr>
          <p:nvPr>
            <p:ph type="title"/>
          </p:nvPr>
        </p:nvSpPr>
        <p:spPr>
          <a:xfrm>
            <a:off x="457200" y="274638"/>
            <a:ext cx="8229600" cy="11430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 typeface="Times New Roman" pitchFamily="18" charset="0"/>
              <a:buNone/>
              <a:defRPr kumimoji="0" lang="zh-CN" altLang="en-US" sz="4400" b="0" i="0" u="none" kern="1200" baseline="0">
                <a:solidFill>
                  <a:schemeClr val="tx2"/>
                </a:solidFill>
                <a:latin typeface="Arial" pitchFamily="34" charset="0"/>
                <a:ea typeface="宋体" pitchFamily="2" charset="-122"/>
                <a:cs typeface="+mj-cs"/>
              </a:defRPr>
            </a:lvl1pPr>
          </a:lstStyle>
          <a:p>
            <a:pPr lvl="0" eaLnBrk="1" hangingPunct="1"/>
            <a:br>
              <a:rPr lang="en-US" altLang="zh-CN" sz="4000"/>
            </a:br>
            <a:r>
              <a:rPr lang="zh-CN" altLang="en-US" sz="4000"/>
              <a:t>三、耕作的诗人（张炜）</a:t>
            </a:r>
            <a:br>
              <a:rPr lang="zh-CN" altLang="en-US" sz="4000"/>
            </a:br>
            <a:br>
              <a:rPr lang="zh-CN" altLang="en-US" sz="4000"/>
            </a:br>
            <a:endParaRPr lang="zh-CN" altLang="en-US" sz="4000"/>
          </a:p>
        </p:txBody>
      </p:sp>
      <p:sp>
        <p:nvSpPr>
          <p:cNvPr id="27651" name="文本占位符 25602"/>
          <p:cNvSpPr>
            <a:spLocks noGrp="1"/>
          </p:cNvSpPr>
          <p:nvPr>
            <p:ph type="body" idx="1"/>
          </p:nvPr>
        </p:nvSpPr>
        <p:spPr>
          <a:xfrm>
            <a:off x="457200" y="1600200"/>
            <a:ext cx="8229600" cy="4525963"/>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r>
              <a:rPr lang="en-US" altLang="zh-CN"/>
              <a:t>3.</a:t>
            </a:r>
            <a:r>
              <a:rPr lang="zh-CN" altLang="en-US"/>
              <a:t>作者把托尔斯泰描绘成“耕作的诗人”，请据此概括散文的主旨。 </a:t>
            </a:r>
            <a:r>
              <a:rPr lang="en-US" altLang="zh-CN"/>
              <a:t>(5</a:t>
            </a:r>
            <a:r>
              <a:rPr lang="zh-CN" altLang="en-US"/>
              <a:t>分</a:t>
            </a:r>
            <a:r>
              <a:rPr lang="en-US" altLang="zh-CN"/>
              <a:t>)</a:t>
            </a:r>
            <a:br>
              <a:rPr lang="en-US" altLang="zh-CN"/>
            </a:br>
            <a:endParaRPr lang="en-US" altLang="zh-CN"/>
          </a:p>
          <a:p>
            <a:pPr lvl="0" eaLnBrk="1" hangingPunct="1"/>
            <a:r>
              <a:rPr lang="zh-CN" altLang="en-US"/>
              <a:t>答案：</a:t>
            </a:r>
            <a:r>
              <a:rPr lang="en-US" altLang="zh-CN"/>
              <a:t>①</a:t>
            </a:r>
            <a:r>
              <a:rPr lang="zh-CN" altLang="en-US"/>
              <a:t>本文通过描写伟大作家托尔斯泰与大地密不可分的关系，</a:t>
            </a:r>
            <a:r>
              <a:rPr lang="en-US" altLang="zh-CN"/>
              <a:t>②</a:t>
            </a:r>
            <a:r>
              <a:rPr lang="zh-CN" altLang="en-US"/>
              <a:t>揭示文学创作与体验生活的关系，批判当下纤弱、虚假、远离生活的创作风气。</a:t>
            </a:r>
            <a:r>
              <a:rPr lang="en-US" altLang="zh-CN"/>
              <a:t>③</a:t>
            </a:r>
            <a:r>
              <a:rPr lang="zh-CN" altLang="en-US"/>
              <a:t>高度礼赞了托尔斯泰生命不止、追求不息的创造精神。</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blinds(horizontal)">
                                      <p:cBhvr>
                                        <p:cTn id="7" dur="500" fill="hold"/>
                                        <p:tgtEl>
                                          <p:spTgt spid="2765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7651">
                                            <p:txEl>
                                              <p:pRg st="1" end="1"/>
                                            </p:txEl>
                                          </p:spTgt>
                                        </p:tgtEl>
                                        <p:attrNameLst>
                                          <p:attrName>style.visibility</p:attrName>
                                        </p:attrNameLst>
                                      </p:cBhvr>
                                      <p:to>
                                        <p:strVal val="visible"/>
                                      </p:to>
                                    </p:set>
                                    <p:animEffect transition="in" filter="blinds(horizontal)">
                                      <p:cBhvr>
                                        <p:cTn id="12" dur="500" fill="hold"/>
                                        <p:tgtEl>
                                          <p:spTgt spid="276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4" name="标题 26625"/>
          <p:cNvSpPr>
            <a:spLocks noGrp="1"/>
          </p:cNvSpPr>
          <p:nvPr>
            <p:ph type="title"/>
          </p:nvPr>
        </p:nvSpPr>
        <p:spPr>
          <a:xfrm>
            <a:off x="457200" y="274638"/>
            <a:ext cx="8229600" cy="11430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 typeface="Times New Roman" pitchFamily="18" charset="0"/>
              <a:buNone/>
              <a:defRPr kumimoji="0" lang="zh-CN" altLang="en-US" sz="4400" b="0" i="0" u="none" kern="1200" baseline="0">
                <a:solidFill>
                  <a:schemeClr val="tx2"/>
                </a:solidFill>
                <a:latin typeface="Arial" pitchFamily="34" charset="0"/>
                <a:ea typeface="宋体" pitchFamily="2" charset="-122"/>
                <a:cs typeface="+mj-cs"/>
              </a:defRPr>
            </a:lvl1pPr>
          </a:lstStyle>
          <a:p>
            <a:pPr lvl="0" eaLnBrk="1" hangingPunct="1"/>
            <a:br>
              <a:rPr lang="en-US" altLang="zh-CN" sz="4000"/>
            </a:br>
            <a:br>
              <a:rPr lang="en-US" altLang="zh-CN" sz="4000"/>
            </a:br>
            <a:r>
              <a:rPr lang="zh-CN" altLang="en-US" sz="4000"/>
              <a:t>四、木车的激情　　张炜</a:t>
            </a:r>
            <a:br>
              <a:rPr lang="zh-CN" altLang="en-US" sz="4000"/>
            </a:br>
            <a:br>
              <a:rPr lang="zh-CN" altLang="en-US" sz="4000"/>
            </a:br>
            <a:endParaRPr lang="zh-CN" altLang="en-US" sz="4000"/>
          </a:p>
        </p:txBody>
      </p:sp>
      <p:sp>
        <p:nvSpPr>
          <p:cNvPr id="28675" name="文本占位符 26626"/>
          <p:cNvSpPr>
            <a:spLocks noGrp="1"/>
          </p:cNvSpPr>
          <p:nvPr>
            <p:ph type="body" idx="1"/>
          </p:nvPr>
        </p:nvSpPr>
        <p:spPr>
          <a:xfrm>
            <a:off x="457200" y="1600200"/>
            <a:ext cx="8229600" cy="4525963"/>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r>
              <a:rPr lang="en-US" altLang="zh-CN"/>
              <a:t>4.</a:t>
            </a:r>
            <a:r>
              <a:rPr lang="zh-CN" altLang="en-US"/>
              <a:t>联系全文，概况本文主旨。</a:t>
            </a:r>
            <a:r>
              <a:rPr lang="en-US" altLang="zh-CN"/>
              <a:t>(6</a:t>
            </a:r>
            <a:r>
              <a:rPr lang="zh-CN" altLang="en-US"/>
              <a:t>分</a:t>
            </a:r>
            <a:r>
              <a:rPr lang="en-US" altLang="zh-CN"/>
              <a:t>)</a:t>
            </a:r>
            <a:br>
              <a:rPr lang="en-US" altLang="zh-CN"/>
            </a:br>
            <a:r>
              <a:rPr lang="zh-CN" altLang="en-US"/>
              <a:t>　　</a:t>
            </a:r>
            <a:endParaRPr lang="zh-CN" altLang="en-US"/>
          </a:p>
          <a:p>
            <a:pPr lvl="0" eaLnBrk="1" hangingPunct="1"/>
            <a:r>
              <a:rPr lang="zh-CN" altLang="en-US"/>
              <a:t>答：文章通过对几千年前孔子及其弟子的“木车的激情”的怀想和高科技时代人们精神现状的反思，抒发了作者对“木车的激情”的崇敬之情，表达了作者对现代人心灵缺失现状的忧思与批评。</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animEffect transition="in" filter="blinds(horizontal)">
                                      <p:cBhvr>
                                        <p:cTn id="7" dur="500" fill="hold"/>
                                        <p:tgtEl>
                                          <p:spTgt spid="286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8" name="文本占位符 27649"/>
          <p:cNvSpPr>
            <a:spLocks noGrp="1"/>
          </p:cNvSpPr>
          <p:nvPr>
            <p:ph type="body" idx="1"/>
          </p:nvPr>
        </p:nvSpPr>
        <p:spPr>
          <a:xfrm>
            <a:off x="457200" y="304800"/>
            <a:ext cx="8229600" cy="5821363"/>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algn="just" eaLnBrk="1" hangingPunct="1">
              <a:lnSpc>
                <a:spcPct val="150000"/>
              </a:lnSpc>
            </a:pPr>
            <a:r>
              <a:rPr lang="zh-CN" altLang="en-US" sz="2800">
                <a:solidFill>
                  <a:srgbClr val="000000"/>
                </a:solidFill>
                <a:latin typeface="Times New Roman" pitchFamily="18" charset="0"/>
              </a:rPr>
              <a:t>（</a:t>
            </a:r>
            <a:r>
              <a:rPr lang="en-US" altLang="zh-CN" sz="2800">
                <a:solidFill>
                  <a:srgbClr val="000000"/>
                </a:solidFill>
                <a:latin typeface="Times New Roman" pitchFamily="18" charset="0"/>
              </a:rPr>
              <a:t>《</a:t>
            </a:r>
            <a:r>
              <a:rPr lang="zh-CN" altLang="en-US" sz="2800">
                <a:solidFill>
                  <a:srgbClr val="000000"/>
                </a:solidFill>
                <a:latin typeface="Times New Roman" pitchFamily="18" charset="0"/>
              </a:rPr>
              <a:t>粮食</a:t>
            </a:r>
            <a:r>
              <a:rPr lang="en-US" altLang="zh-CN" sz="2800">
                <a:solidFill>
                  <a:srgbClr val="000000"/>
                </a:solidFill>
                <a:latin typeface="Times New Roman" pitchFamily="18" charset="0"/>
              </a:rPr>
              <a:t>》</a:t>
            </a:r>
            <a:r>
              <a:rPr lang="zh-CN" altLang="en-US" sz="2800">
                <a:solidFill>
                  <a:srgbClr val="000000"/>
                </a:solidFill>
                <a:latin typeface="Times New Roman" pitchFamily="18" charset="0"/>
              </a:rPr>
              <a:t>）概括全文主旨，并联系实际谈谈你的看法。（</a:t>
            </a:r>
            <a:r>
              <a:rPr lang="en-US" altLang="zh-CN" sz="2800">
                <a:solidFill>
                  <a:srgbClr val="000000"/>
                </a:solidFill>
                <a:latin typeface="Times New Roman" pitchFamily="18" charset="0"/>
              </a:rPr>
              <a:t>6</a:t>
            </a:r>
            <a:r>
              <a:rPr lang="zh-CN" altLang="en-US" sz="2800">
                <a:solidFill>
                  <a:srgbClr val="000000"/>
                </a:solidFill>
                <a:latin typeface="Times New Roman" pitchFamily="18" charset="0"/>
              </a:rPr>
              <a:t>分）</a:t>
            </a:r>
            <a:r>
              <a:rPr lang="zh-CN" altLang="en-US" sz="2800" u="sng">
                <a:solidFill>
                  <a:srgbClr val="000000"/>
                </a:solidFill>
                <a:latin typeface="宋体" pitchFamily="2" charset="-122"/>
              </a:rPr>
              <a:t>                                                           </a:t>
            </a:r>
            <a:endParaRPr lang="zh-CN" altLang="en-US" sz="2800" u="sng">
              <a:solidFill>
                <a:srgbClr val="000000"/>
              </a:solidFill>
              <a:latin typeface="宋体" pitchFamily="2" charset="-122"/>
            </a:endParaRPr>
          </a:p>
          <a:p>
            <a:pPr lvl="0" eaLnBrk="1" hangingPunct="1"/>
            <a:r>
              <a:rPr lang="zh-CN" altLang="en-US" sz="2800">
                <a:solidFill>
                  <a:srgbClr val="FF0000"/>
                </a:solidFill>
                <a:latin typeface="Times New Roman" pitchFamily="18" charset="0"/>
              </a:rPr>
              <a:t>【答案】</a:t>
            </a:r>
            <a:r>
              <a:rPr lang="en-US" altLang="zh-CN" sz="2800">
                <a:solidFill>
                  <a:srgbClr val="FF0000"/>
                </a:solidFill>
                <a:latin typeface="Times New Roman" pitchFamily="18" charset="0"/>
              </a:rPr>
              <a:t>①</a:t>
            </a:r>
            <a:r>
              <a:rPr lang="zh-CN" altLang="en-US" sz="2800">
                <a:solidFill>
                  <a:srgbClr val="FF0000"/>
                </a:solidFill>
                <a:latin typeface="Times New Roman" pitchFamily="18" charset="0"/>
              </a:rPr>
              <a:t>文章充满温情地叙写了农业时代粮食与人的血肉联系，并以之与大机器时代粮食生产、消费方式进行对比，表明了粮食是我们生命的源头和全部，表达了应珍爱粮食、尊重自然、敬畏生命的思想感情。</a:t>
            </a:r>
            <a:r>
              <a:rPr lang="en-US" altLang="zh-CN" sz="2800">
                <a:solidFill>
                  <a:srgbClr val="FF0000"/>
                </a:solidFill>
                <a:latin typeface="Times New Roman" pitchFamily="18" charset="0"/>
              </a:rPr>
              <a:t>②</a:t>
            </a:r>
            <a:r>
              <a:rPr lang="zh-CN" altLang="en-US" sz="2800">
                <a:solidFill>
                  <a:srgbClr val="FF0000"/>
                </a:solidFill>
                <a:latin typeface="Times New Roman" pitchFamily="18" charset="0"/>
              </a:rPr>
              <a:t>可以从珍爱粮食、尊重自然、敬畏生命等角度来联系现实谈自己的看法。</a:t>
            </a:r>
            <a:endParaRPr lang="zh-CN" altLang="en-US" sz="2800"/>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2" name="文本占位符 28673"/>
          <p:cNvSpPr>
            <a:spLocks noGrp="1"/>
          </p:cNvSpPr>
          <p:nvPr>
            <p:ph type="body" idx="1"/>
          </p:nvPr>
        </p:nvSpPr>
        <p:spPr>
          <a:xfrm>
            <a:off x="457200" y="609600"/>
            <a:ext cx="8229600" cy="5516563"/>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lnSpc>
                <a:spcPct val="150000"/>
              </a:lnSpc>
            </a:pPr>
            <a:r>
              <a:rPr lang="zh-CN" altLang="en-US" sz="2400">
                <a:latin typeface="宋体" pitchFamily="2" charset="-122"/>
              </a:rPr>
              <a:t>（</a:t>
            </a:r>
            <a:r>
              <a:rPr lang="en-US" altLang="zh-CN" sz="2400">
                <a:latin typeface="宋体" pitchFamily="2" charset="-122"/>
              </a:rPr>
              <a:t>《</a:t>
            </a:r>
            <a:r>
              <a:rPr lang="zh-CN" altLang="en-US" sz="2400">
                <a:latin typeface="宋体" pitchFamily="2" charset="-122"/>
              </a:rPr>
              <a:t>走眼</a:t>
            </a:r>
            <a:r>
              <a:rPr lang="en-US" altLang="zh-CN" sz="2400">
                <a:latin typeface="宋体" pitchFamily="2" charset="-122"/>
              </a:rPr>
              <a:t>》</a:t>
            </a:r>
            <a:r>
              <a:rPr lang="zh-CN" altLang="en-US" sz="2400">
                <a:latin typeface="宋体" pitchFamily="2" charset="-122"/>
              </a:rPr>
              <a:t>）．结合赵老板这一人物形象分析作品主旨。（</a:t>
            </a:r>
            <a:r>
              <a:rPr lang="en-US" altLang="zh-CN" sz="2400">
                <a:latin typeface="宋体" pitchFamily="2" charset="-122"/>
              </a:rPr>
              <a:t>5</a:t>
            </a:r>
            <a:r>
              <a:rPr lang="zh-CN" altLang="en-US" sz="2400">
                <a:latin typeface="宋体" pitchFamily="2" charset="-122"/>
              </a:rPr>
              <a:t>分）</a:t>
            </a:r>
            <a:endParaRPr lang="zh-CN" altLang="en-US" sz="2400">
              <a:latin typeface="Times New Roman" pitchFamily="18" charset="0"/>
            </a:endParaRPr>
          </a:p>
          <a:p>
            <a:pPr lvl="0" eaLnBrk="1" hangingPunct="1">
              <a:lnSpc>
                <a:spcPct val="150000"/>
              </a:lnSpc>
            </a:pPr>
            <a:r>
              <a:rPr lang="zh-CN" altLang="en-US" sz="2400">
                <a:latin typeface="Times New Roman" pitchFamily="18" charset="0"/>
              </a:rPr>
              <a:t>答案：小说塑造了一个阅历丰富，洞悉人心，为人仗义，精通业务的商人形象，揭示了经商与做人一样，都应该诚信、宽厚、与人为善的主旨。</a:t>
            </a:r>
            <a:endParaRPr lang="zh-CN" altLang="en-US" sz="2400">
              <a:latin typeface="Times New Roman" pitchFamily="18" charset="0"/>
            </a:endParaRPr>
          </a:p>
          <a:p>
            <a:pPr lvl="0" eaLnBrk="1" hangingPunct="1">
              <a:lnSpc>
                <a:spcPct val="150000"/>
              </a:lnSpc>
            </a:pPr>
            <a:r>
              <a:rPr lang="zh-CN" altLang="en-US" sz="2400">
                <a:latin typeface="Times New Roman" pitchFamily="18" charset="0"/>
              </a:rPr>
              <a:t>解</a:t>
            </a:r>
            <a:endParaRPr lang="zh-CN" altLang="en-US" sz="2400">
              <a:latin typeface="Times New Roman" pitchFamily="18" charset="0"/>
            </a:endParaRPr>
          </a:p>
          <a:p>
            <a:pPr lvl="0" eaLnBrk="1" hangingPunct="1"/>
            <a:endParaRPr lang="zh-CN" altLang="en-US"/>
          </a:p>
        </p:txBody>
      </p:sp>
      <p:pic>
        <p:nvPicPr>
          <p:cNvPr id="30723" name="New picture"/>
          <p:cNvPicPr/>
          <p:nvPr/>
        </p:nvPicPr>
        <p:blipFill>
          <a:blip r:embed="rId2"/>
          <a:stretch>
            <a:fillRect/>
          </a:stretch>
        </p:blipFill>
        <p:spPr>
          <a:xfrm>
            <a:off x="10490200" y="12344400"/>
            <a:ext cx="342900" cy="2540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8" name="标题 4097"/>
          <p:cNvSpPr>
            <a:spLocks noGrp="1"/>
          </p:cNvSpPr>
          <p:nvPr>
            <p:ph type="title"/>
          </p:nvPr>
        </p:nvSpPr>
        <p:spPr>
          <a:xfrm>
            <a:off x="457200" y="274638"/>
            <a:ext cx="8229600" cy="11430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 typeface="Times New Roman" pitchFamily="18" charset="0"/>
              <a:buNone/>
              <a:defRPr kumimoji="0" lang="zh-CN" altLang="en-US" sz="4400" b="0" i="0" u="none" kern="1200" baseline="0">
                <a:solidFill>
                  <a:schemeClr val="tx2"/>
                </a:solidFill>
                <a:latin typeface="Arial" pitchFamily="34" charset="0"/>
                <a:ea typeface="宋体" pitchFamily="2" charset="-122"/>
                <a:cs typeface="+mj-cs"/>
              </a:defRPr>
            </a:lvl1pPr>
          </a:lstStyle>
          <a:p>
            <a:pPr lvl="0" eaLnBrk="1" hangingPunct="1"/>
            <a:r>
              <a:rPr lang="en-US" altLang="zh-CN"/>
              <a:t>3</a:t>
            </a:r>
            <a:r>
              <a:rPr lang="zh-CN" altLang="en-US"/>
              <a:t>例题分析：</a:t>
            </a:r>
            <a:endParaRPr lang="zh-CN" altLang="en-US"/>
          </a:p>
        </p:txBody>
      </p:sp>
      <p:sp>
        <p:nvSpPr>
          <p:cNvPr id="4099" name="文本占位符 4098"/>
          <p:cNvSpPr>
            <a:spLocks noGrp="1"/>
          </p:cNvSpPr>
          <p:nvPr>
            <p:ph type="body" idx="1"/>
          </p:nvPr>
        </p:nvSpPr>
        <p:spPr>
          <a:xfrm>
            <a:off x="457200" y="1600200"/>
            <a:ext cx="8229600" cy="4525963"/>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buNone/>
            </a:pPr>
            <a:r>
              <a:rPr lang="zh-CN" altLang="en-US"/>
              <a:t>例一、文章前一部分是回忆往事，请用简明的语言梳理这段往事中“我”的感情发展脉络                 安徽卷 冰心</a:t>
            </a:r>
            <a:r>
              <a:rPr lang="en-US" altLang="zh-CN"/>
              <a:t>《</a:t>
            </a:r>
            <a:r>
              <a:rPr lang="zh-CN" altLang="en-US"/>
              <a:t>往事二</a:t>
            </a:r>
            <a:r>
              <a:rPr lang="en-US" altLang="zh-CN"/>
              <a:t>》</a:t>
            </a:r>
            <a:r>
              <a:rPr lang="zh-CN" altLang="en-US"/>
              <a:t>）</a:t>
            </a:r>
            <a:endParaRPr lang="zh-CN" altLang="en-US"/>
          </a:p>
          <a:p>
            <a:pPr lvl="0" eaLnBrk="1" hangingPunct="1">
              <a:buNone/>
            </a:pPr>
            <a:r>
              <a:rPr lang="zh-CN" altLang="en-US"/>
              <a:t>审题：</a:t>
            </a:r>
            <a:r>
              <a:rPr lang="en-US" altLang="zh-CN"/>
              <a:t>A“</a:t>
            </a:r>
            <a:r>
              <a:rPr lang="zh-CN" altLang="en-US">
                <a:solidFill>
                  <a:srgbClr val="FF0000"/>
                </a:solidFill>
              </a:rPr>
              <a:t>用简明语言梳理</a:t>
            </a:r>
            <a:r>
              <a:rPr lang="zh-CN" altLang="en-US"/>
              <a:t>”表明是概括</a:t>
            </a:r>
            <a:endParaRPr lang="zh-CN" altLang="en-US"/>
          </a:p>
          <a:p>
            <a:pPr lvl="0" eaLnBrk="1" hangingPunct="1">
              <a:buNone/>
            </a:pPr>
            <a:r>
              <a:rPr lang="zh-CN" altLang="en-US"/>
              <a:t>           </a:t>
            </a:r>
            <a:r>
              <a:rPr lang="en-US" altLang="zh-CN"/>
              <a:t>B“</a:t>
            </a:r>
            <a:r>
              <a:rPr lang="zh-CN" altLang="en-US">
                <a:solidFill>
                  <a:srgbClr val="FF0000"/>
                </a:solidFill>
              </a:rPr>
              <a:t>文章前一部分回忆往事</a:t>
            </a:r>
            <a:r>
              <a:rPr lang="zh-CN" altLang="en-US"/>
              <a:t>”确定了范围</a:t>
            </a:r>
            <a:endParaRPr lang="zh-CN" altLang="en-US"/>
          </a:p>
          <a:p>
            <a:pPr lvl="0" eaLnBrk="1" hangingPunct="1">
              <a:buNone/>
            </a:pPr>
            <a:r>
              <a:rPr lang="zh-CN" altLang="en-US"/>
              <a:t>           </a:t>
            </a:r>
            <a:r>
              <a:rPr lang="en-US" altLang="zh-CN"/>
              <a:t>C“</a:t>
            </a:r>
            <a:r>
              <a:rPr lang="zh-CN" altLang="en-US">
                <a:solidFill>
                  <a:srgbClr val="FF0000"/>
                </a:solidFill>
              </a:rPr>
              <a:t>我</a:t>
            </a:r>
            <a:r>
              <a:rPr lang="zh-CN" altLang="en-US"/>
              <a:t>”明确了情感主体</a:t>
            </a:r>
            <a:endParaRPr lang="zh-CN" altLang="en-US"/>
          </a:p>
          <a:p>
            <a:pPr lvl="0" eaLnBrk="1" hangingPunct="1">
              <a:buNone/>
            </a:pPr>
            <a:r>
              <a:rPr lang="zh-CN" altLang="en-US"/>
              <a:t>           </a:t>
            </a:r>
            <a:r>
              <a:rPr lang="en-US" altLang="zh-CN"/>
              <a:t>D“</a:t>
            </a:r>
            <a:r>
              <a:rPr lang="zh-CN" altLang="en-US">
                <a:solidFill>
                  <a:srgbClr val="FF0000"/>
                </a:solidFill>
              </a:rPr>
              <a:t>这段往事中</a:t>
            </a:r>
            <a:r>
              <a:rPr lang="zh-CN" altLang="en-US"/>
              <a:t>”点明情感对象，结合文本具体说是</a:t>
            </a:r>
            <a:r>
              <a:rPr lang="zh-CN" altLang="en-US">
                <a:solidFill>
                  <a:srgbClr val="FF0000"/>
                </a:solidFill>
              </a:rPr>
              <a:t>就做“灯台守”一事和父亲的交流</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099">
                                            <p:txEl>
                                              <p:pRg st="1" end="1"/>
                                            </p:txEl>
                                          </p:spTgt>
                                        </p:tgtEl>
                                        <p:attrNameLst>
                                          <p:attrName>style.visibility</p:attrName>
                                        </p:attrNameLst>
                                      </p:cBhvr>
                                      <p:to>
                                        <p:strVal val="visible"/>
                                      </p:to>
                                    </p:set>
                                    <p:animEffect transition="in" filter="blinds(horizontal)">
                                      <p:cBhvr>
                                        <p:cTn id="7" dur="500" fill="hold"/>
                                        <p:tgtEl>
                                          <p:spTgt spid="4099">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099">
                                            <p:txEl>
                                              <p:pRg st="2" end="2"/>
                                            </p:txEl>
                                          </p:spTgt>
                                        </p:tgtEl>
                                        <p:attrNameLst>
                                          <p:attrName>style.visibility</p:attrName>
                                        </p:attrNameLst>
                                      </p:cBhvr>
                                      <p:to>
                                        <p:strVal val="visible"/>
                                      </p:to>
                                    </p:set>
                                    <p:animEffect transition="in" filter="blinds(horizontal)">
                                      <p:cBhvr>
                                        <p:cTn id="10" dur="500" fill="hold"/>
                                        <p:tgtEl>
                                          <p:spTgt spid="4099">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4099">
                                            <p:txEl>
                                              <p:pRg st="3" end="3"/>
                                            </p:txEl>
                                          </p:spTgt>
                                        </p:tgtEl>
                                        <p:attrNameLst>
                                          <p:attrName>style.visibility</p:attrName>
                                        </p:attrNameLst>
                                      </p:cBhvr>
                                      <p:to>
                                        <p:strVal val="visible"/>
                                      </p:to>
                                    </p:set>
                                    <p:animEffect transition="in" filter="blinds(horizontal)">
                                      <p:cBhvr>
                                        <p:cTn id="13" dur="500" fill="hold"/>
                                        <p:tgtEl>
                                          <p:spTgt spid="4099">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4099">
                                            <p:txEl>
                                              <p:pRg st="4" end="4"/>
                                            </p:txEl>
                                          </p:spTgt>
                                        </p:tgtEl>
                                        <p:attrNameLst>
                                          <p:attrName>style.visibility</p:attrName>
                                        </p:attrNameLst>
                                      </p:cBhvr>
                                      <p:to>
                                        <p:strVal val="visible"/>
                                      </p:to>
                                    </p:set>
                                    <p:animEffect transition="in" filter="blinds(horizontal)">
                                      <p:cBhvr>
                                        <p:cTn id="16" dur="500" fill="hold"/>
                                        <p:tgtEl>
                                          <p:spTgt spid="40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2" name="文本占位符 5121"/>
          <p:cNvSpPr>
            <a:spLocks noGrp="1"/>
          </p:cNvSpPr>
          <p:nvPr>
            <p:ph type="body" idx="1"/>
          </p:nvPr>
        </p:nvSpPr>
        <p:spPr>
          <a:xfrm>
            <a:off x="0" y="228600"/>
            <a:ext cx="9144000" cy="6629400"/>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lnSpc>
                <a:spcPct val="80000"/>
              </a:lnSpc>
            </a:pPr>
            <a:r>
              <a:rPr lang="en-US" altLang="zh-CN" sz="2800"/>
              <a:t>       </a:t>
            </a:r>
            <a:r>
              <a:rPr lang="zh-CN" altLang="en-US" sz="2800"/>
              <a:t>是除夜的酒后，在父亲的书室里。父亲看书，我也坐近书几，已是久久的沉默</a:t>
            </a:r>
            <a:r>
              <a:rPr lang="en-US" altLang="zh-CN" sz="2800"/>
              <a:t>──</a:t>
            </a:r>
            <a:br>
              <a:rPr lang="en-US" altLang="zh-CN" sz="2800"/>
            </a:br>
            <a:r>
              <a:rPr lang="en-US" altLang="zh-CN" sz="2800"/>
              <a:t>       </a:t>
            </a:r>
            <a:r>
              <a:rPr lang="zh-CN" altLang="en-US" sz="2800"/>
              <a:t>我站起，双手支颐【颐</a:t>
            </a:r>
            <a:r>
              <a:rPr lang="en-US" altLang="zh-CN" sz="2800"/>
              <a:t>(yí</a:t>
            </a:r>
            <a:r>
              <a:rPr lang="zh-CN" altLang="en-US" sz="2800"/>
              <a:t>）颊、腮，也指下巴】。半倚在几上，我唤：“爹爹！”父亲抬起头来。“我想看守灯塔去。”</a:t>
            </a:r>
            <a:br>
              <a:rPr lang="zh-CN" altLang="en-US" sz="2800"/>
            </a:br>
            <a:r>
              <a:rPr lang="en-US" altLang="zh-CN" sz="2800"/>
              <a:t>       </a:t>
            </a:r>
            <a:r>
              <a:rPr lang="zh-CN" altLang="en-US" sz="2800"/>
              <a:t>父亲笑了一笑，说：“也好，整年整月的守着海</a:t>
            </a:r>
            <a:r>
              <a:rPr lang="en-US" altLang="zh-CN" sz="2800"/>
              <a:t>──</a:t>
            </a:r>
            <a:r>
              <a:rPr lang="zh-CN" altLang="en-US" sz="2800"/>
              <a:t>只是太冷寂一些。”说完仍看他的书。</a:t>
            </a:r>
            <a:br>
              <a:rPr lang="zh-CN" altLang="en-US" sz="2800"/>
            </a:br>
            <a:r>
              <a:rPr lang="en-US" altLang="zh-CN" sz="2800"/>
              <a:t>       </a:t>
            </a:r>
            <a:r>
              <a:rPr lang="zh-CN" altLang="en-US" sz="2800"/>
              <a:t>我又说：“我不怕冷寂，真的，爹爹！”</a:t>
            </a:r>
            <a:br>
              <a:rPr lang="zh-CN" altLang="en-US" sz="2800"/>
            </a:br>
            <a:r>
              <a:rPr lang="en-US" altLang="zh-CN" sz="2800"/>
              <a:t>       </a:t>
            </a:r>
            <a:r>
              <a:rPr lang="zh-CN" altLang="en-US" sz="2800"/>
              <a:t>父亲放下书说：“真的便怎样？”</a:t>
            </a:r>
            <a:br>
              <a:rPr lang="zh-CN" altLang="en-US" sz="2800"/>
            </a:br>
            <a:r>
              <a:rPr lang="en-US" altLang="zh-CN" sz="2800"/>
              <a:t>   </a:t>
            </a:r>
            <a:br>
              <a:rPr lang="zh-CN" altLang="en-US" sz="2800"/>
            </a:br>
            <a:endParaRPr lang="zh-CN" altLang="en-US" sz="2800"/>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6" name="标题 1"/>
          <p:cNvSpPr>
            <a:spLocks noGrp="1"/>
          </p:cNvSpPr>
          <p:nvPr>
            <p:ph type="title"/>
          </p:nvPr>
        </p:nvSpPr>
        <p:spPr>
          <a:xfrm>
            <a:off x="457200" y="274638"/>
            <a:ext cx="8229600" cy="1143000"/>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 typeface="Times New Roman" pitchFamily="18" charset="0"/>
              <a:buNone/>
              <a:defRPr kumimoji="0" lang="zh-CN" altLang="en-US" sz="4400" b="0" i="0" u="none" kern="1200" baseline="0">
                <a:solidFill>
                  <a:schemeClr val="tx2"/>
                </a:solidFill>
                <a:latin typeface="Arial" pitchFamily="34" charset="0"/>
                <a:ea typeface="宋体" pitchFamily="2" charset="-122"/>
                <a:cs typeface="+mj-cs"/>
              </a:defRPr>
            </a:lvl1pPr>
          </a:lstStyle>
          <a:p>
            <a:pPr lvl="0"/>
            <a:r>
              <a:rPr lang="en-US" altLang="zh-CN"/>
              <a:t> </a:t>
            </a:r>
            <a:r>
              <a:rPr lang="zh-CN" altLang="en-US"/>
              <a:t>这时我反无从说起了！我耸一耸肩，我说：“看灯塔是一种最伟大，最高尚，而又最有诗意的生活</a:t>
            </a:r>
            <a:r>
              <a:rPr lang="en-US" altLang="zh-CN"/>
              <a:t>……”</a:t>
            </a:r>
            <a:br>
              <a:rPr lang="en-US" altLang="zh-CN"/>
            </a:br>
            <a:r>
              <a:rPr lang="en-US" altLang="zh-CN"/>
              <a:t>       </a:t>
            </a:r>
            <a:r>
              <a:rPr lang="zh-CN" altLang="en-US"/>
              <a:t>父亲点头说：“这个自然！”他往后靠着椅背，是预备长谈的姿势。这时我们都感着兴味了</a:t>
            </a:r>
            <a:br>
              <a:rPr lang="zh-CN" altLang="en-US"/>
            </a:br>
            <a:r>
              <a:rPr lang="en-US" altLang="zh-CN"/>
              <a:t>       </a:t>
            </a:r>
            <a:r>
              <a:rPr lang="zh-CN" altLang="en-US"/>
              <a:t>我仍旧站着，我说：“只要是一样远的为人民服务，不是独善其身；我们固然不必避世，而因着性之相近，我们也不必避‘避世’！”</a:t>
            </a:r>
            <a:br>
              <a:rPr lang="zh-CN" altLang="en-US"/>
            </a:br>
            <a:r>
              <a:rPr lang="en-US" altLang="zh-CN"/>
              <a:t>       </a:t>
            </a:r>
            <a:r>
              <a:rPr lang="zh-CN" altLang="en-US"/>
              <a:t>父亲笑着点头。</a:t>
            </a:r>
            <a:endParaRPr lang="zh-CN" altLang="en-US"/>
          </a:p>
        </p:txBody>
      </p:sp>
      <p:sp>
        <p:nvSpPr>
          <p:cNvPr id="6147" name="内容占位符 2"/>
          <p:cNvSpPr>
            <a:spLocks noGrp="1"/>
          </p:cNvSpPr>
          <p:nvPr>
            <p:ph idx="1"/>
          </p:nvPr>
        </p:nvSpPr>
        <p:spPr>
          <a:xfrm>
            <a:off x="457200" y="1600200"/>
            <a:ext cx="8229600" cy="4525963"/>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文本占位符 6145"/>
          <p:cNvSpPr>
            <a:spLocks noGrp="1"/>
          </p:cNvSpPr>
          <p:nvPr>
            <p:ph type="body" idx="1"/>
          </p:nvPr>
        </p:nvSpPr>
        <p:spPr>
          <a:xfrm>
            <a:off x="0" y="0"/>
            <a:ext cx="9144000" cy="6858000"/>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lnSpc>
                <a:spcPct val="90000"/>
              </a:lnSpc>
              <a:buNone/>
            </a:pPr>
            <a:r>
              <a:rPr lang="en-US" altLang="zh-CN" sz="2400"/>
              <a:t>           </a:t>
            </a:r>
            <a:r>
              <a:rPr lang="zh-CN" altLang="en-US" sz="2400"/>
              <a:t>我接着：“避世而出家，是我所不屑做的，奈何以青年有为之身，受十方供养？”</a:t>
            </a:r>
            <a:br>
              <a:rPr lang="zh-CN" altLang="en-US" sz="2400"/>
            </a:br>
            <a:r>
              <a:rPr lang="en-US" altLang="zh-CN" sz="2400"/>
              <a:t>       </a:t>
            </a:r>
            <a:r>
              <a:rPr lang="zh-CN" altLang="en-US" sz="2400"/>
              <a:t>父亲只笑着。</a:t>
            </a:r>
            <a:br>
              <a:rPr lang="zh-CN" altLang="en-US" sz="2400"/>
            </a:br>
            <a:r>
              <a:rPr lang="en-US" altLang="zh-CN" sz="2400"/>
              <a:t>       </a:t>
            </a:r>
            <a:r>
              <a:rPr lang="zh-CN" altLang="en-US" sz="2400"/>
              <a:t>我勇敢地说：“灯台中的别名，便是‘光明的使者’。他抛离田里，牺牲了家人骨肉的团聚，一切种种世上耳目纷华的娱乐，来整年整月的对着渺茫无际的海天。除却海上的飞鸥片帆，天上的云涌风起，不能有新的接触。除了骀荡〔骀</a:t>
            </a:r>
            <a:r>
              <a:rPr lang="en-US" altLang="zh-CN" sz="2400"/>
              <a:t>(dái)</a:t>
            </a:r>
            <a:r>
              <a:rPr lang="zh-CN" altLang="en-US" sz="2400"/>
              <a:t>荡：使人舒畅。〕的海风，和岛上崖旁转青的小草，他不知春至。我抛却‘乐群’，只知‘敬业’</a:t>
            </a:r>
            <a:r>
              <a:rPr lang="en-US" altLang="zh-CN" sz="2400"/>
              <a:t>……”</a:t>
            </a:r>
            <a:br>
              <a:rPr lang="en-US" altLang="zh-CN" sz="2400"/>
            </a:br>
            <a:r>
              <a:rPr lang="en-US" altLang="zh-CN" sz="2400"/>
              <a:t>       </a:t>
            </a:r>
            <a:r>
              <a:rPr lang="zh-CN" altLang="en-US" sz="2400"/>
              <a:t>父亲说：“和人群大陆隔绝，是怎样的一种牺牲，这情绪，我们航海人真是透彻中边的了！”言次，他微叹。</a:t>
            </a:r>
            <a:br>
              <a:rPr lang="zh-CN" altLang="en-US" sz="2400"/>
            </a:br>
            <a:r>
              <a:rPr lang="en-US" altLang="zh-CN" sz="2400"/>
              <a:t>       </a:t>
            </a:r>
            <a:r>
              <a:rPr lang="zh-CN" altLang="en-US" sz="2400"/>
              <a:t>我连忙说，“否，这在我并不是牺牲！我晚上举着火炬，登上天梯，我觉得有无上的倨傲与光荣。几多好男子，轻侮别离，弄潮破浪，狎习〔狎</a:t>
            </a:r>
            <a:r>
              <a:rPr lang="en-US" altLang="zh-CN" sz="2400"/>
              <a:t>(xiá)</a:t>
            </a:r>
            <a:r>
              <a:rPr lang="zh-CN" altLang="en-US" sz="2400"/>
              <a:t>习：亲近、领略。〕了海上的腥风，驱使着如意的桅帆，自以为不可一世，而在狂飙浓雾，海水山立之顷，他们却蹙眉低首，捧盘屏息，凝注着这一点高悬闪烁的光明！这一点是警觉，是慰安，是导引，然而这一点是由我燃着！”</a:t>
            </a:r>
            <a:br>
              <a:rPr lang="zh-CN" altLang="en-US" sz="2400"/>
            </a:br>
            <a:endParaRPr lang="zh-CN" altLang="en-US" sz="2400"/>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4" name="文本占位符 7169"/>
          <p:cNvSpPr>
            <a:spLocks noGrp="1"/>
          </p:cNvSpPr>
          <p:nvPr>
            <p:ph type="body" idx="1"/>
          </p:nvPr>
        </p:nvSpPr>
        <p:spPr>
          <a:xfrm>
            <a:off x="228600" y="228600"/>
            <a:ext cx="8915400" cy="6400800"/>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lnSpc>
                <a:spcPct val="80000"/>
              </a:lnSpc>
            </a:pPr>
            <a:r>
              <a:rPr lang="en-US" altLang="zh-CN" sz="2400"/>
              <a:t>       </a:t>
            </a:r>
            <a:r>
              <a:rPr lang="zh-CN" altLang="en-US" sz="2400"/>
              <a:t>父亲沉静的眼光中，似乎忽忽的起了回忆。</a:t>
            </a:r>
            <a:br>
              <a:rPr lang="zh-CN" altLang="en-US" sz="2400"/>
            </a:br>
            <a:r>
              <a:rPr lang="en-US" altLang="zh-CN" sz="2400"/>
              <a:t>      “</a:t>
            </a:r>
            <a:r>
              <a:rPr lang="zh-CN" altLang="en-US" sz="2400"/>
              <a:t>晴明之日，海不扬波，我抱膝沙上，悠然看潮落星生。风雨之日，我倚窗观涛，听浪花怒撼崖石。我闭门读书，以海洋为师，以星月为友，这一切都是不变与永久。</a:t>
            </a:r>
            <a:br>
              <a:rPr lang="zh-CN" altLang="en-US" sz="2400"/>
            </a:br>
            <a:r>
              <a:rPr lang="en-US" altLang="zh-CN" sz="2400"/>
              <a:t>       “</a:t>
            </a:r>
            <a:r>
              <a:rPr lang="zh-CN" altLang="en-US" sz="2400"/>
              <a:t>三五日一来的小艇上，我不断的得着世外的消息，和家人朋友的书函；似暂离又似永别的景况，使我们永驻在‘的的如水’的情谊之中。我可读一切的新书籍，我可写作，在文化上，我并不曾与世界隔绝。”</a:t>
            </a:r>
            <a:br>
              <a:rPr lang="zh-CN" altLang="en-US" sz="2400"/>
            </a:br>
            <a:r>
              <a:rPr lang="en-US" altLang="zh-CN" sz="2400"/>
              <a:t>       </a:t>
            </a:r>
            <a:r>
              <a:rPr lang="zh-CN" altLang="en-US" sz="2400"/>
              <a:t>父亲笑说，“灯塔生活，固然极其超脱，而你的幻象，也未免过于美丽。倘若病起来，海水拍天之间，你可怎么办？”</a:t>
            </a:r>
            <a:br>
              <a:rPr lang="zh-CN" altLang="en-US" sz="2400"/>
            </a:br>
            <a:r>
              <a:rPr lang="en-US" altLang="zh-CN" sz="2400"/>
              <a:t>       </a:t>
            </a:r>
            <a:r>
              <a:rPr lang="zh-CN" altLang="en-US" sz="2400"/>
              <a:t>我也笑道：“这个容易</a:t>
            </a:r>
            <a:r>
              <a:rPr lang="en-US" altLang="zh-CN" sz="2400"/>
              <a:t>──</a:t>
            </a:r>
            <a:r>
              <a:rPr lang="zh-CN" altLang="en-US" sz="2400"/>
              <a:t>一时虑不到这些！”</a:t>
            </a:r>
            <a:br>
              <a:rPr lang="zh-CN" altLang="en-US" sz="2400"/>
            </a:br>
            <a:r>
              <a:rPr lang="en-US" altLang="zh-CN" sz="2400"/>
              <a:t>       </a:t>
            </a:r>
            <a:r>
              <a:rPr lang="zh-CN" altLang="en-US" sz="2400"/>
              <a:t>父亲道：“病只关你一身，误了燃灯，却是关于众生的光明</a:t>
            </a:r>
            <a:r>
              <a:rPr lang="en-US" altLang="zh-CN" sz="2400"/>
              <a:t>……”</a:t>
            </a:r>
            <a:br>
              <a:rPr lang="en-US" altLang="zh-CN" sz="2400"/>
            </a:br>
            <a:r>
              <a:rPr lang="en-US" altLang="zh-CN" sz="2400"/>
              <a:t>       </a:t>
            </a:r>
            <a:r>
              <a:rPr lang="zh-CN" altLang="en-US" sz="2400"/>
              <a:t>我连忙说：“所以我说这生活是伟大的！”</a:t>
            </a:r>
            <a:br>
              <a:rPr lang="zh-CN" altLang="en-US" sz="2400"/>
            </a:br>
            <a:r>
              <a:rPr lang="en-US" altLang="zh-CN" sz="2400"/>
              <a:t>       </a:t>
            </a:r>
            <a:r>
              <a:rPr lang="zh-CN" altLang="en-US" sz="2400"/>
              <a:t>父亲看我一笑，笑我词支，说：“我知道你会登梯燃灯，但倘若有大风浓雾，触石沉舟的事，你须鸣枪，你须放艇</a:t>
            </a:r>
            <a:r>
              <a:rPr lang="en-US" altLang="zh-CN" sz="2400"/>
              <a:t>……”</a:t>
            </a:r>
            <a:br>
              <a:rPr lang="en-US" altLang="zh-CN" sz="2400"/>
            </a:br>
            <a:r>
              <a:rPr lang="en-US" altLang="zh-CN" sz="2400"/>
              <a:t>        </a:t>
            </a:r>
            <a:r>
              <a:rPr lang="zh-CN" altLang="en-US" sz="2400"/>
              <a:t>我郑重的说，“这一切，尤其是我所深爱的。为着自己，为着众生，我都愿学！”</a:t>
            </a:r>
            <a:br>
              <a:rPr lang="zh-CN" altLang="en-US" sz="2400"/>
            </a:br>
            <a:r>
              <a:rPr lang="en-US" altLang="zh-CN" sz="2400"/>
              <a:t>       </a:t>
            </a:r>
            <a:r>
              <a:rPr lang="zh-CN" altLang="en-US" sz="2400"/>
              <a:t>父亲无言，久久，笑道：“你若是男儿，是我的好儿子！”</a:t>
            </a:r>
            <a:br>
              <a:rPr lang="zh-CN" altLang="en-US" sz="2400"/>
            </a:br>
            <a:r>
              <a:rPr lang="zh-CN" altLang="en-US" sz="2400"/>
              <a:t> </a:t>
            </a:r>
            <a:endParaRPr lang="zh-CN" altLang="en-US" sz="2400"/>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文本占位符 8193"/>
          <p:cNvSpPr>
            <a:spLocks noGrp="1"/>
          </p:cNvSpPr>
          <p:nvPr>
            <p:ph type="body" idx="1"/>
          </p:nvPr>
        </p:nvSpPr>
        <p:spPr>
          <a:xfrm>
            <a:off x="0" y="0"/>
            <a:ext cx="9144000" cy="6858000"/>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lnSpc>
                <a:spcPct val="80000"/>
              </a:lnSpc>
            </a:pPr>
            <a:r>
              <a:rPr lang="en-US" altLang="zh-CN" sz="2400"/>
              <a:t>       </a:t>
            </a:r>
            <a:r>
              <a:rPr lang="zh-CN" altLang="en-US" sz="2400"/>
              <a:t>我走近一步，说：“假如我要得这种位置，东南沿海一带，爹爹总可为力？”</a:t>
            </a:r>
            <a:br>
              <a:rPr lang="zh-CN" altLang="en-US" sz="2400"/>
            </a:br>
            <a:r>
              <a:rPr lang="en-US" altLang="zh-CN" sz="2400"/>
              <a:t>       </a:t>
            </a:r>
            <a:r>
              <a:rPr lang="zh-CN" altLang="en-US" sz="2400"/>
              <a:t>父亲看着我说：“或者</a:t>
            </a:r>
            <a:r>
              <a:rPr lang="en-US" altLang="zh-CN" sz="2400"/>
              <a:t>……</a:t>
            </a:r>
            <a:r>
              <a:rPr lang="zh-CN" altLang="en-US" sz="2400"/>
              <a:t>但你为何说得这般的郑重？”</a:t>
            </a:r>
            <a:br>
              <a:rPr lang="zh-CN" altLang="en-US" sz="2400"/>
            </a:br>
            <a:r>
              <a:rPr lang="en-US" altLang="zh-CN" sz="2400"/>
              <a:t>       </a:t>
            </a:r>
            <a:r>
              <a:rPr lang="zh-CN" altLang="en-US" sz="2400"/>
              <a:t>我肃然道：“我处心积虑已经三年了！”</a:t>
            </a:r>
            <a:br>
              <a:rPr lang="zh-CN" altLang="en-US" sz="2400"/>
            </a:br>
            <a:r>
              <a:rPr lang="en-US" altLang="zh-CN" sz="2400"/>
              <a:t>       </a:t>
            </a:r>
            <a:r>
              <a:rPr lang="zh-CN" altLang="en-US" sz="2400"/>
              <a:t>父亲敛容，沉思的抚着书角，半天，说：“我无有不赞成，我无有不为力。为着去国离家，吸受海上腥风的航海者，我忍心舍遣我惟一的弱女，到岛山上点起光明。但是，惟一的条件，灯台守不要女孩子！”</a:t>
            </a:r>
            <a:br>
              <a:rPr lang="zh-CN" altLang="en-US" sz="2400"/>
            </a:br>
            <a:r>
              <a:rPr lang="en-US" altLang="zh-CN" sz="2400"/>
              <a:t>       </a:t>
            </a:r>
            <a:r>
              <a:rPr lang="zh-CN" altLang="en-US" sz="2400"/>
              <a:t>我木然勉强一笑，退坐了下去。</a:t>
            </a:r>
            <a:br>
              <a:rPr lang="zh-CN" altLang="en-US" sz="2400"/>
            </a:br>
            <a:r>
              <a:rPr lang="en-US" altLang="zh-CN" sz="2400"/>
              <a:t>       </a:t>
            </a:r>
            <a:r>
              <a:rPr lang="zh-CN" altLang="en-US" sz="2400"/>
              <a:t>又是久久的沉默</a:t>
            </a:r>
            <a:r>
              <a:rPr lang="en-US" altLang="zh-CN" sz="2400"/>
              <a:t>──</a:t>
            </a:r>
            <a:br>
              <a:rPr lang="en-US" altLang="zh-CN" sz="2400"/>
            </a:br>
            <a:r>
              <a:rPr lang="en-US" altLang="zh-CN" sz="2400"/>
              <a:t>        </a:t>
            </a:r>
            <a:r>
              <a:rPr lang="zh-CN" altLang="en-US" sz="2400"/>
              <a:t>父亲站起来，慰安我似的，“清静伟大，照射光明的生活，原不止灯台守，人生宽广的很！”</a:t>
            </a:r>
            <a:br>
              <a:rPr lang="zh-CN" altLang="en-US" sz="2400"/>
            </a:br>
            <a:r>
              <a:rPr lang="en-US" altLang="zh-CN" sz="2400"/>
              <a:t>       </a:t>
            </a:r>
            <a:r>
              <a:rPr lang="zh-CN" altLang="en-US" sz="2400"/>
              <a:t>我不言语。坐了一会，便掀开帘子出去。</a:t>
            </a:r>
            <a:br>
              <a:rPr lang="zh-CN" altLang="en-US" sz="2400"/>
            </a:br>
            <a:r>
              <a:rPr lang="en-US" altLang="zh-CN" sz="2400"/>
              <a:t>       </a:t>
            </a:r>
            <a:r>
              <a:rPr lang="zh-CN" altLang="en-US" sz="2400"/>
              <a:t>弟弟们站在院子的四隅，燃着了小爆竹。彼此抛掷，欢呼声中，偶然有一两支掷到我身上来，我只笑避</a:t>
            </a:r>
            <a:r>
              <a:rPr lang="en-US" altLang="zh-CN" sz="2400"/>
              <a:t>──</a:t>
            </a:r>
            <a:r>
              <a:rPr lang="zh-CN" altLang="en-US" sz="2400"/>
              <a:t>实在没有同他们追逐的心绪。</a:t>
            </a:r>
            <a:br>
              <a:rPr lang="zh-CN" altLang="en-US" sz="2400"/>
            </a:br>
            <a:r>
              <a:rPr lang="en-US" altLang="zh-CN" sz="2400"/>
              <a:t>       </a:t>
            </a:r>
            <a:r>
              <a:rPr lang="zh-CN" altLang="en-US" sz="2400"/>
              <a:t>回到卧室，黑沉沉的歪在床上。除夕的梦纵使不灵验，万一能梦见，也是慰情聊胜无。我一念至诚的要入梦，幻想中画出环境，暗灰色的波涛，岿然的白塔</a:t>
            </a:r>
            <a:r>
              <a:rPr lang="en-US" altLang="zh-CN" sz="2400"/>
              <a:t>……</a:t>
            </a:r>
            <a:br>
              <a:rPr lang="en-US" altLang="zh-CN" sz="2400"/>
            </a:br>
            <a:r>
              <a:rPr lang="en-US" altLang="zh-CN" sz="2400"/>
              <a:t>       </a:t>
            </a:r>
            <a:r>
              <a:rPr lang="zh-CN" altLang="en-US" sz="2400"/>
              <a:t>一夜寂然</a:t>
            </a:r>
            <a:r>
              <a:rPr lang="en-US" altLang="zh-CN" sz="2400"/>
              <a:t>──</a:t>
            </a:r>
            <a:r>
              <a:rPr lang="zh-CN" altLang="en-US" sz="2400"/>
              <a:t>奈何连个梦都不能做！</a:t>
            </a:r>
            <a:br>
              <a:rPr lang="zh-CN" altLang="en-US" sz="2400"/>
            </a:br>
            <a:r>
              <a:rPr lang="en-US" altLang="zh-CN" sz="2400"/>
              <a:t> </a:t>
            </a:r>
            <a:endParaRPr lang="en-US" altLang="zh-CN" sz="2400"/>
          </a:p>
          <a:p>
            <a:pPr lvl="0" eaLnBrk="1" hangingPunct="1">
              <a:lnSpc>
                <a:spcPct val="80000"/>
              </a:lnSpc>
            </a:pPr>
            <a:r>
              <a:rPr lang="en-US" altLang="zh-CN" sz="2400"/>
              <a:t>   </a:t>
            </a:r>
            <a:r>
              <a:rPr lang="zh-CN" altLang="en-US" sz="2400">
                <a:solidFill>
                  <a:srgbClr val="FF0000"/>
                </a:solidFill>
              </a:rPr>
              <a:t>（这是两年前的事了</a:t>
            </a:r>
            <a:r>
              <a:rPr lang="en-US" altLang="zh-CN" sz="2400">
                <a:solidFill>
                  <a:srgbClr val="FF0000"/>
                </a:solidFill>
              </a:rPr>
              <a:t>……</a:t>
            </a:r>
            <a:r>
              <a:rPr lang="zh-CN" altLang="en-US" sz="2400">
                <a:solidFill>
                  <a:srgbClr val="FF0000"/>
                </a:solidFill>
              </a:rPr>
              <a:t>）</a:t>
            </a:r>
            <a:endParaRPr lang="zh-CN" altLang="en-US" sz="2400">
              <a:solidFill>
                <a:srgbClr val="FF0000"/>
              </a:solidFill>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文本占位符 9217"/>
          <p:cNvSpPr>
            <a:spLocks noGrp="1"/>
          </p:cNvSpPr>
          <p:nvPr>
            <p:ph type="body" idx="1"/>
          </p:nvPr>
        </p:nvSpPr>
        <p:spPr>
          <a:xfrm>
            <a:off x="228600" y="228600"/>
            <a:ext cx="8763000" cy="6400800"/>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3200" b="0" i="0" u="none" kern="1200" baseline="0">
                <a:solidFill>
                  <a:schemeClr val="tx1"/>
                </a:solidFill>
                <a:latin typeface="+mn-lt"/>
                <a:ea typeface="+mn-ea"/>
                <a:cs typeface="+mn-cs"/>
              </a:defRPr>
            </a:lvl1pPr>
            <a:lvl2pPr marL="742950" lvl="1" indent="-28575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800" b="0" i="0" u="none" kern="1200" baseline="0">
                <a:solidFill>
                  <a:schemeClr val="tx1"/>
                </a:solidFill>
                <a:latin typeface="Arial" pitchFamily="34" charset="0"/>
                <a:ea typeface="宋体" pitchFamily="2" charset="-122"/>
                <a:cs typeface="+mn-cs"/>
              </a:defRPr>
            </a:lvl2pPr>
            <a:lvl3pPr marL="1143000" lvl="2"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400" b="0" i="0" u="none" kern="1200" baseline="0">
                <a:solidFill>
                  <a:schemeClr val="tx1"/>
                </a:solidFill>
                <a:latin typeface="Arial" pitchFamily="34" charset="0"/>
                <a:ea typeface="宋体" pitchFamily="2" charset="-122"/>
                <a:cs typeface="+mn-cs"/>
              </a:defRPr>
            </a:lvl3pPr>
            <a:lvl4pPr marL="1600200" lvl="3"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4pPr>
            <a:lvl5pPr marL="2057400" lvl="4" indent="-228600" algn="l" defTabSz="914400" rtl="0" eaLnBrk="0" fontAlgn="base" hangingPunct="0">
              <a:lnSpc>
                <a:spcPct val="100000"/>
              </a:lnSpc>
              <a:spcBef>
                <a:spcPct val="20000"/>
              </a:spcBef>
              <a:spcAft>
                <a:spcPct val="0"/>
              </a:spcAft>
              <a:buClrTx/>
              <a:buSzTx/>
              <a:buFont typeface="Times New Roman" pitchFamily="18" charset="0"/>
              <a:buChar char="»"/>
              <a:defRPr kumimoji="0" lang="zh-CN" altLang="en-US" sz="2000" b="0" i="0" u="none" kern="1200" baseline="0">
                <a:solidFill>
                  <a:schemeClr val="tx1"/>
                </a:solidFill>
                <a:latin typeface="Arial" pitchFamily="34" charset="0"/>
                <a:ea typeface="宋体" pitchFamily="2" charset="-122"/>
                <a:cs typeface="+mn-cs"/>
              </a:defRPr>
            </a:lvl5pPr>
            <a:lvl6pPr marL="2514600" lvl="5"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6pPr>
            <a:lvl7pPr marL="2971800" lvl="6"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7pPr>
            <a:lvl8pPr marL="3429000" lvl="7"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8pPr>
            <a:lvl9pPr marL="3886200" lvl="8" indent="-228600" algn="l" rtl="0" eaLnBrk="1" fontAlgn="base" latinLnBrk="0" hangingPunct="1">
              <a:lnSpc>
                <a:spcPct val="100000"/>
              </a:lnSpc>
              <a:spcBef>
                <a:spcPct val="20000"/>
              </a:spcBef>
              <a:spcAft>
                <a:spcPct val="0"/>
              </a:spcAft>
              <a:buSzTx/>
              <a:buFont typeface="Times New Roman" panose="02020603050405020304" charset="0"/>
              <a:buChar char="»"/>
              <a:defRPr lang="zh-CN" altLang="en-US" sz="2000" u="none" kern="1200" baseline="0">
                <a:solidFill>
                  <a:schemeClr val="tx1"/>
                </a:solidFill>
                <a:latin typeface="Arial" pitchFamily="34" charset="0"/>
                <a:ea typeface="宋体" pitchFamily="2" charset="-122"/>
                <a:cs typeface="+mn-cs"/>
              </a:defRPr>
            </a:lvl9pPr>
          </a:lstStyle>
          <a:p>
            <a:pPr lvl="0" eaLnBrk="1" hangingPunct="1">
              <a:lnSpc>
                <a:spcPct val="90000"/>
              </a:lnSpc>
              <a:buNone/>
            </a:pPr>
            <a:r>
              <a:rPr lang="zh-CN" altLang="en-US" sz="2800" b="1"/>
              <a:t>答案：</a:t>
            </a:r>
            <a:endParaRPr lang="zh-CN" altLang="en-US" sz="2800" b="1"/>
          </a:p>
          <a:p>
            <a:pPr lvl="0" eaLnBrk="1" hangingPunct="1">
              <a:lnSpc>
                <a:spcPct val="90000"/>
              </a:lnSpc>
              <a:buNone/>
            </a:pPr>
            <a:r>
              <a:rPr lang="zh-CN" altLang="en-US" sz="2800" b="1"/>
              <a:t>（</a:t>
            </a:r>
            <a:r>
              <a:rPr lang="en-US" altLang="zh-CN" sz="2800" b="1"/>
              <a:t>1</a:t>
            </a:r>
            <a:r>
              <a:rPr lang="zh-CN" altLang="en-US" sz="2800" b="1"/>
              <a:t>）</a:t>
            </a:r>
            <a:r>
              <a:rPr lang="zh-CN" altLang="en-US" sz="2800" b="1">
                <a:solidFill>
                  <a:srgbClr val="FF0000"/>
                </a:solidFill>
              </a:rPr>
              <a:t>紧张、期待</a:t>
            </a:r>
            <a:r>
              <a:rPr lang="zh-CN" altLang="en-US" sz="2800" b="1"/>
              <a:t>（此为开始谈话时的感情，可以替换的词为畏怯、犹豫、想往、期望、希冀等）</a:t>
            </a:r>
            <a:r>
              <a:rPr lang="en-US" altLang="zh-CN" sz="2800" b="1"/>
              <a:t>1</a:t>
            </a:r>
            <a:r>
              <a:rPr lang="zh-CN" altLang="en-US" sz="2800" b="1"/>
              <a:t>分；</a:t>
            </a:r>
            <a:endParaRPr lang="zh-CN" altLang="en-US" sz="2800" b="1"/>
          </a:p>
          <a:p>
            <a:pPr lvl="0" eaLnBrk="1" hangingPunct="1">
              <a:lnSpc>
                <a:spcPct val="90000"/>
              </a:lnSpc>
              <a:buNone/>
            </a:pPr>
            <a:r>
              <a:rPr lang="zh-CN" altLang="en-US" sz="2800" b="1"/>
              <a:t>（</a:t>
            </a:r>
            <a:r>
              <a:rPr lang="en-US" altLang="zh-CN" sz="2800" b="1"/>
              <a:t>2</a:t>
            </a:r>
            <a:r>
              <a:rPr lang="zh-CN" altLang="en-US" sz="2800" b="1"/>
              <a:t>）</a:t>
            </a:r>
            <a:r>
              <a:rPr lang="zh-CN" altLang="en-US" sz="2800" b="1">
                <a:solidFill>
                  <a:srgbClr val="FF0000"/>
                </a:solidFill>
              </a:rPr>
              <a:t>兴奋憧憬、坚定执着</a:t>
            </a:r>
            <a:r>
              <a:rPr lang="zh-CN" altLang="en-US" sz="2800" b="1"/>
              <a:t>（此为谈话中的感情，“兴奋憧憬”可以替换的词为欣喜若狂、激动、陶醉、崇拜、畅快、自豪、骄傲、光荣等，</a:t>
            </a:r>
            <a:r>
              <a:rPr lang="en-US" altLang="zh-CN" sz="2800" b="1"/>
              <a:t>1</a:t>
            </a:r>
            <a:r>
              <a:rPr lang="zh-CN" altLang="en-US" sz="2800" b="1"/>
              <a:t>分；“坚定执着”可以替换的词为坚持、勇敢、热爱、笃定、坚定、坚韧、决心、超脱、沉浸等，</a:t>
            </a:r>
            <a:r>
              <a:rPr lang="en-US" altLang="zh-CN" sz="2800" b="1"/>
              <a:t>1</a:t>
            </a:r>
            <a:r>
              <a:rPr lang="zh-CN" altLang="en-US" sz="2800" b="1"/>
              <a:t>分）共</a:t>
            </a:r>
            <a:r>
              <a:rPr lang="en-US" altLang="zh-CN" sz="2800" b="1"/>
              <a:t>2</a:t>
            </a:r>
            <a:r>
              <a:rPr lang="zh-CN" altLang="en-US" sz="2800" b="1"/>
              <a:t>分；</a:t>
            </a:r>
            <a:endParaRPr lang="zh-CN" altLang="en-US" sz="2800" b="1"/>
          </a:p>
          <a:p>
            <a:pPr lvl="0" eaLnBrk="1" hangingPunct="1">
              <a:lnSpc>
                <a:spcPct val="90000"/>
              </a:lnSpc>
              <a:buNone/>
            </a:pPr>
            <a:r>
              <a:rPr lang="zh-CN" altLang="en-US" sz="2800" b="1"/>
              <a:t>（</a:t>
            </a:r>
            <a:r>
              <a:rPr lang="en-US" altLang="zh-CN" sz="2800" b="1"/>
              <a:t>3</a:t>
            </a:r>
            <a:r>
              <a:rPr lang="zh-CN" altLang="en-US" sz="2800" b="1"/>
              <a:t>）</a:t>
            </a:r>
            <a:r>
              <a:rPr lang="zh-CN" altLang="en-US" sz="2800" b="1">
                <a:solidFill>
                  <a:srgbClr val="FF0000"/>
                </a:solidFill>
              </a:rPr>
              <a:t>失望无奈</a:t>
            </a:r>
            <a:r>
              <a:rPr lang="zh-CN" altLang="en-US" sz="2800" b="1"/>
              <a:t>（此为谈话结束后的感情，可以替换的词为失落、孤单、悲凉、神伤、惋惜等）</a:t>
            </a:r>
            <a:r>
              <a:rPr lang="en-US" altLang="zh-CN" sz="2800" b="1"/>
              <a:t>1</a:t>
            </a:r>
            <a:r>
              <a:rPr lang="zh-CN" altLang="en-US" sz="2800" b="1"/>
              <a:t>分。</a:t>
            </a:r>
            <a:endParaRPr lang="zh-CN" altLang="en-US" sz="2800" b="1"/>
          </a:p>
          <a:p>
            <a:pPr lvl="0" eaLnBrk="1" hangingPunct="1">
              <a:lnSpc>
                <a:spcPct val="90000"/>
              </a:lnSpc>
              <a:buNone/>
            </a:pPr>
            <a:r>
              <a:rPr lang="zh-CN" altLang="en-US" sz="2800" b="1"/>
              <a:t>三点补充：</a:t>
            </a:r>
            <a:r>
              <a:rPr lang="en-US" altLang="zh-CN" sz="2800" b="1"/>
              <a:t>A</a:t>
            </a:r>
            <a:r>
              <a:rPr lang="zh-CN" altLang="en-US" sz="2800" b="1"/>
              <a:t>关键词有错字不给分</a:t>
            </a:r>
            <a:r>
              <a:rPr lang="en-US" altLang="zh-CN" sz="2800" b="1"/>
              <a:t>B</a:t>
            </a:r>
            <a:r>
              <a:rPr lang="zh-CN" altLang="en-US" sz="2800" b="1"/>
              <a:t>写得空洞不给分，比如写“谈话达到了高潮”</a:t>
            </a:r>
            <a:r>
              <a:rPr lang="en-US" altLang="zh-CN" sz="2800" b="1"/>
              <a:t>C</a:t>
            </a:r>
            <a:r>
              <a:rPr lang="zh-CN" altLang="en-US" sz="2800" b="1"/>
              <a:t>情感写反不给分，比如把欣喜写成哀愁、把哀愁写成欣喜不给分</a:t>
            </a:r>
            <a:r>
              <a:rPr lang="en-US" altLang="zh-CN" sz="2800" b="1"/>
              <a:t>D</a:t>
            </a:r>
            <a:r>
              <a:rPr lang="zh-CN" altLang="en-US" sz="2800" b="1"/>
              <a:t>与文本不一致，比如开始部分认为父亲是拒绝，不给分）</a:t>
            </a:r>
            <a:endParaRPr lang="zh-CN" altLang="en-US" sz="2800" b="1"/>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93</Paragraphs>
  <Slides>29</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29</vt:i4>
      </vt:variant>
    </vt:vector>
  </HeadingPairs>
  <TitlesOfParts>
    <vt:vector baseType="lpstr" size="36">
      <vt:lpstr>Arial</vt:lpstr>
      <vt:lpstr>宋体</vt:lpstr>
      <vt:lpstr>Times New Roman</vt:lpstr>
      <vt:lpstr>黑体</vt:lpstr>
      <vt:lpstr>Wingdings</vt:lpstr>
      <vt:lpstr>楷体_GB2312</vt:lpstr>
      <vt:lpstr>默认设计模板</vt:lpstr>
      <vt:lpstr>散文情感和主题概括</vt:lpstr>
      <vt:lpstr>一、散文情感概括</vt:lpstr>
      <vt:lpstr>3例题分析：</vt:lpstr>
      <vt:lpstr>PowerPoint Presentation</vt:lpstr>
      <vt:lpstr> 这时我反无从说起了！我耸一耸肩，我说：“看灯塔是一种最伟大，最高尚，而又最有诗意的生活……”       父亲点头说：“这个自然！”他往后靠着椅背，是预备长谈的姿势。这时我们都感着兴味了       我仍旧站着，我说：“只要是一样远的为人民服务，不是独善其身；我们固然不必避世，而因着性之相近，我们也不必避‘避世’！”       父亲笑着点头。</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二、散文主题的概括</vt:lpstr>
      <vt:lpstr>PowerPoint Presentation</vt:lpstr>
      <vt:lpstr>写人散文归结点：对这个人的形象的刻画，对这人的情感态度，甚至深入到对人生的思考，对社会的思考。如《痛哭和珍》，写出了刘和珍的勇气、毅力、乐观热情，同时也表达了对当时中国老百姓的愚蠢、可怜、残忍和充满奴性的批判，揭示出时局的险恶，反动派的凶残。</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饮一口汨罗江</vt:lpstr>
      <vt:lpstr>二、过岭    （师陀）</vt:lpstr>
      <vt:lpstr>三、耕作的诗人（张炜）</vt:lpstr>
      <vt:lpstr>四、木车的激情　　张炜</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2022-05-27T08:31:09.005</cp:lastPrinted>
  <dcterms:created xsi:type="dcterms:W3CDTF">2022-05-27T08:31:09Z</dcterms:created>
  <dcterms:modified xsi:type="dcterms:W3CDTF">2022-05-27T00:31:09Z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