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70" r:id="rId5"/>
    <p:sldId id="271" r:id="rId6"/>
    <p:sldId id="272" r:id="rId7"/>
    <p:sldId id="263" r:id="rId8"/>
    <p:sldId id="262" r:id="rId9"/>
    <p:sldId id="264" r:id="rId10"/>
    <p:sldId id="268" r:id="rId11"/>
    <p:sldId id="265" r:id="rId12"/>
    <p:sldId id="267" r:id="rId13"/>
    <p:sldId id="266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FF0066"/>
    <a:srgbClr val="1A5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01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206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99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673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133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496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99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41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5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47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50A9B-9246-4AD2-8D13-94DF920D0B31}" type="datetimeFigureOut">
              <a:rPr lang="zh-CN" altLang="en-US" smtClean="0"/>
              <a:t>2013/11/14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1FF3C-7450-4772-A515-31D316CD84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34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I:\幻灯片背景\http_imgloadCAA4Q0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475656" y="1844824"/>
            <a:ext cx="61926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60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巧借小事著美文</a:t>
            </a:r>
            <a:endParaRPr lang="zh-CN" altLang="en-US" sz="60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9952" y="5013176"/>
            <a:ext cx="379142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房县城关四</a:t>
            </a:r>
            <a:r>
              <a:rPr lang="zh-CN" altLang="en-US" sz="28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中</a:t>
            </a:r>
            <a:r>
              <a:rPr lang="zh-CN" altLang="en-US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：</a:t>
            </a:r>
            <a:r>
              <a:rPr lang="zh-CN" altLang="en-US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周慧仙</a:t>
            </a:r>
            <a:endParaRPr lang="zh-CN" altLang="en-US" sz="2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573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幻灯片背景\http_imgloadCAQ9S9D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332656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ea"/>
              </a:rPr>
              <a:t>2</a:t>
            </a:r>
            <a:r>
              <a:rPr lang="zh-CN" altLang="zh-CN" sz="2400" dirty="0">
                <a:latin typeface="+mn-ea"/>
              </a:rPr>
              <a:t>、链接</a:t>
            </a:r>
            <a:r>
              <a:rPr lang="zh-CN" altLang="zh-CN" sz="2400" dirty="0" smtClean="0">
                <a:latin typeface="+mn-ea"/>
              </a:rPr>
              <a:t>生活</a:t>
            </a:r>
            <a:endParaRPr lang="en-US" altLang="zh-CN" sz="2400" dirty="0" smtClean="0">
              <a:latin typeface="+mn-ea"/>
            </a:endParaRPr>
          </a:p>
          <a:p>
            <a:endParaRPr lang="zh-CN" altLang="zh-CN" sz="2400" dirty="0">
              <a:latin typeface="+mn-ea"/>
            </a:endParaRPr>
          </a:p>
          <a:p>
            <a:r>
              <a:rPr lang="en-US" altLang="zh-CN" sz="2400" dirty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一次考试成绩公布后，考了前所未有的好成绩，你心情愉悦地走在回家的路上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……</a:t>
            </a:r>
            <a:endParaRPr lang="en-US" altLang="zh-CN" sz="2400" b="1" dirty="0">
              <a:solidFill>
                <a:srgbClr val="FF0000"/>
              </a:solidFill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endParaRPr lang="zh-CN" altLang="zh-CN" sz="2400" dirty="0">
              <a:latin typeface="+mn-ea"/>
            </a:endParaRPr>
          </a:p>
          <a:p>
            <a:r>
              <a:rPr lang="en-US" altLang="zh-CN" sz="2400" dirty="0">
                <a:latin typeface="+mn-ea"/>
              </a:rPr>
              <a:t>B</a:t>
            </a:r>
            <a:r>
              <a:rPr lang="zh-CN" altLang="zh-CN" sz="2400" dirty="0">
                <a:latin typeface="+mn-ea"/>
              </a:rPr>
              <a:t>、</a:t>
            </a:r>
            <a:r>
              <a:rPr lang="zh-CN" altLang="zh-CN" sz="2400" b="1" dirty="0">
                <a:solidFill>
                  <a:srgbClr val="0070C0"/>
                </a:solidFill>
                <a:latin typeface="+mn-ea"/>
              </a:rPr>
              <a:t>一次考试失利后，你心情沮丧地走在回家的路上……</a:t>
            </a:r>
          </a:p>
        </p:txBody>
      </p:sp>
    </p:spTree>
    <p:extLst>
      <p:ext uri="{BB962C8B-B14F-4D97-AF65-F5344CB8AC3E}">
        <p14:creationId xmlns:p14="http://schemas.microsoft.com/office/powerpoint/2010/main" val="139401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幻灯片背景\http_imgloadCAQ9S9D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87524" y="260648"/>
            <a:ext cx="856895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三、口头演练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请</a:t>
            </a:r>
            <a:r>
              <a:rPr lang="zh-CN" altLang="zh-CN" sz="2800" dirty="0"/>
              <a:t>同学们快速打开你生活的网页（家庭——学校——社会——自然），看有没有一件</a:t>
            </a:r>
            <a:r>
              <a:rPr lang="zh-CN" altLang="zh-CN" sz="2800" dirty="0">
                <a:solidFill>
                  <a:srgbClr val="C00000"/>
                </a:solidFill>
              </a:rPr>
              <a:t>细小之事，微小之物触动你的心灵、震撼你的灵魂或引发你的思考和感慨</a:t>
            </a:r>
            <a:r>
              <a:rPr lang="zh-CN" altLang="zh-CN" sz="2800" dirty="0"/>
              <a:t>。请双击你选中的小事，在你的脑海里放大，然后讲述给大家听听，好吗？</a:t>
            </a:r>
          </a:p>
        </p:txBody>
      </p:sp>
    </p:spTree>
    <p:extLst>
      <p:ext uri="{BB962C8B-B14F-4D97-AF65-F5344CB8AC3E}">
        <p14:creationId xmlns:p14="http://schemas.microsoft.com/office/powerpoint/2010/main" val="420966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幻灯片背景\http_imgloadCATQH1N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19241" y="188640"/>
            <a:ext cx="835292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四、总结回顾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选出</a:t>
            </a:r>
            <a:r>
              <a:rPr lang="zh-CN" altLang="zh-CN" sz="2800" dirty="0"/>
              <a:t>小事，体现生活</a:t>
            </a:r>
          </a:p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铺陈</a:t>
            </a:r>
            <a:r>
              <a:rPr lang="zh-CN" altLang="zh-CN" sz="2800" dirty="0"/>
              <a:t>小事，注重细节</a:t>
            </a:r>
            <a:r>
              <a:rPr lang="en-US" altLang="zh-CN" sz="2800" dirty="0"/>
              <a:t>        </a:t>
            </a:r>
            <a:r>
              <a:rPr lang="zh-CN" altLang="zh-CN" sz="2800" b="1" dirty="0">
                <a:solidFill>
                  <a:srgbClr val="FF0000"/>
                </a:solidFill>
              </a:rPr>
              <a:t>以小见大</a:t>
            </a:r>
          </a:p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渲染</a:t>
            </a:r>
            <a:r>
              <a:rPr lang="zh-CN" altLang="zh-CN" sz="2800" dirty="0"/>
              <a:t>小事，突出主题</a:t>
            </a:r>
          </a:p>
          <a:p>
            <a:endParaRPr lang="en-US" altLang="zh-CN" sz="2800" dirty="0" smtClean="0"/>
          </a:p>
          <a:p>
            <a:r>
              <a:rPr lang="zh-CN" altLang="zh-CN" sz="2800" dirty="0" smtClean="0"/>
              <a:t>“</a:t>
            </a:r>
            <a:r>
              <a:rPr lang="zh-CN" altLang="zh-CN" sz="2800" dirty="0"/>
              <a:t>一粒沙里见世界，半瓣花上说人情”，下可谓一滴水可以映出太阳的光辉，细微处亦可体现伟大的精神。</a:t>
            </a:r>
          </a:p>
          <a:p>
            <a:endParaRPr lang="en-US" altLang="zh-CN" sz="2800" dirty="0" smtClean="0"/>
          </a:p>
          <a:p>
            <a:r>
              <a:rPr lang="zh-CN" altLang="zh-CN" sz="2800" dirty="0" smtClean="0">
                <a:solidFill>
                  <a:srgbClr val="FF0000"/>
                </a:solidFill>
              </a:rPr>
              <a:t>生活</a:t>
            </a:r>
            <a:r>
              <a:rPr lang="zh-CN" altLang="zh-CN" sz="2800" dirty="0">
                <a:solidFill>
                  <a:srgbClr val="FF0000"/>
                </a:solidFill>
              </a:rPr>
              <a:t>中只要你时时留心，事事观察，处处皆文章，不需要你写大主题，只要你挖掘生活，发自真情，从小处出发，小处着笔，自有动人之处。</a:t>
            </a:r>
          </a:p>
        </p:txBody>
      </p:sp>
      <p:sp>
        <p:nvSpPr>
          <p:cNvPr id="5" name="右大括号 4"/>
          <p:cNvSpPr/>
          <p:nvPr/>
        </p:nvSpPr>
        <p:spPr>
          <a:xfrm>
            <a:off x="4355976" y="1340768"/>
            <a:ext cx="504056" cy="12241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93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幻灯片背景\http_imgloadCAQ9S9D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" y="-2221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79512" y="101236"/>
            <a:ext cx="842493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五、作业布置：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现在</a:t>
            </a:r>
            <a:r>
              <a:rPr lang="zh-CN" altLang="zh-CN" sz="2800" dirty="0"/>
              <a:t>的你，是不是涌动着创作的激情？就快点把触动你的小事写下来吧</a:t>
            </a:r>
            <a:r>
              <a:rPr lang="zh-CN" altLang="zh-CN" sz="2800" dirty="0" smtClean="0"/>
              <a:t>！</a:t>
            </a:r>
            <a:endParaRPr lang="en-US" altLang="zh-CN" sz="2800" dirty="0" smtClean="0"/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 </a:t>
            </a:r>
            <a:r>
              <a:rPr lang="zh-CN" altLang="en-US" sz="2800" dirty="0" smtClean="0"/>
              <a:t>以“</a:t>
            </a:r>
            <a:r>
              <a:rPr lang="zh-CN" altLang="en-US" sz="2800" b="1" dirty="0">
                <a:solidFill>
                  <a:srgbClr val="FF0000"/>
                </a:solidFill>
              </a:rPr>
              <a:t>爱</a:t>
            </a:r>
            <a:r>
              <a:rPr lang="zh-CN" altLang="en-US" sz="2800" dirty="0" smtClean="0"/>
              <a:t>”为话题，请从各个侧面选取生活的小事来表现这一重大的主题。</a:t>
            </a:r>
            <a:endParaRPr lang="en-US" altLang="zh-CN" sz="2800" dirty="0" smtClean="0"/>
          </a:p>
          <a:p>
            <a:endParaRPr lang="zh-CN" altLang="zh-CN" sz="2800" dirty="0"/>
          </a:p>
          <a:p>
            <a:r>
              <a:rPr lang="zh-CN" altLang="zh-CN" sz="2800" dirty="0"/>
              <a:t>要求：</a:t>
            </a:r>
          </a:p>
          <a:p>
            <a:r>
              <a:rPr lang="en-US" altLang="zh-CN" sz="2800" dirty="0"/>
              <a:t>1</a:t>
            </a:r>
            <a:r>
              <a:rPr lang="zh-CN" altLang="zh-CN" sz="2800" dirty="0"/>
              <a:t>、题目自拟。</a:t>
            </a:r>
          </a:p>
          <a:p>
            <a:r>
              <a:rPr lang="en-US" altLang="zh-CN" sz="2800" dirty="0"/>
              <a:t>2</a:t>
            </a:r>
            <a:r>
              <a:rPr lang="zh-CN" altLang="zh-CN" sz="2800" dirty="0"/>
              <a:t>、感情真挚，</a:t>
            </a:r>
            <a:r>
              <a:rPr lang="zh-CN" altLang="zh-CN" sz="2800" dirty="0" smtClean="0"/>
              <a:t>不</a:t>
            </a:r>
            <a:r>
              <a:rPr lang="zh-CN" altLang="en-US" sz="2800" dirty="0" smtClean="0"/>
              <a:t>少</a:t>
            </a:r>
            <a:r>
              <a:rPr lang="zh-CN" altLang="zh-CN" sz="2800" dirty="0" smtClean="0"/>
              <a:t>于</a:t>
            </a:r>
            <a:r>
              <a:rPr lang="en-US" altLang="zh-CN" sz="2800" dirty="0" smtClean="0"/>
              <a:t>680</a:t>
            </a:r>
            <a:r>
              <a:rPr lang="zh-CN" altLang="zh-CN" sz="2800" dirty="0" smtClean="0"/>
              <a:t>字</a:t>
            </a:r>
            <a:r>
              <a:rPr lang="zh-CN" altLang="zh-CN" sz="28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4986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:\幻灯片背景\http_imgloadCATQH1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160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那英 - 春暖花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91536" y="5157192"/>
            <a:ext cx="1456928" cy="14569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38808" y="4341584"/>
            <a:ext cx="72811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000" b="1" dirty="0">
                <a:solidFill>
                  <a:srgbClr val="009900"/>
                </a:solidFill>
              </a:rPr>
              <a:t>偷来半天闲暇，终于可以细细地整理衣柜，就像整理糟乱的心绪一样。把过季的衣服打包放入吊柜，把不能穿的、不合适的打包扔掉，把揉皱的烫熨平整，把当季需要的放在明面上</a:t>
            </a:r>
            <a:r>
              <a:rPr lang="en-US" altLang="zh-CN" sz="2000" b="1" dirty="0">
                <a:solidFill>
                  <a:srgbClr val="009900"/>
                </a:solidFill>
              </a:rPr>
              <a:t>……</a:t>
            </a:r>
            <a:r>
              <a:rPr lang="zh-CN" altLang="zh-CN" sz="2000" b="1" dirty="0">
                <a:solidFill>
                  <a:srgbClr val="009900"/>
                </a:solidFill>
              </a:rPr>
              <a:t>如果日子真的能像整理衣柜一样简单，能把每天揉皱的心烫熨舒展，那么每一天都可以轻松前行，一路花香！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11760" y="836712"/>
            <a:ext cx="64807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000" b="1" dirty="0">
                <a:solidFill>
                  <a:srgbClr val="FF0066"/>
                </a:solidFill>
              </a:rPr>
              <a:t>雨丝纷飞，女儿撑着小伞，一路高歌，一路前行。我看着女儿如此快活的面容，听着她那并不悦耳的歌声，我感觉到幸福的降临。一切都是因为今天是星期三，无作业日。好希望能把女儿从沉重的学业负担中解救出来，给她一个快乐的童年，还她一脸如花的笑靥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91680" y="2742875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2000" b="1" dirty="0">
                <a:solidFill>
                  <a:srgbClr val="0000FF"/>
                </a:solidFill>
              </a:rPr>
              <a:t>我用自行车驮着闺蜜，闺蜜在后面为我打着伞，我们一路谈笑着在春雨中疾驰，在堵塞的轿车中穿梭。低碳、浪漫，我认为是一件很拉风的事情！</a:t>
            </a:r>
          </a:p>
        </p:txBody>
      </p:sp>
      <p:sp>
        <p:nvSpPr>
          <p:cNvPr id="12" name="矩形 11"/>
          <p:cNvSpPr/>
          <p:nvPr/>
        </p:nvSpPr>
        <p:spPr>
          <a:xfrm rot="21020467">
            <a:off x="-124101" y="-1009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我的说说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532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168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64151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幻灯片背景\http_imgloadCAQ9S9D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36512" y="4462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二、写作导航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692696"/>
            <a:ext cx="871296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</a:rPr>
              <a:t>（一）选取小事，体现生活</a:t>
            </a:r>
            <a:endParaRPr lang="en-US" altLang="zh-CN" sz="2800" b="1" dirty="0" smtClean="0">
              <a:solidFill>
                <a:srgbClr val="7030A0"/>
              </a:solidFill>
            </a:endParaRPr>
          </a:p>
          <a:p>
            <a:r>
              <a:rPr lang="en-US" altLang="zh-CN" sz="2400" dirty="0" smtClean="0"/>
              <a:t>1</a:t>
            </a:r>
            <a:r>
              <a:rPr lang="zh-CN" altLang="zh-CN" sz="2400" dirty="0" smtClean="0"/>
              <a:t>、要善于从现实中选取富有真情的小事，体现生活的真谛，感悟生活的哲理，做生活的有心人。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请同学快速回顾我们七八年级教材，看哪一课是选取了一件细小之事，却表现了一个重大的主题的？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endParaRPr lang="zh-CN" altLang="zh-CN" sz="2400" b="1" dirty="0" smtClean="0">
              <a:solidFill>
                <a:srgbClr val="FF0000"/>
              </a:solidFill>
            </a:endParaRPr>
          </a:p>
          <a:p>
            <a:r>
              <a:rPr lang="zh-CN" altLang="zh-CN" sz="2400" dirty="0" smtClean="0"/>
              <a:t>例如：</a:t>
            </a:r>
          </a:p>
          <a:p>
            <a:r>
              <a:rPr lang="en-US" altLang="zh-CN" sz="2400" dirty="0" smtClean="0"/>
              <a:t>A</a:t>
            </a:r>
            <a:r>
              <a:rPr lang="zh-CN" altLang="zh-CN" sz="2400" dirty="0" smtClean="0"/>
              <a:t>、《枣核》</a:t>
            </a:r>
          </a:p>
          <a:p>
            <a:r>
              <a:rPr lang="zh-CN" altLang="zh-CN" sz="2400" dirty="0" smtClean="0"/>
              <a:t>索枣核——见枣核——说枣核——议枣核</a:t>
            </a:r>
          </a:p>
          <a:p>
            <a:r>
              <a:rPr lang="zh-CN" altLang="zh-CN" sz="2400" dirty="0" smtClean="0">
                <a:solidFill>
                  <a:srgbClr val="FF0000"/>
                </a:solidFill>
              </a:rPr>
              <a:t>作者借生活中一颗小小的枣核，表现了海外游子“眷念故乡，思念祖国”的这个重大的主题。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endParaRPr lang="zh-CN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79326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幻灯片背景\http_imgloadCAQ9S9D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07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79512" y="205189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2</a:t>
            </a:r>
            <a:r>
              <a:rPr lang="zh-CN" altLang="zh-CN" sz="2400" dirty="0"/>
              <a:t>、链接</a:t>
            </a:r>
            <a:r>
              <a:rPr lang="zh-CN" altLang="zh-CN" sz="2400" dirty="0" smtClean="0"/>
              <a:t>生活</a:t>
            </a:r>
            <a:endParaRPr lang="en-US" altLang="zh-CN" sz="2400" dirty="0" smtClean="0"/>
          </a:p>
          <a:p>
            <a:r>
              <a:rPr lang="en-US" altLang="zh-CN" sz="2400" dirty="0" smtClean="0"/>
              <a:t>                          A</a:t>
            </a:r>
            <a:r>
              <a:rPr lang="zh-CN" altLang="en-US" sz="2400" dirty="0" smtClean="0"/>
              <a:t>、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0648"/>
            <a:ext cx="6482593" cy="63367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1196752"/>
            <a:ext cx="18722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你从这几幅图片中感受到了什么？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42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" y="0"/>
            <a:ext cx="6246862" cy="3672407"/>
          </a:xfrm>
        </p:spPr>
      </p:pic>
      <p:sp>
        <p:nvSpPr>
          <p:cNvPr id="8" name="TextBox 7"/>
          <p:cNvSpPr txBox="1"/>
          <p:nvPr/>
        </p:nvSpPr>
        <p:spPr>
          <a:xfrm>
            <a:off x="107504" y="131620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B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580112" y="2040180"/>
            <a:ext cx="1494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C</a:t>
            </a:r>
            <a:endParaRPr lang="zh-CN" altLang="en-US" sz="36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1" y="2708921"/>
            <a:ext cx="6012160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1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6632"/>
            <a:ext cx="8064896" cy="66019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607" y="139962"/>
            <a:ext cx="671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D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18538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320480" cy="3096344"/>
          </a:xfrm>
          <a:prstGeom prst="rect">
            <a:avLst/>
          </a:prstGeom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6632"/>
            <a:ext cx="4320480" cy="3096343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51" y="3337803"/>
            <a:ext cx="4679359" cy="35201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602" y="3337803"/>
            <a:ext cx="427889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04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幻灯片背景\http_imgloadCAQ9S9D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4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44624"/>
            <a:ext cx="8712968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7030A0"/>
                </a:solidFill>
              </a:rPr>
              <a:t>（二）</a:t>
            </a:r>
            <a:r>
              <a:rPr lang="zh-CN" altLang="zh-CN" sz="2800" b="1" dirty="0" smtClean="0">
                <a:solidFill>
                  <a:srgbClr val="7030A0"/>
                </a:solidFill>
              </a:rPr>
              <a:t>铺陈</a:t>
            </a:r>
            <a:r>
              <a:rPr lang="zh-CN" altLang="zh-CN" sz="2800" b="1" dirty="0">
                <a:solidFill>
                  <a:srgbClr val="7030A0"/>
                </a:solidFill>
              </a:rPr>
              <a:t>小事，注重细节</a:t>
            </a:r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</a:t>
            </a:r>
            <a:r>
              <a:rPr lang="zh-CN" altLang="zh-CN" sz="2800" dirty="0"/>
              <a:t>要把文章写得生动形象、具体可感，需要把特定的动作、行为“放大”，像电影画面一样映现出来，给人清晰、鲜明的印象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endParaRPr lang="en-US" altLang="zh-CN" sz="2000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请同学们快速回顾七八年级的教材，看哪一课有特写放大的镜头在你的脑海里呈现呢？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endParaRPr lang="zh-CN" altLang="zh-CN" sz="2000" dirty="0"/>
          </a:p>
          <a:p>
            <a:r>
              <a:rPr lang="zh-CN" altLang="zh-CN" sz="2800" b="1" dirty="0">
                <a:solidFill>
                  <a:srgbClr val="FF0000"/>
                </a:solidFill>
              </a:rPr>
              <a:t>例如：</a:t>
            </a:r>
          </a:p>
          <a:p>
            <a:r>
              <a:rPr lang="en-US" altLang="zh-CN" sz="2800" dirty="0"/>
              <a:t>A</a:t>
            </a:r>
            <a:r>
              <a:rPr lang="zh-CN" altLang="zh-CN" sz="2800" dirty="0"/>
              <a:t>、《背影》</a:t>
            </a:r>
          </a:p>
          <a:p>
            <a:r>
              <a:rPr lang="zh-CN" altLang="zh-CN" sz="2800" dirty="0"/>
              <a:t>在朱自清描写父亲的四次背影中，最特写的一个镜头就是父亲爬过月台为他买橘子时的背影。父亲因身体肥胖，所以要爬过月台，是如此的艰难，他“探、攀、缩、倾”。</a:t>
            </a:r>
            <a:r>
              <a:rPr lang="zh-CN" altLang="zh-CN" sz="2800" dirty="0">
                <a:solidFill>
                  <a:srgbClr val="7030A0"/>
                </a:solidFill>
              </a:rPr>
              <a:t>作者特地把这艰难的动作放大，让我们从他每一个艰难的动作看到了一颗父亲的爱护体贴儿子的心。父爱的深情就渗透在这每一个艰难的动作中</a:t>
            </a:r>
            <a:r>
              <a:rPr lang="zh-CN" altLang="zh-CN" sz="2800" dirty="0" smtClean="0">
                <a:solidFill>
                  <a:srgbClr val="7030A0"/>
                </a:solidFill>
              </a:rPr>
              <a:t>。</a:t>
            </a:r>
            <a:endParaRPr lang="zh-CN" altLang="zh-CN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64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幻灯片背景\http_imgloadCAQ9S9D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07504" y="188640"/>
            <a:ext cx="85689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+mn-ea"/>
              </a:rPr>
              <a:t>2</a:t>
            </a:r>
            <a:r>
              <a:rPr lang="zh-CN" altLang="zh-CN" sz="2400" dirty="0">
                <a:latin typeface="+mn-ea"/>
              </a:rPr>
              <a:t>、链接</a:t>
            </a:r>
            <a:r>
              <a:rPr lang="zh-CN" altLang="zh-CN" sz="2400" dirty="0" smtClean="0">
                <a:latin typeface="+mn-ea"/>
              </a:rPr>
              <a:t>生活</a:t>
            </a:r>
            <a:endParaRPr lang="en-US" altLang="zh-CN" sz="2400" dirty="0" smtClean="0">
              <a:latin typeface="+mn-ea"/>
            </a:endParaRPr>
          </a:p>
          <a:p>
            <a:endParaRPr lang="zh-CN" altLang="zh-CN" sz="2400" dirty="0">
              <a:latin typeface="+mn-ea"/>
            </a:endParaRPr>
          </a:p>
          <a:p>
            <a:r>
              <a:rPr lang="en-US" altLang="zh-CN" sz="2400" dirty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、</a:t>
            </a:r>
            <a:endParaRPr lang="en-US" altLang="zh-CN" sz="2400" dirty="0" smtClean="0">
              <a:latin typeface="+mn-ea"/>
            </a:endParaRPr>
          </a:p>
          <a:p>
            <a:r>
              <a:rPr lang="zh-CN" altLang="en-US" sz="2400" dirty="0" smtClean="0">
                <a:solidFill>
                  <a:srgbClr val="00B050"/>
                </a:solidFill>
              </a:rPr>
              <a:t>威严的法庭没有了平日的纷扰，</a:t>
            </a:r>
            <a:endParaRPr lang="en-US" altLang="zh-CN" sz="2400" dirty="0" smtClean="0">
              <a:solidFill>
                <a:srgbClr val="00B050"/>
              </a:solidFill>
              <a:effectLst/>
            </a:endParaRPr>
          </a:p>
          <a:p>
            <a:r>
              <a:rPr lang="zh-CN" altLang="en-US" sz="2400" dirty="0" smtClean="0">
                <a:solidFill>
                  <a:srgbClr val="00B050"/>
                </a:solidFill>
                <a:effectLst/>
              </a:rPr>
              <a:t>院子里晒着黄澄澄的谷子！</a:t>
            </a:r>
            <a:endParaRPr lang="en-US" altLang="zh-CN" sz="2400" dirty="0" smtClean="0">
              <a:solidFill>
                <a:srgbClr val="00B050"/>
              </a:solidFill>
              <a:effectLst/>
            </a:endParaRPr>
          </a:p>
          <a:p>
            <a:r>
              <a:rPr lang="zh-CN" altLang="en-US" sz="2400" dirty="0" smtClean="0">
                <a:solidFill>
                  <a:srgbClr val="00B050"/>
                </a:solidFill>
                <a:effectLst/>
              </a:rPr>
              <a:t>墙角的</a:t>
            </a:r>
            <a:r>
              <a:rPr lang="zh-CN" altLang="en-US" sz="2400" dirty="0" smtClean="0">
                <a:solidFill>
                  <a:srgbClr val="00B050"/>
                </a:solidFill>
              </a:rPr>
              <a:t>秋</a:t>
            </a:r>
            <a:r>
              <a:rPr lang="zh-CN" altLang="en-US" sz="2400" dirty="0" smtClean="0">
                <a:solidFill>
                  <a:srgbClr val="00B050"/>
                </a:solidFill>
                <a:effectLst/>
              </a:rPr>
              <a:t>草在自由地生长着，</a:t>
            </a:r>
            <a:endParaRPr lang="en-US" altLang="zh-CN" sz="2400" dirty="0" smtClean="0">
              <a:solidFill>
                <a:srgbClr val="00B050"/>
              </a:solidFill>
              <a:effectLst/>
            </a:endParaRPr>
          </a:p>
          <a:p>
            <a:r>
              <a:rPr lang="zh-CN" altLang="en-US" sz="2400" dirty="0" smtClean="0">
                <a:solidFill>
                  <a:srgbClr val="00B050"/>
                </a:solidFill>
                <a:effectLst/>
              </a:rPr>
              <a:t>法庭 、</a:t>
            </a:r>
            <a:r>
              <a:rPr lang="zh-CN" altLang="en-US" sz="2400" dirty="0" smtClean="0">
                <a:solidFill>
                  <a:srgbClr val="00B050"/>
                </a:solidFill>
              </a:rPr>
              <a:t>谷子</a:t>
            </a:r>
            <a:r>
              <a:rPr lang="zh-CN" altLang="en-US" sz="2400" dirty="0" smtClean="0">
                <a:solidFill>
                  <a:srgbClr val="00B050"/>
                </a:solidFill>
                <a:effectLst/>
              </a:rPr>
              <a:t> 、 秋草都沐浴在秋阳中。</a:t>
            </a:r>
            <a:endParaRPr lang="en-US" altLang="zh-CN" sz="2400" dirty="0" smtClean="0">
              <a:solidFill>
                <a:srgbClr val="00B050"/>
              </a:solidFill>
              <a:effectLst/>
            </a:endParaRPr>
          </a:p>
          <a:p>
            <a:r>
              <a:rPr lang="zh-CN" altLang="en-US" sz="2400" dirty="0" smtClean="0">
                <a:solidFill>
                  <a:srgbClr val="00B050"/>
                </a:solidFill>
                <a:effectLst/>
              </a:rPr>
              <a:t>岁月如此静好，</a:t>
            </a:r>
            <a:endParaRPr lang="en-US" altLang="zh-CN" sz="2400" dirty="0" smtClean="0">
              <a:solidFill>
                <a:srgbClr val="00B050"/>
              </a:solidFill>
              <a:effectLst/>
            </a:endParaRPr>
          </a:p>
          <a:p>
            <a:r>
              <a:rPr lang="zh-CN" altLang="en-US" sz="2400" dirty="0" smtClean="0">
                <a:solidFill>
                  <a:srgbClr val="00B050"/>
                </a:solidFill>
                <a:effectLst/>
              </a:rPr>
              <a:t>让人不由得心底好一阵柔软。</a:t>
            </a:r>
          </a:p>
          <a:p>
            <a:endParaRPr lang="en-US" altLang="zh-CN" sz="2400" dirty="0" smtClean="0">
              <a:solidFill>
                <a:srgbClr val="00B050"/>
              </a:solidFill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endParaRPr lang="en-US" altLang="zh-CN" sz="2400" dirty="0" smtClean="0"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endParaRPr lang="zh-CN" altLang="zh-CN" sz="2400" dirty="0">
              <a:latin typeface="+mn-ea"/>
            </a:endParaRPr>
          </a:p>
          <a:p>
            <a:r>
              <a:rPr lang="en-US" altLang="zh-CN" sz="2400" dirty="0">
                <a:latin typeface="+mn-ea"/>
              </a:rPr>
              <a:t>B</a:t>
            </a:r>
            <a:r>
              <a:rPr lang="zh-CN" altLang="zh-CN" sz="2400" dirty="0">
                <a:latin typeface="+mn-ea"/>
              </a:rPr>
              <a:t>、</a:t>
            </a:r>
            <a:r>
              <a:rPr lang="zh-CN" altLang="zh-CN" sz="2400" b="1" dirty="0">
                <a:solidFill>
                  <a:srgbClr val="7030A0"/>
                </a:solidFill>
                <a:latin typeface="+mn-ea"/>
              </a:rPr>
              <a:t>同学们，在学校、家庭、社会、自然等生活中，有没有一个让你心动</a:t>
            </a:r>
            <a:r>
              <a:rPr lang="zh-CN" altLang="zh-CN" sz="2400" b="1" dirty="0" smtClean="0">
                <a:solidFill>
                  <a:srgbClr val="7030A0"/>
                </a:solidFill>
                <a:latin typeface="+mn-ea"/>
              </a:rPr>
              <a:t>的</a:t>
            </a:r>
            <a:r>
              <a:rPr lang="zh-CN" altLang="en-US" sz="2400" b="1" dirty="0" smtClean="0">
                <a:solidFill>
                  <a:srgbClr val="7030A0"/>
                </a:solidFill>
                <a:latin typeface="+mn-ea"/>
              </a:rPr>
              <a:t>某个</a:t>
            </a:r>
            <a:r>
              <a:rPr lang="zh-CN" altLang="zh-CN" sz="2400" b="1" dirty="0" smtClean="0">
                <a:solidFill>
                  <a:srgbClr val="7030A0"/>
                </a:solidFill>
                <a:latin typeface="+mn-ea"/>
              </a:rPr>
              <a:t>瞬间</a:t>
            </a:r>
            <a:r>
              <a:rPr lang="zh-CN" altLang="en-US" sz="2400" b="1" dirty="0" smtClean="0">
                <a:solidFill>
                  <a:srgbClr val="7030A0"/>
                </a:solidFill>
                <a:latin typeface="+mn-ea"/>
              </a:rPr>
              <a:t>（</a:t>
            </a:r>
            <a:r>
              <a:rPr lang="zh-CN" altLang="zh-CN" sz="2400" b="1" dirty="0" smtClean="0">
                <a:solidFill>
                  <a:srgbClr val="7030A0"/>
                </a:solidFill>
                <a:latin typeface="+mn-ea"/>
              </a:rPr>
              <a:t>细节</a:t>
            </a:r>
            <a:r>
              <a:rPr lang="zh-CN" altLang="zh-CN" sz="2400" b="1" dirty="0">
                <a:solidFill>
                  <a:srgbClr val="7030A0"/>
                </a:solidFill>
                <a:latin typeface="+mn-ea"/>
              </a:rPr>
              <a:t>），描述给大家听一听，好吗？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8640"/>
            <a:ext cx="4037085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4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幻灯片背景\http_imgloadCAQ9S9D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128821"/>
            <a:ext cx="864096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7030A0"/>
                </a:solidFill>
              </a:rPr>
              <a:t>（三）</a:t>
            </a:r>
            <a:r>
              <a:rPr lang="zh-CN" altLang="zh-CN" sz="2800" b="1" dirty="0" smtClean="0">
                <a:solidFill>
                  <a:srgbClr val="7030A0"/>
                </a:solidFill>
              </a:rPr>
              <a:t>渲染</a:t>
            </a:r>
            <a:r>
              <a:rPr lang="zh-CN" altLang="zh-CN" sz="2800" b="1" dirty="0">
                <a:solidFill>
                  <a:srgbClr val="7030A0"/>
                </a:solidFill>
              </a:rPr>
              <a:t>小事，突出主题</a:t>
            </a:r>
          </a:p>
          <a:p>
            <a:r>
              <a:rPr lang="en-US" altLang="zh-CN" sz="2000" dirty="0"/>
              <a:t>1</a:t>
            </a:r>
            <a:r>
              <a:rPr lang="zh-CN" altLang="zh-CN" sz="2000" dirty="0"/>
              <a:t>、在特定的背景下通过对比、侧面衬托、铺垫等“小事”进行渲染，从面透视小事中所蕴涵的深意，突出文章的主题。</a:t>
            </a:r>
          </a:p>
          <a:p>
            <a:r>
              <a:rPr lang="zh-CN" altLang="zh-CN" sz="2000" b="1" dirty="0">
                <a:solidFill>
                  <a:srgbClr val="FF0000"/>
                </a:solidFill>
              </a:rPr>
              <a:t>例如：</a:t>
            </a:r>
          </a:p>
          <a:p>
            <a:r>
              <a:rPr lang="en-US" altLang="zh-CN" sz="2000" dirty="0"/>
              <a:t>A</a:t>
            </a:r>
            <a:r>
              <a:rPr lang="zh-CN" altLang="zh-CN" sz="2000" dirty="0"/>
              <a:t>、《最后一课》（气氛渲染）</a:t>
            </a:r>
          </a:p>
          <a:p>
            <a:r>
              <a:rPr lang="zh-CN" altLang="zh-CN" sz="2000" dirty="0"/>
              <a:t>小弗郎士到校后，发现教室里：</a:t>
            </a:r>
            <a:r>
              <a:rPr lang="zh-CN" altLang="zh-CN" sz="2000" dirty="0">
                <a:solidFill>
                  <a:srgbClr val="FF0000"/>
                </a:solidFill>
              </a:rPr>
              <a:t>学生一反常态地安静；老师态度前所未有的温和；老师意外地穿上了礼服；平时教室后排空着的板凳上竟坐了许多镇上的人。</a:t>
            </a:r>
            <a:r>
              <a:rPr lang="zh-CN" altLang="zh-CN" sz="2000" dirty="0"/>
              <a:t>这些异常的气氛暗示了这是“最后一课”及最后一课引起学生、老师以及镇上人们的强烈震动和他们对这一节课的无比珍惜，从而突出了“</a:t>
            </a:r>
            <a:r>
              <a:rPr lang="zh-CN" altLang="zh-CN" sz="2000" b="1" dirty="0">
                <a:solidFill>
                  <a:srgbClr val="FF0000"/>
                </a:solidFill>
              </a:rPr>
              <a:t>爱国</a:t>
            </a:r>
            <a:r>
              <a:rPr lang="zh-CN" altLang="zh-CN" sz="2000" dirty="0"/>
              <a:t>”这个主题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en-US" altLang="zh-CN" sz="2000" dirty="0"/>
              <a:t>B</a:t>
            </a:r>
            <a:r>
              <a:rPr lang="zh-CN" altLang="zh-CN" sz="2000" dirty="0"/>
              <a:t>、《马路上的“风景线”》（背景渲染）</a:t>
            </a:r>
          </a:p>
          <a:p>
            <a:r>
              <a:rPr lang="zh-CN" altLang="zh-CN" sz="2000" dirty="0"/>
              <a:t>叙写两个小孩放学途中做的一件小事——</a:t>
            </a:r>
            <a:r>
              <a:rPr lang="zh-CN" altLang="zh-CN" sz="2000" dirty="0">
                <a:solidFill>
                  <a:srgbClr val="FF0000"/>
                </a:solidFill>
              </a:rPr>
              <a:t>使出吃奶的劲盖上一处下水道的盖</a:t>
            </a:r>
            <a:r>
              <a:rPr lang="zh-CN" altLang="zh-CN" sz="2000" dirty="0"/>
              <a:t>。通过得当的</a:t>
            </a:r>
            <a:r>
              <a:rPr lang="zh-CN" altLang="zh-CN" sz="2000" dirty="0">
                <a:solidFill>
                  <a:srgbClr val="FF0000"/>
                </a:solidFill>
              </a:rPr>
              <a:t>背景渲染</a:t>
            </a:r>
            <a:r>
              <a:rPr lang="zh-CN" altLang="zh-CN" sz="2000" dirty="0"/>
              <a:t>——</a:t>
            </a:r>
            <a:r>
              <a:rPr lang="zh-CN" altLang="zh-CN" sz="2400" dirty="0">
                <a:solidFill>
                  <a:srgbClr val="7030A0"/>
                </a:solidFill>
              </a:rPr>
              <a:t>“往来的行人都敬而远之”“行人只是投去 一束惊异的目光但谁也没有停住脚”“人们不再对下水道敬而远之，却对两个孩子沾满黑泥的脏手远远避开”，在行人的衬托下，两个孩子做的这件小事显得清晰夺目，他们的热胆侠肠，讽刺了当前社会人们的冷漠麻木的心态。因此，在特定的背景下的小事就有了沉甸甸的分量。</a:t>
            </a:r>
          </a:p>
        </p:txBody>
      </p:sp>
    </p:spTree>
    <p:extLst>
      <p:ext uri="{BB962C8B-B14F-4D97-AF65-F5344CB8AC3E}">
        <p14:creationId xmlns:p14="http://schemas.microsoft.com/office/powerpoint/2010/main" val="393864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1217</Words>
  <Application>Microsoft Office PowerPoint</Application>
  <PresentationFormat>全屏显示(4:3)</PresentationFormat>
  <Paragraphs>82</Paragraphs>
  <Slides>14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zhx</dc:creator>
  <cp:lastModifiedBy>zhx</cp:lastModifiedBy>
  <cp:revision>33</cp:revision>
  <dcterms:created xsi:type="dcterms:W3CDTF">2013-09-14T12:26:41Z</dcterms:created>
  <dcterms:modified xsi:type="dcterms:W3CDTF">2013-11-14T04:40:15Z</dcterms:modified>
</cp:coreProperties>
</file>