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4" r:id="rId4"/>
    <p:sldId id="258" r:id="rId5"/>
    <p:sldId id="277" r:id="rId6"/>
    <p:sldId id="279" r:id="rId7"/>
    <p:sldId id="276" r:id="rId8"/>
    <p:sldId id="280" r:id="rId9"/>
    <p:sldId id="268" r:id="rId10"/>
    <p:sldId id="322" r:id="rId11"/>
    <p:sldId id="314" r:id="rId12"/>
    <p:sldId id="269" r:id="rId13"/>
    <p:sldId id="334" r:id="rId14"/>
    <p:sldId id="266" r:id="rId15"/>
    <p:sldId id="286" r:id="rId16"/>
    <p:sldId id="325" r:id="rId17"/>
    <p:sldId id="262" r:id="rId18"/>
    <p:sldId id="333" r:id="rId19"/>
    <p:sldId id="339" r:id="rId20"/>
    <p:sldId id="336" r:id="rId21"/>
    <p:sldId id="337" r:id="rId22"/>
    <p:sldId id="318" r:id="rId23"/>
    <p:sldId id="319" r:id="rId24"/>
    <p:sldId id="329" r:id="rId25"/>
    <p:sldId id="330" r:id="rId26"/>
    <p:sldId id="338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14" autoAdjust="0"/>
    <p:restoredTop sz="94646" autoAdjust="0"/>
  </p:normalViewPr>
  <p:slideViewPr>
    <p:cSldViewPr>
      <p:cViewPr varScale="1">
        <p:scale>
          <a:sx n="91" d="100"/>
          <a:sy n="91" d="100"/>
        </p:scale>
        <p:origin x="18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48"/>
    </p:cViewPr>
  </p:sorterViewPr>
  <p:notesViewPr>
    <p:cSldViewPr>
      <p:cViewPr varScale="1">
        <p:scale>
          <a:sx n="78" d="100"/>
          <a:sy n="78" d="100"/>
        </p:scale>
        <p:origin x="-311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81FAE-7E42-4372-939F-EAA0BD66226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4DF6F-B599-44E7-A6E5-BBF80B667DE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4F904-3F01-454F-B72D-2100212754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FC520-E95E-4CF9-881E-5349B409D5C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674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8675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867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7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678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867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8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68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868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F00E3C1-7829-4B51-B1B2-E97944C549A4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407D4-2A2C-4D8F-8CA2-9C79FD9BD7E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3BD3C-09F0-434B-9797-F626C05BC8E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658FC77-14D7-4581-84D9-185E18133582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BAA8E-C7F6-4B74-87C9-25C58A869FAA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B8737-3F44-4D6F-8767-9F2C7434B6C7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AF4E1-13D1-4481-B1C3-8E5659CEA5F7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26736-9CD7-4CD2-AD61-E735C9ADA3E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DE2E9-8276-4E7C-8E05-A9FEB306292D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A3BA6-680F-45B6-BA04-59F91DD04A10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FA095-B13A-4D71-BC79-FDFFF2305687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35AA4-674D-4D4F-857F-960553628C89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76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76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/>
            </a:lvl1pPr>
          </a:lstStyle>
          <a:p>
            <a:fld id="{49265AF9-E017-4578-B7C3-95371781B09F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slide" Target="slide5.xml" TargetMode="Internal" /><Relationship Id="rId4" Type="http://schemas.openxmlformats.org/officeDocument/2006/relationships/image" Target="../media/image11.w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Relationship Id="rId3" Type="http://schemas.openxmlformats.org/officeDocument/2006/relationships/image" Target="../media/image12.gi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5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wmf" /><Relationship Id="rId3" Type="http://schemas.openxmlformats.org/officeDocument/2006/relationships/slide" Target="slide5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2.xml" /><Relationship Id="rId3" Type="http://schemas.openxmlformats.org/officeDocument/2006/relationships/image" Target="../media/image3.wm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wmf" /><Relationship Id="rId3" Type="http://schemas.openxmlformats.org/officeDocument/2006/relationships/slide" Target="slide18.xml" TargetMode="Internal" /><Relationship Id="rId4" Type="http://schemas.openxmlformats.org/officeDocument/2006/relationships/slide" Target="slide24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4.wmf" /><Relationship Id="rId4" Type="http://schemas.openxmlformats.org/officeDocument/2006/relationships/vmlDrawing" Target="../drawings/vmlDrawing1.v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5.xml" /><Relationship Id="rId3" Type="http://schemas.openxmlformats.org/officeDocument/2006/relationships/image" Target="../media/image3.wm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6.xml" /><Relationship Id="rId3" Type="http://schemas.openxmlformats.org/officeDocument/2006/relationships/image" Target="../media/image3.wm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Relationship Id="rId4" Type="http://schemas.openxmlformats.org/officeDocument/2006/relationships/slide" Target="slide5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3.w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Relationship Id="rId3" Type="http://schemas.openxmlformats.org/officeDocument/2006/relationships/image" Target="../media/image4.w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Relationship Id="rId3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5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gif" /><Relationship Id="rId3" Type="http://schemas.openxmlformats.org/officeDocument/2006/relationships/hyperlink" Target="http://www.dabaoku.com/gif/005/imagepage/image7.htm" TargetMode="External" /><Relationship Id="rId4" Type="http://schemas.openxmlformats.org/officeDocument/2006/relationships/slide" Target="slide7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5.xml" TargetMode="Internal" /><Relationship Id="rId3" Type="http://schemas.openxmlformats.org/officeDocument/2006/relationships/image" Target="../media/image7.wmf" /><Relationship Id="rId4" Type="http://schemas.openxmlformats.org/officeDocument/2006/relationships/slide" Target="slide7.xml" TargetMode="Internal" /><Relationship Id="rId5" Type="http://schemas.openxmlformats.org/officeDocument/2006/relationships/image" Target="../media/image8.png" /><Relationship Id="rId6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bg>
      <p:bgPr>
        <a:gradFill rotWithShape="0">
          <a:gsLst>
            <a:gs pos="0">
              <a:srgbClr val="5D75EB"/>
            </a:gs>
            <a:gs pos="50000">
              <a:srgbClr val="73FF73"/>
            </a:gs>
            <a:gs pos="100000">
              <a:srgbClr val="5D75E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362200"/>
            <a:ext cx="3581400" cy="1447800"/>
          </a:xfrm>
        </p:spPr>
        <p:txBody>
          <a:bodyPr/>
          <a:lstStyle/>
          <a:p>
            <a:r>
              <a:rPr lang="zh-CN" altLang="en-US" sz="7200" b="1">
                <a:solidFill>
                  <a:schemeClr val="hlink"/>
                </a:solidFill>
                <a:ea typeface="华文彩云" pitchFamily="2" charset="-122"/>
              </a:rPr>
              <a:t>语言的</a:t>
            </a:r>
            <a:endParaRPr lang="zh-CN" altLang="en-US" sz="9600">
              <a:solidFill>
                <a:schemeClr val="hlink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4419600" y="2057400"/>
            <a:ext cx="36576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8000" kern="10">
                <a:ln w="19050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</a:rPr>
              <a:t>得体</a:t>
            </a:r>
            <a:endParaRPr lang="zh-CN" altLang="en-US" sz="8000" kern="10">
              <a:ln w="19050">
                <a:solidFill>
                  <a:srgbClr val="FF0000"/>
                </a:solidFill>
                <a:rou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2743200" cy="1077218"/>
          </a:xfrm>
          <a:prstGeom prst="rect">
            <a:avLst/>
          </a:prstGeom>
          <a:gradFill rotWithShape="0">
            <a:gsLst>
              <a:gs pos="0">
                <a:srgbClr val="B4F078"/>
              </a:gs>
              <a:gs pos="100000">
                <a:srgbClr val="9FFFBF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chemeClr val="hlink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smtClean="0">
                <a:solidFill>
                  <a:srgbClr val="597D19"/>
                </a:solidFill>
                <a:latin typeface="Times New Roman" panose="02020603050405020304" pitchFamily="18" charset="0"/>
                <a:ea typeface="华文细黑" pitchFamily="2" charset="-122"/>
              </a:rPr>
              <a:t>语言运用专题学习与训练</a:t>
            </a:r>
            <a:endParaRPr lang="zh-CN" altLang="en-US" sz="3200">
              <a:solidFill>
                <a:srgbClr val="597D19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  <p:bldP spid="10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rgbClr val="DDFFD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03648" y="0"/>
            <a:ext cx="6912768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kumimoji="0" lang="zh-CN" altLang="en-US" sz="480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 敬</a:t>
            </a:r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谦准</a:t>
            </a:r>
            <a:r>
              <a:rPr kumimoji="0" lang="zh-CN" altLang="en-US" sz="480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确、悦己悦人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899592" y="1484784"/>
            <a:ext cx="7840712" cy="646331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口诀</a:t>
            </a:r>
            <a:r>
              <a:rPr lang="en-US" altLang="zh-CN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家大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舍小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令外人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539750" y="2636838"/>
            <a:ext cx="2667000" cy="174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自己的长辈、年长的平辈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如家父、家慈、家兄等。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3657600" y="2514600"/>
            <a:ext cx="281940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比自己辈分低或年纪小的亲属，如舍妹、舍侄等。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6443663" y="2514600"/>
            <a:ext cx="2700337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对方的亲属或有关系的人，如令堂、</a:t>
            </a:r>
            <a:r>
              <a:rPr lang="zh-CN" altLang="en-US" sz="3200" b="1" smtClean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令堂、令爱等</a:t>
            </a: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H="1">
            <a:off x="1979613" y="2133600"/>
            <a:ext cx="1066800" cy="381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5292725" y="1989138"/>
            <a:ext cx="76200" cy="609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7235825" y="2060575"/>
            <a:ext cx="838200" cy="4572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1447800" y="4724400"/>
            <a:ext cx="7065963" cy="17399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还有贵校</a:t>
            </a:r>
            <a:r>
              <a:rPr lang="zh-CN" altLang="en-US" sz="3600" b="1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、贵公司、大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作、高见、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尊姓、贤弟、拜托、赐教、惠顾、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鼎立相助等。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683568" y="692696"/>
            <a:ext cx="7560840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kumimoji="0" lang="zh-CN" altLang="en-US" sz="480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褒</a:t>
            </a:r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贬一</a:t>
            </a:r>
            <a:r>
              <a:rPr kumimoji="0" lang="zh-CN" altLang="en-US" sz="480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致、情感分明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6" grpId="1"/>
      <p:bldP spid="17417" grpId="0"/>
      <p:bldP spid="17418" grpId="1"/>
      <p:bldP spid="17419" grpId="0"/>
      <p:bldP spid="17420" grpId="0"/>
      <p:bldP spid="17421" grpId="0"/>
      <p:bldP spid="17422" grpId="0"/>
      <p:bldP spid="17423" grpId="0"/>
      <p:bldP spid="174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rgbClr val="FFFECB"/>
            </a:gs>
            <a:gs pos="100000">
              <a:srgbClr val="C7FFE2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AutoShape 2"/>
          <p:cNvSpPr>
            <a:spLocks noChangeArrowheads="1"/>
          </p:cNvSpPr>
          <p:nvPr/>
        </p:nvSpPr>
        <p:spPr bwMode="auto">
          <a:xfrm>
            <a:off x="2438400" y="0"/>
            <a:ext cx="7391400" cy="4953000"/>
          </a:xfrm>
          <a:prstGeom prst="cloudCallout">
            <a:avLst>
              <a:gd name="adj1" fmla="val -34731"/>
              <a:gd name="adj2" fmla="val 66731"/>
            </a:avLst>
          </a:prstGeom>
          <a:gradFill rotWithShape="0">
            <a:gsLst>
              <a:gs pos="0">
                <a:schemeClr val="bg1"/>
              </a:gs>
              <a:gs pos="100000">
                <a:srgbClr val="C0FE7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著名电影演员李雪健因成功扮演焦裕禄而荣获</a:t>
            </a:r>
            <a:r>
              <a:rPr lang="zh-CN" altLang="en-US" sz="3200" b="1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百花奖</a:t>
            </a:r>
            <a:r>
              <a:rPr lang="zh-CN" altLang="en-US" sz="3200" b="1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最佳男主角奖。在颁奖仪式上他说了这么一句话：</a:t>
            </a:r>
            <a:r>
              <a:rPr lang="zh-CN" altLang="en-US" sz="3200" b="1" i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所有的苦和累都让焦裕禄受了，所有的荣誉都让一个傻小子得了。</a:t>
            </a:r>
            <a:endParaRPr lang="zh-CN" altLang="en-US" sz="3200" b="1" i="1" u="sng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en-US" altLang="zh-CN" sz="3200"/>
          </a:p>
        </p:txBody>
      </p:sp>
      <p:pic>
        <p:nvPicPr>
          <p:cNvPr id="92163" name="Picture 3" descr="2002-10-23_7588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 bwMode="auto">
          <a:xfrm>
            <a:off x="0" y="2895600"/>
            <a:ext cx="3352800" cy="3962400"/>
          </a:xfrm>
          <a:prstGeom prst="rect">
            <a:avLst/>
          </a:prstGeom>
          <a:noFill/>
        </p:spPr>
      </p:pic>
      <p:pic>
        <p:nvPicPr>
          <p:cNvPr id="92165" name="Picture 5" descr="BD06517_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010400" y="5410200"/>
            <a:ext cx="1803400" cy="1189038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52600" y="1524000"/>
            <a:ext cx="3276600" cy="568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92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议论文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记叙文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说明文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新闻稿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广播稿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广告词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合  同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贺  辞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92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口头语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92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书面语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343400" y="1905000"/>
            <a:ext cx="1905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流畅生动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343400" y="2362200"/>
            <a:ext cx="19907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平</a:t>
            </a:r>
            <a:r>
              <a:rPr lang="zh-CN" altLang="en-US" sz="3200" b="1" smtClean="0">
                <a:solidFill>
                  <a:srgbClr val="FF6600"/>
                </a:solidFill>
                <a:latin typeface="Times New Roman" panose="02020603050405020304" pitchFamily="18" charset="0"/>
              </a:rPr>
              <a:t>实准确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343400" y="2895600"/>
            <a:ext cx="20621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简洁扼要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343400" y="3429000"/>
            <a:ext cx="1981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明白清楚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343400" y="3886200"/>
            <a:ext cx="22098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通俗凝炼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343400" y="44196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严密清楚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343400" y="49530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热情洋溢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4343400" y="1371600"/>
            <a:ext cx="2286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smtClean="0">
                <a:solidFill>
                  <a:srgbClr val="FF6600"/>
                </a:solidFill>
                <a:latin typeface="Times New Roman" panose="02020603050405020304" pitchFamily="18" charset="0"/>
              </a:rPr>
              <a:t>准确严</a:t>
            </a: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谨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3" name="Text Box 1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827584" y="476672"/>
            <a:ext cx="6034608" cy="646331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3600" b="1" smtClean="0">
                <a:solidFill>
                  <a:srgbClr val="FFFF00"/>
                </a:solidFill>
                <a:latin typeface="宋体" panose="02010600030101010101" pitchFamily="2" charset="-122"/>
              </a:rPr>
              <a:t>    把握文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体</a:t>
            </a:r>
            <a:r>
              <a:rPr lang="zh-CN" altLang="en-US" sz="3600" b="1" smtClean="0">
                <a:solidFill>
                  <a:srgbClr val="FFFF00"/>
                </a:solidFill>
                <a:latin typeface="宋体" panose="02010600030101010101" pitchFamily="2" charset="-122"/>
              </a:rPr>
              <a:t>、语言各异</a:t>
            </a:r>
            <a:endParaRPr lang="zh-CN" altLang="en-US" sz="32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3327" name="AutoShape 15"/>
          <p:cNvSpPr/>
          <p:nvPr/>
        </p:nvSpPr>
        <p:spPr bwMode="auto">
          <a:xfrm>
            <a:off x="1219200" y="1981200"/>
            <a:ext cx="533400" cy="3276600"/>
          </a:xfrm>
          <a:prstGeom prst="leftBrace">
            <a:avLst>
              <a:gd name="adj1" fmla="val 51190"/>
              <a:gd name="adj2" fmla="val 49792"/>
            </a:avLst>
          </a:prstGeom>
          <a:noFill/>
          <a:ln w="50800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1749425" y="1752600"/>
            <a:ext cx="482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endParaRPr kumimoji="0" lang="en-US" altLang="zh-CN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81000" y="2514600"/>
            <a:ext cx="915988" cy="160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文体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381000" y="5029200"/>
            <a:ext cx="106680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语体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4343400" y="54864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通俗易懂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4419600" y="59436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庄重典雅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37" name="AutoShape 25"/>
          <p:cNvSpPr/>
          <p:nvPr/>
        </p:nvSpPr>
        <p:spPr bwMode="auto">
          <a:xfrm>
            <a:off x="1295400" y="5562600"/>
            <a:ext cx="457200" cy="990600"/>
          </a:xfrm>
          <a:prstGeom prst="leftBrace">
            <a:avLst>
              <a:gd name="adj1" fmla="val 18056"/>
              <a:gd name="adj2" fmla="val 49755"/>
            </a:avLst>
          </a:prstGeom>
          <a:noFill/>
          <a:ln w="50800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41" name="Picture 29" descr="sailing2"/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010400" y="5273675"/>
            <a:ext cx="2403475" cy="15843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35" grpId="0"/>
      <p:bldP spid="133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827088" y="1557338"/>
            <a:ext cx="8001000" cy="4292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b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3600" b="1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下来</a:t>
            </a: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老头你已经违反交通规则了</a:t>
            </a:r>
            <a:r>
              <a:rPr lang="zh-CN" altLang="en-US" sz="3600" b="1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维持交通秩序的志愿者说。</a:t>
            </a:r>
            <a:endParaRPr lang="zh-CN" altLang="en-US" sz="36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令爱学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习认真</a:t>
            </a: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工作负责</a:t>
            </a: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老师和同学都很喜欢她，不愧是</a:t>
            </a:r>
            <a:r>
              <a:rPr lang="zh-CN" altLang="en-US" sz="3600" b="1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校园十佳</a:t>
            </a:r>
            <a:r>
              <a:rPr lang="zh-CN" altLang="en-US" sz="3600" b="1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  <a:endParaRPr lang="zh-CN" altLang="en-US" sz="3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．做毕作业，马上到图书馆去看书。</a:t>
            </a:r>
            <a:endParaRPr lang="zh-CN" altLang="en-US" sz="3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．中国政府历来主张，地区间的矛盾以和平方式加以解决，不能两句话说不到一块儿，就动刀动枪的。</a:t>
            </a:r>
            <a:r>
              <a:rPr lang="zh-CN" altLang="en-US" sz="3600">
                <a:solidFill>
                  <a:srgbClr val="0000CC"/>
                </a:solidFill>
                <a:latin typeface="Times New Roman" panose="02020603050405020304"/>
                <a:cs typeface="Times New Roman" panose="02020603050405020304" pitchFamily="18" charset="0"/>
              </a:rPr>
              <a:t> </a:t>
            </a:r>
            <a:endParaRPr lang="zh-CN" altLang="en-US" sz="3600">
              <a:solidFill>
                <a:srgbClr val="0000CC"/>
              </a:solidFill>
              <a:cs typeface="Times New Roman" panose="02020603050405020304" pitchFamily="18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227763" y="981075"/>
            <a:ext cx="622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anose="02020603050405020304" pitchFamily="18" charset="0"/>
              </a:rPr>
              <a:t>B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0965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47800" y="990600"/>
            <a:ext cx="55943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选出语言得体的一项</a:t>
            </a:r>
            <a:r>
              <a:rPr lang="en-US" altLang="zh-CN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         )</a:t>
            </a:r>
            <a:endParaRPr lang="en-US" altLang="zh-CN" sz="36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3348038" y="404813"/>
            <a:ext cx="2971800" cy="1263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目的明确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lnSpc>
                <a:spcPct val="80000"/>
              </a:lnSpc>
            </a:pPr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重点突出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042988" y="2060575"/>
            <a:ext cx="73437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在下面不同的情况下，你会如何表达？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2955" name="Picture 11" descr="j0199707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59563" y="4868863"/>
            <a:ext cx="2225675" cy="1800225"/>
          </a:xfrm>
          <a:prstGeom prst="rect">
            <a:avLst/>
          </a:prstGeom>
          <a:noFill/>
        </p:spPr>
      </p:pic>
      <p:sp>
        <p:nvSpPr>
          <p:cNvPr id="82956" name="Rectangle 12"/>
          <p:cNvSpPr>
            <a:spLocks noChangeArrowheads="1"/>
          </p:cNvSpPr>
          <p:nvPr/>
        </p:nvSpPr>
        <p:spPr bwMode="auto">
          <a:xfrm>
            <a:off x="1187450" y="3860800"/>
            <a:ext cx="69850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目的二：向别人介绍、推荐自</a:t>
            </a:r>
            <a:r>
              <a:rPr lang="zh-CN" altLang="en-US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己的</a:t>
            </a:r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文具盒</a:t>
            </a:r>
            <a:r>
              <a:rPr lang="en-US" altLang="zh-CN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_____</a:t>
            </a:r>
            <a:endParaRPr lang="en-US" altLang="zh-CN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/>
            <a:r>
              <a:rPr lang="en-US" altLang="zh-CN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_________________________________</a:t>
            </a:r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r>
              <a:rPr lang="zh-CN" altLang="en-US" b="1" u="sng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endParaRPr lang="zh-CN" altLang="en-US" b="1" u="sng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/>
            <a:endParaRPr lang="en-US" altLang="zh-CN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1187450" y="2924175"/>
            <a:ext cx="71294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目的一：为找回自己的文具盒</a:t>
            </a:r>
            <a:r>
              <a:rPr lang="zh-CN" altLang="en-US" b="1" u="sng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</a:t>
            </a:r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zh-CN" altLang="en-US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2"/>
      <p:bldP spid="82947" grpId="0"/>
      <p:bldP spid="82956" grpId="0"/>
      <p:bldP spid="829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C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381000" y="685800"/>
            <a:ext cx="1752600" cy="914400"/>
          </a:xfrm>
          <a:prstGeom prst="ellipse">
            <a:avLst/>
          </a:prstGeom>
          <a:solidFill>
            <a:srgbClr val="FFFF93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1920875" cy="711200"/>
          </a:xfrm>
        </p:spPr>
        <p:txBody>
          <a:bodyPr/>
          <a:lstStyle/>
          <a:p>
            <a:r>
              <a:rPr kumimoji="0" lang="zh-CN" altLang="en-US" sz="480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总结</a:t>
            </a:r>
            <a:endParaRPr kumimoji="0" lang="zh-CN" altLang="en-US" sz="4800">
              <a:solidFill>
                <a:schemeClr val="bg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3" name="computr1"/>
          <p:cNvSpPr>
            <a:spLocks noEditPoints="1" noChangeArrowheads="1"/>
          </p:cNvSpPr>
          <p:nvPr/>
        </p:nvSpPr>
        <p:spPr bwMode="auto">
          <a:xfrm>
            <a:off x="6804025" y="5516563"/>
            <a:ext cx="2339975" cy="1341437"/>
          </a:xfrm>
          <a:custGeom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</a:ln>
          <a:effectLst/>
        </p:spPr>
        <p:txBody>
          <a:bodyPr/>
          <a:lstStyle/>
          <a:p>
            <a:r>
              <a:rPr kumimoji="0" lang="zh-CN" altLang="en-US" sz="2800">
                <a:solidFill>
                  <a:srgbClr val="D60093"/>
                </a:solidFill>
                <a:latin typeface="Arial" panose="020b0604020202020204" pitchFamily="34" charset="0"/>
                <a:ea typeface="华文行楷" pitchFamily="2" charset="-122"/>
              </a:rPr>
              <a:t>小贴士</a:t>
            </a:r>
            <a:endParaRPr kumimoji="0" lang="zh-CN" altLang="en-US" sz="2800">
              <a:solidFill>
                <a:srgbClr val="D60093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276600" y="369888"/>
            <a:ext cx="2622550" cy="823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80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方法规律</a:t>
            </a:r>
            <a:endParaRPr kumimoji="0" lang="zh-CN" altLang="en-US" sz="480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230" name="WordArt 14"/>
          <p:cNvSpPr>
            <a:spLocks noChangeArrowheads="1" noChangeShapeType="1" noTextEdit="1"/>
          </p:cNvSpPr>
          <p:nvPr/>
        </p:nvSpPr>
        <p:spPr bwMode="auto">
          <a:xfrm>
            <a:off x="1258888" y="2420938"/>
            <a:ext cx="6408737" cy="19446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718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chemeClr val="folHlink"/>
                  </a:solidFill>
                  <a:rou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符合语境  巧妙用语</a:t>
            </a:r>
            <a:endParaRPr lang="zh-CN" altLang="en-US" sz="3600" kern="10">
              <a:ln w="12700">
                <a:solidFill>
                  <a:schemeClr val="folHlink"/>
                </a:solidFill>
                <a:round/>
              </a:ln>
              <a:solidFill>
                <a:schemeClr val="folHlink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3505200" y="793750"/>
            <a:ext cx="2214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zh-CN" altLang="en-US" sz="400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高考趋势</a:t>
            </a:r>
            <a:endParaRPr kumimoji="0" lang="zh-CN" altLang="en-US" sz="400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886200" y="3581400"/>
            <a:ext cx="3657600" cy="2036763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kumimoji="0" lang="en-US" altLang="zh-CN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主观表述题</a:t>
            </a:r>
            <a:endParaRPr kumimoji="0"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选词</a:t>
            </a:r>
            <a:r>
              <a:rPr kumimoji="0"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0"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句</a:t>
            </a:r>
            <a:r>
              <a:rPr kumimoji="0"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0"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填空</a:t>
            </a:r>
            <a:endParaRPr kumimoji="0"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修改材料题</a:t>
            </a:r>
            <a:endParaRPr kumimoji="0"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1140" name="Picture 4" descr="j0110896[1]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43800" y="4267200"/>
            <a:ext cx="1143000" cy="2286000"/>
          </a:xfrm>
          <a:prstGeom prst="rect">
            <a:avLst/>
          </a:prstGeom>
          <a:noFill/>
        </p:spPr>
      </p:pic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4038600" y="1905000"/>
            <a:ext cx="5105400" cy="146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结合语言的简明连贯</a:t>
            </a:r>
            <a:endParaRPr kumimoji="0"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综合考察多种知识</a:t>
            </a:r>
            <a:endParaRPr kumimoji="0"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1600200" y="4343400"/>
            <a:ext cx="13319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形式</a:t>
            </a:r>
            <a:r>
              <a:rPr kumimoji="0"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kumimoji="0"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3" name="AutoShape 7"/>
          <p:cNvSpPr/>
          <p:nvPr/>
        </p:nvSpPr>
        <p:spPr bwMode="auto">
          <a:xfrm>
            <a:off x="3581400" y="1905000"/>
            <a:ext cx="304800" cy="1447800"/>
          </a:xfrm>
          <a:prstGeom prst="leftBrace">
            <a:avLst>
              <a:gd name="adj1" fmla="val 39583"/>
              <a:gd name="adj2" fmla="val 5404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4" name="AutoShape 8"/>
          <p:cNvSpPr/>
          <p:nvPr/>
        </p:nvSpPr>
        <p:spPr bwMode="auto">
          <a:xfrm>
            <a:off x="3581400" y="3733800"/>
            <a:ext cx="304800" cy="1828800"/>
          </a:xfrm>
          <a:prstGeom prst="leftBrace">
            <a:avLst>
              <a:gd name="adj1" fmla="val 50000"/>
              <a:gd name="adj2" fmla="val 5404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1600200" y="2362200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要求</a:t>
            </a:r>
            <a:r>
              <a:rPr kumimoji="0" lang="en-US" altLang="zh-CN" sz="3600" b="1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kumimoji="0"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uiExpand="1" build="p"/>
      <p:bldP spid="91141" grpId="0" uiExpand="1" build="p"/>
      <p:bldP spid="91142" grpId="0"/>
      <p:bldP spid="91143" grpId="0"/>
      <p:bldP spid="91144" grpId="0"/>
      <p:bldP spid="911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C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2411413" y="1900238"/>
            <a:ext cx="42481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zh-CN" altLang="en-US" sz="800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课堂反馈</a:t>
            </a:r>
            <a:endParaRPr kumimoji="0" lang="zh-CN" altLang="en-US" sz="800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06501" name="Picture 5" descr="j0110896[1]">
            <a:hlinkClick r:id="rId3" action="ppaction://hlinksldjump"/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596188" y="2565400"/>
            <a:ext cx="1079500" cy="2286000"/>
          </a:xfrm>
        </p:spPr>
      </p:pic>
      <p:sp>
        <p:nvSpPr>
          <p:cNvPr id="106503" name="Text 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484438" y="3860800"/>
            <a:ext cx="352742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smtClean="0">
                <a:solidFill>
                  <a:srgbClr val="3366FF"/>
                </a:solidFill>
                <a:ea typeface="黑体" panose="02010609060101010101" pitchFamily="49" charset="-122"/>
              </a:rPr>
              <a:t>练习</a:t>
            </a:r>
            <a:endParaRPr lang="zh-CN" altLang="en-US" sz="5400" b="1">
              <a:solidFill>
                <a:srgbClr val="3366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8" name="Oval 2"/>
          <p:cNvSpPr>
            <a:spLocks noChangeArrowheads="1"/>
          </p:cNvSpPr>
          <p:nvPr/>
        </p:nvSpPr>
        <p:spPr bwMode="auto">
          <a:xfrm>
            <a:off x="228600" y="457200"/>
            <a:ext cx="20574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584200" y="609600"/>
            <a:ext cx="14382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练习</a:t>
            </a:r>
            <a:r>
              <a:rPr lang="en-US" altLang="zh-CN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4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990600" y="762000"/>
            <a:ext cx="8153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96263" name="WordArt 7"/>
          <p:cNvSpPr>
            <a:spLocks noChangeArrowheads="1" noChangeShapeType="1" noTextEdit="1"/>
          </p:cNvSpPr>
          <p:nvPr/>
        </p:nvSpPr>
        <p:spPr bwMode="auto">
          <a:xfrm>
            <a:off x="6934200" y="5776913"/>
            <a:ext cx="1871663" cy="1081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2800" b="1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加油啊！</a:t>
            </a:r>
            <a:endParaRPr lang="zh-CN" altLang="en-US" sz="2800" b="1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3733800" y="1981200"/>
            <a:ext cx="533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D</a:t>
            </a:r>
            <a:endParaRPr lang="en-US" altLang="zh-CN" sz="3600"/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685800" y="2557463"/>
            <a:ext cx="7848600" cy="3821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．我这老头子能与年轻人一同获奖，首先感谢评委的公正，一视同仁。 </a:t>
            </a:r>
            <a:b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．长江后浪推前浪，一代更比一代强，年轻人能赶上我，我十分欣慰。 </a:t>
            </a:r>
            <a:b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．我虽然是个老头子，但我的心态年轻，我永不服老，所以能与年轻人同台获奖。 </a:t>
            </a:r>
            <a:b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．一个人年轻时同老头子一同获奖，表示他已经成名。可年老时还能同小伙子一同获奖，说明他尚未落伍。</a:t>
            </a:r>
            <a:endParaRPr lang="zh-CN" altLang="en-US" sz="3200" b="1">
              <a:solidFill>
                <a:srgbClr val="33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2286000" y="228600"/>
            <a:ext cx="7119938" cy="228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台湾诗人余光中参加一次文艺大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奖颁奖仪式，获奖者大都是黑发晚辈，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只有余光中是白发老者。余光中风趣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睿智的致辞赢得了满堂喝彩，他的致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辞是（   ）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  <p:bldP spid="962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2" name="Oval 2"/>
          <p:cNvSpPr>
            <a:spLocks noChangeArrowheads="1"/>
          </p:cNvSpPr>
          <p:nvPr/>
        </p:nvSpPr>
        <p:spPr bwMode="auto">
          <a:xfrm>
            <a:off x="228600" y="457200"/>
            <a:ext cx="20574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576263" y="609600"/>
            <a:ext cx="1454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练习</a:t>
            </a:r>
            <a:r>
              <a:rPr lang="en-US" altLang="zh-CN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4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990600" y="762000"/>
            <a:ext cx="8153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2362200" y="685800"/>
            <a:ext cx="6400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下列说法得体的一项是（   ）</a:t>
            </a:r>
            <a:endParaRPr lang="zh-CN" altLang="en-US" sz="36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533400" y="1600200"/>
            <a:ext cx="8305800" cy="5035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我们黄海淤泥就是多，但只要你小心点，不就不弄脏脚了吗？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您看我们黄海淤泥，多么热情好客，沾住您的脚，不想让您走呢！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我们黄海淤泥，多么热情好客，它沾住您的脚，就是不让您走。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我们黄海淤泥就是这样，它不想让谁走，就沾谁的脚，您最好别走。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l" eaLnBrk="0" hangingPunct="0"/>
            <a:endParaRPr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7287" name="WordArt 7"/>
          <p:cNvSpPr>
            <a:spLocks noChangeArrowheads="1" noChangeShapeType="1" noTextEdit="1"/>
          </p:cNvSpPr>
          <p:nvPr/>
        </p:nvSpPr>
        <p:spPr bwMode="auto">
          <a:xfrm>
            <a:off x="6934200" y="5486400"/>
            <a:ext cx="1871663" cy="1081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2800" b="1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加油啊！</a:t>
            </a:r>
            <a:endParaRPr lang="zh-CN" altLang="en-US" sz="2800" b="1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7543800" y="685800"/>
            <a:ext cx="533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B</a:t>
            </a:r>
            <a:endParaRPr lang="en-US" altLang="zh-CN" sz="36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7" grpId="0"/>
      <p:bldP spid="972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D5FFFF"/>
            </a:gs>
            <a:gs pos="100000">
              <a:srgbClr val="FCCAF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3058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/>
              <a:t>       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有个年过半百的财主</a:t>
            </a:r>
            <a:r>
              <a:rPr lang="zh-CN" altLang="en-US" sz="36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老年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得子，大摆宴席庆祝。酒过三巡</a:t>
            </a:r>
            <a:r>
              <a:rPr lang="zh-CN" altLang="en-US" sz="36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，众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宾朋上前道好。张秀才说：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令郎定会大富大贵。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财主大喜。王秀才说：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令郎定会金榜题名。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财主又喜。李秀才见状，摇头晃脑的说：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令郎将来定会一命呜呼。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满座愕然。老财主大怒，令众家丁痛打李秀才。</a:t>
            </a:r>
            <a:endParaRPr lang="zh-CN" altLang="en-US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0" name="WordArt 4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57400" y="381000"/>
            <a:ext cx="5715000" cy="1371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李秀才为何挨打？</a:t>
            </a:r>
            <a:endParaRPr lang="zh-CN" altLang="en-US" sz="3600" kern="10">
              <a:ln w="9525">
                <a:noFill/>
                <a:rou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102" name="Group 6"/>
          <p:cNvGrpSpPr/>
          <p:nvPr/>
        </p:nvGrpSpPr>
        <p:grpSpPr>
          <a:xfrm>
            <a:off x="6172200" y="5562600"/>
            <a:ext cx="2714625" cy="1295400"/>
            <a:chOff x="3300" y="3561"/>
            <a:chExt cx="1182" cy="567"/>
          </a:xfrm>
        </p:grpSpPr>
        <p:sp>
          <p:nvSpPr>
            <p:cNvPr id="4103" name="Freeform 7"/>
            <p:cNvSpPr/>
            <p:nvPr/>
          </p:nvSpPr>
          <p:spPr bwMode="auto">
            <a:xfrm>
              <a:off x="3667" y="3662"/>
              <a:ext cx="448" cy="238"/>
            </a:xfrm>
            <a:custGeom>
              <a:cxnLst>
                <a:cxn ang="0">
                  <a:pos x="0" y="241"/>
                </a:cxn>
                <a:cxn ang="0">
                  <a:pos x="65" y="230"/>
                </a:cxn>
                <a:cxn ang="0">
                  <a:pos x="102" y="241"/>
                </a:cxn>
                <a:cxn ang="0">
                  <a:pos x="99" y="175"/>
                </a:cxn>
                <a:cxn ang="0">
                  <a:pos x="127" y="101"/>
                </a:cxn>
                <a:cxn ang="0">
                  <a:pos x="236" y="74"/>
                </a:cxn>
                <a:cxn ang="0">
                  <a:pos x="287" y="105"/>
                </a:cxn>
                <a:cxn ang="0">
                  <a:pos x="343" y="153"/>
                </a:cxn>
                <a:cxn ang="0">
                  <a:pos x="327" y="237"/>
                </a:cxn>
                <a:cxn ang="0">
                  <a:pos x="224" y="276"/>
                </a:cxn>
                <a:cxn ang="0">
                  <a:pos x="196" y="335"/>
                </a:cxn>
                <a:cxn ang="0">
                  <a:pos x="204" y="395"/>
                </a:cxn>
                <a:cxn ang="0">
                  <a:pos x="191" y="477"/>
                </a:cxn>
                <a:cxn ang="0">
                  <a:pos x="294" y="477"/>
                </a:cxn>
                <a:cxn ang="0">
                  <a:pos x="307" y="416"/>
                </a:cxn>
                <a:cxn ang="0">
                  <a:pos x="299" y="345"/>
                </a:cxn>
                <a:cxn ang="0">
                  <a:pos x="363" y="307"/>
                </a:cxn>
                <a:cxn ang="0">
                  <a:pos x="410" y="287"/>
                </a:cxn>
                <a:cxn ang="0">
                  <a:pos x="448" y="196"/>
                </a:cxn>
                <a:cxn ang="0">
                  <a:pos x="414" y="98"/>
                </a:cxn>
                <a:cxn ang="0">
                  <a:pos x="303" y="0"/>
                </a:cxn>
                <a:cxn ang="0">
                  <a:pos x="167" y="8"/>
                </a:cxn>
                <a:cxn ang="0">
                  <a:pos x="58" y="67"/>
                </a:cxn>
                <a:cxn ang="0">
                  <a:pos x="10" y="140"/>
                </a:cxn>
                <a:cxn ang="0">
                  <a:pos x="0" y="241"/>
                </a:cxn>
              </a:cxnLst>
              <a:rect l="0" t="0" r="r" b="b"/>
              <a:pathLst>
                <a:path w="448" h="477">
                  <a:moveTo>
                    <a:pt x="0" y="241"/>
                  </a:moveTo>
                  <a:lnTo>
                    <a:pt x="65" y="230"/>
                  </a:lnTo>
                  <a:lnTo>
                    <a:pt x="102" y="241"/>
                  </a:lnTo>
                  <a:lnTo>
                    <a:pt x="99" y="175"/>
                  </a:lnTo>
                  <a:lnTo>
                    <a:pt x="127" y="101"/>
                  </a:lnTo>
                  <a:lnTo>
                    <a:pt x="236" y="74"/>
                  </a:lnTo>
                  <a:lnTo>
                    <a:pt x="287" y="105"/>
                  </a:lnTo>
                  <a:lnTo>
                    <a:pt x="343" y="153"/>
                  </a:lnTo>
                  <a:lnTo>
                    <a:pt x="327" y="237"/>
                  </a:lnTo>
                  <a:lnTo>
                    <a:pt x="224" y="276"/>
                  </a:lnTo>
                  <a:lnTo>
                    <a:pt x="196" y="335"/>
                  </a:lnTo>
                  <a:lnTo>
                    <a:pt x="204" y="395"/>
                  </a:lnTo>
                  <a:lnTo>
                    <a:pt x="191" y="477"/>
                  </a:lnTo>
                  <a:lnTo>
                    <a:pt x="294" y="477"/>
                  </a:lnTo>
                  <a:lnTo>
                    <a:pt x="307" y="416"/>
                  </a:lnTo>
                  <a:lnTo>
                    <a:pt x="299" y="345"/>
                  </a:lnTo>
                  <a:lnTo>
                    <a:pt x="363" y="307"/>
                  </a:lnTo>
                  <a:lnTo>
                    <a:pt x="410" y="287"/>
                  </a:lnTo>
                  <a:lnTo>
                    <a:pt x="448" y="196"/>
                  </a:lnTo>
                  <a:lnTo>
                    <a:pt x="414" y="98"/>
                  </a:lnTo>
                  <a:lnTo>
                    <a:pt x="303" y="0"/>
                  </a:lnTo>
                  <a:lnTo>
                    <a:pt x="167" y="8"/>
                  </a:lnTo>
                  <a:lnTo>
                    <a:pt x="58" y="67"/>
                  </a:lnTo>
                  <a:lnTo>
                    <a:pt x="10" y="140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00B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/>
            <p:nvPr/>
          </p:nvSpPr>
          <p:spPr bwMode="auto">
            <a:xfrm>
              <a:off x="3830" y="3918"/>
              <a:ext cx="144" cy="54"/>
            </a:xfrm>
            <a:custGeom>
              <a:cxnLst>
                <a:cxn ang="0">
                  <a:pos x="51" y="0"/>
                </a:cxn>
                <a:cxn ang="0">
                  <a:pos x="10" y="20"/>
                </a:cxn>
                <a:cxn ang="0">
                  <a:pos x="0" y="73"/>
                </a:cxn>
                <a:cxn ang="0">
                  <a:pos x="32" y="109"/>
                </a:cxn>
                <a:cxn ang="0">
                  <a:pos x="112" y="109"/>
                </a:cxn>
                <a:cxn ang="0">
                  <a:pos x="144" y="66"/>
                </a:cxn>
                <a:cxn ang="0">
                  <a:pos x="116" y="14"/>
                </a:cxn>
                <a:cxn ang="0">
                  <a:pos x="51" y="0"/>
                </a:cxn>
              </a:cxnLst>
              <a:rect l="0" t="0" r="r" b="b"/>
              <a:pathLst>
                <a:path w="144" h="109">
                  <a:moveTo>
                    <a:pt x="51" y="0"/>
                  </a:moveTo>
                  <a:lnTo>
                    <a:pt x="10" y="20"/>
                  </a:lnTo>
                  <a:lnTo>
                    <a:pt x="0" y="73"/>
                  </a:lnTo>
                  <a:lnTo>
                    <a:pt x="32" y="109"/>
                  </a:lnTo>
                  <a:lnTo>
                    <a:pt x="112" y="109"/>
                  </a:lnTo>
                  <a:lnTo>
                    <a:pt x="144" y="66"/>
                  </a:lnTo>
                  <a:lnTo>
                    <a:pt x="116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B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>
              <a:hlinkClick r:id="rId2" action="ppaction://hlinksldjump"/>
            </p:cNvPr>
            <p:cNvSpPr/>
            <p:nvPr/>
          </p:nvSpPr>
          <p:spPr bwMode="auto">
            <a:xfrm>
              <a:off x="3300" y="3561"/>
              <a:ext cx="1182" cy="567"/>
            </a:xfrm>
            <a:custGeom>
              <a:cxnLst>
                <a:cxn ang="0">
                  <a:pos x="638" y="74"/>
                </a:cxn>
                <a:cxn ang="0">
                  <a:pos x="502" y="74"/>
                </a:cxn>
                <a:cxn ang="0">
                  <a:pos x="302" y="143"/>
                </a:cxn>
                <a:cxn ang="0">
                  <a:pos x="177" y="263"/>
                </a:cxn>
                <a:cxn ang="0">
                  <a:pos x="116" y="416"/>
                </a:cxn>
                <a:cxn ang="0">
                  <a:pos x="81" y="541"/>
                </a:cxn>
                <a:cxn ang="0">
                  <a:pos x="161" y="736"/>
                </a:cxn>
                <a:cxn ang="0">
                  <a:pos x="257" y="805"/>
                </a:cxn>
                <a:cxn ang="0">
                  <a:pos x="322" y="879"/>
                </a:cxn>
                <a:cxn ang="0">
                  <a:pos x="470" y="921"/>
                </a:cxn>
                <a:cxn ang="0">
                  <a:pos x="611" y="949"/>
                </a:cxn>
                <a:cxn ang="0">
                  <a:pos x="882" y="869"/>
                </a:cxn>
                <a:cxn ang="0">
                  <a:pos x="1042" y="729"/>
                </a:cxn>
                <a:cxn ang="0">
                  <a:pos x="1103" y="538"/>
                </a:cxn>
                <a:cxn ang="0">
                  <a:pos x="1103" y="378"/>
                </a:cxn>
                <a:cxn ang="0">
                  <a:pos x="1027" y="270"/>
                </a:cxn>
                <a:cxn ang="0">
                  <a:pos x="919" y="151"/>
                </a:cxn>
                <a:cxn ang="0">
                  <a:pos x="638" y="74"/>
                </a:cxn>
                <a:cxn ang="0">
                  <a:pos x="625" y="0"/>
                </a:cxn>
                <a:cxn ang="0">
                  <a:pos x="752" y="18"/>
                </a:cxn>
                <a:cxn ang="0">
                  <a:pos x="923" y="60"/>
                </a:cxn>
                <a:cxn ang="0">
                  <a:pos x="1011" y="149"/>
                </a:cxn>
                <a:cxn ang="0">
                  <a:pos x="1123" y="248"/>
                </a:cxn>
                <a:cxn ang="0">
                  <a:pos x="1182" y="464"/>
                </a:cxn>
                <a:cxn ang="0">
                  <a:pos x="1171" y="621"/>
                </a:cxn>
                <a:cxn ang="0">
                  <a:pos x="1095" y="760"/>
                </a:cxn>
                <a:cxn ang="0">
                  <a:pos x="987" y="882"/>
                </a:cxn>
                <a:cxn ang="0">
                  <a:pos x="750" y="991"/>
                </a:cxn>
                <a:cxn ang="0">
                  <a:pos x="562" y="1022"/>
                </a:cxn>
                <a:cxn ang="0">
                  <a:pos x="357" y="979"/>
                </a:cxn>
                <a:cxn ang="0">
                  <a:pos x="136" y="817"/>
                </a:cxn>
                <a:cxn ang="0">
                  <a:pos x="0" y="545"/>
                </a:cxn>
                <a:cxn ang="0">
                  <a:pos x="53" y="375"/>
                </a:cxn>
                <a:cxn ang="0">
                  <a:pos x="89" y="220"/>
                </a:cxn>
                <a:cxn ang="0">
                  <a:pos x="228" y="112"/>
                </a:cxn>
                <a:cxn ang="0">
                  <a:pos x="383" y="35"/>
                </a:cxn>
                <a:cxn ang="0">
                  <a:pos x="625" y="0"/>
                </a:cxn>
                <a:cxn ang="0">
                  <a:pos x="638" y="74"/>
                </a:cxn>
              </a:cxnLst>
              <a:rect l="0" t="0" r="r" b="b"/>
              <a:pathLst>
                <a:path w="1182" h="1022">
                  <a:moveTo>
                    <a:pt x="638" y="74"/>
                  </a:moveTo>
                  <a:lnTo>
                    <a:pt x="502" y="74"/>
                  </a:lnTo>
                  <a:lnTo>
                    <a:pt x="302" y="143"/>
                  </a:lnTo>
                  <a:lnTo>
                    <a:pt x="177" y="263"/>
                  </a:lnTo>
                  <a:lnTo>
                    <a:pt x="116" y="416"/>
                  </a:lnTo>
                  <a:lnTo>
                    <a:pt x="81" y="541"/>
                  </a:lnTo>
                  <a:lnTo>
                    <a:pt x="161" y="736"/>
                  </a:lnTo>
                  <a:lnTo>
                    <a:pt x="257" y="805"/>
                  </a:lnTo>
                  <a:lnTo>
                    <a:pt x="322" y="879"/>
                  </a:lnTo>
                  <a:lnTo>
                    <a:pt x="470" y="921"/>
                  </a:lnTo>
                  <a:lnTo>
                    <a:pt x="611" y="949"/>
                  </a:lnTo>
                  <a:lnTo>
                    <a:pt x="882" y="869"/>
                  </a:lnTo>
                  <a:lnTo>
                    <a:pt x="1042" y="729"/>
                  </a:lnTo>
                  <a:lnTo>
                    <a:pt x="1103" y="538"/>
                  </a:lnTo>
                  <a:lnTo>
                    <a:pt x="1103" y="378"/>
                  </a:lnTo>
                  <a:lnTo>
                    <a:pt x="1027" y="270"/>
                  </a:lnTo>
                  <a:lnTo>
                    <a:pt x="919" y="151"/>
                  </a:lnTo>
                  <a:lnTo>
                    <a:pt x="638" y="74"/>
                  </a:lnTo>
                  <a:lnTo>
                    <a:pt x="625" y="0"/>
                  </a:lnTo>
                  <a:lnTo>
                    <a:pt x="752" y="18"/>
                  </a:lnTo>
                  <a:lnTo>
                    <a:pt x="923" y="60"/>
                  </a:lnTo>
                  <a:lnTo>
                    <a:pt x="1011" y="149"/>
                  </a:lnTo>
                  <a:lnTo>
                    <a:pt x="1123" y="248"/>
                  </a:lnTo>
                  <a:lnTo>
                    <a:pt x="1182" y="464"/>
                  </a:lnTo>
                  <a:lnTo>
                    <a:pt x="1171" y="621"/>
                  </a:lnTo>
                  <a:lnTo>
                    <a:pt x="1095" y="760"/>
                  </a:lnTo>
                  <a:lnTo>
                    <a:pt x="987" y="882"/>
                  </a:lnTo>
                  <a:lnTo>
                    <a:pt x="750" y="991"/>
                  </a:lnTo>
                  <a:lnTo>
                    <a:pt x="562" y="1022"/>
                  </a:lnTo>
                  <a:lnTo>
                    <a:pt x="357" y="979"/>
                  </a:lnTo>
                  <a:lnTo>
                    <a:pt x="136" y="817"/>
                  </a:lnTo>
                  <a:lnTo>
                    <a:pt x="0" y="545"/>
                  </a:lnTo>
                  <a:lnTo>
                    <a:pt x="53" y="375"/>
                  </a:lnTo>
                  <a:lnTo>
                    <a:pt x="89" y="220"/>
                  </a:lnTo>
                  <a:lnTo>
                    <a:pt x="228" y="112"/>
                  </a:lnTo>
                  <a:lnTo>
                    <a:pt x="383" y="35"/>
                  </a:lnTo>
                  <a:lnTo>
                    <a:pt x="625" y="0"/>
                  </a:lnTo>
                  <a:lnTo>
                    <a:pt x="638" y="74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练</a:t>
            </a:r>
            <a:r>
              <a:rPr lang="zh-CN" altLang="en-US" smtClean="0"/>
              <a:t>习</a:t>
            </a:r>
            <a:r>
              <a:rPr lang="en-US" altLang="zh-CN" smtClean="0"/>
              <a:t>3</a:t>
            </a:r>
            <a:r>
              <a:rPr lang="zh-CN" altLang="en-US" smtClean="0"/>
              <a:t>。</a:t>
            </a:r>
            <a:endParaRPr lang="zh-CN" altLang="en-US"/>
          </a:p>
        </p:txBody>
      </p:sp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838200" y="2362200"/>
          <a:ext cx="7639050" cy="4114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7658100" imgH="4114800" progId="word.document.8">
                  <p:embed/>
                </p:oleObj>
              </mc:Choice>
              <mc:Fallback>
                <p:oleObj name="文档" r:id="rId2" imgW="7658100" imgH="41148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38200" y="2362200"/>
                        <a:ext cx="76390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0" name="AutoShape 4"/>
          <p:cNvSpPr>
            <a:spLocks noChangeArrowheads="1"/>
          </p:cNvSpPr>
          <p:nvPr/>
        </p:nvSpPr>
        <p:spPr bwMode="auto">
          <a:xfrm>
            <a:off x="3810000" y="2819400"/>
            <a:ext cx="762000" cy="381000"/>
          </a:xfrm>
          <a:prstGeom prst="flowChartAlternateProcess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altLang="zh-CN">
                <a:latin typeface="Times New Roman" panose="02020603050405020304" pitchFamily="18" charset="0"/>
              </a:rPr>
              <a:t>B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829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685800" y="188640"/>
            <a:ext cx="7772400" cy="5450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2800" b="1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你买了一本书，看完后被一位跟你很要好的同学借去了。半个月后，还你的时候，书已有些破旧。他显得很不好意思。这时你要说一句话，比较恰当的一句是：［　　］		</a:t>
            </a:r>
            <a:endParaRPr lang="zh-CN" altLang="en-US" sz="2800" b="1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．这是我最后一次借书给你了。			</a:t>
            </a:r>
            <a:r>
              <a:rPr lang="en-US" altLang="zh-CN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．杜甫说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读书破万卷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，你还没有读破，怎么就还来了呢？					</a:t>
            </a:r>
            <a:endParaRPr lang="zh-CN" altLang="en-US" sz="2800" b="1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．买书是为了读书，爱不释手，就会破旧，何必不好意思呢？				</a:t>
            </a:r>
            <a:endParaRPr lang="zh-CN" altLang="en-US" sz="2800" b="1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．这本书买得不冤枉，我啃了一遍，你又啃了一遍，自然会有些破旧，难道买一本书就让它永远是新的吗</a:t>
            </a:r>
            <a:r>
              <a:rPr lang="zh-CN" altLang="en-US" sz="3200" b="1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16216" y="155679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D</a:t>
            </a:r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uiExpand="1" build="p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7" name="Oval 7"/>
          <p:cNvSpPr>
            <a:spLocks noChangeArrowheads="1"/>
          </p:cNvSpPr>
          <p:nvPr/>
        </p:nvSpPr>
        <p:spPr bwMode="auto">
          <a:xfrm>
            <a:off x="304800" y="914400"/>
            <a:ext cx="20574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7043" name="Picture 3" descr="j0110896[1]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001000" y="4572000"/>
            <a:ext cx="1143000" cy="2286000"/>
          </a:xfrm>
          <a:prstGeom prst="rect">
            <a:avLst/>
          </a:prstGeom>
          <a:noFill/>
        </p:spPr>
      </p:pic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371600" y="1600200"/>
            <a:ext cx="6477000" cy="475932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李工程师夫妇为他们的日本好朋友举办家宴。席间，日本太太非常客气地说：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李太太这样文雅，和我们日本女人一样，不像是中国人。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李太太随即得体地回答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u="sng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日本太太听后，知道自己的谈吐有失妥当，她谦然一笑，但又不感到尴尬。（李太太是怎么说的呢？请选出正确一项） </a:t>
            </a:r>
            <a:endParaRPr lang="zh-CN" altLang="en-US" sz="36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567399" y="1143000"/>
            <a:ext cx="147187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</a:t>
            </a:r>
            <a:r>
              <a:rPr lang="zh-CN" altLang="en-US" sz="4000" b="1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习</a:t>
            </a:r>
            <a:r>
              <a:rPr lang="en-US" altLang="zh-CN" sz="4000" b="1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4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4" grpId="0"/>
      <p:bldP spid="870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8067" name="Picture 3" descr="j0110896[1]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381000"/>
            <a:ext cx="1143000" cy="2667000"/>
          </a:xfrm>
          <a:prstGeom prst="rect">
            <a:avLst/>
          </a:prstGeom>
          <a:noFill/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900113" y="1219200"/>
            <a:ext cx="7993062" cy="4433888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太太也很文雅，您的先生也很文雅，都和我们中国人一样，不像日本人。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太太过奖了，我可比不上中国的知识女性，也比不上你们日本女人。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太太说得对，我俩在一起就如两姐妹，分不清谁是中国人，谁是日本人。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太太说出了一个事实，中日的文明是同源的，中国文明哺育了日本。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69" name="Oval 5"/>
          <p:cNvSpPr>
            <a:spLocks noChangeArrowheads="1"/>
          </p:cNvSpPr>
          <p:nvPr/>
        </p:nvSpPr>
        <p:spPr bwMode="auto">
          <a:xfrm>
            <a:off x="7162800" y="5791200"/>
            <a:ext cx="19812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7848600" y="5851525"/>
            <a:ext cx="568325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zh-CN" sz="60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9330" name="Picture 2" descr="baiyang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9331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1981200" y="1524000"/>
            <a:ext cx="5715000" cy="31305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</a:t>
            </a:r>
            <a:r>
              <a:rPr lang="zh-CN" altLang="en-US" sz="3600" kern="10" smtClean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谢大家</a:t>
            </a:r>
            <a:r>
              <a:rPr lang="en-US" altLang="zh-CN" sz="3600" kern="10" smtClean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chemeClr val="bg1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8" name="Picture 4" descr="DSC03459"/>
          <p:cNvPicPr>
            <a:picLocks noChangeAspect="1" noChangeArrowheads="1"/>
          </p:cNvPicPr>
          <p:nvPr/>
        </p:nvPicPr>
        <p:blipFill>
          <a:blip r:embed="rId2">
            <a:lum bright="26000" contrast="-20000"/>
          </a:blip>
          <a:stretch>
            <a:fillRect/>
          </a:stretch>
        </p:blipFill>
        <p:spPr bwMode="auto">
          <a:xfrm>
            <a:off x="1371600" y="2819400"/>
            <a:ext cx="12268200" cy="6819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747" name="Picture 3" descr="DSC0341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381000"/>
            <a:ext cx="5486400" cy="4114800"/>
          </a:xfrm>
          <a:prstGeom prst="rect">
            <a:avLst/>
          </a:prstGeom>
          <a:noFill/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257800" y="0"/>
            <a:ext cx="3886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1751" name="WordArt 7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1200" y="762000"/>
            <a:ext cx="26638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走进生活</a:t>
            </a:r>
            <a:endParaRPr lang="zh-CN" altLang="en-US" sz="3600" kern="10">
              <a:ln w="9525">
                <a:noFill/>
                <a:round/>
              </a:ln>
              <a:solidFill>
                <a:srgbClr val="FF99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258888" y="4221163"/>
            <a:ext cx="2590800" cy="1025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影响因素</a:t>
            </a:r>
            <a:endParaRPr kumimoji="0"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主要有</a:t>
            </a:r>
            <a:r>
              <a:rPr kumimoji="0" lang="en-US" altLang="zh-CN" sz="3600" b="1">
                <a:solidFill>
                  <a:srgbClr val="3333FF"/>
                </a:solidFill>
                <a:latin typeface="Arial"/>
                <a:ea typeface="楷体_GB2312" pitchFamily="49" charset="-122"/>
              </a:rPr>
              <a:t>——</a:t>
            </a:r>
            <a:endParaRPr kumimoji="0"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105400" y="685800"/>
            <a:ext cx="3581400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kumimoji="0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用语要</a:t>
            </a: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符合语境</a:t>
            </a:r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的要求，使语言同语境协调一致。</a:t>
            </a:r>
            <a:endParaRPr kumimoji="0"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505200" y="304800"/>
            <a:ext cx="2012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zh-CN" altLang="en-US" sz="360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考点聚焦</a:t>
            </a:r>
            <a:endParaRPr kumimoji="0" lang="zh-CN" altLang="en-US" sz="360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140200" y="3789363"/>
            <a:ext cx="2057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场    合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6400800" y="5562600"/>
            <a:ext cx="2438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目标重点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516688" y="4724400"/>
            <a:ext cx="2362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褒贬色彩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067175" y="5589588"/>
            <a:ext cx="2362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语体色彩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3962400" y="4724400"/>
            <a:ext cx="2362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敬、谦词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629400" y="3810000"/>
            <a:ext cx="2209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    象</a:t>
            </a:r>
            <a:endParaRPr kumimoji="0"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81000" y="1143000"/>
            <a:ext cx="3200400" cy="1585913"/>
          </a:xfrm>
          <a:prstGeom prst="rect">
            <a:avLst/>
          </a:prstGeom>
          <a:noFill/>
          <a:ln w="28575">
            <a:pattFill prst="sphere">
              <a:fgClr>
                <a:srgbClr val="FF6600"/>
              </a:fgClr>
              <a:bgClr>
                <a:srgbClr val="FFFFFF"/>
              </a:bgClr>
            </a:pattFill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0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</a:t>
            </a:r>
            <a:endParaRPr kumimoji="0"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0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表达得体</a:t>
            </a:r>
            <a:endParaRPr kumimoji="0"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4038600" y="3581400"/>
            <a:ext cx="4800600" cy="2819400"/>
          </a:xfrm>
          <a:prstGeom prst="rect">
            <a:avLst/>
          </a:prstGeom>
          <a:noFill/>
          <a:ln w="28575">
            <a:pattFill prst="sphere">
              <a:fgClr>
                <a:srgbClr val="FF9900"/>
              </a:fgClr>
              <a:bgClr>
                <a:srgbClr val="FFFFFF"/>
              </a:bgClr>
            </a:patt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3733800" y="1447800"/>
            <a:ext cx="16764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3333FF"/>
                </a:solidFill>
              </a:rPr>
              <a:t>——</a:t>
            </a:r>
            <a:endParaRPr lang="en-US" altLang="zh-CN"/>
          </a:p>
        </p:txBody>
      </p:sp>
      <p:pic>
        <p:nvPicPr>
          <p:cNvPr id="33815" name="Picture 23" descr="j0110896[1]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72000"/>
            <a:ext cx="900113" cy="2286000"/>
          </a:xfrm>
          <a:prstGeom prst="rect">
            <a:avLst/>
          </a:prstGeom>
          <a:noFill/>
        </p:spPr>
      </p:pic>
      <p:sp>
        <p:nvSpPr>
          <p:cNvPr id="33816" name="AutoShape 24"/>
          <p:cNvSpPr>
            <a:spLocks noChangeArrowheads="1"/>
          </p:cNvSpPr>
          <p:nvPr/>
        </p:nvSpPr>
        <p:spPr bwMode="auto">
          <a:xfrm>
            <a:off x="4067175" y="4005263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7" name="AutoShape 25"/>
          <p:cNvSpPr>
            <a:spLocks noChangeArrowheads="1"/>
          </p:cNvSpPr>
          <p:nvPr/>
        </p:nvSpPr>
        <p:spPr bwMode="auto">
          <a:xfrm>
            <a:off x="6588125" y="4005263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8" name="AutoShape 26"/>
          <p:cNvSpPr>
            <a:spLocks noChangeArrowheads="1"/>
          </p:cNvSpPr>
          <p:nvPr/>
        </p:nvSpPr>
        <p:spPr bwMode="auto">
          <a:xfrm>
            <a:off x="4067175" y="4868863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9" name="AutoShape 27"/>
          <p:cNvSpPr>
            <a:spLocks noChangeArrowheads="1"/>
          </p:cNvSpPr>
          <p:nvPr/>
        </p:nvSpPr>
        <p:spPr bwMode="auto">
          <a:xfrm>
            <a:off x="6588125" y="4941888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0" name="AutoShape 28"/>
          <p:cNvSpPr>
            <a:spLocks noChangeArrowheads="1"/>
          </p:cNvSpPr>
          <p:nvPr/>
        </p:nvSpPr>
        <p:spPr bwMode="auto">
          <a:xfrm>
            <a:off x="4067175" y="5734050"/>
            <a:ext cx="215900" cy="287338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1" name="AutoShape 29"/>
          <p:cNvSpPr>
            <a:spLocks noChangeArrowheads="1"/>
          </p:cNvSpPr>
          <p:nvPr/>
        </p:nvSpPr>
        <p:spPr bwMode="auto">
          <a:xfrm>
            <a:off x="6588125" y="5734050"/>
            <a:ext cx="215900" cy="287338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801" grpId="0"/>
      <p:bldP spid="33802" grpId="0"/>
      <p:bldP spid="33803" grpId="0"/>
      <p:bldP spid="33804" grpId="0"/>
      <p:bldP spid="33805" grpId="0"/>
      <p:bldP spid="33806" grpId="0"/>
      <p:bldP spid="33809" grpId="0"/>
      <p:bldP spid="33816" grpId="0"/>
      <p:bldP spid="33817" grpId="0"/>
      <p:bldP spid="33818" grpId="0"/>
      <p:bldP spid="33819" grpId="0"/>
      <p:bldP spid="33820" grpId="0"/>
      <p:bldP spid="338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11188" y="1809750"/>
            <a:ext cx="79565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kumimoji="0" lang="en-US" altLang="zh-CN" sz="320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algn="l"/>
            <a:r>
              <a:rPr kumimoji="0" lang="en-US" altLang="zh-CN" sz="3200">
                <a:solidFill>
                  <a:srgbClr val="0066FF"/>
                </a:solidFill>
                <a:latin typeface="宋体" panose="02010600030101010101" pitchFamily="2" charset="-122"/>
              </a:rPr>
              <a:t>     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场合</a:t>
            </a:r>
            <a:r>
              <a:rPr kumimoji="0" lang="en-US" altLang="zh-CN" sz="3200">
                <a:solidFill>
                  <a:srgbClr val="0066FF"/>
                </a:solidFill>
                <a:latin typeface="宋体" panose="02010600030101010101" pitchFamily="2" charset="-122"/>
              </a:rPr>
              <a:t>——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包括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时间、地点、氛围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等具体因素。</a:t>
            </a:r>
            <a:endParaRPr kumimoji="0" lang="zh-CN" altLang="en-US" sz="320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algn="l"/>
            <a:endParaRPr kumimoji="0" lang="en-US" altLang="zh-CN" sz="320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00400" y="304800"/>
            <a:ext cx="262255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分清场合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讲究分寸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159000" y="3617913"/>
            <a:ext cx="155575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喜庆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981200" y="4876800"/>
            <a:ext cx="205740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哀伤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800600" y="3657600"/>
            <a:ext cx="155575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轻松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4793644" y="4953000"/>
            <a:ext cx="1569661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沉</a:t>
            </a:r>
            <a:r>
              <a:rPr kumimoji="0" lang="zh-CN" altLang="en-US" sz="5400" smtClean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重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3733800" y="4038600"/>
            <a:ext cx="1066800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733800" y="5334000"/>
            <a:ext cx="1066800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31" name="Picture 11" descr="pe02481_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308850" y="4508500"/>
            <a:ext cx="1363663" cy="2133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5" grpId="0"/>
      <p:bldP spid="30726" grpId="0"/>
      <p:bldP spid="30727" grpId="0"/>
      <p:bldP spid="30728" grpId="0"/>
      <p:bldP spid="30729" grpId="0"/>
      <p:bldP spid="307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9144000" cy="4343400"/>
          </a:xfrm>
        </p:spPr>
        <p:txBody>
          <a:bodyPr/>
          <a:lstStyle/>
          <a:p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、敬老院：少壮不努力，老大徒伤悲。</a:t>
            </a:r>
            <a:endParaRPr lang="zh-CN" altLang="en-US" sz="3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、考场门口：失败乃成功之母。</a:t>
            </a:r>
            <a:endParaRPr lang="zh-CN" altLang="en-US" sz="3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、某盘山公路下山方向：陡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坡，慢</a:t>
            </a: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！</a:t>
            </a:r>
            <a:endParaRPr lang="zh-CN" altLang="en-US" sz="3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、某一交叉路口竖着：</a:t>
            </a:r>
            <a:r>
              <a:rPr lang="zh-CN" altLang="en-US" sz="3600" b="1" smtClean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多拉快跑，</a:t>
            </a:r>
            <a:endParaRPr lang="zh-CN" altLang="en-US" sz="3600" b="1" smtClean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争分夺秒</a:t>
            </a:r>
            <a:r>
              <a:rPr lang="zh-CN" altLang="en-US" sz="3600" b="1" smtClean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的标语牌。</a:t>
            </a:r>
            <a:endParaRPr lang="zh-CN" altLang="en-US" sz="3600" b="1" smtClean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36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8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03350" y="476250"/>
            <a:ext cx="528542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下列标语与张贴</a:t>
            </a:r>
            <a:endParaRPr lang="zh-CN" altLang="en-US" sz="36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场合相协调</a:t>
            </a:r>
            <a:r>
              <a:rPr lang="zh-CN" altLang="en-US" sz="36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的是：</a:t>
            </a:r>
            <a:endParaRPr lang="zh-CN" altLang="en-US" sz="36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533400" y="3048000"/>
            <a:ext cx="1352550" cy="1189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kumimoji="0" lang="en-US" altLang="zh-CN" sz="7200">
                <a:solidFill>
                  <a:srgbClr val="FF3300"/>
                </a:solidFill>
                <a:latin typeface="Arial" panose="020b0604020202020204" pitchFamily="34" charset="0"/>
              </a:rPr>
              <a:t>√ </a:t>
            </a:r>
            <a:endParaRPr kumimoji="0" lang="en-US" altLang="zh-CN" sz="72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4831" name="AutoShape 15" descr="云卷云舒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00800" y="5638800"/>
            <a:ext cx="2743200" cy="914400"/>
          </a:xfrm>
          <a:prstGeom prst="cloudCallout">
            <a:avLst>
              <a:gd name="adj1" fmla="val -17995"/>
              <a:gd name="adj2" fmla="val 63718"/>
            </a:avLst>
          </a:prstGeom>
          <a:blipFill dpi="0" rotWithShape="0">
            <a:blip r:embed="rId3"/>
            <a:stretch>
              <a:fillRect/>
            </a:stretch>
          </a:blipFill>
          <a:ln w="9525">
            <a:noFill/>
            <a:round/>
          </a:ln>
          <a:effectLst/>
        </p:spPr>
        <p:txBody>
          <a:bodyPr/>
          <a:lstStyle/>
          <a:p>
            <a:endParaRPr lang="zh-CN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539750" y="3710692"/>
            <a:ext cx="44114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kumimoji="0" lang="en-US" altLang="zh-CN" sz="720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endParaRPr kumimoji="0" lang="en-US" altLang="zh-CN" sz="72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/>
      <p:bldP spid="34832" grpId="0"/>
      <p:bldP spid="348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11188" y="2120900"/>
            <a:ext cx="799147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 algn="l"/>
            <a:r>
              <a:rPr kumimoji="0" lang="en-US" altLang="zh-CN" sz="3200">
                <a:solidFill>
                  <a:srgbClr val="0066FF"/>
                </a:solidFill>
                <a:latin typeface="宋体" panose="02010600030101010101" pitchFamily="2" charset="-122"/>
              </a:rPr>
              <a:t>    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交际对象</a:t>
            </a:r>
            <a:r>
              <a:rPr kumimoji="0" lang="en-US" altLang="zh-CN" sz="3200">
                <a:solidFill>
                  <a:srgbClr val="0066FF"/>
                </a:solidFill>
                <a:latin typeface="宋体" panose="02010600030101010101" pitchFamily="2" charset="-122"/>
              </a:rPr>
              <a:t>——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主要包括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性别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、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年龄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、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身</a:t>
            </a:r>
            <a:r>
              <a:rPr kumimoji="0" lang="zh-CN" altLang="en-US" sz="3200" smtClean="0">
                <a:solidFill>
                  <a:schemeClr val="hlink"/>
                </a:solidFill>
                <a:latin typeface="宋体" panose="02010600030101010101" pitchFamily="2" charset="-122"/>
              </a:rPr>
              <a:t>份</a:t>
            </a:r>
            <a:r>
              <a:rPr kumimoji="0" lang="zh-CN" altLang="en-US" sz="3200" smtClean="0">
                <a:solidFill>
                  <a:srgbClr val="0066FF"/>
                </a:solidFill>
                <a:latin typeface="宋体" panose="02010600030101010101" pitchFamily="2" charset="-122"/>
              </a:rPr>
              <a:t>等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具体因素。</a:t>
            </a:r>
            <a:endParaRPr kumimoji="0" lang="zh-CN" altLang="en-US" sz="320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124200" y="228600"/>
            <a:ext cx="262255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看准对象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礼貌尊重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66800" y="3276600"/>
            <a:ext cx="7467600" cy="2528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kumimoji="0" lang="zh-CN" altLang="en-US" sz="3200">
                <a:latin typeface="华文楷体" pitchFamily="2" charset="-122"/>
                <a:ea typeface="华文楷体" pitchFamily="2" charset="-122"/>
              </a:rPr>
              <a:t>男士、女士          </a:t>
            </a:r>
            <a:endParaRPr kumimoji="0" lang="zh-CN" altLang="en-US" sz="320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zh-CN" altLang="en-US" sz="3200">
                <a:latin typeface="华文楷体" pitchFamily="2" charset="-122"/>
                <a:ea typeface="华文楷体" pitchFamily="2" charset="-122"/>
              </a:rPr>
              <a:t>老人、青年 、小孩</a:t>
            </a:r>
            <a:endParaRPr kumimoji="0" lang="zh-CN" altLang="en-US" sz="320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zh-CN" altLang="en-US" sz="3200">
                <a:latin typeface="华文楷体" pitchFamily="2" charset="-122"/>
                <a:ea typeface="华文楷体" pitchFamily="2" charset="-122"/>
              </a:rPr>
              <a:t>农民、工人、学生、知识分子</a:t>
            </a:r>
            <a:endParaRPr kumimoji="0" lang="zh-CN" altLang="en-US" sz="320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zh-CN" altLang="en-US" sz="3200">
                <a:latin typeface="华文楷体" pitchFamily="2" charset="-122"/>
                <a:ea typeface="华文楷体" pitchFamily="2" charset="-122"/>
              </a:rPr>
              <a:t>上下级、同事     长辈、晚辈、平辈</a:t>
            </a:r>
            <a:endParaRPr kumimoji="0" lang="zh-CN" altLang="en-US" sz="320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en-US" altLang="zh-CN" sz="3200">
                <a:latin typeface="宋体" panose="02010600030101010101" pitchFamily="2" charset="-122"/>
                <a:ea typeface="华文楷体" pitchFamily="2" charset="-122"/>
              </a:rPr>
              <a:t>……</a:t>
            </a:r>
            <a:r>
              <a:rPr kumimoji="0" lang="en-US" altLang="zh-CN" sz="3200">
                <a:latin typeface="华文楷体" pitchFamily="2" charset="-122"/>
                <a:ea typeface="华文楷体" pitchFamily="2" charset="-122"/>
              </a:rPr>
              <a:t> </a:t>
            </a:r>
            <a:endParaRPr kumimoji="0" lang="en-US" altLang="zh-CN" sz="320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FFFF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874" name="Picture 2" descr="gif007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21613" y="5334000"/>
            <a:ext cx="1322387" cy="1524000"/>
          </a:xfrm>
          <a:prstGeom prst="rect">
            <a:avLst/>
          </a:prstGeom>
          <a:noFill/>
        </p:spPr>
      </p:pic>
      <p:sp>
        <p:nvSpPr>
          <p:cNvPr id="798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620000" cy="4572000"/>
          </a:xfrm>
        </p:spPr>
        <p:txBody>
          <a:bodyPr/>
          <a:lstStyle/>
          <a:p>
            <a:pPr>
              <a:lnSpc>
                <a:spcPct val="85000"/>
              </a:lnSpc>
            </a:pPr>
            <a:b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b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3200">
                <a:solidFill>
                  <a:srgbClr val="0000CC"/>
                </a:solidFill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约翰先生带着他的狗参加狗类比赛得了第一名。比尔向他表示祝贺：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约翰先生，祝贺你得了冠军。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约翰先生很不高兴，立即纠正说：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不，是我的狗得了冠军。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比尔赶紧表示了歉意，然后小心的问：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那么，请问你的狗得了多少奖金？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不，是我得了奖金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，约翰先生又是怒气冲冲，老大不高兴。</a:t>
            </a:r>
            <a:r>
              <a:rPr lang="zh-CN" altLang="en-US">
                <a:solidFill>
                  <a:srgbClr val="0000CC"/>
                </a:solidFill>
              </a:rPr>
              <a:t> </a:t>
            </a:r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79876" name="WordArt 4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33600" y="457200"/>
            <a:ext cx="4953000" cy="1371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3600" kern="1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约翰先生为何不高兴</a:t>
            </a:r>
            <a:endParaRPr lang="zh-CN" altLang="en-US" sz="3600" kern="10">
              <a:ln w="9525"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rgbClr val="FFCCFF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228600" y="2667000"/>
            <a:ext cx="6172200" cy="2944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①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商店的广告里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②给兄弟单位的请柬里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③给下级的通知里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  <a:p>
            <a:pPr algn="l"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④为家宴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,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父母给子女的口头通知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5257800" y="2286000"/>
            <a:ext cx="5715000" cy="2868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务必准时出席。 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欢迎您届时惠顾。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到时候一定得回来。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敬请届时光临指导。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63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9750" y="1052513"/>
            <a:ext cx="8353425" cy="101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请将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/>
              </a:rPr>
              <a:t>“</a:t>
            </a:r>
            <a:r>
              <a:rPr lang="zh-CN" altLang="en-US" sz="3200" b="1">
                <a:solidFill>
                  <a:srgbClr val="0000CC"/>
                </a:solidFill>
              </a:rPr>
              <a:t>欢迎对方按时参加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/>
              </a:rPr>
              <a:t>”</a:t>
            </a:r>
            <a:r>
              <a:rPr lang="zh-CN" altLang="en-US" sz="3200" b="1">
                <a:solidFill>
                  <a:srgbClr val="0000CC"/>
                </a:solidFill>
              </a:rPr>
              <a:t>的意思</a:t>
            </a:r>
            <a:endParaRPr lang="zh-CN" altLang="en-US" sz="3200" b="1">
              <a:solidFill>
                <a:srgbClr val="0000CC"/>
              </a:solidFill>
            </a:endParaRPr>
          </a:p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           与具体的语言环境进行连线</a:t>
            </a:r>
            <a:endParaRPr lang="zh-CN" altLang="en-US" sz="3200" b="1">
              <a:solidFill>
                <a:srgbClr val="0000CC"/>
              </a:solidFill>
            </a:endParaRPr>
          </a:p>
        </p:txBody>
      </p:sp>
      <p:sp>
        <p:nvSpPr>
          <p:cNvPr id="70668" name="Line 12"/>
          <p:cNvSpPr>
            <a:spLocks noChangeShapeType="1"/>
          </p:cNvSpPr>
          <p:nvPr/>
        </p:nvSpPr>
        <p:spPr bwMode="auto">
          <a:xfrm>
            <a:off x="3429000" y="2971800"/>
            <a:ext cx="1905000" cy="457200"/>
          </a:xfrm>
          <a:prstGeom prst="line">
            <a:avLst/>
          </a:prstGeom>
          <a:noFill/>
          <a:ln w="73025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3886200" y="3886200"/>
            <a:ext cx="1447800" cy="990600"/>
          </a:xfrm>
          <a:prstGeom prst="line">
            <a:avLst/>
          </a:prstGeom>
          <a:noFill/>
          <a:ln w="76200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70" name="Line 14"/>
          <p:cNvSpPr>
            <a:spLocks noChangeShapeType="1"/>
          </p:cNvSpPr>
          <p:nvPr/>
        </p:nvSpPr>
        <p:spPr bwMode="auto">
          <a:xfrm flipH="1">
            <a:off x="3810000" y="2895600"/>
            <a:ext cx="1676400" cy="1600200"/>
          </a:xfrm>
          <a:prstGeom prst="line">
            <a:avLst/>
          </a:prstGeom>
          <a:noFill/>
          <a:ln w="76200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71" name="Line 15"/>
          <p:cNvSpPr>
            <a:spLocks noChangeShapeType="1"/>
          </p:cNvSpPr>
          <p:nvPr/>
        </p:nvSpPr>
        <p:spPr bwMode="auto">
          <a:xfrm flipH="1">
            <a:off x="4267200" y="4191000"/>
            <a:ext cx="1066800" cy="914400"/>
          </a:xfrm>
          <a:prstGeom prst="line">
            <a:avLst/>
          </a:prstGeom>
          <a:noFill/>
          <a:ln w="76200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0672" name="Picture 16" descr="j0393628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96188" y="5157788"/>
            <a:ext cx="1058862" cy="1500187"/>
          </a:xfrm>
          <a:prstGeom prst="rect">
            <a:avLst/>
          </a:prstGeom>
          <a:noFill/>
        </p:spPr>
      </p:pic>
      <p:pic>
        <p:nvPicPr>
          <p:cNvPr id="7067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798300" y="12293600"/>
            <a:ext cx="342900" cy="254000"/>
          </a:xfrm>
          <a:prstGeom prst="cube">
            <a:avLst/>
          </a:prstGeom>
        </p:spPr>
      </p:pic>
      <p:pic>
        <p:nvPicPr>
          <p:cNvPr id="70674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668000" y="12522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8" grpId="0"/>
      <p:bldP spid="70669" grpId="0"/>
      <p:bldP spid="70670" grpId="0"/>
      <p:bldP spid="7067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141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0">
      <vt:lpstr>Arial</vt:lpstr>
      <vt:lpstr>Tahoma</vt:lpstr>
      <vt:lpstr>宋体</vt:lpstr>
      <vt:lpstr>Wingdings</vt:lpstr>
      <vt:lpstr>Calibri</vt:lpstr>
      <vt:lpstr>华文彩云</vt:lpstr>
      <vt:lpstr>华文行楷</vt:lpstr>
      <vt:lpstr>Times New Roman</vt:lpstr>
      <vt:lpstr>华文细黑</vt:lpstr>
      <vt:lpstr>华文楷体</vt:lpstr>
      <vt:lpstr>楷体_GB2312</vt:lpstr>
      <vt:lpstr>华文新魏</vt:lpstr>
      <vt:lpstr>华文隶书</vt:lpstr>
      <vt:lpstr>仿宋_GB2312</vt:lpstr>
      <vt:lpstr>黑体</vt:lpstr>
      <vt:lpstr>Blends</vt:lpstr>
      <vt:lpstr>语言的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约翰先生带着他的狗参加狗类比赛得了第一名。比尔向他表示祝贺：“约翰先生，祝贺你得了冠军。”约翰先生很不高兴，立即纠正说：“不，是我的狗得了冠军。”比尔赶紧表示了歉意，然后小心的问：“那么，请问你的狗得了多少奖金？”“不，是我得了奖金”，约翰先生又是怒气冲冲，老大不高兴。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总结</vt:lpstr>
      <vt:lpstr>PowerPoint Presentation</vt:lpstr>
      <vt:lpstr>PowerPoint Presentation</vt:lpstr>
      <vt:lpstr>PowerPoint Presentation</vt:lpstr>
      <vt:lpstr>PowerPoint Presentation</vt:lpstr>
      <vt:lpstr>练习3。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2021-12-16T18:20:14.547</cp:lastPrinted>
  <dcterms:created xsi:type="dcterms:W3CDTF">2021-12-16T18:20:14Z</dcterms:created>
  <dcterms:modified xsi:type="dcterms:W3CDTF">2021-12-16T10:20:15Z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