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69" r:id="rId4"/>
    <p:sldId id="262" r:id="rId5"/>
    <p:sldId id="313" r:id="rId6"/>
    <p:sldId id="261" r:id="rId7"/>
    <p:sldId id="270" r:id="rId8"/>
    <p:sldId id="276" r:id="rId9"/>
    <p:sldId id="277" r:id="rId10"/>
    <p:sldId id="278" r:id="rId11"/>
    <p:sldId id="314" r:id="rId12"/>
    <p:sldId id="283" r:id="rId13"/>
    <p:sldId id="315" r:id="rId14"/>
    <p:sldId id="287" r:id="rId15"/>
    <p:sldId id="316" r:id="rId16"/>
    <p:sldId id="317" r:id="rId17"/>
    <p:sldId id="318" r:id="rId18"/>
    <p:sldId id="297" r:id="rId19"/>
    <p:sldId id="319" r:id="rId20"/>
    <p:sldId id="320" r:id="rId21"/>
    <p:sldId id="321" r:id="rId22"/>
    <p:sldId id="322" r:id="rId23"/>
    <p:sldId id="300" r:id="rId24"/>
    <p:sldId id="303" r:id="rId25"/>
    <p:sldId id="323" r:id="rId26"/>
    <p:sldId id="306" r:id="rId27"/>
    <p:sldId id="308" r:id="rId28"/>
    <p:sldId id="324" r:id="rId29"/>
    <p:sldId id="310" r:id="rId30"/>
    <p:sldId id="311" r:id="rId31"/>
    <p:sldId id="312" r:id="rId32"/>
    <p:sldId id="260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0000"/>
    <a:srgbClr val="4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3BC72A-6D66-43A4-A748-4E7C7DD16A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756BFB4-F8DE-4EB5-851B-CBB90E1908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CE06EAD-1276-4050-B773-2A3F1D935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3B177B6-AEA0-4BA3-A871-A475F7FE2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ADC4B7-81E5-4DD9-BB29-BB258E47A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16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背景资料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背景资料</a:t>
            </a:r>
          </a:p>
        </p:txBody>
      </p:sp>
    </p:spTree>
    <p:extLst>
      <p:ext uri="{BB962C8B-B14F-4D97-AF65-F5344CB8AC3E}">
        <p14:creationId xmlns:p14="http://schemas.microsoft.com/office/powerpoint/2010/main" val="86771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文体知识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文体知识</a:t>
            </a:r>
          </a:p>
        </p:txBody>
      </p:sp>
    </p:spTree>
    <p:extLst>
      <p:ext uri="{BB962C8B-B14F-4D97-AF65-F5344CB8AC3E}">
        <p14:creationId xmlns:p14="http://schemas.microsoft.com/office/powerpoint/2010/main" val="9179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检查字词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检查字词</a:t>
            </a:r>
          </a:p>
        </p:txBody>
      </p:sp>
    </p:spTree>
    <p:extLst>
      <p:ext uri="{BB962C8B-B14F-4D97-AF65-F5344CB8AC3E}">
        <p14:creationId xmlns:p14="http://schemas.microsoft.com/office/powerpoint/2010/main" val="322766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整体感知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</p:spTree>
    <p:extLst>
      <p:ext uri="{BB962C8B-B14F-4D97-AF65-F5344CB8AC3E}">
        <p14:creationId xmlns:p14="http://schemas.microsoft.com/office/powerpoint/2010/main" val="341835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解读课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解读课文</a:t>
            </a:r>
          </a:p>
        </p:txBody>
      </p:sp>
    </p:spTree>
    <p:extLst>
      <p:ext uri="{BB962C8B-B14F-4D97-AF65-F5344CB8AC3E}">
        <p14:creationId xmlns:p14="http://schemas.microsoft.com/office/powerpoint/2010/main" val="299326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课堂小结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365899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布置作业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布置作业</a:t>
            </a:r>
          </a:p>
        </p:txBody>
      </p:sp>
    </p:spTree>
    <p:extLst>
      <p:ext uri="{BB962C8B-B14F-4D97-AF65-F5344CB8AC3E}">
        <p14:creationId xmlns:p14="http://schemas.microsoft.com/office/powerpoint/2010/main" val="2655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复习检测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复习检测</a:t>
            </a:r>
          </a:p>
        </p:txBody>
      </p:sp>
    </p:spTree>
    <p:extLst>
      <p:ext uri="{BB962C8B-B14F-4D97-AF65-F5344CB8AC3E}">
        <p14:creationId xmlns:p14="http://schemas.microsoft.com/office/powerpoint/2010/main" val="412391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赏析语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赏析语言</a:t>
            </a:r>
          </a:p>
        </p:txBody>
      </p:sp>
    </p:spTree>
    <p:extLst>
      <p:ext uri="{BB962C8B-B14F-4D97-AF65-F5344CB8AC3E}">
        <p14:creationId xmlns:p14="http://schemas.microsoft.com/office/powerpoint/2010/main" val="38283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归纳主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归纳主旨</a:t>
            </a:r>
          </a:p>
        </p:txBody>
      </p:sp>
    </p:spTree>
    <p:extLst>
      <p:ext uri="{BB962C8B-B14F-4D97-AF65-F5344CB8AC3E}">
        <p14:creationId xmlns:p14="http://schemas.microsoft.com/office/powerpoint/2010/main" val="353391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79AB5B-43B2-4EC6-B583-5289F9B3A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F0D6C9B-546D-488B-82F3-EFA7A0B422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4697E67-639D-4CC5-8B43-ECCE14374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5349A21-8322-43E7-9FE5-6A0A41A3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791F789-A811-4222-8279-2A8C7C67F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11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探究写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探究写法</a:t>
            </a:r>
          </a:p>
        </p:txBody>
      </p:sp>
    </p:spTree>
    <p:extLst>
      <p:ext uri="{BB962C8B-B14F-4D97-AF65-F5344CB8AC3E}">
        <p14:creationId xmlns:p14="http://schemas.microsoft.com/office/powerpoint/2010/main" val="201163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拓展延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</a:p>
        </p:txBody>
      </p:sp>
    </p:spTree>
    <p:extLst>
      <p:ext uri="{BB962C8B-B14F-4D97-AF65-F5344CB8AC3E}">
        <p14:creationId xmlns:p14="http://schemas.microsoft.com/office/powerpoint/2010/main" val="374504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深度阅读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深度阅读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74D7DF0-4E88-4C16-BEDE-63C6A1921C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28" y="1233719"/>
            <a:ext cx="10589342" cy="461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7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教学流程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教学流程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6C390D1-E926-4C75-B5E5-859B0C718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45912"/>
            <a:ext cx="12192000" cy="2962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26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资源特色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资源特色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8550FE4-2905-4FBC-92B9-A6DF86A3E9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486" y="546305"/>
            <a:ext cx="6131027" cy="613102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519F95B-2AE2-49CE-9799-40FE7AEB8814}"/>
              </a:ext>
            </a:extLst>
          </p:cNvPr>
          <p:cNvSpPr txBox="1"/>
          <p:nvPr userDrawn="1"/>
        </p:nvSpPr>
        <p:spPr>
          <a:xfrm>
            <a:off x="595926" y="2765687"/>
            <a:ext cx="2212258" cy="1494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教学双线</a:t>
            </a:r>
            <a:endParaRPr lang="en-US" altLang="zh-CN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同步互动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039B4D8-8EBE-4699-947E-C4626A3AB5FF}"/>
              </a:ext>
            </a:extLst>
          </p:cNvPr>
          <p:cNvSpPr txBox="1"/>
          <p:nvPr userDrawn="1"/>
        </p:nvSpPr>
        <p:spPr>
          <a:xfrm>
            <a:off x="9527459" y="2777613"/>
            <a:ext cx="2212258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轻松阅读</a:t>
            </a:r>
            <a:endParaRPr lang="en-US" altLang="zh-CN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高效巩固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B8D813D9-A0DE-4F6E-BF3E-241DE5703E7C}"/>
              </a:ext>
            </a:extLst>
          </p:cNvPr>
          <p:cNvCxnSpPr/>
          <p:nvPr userDrawn="1"/>
        </p:nvCxnSpPr>
        <p:spPr>
          <a:xfrm>
            <a:off x="304800" y="3611818"/>
            <a:ext cx="25760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31378C81-DF75-41A5-BF27-7DAC4CB0447F}"/>
              </a:ext>
            </a:extLst>
          </p:cNvPr>
          <p:cNvCxnSpPr/>
          <p:nvPr userDrawn="1"/>
        </p:nvCxnSpPr>
        <p:spPr>
          <a:xfrm>
            <a:off x="9345562" y="3611818"/>
            <a:ext cx="25760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84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30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AE8958-907F-4484-9BEE-6B23C2543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5156E4A-7249-440B-A4CC-D097B9B7F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C4DF626-4EC2-47CD-8DA0-72F92E0ECD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B6A0B30-4926-429D-8E8A-EB4B5E77F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FC4209-1813-4BCD-B6ED-BD8E615F7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6B19A1F-D834-4C46-A7B4-0399AF33D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6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492B36-4953-4D41-B147-7F1B7879D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0D8B5D8-F84A-45AB-ABCE-D3C773B75D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DF6DE5F-A931-44E2-AC24-9936EBC999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B5EF4DD-EC32-44C1-B737-A2142B85A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E449BBD-F699-4A18-A161-0F522A27C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0C8474D-9CF1-436E-AB4D-58CD25257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3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547BA91-B61F-449D-BE38-F9BFEF357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713C21A-D343-4D4A-8A6E-CD6B2C07C5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3925612-2FE1-4754-AB49-582FF162B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D778687-27F2-4392-A5F6-96FC0EECD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EA168D-EDCD-4E1E-A874-D7A0E19B4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68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5ED1D3A-1C5C-4816-9180-7C6DF5BA58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71A3C05-C514-4182-ABB1-5DA5B1C3DF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7A69307-440A-45D7-BD27-A9EBE4B26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86FABE5-7909-4C93-B84C-DCBD75D67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1E006FF-A508-43C0-9456-7C9A195E9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56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B0FA87-9EFE-4DA6-9EEA-C1854B9CF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AB192C8-A9F4-43AB-819E-19D1A3AA7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477BE62-D61E-4879-99F2-D311E1D7C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62C8B42-3B2E-4502-9929-D8D17B783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83CD51-08B1-49DB-A5FC-AA0AC3041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1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718751-5F07-41B2-97BD-D91D7A5AA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790A382-549A-42C4-9861-C9F031B432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31887F1-4FB3-4A6C-958A-85EDEFB3E2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1D35187-BFC6-4BEB-83E7-36978CFBF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5D05CE3-1A7C-48F0-B775-551D5F727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D9448C9-E317-435E-AF08-7E031F7BD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15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5B3FC9-62E9-4034-98B4-47D51DFA0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CEC014E-A486-4396-9536-D5FAEDE0B3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2F4F587-2996-4890-B1CB-4A744B4704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9442739-CD32-489D-894A-8347F60CEF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95BF637-5852-4A53-AEEA-A443FB4571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41E0571-1836-4DB3-A8FD-E48942F5B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D7304FB-4BAA-40E9-8B12-D3DC29568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EB0DE14-3C50-43B8-AF0B-45C33552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74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CD47E2D-D976-47B0-BD43-4EC6BA611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5800A00-5FCD-428E-9FEA-22AB66B58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BFA5ACF-20DF-47C6-8FAC-893D40136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15CDF97-9975-4F7E-A1D0-64356AD6E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63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AD26FED0-C7CE-4BF5-B45B-DDC3EBAB2946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</p:spTree>
    <p:extLst>
      <p:ext uri="{BB962C8B-B14F-4D97-AF65-F5344CB8AC3E}">
        <p14:creationId xmlns:p14="http://schemas.microsoft.com/office/powerpoint/2010/main" val="382609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新课导入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6EABF00F-D196-4CFC-ACCB-B5FA92F8E53B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</a:p>
        </p:txBody>
      </p:sp>
    </p:spTree>
    <p:extLst>
      <p:ext uri="{BB962C8B-B14F-4D97-AF65-F5344CB8AC3E}">
        <p14:creationId xmlns:p14="http://schemas.microsoft.com/office/powerpoint/2010/main" val="304201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作者介绍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作者介绍</a:t>
            </a:r>
          </a:p>
        </p:txBody>
      </p:sp>
    </p:spTree>
    <p:extLst>
      <p:ext uri="{BB962C8B-B14F-4D97-AF65-F5344CB8AC3E}">
        <p14:creationId xmlns:p14="http://schemas.microsoft.com/office/powerpoint/2010/main" val="101493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888CE8BF-1083-4BDC-9C39-ACFA13C9E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D9C8A28-D361-4D31-9489-4552F05E5E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A9D76-8298-4A49-9D68-D098E49680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3F6C09D-A9F7-445A-A5F5-631FB33FF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CBB60C8-4DCC-485D-885D-0914EECAF7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87D2645-133B-45D2-A4EB-E5CE41A4F2E7}"/>
              </a:ext>
            </a:extLst>
          </p:cNvPr>
          <p:cNvPicPr>
            <a:picLocks noChangeAspect="1"/>
          </p:cNvPicPr>
          <p:nvPr userDrawn="1"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975" y="155648"/>
            <a:ext cx="3437657" cy="61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35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  <p:sldLayoutId id="2147483674" r:id="rId21"/>
    <p:sldLayoutId id="2147483677" r:id="rId22"/>
    <p:sldLayoutId id="2147483676" r:id="rId23"/>
    <p:sldLayoutId id="2147483675" r:id="rId24"/>
    <p:sldLayoutId id="2147483660" r:id="rId25"/>
    <p:sldLayoutId id="2147483656" r:id="rId26"/>
    <p:sldLayoutId id="2147483657" r:id="rId27"/>
    <p:sldLayoutId id="2147483658" r:id="rId28"/>
    <p:sldLayoutId id="2147483659" r:id="rId2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2D88F83-BA04-4DD0-A9EB-490D734F5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45" y="494485"/>
            <a:ext cx="6036186" cy="586903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8C18F86-4F8E-4350-AB3D-1F9317CE1419}"/>
              </a:ext>
            </a:extLst>
          </p:cNvPr>
          <p:cNvSpPr txBox="1"/>
          <p:nvPr/>
        </p:nvSpPr>
        <p:spPr>
          <a:xfrm>
            <a:off x="7223766" y="1519587"/>
            <a:ext cx="36128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A40000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</a:rPr>
              <a:t>语文</a:t>
            </a:r>
            <a:r>
              <a:rPr lang="zh-CN" altLang="en-US" sz="2800" dirty="0"/>
              <a:t>（部编版）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584A3D2-00C2-4CA8-B96A-9621443A9674}"/>
              </a:ext>
            </a:extLst>
          </p:cNvPr>
          <p:cNvSpPr txBox="1"/>
          <p:nvPr/>
        </p:nvSpPr>
        <p:spPr>
          <a:xfrm>
            <a:off x="8329516" y="2912399"/>
            <a:ext cx="1399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九年级 下册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7642805-D20F-4674-8C0E-68DFDD32D0BC}"/>
              </a:ext>
            </a:extLst>
          </p:cNvPr>
          <p:cNvSpPr txBox="1"/>
          <p:nvPr/>
        </p:nvSpPr>
        <p:spPr>
          <a:xfrm>
            <a:off x="8112249" y="3429000"/>
            <a:ext cx="3009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第四单元 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5CD5E08-1168-4EF9-B9B2-65A9986AD10F}"/>
              </a:ext>
            </a:extLst>
          </p:cNvPr>
          <p:cNvSpPr txBox="1"/>
          <p:nvPr/>
        </p:nvSpPr>
        <p:spPr>
          <a:xfrm>
            <a:off x="6830424" y="4161044"/>
            <a:ext cx="4692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第十五课    无言之美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143F561-F773-452D-AA80-FE84008A81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674" r="9991"/>
          <a:stretch/>
        </p:blipFill>
        <p:spPr>
          <a:xfrm rot="21261797">
            <a:off x="1630704" y="1467055"/>
            <a:ext cx="3855869" cy="362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5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4A3EAD7-7588-4AE6-A2A1-AFC82BCE4C00}"/>
              </a:ext>
            </a:extLst>
          </p:cNvPr>
          <p:cNvSpPr txBox="1"/>
          <p:nvPr/>
        </p:nvSpPr>
        <p:spPr>
          <a:xfrm>
            <a:off x="766917" y="1435509"/>
            <a:ext cx="11002297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词语释义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附丽：      附着，依附。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铢两悉称：形容两方面轻重相当或优劣相等。铢两，比喻微小之处。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悉，都。称，相当。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尽致：       详尽细致，达到极点。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惟妙惟肖：形容描写或模仿得非常好，非常逼真。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信手拈来：随手拿来。多形容写文章时词汇或材料丰富，不费思索就能写出来。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71086EB-49F5-4AF7-9850-A2797B53C663}"/>
              </a:ext>
            </a:extLst>
          </p:cNvPr>
          <p:cNvSpPr/>
          <p:nvPr/>
        </p:nvSpPr>
        <p:spPr>
          <a:xfrm>
            <a:off x="2312380" y="1853491"/>
            <a:ext cx="9623981" cy="4611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33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4A3EAD7-7588-4AE6-A2A1-AFC82BCE4C00}"/>
              </a:ext>
            </a:extLst>
          </p:cNvPr>
          <p:cNvSpPr txBox="1"/>
          <p:nvPr/>
        </p:nvSpPr>
        <p:spPr>
          <a:xfrm>
            <a:off x="717756" y="1799303"/>
            <a:ext cx="11002297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词语辨析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“瞬息万变”和“变幻莫测”两个词都有变化较快、较多的意思。“瞬息万变”指在极短的时间内就有很多变化，形容变化很多很快。“变幻莫测”指事物变多端，难以揣测，没有规律可循。</a:t>
            </a:r>
          </a:p>
        </p:txBody>
      </p:sp>
    </p:spTree>
    <p:extLst>
      <p:ext uri="{BB962C8B-B14F-4D97-AF65-F5344CB8AC3E}">
        <p14:creationId xmlns:p14="http://schemas.microsoft.com/office/powerpoint/2010/main" val="183531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F47449E-62F0-4429-9CDF-0E27C41ECD3C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．通读课文，划分层次，写出大意。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741D1A9-DEFA-49D4-A949-0DCFDC32EEF5}"/>
              </a:ext>
            </a:extLst>
          </p:cNvPr>
          <p:cNvSpPr txBox="1"/>
          <p:nvPr/>
        </p:nvSpPr>
        <p:spPr>
          <a:xfrm>
            <a:off x="766916" y="2172928"/>
            <a:ext cx="11002297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3)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：用孔子“无言”的事例引出对“言”与“意”的特点及其关系的分析理解。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13)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：先反驳“和自然逼真”的观点，然后分别列举绘画、文学、音乐和雕塑的实例，证明“言不必完全达意”和“无言之美”。</a:t>
            </a: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048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F47449E-62F0-4429-9CDF-0E27C41ECD3C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．本文的中心论点是什么？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741D1A9-DEFA-49D4-A949-0DCFDC32EEF5}"/>
              </a:ext>
            </a:extLst>
          </p:cNvPr>
          <p:cNvSpPr txBox="1"/>
          <p:nvPr/>
        </p:nvSpPr>
        <p:spPr>
          <a:xfrm>
            <a:off x="766916" y="2172928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说出来的越少，留着不说的越多，所引起的美感就越大越真切。</a:t>
            </a:r>
          </a:p>
        </p:txBody>
      </p:sp>
    </p:spTree>
    <p:extLst>
      <p:ext uri="{BB962C8B-B14F-4D97-AF65-F5344CB8AC3E}">
        <p14:creationId xmlns:p14="http://schemas.microsoft.com/office/powerpoint/2010/main" val="155423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CA34F05-57D1-45E5-910C-A542013E2F39}"/>
              </a:ext>
            </a:extLst>
          </p:cNvPr>
          <p:cNvSpPr txBox="1"/>
          <p:nvPr/>
        </p:nvSpPr>
        <p:spPr>
          <a:xfrm>
            <a:off x="766917" y="1435509"/>
            <a:ext cx="1100229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．作者是如何引出“无言”这一话题的？作者认为“无言”的意蕴，应该从哪方面着手研究？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3D7E7AF-A604-4CF9-B137-F07BC63FE0CD}"/>
              </a:ext>
            </a:extLst>
          </p:cNvPr>
          <p:cNvSpPr txBox="1"/>
          <p:nvPr/>
        </p:nvSpPr>
        <p:spPr>
          <a:xfrm>
            <a:off x="698090" y="2611915"/>
            <a:ext cx="1100229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作者首先从孔子与子贡的对话引出“无言”的话题；作者认为要探究“无言”的意蕴，应该从美术的观点去研究。</a:t>
            </a:r>
          </a:p>
        </p:txBody>
      </p:sp>
    </p:spTree>
    <p:extLst>
      <p:ext uri="{BB962C8B-B14F-4D97-AF65-F5344CB8AC3E}">
        <p14:creationId xmlns:p14="http://schemas.microsoft.com/office/powerpoint/2010/main" val="104679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CA34F05-57D1-45E5-910C-A542013E2F39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．用一句话概括言和意之间的关系。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3D7E7AF-A604-4CF9-B137-F07BC63FE0CD}"/>
              </a:ext>
            </a:extLst>
          </p:cNvPr>
          <p:cNvSpPr txBox="1"/>
          <p:nvPr/>
        </p:nvSpPr>
        <p:spPr>
          <a:xfrm>
            <a:off x="698090" y="2611915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言不尽意。</a:t>
            </a:r>
          </a:p>
        </p:txBody>
      </p:sp>
    </p:spTree>
    <p:extLst>
      <p:ext uri="{BB962C8B-B14F-4D97-AF65-F5344CB8AC3E}">
        <p14:creationId xmlns:p14="http://schemas.microsoft.com/office/powerpoint/2010/main" val="47190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CA34F05-57D1-45E5-910C-A542013E2F39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．作者对文学的是怎样定义的？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3D7E7AF-A604-4CF9-B137-F07BC63FE0CD}"/>
              </a:ext>
            </a:extLst>
          </p:cNvPr>
          <p:cNvSpPr txBox="1"/>
          <p:nvPr/>
        </p:nvSpPr>
        <p:spPr>
          <a:xfrm>
            <a:off x="698090" y="2611915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所谓文学，就是以言达意的一种美术。</a:t>
            </a:r>
          </a:p>
        </p:txBody>
      </p:sp>
    </p:spTree>
    <p:extLst>
      <p:ext uri="{BB962C8B-B14F-4D97-AF65-F5344CB8AC3E}">
        <p14:creationId xmlns:p14="http://schemas.microsoft.com/office/powerpoint/2010/main" val="29219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CA34F05-57D1-45E5-910C-A542013E2F39}"/>
              </a:ext>
            </a:extLst>
          </p:cNvPr>
          <p:cNvSpPr txBox="1"/>
          <p:nvPr/>
        </p:nvSpPr>
        <p:spPr>
          <a:xfrm>
            <a:off x="766917" y="1435509"/>
            <a:ext cx="1100229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．作者是从哪几个方面证明“无言”也能产生美？作者在此主要运用了什么论证方法？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3D7E7AF-A604-4CF9-B137-F07BC63FE0CD}"/>
              </a:ext>
            </a:extLst>
          </p:cNvPr>
          <p:cNvSpPr txBox="1"/>
          <p:nvPr/>
        </p:nvSpPr>
        <p:spPr>
          <a:xfrm>
            <a:off x="698090" y="2611915"/>
            <a:ext cx="11002297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作者一共从四种艺术入手，运用了举例论证，论证了“无言”也能产生美。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以“言尽一切”的相片与“言及部分”的图画相比，图画之美证明了无言之美；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以文学作品的含蓄之美凸显无言之美；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从音乐中的“无声胜有声”论证无言之美；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从雕刻艺术的含蓄不流露来论述无言之美。</a:t>
            </a:r>
          </a:p>
        </p:txBody>
      </p:sp>
    </p:spTree>
    <p:extLst>
      <p:ext uri="{BB962C8B-B14F-4D97-AF65-F5344CB8AC3E}">
        <p14:creationId xmlns:p14="http://schemas.microsoft.com/office/powerpoint/2010/main" val="419493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A7E14FD-BB77-477E-BF1A-863E5300D8CA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．概括说明第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自然段中作者认为“意决不是完全可以言达”的理由。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D696A54-CD34-417C-8896-36B06DDE420D}"/>
              </a:ext>
            </a:extLst>
          </p:cNvPr>
          <p:cNvSpPr txBox="1"/>
          <p:nvPr/>
        </p:nvSpPr>
        <p:spPr>
          <a:xfrm>
            <a:off x="766917" y="2307475"/>
            <a:ext cx="1100229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(1)“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言”是“达意”的手段，它固定、有迹象、散碎、有限。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(2)“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意”是“言达”的目的，它多变、无踪、混整、无限。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(3)“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言”不可能完全“达意”，只能述其大概。</a:t>
            </a:r>
          </a:p>
        </p:txBody>
      </p:sp>
    </p:spTree>
    <p:extLst>
      <p:ext uri="{BB962C8B-B14F-4D97-AF65-F5344CB8AC3E}">
        <p14:creationId xmlns:p14="http://schemas.microsoft.com/office/powerpoint/2010/main" val="28160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A7E14FD-BB77-477E-BF1A-863E5300D8CA}"/>
              </a:ext>
            </a:extLst>
          </p:cNvPr>
          <p:cNvSpPr txBox="1"/>
          <p:nvPr/>
        </p:nvSpPr>
        <p:spPr>
          <a:xfrm>
            <a:off x="766917" y="1435509"/>
            <a:ext cx="1100229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．怎样理解第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自然段中“以言达意，好像用断续的虚线画事物，只能得其近似”这句话的含义？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D696A54-CD34-417C-8896-36B06DDE420D}"/>
              </a:ext>
            </a:extLst>
          </p:cNvPr>
          <p:cNvSpPr txBox="1"/>
          <p:nvPr/>
        </p:nvSpPr>
        <p:spPr>
          <a:xfrm>
            <a:off x="766917" y="2720430"/>
            <a:ext cx="1100229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这句话使用了比喻的修辞手法，把“以言达意”比作“用断续的虚线画实物”，说明了“言是不能完全达意”的。</a:t>
            </a:r>
          </a:p>
        </p:txBody>
      </p:sp>
    </p:spTree>
    <p:extLst>
      <p:ext uri="{BB962C8B-B14F-4D97-AF65-F5344CB8AC3E}">
        <p14:creationId xmlns:p14="http://schemas.microsoft.com/office/powerpoint/2010/main" val="366076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852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A7E14FD-BB77-477E-BF1A-863E5300D8CA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自然段文字论述了什么内容？有什么作用？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D696A54-CD34-417C-8896-36B06DDE420D}"/>
              </a:ext>
            </a:extLst>
          </p:cNvPr>
          <p:cNvSpPr txBox="1"/>
          <p:nvPr/>
        </p:nvSpPr>
        <p:spPr>
          <a:xfrm>
            <a:off x="766916" y="2356636"/>
            <a:ext cx="1100229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这段文字论述了文学作品是“以言达意”的一种美术，只有“以言达意”才会引起美感。这一段为下面阐述文学尽善尽美的条件，以及表明作者的观点做了铺垫。</a:t>
            </a:r>
          </a:p>
        </p:txBody>
      </p:sp>
    </p:spTree>
    <p:extLst>
      <p:ext uri="{BB962C8B-B14F-4D97-AF65-F5344CB8AC3E}">
        <p14:creationId xmlns:p14="http://schemas.microsoft.com/office/powerpoint/2010/main" val="106946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A7E14FD-BB77-477E-BF1A-863E5300D8CA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．试分析第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自然段的论证思路。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D696A54-CD34-417C-8896-36B06DDE420D}"/>
              </a:ext>
            </a:extLst>
          </p:cNvPr>
          <p:cNvSpPr txBox="1"/>
          <p:nvPr/>
        </p:nvSpPr>
        <p:spPr>
          <a:xfrm>
            <a:off x="766916" y="2356636"/>
            <a:ext cx="1100229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作者先对比相片和图画哪一个更“和自然逼真”；然后又进一步提问：两者“所引起的美感哪一个浓厚”，自然得出图画具有美感，直接反驳了“和自然逼真”的观点。</a:t>
            </a:r>
          </a:p>
        </p:txBody>
      </p:sp>
    </p:spTree>
    <p:extLst>
      <p:ext uri="{BB962C8B-B14F-4D97-AF65-F5344CB8AC3E}">
        <p14:creationId xmlns:p14="http://schemas.microsoft.com/office/powerpoint/2010/main" val="954936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A7E14FD-BB77-477E-BF1A-863E5300D8CA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．请结合全文，阐释“无言之美”的内涵。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D696A54-CD34-417C-8896-36B06DDE420D}"/>
              </a:ext>
            </a:extLst>
          </p:cNvPr>
          <p:cNvSpPr txBox="1"/>
          <p:nvPr/>
        </p:nvSpPr>
        <p:spPr>
          <a:xfrm>
            <a:off x="766916" y="2356636"/>
            <a:ext cx="1100229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(1)“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大音希声，大象无形”，“无言”中包含着无限深远的情绪意旨。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(2)“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无言”是一种含蓄艺术，简单的表述常常比冗长的演绎更值得玩味。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(3)“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无言”留下了广阔的艺术空间，让欣赏者获得美的体验。</a:t>
            </a:r>
          </a:p>
        </p:txBody>
      </p:sp>
    </p:spTree>
    <p:extLst>
      <p:ext uri="{BB962C8B-B14F-4D97-AF65-F5344CB8AC3E}">
        <p14:creationId xmlns:p14="http://schemas.microsoft.com/office/powerpoint/2010/main" val="344532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E706EF3-FBD3-4022-9417-1630DB014D81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归纳课文的中心主旨。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5AC886A-3020-4DA7-9658-F67083DE99C7}"/>
              </a:ext>
            </a:extLst>
          </p:cNvPr>
          <p:cNvSpPr txBox="1"/>
          <p:nvPr/>
        </p:nvSpPr>
        <p:spPr>
          <a:xfrm>
            <a:off x="766917" y="2346805"/>
            <a:ext cx="11002297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先用孔子“无言”的事例引出对“言”与“意”的特点及其关系的分析理解；然后分别列举绘画、文学、音乐和雕塑的实例，证明“言不必完全达意”和“无言之美”；最后得出结论：说出来的越少，留着不说的越多，所引起的美感就越大越深越真切。</a:t>
            </a:r>
          </a:p>
        </p:txBody>
      </p:sp>
    </p:spTree>
    <p:extLst>
      <p:ext uri="{BB962C8B-B14F-4D97-AF65-F5344CB8AC3E}">
        <p14:creationId xmlns:p14="http://schemas.microsoft.com/office/powerpoint/2010/main" val="182734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3007B44-ADA5-4B3C-A3C5-7E4FD5889B48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．综合运用了多种论证方法。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BFD64C5-C09F-4F96-916F-D549E8A57771}"/>
              </a:ext>
            </a:extLst>
          </p:cNvPr>
          <p:cNvSpPr txBox="1"/>
          <p:nvPr/>
        </p:nvSpPr>
        <p:spPr>
          <a:xfrm>
            <a:off x="766917" y="2189489"/>
            <a:ext cx="11002297" cy="4366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举例论证。为证明“言不必完全达意”“无言之美”，作者分别列举了绘画、文学、音乐、雕塑等具体的实例，然后从中进行分析，有力地证明了自己的观点。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道理论证。文章开篇就引述孔子与子贡的对话，目的是引出对“无言”的论述。第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自然段在列举不同文学作品的例子时，分别引述了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时运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〈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山海经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〉》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等文学作品中的语句加以论述。在第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自然段中又列举了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琵琶行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希腊花瓶歌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的诗句和原文，进行有力证明。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对比论证。第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自然段把“言”和“意”进行比较，第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自然段把相片和图画进行比较，第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自然段将流露和含蓄进行比较，这些都是为证明“无言之美”服务的。</a:t>
            </a:r>
          </a:p>
        </p:txBody>
      </p:sp>
    </p:spTree>
    <p:extLst>
      <p:ext uri="{BB962C8B-B14F-4D97-AF65-F5344CB8AC3E}">
        <p14:creationId xmlns:p14="http://schemas.microsoft.com/office/powerpoint/2010/main" val="198779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3007B44-ADA5-4B3C-A3C5-7E4FD5889B48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．思路清晰，论证有力。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BFD64C5-C09F-4F96-916F-D549E8A57771}"/>
              </a:ext>
            </a:extLst>
          </p:cNvPr>
          <p:cNvSpPr txBox="1"/>
          <p:nvPr/>
        </p:nvSpPr>
        <p:spPr>
          <a:xfrm>
            <a:off x="766917" y="2189489"/>
            <a:ext cx="11002297" cy="1966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文章先用孔子“无言”的事例引出对“言”与“意”的特点及其关系的分析理解。然后提出文学尽善尽美的条件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和自然逼真”，再对比相片和图画，予以反驳。紧接着分别列举文学、音乐和雕塑的实例，证明“言不必完全达意”和“无言之美”。最后一段作结，得出结论。层层推进，论述有力。</a:t>
            </a:r>
          </a:p>
        </p:txBody>
      </p:sp>
    </p:spTree>
    <p:extLst>
      <p:ext uri="{BB962C8B-B14F-4D97-AF65-F5344CB8AC3E}">
        <p14:creationId xmlns:p14="http://schemas.microsoft.com/office/powerpoint/2010/main" val="141875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AD0D539-774D-479C-ABB0-F73BEAC9FDCA}"/>
              </a:ext>
            </a:extLst>
          </p:cNvPr>
          <p:cNvSpPr txBox="1"/>
          <p:nvPr/>
        </p:nvSpPr>
        <p:spPr>
          <a:xfrm>
            <a:off x="796414" y="1622322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回顾课文内容，说一个你品味到“言不必完全达意”“无言之美”的例子。</a:t>
            </a:r>
          </a:p>
        </p:txBody>
      </p:sp>
    </p:spTree>
    <p:extLst>
      <p:ext uri="{BB962C8B-B14F-4D97-AF65-F5344CB8AC3E}">
        <p14:creationId xmlns:p14="http://schemas.microsoft.com/office/powerpoint/2010/main" val="423869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AD0D539-774D-479C-ABB0-F73BEAC9FDCA}"/>
              </a:ext>
            </a:extLst>
          </p:cNvPr>
          <p:cNvSpPr txBox="1"/>
          <p:nvPr/>
        </p:nvSpPr>
        <p:spPr>
          <a:xfrm>
            <a:off x="766917" y="1435509"/>
            <a:ext cx="11002297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宋徽宗喜爱书画，常出题考画家。有一次考试，他出的题目是“深山藏古寺”。这个题目要画好并不容易。前来参考的学子，有的在山腰间画古庙，有的在丛林深处画古庙；有的画得完整，有的只画出庙的一角或庙的一段残墙断壁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宋徽宗看了很多幅，都不满意。就在他感到失望的时候，有一幅画深深地吸引了他，他再仔细端详了一番，连连点头称赞，并将之点为“魁选之作”。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注：魁选，即第一名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583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AD0D539-774D-479C-ABB0-F73BEAC9FDCA}"/>
              </a:ext>
            </a:extLst>
          </p:cNvPr>
          <p:cNvSpPr txBox="1"/>
          <p:nvPr/>
        </p:nvSpPr>
        <p:spPr>
          <a:xfrm>
            <a:off x="766917" y="1435509"/>
            <a:ext cx="11002297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位高明的画家，根本就没有画庙。画的是崇山峻岭之中，一股清泉飞流直下，跳珠溅玉。泉边有个老态龙钟的和尚，一瓢一瓢地舀了泉水倒进桶里。就这么一个挑水的和尚，就把“深山藏古寺”这个题目表现得含蓄深邃极了。和尚挑水，当然是用来烧茶煮饭，洗衣浆衫，这就叫人想到附近一定有庙；和尚年迈，还得自己来挑水，可以想象到那庙是座破败的古庙了。庙一定是在深山中，画面上看不见，这就把“藏”字表现出来了。这幅画比起那些画庙的一角或庙的一段墙垣的，更切合“深山藏古寺”的题意。</a:t>
            </a:r>
          </a:p>
        </p:txBody>
      </p:sp>
    </p:spTree>
    <p:extLst>
      <p:ext uri="{BB962C8B-B14F-4D97-AF65-F5344CB8AC3E}">
        <p14:creationId xmlns:p14="http://schemas.microsoft.com/office/powerpoint/2010/main" val="99309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32074FB-7FA1-4E89-AB59-AC73B875A0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28" y="1954433"/>
            <a:ext cx="11175391" cy="3266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3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03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7C5256E-4BB3-4432-84D9-625A91DC99DE}"/>
              </a:ext>
            </a:extLst>
          </p:cNvPr>
          <p:cNvSpPr txBox="1"/>
          <p:nvPr/>
        </p:nvSpPr>
        <p:spPr>
          <a:xfrm>
            <a:off x="766917" y="1435509"/>
            <a:ext cx="1100229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古典文学中深蕴的“无言之美”需要读者细细品味。正如作者探讨文学作品时的例子，诗歌本是极其简短的几句话，但是其中包含的意境却是极其广阔的，如果仅仅流于表面，不加深思，就可能与经典失之交臂。</a:t>
            </a:r>
          </a:p>
        </p:txBody>
      </p:sp>
    </p:spTree>
    <p:extLst>
      <p:ext uri="{BB962C8B-B14F-4D97-AF65-F5344CB8AC3E}">
        <p14:creationId xmlns:p14="http://schemas.microsoft.com/office/powerpoint/2010/main" val="414981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C43EB09-F1E4-4CEC-B5BF-DF7EEF071A8C}"/>
              </a:ext>
            </a:extLst>
          </p:cNvPr>
          <p:cNvSpPr/>
          <p:nvPr/>
        </p:nvSpPr>
        <p:spPr>
          <a:xfrm>
            <a:off x="4033428" y="2782669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请完成本课对应训练。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274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452080F-1E66-4DCE-8E9E-97AD97C965D5}"/>
              </a:ext>
            </a:extLst>
          </p:cNvPr>
          <p:cNvSpPr txBox="1"/>
          <p:nvPr/>
        </p:nvSpPr>
        <p:spPr>
          <a:xfrm>
            <a:off x="4962521" y="2767280"/>
            <a:ext cx="31795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谢谢！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349EE70-1D24-4C9F-A00E-9F2C27CC2F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836" y="5418457"/>
            <a:ext cx="1076325" cy="3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94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4EC69F1-A183-4B8A-9FD6-5B3A916596E7}"/>
              </a:ext>
            </a:extLst>
          </p:cNvPr>
          <p:cNvSpPr txBox="1"/>
          <p:nvPr/>
        </p:nvSpPr>
        <p:spPr>
          <a:xfrm>
            <a:off x="786581" y="1897626"/>
            <a:ext cx="10825316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．大漠孤烟直，长河落日圆。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．荒漠中一缕炊烟升起，因为没有风，多以它显得特别直；远方横着一条大河，落日好像自河面上升起，看起来格外的圆。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两个句子，你觉得哪个句子更有意境，更能打动人？</a:t>
            </a:r>
          </a:p>
        </p:txBody>
      </p:sp>
    </p:spTree>
    <p:extLst>
      <p:ext uri="{BB962C8B-B14F-4D97-AF65-F5344CB8AC3E}">
        <p14:creationId xmlns:p14="http://schemas.microsoft.com/office/powerpoint/2010/main" val="129112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4EC69F1-A183-4B8A-9FD6-5B3A916596E7}"/>
              </a:ext>
            </a:extLst>
          </p:cNvPr>
          <p:cNvSpPr txBox="1"/>
          <p:nvPr/>
        </p:nvSpPr>
        <p:spPr>
          <a:xfrm>
            <a:off x="786581" y="1897626"/>
            <a:ext cx="10825316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句。虽然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句描写得十分详细，还包括了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句中的景物，但是，它缺失了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句中悲凉雄浑的意境。通过观察我们可以看出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句的描写更加细致，为何反而达不到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句的效果呢？难道是因为说得太多反而不够好？也许，我们今天学习的课文内容，能够解答这个疑问。</a:t>
            </a:r>
          </a:p>
        </p:txBody>
      </p:sp>
    </p:spTree>
    <p:extLst>
      <p:ext uri="{BB962C8B-B14F-4D97-AF65-F5344CB8AC3E}">
        <p14:creationId xmlns:p14="http://schemas.microsoft.com/office/powerpoint/2010/main" val="2099162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69E2EE5-803E-485C-A616-BE99E7C02065}"/>
              </a:ext>
            </a:extLst>
          </p:cNvPr>
          <p:cNvSpPr txBox="1"/>
          <p:nvPr/>
        </p:nvSpPr>
        <p:spPr>
          <a:xfrm>
            <a:off x="786581" y="1897626"/>
            <a:ext cx="10825316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把握文章的核心概念，了解概念间的关系，理解作者的主要观点。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梳理文章的论述思路，分析作者所举实例，体会其与作者观点的关系。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借鉴文中的理论方法，学习鉴赏文学作品和艺术作品。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拓展阅读，质疑反思，形成自己的认识和看法。</a:t>
            </a:r>
          </a:p>
        </p:txBody>
      </p:sp>
    </p:spTree>
    <p:extLst>
      <p:ext uri="{BB962C8B-B14F-4D97-AF65-F5344CB8AC3E}">
        <p14:creationId xmlns:p14="http://schemas.microsoft.com/office/powerpoint/2010/main" val="255048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4C7FB67-C750-4FAF-9CD2-5B9DFC6CB19B}"/>
              </a:ext>
            </a:extLst>
          </p:cNvPr>
          <p:cNvSpPr txBox="1"/>
          <p:nvPr/>
        </p:nvSpPr>
        <p:spPr>
          <a:xfrm>
            <a:off x="5004619" y="1661651"/>
            <a:ext cx="6754762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朱光潜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(1897—1986)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现代美学家，文艺理论家。笔名孟实，安徽桐城人。朱光潜是我国现代美学的开拓者和奠基人之一，也是第一个在中国广泛介绍西方美学的人。他以自己深湛的研究沟通了西方美学和中国传统美学，沟通了“五四”以来中国现代美学和当代美学。他是中国美学史上一座横跨古今、沟通中外的“桥梁”，是我国现当代最负盛名并赢得崇高国际声誉的美学大师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DAE822-4AB2-4D64-AA72-9D399EC553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53" t="10014" r="6247" b="23752"/>
          <a:stretch/>
        </p:blipFill>
        <p:spPr>
          <a:xfrm>
            <a:off x="855406" y="1661651"/>
            <a:ext cx="3421626" cy="437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09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27E121-9C67-46AD-991C-AB219087FB9D}"/>
              </a:ext>
            </a:extLst>
          </p:cNvPr>
          <p:cNvSpPr txBox="1"/>
          <p:nvPr/>
        </p:nvSpPr>
        <p:spPr>
          <a:xfrm>
            <a:off x="1022556" y="1858858"/>
            <a:ext cx="11002297" cy="295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</a:t>
            </a: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蕴  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yùn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	</a:t>
            </a: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缥缈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piāo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miǎo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丽       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fù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   </a:t>
            </a: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铢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两悉</a:t>
            </a: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称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zhū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chèn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惟妙惟</a:t>
            </a: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肖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xiào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	        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寂</a:t>
            </a: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寥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liáo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渊</a:t>
            </a: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穆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mù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	        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信手</a:t>
            </a: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拈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niān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7B20E26-CA1B-4C1D-92F5-9C051441002B}"/>
              </a:ext>
            </a:extLst>
          </p:cNvPr>
          <p:cNvSpPr/>
          <p:nvPr/>
        </p:nvSpPr>
        <p:spPr>
          <a:xfrm>
            <a:off x="2725473" y="1858858"/>
            <a:ext cx="2200487" cy="405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7C16B9F-3503-476E-843D-4B0BB872B404}"/>
              </a:ext>
            </a:extLst>
          </p:cNvPr>
          <p:cNvSpPr/>
          <p:nvPr/>
        </p:nvSpPr>
        <p:spPr>
          <a:xfrm>
            <a:off x="7375163" y="1858857"/>
            <a:ext cx="3056863" cy="405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92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61C5BEB-2A29-4AEC-B835-6E520F6152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65595" b="14967"/>
          <a:stretch/>
        </p:blipFill>
        <p:spPr>
          <a:xfrm>
            <a:off x="880020" y="2289813"/>
            <a:ext cx="8606325" cy="227837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E276675-5277-4355-9B01-8A627C276411}"/>
              </a:ext>
            </a:extLst>
          </p:cNvPr>
          <p:cNvSpPr/>
          <p:nvPr/>
        </p:nvSpPr>
        <p:spPr>
          <a:xfrm>
            <a:off x="3608439" y="1878523"/>
            <a:ext cx="1769804" cy="405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75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1907</Words>
  <Application>Microsoft Office PowerPoint</Application>
  <PresentationFormat>宽屏</PresentationFormat>
  <Paragraphs>63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等线</vt:lpstr>
      <vt:lpstr>等线 Light</vt:lpstr>
      <vt:lpstr>华文行楷</vt:lpstr>
      <vt:lpstr>华文楷体</vt:lpstr>
      <vt:lpstr>腾祥范笑歌楷书简繁合集</vt:lpstr>
      <vt:lpstr>微软雅黑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cuibaojian2008@163.com</cp:lastModifiedBy>
  <cp:revision>45</cp:revision>
  <dcterms:created xsi:type="dcterms:W3CDTF">2019-10-18T02:05:29Z</dcterms:created>
  <dcterms:modified xsi:type="dcterms:W3CDTF">2020-03-16T07:39:23Z</dcterms:modified>
</cp:coreProperties>
</file>