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av" ContentType="audio/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84" r:id="rId1"/>
  </p:sldMasterIdLst>
  <p:sldIdLst>
    <p:sldId id="257" r:id="rId2"/>
    <p:sldId id="262" r:id="rId3"/>
    <p:sldId id="266" r:id="rId4"/>
    <p:sldId id="286" r:id="rId5"/>
    <p:sldId id="287" r:id="rId6"/>
    <p:sldId id="263" r:id="rId7"/>
    <p:sldId id="265" r:id="rId8"/>
    <p:sldId id="258" r:id="rId9"/>
    <p:sldId id="260" r:id="rId10"/>
    <p:sldId id="268" r:id="rId11"/>
    <p:sldId id="269" r:id="rId12"/>
    <p:sldId id="270" r:id="rId13"/>
    <p:sldId id="288" r:id="rId14"/>
    <p:sldId id="272" r:id="rId15"/>
    <p:sldId id="273" r:id="rId16"/>
    <p:sldId id="274" r:id="rId17"/>
    <p:sldId id="289" r:id="rId18"/>
    <p:sldId id="278" r:id="rId19"/>
    <p:sldId id="259" r:id="rId20"/>
    <p:sldId id="290" r:id="rId21"/>
    <p:sldId id="291" r:id="rId22"/>
    <p:sldId id="279" r:id="rId23"/>
    <p:sldId id="292" r:id="rId24"/>
    <p:sldId id="294" r:id="rId25"/>
    <p:sldId id="293" r:id="rId26"/>
    <p:sldId id="295" r:id="rId27"/>
    <p:sldId id="296" r:id="rId28"/>
    <p:sldId id="297" r:id="rId29"/>
    <p:sldId id="298" r:id="rId30"/>
    <p:sldId id="299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ct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ct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9" name="流程图: 过程 8"/>
          <p:cNvSpPr/>
          <p:nvPr/>
        </p:nvSpPr>
        <p:spPr>
          <a:xfrm rot="19468672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ct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E3A16464-5EEC-4126-AA27-2B377D1A8AC3}" type="datetimeFigureOut">
              <a:rPr lang="zh-CN" altLang="en-US" smtClean="0"/>
              <a:t>2020-12-9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4CA9B309-AB20-4E32-858A-758E033648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media1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media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media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1336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zh-CN" sz="8800" b="1" smtClean="0"/>
            </a:br>
            <a:br>
              <a:rPr lang="en-US" altLang="zh-CN" sz="8800" b="1" smtClean="0"/>
            </a:br>
            <a:r>
              <a:rPr lang="en-US" altLang="zh-CN" sz="8800" b="1" smtClean="0"/>
              <a:t>	</a:t>
            </a:r>
            <a:br>
              <a:rPr lang="en-US" altLang="zh-CN" sz="4000" b="1" smtClean="0"/>
            </a:br>
            <a:br>
              <a:rPr lang="en-US" altLang="zh-CN" sz="4000" smtClean="0"/>
            </a:br>
            <a:r>
              <a:rPr lang="en-US" altLang="zh-CN" sz="4000" smtClean="0"/>
              <a:t>       </a:t>
            </a:r>
            <a:endParaRPr lang="en-US" altLang="zh-CN" sz="6000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838200"/>
            <a:ext cx="6400800" cy="5029200"/>
          </a:xfrm>
        </p:spPr>
        <p:txBody>
          <a:bodyPr/>
          <a:lstStyle/>
          <a:p>
            <a:pPr eaLnBrk="1" hangingPunct="1"/>
            <a:endParaRPr lang="zh-CN" altLang="en-US" sz="8800" smtClean="0">
              <a:solidFill>
                <a:srgbClr val="FF0000"/>
              </a:solidFill>
              <a:ea typeface="黑体" pitchFamily="2" charset="-122"/>
            </a:endParaRPr>
          </a:p>
          <a:p>
            <a:pPr eaLnBrk="1" hangingPunct="1"/>
            <a:endParaRPr lang="en-US" altLang="zh-CN" sz="4000" smtClean="0"/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1295400" y="990600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kumimoji="0" lang="zh-CN" altLang="zh-CN" sz="1800" b="0">
              <a:latin typeface="Arial"/>
              <a:ea typeface="宋体" charset="-122"/>
            </a:endParaRPr>
          </a:p>
        </p:txBody>
      </p:sp>
      <p:pic>
        <p:nvPicPr>
          <p:cNvPr id="1026" name="Picture 2" descr="C:\Documents and Settings\Administrator\桌面\view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571500" y="-428625"/>
            <a:ext cx="10287000" cy="7715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14"/>
          <p:cNvSpPr txBox="1">
            <a:spLocks noChangeArrowheads="1"/>
          </p:cNvSpPr>
          <p:nvPr/>
        </p:nvSpPr>
        <p:spPr bwMode="auto">
          <a:xfrm>
            <a:off x="304800" y="2057400"/>
            <a:ext cx="5232400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/>
              <a:t>1.</a:t>
            </a:r>
            <a:r>
              <a:rPr lang="zh-CN" altLang="en-US" sz="3600" b="1"/>
              <a:t>武字子卿，少</a:t>
            </a:r>
            <a:r>
              <a:rPr lang="zh-CN" altLang="en-US" sz="3600" b="1" u="sng"/>
              <a:t>以</a:t>
            </a:r>
            <a:r>
              <a:rPr lang="zh-CN" altLang="en-US" sz="3600" b="1"/>
              <a:t>父任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2.</a:t>
            </a:r>
            <a:r>
              <a:rPr lang="zh-CN" altLang="en-US" sz="3600" b="1"/>
              <a:t>汉天子我</a:t>
            </a:r>
            <a:r>
              <a:rPr lang="zh-CN" altLang="en-US" sz="3600" b="1" u="sng"/>
              <a:t>丈人</a:t>
            </a:r>
            <a:r>
              <a:rPr lang="zh-CN" altLang="en-US" sz="3600" b="1"/>
              <a:t>行也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3.</a:t>
            </a:r>
            <a:r>
              <a:rPr lang="zh-CN" altLang="en-US" sz="3600" b="1"/>
              <a:t>尽</a:t>
            </a:r>
            <a:r>
              <a:rPr lang="zh-CN" altLang="en-US" sz="3600" b="1" u="sng"/>
              <a:t>归</a:t>
            </a:r>
            <a:r>
              <a:rPr lang="zh-CN" altLang="en-US" sz="3600" b="1"/>
              <a:t>汉使路充国等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4.</a:t>
            </a:r>
            <a:r>
              <a:rPr lang="zh-CN" altLang="en-US" sz="3600" b="1"/>
              <a:t>乃遣武</a:t>
            </a:r>
            <a:r>
              <a:rPr lang="zh-CN" altLang="en-US" sz="3600" b="1" u="sng"/>
              <a:t>以</a:t>
            </a:r>
            <a:r>
              <a:rPr lang="zh-CN" altLang="en-US" sz="3600" b="1"/>
              <a:t>中郎将使持节</a:t>
            </a: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送匈奴使留在汉者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5.</a:t>
            </a:r>
            <a:r>
              <a:rPr lang="zh-CN" altLang="en-US" sz="3600" b="1"/>
              <a:t>置</a:t>
            </a:r>
            <a:r>
              <a:rPr lang="zh-CN" altLang="en-US" sz="3600" b="1" u="sng"/>
              <a:t>币遗</a:t>
            </a:r>
            <a:r>
              <a:rPr lang="zh-CN" altLang="en-US" sz="3600" b="1"/>
              <a:t>单于</a:t>
            </a:r>
          </a:p>
          <a:p>
            <a:pPr>
              <a:spcBef>
                <a:spcPct val="0"/>
              </a:spcBef>
            </a:pPr>
            <a:endParaRPr lang="en-US" altLang="zh-CN" sz="3600" b="1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715000" y="2038350"/>
            <a:ext cx="2819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介词，表原因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029200" y="2667000"/>
            <a:ext cx="3733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对男子长辈的尊称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000628" y="3214686"/>
            <a:ext cx="390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使动用法，使</a:t>
            </a:r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归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019800" y="3790950"/>
            <a:ext cx="2530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</a:rPr>
              <a:t>以</a:t>
            </a:r>
            <a:r>
              <a:rPr lang="en-US" altLang="zh-CN" sz="3200">
                <a:solidFill>
                  <a:srgbClr val="CC3300"/>
                </a:solidFill>
                <a:latin typeface="Times New Roman" pitchFamily="18" charset="0"/>
              </a:rPr>
              <a:t>……</a:t>
            </a:r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</a:rPr>
              <a:t>身份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336925" y="4953000"/>
            <a:ext cx="58070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用作礼物的玉、马、皮、帛等</a:t>
            </a:r>
          </a:p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赠送</a:t>
            </a:r>
          </a:p>
          <a:p>
            <a:pPr>
              <a:spcBef>
                <a:spcPct val="0"/>
              </a:spcBef>
            </a:pPr>
            <a:endParaRPr lang="en-US" altLang="zh-CN" sz="320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9237" name="AutoShape 21"/>
          <p:cNvSpPr>
            <a:spLocks noChangeArrowheads="1"/>
          </p:cNvSpPr>
          <p:nvPr/>
        </p:nvSpPr>
        <p:spPr bwMode="auto">
          <a:xfrm>
            <a:off x="5715000" y="819150"/>
            <a:ext cx="2057400" cy="533400"/>
          </a:xfrm>
          <a:prstGeom prst="wedgeRoundRectCallout">
            <a:avLst>
              <a:gd name="adj1" fmla="val -94292"/>
              <a:gd name="adj2" fmla="val 328569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</a:rPr>
              <a:t>判断句</a:t>
            </a:r>
          </a:p>
        </p:txBody>
      </p:sp>
      <p:sp>
        <p:nvSpPr>
          <p:cNvPr id="9238" name="AutoShape 22"/>
          <p:cNvSpPr>
            <a:spLocks noChangeArrowheads="1"/>
          </p:cNvSpPr>
          <p:nvPr/>
        </p:nvSpPr>
        <p:spPr bwMode="auto">
          <a:xfrm>
            <a:off x="5867400" y="4343400"/>
            <a:ext cx="2057400" cy="533400"/>
          </a:xfrm>
          <a:prstGeom prst="wedgeRoundRectCallout">
            <a:avLst>
              <a:gd name="adj1" fmla="val -138426"/>
              <a:gd name="adj2" fmla="val -51787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</a:rPr>
              <a:t>定语后置</a:t>
            </a:r>
          </a:p>
        </p:txBody>
      </p:sp>
      <p:sp>
        <p:nvSpPr>
          <p:cNvPr id="10250" name="Text Box 24"/>
          <p:cNvSpPr txBox="1">
            <a:spLocks noChangeArrowheads="1"/>
          </p:cNvSpPr>
          <p:nvPr/>
        </p:nvSpPr>
        <p:spPr bwMode="auto">
          <a:xfrm>
            <a:off x="685800" y="1066800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b="1" smtClean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build="p"/>
      <p:bldP spid="9232" grpId="1" build="p"/>
      <p:bldP spid="9233" grpId="2" build="p"/>
      <p:bldP spid="9234" grpId="3" build="p"/>
      <p:bldP spid="9235" grpId="4" uiExpand="1" build="p"/>
      <p:bldP spid="9237" grpId="5"/>
      <p:bldP spid="9238" grpId="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457200" y="609600"/>
            <a:ext cx="504349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b="1" smtClean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419600" y="1135050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刚好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419600" y="2786058"/>
            <a:ext cx="388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财物，古今异义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419600" y="457200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</a:rPr>
              <a:t>　　　　</a:t>
            </a: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4724400" y="1752600"/>
            <a:ext cx="4267200" cy="609600"/>
          </a:xfrm>
          <a:prstGeom prst="wedgeRoundRectCallout">
            <a:avLst>
              <a:gd name="adj1" fmla="val -63505"/>
              <a:gd name="adj2" fmla="val 60940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</a:rPr>
              <a:t>省略句，“谋反”后省“于”</a:t>
            </a:r>
          </a:p>
        </p:txBody>
      </p:sp>
      <p:sp>
        <p:nvSpPr>
          <p:cNvPr id="13320" name="Text Box 14"/>
          <p:cNvSpPr txBox="1">
            <a:spLocks noChangeArrowheads="1"/>
          </p:cNvSpPr>
          <p:nvPr/>
        </p:nvSpPr>
        <p:spPr bwMode="auto">
          <a:xfrm>
            <a:off x="457200" y="1524000"/>
            <a:ext cx="464820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 b="1"/>
              <a:t>1.</a:t>
            </a:r>
            <a:r>
              <a:rPr lang="zh-CN" altLang="en-US" sz="4000" b="1" u="sng"/>
              <a:t>会</a:t>
            </a:r>
            <a:r>
              <a:rPr lang="zh-CN" altLang="en-US" sz="4000" b="1"/>
              <a:t>缑王与长水虞常等谋反匈奴中</a:t>
            </a:r>
          </a:p>
          <a:p>
            <a:pPr>
              <a:spcBef>
                <a:spcPct val="0"/>
              </a:spcBef>
            </a:pPr>
            <a:r>
              <a:rPr lang="en-US" altLang="zh-CN" sz="4000" b="1"/>
              <a:t>2.</a:t>
            </a:r>
            <a:r>
              <a:rPr lang="zh-CN" altLang="en-US" sz="4000" b="1"/>
              <a:t>以</a:t>
            </a:r>
            <a:r>
              <a:rPr lang="zh-CN" altLang="en-US" sz="4000" b="1" u="sng"/>
              <a:t>货物</a:t>
            </a:r>
            <a:r>
              <a:rPr lang="zh-CN" altLang="en-US" sz="4000" b="1"/>
              <a:t>与常</a:t>
            </a:r>
          </a:p>
          <a:p>
            <a:pPr>
              <a:spcBef>
                <a:spcPct val="0"/>
              </a:spcBef>
            </a:pPr>
            <a:r>
              <a:rPr lang="en-US" altLang="zh-CN" sz="4000" b="1"/>
              <a:t>3</a:t>
            </a:r>
            <a:r>
              <a:rPr lang="en-US" altLang="zh-CN" sz="4000" b="1" smtClean="0"/>
              <a:t>.</a:t>
            </a:r>
            <a:r>
              <a:rPr lang="zh-CN" altLang="en-US" sz="4000" b="1" smtClean="0"/>
              <a:t>私</a:t>
            </a:r>
            <a:r>
              <a:rPr lang="zh-CN" altLang="en-US" sz="4000" b="1" u="sng" smtClean="0"/>
              <a:t>候</a:t>
            </a:r>
            <a:r>
              <a:rPr lang="zh-CN" altLang="en-US" sz="4000" b="1" smtClean="0"/>
              <a:t>胜</a:t>
            </a:r>
            <a:endParaRPr lang="zh-CN" altLang="en-US" sz="4000" b="1"/>
          </a:p>
          <a:p>
            <a:pPr>
              <a:spcBef>
                <a:spcPct val="0"/>
              </a:spcBef>
            </a:pPr>
            <a:r>
              <a:rPr lang="en-US" altLang="zh-CN" sz="4000" b="1"/>
              <a:t>4</a:t>
            </a:r>
            <a:r>
              <a:rPr lang="en-US" altLang="zh-CN" sz="4000" b="1" smtClean="0"/>
              <a:t>.</a:t>
            </a:r>
            <a:r>
              <a:rPr lang="zh-CN" altLang="en-US" sz="4000" b="1" u="sng" smtClean="0"/>
              <a:t>幸</a:t>
            </a:r>
            <a:r>
              <a:rPr lang="zh-CN" altLang="en-US" sz="4000" b="1" smtClean="0"/>
              <a:t>蒙其赏赐</a:t>
            </a:r>
            <a:endParaRPr lang="zh-CN" altLang="en-US" sz="4000" b="1"/>
          </a:p>
        </p:txBody>
      </p:sp>
      <p:sp>
        <p:nvSpPr>
          <p:cNvPr id="10" name="TextBox 9"/>
          <p:cNvSpPr txBox="1"/>
          <p:nvPr/>
        </p:nvSpPr>
        <p:spPr>
          <a:xfrm>
            <a:off x="5000628" y="335756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拜访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7194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希望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1"/>
      <p:bldP spid="10252" grpId="2"/>
      <p:bldP spid="10" grpId="3"/>
      <p:bldP spid="11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82" name="AutoShape 18"/>
          <p:cNvSpPr>
            <a:spLocks noChangeArrowheads="1"/>
          </p:cNvSpPr>
          <p:nvPr/>
        </p:nvSpPr>
        <p:spPr bwMode="auto">
          <a:xfrm>
            <a:off x="0" y="642918"/>
            <a:ext cx="3886200" cy="533400"/>
          </a:xfrm>
          <a:prstGeom prst="wedgeRoundRectCallout">
            <a:avLst>
              <a:gd name="adj1" fmla="val -28106"/>
              <a:gd name="adj2" fmla="val 387204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b="1">
                <a:solidFill>
                  <a:srgbClr val="006600"/>
                </a:solidFill>
                <a:latin typeface="Times New Roman" pitchFamily="18" charset="0"/>
              </a:rPr>
              <a:t>被动句，“见”表被动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457200" y="1524000"/>
            <a:ext cx="5152373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/>
              <a:t>1.</a:t>
            </a:r>
            <a:r>
              <a:rPr lang="zh-CN" altLang="en-US" sz="3600" b="1"/>
              <a:t>恐前</a:t>
            </a:r>
            <a:r>
              <a:rPr lang="zh-CN" altLang="en-US" sz="3600" b="1" u="sng"/>
              <a:t>语</a:t>
            </a:r>
            <a:r>
              <a:rPr lang="zh-CN" altLang="en-US" sz="3600" b="1"/>
              <a:t>发，以状</a:t>
            </a:r>
            <a:r>
              <a:rPr lang="zh-CN" altLang="en-US" sz="3600" b="1" u="sng"/>
              <a:t>语</a:t>
            </a:r>
            <a:r>
              <a:rPr lang="zh-CN" altLang="en-US" sz="3600" b="1"/>
              <a:t>武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2.</a:t>
            </a:r>
            <a:r>
              <a:rPr lang="zh-CN" altLang="en-US" sz="3600" b="1"/>
              <a:t>事如此，此必</a:t>
            </a:r>
            <a:r>
              <a:rPr lang="zh-CN" altLang="en-US" sz="3600" b="1" u="sng"/>
              <a:t>及</a:t>
            </a:r>
            <a:r>
              <a:rPr lang="zh-CN" altLang="en-US" sz="3600" b="1"/>
              <a:t>我。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3.</a:t>
            </a:r>
            <a:r>
              <a:rPr lang="zh-CN" altLang="en-US" sz="3600" b="1"/>
              <a:t>见犯</a:t>
            </a:r>
            <a:r>
              <a:rPr lang="zh-CN" altLang="en-US" sz="3600" b="1" u="sng"/>
              <a:t>乃</a:t>
            </a:r>
            <a:r>
              <a:rPr lang="zh-CN" altLang="en-US" sz="3600" b="1"/>
              <a:t>死，</a:t>
            </a:r>
            <a:r>
              <a:rPr lang="zh-CN" altLang="en-US" sz="3600" b="1" u="sng"/>
              <a:t>重负</a:t>
            </a:r>
            <a:r>
              <a:rPr lang="zh-CN" altLang="en-US" sz="3600" b="1"/>
              <a:t>国。</a:t>
            </a:r>
          </a:p>
          <a:p>
            <a:pPr>
              <a:spcBef>
                <a:spcPct val="0"/>
              </a:spcBef>
            </a:pPr>
            <a:r>
              <a:rPr lang="en-US" altLang="zh-CN" sz="3600" b="1"/>
              <a:t>4.</a:t>
            </a:r>
            <a:r>
              <a:rPr lang="zh-CN" altLang="en-US" sz="3600" b="1" u="sng"/>
              <a:t>即</a:t>
            </a:r>
            <a:r>
              <a:rPr lang="zh-CN" altLang="en-US" sz="3600" b="1"/>
              <a:t>谋单于，何以复加？</a:t>
            </a:r>
          </a:p>
          <a:p>
            <a:pPr>
              <a:spcBef>
                <a:spcPct val="0"/>
              </a:spcBef>
            </a:pPr>
            <a:r>
              <a:rPr lang="zh-CN" altLang="en-US" sz="3600" b="1"/>
              <a:t>宜皆</a:t>
            </a:r>
            <a:r>
              <a:rPr lang="zh-CN" altLang="en-US" sz="3600" b="1" u="sng"/>
              <a:t>降</a:t>
            </a:r>
            <a:r>
              <a:rPr lang="zh-CN" altLang="en-US" sz="3600" b="1"/>
              <a:t>之</a:t>
            </a:r>
            <a:r>
              <a:rPr lang="zh-CN" altLang="en-US" sz="3600" b="1" smtClean="0"/>
              <a:t>。</a:t>
            </a:r>
            <a:endParaRPr lang="zh-CN" altLang="en-US" sz="3600" b="1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324600" y="1524000"/>
            <a:ext cx="114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话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7239000" y="15240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告诉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172200" y="21336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连累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257800" y="2667000"/>
            <a:ext cx="76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才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019800" y="2667000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更加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7162800" y="26670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对不起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400800" y="3124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假使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657600" y="3810000"/>
            <a:ext cx="4260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使动用法，使</a:t>
            </a:r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</a:rPr>
              <a:t>投降</a:t>
            </a:r>
          </a:p>
        </p:txBody>
      </p:sp>
      <p:sp>
        <p:nvSpPr>
          <p:cNvPr id="15373" name="Text Box 19"/>
          <p:cNvSpPr txBox="1">
            <a:spLocks noChangeArrowheads="1"/>
          </p:cNvSpPr>
          <p:nvPr/>
        </p:nvSpPr>
        <p:spPr bwMode="auto">
          <a:xfrm>
            <a:off x="5029200" y="685800"/>
            <a:ext cx="3962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b="1" smtClean="0"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4000" b="1" smtClean="0"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11271" grpId="1"/>
      <p:bldP spid="11272" grpId="2"/>
      <p:bldP spid="11273" grpId="3"/>
      <p:bldP spid="11274" grpId="4"/>
      <p:bldP spid="11275" grpId="5"/>
      <p:bldP spid="11276" grpId="6"/>
      <p:bldP spid="11277" grpId="7"/>
      <p:bldP spid="11278" grpId="8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第</a:t>
            </a:r>
            <a:r>
              <a:rPr lang="en-US" altLang="zh-CN" b="1" smtClean="0"/>
              <a:t>4</a:t>
            </a:r>
            <a:r>
              <a:rPr lang="zh-CN" altLang="en-US" b="1" smtClean="0"/>
              <a:t>段重点字词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00200"/>
            <a:ext cx="335758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0000"/>
                </a:solidFill>
              </a:rPr>
              <a:t>屈</a:t>
            </a:r>
            <a:r>
              <a:rPr lang="zh-CN" altLang="en-US" b="1" smtClean="0"/>
              <a:t>节</a:t>
            </a:r>
            <a:r>
              <a:rPr lang="zh-CN" altLang="en-US" b="1" smtClean="0">
                <a:solidFill>
                  <a:srgbClr val="FF0000"/>
                </a:solidFill>
              </a:rPr>
              <a:t>辱</a:t>
            </a:r>
            <a:r>
              <a:rPr lang="zh-CN" altLang="en-US" b="1" smtClean="0"/>
              <a:t>命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0000"/>
                </a:solidFill>
              </a:rPr>
              <a:t>蹈</a:t>
            </a:r>
            <a:r>
              <a:rPr lang="zh-CN" altLang="en-US" b="1" smtClean="0"/>
              <a:t>其背以出血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0000"/>
                </a:solidFill>
              </a:rPr>
              <a:t>舆</a:t>
            </a:r>
            <a:r>
              <a:rPr lang="zh-CN" altLang="en-US" b="1" smtClean="0"/>
              <a:t>归营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、单于</a:t>
            </a:r>
            <a:r>
              <a:rPr lang="zh-CN" altLang="en-US" b="1" smtClean="0">
                <a:solidFill>
                  <a:srgbClr val="FF0000"/>
                </a:solidFill>
              </a:rPr>
              <a:t>壮</a:t>
            </a:r>
            <a:r>
              <a:rPr lang="zh-CN" altLang="en-US" b="1" smtClean="0"/>
              <a:t>其节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5</a:t>
            </a:r>
            <a:r>
              <a:rPr lang="zh-CN" altLang="en-US" b="1" smtClean="0"/>
              <a:t>、而</a:t>
            </a:r>
            <a:r>
              <a:rPr lang="zh-CN" altLang="en-US" b="1" smtClean="0">
                <a:solidFill>
                  <a:srgbClr val="FF0000"/>
                </a:solidFill>
              </a:rPr>
              <a:t>收系</a:t>
            </a:r>
            <a:r>
              <a:rPr lang="zh-CN" altLang="en-US" b="1" smtClean="0"/>
              <a:t>张胜</a:t>
            </a:r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4214810" y="157161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污损，辜负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2214554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叩击，拍打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71462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  用车载送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3286124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认为</a:t>
            </a:r>
            <a:r>
              <a:rPr lang="en-US" altLang="zh-CN" sz="2800" b="1" smtClean="0">
                <a:solidFill>
                  <a:srgbClr val="FF0000"/>
                </a:solidFill>
              </a:rPr>
              <a:t>…</a:t>
            </a:r>
            <a:r>
              <a:rPr lang="zh-CN" altLang="en-US" sz="2800" b="1" smtClean="0">
                <a:solidFill>
                  <a:srgbClr val="FF0000"/>
                </a:solidFill>
              </a:rPr>
              <a:t>  豪壮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392906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逮捕监禁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4271962" cy="44319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b="1"/>
              <a:t>1.</a:t>
            </a:r>
            <a:r>
              <a:rPr lang="zh-CN" altLang="en-US" sz="2400" b="1"/>
              <a:t>武</a:t>
            </a:r>
            <a:r>
              <a:rPr lang="zh-CN" altLang="en-US" sz="2400" b="1" u="sng"/>
              <a:t>益愈</a:t>
            </a:r>
            <a:r>
              <a:rPr lang="zh-CN" altLang="en-US" sz="2400" b="1"/>
              <a:t>，单于使使</a:t>
            </a:r>
            <a:r>
              <a:rPr lang="zh-CN" altLang="en-US" sz="2400" b="1" u="sng"/>
              <a:t>晓</a:t>
            </a:r>
            <a:r>
              <a:rPr lang="zh-CN" altLang="en-US" sz="2400" b="1"/>
              <a:t>武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2.</a:t>
            </a:r>
            <a:r>
              <a:rPr lang="zh-CN" altLang="en-US" sz="2400" b="1"/>
              <a:t>会</a:t>
            </a:r>
            <a:r>
              <a:rPr lang="zh-CN" altLang="en-US" sz="2400" b="1" u="sng"/>
              <a:t>论</a:t>
            </a:r>
            <a:r>
              <a:rPr lang="zh-CN" altLang="en-US" sz="2400" b="1"/>
              <a:t>虞常，欲</a:t>
            </a:r>
            <a:r>
              <a:rPr lang="zh-CN" altLang="en-US" sz="2400" b="1" u="sng"/>
              <a:t>因</a:t>
            </a:r>
            <a:r>
              <a:rPr lang="zh-CN" altLang="en-US" sz="2400" b="1"/>
              <a:t>此时降武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3.</a:t>
            </a:r>
            <a:r>
              <a:rPr lang="zh-CN" altLang="en-US" sz="2400" b="1"/>
              <a:t>本</a:t>
            </a:r>
            <a:r>
              <a:rPr lang="zh-CN" altLang="en-US" sz="2400" b="1" u="sng"/>
              <a:t>无谋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4.</a:t>
            </a:r>
            <a:r>
              <a:rPr lang="zh-CN" altLang="en-US" sz="2400" b="1"/>
              <a:t>拥众数万，马畜</a:t>
            </a:r>
            <a:r>
              <a:rPr lang="zh-CN" altLang="en-US" sz="2400" b="1" u="sng"/>
              <a:t>弥</a:t>
            </a:r>
            <a:r>
              <a:rPr lang="zh-CN" altLang="en-US" sz="2400" b="1"/>
              <a:t>山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5.</a:t>
            </a:r>
            <a:r>
              <a:rPr lang="zh-CN" altLang="en-US" sz="2400" b="1"/>
              <a:t>空以身</a:t>
            </a:r>
            <a:r>
              <a:rPr lang="zh-CN" altLang="en-US" sz="2400" b="1" u="sng"/>
              <a:t>膏</a:t>
            </a:r>
            <a:r>
              <a:rPr lang="zh-CN" altLang="en-US" sz="2400" b="1"/>
              <a:t>草野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6.</a:t>
            </a:r>
            <a:r>
              <a:rPr lang="zh-CN" altLang="en-US" sz="2400" b="1"/>
              <a:t>君</a:t>
            </a:r>
            <a:r>
              <a:rPr lang="zh-CN" altLang="en-US" sz="2400" b="1" u="sng"/>
              <a:t>因</a:t>
            </a:r>
            <a:r>
              <a:rPr lang="zh-CN" altLang="en-US" sz="2400" b="1"/>
              <a:t>我降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7.</a:t>
            </a:r>
            <a:r>
              <a:rPr lang="zh-CN" altLang="en-US" sz="2400" b="1" u="sng"/>
              <a:t>女</a:t>
            </a:r>
            <a:r>
              <a:rPr lang="zh-CN" altLang="en-US" sz="2400" b="1"/>
              <a:t>为人臣子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8.</a:t>
            </a:r>
            <a:r>
              <a:rPr lang="zh-CN" altLang="en-US" sz="2400" b="1" u="sng"/>
              <a:t>畔</a:t>
            </a:r>
            <a:r>
              <a:rPr lang="zh-CN" altLang="en-US" sz="2400" b="1"/>
              <a:t>主背亲，为降虏于蛮</a:t>
            </a:r>
          </a:p>
          <a:p>
            <a:pPr>
              <a:spcBef>
                <a:spcPct val="0"/>
              </a:spcBef>
            </a:pPr>
            <a:r>
              <a:rPr lang="zh-CN" altLang="en-US" sz="2400" b="1"/>
              <a:t>夷，</a:t>
            </a:r>
            <a:r>
              <a:rPr lang="zh-CN" altLang="en-US" sz="2400" b="1" smtClean="0"/>
              <a:t>何以汝为</a:t>
            </a:r>
            <a:r>
              <a:rPr lang="zh-CN" altLang="en-US" sz="2400" b="1"/>
              <a:t>见？</a:t>
            </a:r>
          </a:p>
          <a:p>
            <a:pPr>
              <a:spcBef>
                <a:spcPct val="0"/>
              </a:spcBef>
            </a:pPr>
            <a:r>
              <a:rPr lang="en-US" altLang="zh-CN" sz="2400" b="1"/>
              <a:t>9.</a:t>
            </a:r>
            <a:r>
              <a:rPr lang="zh-CN" altLang="en-US" sz="2400" b="1"/>
              <a:t>反欲</a:t>
            </a:r>
            <a:r>
              <a:rPr lang="zh-CN" altLang="en-US" sz="2400" b="1" u="sng"/>
              <a:t>斗</a:t>
            </a:r>
            <a:r>
              <a:rPr lang="zh-CN" altLang="en-US" sz="2400" b="1"/>
              <a:t>两主</a:t>
            </a:r>
          </a:p>
          <a:p>
            <a:pPr>
              <a:spcBef>
                <a:spcPct val="0"/>
              </a:spcBef>
            </a:pPr>
            <a:r>
              <a:rPr lang="en-US" altLang="zh-CN" sz="2400" b="1" smtClean="0"/>
              <a:t>10.</a:t>
            </a:r>
            <a:r>
              <a:rPr lang="zh-CN" altLang="en-US" sz="2400" b="1" u="sng"/>
              <a:t>若</a:t>
            </a:r>
            <a:r>
              <a:rPr lang="zh-CN" altLang="en-US" sz="2400" b="1"/>
              <a:t>知我不降明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5334000" y="914400"/>
            <a:ext cx="111440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逐渐痊愈</a:t>
            </a: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7010400" y="914400"/>
            <a:ext cx="134684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使动，告知</a:t>
            </a: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5386388" y="1371600"/>
            <a:ext cx="6495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定罪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6681788" y="1371600"/>
            <a:ext cx="41710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趁</a:t>
            </a:r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5408613" y="1828800"/>
            <a:ext cx="157927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没有参加谋划</a:t>
            </a:r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5372100" y="2209800"/>
            <a:ext cx="41710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满</a:t>
            </a: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5334000" y="2667000"/>
            <a:ext cx="2044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名词作动词，滋润</a:t>
            </a:r>
          </a:p>
        </p:txBody>
      </p:sp>
      <p:sp>
        <p:nvSpPr>
          <p:cNvPr id="163852" name="Text Box 12"/>
          <p:cNvSpPr txBox="1">
            <a:spLocks noChangeArrowheads="1"/>
          </p:cNvSpPr>
          <p:nvPr/>
        </p:nvSpPr>
        <p:spPr bwMode="auto">
          <a:xfrm>
            <a:off x="5410200" y="3200400"/>
            <a:ext cx="6495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顺着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5410200" y="3657600"/>
            <a:ext cx="1905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通“汝”</a:t>
            </a:r>
          </a:p>
        </p:txBody>
      </p:sp>
      <p:sp>
        <p:nvSpPr>
          <p:cNvPr id="163854" name="Text Box 14"/>
          <p:cNvSpPr txBox="1">
            <a:spLocks noChangeArrowheads="1"/>
          </p:cNvSpPr>
          <p:nvPr/>
        </p:nvSpPr>
        <p:spPr bwMode="auto">
          <a:xfrm>
            <a:off x="5410200" y="4038600"/>
            <a:ext cx="19812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通“叛”</a:t>
            </a:r>
          </a:p>
        </p:txBody>
      </p:sp>
      <p:sp>
        <p:nvSpPr>
          <p:cNvPr id="163855" name="Text Box 15"/>
          <p:cNvSpPr txBox="1">
            <a:spLocks noChangeArrowheads="1"/>
          </p:cNvSpPr>
          <p:nvPr/>
        </p:nvSpPr>
        <p:spPr bwMode="auto">
          <a:xfrm>
            <a:off x="5000628" y="4500570"/>
            <a:ext cx="250581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使动用法，使</a:t>
            </a:r>
            <a:r>
              <a:rPr lang="en-US" altLang="zh-CN" b="1">
                <a:solidFill>
                  <a:srgbClr val="CC3300"/>
                </a:solidFill>
                <a:latin typeface="Times New Roman" pitchFamily="18" charset="0"/>
              </a:rPr>
              <a:t>……</a:t>
            </a:r>
            <a:r>
              <a:rPr lang="zh-CN" altLang="en-US" b="1">
                <a:solidFill>
                  <a:srgbClr val="CC3300"/>
                </a:solidFill>
                <a:latin typeface="Times New Roman" pitchFamily="18" charset="0"/>
              </a:rPr>
              <a:t>争斗</a:t>
            </a:r>
          </a:p>
        </p:txBody>
      </p:sp>
      <p:sp>
        <p:nvSpPr>
          <p:cNvPr id="163857" name="Text Box 17"/>
          <p:cNvSpPr txBox="1">
            <a:spLocks noChangeArrowheads="1"/>
          </p:cNvSpPr>
          <p:nvPr/>
        </p:nvSpPr>
        <p:spPr bwMode="auto">
          <a:xfrm>
            <a:off x="5029200" y="5000636"/>
            <a:ext cx="5413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smtClean="0">
                <a:solidFill>
                  <a:srgbClr val="CC3300"/>
                </a:solidFill>
                <a:latin typeface="Times New Roman" pitchFamily="18" charset="0"/>
              </a:rPr>
              <a:t>  你</a:t>
            </a:r>
            <a:endParaRPr lang="zh-CN" altLang="en-US" b="1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20496" name="Text Box 23"/>
          <p:cNvSpPr txBox="1">
            <a:spLocks noChangeArrowheads="1"/>
          </p:cNvSpPr>
          <p:nvPr/>
        </p:nvSpPr>
        <p:spPr bwMode="auto">
          <a:xfrm>
            <a:off x="533400" y="304800"/>
            <a:ext cx="3962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5</a:t>
            </a:r>
            <a:r>
              <a:rPr lang="zh-CN" altLang="en-US" sz="40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7" grpId="0"/>
      <p:bldP spid="163848" grpId="1"/>
      <p:bldP spid="163849" grpId="2"/>
      <p:bldP spid="163850" grpId="3"/>
      <p:bldP spid="163851" grpId="4"/>
      <p:bldP spid="163852" grpId="5"/>
      <p:bldP spid="163853" grpId="6"/>
      <p:bldP spid="163854" grpId="7"/>
      <p:bldP spid="163855" grpId="8"/>
      <p:bldP spid="163857" grpId="9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743200" y="762000"/>
            <a:ext cx="3962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smtClean="0"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smtClean="0"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4000" smtClean="0"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500034" y="1676400"/>
            <a:ext cx="3429024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/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白</a:t>
            </a:r>
            <a:r>
              <a:rPr lang="zh-CN" altLang="en-US" sz="3200" b="1"/>
              <a:t>单于</a:t>
            </a:r>
          </a:p>
          <a:p>
            <a:pPr>
              <a:spcBef>
                <a:spcPct val="0"/>
              </a:spcBef>
            </a:pPr>
            <a:r>
              <a:rPr lang="en-US" altLang="zh-CN" sz="3200" b="1"/>
              <a:t>2.</a:t>
            </a:r>
            <a:r>
              <a:rPr lang="zh-CN" altLang="en-US" sz="3200" b="1"/>
              <a:t>天</a:t>
            </a:r>
            <a:r>
              <a:rPr lang="zh-CN" altLang="en-US" sz="3200" b="1">
                <a:solidFill>
                  <a:srgbClr val="FF0000"/>
                </a:solidFill>
              </a:rPr>
              <a:t>雨</a:t>
            </a:r>
            <a:r>
              <a:rPr lang="zh-CN" altLang="en-US" sz="3200" b="1"/>
              <a:t>雪</a:t>
            </a:r>
          </a:p>
          <a:p>
            <a:pPr>
              <a:spcBef>
                <a:spcPct val="0"/>
              </a:spcBef>
            </a:pPr>
            <a:r>
              <a:rPr lang="en-US" altLang="zh-CN" sz="3200" b="1"/>
              <a:t>3.</a:t>
            </a:r>
            <a:r>
              <a:rPr lang="zh-CN" altLang="en-US" sz="3200" b="1"/>
              <a:t>匈奴以为神</a:t>
            </a:r>
          </a:p>
          <a:p>
            <a:pPr>
              <a:spcBef>
                <a:spcPct val="0"/>
              </a:spcBef>
            </a:pPr>
            <a:r>
              <a:rPr lang="en-US" altLang="zh-CN" sz="3200" b="1"/>
              <a:t>4.</a:t>
            </a:r>
            <a:r>
              <a:rPr lang="zh-CN" altLang="en-US" sz="3200" b="1"/>
              <a:t>羝乳乃得归</a:t>
            </a:r>
          </a:p>
          <a:p>
            <a:pPr>
              <a:spcBef>
                <a:spcPct val="0"/>
              </a:spcBef>
            </a:pPr>
            <a:r>
              <a:rPr lang="en-US" altLang="zh-CN" sz="3200" b="1"/>
              <a:t>5.</a:t>
            </a:r>
            <a:r>
              <a:rPr lang="zh-CN" altLang="en-US" sz="3200" b="1"/>
              <a:t>别其官属常惠</a:t>
            </a:r>
          </a:p>
          <a:p>
            <a:pPr>
              <a:spcBef>
                <a:spcPct val="0"/>
              </a:spcBef>
            </a:pPr>
            <a:r>
              <a:rPr lang="zh-CN" altLang="en-US" sz="3200" b="1"/>
              <a:t>等，各置他</a:t>
            </a:r>
            <a:r>
              <a:rPr lang="zh-CN" altLang="en-US" sz="3200" b="1" smtClean="0"/>
              <a:t>所</a:t>
            </a:r>
            <a:endParaRPr lang="en-US" altLang="zh-CN" sz="3200" b="1" smtClean="0"/>
          </a:p>
          <a:p>
            <a:pPr>
              <a:spcBef>
                <a:spcPct val="0"/>
              </a:spcBef>
            </a:pPr>
            <a:r>
              <a:rPr lang="en-US" altLang="zh-CN" sz="3200" b="1" smtClean="0"/>
              <a:t>6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solidFill>
                  <a:srgbClr val="FF0000"/>
                </a:solidFill>
              </a:rPr>
              <a:t>杖</a:t>
            </a:r>
            <a:r>
              <a:rPr lang="zh-CN" altLang="en-US" sz="3200" b="1" smtClean="0"/>
              <a:t>汉节牧羊</a:t>
            </a:r>
            <a:endParaRPr lang="en-US" altLang="zh-CN" sz="3200" b="1" smtClean="0"/>
          </a:p>
          <a:p>
            <a:pPr>
              <a:spcBef>
                <a:spcPct val="0"/>
              </a:spcBef>
            </a:pPr>
            <a:r>
              <a:rPr lang="en-US" altLang="zh-CN" sz="3200" b="1" smtClean="0"/>
              <a:t>7</a:t>
            </a:r>
            <a:r>
              <a:rPr lang="zh-CN" altLang="en-US" sz="3200" b="1" smtClean="0"/>
              <a:t>、卧起</a:t>
            </a:r>
            <a:r>
              <a:rPr lang="zh-CN" altLang="en-US" sz="3200" b="1" smtClean="0">
                <a:solidFill>
                  <a:srgbClr val="C00000"/>
                </a:solidFill>
              </a:rPr>
              <a:t>操</a:t>
            </a:r>
            <a:r>
              <a:rPr lang="zh-CN" altLang="en-US" sz="3200" b="1" smtClean="0"/>
              <a:t>持，</a:t>
            </a:r>
            <a:endParaRPr lang="zh-CN" altLang="en-US" sz="3200" b="1"/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5364163" y="1676400"/>
            <a:ext cx="14493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告诉</a:t>
            </a: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5287963" y="2133600"/>
            <a:ext cx="3581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名词作动词，下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5364163" y="2667000"/>
            <a:ext cx="960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把　　</a:t>
            </a:r>
          </a:p>
        </p:txBody>
      </p:sp>
      <p:sp>
        <p:nvSpPr>
          <p:cNvPr id="174089" name="Text Box 9"/>
          <p:cNvSpPr txBox="1">
            <a:spLocks noChangeArrowheads="1"/>
          </p:cNvSpPr>
          <p:nvPr/>
        </p:nvSpPr>
        <p:spPr bwMode="auto">
          <a:xfrm>
            <a:off x="5287963" y="3200400"/>
            <a:ext cx="38560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名词作动词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生育  才</a:t>
            </a:r>
          </a:p>
        </p:txBody>
      </p:sp>
      <p:sp>
        <p:nvSpPr>
          <p:cNvPr id="174091" name="Text Box 11"/>
          <p:cNvSpPr txBox="1">
            <a:spLocks noChangeArrowheads="1"/>
          </p:cNvSpPr>
          <p:nvPr/>
        </p:nvSpPr>
        <p:spPr bwMode="auto">
          <a:xfrm>
            <a:off x="5364163" y="4191000"/>
            <a:ext cx="16906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别的</a:t>
            </a:r>
          </a:p>
        </p:txBody>
      </p:sp>
      <p:sp>
        <p:nvSpPr>
          <p:cNvPr id="174093" name="Text Box 13"/>
          <p:cNvSpPr txBox="1">
            <a:spLocks noChangeArrowheads="1"/>
          </p:cNvSpPr>
          <p:nvPr/>
        </p:nvSpPr>
        <p:spPr bwMode="auto">
          <a:xfrm>
            <a:off x="5364163" y="3657600"/>
            <a:ext cx="1976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隔离</a:t>
            </a:r>
          </a:p>
        </p:txBody>
      </p:sp>
      <p:sp>
        <p:nvSpPr>
          <p:cNvPr id="23562" name="Text Box 16"/>
          <p:cNvSpPr txBox="1">
            <a:spLocks noChangeArrowheads="1"/>
          </p:cNvSpPr>
          <p:nvPr/>
        </p:nvSpPr>
        <p:spPr bwMode="auto">
          <a:xfrm>
            <a:off x="7848600" y="2743200"/>
            <a:ext cx="184150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4097" name="Text Box 17"/>
          <p:cNvSpPr txBox="1">
            <a:spLocks noChangeArrowheads="1"/>
          </p:cNvSpPr>
          <p:nvPr/>
        </p:nvSpPr>
        <p:spPr bwMode="auto">
          <a:xfrm>
            <a:off x="6553200" y="2614613"/>
            <a:ext cx="996950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当作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2066" y="471488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</a:rPr>
              <a:t>拄着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2066" y="5286388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拿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6" grpId="0" build="p"/>
      <p:bldP spid="174087" grpId="1" build="p"/>
      <p:bldP spid="174088" grpId="2" build="p"/>
      <p:bldP spid="174089" grpId="3" build="p"/>
      <p:bldP spid="174091" grpId="4" build="p"/>
      <p:bldP spid="174093" grpId="5" build="p"/>
      <p:bldP spid="174097" grpId="6"/>
      <p:bldP spid="12" grpId="7"/>
      <p:bldP spid="13" grpId="8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304800" y="917575"/>
            <a:ext cx="6305550" cy="594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/>
              <a:t>1.</a:t>
            </a:r>
            <a:r>
              <a:rPr lang="zh-CN" altLang="en-US" sz="3200"/>
              <a:t>武使匈奴</a:t>
            </a:r>
            <a:r>
              <a:rPr lang="zh-CN" altLang="en-US" sz="3200" u="sng"/>
              <a:t>明年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2.</a:t>
            </a:r>
            <a:r>
              <a:rPr lang="zh-CN" altLang="en-US" sz="3200"/>
              <a:t>不敢</a:t>
            </a:r>
            <a:r>
              <a:rPr lang="zh-CN" altLang="en-US" sz="3200" u="sng"/>
              <a:t>求</a:t>
            </a:r>
            <a:r>
              <a:rPr lang="zh-CN" altLang="en-US" sz="3200"/>
              <a:t>武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3.</a:t>
            </a:r>
            <a:r>
              <a:rPr lang="zh-CN" altLang="en-US" sz="3200"/>
              <a:t>故使陵来</a:t>
            </a:r>
            <a:r>
              <a:rPr lang="zh-CN" altLang="en-US" sz="3200" u="sng"/>
              <a:t>说</a:t>
            </a:r>
            <a:r>
              <a:rPr lang="zh-CN" altLang="en-US" sz="3200"/>
              <a:t>足下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4.</a:t>
            </a:r>
            <a:r>
              <a:rPr lang="zh-CN" altLang="en-US" sz="3200"/>
              <a:t>空自苦</a:t>
            </a:r>
            <a:r>
              <a:rPr lang="zh-CN" altLang="en-US" sz="3200" u="sng"/>
              <a:t>亡</a:t>
            </a:r>
            <a:r>
              <a:rPr lang="zh-CN" altLang="en-US" sz="3200"/>
              <a:t>人之地，信义安所</a:t>
            </a:r>
            <a:r>
              <a:rPr lang="zh-CN" altLang="en-US" sz="3200" u="sng"/>
              <a:t>见</a:t>
            </a:r>
            <a:r>
              <a:rPr lang="zh-CN" altLang="en-US" sz="3200"/>
              <a:t>？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5.</a:t>
            </a:r>
            <a:r>
              <a:rPr lang="zh-CN" altLang="en-US" sz="3200"/>
              <a:t>扶辇下</a:t>
            </a:r>
            <a:r>
              <a:rPr lang="zh-CN" altLang="en-US" sz="3200" u="sng"/>
              <a:t>除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6.</a:t>
            </a:r>
            <a:r>
              <a:rPr lang="zh-CN" altLang="en-US" sz="3200"/>
              <a:t>子卿</a:t>
            </a:r>
            <a:r>
              <a:rPr lang="zh-CN" altLang="en-US" sz="3200" u="sng"/>
              <a:t>尚</a:t>
            </a:r>
            <a:r>
              <a:rPr lang="zh-CN" altLang="en-US" sz="3200"/>
              <a:t>复谁为乎？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7.</a:t>
            </a:r>
            <a:r>
              <a:rPr lang="zh-CN" altLang="en-US" sz="3200"/>
              <a:t>皆为陛下所</a:t>
            </a:r>
            <a:r>
              <a:rPr lang="zh-CN" altLang="en-US" sz="3200" u="sng"/>
              <a:t>成就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8.</a:t>
            </a:r>
            <a:r>
              <a:rPr lang="zh-CN" altLang="en-US" sz="3200"/>
              <a:t>兄弟</a:t>
            </a:r>
            <a:r>
              <a:rPr lang="zh-CN" altLang="en-US" sz="3200" u="sng"/>
              <a:t>亲近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9.</a:t>
            </a:r>
            <a:r>
              <a:rPr lang="zh-CN" altLang="en-US" sz="3200"/>
              <a:t>子卿</a:t>
            </a:r>
            <a:r>
              <a:rPr lang="zh-CN" altLang="en-US" sz="3200" u="sng"/>
              <a:t>壹</a:t>
            </a:r>
            <a:r>
              <a:rPr lang="zh-CN" altLang="en-US" sz="3200"/>
              <a:t>听陵言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10.</a:t>
            </a:r>
            <a:r>
              <a:rPr lang="zh-CN" altLang="en-US" sz="3200"/>
              <a:t>自</a:t>
            </a:r>
            <a:r>
              <a:rPr lang="zh-CN" altLang="en-US" sz="3200" u="sng"/>
              <a:t>分</a:t>
            </a:r>
            <a:r>
              <a:rPr lang="zh-CN" altLang="en-US" sz="3200"/>
              <a:t>已死久矣</a:t>
            </a:r>
          </a:p>
          <a:p>
            <a:pPr>
              <a:spcBef>
                <a:spcPct val="0"/>
              </a:spcBef>
            </a:pPr>
            <a:r>
              <a:rPr lang="en-US" altLang="zh-CN" sz="3200"/>
              <a:t>11.</a:t>
            </a:r>
            <a:r>
              <a:rPr lang="zh-CN" altLang="en-US" sz="3200"/>
              <a:t>因泣下沾</a:t>
            </a:r>
            <a:r>
              <a:rPr lang="zh-CN" altLang="en-US" sz="3200" u="sng"/>
              <a:t>衿</a:t>
            </a:r>
            <a:r>
              <a:rPr lang="zh-CN" altLang="en-US" sz="3200"/>
              <a:t>，与武</a:t>
            </a:r>
            <a:r>
              <a:rPr lang="zh-CN" altLang="en-US" sz="3200" u="sng"/>
              <a:t>决</a:t>
            </a:r>
            <a:r>
              <a:rPr lang="zh-CN" altLang="en-US" sz="3200"/>
              <a:t>去</a:t>
            </a:r>
          </a:p>
          <a:p>
            <a:pPr>
              <a:spcBef>
                <a:spcPct val="0"/>
              </a:spcBef>
            </a:pPr>
            <a:endParaRPr lang="en-US" altLang="zh-CN" sz="3200"/>
          </a:p>
        </p:txBody>
      </p:sp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6400800" y="914400"/>
            <a:ext cx="2209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第二年</a:t>
            </a:r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6477000" y="1371600"/>
            <a:ext cx="2286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访问</a:t>
            </a: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6478588" y="1895475"/>
            <a:ext cx="21320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劝说</a:t>
            </a: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6470650" y="2438400"/>
            <a:ext cx="3206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通“无”</a:t>
            </a:r>
          </a:p>
        </p:txBody>
      </p:sp>
      <p:sp>
        <p:nvSpPr>
          <p:cNvPr id="178185" name="Text Box 9"/>
          <p:cNvSpPr txBox="1">
            <a:spLocks noChangeArrowheads="1"/>
          </p:cNvSpPr>
          <p:nvPr/>
        </p:nvSpPr>
        <p:spPr bwMode="auto">
          <a:xfrm>
            <a:off x="6477000" y="2971800"/>
            <a:ext cx="1981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台阶</a:t>
            </a:r>
          </a:p>
        </p:txBody>
      </p:sp>
      <p:sp>
        <p:nvSpPr>
          <p:cNvPr id="178186" name="Text Box 10"/>
          <p:cNvSpPr txBox="1">
            <a:spLocks noChangeArrowheads="1"/>
          </p:cNvSpPr>
          <p:nvPr/>
        </p:nvSpPr>
        <p:spPr bwMode="auto">
          <a:xfrm>
            <a:off x="6553200" y="3429000"/>
            <a:ext cx="1600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还</a:t>
            </a:r>
          </a:p>
        </p:txBody>
      </p:sp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6477000" y="3886200"/>
            <a:ext cx="2438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提拔</a:t>
            </a:r>
          </a:p>
        </p:txBody>
      </p:sp>
      <p:sp>
        <p:nvSpPr>
          <p:cNvPr id="178188" name="Text Box 12"/>
          <p:cNvSpPr txBox="1">
            <a:spLocks noChangeArrowheads="1"/>
          </p:cNvSpPr>
          <p:nvPr/>
        </p:nvSpPr>
        <p:spPr bwMode="auto">
          <a:xfrm>
            <a:off x="5257800" y="4343400"/>
            <a:ext cx="4133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成为皇帝的亲近之臣</a:t>
            </a:r>
          </a:p>
        </p:txBody>
      </p:sp>
      <p:sp>
        <p:nvSpPr>
          <p:cNvPr id="178189" name="Text Box 13"/>
          <p:cNvSpPr txBox="1">
            <a:spLocks noChangeArrowheads="1"/>
          </p:cNvSpPr>
          <p:nvPr/>
        </p:nvSpPr>
        <p:spPr bwMode="auto">
          <a:xfrm>
            <a:off x="5257800" y="4876800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副词，一定，务必</a:t>
            </a:r>
          </a:p>
        </p:txBody>
      </p:sp>
      <p:sp>
        <p:nvSpPr>
          <p:cNvPr id="178190" name="Text Box 14"/>
          <p:cNvSpPr txBox="1">
            <a:spLocks noChangeArrowheads="1"/>
          </p:cNvSpPr>
          <p:nvPr/>
        </p:nvSpPr>
        <p:spPr bwMode="auto">
          <a:xfrm>
            <a:off x="5257800" y="53340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料定</a:t>
            </a:r>
          </a:p>
        </p:txBody>
      </p:sp>
      <p:sp>
        <p:nvSpPr>
          <p:cNvPr id="178191" name="Text Box 15"/>
          <p:cNvSpPr txBox="1">
            <a:spLocks noChangeArrowheads="1"/>
          </p:cNvSpPr>
          <p:nvPr/>
        </p:nvSpPr>
        <p:spPr bwMode="auto">
          <a:xfrm>
            <a:off x="5257800" y="5791200"/>
            <a:ext cx="327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通“襟”；通“诀”</a:t>
            </a:r>
          </a:p>
        </p:txBody>
      </p:sp>
      <p:sp>
        <p:nvSpPr>
          <p:cNvPr id="178192" name="AutoShape 16"/>
          <p:cNvSpPr>
            <a:spLocks noChangeArrowheads="1"/>
          </p:cNvSpPr>
          <p:nvPr/>
        </p:nvSpPr>
        <p:spPr bwMode="auto">
          <a:xfrm>
            <a:off x="3962400" y="1752600"/>
            <a:ext cx="1981200" cy="533400"/>
          </a:xfrm>
          <a:prstGeom prst="wedgeRoundRectCallout">
            <a:avLst>
              <a:gd name="adj1" fmla="val 19069"/>
              <a:gd name="adj2" fmla="val 78569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itchFamily="18" charset="0"/>
              </a:rPr>
              <a:t>宾语前置</a:t>
            </a:r>
          </a:p>
        </p:txBody>
      </p:sp>
      <p:sp>
        <p:nvSpPr>
          <p:cNvPr id="178193" name="AutoShape 17"/>
          <p:cNvSpPr>
            <a:spLocks noChangeArrowheads="1"/>
          </p:cNvSpPr>
          <p:nvPr/>
        </p:nvSpPr>
        <p:spPr bwMode="auto">
          <a:xfrm>
            <a:off x="4267200" y="3276600"/>
            <a:ext cx="2133600" cy="533400"/>
          </a:xfrm>
          <a:prstGeom prst="wedgeRoundRectCallout">
            <a:avLst>
              <a:gd name="adj1" fmla="val -71204"/>
              <a:gd name="adj2" fmla="val 36606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itchFamily="18" charset="0"/>
              </a:rPr>
              <a:t>宾语前置</a:t>
            </a:r>
          </a:p>
        </p:txBody>
      </p:sp>
      <p:sp>
        <p:nvSpPr>
          <p:cNvPr id="178194" name="AutoShape 18"/>
          <p:cNvSpPr>
            <a:spLocks noChangeArrowheads="1"/>
          </p:cNvSpPr>
          <p:nvPr/>
        </p:nvSpPr>
        <p:spPr bwMode="auto">
          <a:xfrm>
            <a:off x="3886200" y="3962400"/>
            <a:ext cx="2057400" cy="533400"/>
          </a:xfrm>
          <a:prstGeom prst="wedgeRoundRectCallout">
            <a:avLst>
              <a:gd name="adj1" fmla="val -61727"/>
              <a:gd name="adj2" fmla="val -7736"/>
              <a:gd name="adj3" fmla="val 16667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itchFamily="18" charset="0"/>
              </a:rPr>
              <a:t>被动句</a:t>
            </a:r>
          </a:p>
        </p:txBody>
      </p:sp>
      <p:sp>
        <p:nvSpPr>
          <p:cNvPr id="27665" name="Text Box 20"/>
          <p:cNvSpPr txBox="1">
            <a:spLocks noChangeArrowheads="1"/>
          </p:cNvSpPr>
          <p:nvPr/>
        </p:nvSpPr>
        <p:spPr bwMode="auto">
          <a:xfrm>
            <a:off x="228600" y="228600"/>
            <a:ext cx="512921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smtClean="0"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4000" smtClean="0">
                <a:latin typeface="Times New Roman" pitchFamily="18" charset="0"/>
                <a:ea typeface="宋体" pitchFamily="2" charset="-122"/>
              </a:rPr>
              <a:t>7</a:t>
            </a:r>
            <a:r>
              <a:rPr lang="zh-CN" altLang="en-US" sz="4000" smtClean="0"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4000" smtClean="0"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4000" smtClean="0">
                <a:latin typeface="Times New Roman" pitchFamily="18" charset="0"/>
                <a:ea typeface="宋体" pitchFamily="2" charset="-122"/>
              </a:rPr>
              <a:t>段</a:t>
            </a:r>
            <a:r>
              <a:rPr lang="zh-CN" altLang="en-US" sz="4000">
                <a:latin typeface="Times New Roman" pitchFamily="18" charset="0"/>
                <a:ea typeface="宋体" pitchFamily="2" charset="-122"/>
              </a:rPr>
              <a:t>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8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8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 build="p"/>
      <p:bldP spid="178182" grpId="1" build="p"/>
      <p:bldP spid="178183" grpId="2" build="p"/>
      <p:bldP spid="178184" grpId="3" build="p"/>
      <p:bldP spid="178185" grpId="4" build="p"/>
      <p:bldP spid="178186" grpId="5" build="p"/>
      <p:bldP spid="178187" grpId="6" build="p"/>
      <p:bldP spid="178188" grpId="7" build="p"/>
      <p:bldP spid="178189" grpId="8" build="p"/>
      <p:bldP spid="178190" grpId="9" build="p"/>
      <p:bldP spid="178191" grpId="10" build="p"/>
      <p:bldP spid="178192" grpId="11"/>
      <p:bldP spid="178193" grpId="12"/>
      <p:bldP spid="178194" grpId="1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、</a:t>
            </a:r>
            <a:r>
              <a:rPr lang="en-US" altLang="zh-CN" smtClean="0"/>
              <a:t>10</a:t>
            </a:r>
            <a:r>
              <a:rPr lang="zh-CN" altLang="en-US" smtClean="0"/>
              <a:t>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4525963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en-US" altLang="zh-CN" b="1" smtClean="0"/>
              <a:t>1.</a:t>
            </a:r>
            <a:r>
              <a:rPr lang="zh-CN" altLang="en-US" b="1" smtClean="0"/>
              <a:t>匈奴</a:t>
            </a:r>
            <a:r>
              <a:rPr lang="zh-CN" altLang="en-US" b="1" u="sng" smtClean="0"/>
              <a:t>诡言</a:t>
            </a:r>
            <a:r>
              <a:rPr lang="zh-CN" altLang="en-US" b="1" smtClean="0"/>
              <a:t>武死。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smtClean="0"/>
              <a:t>2.</a:t>
            </a:r>
            <a:r>
              <a:rPr lang="zh-CN" altLang="en-US" b="1" smtClean="0"/>
              <a:t>得</a:t>
            </a:r>
            <a:r>
              <a:rPr lang="zh-CN" altLang="en-US" b="1" u="sng" smtClean="0"/>
              <a:t>夜</a:t>
            </a:r>
            <a:r>
              <a:rPr lang="zh-CN" altLang="en-US" b="1" smtClean="0"/>
              <a:t>见汉使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smtClean="0"/>
              <a:t>3.</a:t>
            </a:r>
            <a:r>
              <a:rPr lang="zh-CN" altLang="en-US" b="1" smtClean="0"/>
              <a:t>如惠语以</a:t>
            </a:r>
            <a:r>
              <a:rPr lang="zh-CN" altLang="en-US" b="1" u="sng" smtClean="0"/>
              <a:t>让</a:t>
            </a:r>
            <a:r>
              <a:rPr lang="zh-CN" altLang="en-US" b="1" smtClean="0"/>
              <a:t>单于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smtClean="0"/>
              <a:t>4.</a:t>
            </a:r>
            <a:r>
              <a:rPr lang="zh-CN" altLang="en-US" b="1" u="sng" smtClean="0"/>
              <a:t>谢</a:t>
            </a:r>
            <a:r>
              <a:rPr lang="zh-CN" altLang="en-US" b="1" smtClean="0"/>
              <a:t>汉使曰：</a:t>
            </a:r>
            <a:r>
              <a:rPr lang="zh-CN" altLang="en-US" b="1" smtClean="0">
                <a:latin typeface="Times New Roman" pitchFamily="18" charset="0"/>
              </a:rPr>
              <a:t>“</a:t>
            </a:r>
            <a:r>
              <a:rPr lang="zh-CN" altLang="en-US" b="1" smtClean="0"/>
              <a:t>武等</a:t>
            </a:r>
            <a:r>
              <a:rPr lang="zh-CN" altLang="en-US" b="1" u="sng" smtClean="0"/>
              <a:t>实在</a:t>
            </a:r>
            <a:endParaRPr lang="en-US" altLang="zh-CN" b="1" u="sng" smtClean="0"/>
          </a:p>
          <a:p>
            <a:pPr>
              <a:spcBef>
                <a:spcPct val="0"/>
              </a:spcBef>
              <a:buNone/>
            </a:pPr>
            <a:r>
              <a:rPr lang="en-US" altLang="zh-CN" b="1" smtClean="0"/>
              <a:t>5.</a:t>
            </a:r>
            <a:r>
              <a:rPr lang="zh-CN" altLang="en-US" b="1" smtClean="0"/>
              <a:t>武</a:t>
            </a:r>
            <a:r>
              <a:rPr lang="zh-CN" altLang="en-US" b="1" u="sng" smtClean="0"/>
              <a:t>以</a:t>
            </a:r>
            <a:r>
              <a:rPr lang="zh-CN" altLang="en-US" b="1" smtClean="0"/>
              <a:t>始元六年春至京师</a:t>
            </a:r>
            <a:endParaRPr lang="zh-CN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5715008" y="157161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说假话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207167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在夜里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2571744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责备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07181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确实活着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371475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在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/>
      <p:bldP spid="9" grpId="3"/>
      <p:bldP spid="10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r>
              <a:rPr lang="zh-CN" altLang="en-US" b="1" smtClean="0"/>
              <a:t>梳理课文情节</a:t>
            </a:r>
            <a:endParaRPr lang="zh-CN" altLang="en-US" smtClean="0"/>
          </a:p>
          <a:p>
            <a:r>
              <a:rPr lang="zh-CN" altLang="en-US" b="1" smtClean="0"/>
              <a:t>浏览文本，将每段主要内容用小标题的形式来概括。</a:t>
            </a:r>
            <a:endParaRPr lang="zh-CN" altLang="en-US" smtClean="0"/>
          </a:p>
          <a:p>
            <a:r>
              <a:rPr lang="zh-CN" altLang="en-US" b="1" smtClean="0"/>
              <a:t>（</a:t>
            </a:r>
            <a:r>
              <a:rPr lang="en-US" b="1" smtClean="0"/>
              <a:t>1</a:t>
            </a:r>
            <a:r>
              <a:rPr lang="zh-CN" altLang="en-US" b="1" smtClean="0"/>
              <a:t>）初使匈奴，单于受礼。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2</a:t>
            </a:r>
            <a:r>
              <a:rPr lang="zh-CN" altLang="en-US" b="1" smtClean="0"/>
              <a:t>）缑王谋反，祸及汉使。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3</a:t>
            </a:r>
            <a:r>
              <a:rPr lang="zh-CN" altLang="en-US" b="1" smtClean="0"/>
              <a:t>、</a:t>
            </a:r>
            <a:r>
              <a:rPr lang="en-US" b="1" smtClean="0"/>
              <a:t>4</a:t>
            </a:r>
            <a:r>
              <a:rPr lang="zh-CN" altLang="en-US" b="1" smtClean="0"/>
              <a:t>）舍生取义，以死明志。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5</a:t>
            </a:r>
            <a:r>
              <a:rPr lang="zh-CN" altLang="en-US" b="1" smtClean="0"/>
              <a:t>）卫律劝降，威武不屈。</a:t>
            </a:r>
            <a:r>
              <a:rPr lang="en-US" b="1" smtClean="0"/>
              <a:t> 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6</a:t>
            </a:r>
            <a:r>
              <a:rPr lang="zh-CN" altLang="en-US" b="1" smtClean="0"/>
              <a:t>）饮雪吞毡，此志不渝。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7</a:t>
            </a:r>
            <a:r>
              <a:rPr lang="zh-CN" altLang="en-US" b="1" smtClean="0"/>
              <a:t>、</a:t>
            </a:r>
            <a:r>
              <a:rPr lang="en-US" b="1" smtClean="0"/>
              <a:t>8</a:t>
            </a:r>
            <a:r>
              <a:rPr lang="zh-CN" altLang="en-US" b="1" smtClean="0"/>
              <a:t>）李陵劝降，忠贞如一。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9</a:t>
            </a:r>
            <a:r>
              <a:rPr lang="zh-CN" altLang="en-US" b="1" smtClean="0"/>
              <a:t>）汉匈和亲，请还苏武。</a:t>
            </a:r>
            <a:br>
              <a:rPr lang="en-US" b="1" smtClean="0"/>
            </a:br>
            <a:r>
              <a:rPr lang="zh-CN" altLang="en-US" b="1" smtClean="0"/>
              <a:t>（</a:t>
            </a:r>
            <a:r>
              <a:rPr lang="en-US" b="1" smtClean="0"/>
              <a:t>10</a:t>
            </a:r>
            <a:r>
              <a:rPr lang="zh-CN" altLang="en-US" b="1" smtClean="0"/>
              <a:t>）历尽艰难，发白归汉。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Q17STBBX4RJYW1.ep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35100" y="2195102"/>
            <a:ext cx="7499350" cy="330599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学习目标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/>
          </a:p>
          <a:p>
            <a:r>
              <a:rPr lang="en-US" b="1"/>
              <a:t>1</a:t>
            </a:r>
            <a:r>
              <a:rPr lang="zh-CN" altLang="en-US" b="1"/>
              <a:t>、了解班固以及</a:t>
            </a:r>
            <a:r>
              <a:rPr lang="en-US" altLang="zh-CN" b="1"/>
              <a:t>《</a:t>
            </a:r>
            <a:r>
              <a:rPr lang="zh-CN" altLang="en-US" b="1"/>
              <a:t>汉书</a:t>
            </a:r>
            <a:r>
              <a:rPr lang="en-US" altLang="zh-CN" b="1"/>
              <a:t>》</a:t>
            </a:r>
            <a:r>
              <a:rPr lang="zh-CN" altLang="en-US" b="1"/>
              <a:t>的相关知识。</a:t>
            </a:r>
            <a:endParaRPr lang="zh-CN" altLang="en-US"/>
          </a:p>
          <a:p>
            <a:r>
              <a:rPr lang="en-US" b="1"/>
              <a:t>2</a:t>
            </a:r>
            <a:r>
              <a:rPr lang="zh-CN" altLang="en-US" b="1" smtClean="0"/>
              <a:t>、归纳</a:t>
            </a:r>
            <a:r>
              <a:rPr lang="zh-CN" altLang="en-US" b="1"/>
              <a:t>整理文言常见的字词和句式。</a:t>
            </a:r>
            <a:endParaRPr lang="zh-CN" altLang="en-US"/>
          </a:p>
          <a:p>
            <a:r>
              <a:rPr lang="en-US" b="1"/>
              <a:t>3</a:t>
            </a:r>
            <a:r>
              <a:rPr lang="zh-CN" altLang="en-US" b="1"/>
              <a:t>、梳理故事情节。</a:t>
            </a:r>
            <a:endParaRPr lang="zh-CN" altLang="en-US"/>
          </a:p>
          <a:p>
            <a:r>
              <a:rPr lang="en-US" b="1"/>
              <a:t>4</a:t>
            </a:r>
            <a:r>
              <a:rPr lang="zh-CN" altLang="en-US" b="1"/>
              <a:t>、分析苏武的性格特征，体会苏武的人格魅力。</a:t>
            </a:r>
            <a:endParaRPr lang="zh-CN" altLang="en-US"/>
          </a:p>
          <a:p>
            <a:r>
              <a:rPr lang="en-US" b="1"/>
              <a:t>5</a:t>
            </a:r>
            <a:r>
              <a:rPr lang="zh-CN" altLang="en-US" b="1"/>
              <a:t>、分析文章塑造人物的艺术技巧。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分析形象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苏武是一个怎样的形象？结合主要的情节概括。</a:t>
            </a:r>
            <a:endParaRPr lang="en-US" altLang="zh-CN" b="1" smtClean="0"/>
          </a:p>
          <a:p>
            <a:endParaRPr lang="zh-CN" altLang="en-US" smtClean="0"/>
          </a:p>
          <a:p>
            <a:r>
              <a:rPr lang="zh-CN" altLang="en-US" b="1" smtClean="0"/>
              <a:t>苏武：忠君爱国、威武不屈、贫贱不移、忠贞不渝、坚韧不拔。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b="1" smtClean="0"/>
              <a:t>合作探究，作者是如何塑造苏武的形象的？</a:t>
            </a:r>
            <a:endParaRPr lang="zh-CN" altLang="en-US" smtClean="0"/>
          </a:p>
          <a:p>
            <a:r>
              <a:rPr lang="zh-CN" altLang="en-US" b="1" smtClean="0"/>
              <a:t>分组讨论</a:t>
            </a:r>
            <a:endParaRPr lang="en-US" altLang="zh-CN" b="1" smtClean="0"/>
          </a:p>
          <a:p>
            <a:r>
              <a:rPr kumimoji="1" lang="zh-CN" altLang="en-US" b="1" smtClean="0">
                <a:solidFill>
                  <a:schemeClr val="tx2"/>
                </a:solidFill>
              </a:rPr>
              <a:t>找出课文中描写苏武的相关语句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4" name="Text Box 6"/>
          <p:cNvSpPr>
            <a:spLocks noGrp="1" noChangeArrowheads="1"/>
          </p:cNvSpPr>
          <p:nvPr>
            <p:ph idx="1"/>
          </p:nvPr>
        </p:nvSpPr>
        <p:spPr>
          <a:xfrm>
            <a:off x="304800" y="381000"/>
            <a:ext cx="8540750" cy="63246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kumimoji="1" lang="zh-CN" altLang="en-US" sz="900" b="1" smtClean="0">
              <a:solidFill>
                <a:schemeClr val="tx2"/>
              </a:solidFill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kumimoji="1" lang="zh-CN" altLang="en-US" sz="2800" b="1" smtClean="0">
                <a:solidFill>
                  <a:schemeClr val="tx2"/>
                </a:solidFill>
              </a:rPr>
              <a:t>找出课文中描写苏武的相关语句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ea typeface="楷体_GB2312" pitchFamily="49" charset="-122"/>
              </a:rPr>
              <a:t>“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屈节辱命，虽生，何面目以归汉！</a:t>
            </a:r>
            <a:r>
              <a:rPr kumimoji="1" lang="zh-CN" altLang="en-US" sz="2800" b="1" smtClean="0">
                <a:ea typeface="楷体_GB2312" pitchFamily="49" charset="-122"/>
              </a:rPr>
              <a:t>”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引佩刀自刺。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复举剑拟之，武不动。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武不应。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武骂律曰：</a:t>
            </a:r>
            <a:r>
              <a:rPr kumimoji="1" lang="zh-CN" altLang="en-US" sz="2800" b="1" smtClean="0">
                <a:ea typeface="楷体_GB2312" pitchFamily="49" charset="-122"/>
              </a:rPr>
              <a:t>“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女为人臣子，不顾恩义</a:t>
            </a:r>
            <a:r>
              <a:rPr kumimoji="1" lang="en-US" altLang="zh-CN" sz="2800" b="1" smtClean="0">
                <a:ea typeface="楷体_GB2312" pitchFamily="49" charset="-122"/>
              </a:rPr>
              <a:t>……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匈奴之祸从我始矣。</a:t>
            </a:r>
            <a:r>
              <a:rPr kumimoji="1" lang="zh-CN" altLang="en-US" sz="2800" b="1" smtClean="0">
                <a:ea typeface="楷体_GB2312" pitchFamily="49" charset="-122"/>
              </a:rPr>
              <a:t>”</a:t>
            </a:r>
            <a:endParaRPr kumimoji="1" lang="zh-CN" altLang="en-US" sz="28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杖汉节牧羊，卧起操持，节旄尽落。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武曰：</a:t>
            </a:r>
            <a:r>
              <a:rPr kumimoji="1" lang="zh-CN" altLang="en-US" sz="2800" b="1" smtClean="0">
                <a:ea typeface="楷体_GB2312" pitchFamily="49" charset="-122"/>
              </a:rPr>
              <a:t>“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武父子亡功德，皆为陛下所成就， </a:t>
            </a:r>
            <a:r>
              <a:rPr kumimoji="1" lang="en-US" altLang="zh-CN" sz="2800" b="1" smtClean="0">
                <a:ea typeface="楷体_GB2312" pitchFamily="49" charset="-122"/>
              </a:rPr>
              <a:t>……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愿勿复言。</a:t>
            </a:r>
            <a:r>
              <a:rPr kumimoji="1" lang="zh-CN" altLang="en-US" sz="2800" b="1" smtClean="0">
                <a:ea typeface="楷体_GB2312" pitchFamily="49" charset="-122"/>
              </a:rPr>
              <a:t>”</a:t>
            </a:r>
            <a:endParaRPr kumimoji="1" lang="zh-CN" altLang="en-US" sz="28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武曰：</a:t>
            </a:r>
            <a:r>
              <a:rPr kumimoji="1" lang="zh-CN" altLang="en-US" sz="2800" b="1" smtClean="0">
                <a:ea typeface="楷体_GB2312" pitchFamily="49" charset="-122"/>
              </a:rPr>
              <a:t>“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自分已死久矣！王必欲降武，请毕今日之欢，效死于前！</a:t>
            </a:r>
            <a:r>
              <a:rPr kumimoji="1" lang="zh-CN" altLang="en-US" sz="2800" b="1" smtClean="0">
                <a:ea typeface="楷体_GB2312" pitchFamily="49" charset="-122"/>
              </a:rPr>
              <a:t>”</a:t>
            </a:r>
            <a:endParaRPr kumimoji="1" lang="zh-CN" altLang="en-US" sz="28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武闻之，南乡号哭，欧血，旦夕临数月。</a:t>
            </a: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武留匈奴凡十九岁，始以强壮出，及还，须发尽白。</a:t>
            </a:r>
          </a:p>
          <a:p>
            <a:pPr eaLnBrk="1" hangingPunct="1">
              <a:lnSpc>
                <a:spcPct val="80000"/>
              </a:lnSpc>
            </a:pPr>
            <a:endParaRPr kumimoji="1" lang="zh-CN" altLang="en-US" sz="28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kumimoji="1" lang="en-US" altLang="zh-CN" sz="2400" b="1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用语言、细节刻画人物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br>
              <a:rPr lang="en-US" b="1" smtClean="0"/>
            </a:br>
            <a:r>
              <a:rPr lang="en-US" b="1" smtClean="0"/>
              <a:t>①</a:t>
            </a:r>
            <a:r>
              <a:rPr lang="zh-CN" altLang="en-US" b="1" smtClean="0"/>
              <a:t>语言描写多集中于：</a:t>
            </a:r>
            <a:r>
              <a:rPr lang="en-US" b="1" smtClean="0"/>
              <a:t>“</a:t>
            </a:r>
            <a:r>
              <a:rPr lang="zh-CN" altLang="en-US" b="1" smtClean="0"/>
              <a:t>受审讯</a:t>
            </a:r>
            <a:r>
              <a:rPr lang="en-US" b="1" smtClean="0"/>
              <a:t>”</a:t>
            </a:r>
            <a:r>
              <a:rPr lang="zh-CN" altLang="en-US" b="1" smtClean="0"/>
              <a:t>和</a:t>
            </a:r>
            <a:r>
              <a:rPr lang="en-US" b="1" smtClean="0"/>
              <a:t>“</a:t>
            </a:r>
            <a:r>
              <a:rPr lang="zh-CN" altLang="en-US" b="1" smtClean="0"/>
              <a:t>劝降</a:t>
            </a:r>
            <a:r>
              <a:rPr lang="en-US" b="1" smtClean="0"/>
              <a:t>”</a:t>
            </a:r>
            <a:r>
              <a:rPr lang="zh-CN" altLang="en-US" b="1" smtClean="0"/>
              <a:t>两件事。</a:t>
            </a:r>
            <a:endParaRPr lang="zh-CN" altLang="en-US" smtClean="0"/>
          </a:p>
          <a:p>
            <a:r>
              <a:rPr lang="zh-CN" altLang="en-US" b="1" smtClean="0"/>
              <a:t>如：“屈节辱命，虽生，何面目以归汉！”引佩刀自刺。</a:t>
            </a:r>
            <a:br>
              <a:rPr lang="en-US" b="1" smtClean="0"/>
            </a:br>
            <a:r>
              <a:rPr lang="zh-CN" altLang="en-US" b="1" smtClean="0"/>
              <a:t>武骂律曰：”女为人臣子，不顾恩义</a:t>
            </a:r>
            <a:r>
              <a:rPr lang="en-US" b="1" smtClean="0"/>
              <a:t>……</a:t>
            </a:r>
            <a:r>
              <a:rPr lang="zh-CN" altLang="en-US" b="1" smtClean="0"/>
              <a:t>匈奴之祸从我始矣。”</a:t>
            </a:r>
            <a:br>
              <a:rPr lang="en-US" b="1" smtClean="0"/>
            </a:br>
            <a:r>
              <a:rPr lang="en-US" b="1" smtClean="0"/>
              <a:t>②</a:t>
            </a:r>
            <a:r>
              <a:rPr lang="zh-CN" altLang="en-US" b="1" smtClean="0"/>
              <a:t>细节描写，如：武留匈奴凡十九岁，始以强壮出，及还，须发尽白。</a:t>
            </a:r>
            <a:br>
              <a:rPr lang="en-US" b="1" smtClean="0"/>
            </a:br>
            <a:r>
              <a:rPr lang="zh-CN" altLang="en-US" b="1" smtClean="0"/>
              <a:t>如：苏武自刺一节，被置于地坎温火之上，“蹈背出血”，“气绝复苏”，充满悲壮色彩。而周围人的反应是</a:t>
            </a:r>
            <a:r>
              <a:rPr lang="en-US" b="1" smtClean="0"/>
              <a:t>“</a:t>
            </a:r>
            <a:r>
              <a:rPr lang="zh-CN" altLang="en-US" b="1" smtClean="0"/>
              <a:t>卫律惊，自抱持武</a:t>
            </a:r>
            <a:r>
              <a:rPr lang="en-US" b="1" smtClean="0"/>
              <a:t>”“</a:t>
            </a:r>
            <a:r>
              <a:rPr lang="zh-CN" altLang="en-US" b="1" smtClean="0"/>
              <a:t>惠等哭，舆归营</a:t>
            </a:r>
            <a:r>
              <a:rPr lang="en-US" b="1" smtClean="0"/>
              <a:t>”“</a:t>
            </a:r>
            <a:r>
              <a:rPr lang="zh-CN" altLang="en-US" b="1" smtClean="0"/>
              <a:t>单于壮其节</a:t>
            </a:r>
            <a:r>
              <a:rPr lang="en-US" b="1" smtClean="0"/>
              <a:t>”</a:t>
            </a:r>
            <a:r>
              <a:rPr lang="zh-CN" altLang="en-US" b="1" smtClean="0"/>
              <a:t>。这一惊、一哭、一壮的细节描写充分衬托出苏武的铮铮铁骨及高尚情操。</a:t>
            </a:r>
            <a:br>
              <a:rPr lang="en-US" b="1" smtClean="0"/>
            </a:br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C00000"/>
                </a:solidFill>
              </a:rPr>
              <a:t>典型环境描写的衬托</a:t>
            </a:r>
            <a:br>
              <a:rPr lang="zh-CN" altLang="en-US" smtClean="0">
                <a:solidFill>
                  <a:srgbClr val="C00000"/>
                </a:solidFill>
              </a:rPr>
            </a:b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/>
              <a:t>运用典型环境，烘托人物。苏武出使匈奴，因突发事变，被扣幽禁。在他的周围，有操生杀予夺之权的单于和卫律的屠刀，有贪生怕死的副使张胜的屈降，有曾为同事、朋友的李陵的声泪俱下的劝降。而冰天雪地廪食不至的北海牧羊，苏武更是被置之死地。这些典型环境，把苏武这个人物推到了矛盾斗争的风口浪尖上，让人物一展风采。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C00000"/>
                </a:solidFill>
              </a:rPr>
              <a:t>各种人物对苏武起了对比的作用</a:t>
            </a:r>
            <a:br>
              <a:rPr lang="zh-CN" altLang="en-US" smtClean="0">
                <a:solidFill>
                  <a:srgbClr val="C00000"/>
                </a:solidFill>
              </a:rPr>
            </a:b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rgbClr val="C00000"/>
                </a:solidFill>
                <a:latin typeface="Arial" pitchFamily="34" charset="0"/>
                <a:ea typeface="黑体" pitchFamily="2" charset="-122"/>
              </a:rPr>
              <a:t>分角色朗读</a:t>
            </a:r>
            <a:endParaRPr lang="en-US" altLang="zh-CN" smtClean="0">
              <a:solidFill>
                <a:srgbClr val="C00000"/>
              </a:solidFill>
              <a:latin typeface="Arial" pitchFamily="34" charset="0"/>
              <a:ea typeface="黑体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mtClean="0">
              <a:solidFill>
                <a:schemeClr val="tx2"/>
              </a:solidFill>
              <a:latin typeface="Arial" pitchFamily="34" charset="0"/>
              <a:ea typeface="黑体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chemeClr val="tx2"/>
                </a:solidFill>
                <a:latin typeface="Arial" pitchFamily="34" charset="0"/>
                <a:ea typeface="黑体" pitchFamily="2" charset="-122"/>
              </a:rPr>
              <a:t>研读卫律和李陵对苏武的劝降部分。</a:t>
            </a:r>
            <a:r>
              <a:rPr lang="zh-CN" altLang="en-US" sz="1800" smtClean="0">
                <a:latin typeface="Arial" pitchFamily="34" charset="0"/>
                <a:ea typeface="宋体" pitchFamily="2" charset="-122"/>
              </a:rPr>
              <a:t>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r>
              <a:rPr lang="en-US" b="1" smtClean="0"/>
              <a:t>(1)</a:t>
            </a:r>
            <a:r>
              <a:rPr lang="zh-CN" altLang="en-US" b="1" smtClean="0"/>
              <a:t>张胜：糊涂地帮助了缑王的谋反，事情败露后又经受不住考验，叛变投降。</a:t>
            </a:r>
            <a:endParaRPr lang="zh-CN" altLang="en-US" smtClean="0"/>
          </a:p>
          <a:p>
            <a:r>
              <a:rPr lang="zh-CN" altLang="en-US" b="1" smtClean="0">
                <a:solidFill>
                  <a:srgbClr val="C00000"/>
                </a:solidFill>
              </a:rPr>
              <a:t>苏武：清醒地认识到使节行为不当会引起两国纷争，欲以死息祸；面对匈奴的劝降始终保持着可贵的民族气节。</a:t>
            </a:r>
            <a:endParaRPr lang="zh-CN" altLang="en-US" smtClean="0">
              <a:solidFill>
                <a:srgbClr val="C00000"/>
              </a:solidFill>
            </a:endParaRPr>
          </a:p>
          <a:p>
            <a:r>
              <a:rPr lang="en-US" b="1" smtClean="0"/>
              <a:t>(2)</a:t>
            </a:r>
            <a:r>
              <a:rPr lang="zh-CN" altLang="en-US" b="1" smtClean="0"/>
              <a:t>卫律：卖国求荣，阴险狡诈，气焰嚣张，不可一世。</a:t>
            </a:r>
            <a:endParaRPr lang="zh-CN" altLang="en-US" smtClean="0"/>
          </a:p>
          <a:p>
            <a:r>
              <a:rPr lang="zh-CN" altLang="en-US" b="1" smtClean="0">
                <a:solidFill>
                  <a:srgbClr val="C00000"/>
                </a:solidFill>
              </a:rPr>
              <a:t>苏武：为国效命，忠贞不二，不卑不亢，一身正气，光明磊落。</a:t>
            </a:r>
            <a:endParaRPr lang="zh-CN" altLang="en-US" smtClean="0">
              <a:solidFill>
                <a:srgbClr val="C00000"/>
              </a:solidFill>
            </a:endParaRPr>
          </a:p>
          <a:p>
            <a:r>
              <a:rPr lang="en-US" b="1" smtClean="0"/>
              <a:t>(3)</a:t>
            </a:r>
            <a:r>
              <a:rPr lang="zh-CN" altLang="en-US" b="1" smtClean="0"/>
              <a:t>李陵：为一己之私而叛国，懦弱，意志不坚，矛盾，痛苦。</a:t>
            </a:r>
            <a:endParaRPr lang="zh-CN" altLang="en-US" smtClean="0"/>
          </a:p>
          <a:p>
            <a:r>
              <a:rPr lang="zh-CN" altLang="en-US" b="1" smtClean="0">
                <a:solidFill>
                  <a:srgbClr val="C00000"/>
                </a:solidFill>
              </a:rPr>
              <a:t>苏武：以国家的利益为先，忠贞不渝，坚忍不拔，无怨无悔。</a:t>
            </a:r>
            <a:endParaRPr lang="zh-CN" altLang="en-US" smtClean="0">
              <a:solidFill>
                <a:srgbClr val="C0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400" b="1" err="1" smtClean="0">
                <a:solidFill>
                  <a:srgbClr val="C00000"/>
                </a:solidFill>
              </a:rPr>
              <a:t>苏武在被囚禁流放以前两度要自杀,后来又想方设法要活下去。这是否矛盾呢?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err="1" smtClean="0"/>
              <a:t>并不矛盾。</a:t>
            </a:r>
          </a:p>
          <a:p>
            <a:r>
              <a:rPr lang="en-US" altLang="zh-CN" b="1" smtClean="0"/>
              <a:t>     苏武在胡地以维护汉朝尊严作为自己的崇高使命和行为准则。我们不难明白,匈奴对苏武等人的劝降实际上是匈奴与汉朝的一次对峙,关乎汉朝的尊严、气节。事发时他已经意识到</a:t>
            </a:r>
            <a:r>
              <a:rPr lang="en-US" altLang="zh-CN" b="1" err="1" smtClean="0">
                <a:latin typeface="Arial" pitchFamily="34" charset="0"/>
              </a:rPr>
              <a:t>“</a:t>
            </a:r>
            <a:r>
              <a:rPr lang="en-US" altLang="zh-CN" b="1" err="1" smtClean="0"/>
              <a:t>事如此,此必及我,见犯乃死,重负国</a:t>
            </a:r>
            <a:r>
              <a:rPr lang="en-US" altLang="zh-CN" b="1" smtClean="0">
                <a:latin typeface="Arial" pitchFamily="34" charset="0"/>
              </a:rPr>
              <a:t>”</a:t>
            </a:r>
            <a:r>
              <a:rPr lang="en-US" altLang="zh-CN" b="1" smtClean="0"/>
              <a:t>。</a:t>
            </a:r>
            <a:r>
              <a:rPr lang="en-US" altLang="zh-CN" b="1" smtClean="0">
                <a:latin typeface="Arial" pitchFamily="34" charset="0"/>
              </a:rPr>
              <a:t>“</a:t>
            </a:r>
            <a:r>
              <a:rPr lang="en-US" altLang="zh-CN" b="1" err="1" smtClean="0"/>
              <a:t>重负国</a:t>
            </a:r>
            <a:r>
              <a:rPr lang="en-US" altLang="zh-CN" b="1" err="1" smtClean="0">
                <a:latin typeface="Arial" pitchFamily="34" charset="0"/>
              </a:rPr>
              <a:t>”</a:t>
            </a:r>
            <a:r>
              <a:rPr lang="en-US" altLang="zh-CN" b="1" err="1" smtClean="0"/>
              <a:t>是因为事先没有发现副使张胜的阴谋而导致祸及国家,苏武意识到,一旦被匈奴审讯,就会给国家带来羞辱,所以要自杀以避免受审。后来,在审讯时被卫律威逼利诱,他在说完一番大义凛然的话后引刀自刺,一是以行动表示坚决不投降的决心,二是要为国家雪耻。匈奴明白了苏武的决心,知道威权、富贵无法征服他,便要以摧毁苏武肉体的方式来征服其意志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/>
              <a:t>所以苏武采取的反抗方式也由以前的求死而变成以后的求生,他要在各种艰难困苦中坚强地活下去,但活的前提与支柱依然是汉朝使者的身份,所以他</a:t>
            </a:r>
            <a:r>
              <a:rPr lang="en-US" altLang="zh-CN" b="1" smtClean="0">
                <a:latin typeface="Arial" pitchFamily="34" charset="0"/>
              </a:rPr>
              <a:t>“</a:t>
            </a:r>
            <a:r>
              <a:rPr lang="en-US" altLang="zh-CN" b="1" smtClean="0"/>
              <a:t>杖汉节牧羊,卧起操持</a:t>
            </a:r>
            <a:r>
              <a:rPr lang="en-US" altLang="zh-CN" b="1" smtClean="0">
                <a:latin typeface="Arial" pitchFamily="34" charset="0"/>
              </a:rPr>
              <a:t>”</a:t>
            </a:r>
            <a:r>
              <a:rPr lang="en-US" altLang="zh-CN" b="1" smtClean="0"/>
              <a:t>。从全文来看,苏武将生死全然置之度外,一心考虑的是汉朝的荣誉与利益,所以在局势变化的情况下,他的对抗方式也在发生着变化。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解读历史和现实精神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结合文章从“十九年，北海牧羊，守节不变”的事情中，选取角度，概括观点，阐述它的现实意义。</a:t>
            </a:r>
            <a:endParaRPr lang="en-US" altLang="zh-CN" b="1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C00000"/>
                </a:solidFill>
              </a:rPr>
              <a:t>学生思考并交流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>
                <a:solidFill>
                  <a:srgbClr val="C00000"/>
                </a:solidFill>
              </a:rPr>
              <a:t>用现代的眼光解读苏武，品味中华民族精神。</a:t>
            </a:r>
            <a:endParaRPr lang="zh-CN" altLang="en-US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班固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715436" cy="512605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/>
              <a:t>       </a:t>
            </a:r>
            <a:r>
              <a:rPr lang="zh-CN" altLang="en-US" sz="3400" b="1" smtClean="0"/>
              <a:t>班固</a:t>
            </a:r>
            <a:r>
              <a:rPr lang="en-US" altLang="zh-CN" sz="3400" b="1" smtClean="0"/>
              <a:t>(</a:t>
            </a:r>
            <a:r>
              <a:rPr lang="zh-CN" altLang="en-US" sz="3400" b="1" smtClean="0"/>
              <a:t>公元</a:t>
            </a:r>
            <a:r>
              <a:rPr lang="en-US" altLang="zh-CN" sz="3400" b="1" smtClean="0"/>
              <a:t>32</a:t>
            </a:r>
            <a:r>
              <a:rPr lang="zh-CN" altLang="en-US" sz="3400" b="1" smtClean="0"/>
              <a:t>年</a:t>
            </a:r>
            <a:r>
              <a:rPr lang="en-US" altLang="zh-CN" sz="3400" b="1" smtClean="0"/>
              <a:t>-</a:t>
            </a:r>
            <a:r>
              <a:rPr lang="zh-CN" altLang="en-US" sz="3400" b="1" smtClean="0"/>
              <a:t>公元</a:t>
            </a:r>
            <a:r>
              <a:rPr lang="en-US" altLang="zh-CN" sz="3400" b="1" smtClean="0"/>
              <a:t>92</a:t>
            </a:r>
            <a:r>
              <a:rPr lang="zh-CN" altLang="en-US" sz="3400" b="1" smtClean="0"/>
              <a:t>年</a:t>
            </a:r>
            <a:r>
              <a:rPr lang="en-US" altLang="zh-CN" sz="3400" b="1" smtClean="0"/>
              <a:t>)</a:t>
            </a:r>
            <a:r>
              <a:rPr lang="zh-CN" altLang="en-US" sz="3400" b="1" smtClean="0"/>
              <a:t>，字孟坚，扶风安陵</a:t>
            </a:r>
            <a:r>
              <a:rPr lang="en-US" altLang="zh-CN" sz="3400" b="1" smtClean="0"/>
              <a:t>(</a:t>
            </a:r>
            <a:r>
              <a:rPr lang="zh-CN" altLang="en-US" sz="3400" b="1" smtClean="0"/>
              <a:t>今陕西咸阳东北</a:t>
            </a:r>
            <a:r>
              <a:rPr lang="en-US" altLang="zh-CN" sz="3400" b="1" smtClean="0"/>
              <a:t>)</a:t>
            </a:r>
            <a:r>
              <a:rPr lang="zh-CN" altLang="en-US" sz="3400" b="1" smtClean="0"/>
              <a:t>人，东汉著名史学家、文学家。班固出身儒学世家，其父班彪、伯父班嗣，皆为当时著名学者。在父祖的熏陶下，班固九岁即能属文，诵诗赋，十六岁入太学，博览群书，于儒家经典及历史无不精通。</a:t>
            </a:r>
          </a:p>
          <a:p>
            <a:pPr>
              <a:lnSpc>
                <a:spcPct val="120000"/>
              </a:lnSpc>
            </a:pPr>
            <a:r>
              <a:rPr lang="zh-CN" altLang="en-US" sz="3400" b="1" smtClean="0"/>
              <a:t>    建武三十年</a:t>
            </a:r>
            <a:r>
              <a:rPr lang="en-US" altLang="zh-CN" sz="3400" b="1" smtClean="0"/>
              <a:t>(54</a:t>
            </a:r>
            <a:r>
              <a:rPr lang="zh-CN" altLang="en-US" sz="3400" b="1" smtClean="0"/>
              <a:t>年</a:t>
            </a:r>
            <a:r>
              <a:rPr lang="en-US" altLang="zh-CN" sz="3400" b="1" smtClean="0"/>
              <a:t>)</a:t>
            </a:r>
            <a:r>
              <a:rPr lang="zh-CN" altLang="en-US" sz="3400" b="1" smtClean="0"/>
              <a:t>，班彪过世，班固从京城洛阳迁回老家居住，开始在班彪</a:t>
            </a:r>
            <a:r>
              <a:rPr lang="en-US" altLang="zh-CN" sz="3400" b="1" smtClean="0"/>
              <a:t>《</a:t>
            </a:r>
            <a:r>
              <a:rPr lang="zh-CN" altLang="en-US" sz="3400" b="1" smtClean="0"/>
              <a:t>史记后传</a:t>
            </a:r>
            <a:r>
              <a:rPr lang="en-US" altLang="zh-CN" sz="3400" b="1" smtClean="0"/>
              <a:t>》</a:t>
            </a:r>
            <a:r>
              <a:rPr lang="zh-CN" altLang="en-US" sz="3400" b="1" smtClean="0"/>
              <a:t>的基础上，撰写</a:t>
            </a:r>
            <a:r>
              <a:rPr lang="en-US" altLang="zh-CN" sz="3400" b="1" smtClean="0"/>
              <a:t>《</a:t>
            </a:r>
            <a:r>
              <a:rPr lang="zh-CN" altLang="en-US" sz="3400" b="1" smtClean="0"/>
              <a:t>汉书</a:t>
            </a:r>
            <a:r>
              <a:rPr lang="en-US" altLang="zh-CN" sz="3400" b="1" smtClean="0"/>
              <a:t>》</a:t>
            </a:r>
            <a:r>
              <a:rPr lang="zh-CN" altLang="en-US" sz="3400" b="1" smtClean="0"/>
              <a:t>，前后历时二十余年，于建初中基本修成。汉和帝永元元年</a:t>
            </a:r>
            <a:r>
              <a:rPr lang="en-US" altLang="zh-CN" sz="3400" b="1" smtClean="0"/>
              <a:t>(89</a:t>
            </a:r>
            <a:r>
              <a:rPr lang="zh-CN" altLang="en-US" sz="3400" b="1" smtClean="0"/>
              <a:t>年</a:t>
            </a:r>
            <a:r>
              <a:rPr lang="en-US" altLang="zh-CN" sz="3400" b="1" smtClean="0"/>
              <a:t>)</a:t>
            </a:r>
            <a:r>
              <a:rPr lang="zh-CN" altLang="en-US" sz="3400" b="1" smtClean="0"/>
              <a:t>，大将军窦宪率军北伐匈奴，班固随军出征，任中护军，行中郎将，参议军机大事，大败北单于后撰下著名的</a:t>
            </a:r>
            <a:r>
              <a:rPr lang="en-US" altLang="zh-CN" sz="3400" b="1" smtClean="0"/>
              <a:t>《</a:t>
            </a:r>
            <a:r>
              <a:rPr lang="zh-CN" altLang="en-US" sz="3400" b="1" smtClean="0"/>
              <a:t>封燕然山铭</a:t>
            </a:r>
            <a:r>
              <a:rPr lang="en-US" altLang="zh-CN" sz="3400" b="1" smtClean="0"/>
              <a:t>》</a:t>
            </a:r>
            <a:r>
              <a:rPr lang="zh-CN" altLang="en-US" sz="3400" b="1" smtClean="0"/>
              <a:t>。后窦宪因擅权被杀，班固受株连，死于狱中，时年六十一岁。</a:t>
            </a:r>
          </a:p>
          <a:p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smtClean="0">
                <a:solidFill>
                  <a:srgbClr val="C00000"/>
                </a:solidFill>
                <a:latin typeface="方正楷体简体" pitchFamily="65" charset="-122"/>
                <a:ea typeface="方正楷体简体" pitchFamily="65" charset="-122"/>
              </a:rPr>
              <a:t>苏武精神流传发扬</a:t>
            </a:r>
            <a:r>
              <a:rPr lang="zh-CN" altLang="en-US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smtClean="0">
                <a:ea typeface="楷体_GB2312" pitchFamily="49" charset="-122"/>
              </a:rPr>
              <a:t>如：岳飞抗金。</a:t>
            </a:r>
          </a:p>
          <a:p>
            <a:pPr>
              <a:buNone/>
            </a:pPr>
            <a:r>
              <a:rPr lang="zh-CN" altLang="en-US" b="1" smtClean="0">
                <a:ea typeface="楷体_GB2312" pitchFamily="49" charset="-122"/>
              </a:rPr>
              <a:t>          文天祥面对元朝的威逼利诱，坚决不屈服壮烈殉国。“留取丹心照汗青”。</a:t>
            </a:r>
          </a:p>
          <a:p>
            <a:pPr>
              <a:buNone/>
            </a:pPr>
            <a:r>
              <a:rPr lang="zh-CN" altLang="en-US" b="1" smtClean="0">
                <a:ea typeface="楷体_GB2312" pitchFamily="49" charset="-122"/>
              </a:rPr>
              <a:t>          杨靖宇在东北寒天雪地中坚持抗日。</a:t>
            </a:r>
            <a:endParaRPr lang="en-US" altLang="zh-CN" b="1" smtClean="0"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smtClean="0">
                <a:solidFill>
                  <a:srgbClr val="C00000"/>
                </a:solidFill>
              </a:rPr>
              <a:t>         海归派回国创业</a:t>
            </a:r>
          </a:p>
          <a:p>
            <a:pPr>
              <a:buNone/>
            </a:pPr>
            <a:endParaRPr lang="en-US" altLang="zh-CN" b="1" smtClean="0"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smtClean="0">
                <a:ea typeface="楷体_GB2312" pitchFamily="49" charset="-122"/>
              </a:rPr>
              <a:t>           </a:t>
            </a:r>
            <a:r>
              <a:rPr lang="zh-CN" altLang="en-US" b="1" smtClean="0">
                <a:solidFill>
                  <a:srgbClr val="C00000"/>
                </a:solidFill>
                <a:ea typeface="楷体_GB2312" pitchFamily="49" charset="-122"/>
              </a:rPr>
              <a:t>民族精神在各个国家的体现，民族精神对一个国家的作用</a:t>
            </a:r>
            <a:r>
              <a:rPr lang="zh-CN" altLang="en-US" b="1" smtClean="0">
                <a:ea typeface="楷体_GB2312" pitchFamily="49" charset="-122"/>
              </a:rPr>
              <a:t>：抗战八年，爱国的精神不倒，终于赶走侵略者。</a:t>
            </a: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46000" y="10795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     班固一生著述颇丰。作为史学家，</a:t>
            </a:r>
            <a:r>
              <a:rPr lang="en-US" altLang="zh-CN" b="1" smtClean="0"/>
              <a:t>《</a:t>
            </a:r>
            <a:r>
              <a:rPr lang="zh-CN" altLang="en-US" b="1" smtClean="0"/>
              <a:t>汉书</a:t>
            </a:r>
            <a:r>
              <a:rPr lang="en-US" altLang="zh-CN" b="1" smtClean="0"/>
              <a:t>》</a:t>
            </a:r>
            <a:r>
              <a:rPr lang="zh-CN" altLang="en-US" b="1" smtClean="0"/>
              <a:t>是继</a:t>
            </a:r>
            <a:r>
              <a:rPr lang="en-US" altLang="zh-CN" b="1" smtClean="0"/>
              <a:t>《</a:t>
            </a:r>
            <a:r>
              <a:rPr lang="zh-CN" altLang="en-US" b="1" smtClean="0"/>
              <a:t>史记</a:t>
            </a:r>
            <a:r>
              <a:rPr lang="en-US" altLang="zh-CN" b="1" smtClean="0"/>
              <a:t>》</a:t>
            </a:r>
            <a:r>
              <a:rPr lang="zh-CN" altLang="en-US" b="1" smtClean="0"/>
              <a:t>之后中国古代又一部重要史书，“前四史”“之一；作为辞赋家，班固是“汉赋四大家”之一，</a:t>
            </a:r>
            <a:r>
              <a:rPr lang="en-US" altLang="zh-CN" b="1" smtClean="0"/>
              <a:t>《</a:t>
            </a:r>
            <a:r>
              <a:rPr lang="zh-CN" altLang="en-US" b="1" smtClean="0"/>
              <a:t>两都赋</a:t>
            </a:r>
            <a:r>
              <a:rPr lang="en-US" altLang="zh-CN" b="1" smtClean="0"/>
              <a:t>》</a:t>
            </a:r>
            <a:r>
              <a:rPr lang="zh-CN" altLang="en-US" b="1" smtClean="0"/>
              <a:t>开创了</a:t>
            </a:r>
            <a:r>
              <a:rPr lang="en-US" altLang="zh-CN" b="1" smtClean="0"/>
              <a:t>《</a:t>
            </a:r>
            <a:r>
              <a:rPr lang="zh-CN" altLang="en-US" b="1" smtClean="0"/>
              <a:t>京都赋</a:t>
            </a:r>
            <a:r>
              <a:rPr lang="en-US" altLang="zh-CN" b="1" smtClean="0"/>
              <a:t>》</a:t>
            </a:r>
            <a:r>
              <a:rPr lang="zh-CN" altLang="en-US" b="1" smtClean="0"/>
              <a:t>的范例，列入</a:t>
            </a:r>
            <a:r>
              <a:rPr lang="en-US" altLang="zh-CN" b="1" smtClean="0"/>
              <a:t>《</a:t>
            </a:r>
            <a:r>
              <a:rPr lang="zh-CN" altLang="en-US" b="1" smtClean="0"/>
              <a:t>文选</a:t>
            </a:r>
            <a:r>
              <a:rPr lang="en-US" altLang="zh-CN" b="1" smtClean="0"/>
              <a:t>》</a:t>
            </a:r>
            <a:r>
              <a:rPr lang="zh-CN" altLang="en-US" b="1" smtClean="0"/>
              <a:t>第一篇；同时，班固还是经学理论家，他编辑撰成的</a:t>
            </a:r>
            <a:r>
              <a:rPr lang="en-US" altLang="zh-CN" b="1" smtClean="0"/>
              <a:t>《</a:t>
            </a:r>
            <a:r>
              <a:rPr lang="zh-CN" altLang="en-US" b="1" smtClean="0"/>
              <a:t>白虎通义</a:t>
            </a:r>
            <a:r>
              <a:rPr lang="en-US" altLang="zh-CN" b="1" smtClean="0"/>
              <a:t>》</a:t>
            </a:r>
            <a:r>
              <a:rPr lang="zh-CN" altLang="en-US" b="1" smtClean="0"/>
              <a:t>，集当时经学之大成，使谶纬神学理论化、法典化。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班固家族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父亲：班彪，史学家</a:t>
            </a:r>
            <a:endParaRPr lang="en-US" altLang="zh-CN" b="1" smtClean="0"/>
          </a:p>
          <a:p>
            <a:r>
              <a:rPr lang="zh-CN" altLang="en-US" b="1" smtClean="0"/>
              <a:t>弟弟：班超，外交家</a:t>
            </a:r>
            <a:endParaRPr lang="en-US" altLang="zh-CN" b="1" smtClean="0"/>
          </a:p>
          <a:p>
            <a:r>
              <a:rPr lang="zh-CN" altLang="en-US" b="1" smtClean="0"/>
              <a:t>妹妹：班昭，续写</a:t>
            </a:r>
            <a:r>
              <a:rPr lang="en-US" altLang="zh-CN" b="1" smtClean="0"/>
              <a:t>《</a:t>
            </a:r>
            <a:r>
              <a:rPr lang="zh-CN" altLang="en-US" b="1" smtClean="0"/>
              <a:t>汉书</a:t>
            </a:r>
            <a:r>
              <a:rPr lang="en-US" altLang="zh-CN" b="1" smtClean="0"/>
              <a:t>》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5" descr="89324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-626599">
            <a:off x="533400" y="1676400"/>
            <a:ext cx="2722563" cy="41910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rgbClr val="292929">
                <a:alpha val="50000"/>
              </a:srgbClr>
            </a:prstShdw>
          </a:effec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03250" y="381000"/>
            <a:ext cx="8540750" cy="12192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ea typeface="黑体" pitchFamily="2" charset="-122"/>
              </a:rPr>
              <a:t>《</a:t>
            </a:r>
            <a:r>
              <a:rPr lang="zh-CN" altLang="en-US" sz="4000" smtClean="0">
                <a:ea typeface="黑体" pitchFamily="2" charset="-122"/>
              </a:rPr>
              <a:t>汉书</a:t>
            </a:r>
            <a:r>
              <a:rPr lang="en-US" altLang="zh-CN" sz="4000" smtClean="0">
                <a:ea typeface="黑体" pitchFamily="2" charset="-122"/>
              </a:rPr>
              <a:t>》</a:t>
            </a:r>
            <a:r>
              <a:rPr lang="zh-CN" altLang="en-US" sz="4000" smtClean="0">
                <a:ea typeface="黑体" pitchFamily="2" charset="-122"/>
              </a:rPr>
              <a:t>（</a:t>
            </a:r>
            <a:r>
              <a:rPr lang="en-US" altLang="zh-CN" sz="4000" smtClean="0">
                <a:ea typeface="黑体" pitchFamily="2" charset="-122"/>
              </a:rPr>
              <a:t>《</a:t>
            </a:r>
            <a:r>
              <a:rPr lang="zh-CN" altLang="en-US" sz="4000" smtClean="0">
                <a:ea typeface="黑体" pitchFamily="2" charset="-122"/>
              </a:rPr>
              <a:t>前汉书</a:t>
            </a:r>
            <a:r>
              <a:rPr lang="en-US" altLang="zh-CN" sz="4000" smtClean="0">
                <a:ea typeface="黑体" pitchFamily="2" charset="-122"/>
              </a:rPr>
              <a:t>》</a:t>
            </a:r>
            <a:r>
              <a:rPr lang="zh-CN" altLang="en-US" sz="4000" smtClean="0">
                <a:ea typeface="黑体" pitchFamily="2" charset="-122"/>
              </a:rPr>
              <a:t>）简介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idx="1"/>
          </p:nvPr>
        </p:nvSpPr>
        <p:spPr>
          <a:xfrm>
            <a:off x="3352800" y="1524000"/>
            <a:ext cx="5568950" cy="5032375"/>
          </a:xfrm>
          <a:noFill/>
        </p:spPr>
        <p:txBody>
          <a:bodyPr/>
          <a:lstStyle/>
          <a:p>
            <a:pPr eaLnBrk="1" hangingPunct="1"/>
            <a:r>
              <a:rPr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作者</a:t>
            </a:r>
            <a:r>
              <a:rPr lang="en-US" altLang="zh-CN" sz="2800" b="1" smtClean="0">
                <a:latin typeface="宋体" charset="-122"/>
                <a:ea typeface="楷体_GB2312" pitchFamily="49" charset="-122"/>
              </a:rPr>
              <a:t>——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东汉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班固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撰写，班固去世后，由其妹班昭和同乡马续完成。</a:t>
            </a:r>
          </a:p>
          <a:p>
            <a:pPr eaLnBrk="1" hangingPunct="1"/>
            <a:r>
              <a:rPr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性质</a:t>
            </a:r>
            <a:r>
              <a:rPr lang="en-US" altLang="zh-CN" sz="2800" b="1" smtClean="0">
                <a:latin typeface="宋体" charset="-122"/>
                <a:ea typeface="楷体_GB2312" pitchFamily="49" charset="-122"/>
              </a:rPr>
              <a:t>——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汉书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我国第一部纪传体断代史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，是古代传记文学名著。</a:t>
            </a:r>
          </a:p>
          <a:p>
            <a:pPr eaLnBrk="1" hangingPunct="1"/>
            <a:r>
              <a:rPr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内容</a:t>
            </a:r>
            <a:r>
              <a:rPr lang="en-US" altLang="zh-CN" sz="2800" b="1" smtClean="0">
                <a:latin typeface="宋体" charset="-122"/>
                <a:ea typeface="楷体_GB2312" pitchFamily="49" charset="-122"/>
              </a:rPr>
              <a:t>——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记录了汉高祖元年（前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206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）至王莽新地皇四年（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）共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230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年的历史，共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篇，分为十二帝纪、八表、十志、七十列传。</a:t>
            </a:r>
          </a:p>
          <a:p>
            <a:pPr eaLnBrk="1" hangingPunct="1">
              <a:buFontTx/>
              <a:buNone/>
            </a:pP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4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4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4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3300"/>
                </a:solidFill>
                <a:ea typeface="黑体" pitchFamily="2" charset="-122"/>
              </a:rPr>
              <a:t>《</a:t>
            </a:r>
            <a:r>
              <a:rPr lang="zh-CN" altLang="en-US" smtClean="0">
                <a:solidFill>
                  <a:srgbClr val="FF3300"/>
                </a:solidFill>
                <a:ea typeface="黑体" pitchFamily="2" charset="-122"/>
              </a:rPr>
              <a:t>汉书</a:t>
            </a:r>
            <a:r>
              <a:rPr lang="en-US" altLang="zh-CN" smtClean="0">
                <a:solidFill>
                  <a:srgbClr val="FF3300"/>
                </a:solidFill>
                <a:ea typeface="黑体" pitchFamily="2" charset="-122"/>
              </a:rPr>
              <a:t>》</a:t>
            </a:r>
            <a:r>
              <a:rPr lang="zh-CN" altLang="en-US" smtClean="0">
                <a:solidFill>
                  <a:srgbClr val="FF3300"/>
                </a:solidFill>
                <a:ea typeface="黑体" pitchFamily="2" charset="-122"/>
              </a:rPr>
              <a:t>与</a:t>
            </a:r>
            <a:r>
              <a:rPr lang="en-US" altLang="zh-CN" smtClean="0">
                <a:solidFill>
                  <a:srgbClr val="FF3300"/>
                </a:solidFill>
                <a:ea typeface="黑体" pitchFamily="2" charset="-122"/>
              </a:rPr>
              <a:t>《</a:t>
            </a:r>
            <a:r>
              <a:rPr lang="zh-CN" altLang="en-US" smtClean="0">
                <a:solidFill>
                  <a:srgbClr val="FF3300"/>
                </a:solidFill>
                <a:ea typeface="黑体" pitchFamily="2" charset="-122"/>
              </a:rPr>
              <a:t>史记</a:t>
            </a:r>
            <a:r>
              <a:rPr lang="en-US" altLang="zh-CN" smtClean="0">
                <a:solidFill>
                  <a:srgbClr val="FF3300"/>
                </a:solidFill>
                <a:ea typeface="黑体" pitchFamily="2" charset="-122"/>
              </a:rPr>
              <a:t>》</a:t>
            </a:r>
            <a:r>
              <a:rPr lang="zh-CN" altLang="en-US" smtClean="0">
                <a:solidFill>
                  <a:srgbClr val="FF3300"/>
                </a:solidFill>
                <a:ea typeface="黑体" pitchFamily="2" charset="-122"/>
              </a:rPr>
              <a:t>之比较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49" cy="573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9783"/>
                <a:gridCol w="2499783"/>
                <a:gridCol w="2499783"/>
              </a:tblGrid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altLang="zh-CN" sz="3200" b="1" smtClean="0">
                          <a:solidFill>
                            <a:srgbClr val="002060"/>
                          </a:solidFill>
                        </a:rPr>
                        <a:t>《</a:t>
                      </a:r>
                      <a:r>
                        <a:rPr lang="zh-CN" altLang="en-US" sz="3200" b="1" smtClean="0">
                          <a:solidFill>
                            <a:srgbClr val="002060"/>
                          </a:solidFill>
                        </a:rPr>
                        <a:t>汉书</a:t>
                      </a:r>
                      <a:r>
                        <a:rPr lang="en-US" altLang="zh-CN" sz="3200" b="1" smtClean="0">
                          <a:solidFill>
                            <a:srgbClr val="002060"/>
                          </a:solidFill>
                        </a:rPr>
                        <a:t>》</a:t>
                      </a:r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altLang="zh-CN" sz="3200" b="1" smtClean="0">
                          <a:solidFill>
                            <a:srgbClr val="002060"/>
                          </a:solidFill>
                        </a:rPr>
                        <a:t>《</a:t>
                      </a:r>
                      <a:r>
                        <a:rPr lang="zh-CN" altLang="en-US" sz="3200" b="1" smtClean="0">
                          <a:solidFill>
                            <a:srgbClr val="002060"/>
                          </a:solidFill>
                        </a:rPr>
                        <a:t>史记</a:t>
                      </a:r>
                      <a:r>
                        <a:rPr lang="en-US" altLang="zh-CN" sz="3200" b="1" smtClean="0">
                          <a:solidFill>
                            <a:srgbClr val="002060"/>
                          </a:solidFill>
                        </a:rPr>
                        <a:t>》</a:t>
                      </a:r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002060"/>
                          </a:solidFill>
                        </a:rPr>
                        <a:t>体裁</a:t>
                      </a:r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我国第一部纪传体断代史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我国第一部纪传体通史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002060"/>
                          </a:solidFill>
                        </a:rPr>
                        <a:t>时间跨度</a:t>
                      </a:r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230</a:t>
                      </a: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年左右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3000</a:t>
                      </a: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多年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002060"/>
                          </a:solidFill>
                        </a:rPr>
                        <a:t>体例</a:t>
                      </a:r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纪、表、志、传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200" b="1" smtClean="0">
                          <a:solidFill>
                            <a:srgbClr val="002060"/>
                          </a:solidFill>
                          <a:latin typeface="Arial"/>
                        </a:rPr>
                        <a:t>本纪、列传、世家、书、表</a:t>
                      </a:r>
                    </a:p>
                    <a:p>
                      <a:endParaRPr lang="zh-CN" altLang="en-US" sz="3200" b="1">
                        <a:solidFill>
                          <a:srgbClr val="002060"/>
                        </a:solidFill>
                      </a:endParaRPr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8288"/>
            <a:ext cx="8229600" cy="1417638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C00000"/>
                </a:solidFill>
              </a:rPr>
              <a:t>读准字音</a:t>
            </a:r>
            <a:br>
              <a:rPr lang="zh-CN" altLang="en-US" smtClean="0">
                <a:solidFill>
                  <a:srgbClr val="C00000"/>
                </a:solidFill>
              </a:rPr>
            </a:b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b="1" smtClean="0"/>
              <a:t>厩监</a:t>
            </a:r>
            <a:r>
              <a:rPr lang="en-US" b="1" smtClean="0"/>
              <a:t>(jiù)         </a:t>
            </a:r>
            <a:r>
              <a:rPr lang="zh-CN" altLang="en-US" b="1" smtClean="0"/>
              <a:t>窥观</a:t>
            </a:r>
            <a:r>
              <a:rPr lang="en-US" b="1" smtClean="0"/>
              <a:t>(kuī)        </a:t>
            </a:r>
            <a:r>
              <a:rPr lang="zh-CN" altLang="en-US" b="1" smtClean="0"/>
              <a:t>丈人行</a:t>
            </a:r>
            <a:r>
              <a:rPr lang="en-US" b="1" smtClean="0"/>
              <a:t>(háng)	</a:t>
            </a:r>
          </a:p>
          <a:p>
            <a:pPr lvl="0"/>
            <a:r>
              <a:rPr lang="zh-CN" altLang="en-US" b="1" smtClean="0"/>
              <a:t>遗单于</a:t>
            </a:r>
            <a:r>
              <a:rPr lang="en-US" b="1" smtClean="0"/>
              <a:t>(wèi)</a:t>
            </a:r>
            <a:r>
              <a:rPr lang="zh-CN" altLang="en-US" b="1" smtClean="0"/>
              <a:t>  浞野侯</a:t>
            </a:r>
            <a:r>
              <a:rPr lang="en-US" b="1" smtClean="0"/>
              <a:t>(zhuó)   </a:t>
            </a:r>
            <a:r>
              <a:rPr lang="zh-CN" altLang="en-US" b="1" smtClean="0"/>
              <a:t>没胡中</a:t>
            </a:r>
            <a:r>
              <a:rPr lang="en-US" b="1" smtClean="0"/>
              <a:t>(mò) </a:t>
            </a:r>
          </a:p>
          <a:p>
            <a:pPr lvl="0"/>
            <a:r>
              <a:rPr lang="en-US" b="1" smtClean="0"/>
              <a:t> </a:t>
            </a:r>
            <a:r>
              <a:rPr lang="zh-CN" altLang="en-US" b="1" smtClean="0"/>
              <a:t>煴火</a:t>
            </a:r>
            <a:r>
              <a:rPr lang="en-US" b="1" smtClean="0"/>
              <a:t>(yūn)  	   </a:t>
            </a:r>
            <a:r>
              <a:rPr lang="zh-CN" altLang="en-US" b="1" smtClean="0"/>
              <a:t>旃毛</a:t>
            </a:r>
            <a:r>
              <a:rPr lang="en-US" b="1" smtClean="0"/>
              <a:t>(zhān)     </a:t>
            </a:r>
            <a:r>
              <a:rPr lang="zh-CN" altLang="en-US" b="1" smtClean="0"/>
              <a:t>牧羝</a:t>
            </a:r>
            <a:r>
              <a:rPr lang="en-US" b="1" smtClean="0"/>
              <a:t>(dī) </a:t>
            </a:r>
            <a:endParaRPr lang="zh-CN" altLang="en-US" smtClean="0"/>
          </a:p>
          <a:p>
            <a:r>
              <a:rPr lang="zh-CN" altLang="en-US" b="1" smtClean="0"/>
              <a:t>阏氏</a:t>
            </a:r>
            <a:r>
              <a:rPr lang="en-US" b="1" smtClean="0"/>
              <a:t>(yān)(zhī)    </a:t>
            </a:r>
            <a:r>
              <a:rPr lang="zh-CN" altLang="en-US" b="1" smtClean="0"/>
              <a:t>旄节</a:t>
            </a:r>
            <a:r>
              <a:rPr lang="en-US" b="1" smtClean="0"/>
              <a:t>(máo)    </a:t>
            </a:r>
            <a:r>
              <a:rPr lang="zh-CN" altLang="en-US" b="1" smtClean="0"/>
              <a:t>雨雪</a:t>
            </a:r>
            <a:r>
              <a:rPr lang="en-US" b="1" smtClean="0"/>
              <a:t>(yù) </a:t>
            </a:r>
            <a:endParaRPr lang="zh-CN" altLang="en-US" smtClean="0"/>
          </a:p>
          <a:p>
            <a:pPr>
              <a:buNone/>
            </a:pPr>
            <a:r>
              <a:rPr lang="en-US" altLang="zh-CN" b="1" smtClean="0"/>
              <a:t>    </a:t>
            </a:r>
            <a:r>
              <a:rPr lang="zh-CN" altLang="en-US" b="1" smtClean="0"/>
              <a:t>更嫁</a:t>
            </a:r>
            <a:r>
              <a:rPr lang="en-US" b="1" smtClean="0"/>
              <a:t>(gēng)   </a:t>
            </a:r>
            <a:r>
              <a:rPr lang="zh-CN" altLang="en-US" b="1" smtClean="0"/>
              <a:t>   纺缴（</a:t>
            </a:r>
            <a:r>
              <a:rPr lang="en-US" b="1" err="1" smtClean="0"/>
              <a:t>zhuó</a:t>
            </a:r>
            <a:r>
              <a:rPr lang="zh-CN" altLang="en-US" b="1" smtClean="0"/>
              <a:t>）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85752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C00000"/>
                </a:solidFill>
              </a:rPr>
              <a:t>注意断句：</a:t>
            </a:r>
            <a:br>
              <a:rPr lang="zh-CN" altLang="en-US" smtClean="0">
                <a:solidFill>
                  <a:srgbClr val="C00000"/>
                </a:solidFill>
              </a:rPr>
            </a:b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smtClean="0"/>
              <a:t>乃遣武</a:t>
            </a:r>
            <a:r>
              <a:rPr lang="en-US" b="1" smtClean="0"/>
              <a:t>|</a:t>
            </a:r>
            <a:r>
              <a:rPr lang="zh-CN" altLang="en-US" b="1" smtClean="0"/>
              <a:t>以中郎将</a:t>
            </a:r>
            <a:r>
              <a:rPr lang="en-US" b="1" smtClean="0"/>
              <a:t>|</a:t>
            </a:r>
            <a:r>
              <a:rPr lang="zh-CN" altLang="en-US" b="1" smtClean="0"/>
              <a:t>使持节</a:t>
            </a:r>
            <a:r>
              <a:rPr lang="en-US" b="1" smtClean="0"/>
              <a:t>|</a:t>
            </a:r>
            <a:r>
              <a:rPr lang="zh-CN" altLang="en-US" b="1" smtClean="0"/>
              <a:t>送匈奴使留在汉者</a:t>
            </a:r>
            <a:endParaRPr lang="zh-CN" altLang="en-US" smtClean="0"/>
          </a:p>
          <a:p>
            <a:r>
              <a:rPr lang="zh-CN" altLang="en-US" b="1" smtClean="0"/>
              <a:t>会</a:t>
            </a:r>
            <a:r>
              <a:rPr lang="en-US" b="1" smtClean="0"/>
              <a:t>/</a:t>
            </a:r>
            <a:r>
              <a:rPr lang="zh-CN" altLang="en-US" b="1" smtClean="0"/>
              <a:t>缑王与长水虞常等</a:t>
            </a:r>
            <a:r>
              <a:rPr lang="en-US" b="1" smtClean="0"/>
              <a:t>/</a:t>
            </a:r>
            <a:r>
              <a:rPr lang="zh-CN" altLang="en-US" b="1" smtClean="0"/>
              <a:t>谋反匈奴中。</a:t>
            </a:r>
            <a:endParaRPr lang="zh-CN" altLang="en-US" smtClean="0"/>
          </a:p>
          <a:p>
            <a:r>
              <a:rPr lang="zh-CN" altLang="en-US" b="1" smtClean="0"/>
              <a:t>阴</a:t>
            </a:r>
            <a:r>
              <a:rPr lang="en-US" b="1" smtClean="0"/>
              <a:t>/</a:t>
            </a:r>
            <a:r>
              <a:rPr lang="zh-CN" altLang="en-US" b="1" smtClean="0"/>
              <a:t>相与谋</a:t>
            </a:r>
            <a:r>
              <a:rPr lang="en-US" b="1" smtClean="0"/>
              <a:t>/</a:t>
            </a:r>
            <a:r>
              <a:rPr lang="zh-CN" altLang="en-US" b="1" smtClean="0"/>
              <a:t>劫单于母阏氏</a:t>
            </a:r>
            <a:r>
              <a:rPr lang="en-US" b="1" smtClean="0"/>
              <a:t>/</a:t>
            </a:r>
            <a:r>
              <a:rPr lang="zh-CN" altLang="en-US" b="1" smtClean="0"/>
              <a:t>归汉</a:t>
            </a:r>
            <a:r>
              <a:rPr lang="en-US" b="1" smtClean="0"/>
              <a:t> </a:t>
            </a:r>
            <a:endParaRPr lang="zh-CN" altLang="en-US" smtClean="0"/>
          </a:p>
          <a:p>
            <a:r>
              <a:rPr lang="zh-CN" altLang="en-US" b="1" smtClean="0"/>
              <a:t>虞常等七十余人</a:t>
            </a:r>
            <a:r>
              <a:rPr lang="en-US" b="1" smtClean="0"/>
              <a:t>/</a:t>
            </a:r>
            <a:r>
              <a:rPr lang="zh-CN" altLang="en-US" b="1" smtClean="0"/>
              <a:t>欲发，其一人</a:t>
            </a:r>
            <a:r>
              <a:rPr lang="en-US" b="1" smtClean="0"/>
              <a:t>/</a:t>
            </a:r>
            <a:r>
              <a:rPr lang="zh-CN" altLang="en-US" b="1" smtClean="0"/>
              <a:t>夜亡</a:t>
            </a:r>
            <a:r>
              <a:rPr lang="en-US" b="1" smtClean="0"/>
              <a:t>  </a:t>
            </a:r>
            <a:endParaRPr lang="zh-CN" altLang="en-US" smtClean="0"/>
          </a:p>
          <a:p>
            <a:r>
              <a:rPr lang="zh-CN" altLang="en-US" b="1" smtClean="0"/>
              <a:t>单于使卫律</a:t>
            </a:r>
            <a:r>
              <a:rPr lang="en-US" b="1" smtClean="0"/>
              <a:t>/</a:t>
            </a:r>
            <a:r>
              <a:rPr lang="zh-CN" altLang="en-US" b="1" smtClean="0"/>
              <a:t>召武受辞</a:t>
            </a:r>
            <a:endParaRPr lang="zh-CN" altLang="en-US" smtClean="0"/>
          </a:p>
          <a:p>
            <a:r>
              <a:rPr lang="zh-CN" altLang="en-US" b="1" smtClean="0"/>
              <a:t>自抱持</a:t>
            </a:r>
            <a:r>
              <a:rPr lang="en-US" b="1" smtClean="0"/>
              <a:t>/</a:t>
            </a:r>
            <a:r>
              <a:rPr lang="zh-CN" altLang="en-US" b="1" smtClean="0"/>
              <a:t>武</a:t>
            </a:r>
            <a:r>
              <a:rPr lang="en-US" b="1" smtClean="0"/>
              <a:t> </a:t>
            </a:r>
            <a:r>
              <a:rPr lang="zh-CN" altLang="en-US" b="1" smtClean="0"/>
              <a:t>使（汝）</a:t>
            </a:r>
            <a:r>
              <a:rPr lang="en-US" b="1" smtClean="0"/>
              <a:t>/</a:t>
            </a:r>
            <a:r>
              <a:rPr lang="zh-CN" altLang="en-US" b="1" smtClean="0"/>
              <a:t>决人死生</a:t>
            </a:r>
            <a:endParaRPr lang="zh-CN" altLang="en-US" smtClean="0"/>
          </a:p>
          <a:p>
            <a:r>
              <a:rPr lang="zh-CN" altLang="en-US" b="1" smtClean="0"/>
              <a:t>律知</a:t>
            </a:r>
            <a:r>
              <a:rPr lang="en-US" b="1" smtClean="0"/>
              <a:t>/</a:t>
            </a:r>
            <a:r>
              <a:rPr lang="zh-CN" altLang="en-US" b="1" smtClean="0"/>
              <a:t>武终不可胁</a:t>
            </a:r>
            <a:r>
              <a:rPr lang="en-US" b="1" smtClean="0"/>
              <a:t> </a:t>
            </a:r>
            <a:endParaRPr lang="zh-CN" altLang="en-US" smtClean="0"/>
          </a:p>
          <a:p>
            <a:r>
              <a:rPr lang="zh-CN" altLang="en-US" b="1" smtClean="0"/>
              <a:t>别</a:t>
            </a:r>
            <a:r>
              <a:rPr lang="en-US" b="1" smtClean="0"/>
              <a:t>/</a:t>
            </a:r>
            <a:r>
              <a:rPr lang="zh-CN" altLang="en-US" b="1" smtClean="0"/>
              <a:t>其官属常惠等</a:t>
            </a:r>
            <a:r>
              <a:rPr lang="en-US" b="1" smtClean="0"/>
              <a:t>/</a:t>
            </a:r>
            <a:r>
              <a:rPr lang="zh-CN" altLang="en-US" b="1" smtClean="0"/>
              <a:t>各置他所</a:t>
            </a:r>
            <a:endParaRPr lang="zh-CN" altLang="en-US" smtClean="0"/>
          </a:p>
          <a:p>
            <a:r>
              <a:rPr lang="zh-CN" altLang="en-US" b="1" smtClean="0"/>
              <a:t>掘野鼠</a:t>
            </a:r>
            <a:r>
              <a:rPr lang="en-US" b="1" smtClean="0"/>
              <a:t>/</a:t>
            </a:r>
            <a:r>
              <a:rPr lang="zh-CN" altLang="en-US" b="1" smtClean="0"/>
              <a:t>去草实</a:t>
            </a:r>
            <a:r>
              <a:rPr lang="en-US" b="1" smtClean="0"/>
              <a:t>/</a:t>
            </a:r>
            <a:r>
              <a:rPr lang="zh-CN" altLang="en-US" b="1" smtClean="0"/>
              <a:t>而食之</a:t>
            </a:r>
            <a:endParaRPr lang="zh-CN" altLang="en-US" smtClean="0"/>
          </a:p>
          <a:p>
            <a:r>
              <a:rPr lang="zh-CN" altLang="en-US" b="1" smtClean="0"/>
              <a:t>武与李陵</a:t>
            </a:r>
            <a:r>
              <a:rPr lang="en-US" b="1" smtClean="0"/>
              <a:t>/</a:t>
            </a:r>
            <a:r>
              <a:rPr lang="zh-CN" altLang="en-US" b="1" smtClean="0"/>
              <a:t>俱为侍中</a:t>
            </a:r>
            <a:endParaRPr lang="zh-CN" altLang="en-US" smtClean="0"/>
          </a:p>
          <a:p>
            <a:r>
              <a:rPr lang="zh-CN" altLang="en-US" b="1" smtClean="0"/>
              <a:t>大臣亡罪夷灭者</a:t>
            </a:r>
            <a:r>
              <a:rPr lang="en-US" b="1" smtClean="0"/>
              <a:t>/</a:t>
            </a:r>
            <a:r>
              <a:rPr lang="zh-CN" altLang="en-US" b="1" smtClean="0"/>
              <a:t>数十家</a:t>
            </a:r>
            <a:endParaRPr lang="zh-CN" altLang="en-US" smtClean="0"/>
          </a:p>
          <a:p>
            <a:r>
              <a:rPr lang="zh-CN" altLang="en-US" b="1" smtClean="0"/>
              <a:t>后</a:t>
            </a:r>
            <a:r>
              <a:rPr lang="en-US" b="1" smtClean="0"/>
              <a:t>/</a:t>
            </a:r>
            <a:r>
              <a:rPr lang="zh-CN" altLang="en-US" b="1" smtClean="0"/>
              <a:t>汉使</a:t>
            </a:r>
            <a:r>
              <a:rPr lang="en-US" b="1" smtClean="0"/>
              <a:t>/</a:t>
            </a:r>
            <a:r>
              <a:rPr lang="zh-CN" altLang="en-US" b="1" smtClean="0"/>
              <a:t>复至匈奴</a:t>
            </a:r>
            <a:endParaRPr lang="zh-CN" altLang="en-US" smtClean="0"/>
          </a:p>
          <a:p>
            <a:r>
              <a:rPr lang="zh-CN" altLang="en-US" b="1" smtClean="0"/>
              <a:t>常惠</a:t>
            </a:r>
            <a:r>
              <a:rPr lang="en-US" b="1" smtClean="0"/>
              <a:t>/</a:t>
            </a:r>
            <a:r>
              <a:rPr lang="zh-CN" altLang="en-US" b="1" smtClean="0"/>
              <a:t>请其守者与俱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夏至">
  <a:themeElements>
    <a:clrScheme name="夏至">
      <a:dk1>
        <a:sysClr val="windowText" lastClr="000000"/>
      </a:dk1>
      <a:lt1>
        <a:sysClr val="window" lastClr="FFFE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218</Paragraphs>
  <Slides>30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1">
      <vt:lpstr>夏至</vt:lpstr>
      <vt:lpstr>	       </vt:lpstr>
      <vt:lpstr>学习目标</vt:lpstr>
      <vt:lpstr>班固</vt:lpstr>
      <vt:lpstr>Slide 4</vt:lpstr>
      <vt:lpstr>班固家族</vt:lpstr>
      <vt:lpstr>《汉书》（《前汉书》）简介</vt:lpstr>
      <vt:lpstr>《汉书》与《史记》之比较</vt:lpstr>
      <vt:lpstr>读准字音</vt:lpstr>
      <vt:lpstr>注意断句：</vt:lpstr>
      <vt:lpstr>Slide 10</vt:lpstr>
      <vt:lpstr>Slide 11</vt:lpstr>
      <vt:lpstr>Slide 12</vt:lpstr>
      <vt:lpstr>第4段重点字词</vt:lpstr>
      <vt:lpstr>Slide 14</vt:lpstr>
      <vt:lpstr>Slide 15</vt:lpstr>
      <vt:lpstr>Slide 16</vt:lpstr>
      <vt:lpstr>第9、10段</vt:lpstr>
      <vt:lpstr>Slide 18</vt:lpstr>
      <vt:lpstr>Slide 19</vt:lpstr>
      <vt:lpstr>分析形象</vt:lpstr>
      <vt:lpstr>Slide 21</vt:lpstr>
      <vt:lpstr>Slide 22</vt:lpstr>
      <vt:lpstr>用语言、细节刻画人物</vt:lpstr>
      <vt:lpstr>典型环境描写的衬托</vt:lpstr>
      <vt:lpstr>各种人物对苏武起了对比的作用</vt:lpstr>
      <vt:lpstr>Slide 26</vt:lpstr>
      <vt:lpstr>苏武在被囚禁流放以前两度要自杀,后来又想方设法要活下去。这是否矛盾呢?</vt:lpstr>
      <vt:lpstr>Slide 28</vt:lpstr>
      <vt:lpstr>解读历史和现实精神</vt:lpstr>
      <vt:lpstr>Slide 30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2020-12-10T11:13:57.315</cp:lastPrinted>
  <dcterms:created xsi:type="dcterms:W3CDTF">2020-12-10T11:13:57Z</dcterms:created>
  <dcterms:modified xsi:type="dcterms:W3CDTF">2020-12-10T03:13:59Z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