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96" r:id="rId3"/>
  </p:sldMasterIdLst>
  <p:notesMasterIdLst>
    <p:notesMasterId r:id="rId55"/>
  </p:notesMasterIdLst>
  <p:sldIdLst>
    <p:sldId id="352" r:id="rId4"/>
    <p:sldId id="257" r:id="rId5"/>
    <p:sldId id="355" r:id="rId6"/>
    <p:sldId id="356" r:id="rId7"/>
    <p:sldId id="317" r:id="rId8"/>
    <p:sldId id="318" r:id="rId9"/>
    <p:sldId id="319" r:id="rId10"/>
    <p:sldId id="327" r:id="rId11"/>
    <p:sldId id="326" r:id="rId12"/>
    <p:sldId id="320" r:id="rId13"/>
    <p:sldId id="321" r:id="rId14"/>
    <p:sldId id="323" r:id="rId15"/>
    <p:sldId id="310" r:id="rId16"/>
    <p:sldId id="325" r:id="rId17"/>
    <p:sldId id="357" r:id="rId18"/>
    <p:sldId id="370" r:id="rId19"/>
    <p:sldId id="364" r:id="rId20"/>
    <p:sldId id="372" r:id="rId21"/>
    <p:sldId id="398" r:id="rId22"/>
    <p:sldId id="375" r:id="rId23"/>
    <p:sldId id="376" r:id="rId24"/>
    <p:sldId id="365" r:id="rId25"/>
    <p:sldId id="382" r:id="rId26"/>
    <p:sldId id="383" r:id="rId27"/>
    <p:sldId id="384" r:id="rId28"/>
    <p:sldId id="377" r:id="rId29"/>
    <p:sldId id="378" r:id="rId30"/>
    <p:sldId id="379" r:id="rId31"/>
    <p:sldId id="380" r:id="rId32"/>
    <p:sldId id="381" r:id="rId33"/>
    <p:sldId id="366" r:id="rId34"/>
    <p:sldId id="367" r:id="rId35"/>
    <p:sldId id="385" r:id="rId36"/>
    <p:sldId id="386" r:id="rId37"/>
    <p:sldId id="368" r:id="rId38"/>
    <p:sldId id="387" r:id="rId39"/>
    <p:sldId id="388" r:id="rId40"/>
    <p:sldId id="389" r:id="rId41"/>
    <p:sldId id="390" r:id="rId42"/>
    <p:sldId id="338" r:id="rId43"/>
    <p:sldId id="324" r:id="rId44"/>
    <p:sldId id="353" r:id="rId45"/>
    <p:sldId id="391" r:id="rId46"/>
    <p:sldId id="392" r:id="rId47"/>
    <p:sldId id="393" r:id="rId48"/>
    <p:sldId id="399" r:id="rId49"/>
    <p:sldId id="396" r:id="rId50"/>
    <p:sldId id="359" r:id="rId51"/>
    <p:sldId id="360" r:id="rId52"/>
    <p:sldId id="394" r:id="rId53"/>
    <p:sldId id="361" r:id="rId54"/>
  </p:sldIdLst>
  <p:sldSz cx="9144000" cy="5143500" type="screen16x9"/>
  <p:notesSz cx="6858000" cy="9144000"/>
  <p:custDataLst>
    <p:tags r:id="rId56"/>
  </p:custDataLst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  <p:ext uri="{1BD7E111-0CB8-44D6-8891-C1BB2F81B7CC}">
      <p1710:readonlyRecommended xmlns:p1710="http://schemas.microsoft.com/office/powerpoint/2017/10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526" autoAdjust="0"/>
    <p:restoredTop sz="94660"/>
  </p:normalViewPr>
  <p:slideViewPr>
    <p:cSldViewPr snapToGrid="0">
      <p:cViewPr>
        <p:scale>
          <a:sx n="75" d="100"/>
          <a:sy n="75" d="100"/>
        </p:scale>
        <p:origin x="-360" y="-67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50" Type="http://schemas.openxmlformats.org/officeDocument/2006/relationships/slide" Target="slides/slide47.xml"/><Relationship Id="rId55" Type="http://schemas.openxmlformats.org/officeDocument/2006/relationships/notesMaster" Target="notesMasters/notesMaster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59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slide" Target="slides/slide38.xml"/><Relationship Id="rId54" Type="http://schemas.openxmlformats.org/officeDocument/2006/relationships/slide" Target="slides/slide5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3" Type="http://schemas.openxmlformats.org/officeDocument/2006/relationships/slide" Target="slides/slide50.xml"/><Relationship Id="rId58" Type="http://schemas.openxmlformats.org/officeDocument/2006/relationships/viewProps" Target="view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Relationship Id="rId57" Type="http://schemas.openxmlformats.org/officeDocument/2006/relationships/presProps" Target="pres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slide" Target="slides/slide49.xml"/><Relationship Id="rId60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56" Type="http://schemas.openxmlformats.org/officeDocument/2006/relationships/tags" Target="tags/tag1.xml"/><Relationship Id="rId8" Type="http://schemas.openxmlformats.org/officeDocument/2006/relationships/slide" Target="slides/slide5.xml"/><Relationship Id="rId51" Type="http://schemas.openxmlformats.org/officeDocument/2006/relationships/slide" Target="slides/slide48.xml"/><Relationship Id="rId3" Type="http://schemas.openxmlformats.org/officeDocument/2006/relationships/slideMaster" Target="slideMasters/slideMaster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0786C97-1475-46A7-99D6-C681F37B5B11}" type="datetimeFigureOut">
              <a:rPr lang="zh-CN" altLang="en-US" smtClean="0"/>
              <a:t>2021-2-23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A5F26EA-307B-425A-AABE-F6629E61581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63960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E185AB-1E5C-4863-94EF-D9393833E8EE}" type="slidenum">
              <a:rPr lang="zh-CN" altLang="en-US" smtClean="0"/>
              <a:t>42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930D33-079D-4CA9-A1E7-7078CAC5F2FE}" type="slidenum">
              <a:rPr lang="zh-CN" altLang="en-US" smtClean="0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478558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7A1A15F-C1A7-45C2-8241-1CA8D69F698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50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57123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5B826-6809-49B3-9B4B-177D412235B0}" type="datetimeFigureOut">
              <a:rPr lang="zh-CN" altLang="en-US" smtClean="0"/>
              <a:t>2021-2-23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AD0B5-09AD-499F-88BC-01FCE55CDA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851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>
        <p14:doors dir="vert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Click="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5B826-6809-49B3-9B4B-177D412235B0}" type="datetimeFigureOut">
              <a:rPr lang="zh-CN" altLang="en-US" smtClean="0"/>
              <a:t>2021-2-23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AD0B5-09AD-499F-88BC-01FCE55CDA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8678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>
        <p14:doors dir="vert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Click="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5B826-6809-49B3-9B4B-177D412235B0}" type="datetimeFigureOut">
              <a:rPr lang="zh-CN" altLang="en-US" smtClean="0"/>
              <a:t>2021-2-23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AD0B5-09AD-499F-88BC-01FCE55CDA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227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>
        <p14:doors dir="vert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Click="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30820CF-B880-4189-942D-D702A7CBA730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2021-2-23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913308-F349-4B6D-A68A-DD1791B4A57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182009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>
        <p14:doors dir="vert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Click="0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1174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>
        <p14:doors dir="vert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Click="0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30820CF-B880-4189-942D-D702A7CBA730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2021-2-23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913308-F349-4B6D-A68A-DD1791B4A57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65022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>
        <p14:doors dir="vert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Click="0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30820CF-B880-4189-942D-D702A7CBA730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2021-2-23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913308-F349-4B6D-A68A-DD1791B4A57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226208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>
        <p14:doors dir="vert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Click="0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30820CF-B880-4189-942D-D702A7CBA730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2021-2-23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913308-F349-4B6D-A68A-DD1791B4A57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460699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>
        <p14:doors dir="vert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Click="0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30820CF-B880-4189-942D-D702A7CBA730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2021-2-23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913308-F349-4B6D-A68A-DD1791B4A57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74572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>
        <p14:doors dir="vert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Click="0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30820CF-B880-4189-942D-D702A7CBA730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2021-2-23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913308-F349-4B6D-A68A-DD1791B4A57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58465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>
        <p14:doors dir="vert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Click="0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30820CF-B880-4189-942D-D702A7CBA730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2021-2-23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913308-F349-4B6D-A68A-DD1791B4A57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24371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>
        <p14:doors dir="vert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Click="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5B826-6809-49B3-9B4B-177D412235B0}" type="datetimeFigureOut">
              <a:rPr lang="zh-CN" altLang="en-US" smtClean="0"/>
              <a:t>2021-2-23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AD0B5-09AD-499F-88BC-01FCE55CDA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9149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>
        <p14:doors dir="vert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Click="0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30820CF-B880-4189-942D-D702A7CBA730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2021-2-23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913308-F349-4B6D-A68A-DD1791B4A57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143691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>
        <p14:doors dir="vert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Click="0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30820CF-B880-4189-942D-D702A7CBA730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2021-2-23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913308-F349-4B6D-A68A-DD1791B4A57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37364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>
        <p14:doors dir="vert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Click="0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30820CF-B880-4189-942D-D702A7CBA730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2021-2-23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913308-F349-4B6D-A68A-DD1791B4A57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99996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>
        <p14:doors dir="vert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Click="0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5B826-6809-49B3-9B4B-177D412235B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2021-2-23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AD0B5-09AD-499F-88BC-01FCE55CDA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5418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>
        <p14:doors dir="vert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Click="0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5B826-6809-49B3-9B4B-177D412235B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2021-2-23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AD0B5-09AD-499F-88BC-01FCE55CDA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442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>
        <p14:doors dir="vert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Click="0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5B826-6809-49B3-9B4B-177D412235B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2021-2-23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AD0B5-09AD-499F-88BC-01FCE55CDA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4773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>
        <p14:doors dir="vert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Click="0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5B826-6809-49B3-9B4B-177D412235B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2021-2-23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AD0B5-09AD-499F-88BC-01FCE55CDA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899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>
        <p14:doors dir="vert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Click="0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5B826-6809-49B3-9B4B-177D412235B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2021-2-23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AD0B5-09AD-499F-88BC-01FCE55CDA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21404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>
        <p14:doors dir="vert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Click="0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5B826-6809-49B3-9B4B-177D412235B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2021-2-23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AD0B5-09AD-499F-88BC-01FCE55CDA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6994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>
        <p14:doors dir="vert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Click="0">
        <p:fade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5B826-6809-49B3-9B4B-177D412235B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2021-2-23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AD0B5-09AD-499F-88BC-01FCE55CDA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81383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>
        <p14:doors dir="vert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Click="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5B826-6809-49B3-9B4B-177D412235B0}" type="datetimeFigureOut">
              <a:rPr lang="zh-CN" altLang="en-US" smtClean="0"/>
              <a:t>2021-2-23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AD0B5-09AD-499F-88BC-01FCE55CDA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21349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>
        <p14:doors dir="vert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Click="0"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5B826-6809-49B3-9B4B-177D412235B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2021-2-23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AD0B5-09AD-499F-88BC-01FCE55CDA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40666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>
        <p14:doors dir="vert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Click="0">
        <p:fade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5B826-6809-49B3-9B4B-177D412235B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2021-2-23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AD0B5-09AD-499F-88BC-01FCE55CDA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4252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>
        <p14:doors dir="vert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Click="0">
        <p:fade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5B826-6809-49B3-9B4B-177D412235B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2021-2-23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AD0B5-09AD-499F-88BC-01FCE55CDA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9702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>
        <p14:doors dir="vert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Click="0">
        <p:fade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5B826-6809-49B3-9B4B-177D412235B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2021-2-23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AD0B5-09AD-499F-88BC-01FCE55CDA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1047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>
        <p14:doors dir="vert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Click="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5B826-6809-49B3-9B4B-177D412235B0}" type="datetimeFigureOut">
              <a:rPr lang="zh-CN" altLang="en-US" smtClean="0"/>
              <a:t>2021-2-23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AD0B5-09AD-499F-88BC-01FCE55CDA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3261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>
        <p14:doors dir="vert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Click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5B826-6809-49B3-9B4B-177D412235B0}" type="datetimeFigureOut">
              <a:rPr lang="zh-CN" altLang="en-US" smtClean="0"/>
              <a:t>2021-2-23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AD0B5-09AD-499F-88BC-01FCE55CDA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9557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>
        <p14:doors dir="vert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Click="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5B826-6809-49B3-9B4B-177D412235B0}" type="datetimeFigureOut">
              <a:rPr lang="zh-CN" altLang="en-US" smtClean="0"/>
              <a:t>2021-2-23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AD0B5-09AD-499F-88BC-01FCE55CDA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0927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>
        <p14:doors dir="vert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Click="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5B826-6809-49B3-9B4B-177D412235B0}" type="datetimeFigureOut">
              <a:rPr lang="zh-CN" altLang="en-US" smtClean="0"/>
              <a:t>2021-2-23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AD0B5-09AD-499F-88BC-01FCE55CDA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147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>
        <p14:doors dir="vert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Click="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5B826-6809-49B3-9B4B-177D412235B0}" type="datetimeFigureOut">
              <a:rPr lang="zh-CN" altLang="en-US" smtClean="0"/>
              <a:t>2021-2-23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AD0B5-09AD-499F-88BC-01FCE55CDA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105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>
        <p14:doors dir="vert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Click="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5B826-6809-49B3-9B4B-177D412235B0}" type="datetimeFigureOut">
              <a:rPr lang="zh-CN" altLang="en-US" smtClean="0"/>
              <a:t>2021-2-23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AD0B5-09AD-499F-88BC-01FCE55CDA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2944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>
        <p14:doors dir="vert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Click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E5B826-6809-49B3-9B4B-177D412235B0}" type="datetimeFigureOut">
              <a:rPr lang="zh-CN" altLang="en-US" smtClean="0"/>
              <a:t>2021-2-23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1AD0B5-09AD-499F-88BC-01FCE55CDA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27944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400" advClick="0">
        <p14:doors dir="vert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Click="0">
        <p:fade/>
      </p:transition>
    </mc:Fallback>
  </mc:AlternateConten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30820CF-B880-4189-942D-D702A7CBA730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2021-2-23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913308-F349-4B6D-A68A-DD1791B4A57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678674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1400" advClick="0">
        <p14:doors dir="vert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Click="0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E5B826-6809-49B3-9B4B-177D412235B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2021-2-23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1AD0B5-09AD-499F-88BC-01FCE55CDA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51752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mc:AlternateContent xmlns:mc="http://schemas.openxmlformats.org/markup-compatibility/2006" xmlns:p14="http://schemas.microsoft.com/office/powerpoint/2010/main">
    <mc:Choice Requires="p14">
      <p:transition spd="slow" p14:dur="1400" advClick="0">
        <p14:doors dir="vert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Click="0">
        <p:fade/>
      </p:transition>
    </mc:Fallback>
  </mc:AlternateConten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slideLayout" Target="../slideLayouts/slideLayout18.xml"/><Relationship Id="rId7" Type="http://schemas.openxmlformats.org/officeDocument/2006/relationships/image" Target="../media/image5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3.xml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11.png"/><Relationship Id="rId4" Type="http://schemas.microsoft.com/office/2007/relationships/hdphoto" Target="../media/hdphoto5.wdp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tif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1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11.png"/><Relationship Id="rId7" Type="http://schemas.openxmlformats.org/officeDocument/2006/relationships/image" Target="../media/image1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26.jpeg"/><Relationship Id="rId5" Type="http://schemas.microsoft.com/office/2007/relationships/hdphoto" Target="../media/hdphoto6.wdp"/><Relationship Id="rId4" Type="http://schemas.openxmlformats.org/officeDocument/2006/relationships/image" Target="../media/image25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8.png"/><Relationship Id="rId4" Type="http://schemas.openxmlformats.org/officeDocument/2006/relationships/image" Target="../media/image1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8.xml"/><Relationship Id="rId5" Type="http://schemas.microsoft.com/office/2007/relationships/hdphoto" Target="../media/hdphoto5.wdp"/><Relationship Id="rId4" Type="http://schemas.openxmlformats.org/officeDocument/2006/relationships/image" Target="../media/image22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.xml"/><Relationship Id="rId6" Type="http://schemas.microsoft.com/office/2007/relationships/hdphoto" Target="../media/hdphoto5.wdp"/><Relationship Id="rId5" Type="http://schemas.openxmlformats.org/officeDocument/2006/relationships/image" Target="../media/image22.jpeg"/><Relationship Id="rId4" Type="http://schemas.openxmlformats.org/officeDocument/2006/relationships/image" Target="../media/image1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9.png"/><Relationship Id="rId4" Type="http://schemas.openxmlformats.org/officeDocument/2006/relationships/image" Target="../media/image1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0.png"/><Relationship Id="rId4" Type="http://schemas.openxmlformats.org/officeDocument/2006/relationships/image" Target="../media/image1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8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tif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1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8.xml"/><Relationship Id="rId5" Type="http://schemas.microsoft.com/office/2007/relationships/hdphoto" Target="../media/hdphoto5.wdp"/><Relationship Id="rId4" Type="http://schemas.openxmlformats.org/officeDocument/2006/relationships/image" Target="../media/image22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.xml"/><Relationship Id="rId6" Type="http://schemas.microsoft.com/office/2007/relationships/hdphoto" Target="../media/hdphoto7.wdp"/><Relationship Id="rId5" Type="http://schemas.openxmlformats.org/officeDocument/2006/relationships/image" Target="../media/image32.png"/><Relationship Id="rId4" Type="http://schemas.openxmlformats.org/officeDocument/2006/relationships/image" Target="../media/image11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1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8.xml"/><Relationship Id="rId5" Type="http://schemas.microsoft.com/office/2007/relationships/hdphoto" Target="../media/hdphoto8.wdp"/><Relationship Id="rId4" Type="http://schemas.openxmlformats.org/officeDocument/2006/relationships/image" Target="../media/image33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4.png"/><Relationship Id="rId4" Type="http://schemas.openxmlformats.org/officeDocument/2006/relationships/image" Target="../media/image11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1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5.png"/><Relationship Id="rId4" Type="http://schemas.openxmlformats.org/officeDocument/2006/relationships/image" Target="../media/image11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9.jpeg"/><Relationship Id="rId4" Type="http://schemas.openxmlformats.org/officeDocument/2006/relationships/image" Target="../media/image38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1.png"/><Relationship Id="rId4" Type="http://schemas.microsoft.com/office/2007/relationships/hdphoto" Target="../media/hdphoto9.wdp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emf"/><Relationship Id="rId13" Type="http://schemas.openxmlformats.org/officeDocument/2006/relationships/image" Target="../media/image52.jpeg"/><Relationship Id="rId18" Type="http://schemas.openxmlformats.org/officeDocument/2006/relationships/image" Target="../media/image57.jpeg"/><Relationship Id="rId3" Type="http://schemas.openxmlformats.org/officeDocument/2006/relationships/image" Target="../media/image42.emf"/><Relationship Id="rId7" Type="http://schemas.openxmlformats.org/officeDocument/2006/relationships/image" Target="../media/image46.emf"/><Relationship Id="rId12" Type="http://schemas.openxmlformats.org/officeDocument/2006/relationships/image" Target="../media/image51.jpeg"/><Relationship Id="rId17" Type="http://schemas.openxmlformats.org/officeDocument/2006/relationships/image" Target="../media/image56.jpe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55.jpeg"/><Relationship Id="rId1" Type="http://schemas.openxmlformats.org/officeDocument/2006/relationships/slideLayout" Target="../slideLayouts/slideLayout26.xml"/><Relationship Id="rId6" Type="http://schemas.openxmlformats.org/officeDocument/2006/relationships/image" Target="../media/image45.emf"/><Relationship Id="rId11" Type="http://schemas.openxmlformats.org/officeDocument/2006/relationships/image" Target="../media/image50.jpeg"/><Relationship Id="rId5" Type="http://schemas.openxmlformats.org/officeDocument/2006/relationships/image" Target="../media/image44.emf"/><Relationship Id="rId15" Type="http://schemas.openxmlformats.org/officeDocument/2006/relationships/image" Target="../media/image54.jpeg"/><Relationship Id="rId10" Type="http://schemas.openxmlformats.org/officeDocument/2006/relationships/image" Target="../media/image49.emf"/><Relationship Id="rId4" Type="http://schemas.openxmlformats.org/officeDocument/2006/relationships/image" Target="../media/image43.emf"/><Relationship Id="rId9" Type="http://schemas.openxmlformats.org/officeDocument/2006/relationships/image" Target="../media/image48.emf"/><Relationship Id="rId14" Type="http://schemas.openxmlformats.org/officeDocument/2006/relationships/image" Target="../media/image53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3.xml"/></Relationships>
</file>

<file path=ppt/slides/_rels/slide44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18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24.tiff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3.xml"/><Relationship Id="rId5" Type="http://schemas.openxmlformats.org/officeDocument/2006/relationships/image" Target="../media/image60.jpeg"/><Relationship Id="rId4" Type="http://schemas.openxmlformats.org/officeDocument/2006/relationships/image" Target="../media/image59.jpe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7" Type="http://schemas.openxmlformats.org/officeDocument/2006/relationships/image" Target="../media/image63.pn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2.xml"/><Relationship Id="rId6" Type="http://schemas.openxmlformats.org/officeDocument/2006/relationships/image" Target="../media/image62.png"/><Relationship Id="rId5" Type="http://schemas.openxmlformats.org/officeDocument/2006/relationships/image" Target="../media/image11.png"/><Relationship Id="rId4" Type="http://schemas.openxmlformats.org/officeDocument/2006/relationships/image" Target="../media/image61.jpe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8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5.jpeg"/><Relationship Id="rId4" Type="http://schemas.openxmlformats.org/officeDocument/2006/relationships/image" Target="../media/image14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7" Type="http://schemas.openxmlformats.org/officeDocument/2006/relationships/image" Target="../media/image6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67.png"/><Relationship Id="rId5" Type="http://schemas.openxmlformats.org/officeDocument/2006/relationships/image" Target="../media/image66.png"/><Relationship Id="rId4" Type="http://schemas.openxmlformats.org/officeDocument/2006/relationships/image" Target="../media/image61.jpe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8989" y="2576334"/>
            <a:ext cx="2438400" cy="25671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8632" y="1182109"/>
            <a:ext cx="1860289" cy="175478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0819" y="653684"/>
            <a:ext cx="1714739" cy="2049649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4665" y="1182109"/>
            <a:ext cx="1515941" cy="1769478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2697903" y="2936889"/>
            <a:ext cx="553998" cy="204151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 b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司马迁</a:t>
            </a:r>
            <a:r>
              <a:rPr lang="en-US" altLang="zh-CN" sz="2400" b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400" b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史记</a:t>
            </a:r>
            <a:r>
              <a:rPr lang="en-US" altLang="zh-CN" sz="2400" b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》</a:t>
            </a:r>
            <a:endParaRPr lang="zh-CN" altLang="en-US" sz="2400" b="1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5" name="黎允文 - 赴宴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-558800" y="-11811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2306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>
        <p14:rippl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1"/>
                            </p:stCondLst>
                            <p:childTnLst>
                              <p:par>
                                <p:cTn id="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439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439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439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44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3190"/>
                            </p:stCondLst>
                            <p:childTnLst>
                              <p:par>
                                <p:cTn id="2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4440"/>
                            </p:stCondLst>
                            <p:childTnLst>
                              <p:par>
                                <p:cTn id="2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5690"/>
                            </p:stCondLst>
                            <p:childTnLst>
                              <p:par>
                                <p:cTn id="3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7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  <p:bldLst>
      <p:bldP spid="1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56792"/>
            <a:ext cx="9196010" cy="4498083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4004370" y="3302000"/>
            <a:ext cx="184731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198659" y="1281164"/>
            <a:ext cx="994892" cy="2123574"/>
            <a:chOff x="4050540" y="1387270"/>
            <a:chExt cx="1265465" cy="2123574"/>
          </a:xfrm>
        </p:grpSpPr>
        <p:sp>
          <p:nvSpPr>
            <p:cNvPr id="4" name="文本框 113"/>
            <p:cNvSpPr txBox="1"/>
            <p:nvPr/>
          </p:nvSpPr>
          <p:spPr>
            <a:xfrm>
              <a:off x="4317241" y="1548875"/>
              <a:ext cx="731182" cy="1798320"/>
            </a:xfrm>
            <a:prstGeom prst="rect">
              <a:avLst/>
            </a:prstGeom>
            <a:noFill/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vert="horz" wrap="square" rtlCol="0">
              <a:spAutoFit/>
            </a:bodyPr>
            <a:lstStyle/>
            <a:p>
              <a:r>
                <a:rPr lang="zh-CN" altLang="en-US" sz="28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禹卫书法行书简体" panose="02000603000000000000" pitchFamily="2" charset="-122"/>
                  <a:ea typeface="禹卫书法行书简体" panose="02000603000000000000" pitchFamily="2" charset="-122"/>
                </a:rPr>
                <a:t>词类活用</a:t>
              </a:r>
            </a:p>
          </p:txBody>
        </p:sp>
        <p:sp>
          <p:nvSpPr>
            <p:cNvPr id="5" name="矩形 4"/>
            <p:cNvSpPr>
              <a:spLocks noChangeAspect="1"/>
            </p:cNvSpPr>
            <p:nvPr/>
          </p:nvSpPr>
          <p:spPr>
            <a:xfrm>
              <a:off x="4050540" y="1387270"/>
              <a:ext cx="1265465" cy="2123574"/>
            </a:xfrm>
            <a:prstGeom prst="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4143879" y="1513034"/>
              <a:ext cx="1078787" cy="1872047"/>
            </a:xfrm>
            <a:prstGeom prst="rect">
              <a:avLst/>
            </a:prstGeom>
            <a:noFill/>
            <a:ln w="7620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文本框 17"/>
          <p:cNvSpPr txBox="1"/>
          <p:nvPr/>
        </p:nvSpPr>
        <p:spPr>
          <a:xfrm>
            <a:off x="1479439" y="852775"/>
            <a:ext cx="7264803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600">
                <a:solidFill>
                  <a:srgbClr val="AD0B0B"/>
                </a:solidFill>
                <a:latin typeface="迷你简启体" panose="03000509000000000000" pitchFamily="65" charset="-122"/>
                <a:ea typeface="迷你简启体" panose="03000509000000000000" pitchFamily="65" charset="-122"/>
              </a:defRPr>
            </a:lvl1pPr>
          </a:lstStyle>
          <a:p>
            <a:pPr marL="457200" indent="-457200" algn="l">
              <a:buFont typeface="Wingdings" pitchFamily="2" charset="2"/>
              <a:buChar char="ü"/>
            </a:pPr>
            <a:r>
              <a:rPr lang="zh-CN" altLang="en-US" sz="2000" b="1" smtClean="0">
                <a:solidFill>
                  <a:schemeClr val="tx1">
                    <a:lumMod val="95000"/>
                    <a:lumOff val="5000"/>
                  </a:schemeClr>
                </a:solidFill>
                <a:latin typeface="黑体" pitchFamily="49" charset="-122"/>
                <a:ea typeface="黑体" pitchFamily="49" charset="-122"/>
              </a:rPr>
              <a:t>先</a:t>
            </a:r>
            <a:r>
              <a:rPr lang="zh-CN" altLang="en-US" sz="2000" b="1">
                <a:solidFill>
                  <a:schemeClr val="tx1">
                    <a:lumMod val="95000"/>
                    <a:lumOff val="5000"/>
                  </a:schemeClr>
                </a:solidFill>
                <a:latin typeface="黑体" pitchFamily="49" charset="-122"/>
                <a:ea typeface="黑体" pitchFamily="49" charset="-122"/>
              </a:rPr>
              <a:t>破秦入咸阳者</a:t>
            </a:r>
            <a:r>
              <a:rPr lang="zh-CN" altLang="en-US" sz="2000" b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王</a:t>
            </a:r>
            <a:r>
              <a:rPr lang="zh-CN" altLang="en-US" sz="2000" b="1" smtClean="0">
                <a:solidFill>
                  <a:schemeClr val="tx1">
                    <a:lumMod val="95000"/>
                    <a:lumOff val="5000"/>
                  </a:schemeClr>
                </a:solidFill>
                <a:latin typeface="黑体" pitchFamily="49" charset="-122"/>
                <a:ea typeface="黑体" pitchFamily="49" charset="-122"/>
              </a:rPr>
              <a:t>之（名词</a:t>
            </a:r>
            <a:r>
              <a:rPr lang="zh-CN" altLang="en-US" sz="2000" b="1">
                <a:solidFill>
                  <a:schemeClr val="tx1">
                    <a:lumMod val="95000"/>
                    <a:lumOff val="5000"/>
                  </a:schemeClr>
                </a:solidFill>
                <a:latin typeface="黑体" pitchFamily="49" charset="-122"/>
                <a:ea typeface="黑体" pitchFamily="49" charset="-122"/>
              </a:rPr>
              <a:t>使</a:t>
            </a:r>
            <a:r>
              <a:rPr lang="zh-CN" altLang="en-US" sz="2000" b="1" smtClean="0">
                <a:solidFill>
                  <a:schemeClr val="tx1">
                    <a:lumMod val="95000"/>
                    <a:lumOff val="5000"/>
                  </a:schemeClr>
                </a:solidFill>
                <a:latin typeface="黑体" pitchFamily="49" charset="-122"/>
                <a:ea typeface="黑体" pitchFamily="49" charset="-122"/>
              </a:rPr>
              <a:t>动）使</a:t>
            </a:r>
            <a:r>
              <a:rPr lang="zh-CN" altLang="en-US" sz="2000" b="1">
                <a:solidFill>
                  <a:schemeClr val="tx1">
                    <a:lumMod val="95000"/>
                    <a:lumOff val="5000"/>
                  </a:schemeClr>
                </a:solidFill>
                <a:latin typeface="黑体" pitchFamily="49" charset="-122"/>
                <a:ea typeface="黑体" pitchFamily="49" charset="-122"/>
              </a:rPr>
              <a:t>之为王 </a:t>
            </a:r>
            <a:endParaRPr lang="en-US" altLang="zh-CN" sz="2000" b="1" smtClean="0">
              <a:solidFill>
                <a:schemeClr val="tx1">
                  <a:lumMod val="95000"/>
                  <a:lumOff val="5000"/>
                </a:schemeClr>
              </a:solidFill>
              <a:latin typeface="黑体" pitchFamily="49" charset="-122"/>
              <a:ea typeface="黑体" pitchFamily="49" charset="-122"/>
            </a:endParaRPr>
          </a:p>
          <a:p>
            <a:pPr marL="457200" indent="-457200" algn="l">
              <a:buFont typeface="Wingdings" pitchFamily="2" charset="2"/>
              <a:buChar char="ü"/>
            </a:pPr>
            <a:r>
              <a:rPr lang="zh-CN" altLang="en-US" sz="2000" b="1">
                <a:solidFill>
                  <a:schemeClr val="tx1">
                    <a:lumMod val="95000"/>
                    <a:lumOff val="5000"/>
                  </a:schemeClr>
                </a:solidFill>
                <a:latin typeface="黑体" pitchFamily="49" charset="-122"/>
                <a:ea typeface="黑体" pitchFamily="49" charset="-122"/>
                <a:sym typeface="+mn-ea"/>
              </a:rPr>
              <a:t>项伯杀人，臣</a:t>
            </a:r>
            <a:r>
              <a:rPr lang="zh-CN" altLang="en-US" sz="2000" b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  <a:sym typeface="+mn-ea"/>
              </a:rPr>
              <a:t>活</a:t>
            </a:r>
            <a:r>
              <a:rPr lang="zh-CN" altLang="en-US" sz="2000" b="1">
                <a:solidFill>
                  <a:schemeClr val="tx1">
                    <a:lumMod val="95000"/>
                    <a:lumOff val="5000"/>
                  </a:schemeClr>
                </a:solidFill>
                <a:latin typeface="黑体" pitchFamily="49" charset="-122"/>
                <a:ea typeface="黑体" pitchFamily="49" charset="-122"/>
                <a:sym typeface="+mn-ea"/>
              </a:rPr>
              <a:t>之（动词使动）使……活</a:t>
            </a:r>
            <a:endParaRPr lang="en-US" altLang="zh-CN" sz="2000" b="1">
              <a:solidFill>
                <a:schemeClr val="tx1">
                  <a:lumMod val="95000"/>
                  <a:lumOff val="5000"/>
                </a:schemeClr>
              </a:solidFill>
              <a:latin typeface="黑体" pitchFamily="49" charset="-122"/>
              <a:ea typeface="黑体" pitchFamily="49" charset="-122"/>
              <a:sym typeface="+mn-ea"/>
            </a:endParaRPr>
          </a:p>
          <a:p>
            <a:pPr marL="457200" indent="-457200" algn="l">
              <a:buFont typeface="Wingdings" pitchFamily="2" charset="2"/>
              <a:buChar char="ü"/>
            </a:pPr>
            <a:r>
              <a:rPr lang="zh-CN" altLang="en-US" sz="2000" b="1">
                <a:solidFill>
                  <a:schemeClr val="tx1">
                    <a:lumMod val="95000"/>
                    <a:lumOff val="5000"/>
                  </a:schemeClr>
                </a:solidFill>
                <a:latin typeface="黑体" pitchFamily="49" charset="-122"/>
                <a:ea typeface="黑体" pitchFamily="49" charset="-122"/>
                <a:sym typeface="+mn-ea"/>
              </a:rPr>
              <a:t>沛公旦日</a:t>
            </a:r>
            <a:r>
              <a:rPr lang="zh-CN" altLang="en-US" sz="2000" b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  <a:sym typeface="+mn-ea"/>
              </a:rPr>
              <a:t>从</a:t>
            </a:r>
            <a:r>
              <a:rPr lang="zh-CN" altLang="en-US" sz="2000" b="1">
                <a:solidFill>
                  <a:schemeClr val="tx1">
                    <a:lumMod val="95000"/>
                    <a:lumOff val="5000"/>
                  </a:schemeClr>
                </a:solidFill>
                <a:latin typeface="黑体" pitchFamily="49" charset="-122"/>
                <a:ea typeface="黑体" pitchFamily="49" charset="-122"/>
                <a:sym typeface="+mn-ea"/>
              </a:rPr>
              <a:t>百余骑来见项王</a:t>
            </a:r>
            <a:r>
              <a:rPr lang="en-US" altLang="zh-CN" sz="2000" b="1">
                <a:solidFill>
                  <a:schemeClr val="tx1">
                    <a:lumMod val="95000"/>
                    <a:lumOff val="5000"/>
                  </a:schemeClr>
                </a:solidFill>
                <a:latin typeface="黑体" pitchFamily="49" charset="-122"/>
                <a:ea typeface="黑体" pitchFamily="49" charset="-122"/>
                <a:sym typeface="+mn-ea"/>
              </a:rPr>
              <a:t>(</a:t>
            </a:r>
            <a:r>
              <a:rPr lang="zh-CN" altLang="en-US" sz="2000" b="1">
                <a:solidFill>
                  <a:schemeClr val="tx1">
                    <a:lumMod val="95000"/>
                    <a:lumOff val="5000"/>
                  </a:schemeClr>
                </a:solidFill>
                <a:latin typeface="黑体" pitchFamily="49" charset="-122"/>
                <a:ea typeface="黑体" pitchFamily="49" charset="-122"/>
                <a:sym typeface="+mn-ea"/>
              </a:rPr>
              <a:t>动词使动</a:t>
            </a:r>
            <a:r>
              <a:rPr lang="en-US" altLang="zh-CN" sz="2000" b="1">
                <a:solidFill>
                  <a:schemeClr val="tx1">
                    <a:lumMod val="95000"/>
                    <a:lumOff val="5000"/>
                  </a:schemeClr>
                </a:solidFill>
                <a:latin typeface="黑体" pitchFamily="49" charset="-122"/>
                <a:ea typeface="黑体" pitchFamily="49" charset="-122"/>
                <a:sym typeface="+mn-ea"/>
              </a:rPr>
              <a:t>)</a:t>
            </a:r>
            <a:r>
              <a:rPr lang="zh-CN" altLang="en-US" sz="2000" b="1">
                <a:solidFill>
                  <a:schemeClr val="tx1">
                    <a:lumMod val="95000"/>
                    <a:lumOff val="5000"/>
                  </a:schemeClr>
                </a:solidFill>
                <a:latin typeface="黑体" pitchFamily="49" charset="-122"/>
                <a:ea typeface="黑体" pitchFamily="49" charset="-122"/>
                <a:sym typeface="+mn-ea"/>
              </a:rPr>
              <a:t>使……跟从，率领  </a:t>
            </a:r>
            <a:endParaRPr lang="en-US" altLang="zh-CN" sz="2000" b="1">
              <a:solidFill>
                <a:schemeClr val="tx1">
                  <a:lumMod val="95000"/>
                  <a:lumOff val="5000"/>
                </a:schemeClr>
              </a:solidFill>
              <a:latin typeface="黑体" pitchFamily="49" charset="-122"/>
              <a:ea typeface="黑体" pitchFamily="49" charset="-122"/>
              <a:sym typeface="+mn-ea"/>
            </a:endParaRPr>
          </a:p>
          <a:p>
            <a:pPr algn="l"/>
            <a:endParaRPr lang="zh-CN" altLang="en-US">
              <a:solidFill>
                <a:srgbClr val="682828"/>
              </a:solidFill>
              <a:latin typeface="黑体" pitchFamily="49" charset="-122"/>
              <a:ea typeface="黑体" pitchFamily="49" charset="-122"/>
            </a:endParaRPr>
          </a:p>
          <a:p>
            <a:pPr marL="457200" indent="-457200" algn="l">
              <a:buFont typeface="Wingdings" pitchFamily="2" charset="2"/>
              <a:buChar char="ü"/>
            </a:pPr>
            <a:endParaRPr lang="zh-CN" altLang="en-US">
              <a:solidFill>
                <a:schemeClr val="tx1">
                  <a:lumMod val="95000"/>
                  <a:lumOff val="5000"/>
                </a:schemeClr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79640" y="331136"/>
            <a:ext cx="3479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itchFamily="2" charset="2"/>
              <a:buChar char="Ø"/>
            </a:pPr>
            <a:r>
              <a:rPr lang="zh-CN" altLang="en-US" sz="2000" b="1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名词作</a:t>
            </a:r>
            <a:r>
              <a:rPr lang="zh-CN" altLang="en-US" sz="2000" b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动词</a:t>
            </a:r>
            <a:endParaRPr lang="zh-CN" altLang="en-US" sz="2000" b="1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479640" y="1920852"/>
            <a:ext cx="7264803" cy="27622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Ø"/>
            </a:pPr>
            <a:r>
              <a:rPr lang="zh-CN" altLang="en-US" sz="2000" b="1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形容词作动词</a:t>
            </a:r>
            <a:endParaRPr lang="en-US" altLang="zh-CN" sz="2000" b="1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49" charset="-122"/>
              <a:ea typeface="黑体" pitchFamily="49" charset="-122"/>
            </a:endParaRPr>
          </a:p>
          <a:p>
            <a:pPr marL="457200" indent="-457200">
              <a:buFont typeface="Wingdings" pitchFamily="2" charset="2"/>
              <a:buChar char="ü"/>
            </a:pPr>
            <a:r>
              <a:rPr lang="zh-CN" altLang="en-US" sz="2000" b="1">
                <a:solidFill>
                  <a:schemeClr val="tx1">
                    <a:lumMod val="95000"/>
                    <a:lumOff val="5000"/>
                  </a:schemeClr>
                </a:solidFill>
                <a:latin typeface="黑体" pitchFamily="49" charset="-122"/>
                <a:ea typeface="黑体" pitchFamily="49" charset="-122"/>
                <a:sym typeface="+mn-ea"/>
              </a:rPr>
              <a:t>素</a:t>
            </a:r>
            <a:r>
              <a:rPr lang="zh-CN" altLang="en-US" sz="2000" b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  <a:sym typeface="+mn-ea"/>
              </a:rPr>
              <a:t>善</a:t>
            </a:r>
            <a:r>
              <a:rPr lang="zh-CN" altLang="en-US" sz="2000" b="1">
                <a:solidFill>
                  <a:schemeClr val="tx1">
                    <a:lumMod val="95000"/>
                    <a:lumOff val="5000"/>
                  </a:schemeClr>
                </a:solidFill>
                <a:latin typeface="黑体" pitchFamily="49" charset="-122"/>
                <a:ea typeface="黑体" pitchFamily="49" charset="-122"/>
                <a:sym typeface="+mn-ea"/>
              </a:rPr>
              <a:t>留侯张良：交好 </a:t>
            </a:r>
            <a:endParaRPr lang="en-US" altLang="zh-CN" sz="2000" b="1">
              <a:solidFill>
                <a:schemeClr val="tx1">
                  <a:lumMod val="95000"/>
                  <a:lumOff val="5000"/>
                </a:schemeClr>
              </a:solidFill>
              <a:latin typeface="黑体" pitchFamily="49" charset="-122"/>
              <a:ea typeface="黑体" pitchFamily="49" charset="-122"/>
              <a:sym typeface="+mn-ea"/>
            </a:endParaRPr>
          </a:p>
          <a:p>
            <a:pPr marL="457200" indent="-457200">
              <a:buFont typeface="Wingdings" pitchFamily="2" charset="2"/>
              <a:buChar char="ü"/>
            </a:pPr>
            <a:r>
              <a:rPr lang="zh-CN" altLang="en-US" sz="2000" b="1">
                <a:solidFill>
                  <a:schemeClr val="tx1">
                    <a:lumMod val="95000"/>
                    <a:lumOff val="5000"/>
                  </a:schemeClr>
                </a:solidFill>
                <a:latin typeface="黑体" pitchFamily="49" charset="-122"/>
                <a:ea typeface="黑体" pitchFamily="49" charset="-122"/>
                <a:sym typeface="+mn-ea"/>
              </a:rPr>
              <a:t>拔剑撞而</a:t>
            </a:r>
            <a:r>
              <a:rPr lang="zh-CN" altLang="en-US" sz="2000" b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  <a:sym typeface="+mn-ea"/>
              </a:rPr>
              <a:t>破</a:t>
            </a:r>
            <a:r>
              <a:rPr lang="zh-CN" altLang="en-US" sz="2000" b="1">
                <a:solidFill>
                  <a:schemeClr val="tx1">
                    <a:lumMod val="95000"/>
                    <a:lumOff val="5000"/>
                  </a:schemeClr>
                </a:solidFill>
                <a:latin typeface="黑体" pitchFamily="49" charset="-122"/>
                <a:ea typeface="黑体" pitchFamily="49" charset="-122"/>
                <a:sym typeface="+mn-ea"/>
              </a:rPr>
              <a:t>之：击碎、</a:t>
            </a:r>
            <a:r>
              <a:rPr lang="zh-CN" altLang="en-US" sz="2000" b="1" smtClean="0">
                <a:solidFill>
                  <a:schemeClr val="tx1">
                    <a:lumMod val="95000"/>
                    <a:lumOff val="5000"/>
                  </a:schemeClr>
                </a:solidFill>
                <a:latin typeface="黑体" pitchFamily="49" charset="-122"/>
                <a:ea typeface="黑体" pitchFamily="49" charset="-122"/>
                <a:sym typeface="+mn-ea"/>
              </a:rPr>
              <a:t>击破</a:t>
            </a:r>
            <a:endParaRPr lang="en-US" altLang="zh-CN" sz="2000" b="1" smtClean="0">
              <a:solidFill>
                <a:schemeClr val="tx1">
                  <a:lumMod val="95000"/>
                  <a:lumOff val="5000"/>
                </a:schemeClr>
              </a:solidFill>
              <a:latin typeface="黑体" pitchFamily="49" charset="-122"/>
              <a:ea typeface="黑体" pitchFamily="49" charset="-122"/>
              <a:sym typeface="+mn-ea"/>
            </a:endParaRPr>
          </a:p>
          <a:p>
            <a:r>
              <a:rPr lang="zh-CN" altLang="en-US" sz="2000" smtClean="0">
                <a:solidFill>
                  <a:schemeClr val="tx1">
                    <a:lumMod val="95000"/>
                    <a:lumOff val="5000"/>
                  </a:schemeClr>
                </a:solidFill>
                <a:latin typeface="黑体" pitchFamily="49" charset="-122"/>
                <a:ea typeface="黑体" pitchFamily="49" charset="-122"/>
                <a:sym typeface="+mn-ea"/>
              </a:rPr>
              <a:t>  </a:t>
            </a:r>
            <a:endParaRPr lang="zh-CN" altLang="en-US" sz="2000">
              <a:solidFill>
                <a:schemeClr val="tx1">
                  <a:lumMod val="95000"/>
                  <a:lumOff val="5000"/>
                </a:schemeClr>
              </a:solidFill>
              <a:latin typeface="黑体" pitchFamily="49" charset="-122"/>
              <a:ea typeface="黑体" pitchFamily="49" charset="-122"/>
            </a:endParaRPr>
          </a:p>
          <a:p>
            <a:pPr marL="342900" indent="-342900">
              <a:buFont typeface="Wingdings" pitchFamily="2" charset="2"/>
              <a:buChar char="Ø"/>
            </a:pPr>
            <a:r>
              <a:rPr lang="zh-CN" altLang="en-US" sz="2000" b="1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形容词作名词</a:t>
            </a:r>
            <a:endParaRPr lang="en-US" altLang="zh-CN" sz="2000" b="1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49" charset="-122"/>
              <a:ea typeface="黑体" pitchFamily="49" charset="-122"/>
            </a:endParaRPr>
          </a:p>
          <a:p>
            <a:pPr marL="342900" indent="-342900">
              <a:buFont typeface="Wingdings" pitchFamily="2" charset="2"/>
              <a:buChar char="ü"/>
            </a:pPr>
            <a:r>
              <a:rPr lang="zh-CN" altLang="en-US" sz="2000" b="1">
                <a:solidFill>
                  <a:schemeClr val="tx1">
                    <a:lumMod val="95000"/>
                    <a:lumOff val="5000"/>
                  </a:schemeClr>
                </a:solidFill>
                <a:latin typeface="黑体" pitchFamily="49" charset="-122"/>
                <a:ea typeface="黑体" pitchFamily="49" charset="-122"/>
                <a:sym typeface="+mn-ea"/>
              </a:rPr>
              <a:t>此其志不在</a:t>
            </a:r>
            <a:r>
              <a:rPr lang="zh-CN" altLang="en-US" sz="2000" b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  <a:sym typeface="+mn-ea"/>
              </a:rPr>
              <a:t>小</a:t>
            </a:r>
            <a:r>
              <a:rPr lang="zh-CN" altLang="en-US" sz="2000" b="1">
                <a:solidFill>
                  <a:schemeClr val="tx1">
                    <a:lumMod val="95000"/>
                    <a:lumOff val="5000"/>
                  </a:schemeClr>
                </a:solidFill>
                <a:latin typeface="黑体" pitchFamily="49" charset="-122"/>
                <a:ea typeface="黑体" pitchFamily="49" charset="-122"/>
                <a:sym typeface="+mn-ea"/>
              </a:rPr>
              <a:t>：小事</a:t>
            </a:r>
            <a:endParaRPr lang="zh-CN" altLang="en-US" sz="2000" b="1">
              <a:solidFill>
                <a:schemeClr val="tx1">
                  <a:lumMod val="95000"/>
                  <a:lumOff val="5000"/>
                </a:schemeClr>
              </a:solidFill>
              <a:latin typeface="黑体" pitchFamily="49" charset="-122"/>
              <a:ea typeface="黑体" pitchFamily="49" charset="-122"/>
            </a:endParaRPr>
          </a:p>
          <a:p>
            <a:endParaRPr lang="zh-CN" altLang="en-US" sz="2000">
              <a:solidFill>
                <a:srgbClr val="682828"/>
              </a:solidFill>
              <a:latin typeface="黑体" pitchFamily="49" charset="-122"/>
              <a:ea typeface="黑体" pitchFamily="49" charset="-122"/>
            </a:endParaRPr>
          </a:p>
          <a:p>
            <a:pPr marL="342900" indent="-342900">
              <a:buFont typeface="Wingdings" pitchFamily="2" charset="2"/>
              <a:buChar char="ü"/>
            </a:pPr>
            <a:endParaRPr lang="zh-CN" altLang="en-US" sz="200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itchFamily="49" charset="-122"/>
              <a:ea typeface="楷体" pitchFamily="49" charset="-122"/>
            </a:endParaRPr>
          </a:p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5023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>
        <p14:doors dir="vert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2010" y="289798"/>
            <a:ext cx="9196010" cy="4498083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4004370" y="3302000"/>
            <a:ext cx="184731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1183723" y="453995"/>
            <a:ext cx="4325406" cy="55476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2000" b="1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、婚姻</a:t>
            </a:r>
          </a:p>
          <a:p>
            <a:r>
              <a:rPr lang="zh-CN" altLang="en-US" sz="1800" b="1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古义：</a:t>
            </a:r>
            <a:r>
              <a:rPr lang="zh-CN" altLang="en-US" sz="1800" b="1">
                <a:solidFill>
                  <a:schemeClr val="tx1">
                    <a:lumMod val="95000"/>
                    <a:lumOff val="5000"/>
                  </a:schemeClr>
                </a:solidFill>
                <a:latin typeface="黑体" pitchFamily="49" charset="-122"/>
                <a:ea typeface="黑体" pitchFamily="49" charset="-122"/>
              </a:rPr>
              <a:t>婚姻，古义儿女亲家，女方之父为婚，男方之父为姻。</a:t>
            </a:r>
          </a:p>
          <a:p>
            <a:r>
              <a:rPr lang="zh-CN" altLang="en-US" sz="1800" b="1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今义：</a:t>
            </a:r>
            <a:r>
              <a:rPr lang="zh-CN" altLang="en-US" sz="1800" b="1">
                <a:solidFill>
                  <a:schemeClr val="tx1">
                    <a:lumMod val="95000"/>
                    <a:lumOff val="5000"/>
                  </a:schemeClr>
                </a:solidFill>
                <a:latin typeface="黑体" pitchFamily="49" charset="-122"/>
                <a:ea typeface="黑体" pitchFamily="49" charset="-122"/>
              </a:rPr>
              <a:t>结婚的事，因结婚而产生的夫妻关系。 </a:t>
            </a:r>
            <a:endParaRPr lang="en-US" altLang="zh-CN" sz="1800" b="1" smtClean="0">
              <a:solidFill>
                <a:schemeClr val="tx1">
                  <a:lumMod val="95000"/>
                  <a:lumOff val="5000"/>
                </a:schemeClr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en-US" altLang="zh-CN" sz="2000" b="1">
                <a:solidFill>
                  <a:srgbClr val="C00000"/>
                </a:solidFill>
                <a:latin typeface="黑体" pitchFamily="49" charset="-122"/>
                <a:ea typeface="黑体" pitchFamily="49" charset="-122"/>
                <a:sym typeface="+mn-ea"/>
              </a:rPr>
              <a:t>2</a:t>
            </a:r>
            <a:r>
              <a:rPr lang="zh-CN" altLang="en-US" sz="2000" b="1">
                <a:solidFill>
                  <a:srgbClr val="C00000"/>
                </a:solidFill>
                <a:latin typeface="黑体" pitchFamily="49" charset="-122"/>
                <a:ea typeface="黑体" pitchFamily="49" charset="-122"/>
                <a:sym typeface="+mn-ea"/>
              </a:rPr>
              <a:t>、非常</a:t>
            </a:r>
          </a:p>
          <a:p>
            <a:r>
              <a:rPr lang="zh-CN" altLang="en-US" sz="1800" b="1">
                <a:solidFill>
                  <a:srgbClr val="002060"/>
                </a:solidFill>
                <a:latin typeface="黑体" pitchFamily="49" charset="-122"/>
                <a:ea typeface="黑体" pitchFamily="49" charset="-122"/>
                <a:sym typeface="+mn-ea"/>
              </a:rPr>
              <a:t>古义：</a:t>
            </a:r>
            <a:r>
              <a:rPr lang="zh-CN" altLang="en-US" sz="1800" b="1">
                <a:solidFill>
                  <a:schemeClr val="tx1">
                    <a:lumMod val="95000"/>
                    <a:lumOff val="5000"/>
                  </a:schemeClr>
                </a:solidFill>
                <a:latin typeface="黑体" pitchFamily="49" charset="-122"/>
                <a:ea typeface="黑体" pitchFamily="49" charset="-122"/>
                <a:sym typeface="+mn-ea"/>
              </a:rPr>
              <a:t>意外的变故。  </a:t>
            </a:r>
            <a:endParaRPr lang="zh-CN" altLang="en-US" sz="1800" b="1">
              <a:solidFill>
                <a:schemeClr val="tx1">
                  <a:lumMod val="95000"/>
                  <a:lumOff val="5000"/>
                </a:schemeClr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1800" b="1">
                <a:solidFill>
                  <a:srgbClr val="002060"/>
                </a:solidFill>
                <a:latin typeface="黑体" pitchFamily="49" charset="-122"/>
                <a:ea typeface="黑体" pitchFamily="49" charset="-122"/>
                <a:sym typeface="+mn-ea"/>
              </a:rPr>
              <a:t>今义：</a:t>
            </a:r>
            <a:r>
              <a:rPr lang="zh-CN" altLang="en-US" sz="1800" b="1">
                <a:solidFill>
                  <a:schemeClr val="tx1">
                    <a:lumMod val="95000"/>
                    <a:lumOff val="5000"/>
                  </a:schemeClr>
                </a:solidFill>
                <a:latin typeface="黑体" pitchFamily="49" charset="-122"/>
                <a:ea typeface="黑体" pitchFamily="49" charset="-122"/>
                <a:sym typeface="+mn-ea"/>
              </a:rPr>
              <a:t>副词，很。</a:t>
            </a:r>
            <a:endParaRPr lang="en-US" altLang="zh-CN" sz="1800" b="1">
              <a:solidFill>
                <a:schemeClr val="tx1">
                  <a:lumMod val="95000"/>
                  <a:lumOff val="5000"/>
                </a:schemeClr>
              </a:solidFill>
              <a:latin typeface="黑体" pitchFamily="49" charset="-122"/>
              <a:ea typeface="黑体" pitchFamily="49" charset="-122"/>
              <a:sym typeface="+mn-ea"/>
            </a:endParaRPr>
          </a:p>
          <a:p>
            <a:r>
              <a:rPr lang="zh-CN" altLang="en-US" sz="2000" b="1">
                <a:solidFill>
                  <a:srgbClr val="C00000"/>
                </a:solidFill>
                <a:latin typeface="黑体" pitchFamily="49" charset="-122"/>
                <a:ea typeface="黑体" pitchFamily="49" charset="-122"/>
                <a:sym typeface="+mn-ea"/>
              </a:rPr>
              <a:t>3、细说</a:t>
            </a:r>
          </a:p>
          <a:p>
            <a:r>
              <a:rPr lang="zh-CN" altLang="en-US" sz="1800" b="1">
                <a:solidFill>
                  <a:srgbClr val="002060"/>
                </a:solidFill>
                <a:latin typeface="黑体" pitchFamily="49" charset="-122"/>
                <a:ea typeface="黑体" pitchFamily="49" charset="-122"/>
                <a:sym typeface="+mn-ea"/>
              </a:rPr>
              <a:t>古义：</a:t>
            </a:r>
            <a:r>
              <a:rPr lang="zh-CN" altLang="en-US" sz="1800" b="1">
                <a:solidFill>
                  <a:schemeClr val="tx1">
                    <a:lumMod val="95000"/>
                    <a:lumOff val="5000"/>
                  </a:schemeClr>
                </a:solidFill>
                <a:latin typeface="黑体" pitchFamily="49" charset="-122"/>
                <a:ea typeface="黑体" pitchFamily="49" charset="-122"/>
                <a:sym typeface="+mn-ea"/>
              </a:rPr>
              <a:t>小人的谗言。  </a:t>
            </a:r>
            <a:endParaRPr lang="zh-CN" altLang="en-US" sz="1800" b="1">
              <a:solidFill>
                <a:schemeClr val="tx1">
                  <a:lumMod val="95000"/>
                  <a:lumOff val="5000"/>
                </a:schemeClr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1800" b="1">
                <a:solidFill>
                  <a:srgbClr val="002060"/>
                </a:solidFill>
                <a:latin typeface="黑体" pitchFamily="49" charset="-122"/>
                <a:ea typeface="黑体" pitchFamily="49" charset="-122"/>
                <a:sym typeface="+mn-ea"/>
              </a:rPr>
              <a:t>今义：</a:t>
            </a:r>
            <a:r>
              <a:rPr lang="zh-CN" altLang="en-US" sz="1800" b="1">
                <a:solidFill>
                  <a:schemeClr val="tx1">
                    <a:lumMod val="95000"/>
                    <a:lumOff val="5000"/>
                  </a:schemeClr>
                </a:solidFill>
                <a:latin typeface="黑体" pitchFamily="49" charset="-122"/>
                <a:ea typeface="黑体" pitchFamily="49" charset="-122"/>
                <a:sym typeface="+mn-ea"/>
              </a:rPr>
              <a:t>详细说来。</a:t>
            </a:r>
            <a:endParaRPr lang="en-US" altLang="zh-CN" sz="1800" b="1">
              <a:solidFill>
                <a:schemeClr val="tx1">
                  <a:lumMod val="95000"/>
                  <a:lumOff val="5000"/>
                </a:schemeClr>
              </a:solidFill>
              <a:latin typeface="黑体" pitchFamily="49" charset="-122"/>
              <a:ea typeface="黑体" pitchFamily="49" charset="-122"/>
              <a:sym typeface="+mn-ea"/>
            </a:endParaRPr>
          </a:p>
          <a:p>
            <a:r>
              <a:rPr lang="en-US" altLang="zh-CN" sz="2000" b="1">
                <a:solidFill>
                  <a:srgbClr val="C00000"/>
                </a:solidFill>
                <a:latin typeface="黑体" pitchFamily="49" charset="-122"/>
                <a:ea typeface="黑体" pitchFamily="49" charset="-122"/>
                <a:sym typeface="+mn-ea"/>
              </a:rPr>
              <a:t>4</a:t>
            </a:r>
            <a:r>
              <a:rPr lang="zh-CN" altLang="en-US" sz="2000" b="1">
                <a:solidFill>
                  <a:srgbClr val="C00000"/>
                </a:solidFill>
                <a:latin typeface="黑体" pitchFamily="49" charset="-122"/>
                <a:ea typeface="黑体" pitchFamily="49" charset="-122"/>
                <a:sym typeface="+mn-ea"/>
              </a:rPr>
              <a:t>、山东</a:t>
            </a:r>
          </a:p>
          <a:p>
            <a:r>
              <a:rPr lang="zh-CN" altLang="en-US" sz="1800" b="1">
                <a:solidFill>
                  <a:srgbClr val="002060"/>
                </a:solidFill>
                <a:latin typeface="黑体" pitchFamily="49" charset="-122"/>
                <a:ea typeface="黑体" pitchFamily="49" charset="-122"/>
                <a:sym typeface="+mn-ea"/>
              </a:rPr>
              <a:t>古义：</a:t>
            </a:r>
            <a:r>
              <a:rPr lang="zh-CN" altLang="en-US" sz="1800" b="1">
                <a:solidFill>
                  <a:schemeClr val="tx1">
                    <a:lumMod val="95000"/>
                    <a:lumOff val="5000"/>
                  </a:schemeClr>
                </a:solidFill>
                <a:latin typeface="黑体" pitchFamily="49" charset="-122"/>
                <a:ea typeface="黑体" pitchFamily="49" charset="-122"/>
                <a:sym typeface="+mn-ea"/>
              </a:rPr>
              <a:t>函谷关以东  </a:t>
            </a:r>
            <a:endParaRPr lang="zh-CN" altLang="en-US" sz="1800" b="1">
              <a:solidFill>
                <a:schemeClr val="tx1">
                  <a:lumMod val="95000"/>
                  <a:lumOff val="5000"/>
                </a:schemeClr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1800" b="1">
                <a:solidFill>
                  <a:srgbClr val="002060"/>
                </a:solidFill>
                <a:latin typeface="黑体" pitchFamily="49" charset="-122"/>
                <a:ea typeface="黑体" pitchFamily="49" charset="-122"/>
                <a:sym typeface="+mn-ea"/>
              </a:rPr>
              <a:t>今义：</a:t>
            </a:r>
            <a:r>
              <a:rPr lang="zh-CN" altLang="en-US" sz="1800" b="1">
                <a:solidFill>
                  <a:schemeClr val="tx1">
                    <a:lumMod val="95000"/>
                    <a:lumOff val="5000"/>
                  </a:schemeClr>
                </a:solidFill>
                <a:latin typeface="黑体" pitchFamily="49" charset="-122"/>
                <a:ea typeface="黑体" pitchFamily="49" charset="-122"/>
                <a:sym typeface="+mn-ea"/>
              </a:rPr>
              <a:t>山东省 </a:t>
            </a:r>
            <a:endParaRPr lang="en-US" altLang="zh-CN" sz="1800" b="1">
              <a:solidFill>
                <a:schemeClr val="tx1">
                  <a:lumMod val="95000"/>
                  <a:lumOff val="5000"/>
                </a:schemeClr>
              </a:solidFill>
              <a:latin typeface="黑体" pitchFamily="49" charset="-122"/>
              <a:ea typeface="黑体" pitchFamily="49" charset="-122"/>
              <a:sym typeface="+mn-ea"/>
            </a:endParaRPr>
          </a:p>
          <a:p>
            <a:endParaRPr lang="zh-CN" altLang="en-US">
              <a:solidFill>
                <a:srgbClr val="682828"/>
              </a:solidFill>
              <a:latin typeface="黑体" pitchFamily="49" charset="-122"/>
              <a:ea typeface="黑体" pitchFamily="49" charset="-122"/>
            </a:endParaRPr>
          </a:p>
          <a:p>
            <a:endParaRPr lang="zh-CN" altLang="en-US">
              <a:solidFill>
                <a:srgbClr val="682828"/>
              </a:solidFill>
              <a:latin typeface="黑体" pitchFamily="49" charset="-122"/>
              <a:ea typeface="黑体" pitchFamily="49" charset="-122"/>
            </a:endParaRPr>
          </a:p>
          <a:p>
            <a:endParaRPr lang="zh-CN" altLang="en-US">
              <a:solidFill>
                <a:srgbClr val="682828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zh-CN" altLang="en-US" smtClean="0">
                <a:solidFill>
                  <a:srgbClr val="682828"/>
                </a:solidFill>
                <a:latin typeface="黑体" pitchFamily="49" charset="-122"/>
                <a:ea typeface="黑体" pitchFamily="49" charset="-122"/>
                <a:sym typeface="+mn-ea"/>
              </a:rPr>
              <a:t> </a:t>
            </a:r>
            <a:endParaRPr lang="zh-CN" altLang="en-US">
              <a:solidFill>
                <a:srgbClr val="682828"/>
              </a:solidFill>
              <a:latin typeface="黑体" pitchFamily="49" charset="-122"/>
              <a:ea typeface="黑体" pitchFamily="49" charset="-122"/>
            </a:endParaRPr>
          </a:p>
          <a:p>
            <a:endParaRPr lang="zh-CN" altLang="en-US">
              <a:solidFill>
                <a:srgbClr val="682828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zh-CN" altLang="en-US" smtClean="0">
                <a:solidFill>
                  <a:srgbClr val="682828"/>
                </a:solidFill>
                <a:latin typeface="黑体" pitchFamily="49" charset="-122"/>
                <a:ea typeface="黑体" pitchFamily="49" charset="-122"/>
              </a:rPr>
              <a:t> </a:t>
            </a:r>
            <a:endParaRPr lang="zh-CN" altLang="en-US">
              <a:solidFill>
                <a:srgbClr val="682828"/>
              </a:solidFill>
              <a:latin typeface="黑体" pitchFamily="49" charset="-122"/>
              <a:ea typeface="黑体" pitchFamily="49" charset="-122"/>
            </a:endParaRPr>
          </a:p>
          <a:p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4096735" y="1779560"/>
            <a:ext cx="5178740" cy="28854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C00000"/>
                </a:solidFill>
                <a:latin typeface="仿宋" pitchFamily="49" charset="-122"/>
                <a:ea typeface="仿宋" pitchFamily="49" charset="-122"/>
                <a:sym typeface="+mn-ea"/>
              </a:rPr>
              <a:t>5</a:t>
            </a:r>
            <a:r>
              <a:rPr lang="zh-CN" altLang="en-US" sz="2000" b="1">
                <a:solidFill>
                  <a:srgbClr val="C00000"/>
                </a:solidFill>
                <a:latin typeface="黑体" pitchFamily="49" charset="-122"/>
                <a:ea typeface="黑体" pitchFamily="49" charset="-122"/>
                <a:sym typeface="+mn-ea"/>
              </a:rPr>
              <a:t>、所以</a:t>
            </a:r>
          </a:p>
          <a:p>
            <a:r>
              <a:rPr lang="zh-CN" altLang="en-US" sz="1800" b="1">
                <a:solidFill>
                  <a:srgbClr val="002060"/>
                </a:solidFill>
                <a:latin typeface="黑体" pitchFamily="49" charset="-122"/>
                <a:ea typeface="黑体" pitchFamily="49" charset="-122"/>
                <a:sym typeface="+mn-ea"/>
              </a:rPr>
              <a:t>古义：</a:t>
            </a:r>
            <a:r>
              <a:rPr lang="en-US" altLang="zh-CN" sz="1800" b="1">
                <a:solidFill>
                  <a:schemeClr val="tx1">
                    <a:lumMod val="95000"/>
                    <a:lumOff val="5000"/>
                  </a:schemeClr>
                </a:solidFill>
                <a:latin typeface="黑体" pitchFamily="49" charset="-122"/>
                <a:ea typeface="黑体" pitchFamily="49" charset="-122"/>
                <a:sym typeface="+mn-ea"/>
              </a:rPr>
              <a:t>……</a:t>
            </a:r>
            <a:r>
              <a:rPr lang="zh-CN" altLang="en-US" sz="1800" b="1">
                <a:solidFill>
                  <a:schemeClr val="tx1">
                    <a:lumMod val="95000"/>
                    <a:lumOff val="5000"/>
                  </a:schemeClr>
                </a:solidFill>
                <a:latin typeface="黑体" pitchFamily="49" charset="-122"/>
                <a:ea typeface="黑体" pitchFamily="49" charset="-122"/>
                <a:sym typeface="+mn-ea"/>
              </a:rPr>
              <a:t>的原因  </a:t>
            </a:r>
            <a:endParaRPr lang="zh-CN" altLang="en-US" sz="1800" b="1">
              <a:solidFill>
                <a:schemeClr val="tx1">
                  <a:lumMod val="95000"/>
                  <a:lumOff val="5000"/>
                </a:schemeClr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1800" b="1">
                <a:solidFill>
                  <a:srgbClr val="002060"/>
                </a:solidFill>
                <a:latin typeface="黑体" pitchFamily="49" charset="-122"/>
                <a:ea typeface="黑体" pitchFamily="49" charset="-122"/>
                <a:sym typeface="+mn-ea"/>
              </a:rPr>
              <a:t>今义：</a:t>
            </a:r>
            <a:r>
              <a:rPr lang="zh-CN" altLang="en-US" sz="1800" b="1">
                <a:solidFill>
                  <a:schemeClr val="tx1">
                    <a:lumMod val="95000"/>
                    <a:lumOff val="5000"/>
                  </a:schemeClr>
                </a:solidFill>
                <a:latin typeface="黑体" pitchFamily="49" charset="-122"/>
                <a:ea typeface="黑体" pitchFamily="49" charset="-122"/>
                <a:sym typeface="+mn-ea"/>
              </a:rPr>
              <a:t>关联词 </a:t>
            </a:r>
            <a:endParaRPr lang="en-US" altLang="zh-CN" sz="1800" b="1">
              <a:solidFill>
                <a:schemeClr val="tx1">
                  <a:lumMod val="95000"/>
                  <a:lumOff val="5000"/>
                </a:schemeClr>
              </a:solidFill>
              <a:latin typeface="黑体" pitchFamily="49" charset="-122"/>
              <a:ea typeface="黑体" pitchFamily="49" charset="-122"/>
              <a:sym typeface="+mn-ea"/>
            </a:endParaRPr>
          </a:p>
          <a:p>
            <a:r>
              <a:rPr lang="en-US" altLang="zh-CN" sz="2000" b="1">
                <a:solidFill>
                  <a:srgbClr val="C00000"/>
                </a:solidFill>
                <a:latin typeface="黑体" pitchFamily="49" charset="-122"/>
                <a:ea typeface="黑体" pitchFamily="49" charset="-122"/>
                <a:sym typeface="+mn-ea"/>
              </a:rPr>
              <a:t>6</a:t>
            </a:r>
            <a:r>
              <a:rPr lang="zh-CN" altLang="en-US" sz="2000" b="1">
                <a:solidFill>
                  <a:srgbClr val="C00000"/>
                </a:solidFill>
                <a:latin typeface="黑体" pitchFamily="49" charset="-122"/>
                <a:ea typeface="黑体" pitchFamily="49" charset="-122"/>
                <a:sym typeface="+mn-ea"/>
              </a:rPr>
              <a:t>、非常</a:t>
            </a:r>
          </a:p>
          <a:p>
            <a:r>
              <a:rPr lang="zh-CN" altLang="en-US" sz="1800" b="1">
                <a:solidFill>
                  <a:srgbClr val="002060"/>
                </a:solidFill>
                <a:latin typeface="黑体" pitchFamily="49" charset="-122"/>
                <a:ea typeface="黑体" pitchFamily="49" charset="-122"/>
                <a:sym typeface="+mn-ea"/>
              </a:rPr>
              <a:t>古义：</a:t>
            </a:r>
            <a:r>
              <a:rPr lang="zh-CN" altLang="en-US" sz="1800" b="1">
                <a:solidFill>
                  <a:schemeClr val="tx1">
                    <a:lumMod val="95000"/>
                    <a:lumOff val="5000"/>
                  </a:schemeClr>
                </a:solidFill>
                <a:latin typeface="黑体" pitchFamily="49" charset="-122"/>
                <a:ea typeface="黑体" pitchFamily="49" charset="-122"/>
                <a:sym typeface="+mn-ea"/>
              </a:rPr>
              <a:t>意外变故  </a:t>
            </a:r>
            <a:endParaRPr lang="zh-CN" altLang="en-US" sz="1800" b="1">
              <a:solidFill>
                <a:schemeClr val="tx1">
                  <a:lumMod val="95000"/>
                  <a:lumOff val="5000"/>
                </a:schemeClr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1800" b="1">
                <a:solidFill>
                  <a:srgbClr val="002060"/>
                </a:solidFill>
                <a:latin typeface="黑体" pitchFamily="49" charset="-122"/>
                <a:ea typeface="黑体" pitchFamily="49" charset="-122"/>
                <a:sym typeface="+mn-ea"/>
              </a:rPr>
              <a:t>今义：</a:t>
            </a:r>
            <a:r>
              <a:rPr lang="zh-CN" altLang="en-US" sz="1800" b="1">
                <a:solidFill>
                  <a:schemeClr val="tx1">
                    <a:lumMod val="95000"/>
                    <a:lumOff val="5000"/>
                  </a:schemeClr>
                </a:solidFill>
                <a:latin typeface="黑体" pitchFamily="49" charset="-122"/>
                <a:ea typeface="黑体" pitchFamily="49" charset="-122"/>
                <a:sym typeface="+mn-ea"/>
              </a:rPr>
              <a:t>副词，表程度深 </a:t>
            </a:r>
            <a:endParaRPr lang="en-US" altLang="zh-CN" sz="1800" b="1">
              <a:solidFill>
                <a:schemeClr val="tx1">
                  <a:lumMod val="95000"/>
                  <a:lumOff val="5000"/>
                </a:schemeClr>
              </a:solidFill>
              <a:latin typeface="黑体" pitchFamily="49" charset="-122"/>
              <a:ea typeface="黑体" pitchFamily="49" charset="-122"/>
              <a:sym typeface="+mn-ea"/>
            </a:endParaRPr>
          </a:p>
          <a:p>
            <a:r>
              <a:rPr lang="en-US" altLang="zh-CN" sz="2000" b="1">
                <a:solidFill>
                  <a:srgbClr val="C00000"/>
                </a:solidFill>
                <a:latin typeface="黑体" pitchFamily="49" charset="-122"/>
                <a:ea typeface="黑体" pitchFamily="49" charset="-122"/>
                <a:sym typeface="+mn-ea"/>
              </a:rPr>
              <a:t>7</a:t>
            </a:r>
            <a:r>
              <a:rPr lang="zh-CN" altLang="en-US" sz="2000" b="1">
                <a:solidFill>
                  <a:srgbClr val="C00000"/>
                </a:solidFill>
                <a:latin typeface="黑体" pitchFamily="49" charset="-122"/>
                <a:ea typeface="黑体" pitchFamily="49" charset="-122"/>
                <a:sym typeface="+mn-ea"/>
              </a:rPr>
              <a:t>、河北、河南</a:t>
            </a:r>
          </a:p>
          <a:p>
            <a:r>
              <a:rPr lang="zh-CN" altLang="en-US" sz="1800" b="1">
                <a:solidFill>
                  <a:srgbClr val="002060"/>
                </a:solidFill>
                <a:latin typeface="黑体" pitchFamily="49" charset="-122"/>
                <a:ea typeface="黑体" pitchFamily="49" charset="-122"/>
                <a:sym typeface="+mn-ea"/>
              </a:rPr>
              <a:t>古义：</a:t>
            </a:r>
            <a:r>
              <a:rPr lang="zh-CN" altLang="en-US" sz="1800" b="1">
                <a:solidFill>
                  <a:schemeClr val="tx1">
                    <a:lumMod val="95000"/>
                    <a:lumOff val="5000"/>
                  </a:schemeClr>
                </a:solidFill>
                <a:latin typeface="黑体" pitchFamily="49" charset="-122"/>
                <a:ea typeface="黑体" pitchFamily="49" charset="-122"/>
                <a:sym typeface="+mn-ea"/>
              </a:rPr>
              <a:t>黄河以北、以南  </a:t>
            </a:r>
            <a:endParaRPr lang="zh-CN" altLang="en-US" sz="1800" b="1">
              <a:solidFill>
                <a:schemeClr val="tx1">
                  <a:lumMod val="95000"/>
                  <a:lumOff val="5000"/>
                </a:schemeClr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1800" b="1">
                <a:solidFill>
                  <a:srgbClr val="002060"/>
                </a:solidFill>
                <a:latin typeface="黑体" pitchFamily="49" charset="-122"/>
                <a:ea typeface="黑体" pitchFamily="49" charset="-122"/>
                <a:sym typeface="+mn-ea"/>
              </a:rPr>
              <a:t>今义：</a:t>
            </a:r>
            <a:r>
              <a:rPr lang="zh-CN" altLang="en-US" sz="1800" b="1">
                <a:solidFill>
                  <a:schemeClr val="tx1">
                    <a:lumMod val="95000"/>
                    <a:lumOff val="5000"/>
                  </a:schemeClr>
                </a:solidFill>
                <a:latin typeface="黑体" pitchFamily="49" charset="-122"/>
                <a:ea typeface="黑体" pitchFamily="49" charset="-122"/>
                <a:sym typeface="+mn-ea"/>
              </a:rPr>
              <a:t>河北省、河南省 </a:t>
            </a:r>
            <a:endParaRPr lang="zh-CN" altLang="en-US" sz="1800" b="1">
              <a:solidFill>
                <a:schemeClr val="tx1">
                  <a:lumMod val="95000"/>
                  <a:lumOff val="5000"/>
                </a:schemeClr>
              </a:solidFill>
              <a:latin typeface="黑体" pitchFamily="49" charset="-122"/>
              <a:ea typeface="黑体" pitchFamily="49" charset="-122"/>
            </a:endParaRPr>
          </a:p>
          <a:p>
            <a:endParaRPr lang="zh-CN" altLang="en-US">
              <a:latin typeface="黑体" pitchFamily="49" charset="-122"/>
              <a:ea typeface="黑体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61672" y="1328467"/>
            <a:ext cx="994892" cy="2123574"/>
            <a:chOff x="4050540" y="1387270"/>
            <a:chExt cx="1265465" cy="2123574"/>
          </a:xfrm>
        </p:grpSpPr>
        <p:sp>
          <p:nvSpPr>
            <p:cNvPr id="7" name="文本框 113"/>
            <p:cNvSpPr txBox="1"/>
            <p:nvPr/>
          </p:nvSpPr>
          <p:spPr>
            <a:xfrm>
              <a:off x="4317241" y="1548875"/>
              <a:ext cx="731182" cy="1798320"/>
            </a:xfrm>
            <a:prstGeom prst="rect">
              <a:avLst/>
            </a:prstGeom>
            <a:noFill/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vert="horz" wrap="square" rtlCol="0">
              <a:spAutoFit/>
            </a:bodyPr>
            <a:lstStyle/>
            <a:p>
              <a:r>
                <a:rPr lang="zh-CN" altLang="en-US" sz="28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禹卫书法行书简体" panose="02000603000000000000" pitchFamily="2" charset="-122"/>
                  <a:ea typeface="禹卫书法行书简体" panose="02000603000000000000" pitchFamily="2" charset="-122"/>
                </a:rPr>
                <a:t>古今异义</a:t>
              </a:r>
            </a:p>
          </p:txBody>
        </p:sp>
        <p:sp>
          <p:nvSpPr>
            <p:cNvPr id="8" name="矩形 7"/>
            <p:cNvSpPr>
              <a:spLocks noChangeAspect="1"/>
            </p:cNvSpPr>
            <p:nvPr/>
          </p:nvSpPr>
          <p:spPr>
            <a:xfrm>
              <a:off x="4050540" y="1387270"/>
              <a:ext cx="1265465" cy="2123574"/>
            </a:xfrm>
            <a:prstGeom prst="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4143879" y="1513034"/>
              <a:ext cx="1078787" cy="1872047"/>
            </a:xfrm>
            <a:prstGeom prst="rect">
              <a:avLst/>
            </a:prstGeom>
            <a:noFill/>
            <a:ln w="7620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935023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>
        <p14:doors dir="vert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6252"/>
            <a:ext cx="9196010" cy="4498083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4004370" y="3302000"/>
            <a:ext cx="184731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/>
          </a:p>
        </p:txBody>
      </p:sp>
      <p:sp>
        <p:nvSpPr>
          <p:cNvPr id="8" name="文本框 10"/>
          <p:cNvSpPr txBox="1"/>
          <p:nvPr/>
        </p:nvSpPr>
        <p:spPr>
          <a:xfrm>
            <a:off x="1537810" y="600122"/>
            <a:ext cx="7267575" cy="157735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>
            <a:defPPr>
              <a:defRPr lang="zh-CN"/>
            </a:defPPr>
            <a:lvl1pPr algn="ctr">
              <a:defRPr sz="2600">
                <a:solidFill>
                  <a:srgbClr val="AD0B0B"/>
                </a:solidFill>
                <a:latin typeface="迷你简启体" panose="03000509000000000000" pitchFamily="65" charset="-122"/>
                <a:ea typeface="迷你简启体" panose="03000509000000000000" pitchFamily="65" charset="-122"/>
              </a:defRPr>
            </a:lvl1pPr>
          </a:lstStyle>
          <a:p>
            <a:pPr algn="l"/>
            <a:r>
              <a:rPr lang="zh-CN" altLang="en-US" sz="24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1、因  </a:t>
            </a:r>
          </a:p>
          <a:p>
            <a:pPr algn="l"/>
            <a:r>
              <a:rPr lang="zh-CN" altLang="en-US" sz="2400" b="1">
                <a:solidFill>
                  <a:schemeClr val="tx1">
                    <a:lumMod val="95000"/>
                    <a:lumOff val="5000"/>
                  </a:schemeClr>
                </a:solidFill>
                <a:latin typeface="黑体" pitchFamily="49" charset="-122"/>
                <a:ea typeface="黑体" pitchFamily="49" charset="-122"/>
              </a:rPr>
              <a:t>项王即日</a:t>
            </a:r>
            <a:r>
              <a:rPr lang="zh-CN" altLang="en-US" sz="2400" b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因</a:t>
            </a:r>
            <a:r>
              <a:rPr lang="zh-CN" altLang="en-US" sz="2400" b="1">
                <a:solidFill>
                  <a:schemeClr val="tx1">
                    <a:lumMod val="95000"/>
                    <a:lumOff val="5000"/>
                  </a:schemeClr>
                </a:solidFill>
                <a:latin typeface="黑体" pitchFamily="49" charset="-122"/>
                <a:ea typeface="黑体" pitchFamily="49" charset="-122"/>
              </a:rPr>
              <a:t>留沛公与饮       </a:t>
            </a:r>
            <a:r>
              <a:rPr lang="zh-CN" altLang="en-US" sz="2400" b="1" smtClean="0">
                <a:solidFill>
                  <a:schemeClr val="tx1">
                    <a:lumMod val="95000"/>
                    <a:lumOff val="5000"/>
                  </a:schemeClr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zh-CN" altLang="en-US" sz="2400" b="1">
                <a:solidFill>
                  <a:schemeClr val="tx1">
                    <a:lumMod val="95000"/>
                    <a:lumOff val="5000"/>
                  </a:schemeClr>
                </a:solidFill>
                <a:latin typeface="黑体" pitchFamily="49" charset="-122"/>
                <a:ea typeface="黑体" pitchFamily="49" charset="-122"/>
              </a:rPr>
              <a:t>于是 </a:t>
            </a:r>
          </a:p>
          <a:p>
            <a:pPr algn="l"/>
            <a:r>
              <a:rPr lang="zh-CN" altLang="en-US" sz="2400" b="1">
                <a:solidFill>
                  <a:schemeClr val="tx1">
                    <a:lumMod val="95000"/>
                    <a:lumOff val="5000"/>
                  </a:schemeClr>
                </a:solidFill>
                <a:latin typeface="黑体" pitchFamily="49" charset="-122"/>
                <a:ea typeface="黑体" pitchFamily="49" charset="-122"/>
              </a:rPr>
              <a:t>请以剑舞，</a:t>
            </a:r>
            <a:r>
              <a:rPr lang="zh-CN" altLang="en-US" sz="2400" b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因</a:t>
            </a:r>
            <a:r>
              <a:rPr lang="zh-CN" altLang="en-US" sz="2400" b="1">
                <a:solidFill>
                  <a:schemeClr val="tx1">
                    <a:lumMod val="95000"/>
                    <a:lumOff val="5000"/>
                  </a:schemeClr>
                </a:solidFill>
                <a:latin typeface="黑体" pitchFamily="49" charset="-122"/>
                <a:ea typeface="黑体" pitchFamily="49" charset="-122"/>
              </a:rPr>
              <a:t>击沛公于坐     </a:t>
            </a:r>
            <a:r>
              <a:rPr lang="zh-CN" altLang="en-US" sz="2400" b="1" smtClean="0">
                <a:solidFill>
                  <a:schemeClr val="tx1">
                    <a:lumMod val="95000"/>
                    <a:lumOff val="5000"/>
                  </a:schemeClr>
                </a:solidFill>
                <a:latin typeface="黑体" pitchFamily="49" charset="-122"/>
                <a:ea typeface="黑体" pitchFamily="49" charset="-122"/>
              </a:rPr>
              <a:t> 趁机</a:t>
            </a:r>
            <a:endParaRPr lang="zh-CN" altLang="en-US" sz="2400" b="1">
              <a:solidFill>
                <a:schemeClr val="tx1">
                  <a:lumMod val="95000"/>
                  <a:lumOff val="5000"/>
                </a:schemeClr>
              </a:solidFill>
              <a:latin typeface="黑体" pitchFamily="49" charset="-122"/>
              <a:ea typeface="黑体" pitchFamily="49" charset="-122"/>
            </a:endParaRPr>
          </a:p>
          <a:p>
            <a:endParaRPr lang="zh-CN" altLang="en-US">
              <a:solidFill>
                <a:srgbClr val="682828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9" name="文本框 11"/>
          <p:cNvSpPr txBox="1"/>
          <p:nvPr/>
        </p:nvSpPr>
        <p:spPr>
          <a:xfrm>
            <a:off x="1495661" y="1892345"/>
            <a:ext cx="7351871" cy="148590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>
            <a:defPPr>
              <a:defRPr lang="zh-CN"/>
            </a:defPPr>
            <a:lvl1pPr algn="ctr">
              <a:defRPr sz="2600">
                <a:solidFill>
                  <a:srgbClr val="AD0B0B"/>
                </a:solidFill>
                <a:latin typeface="迷你简启体" panose="03000509000000000000" pitchFamily="65" charset="-122"/>
                <a:ea typeface="迷你简启体" panose="03000509000000000000" pitchFamily="65" charset="-122"/>
              </a:defRPr>
            </a:lvl1pPr>
          </a:lstStyle>
          <a:p>
            <a:pPr algn="l"/>
            <a:r>
              <a:rPr lang="zh-CN" altLang="en-US" sz="24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  <a:sym typeface="+mn-ea"/>
              </a:rPr>
              <a:t>2、如                                   </a:t>
            </a:r>
          </a:p>
          <a:p>
            <a:pPr algn="l"/>
            <a:r>
              <a:rPr lang="zh-CN" altLang="en-US" sz="2400" b="1">
                <a:solidFill>
                  <a:schemeClr val="tx1">
                    <a:lumMod val="95000"/>
                    <a:lumOff val="5000"/>
                  </a:schemeClr>
                </a:solidFill>
                <a:latin typeface="黑体" pitchFamily="49" charset="-122"/>
                <a:ea typeface="黑体" pitchFamily="49" charset="-122"/>
                <a:sym typeface="+mn-ea"/>
              </a:rPr>
              <a:t>沛公默然，曰：“固不</a:t>
            </a:r>
            <a:r>
              <a:rPr lang="zh-CN" altLang="en-US" sz="2400" b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  <a:sym typeface="+mn-ea"/>
              </a:rPr>
              <a:t>如</a:t>
            </a:r>
            <a:r>
              <a:rPr lang="zh-CN" altLang="en-US" sz="2400" b="1">
                <a:solidFill>
                  <a:schemeClr val="tx1">
                    <a:lumMod val="95000"/>
                    <a:lumOff val="5000"/>
                  </a:schemeClr>
                </a:solidFill>
                <a:latin typeface="黑体" pitchFamily="49" charset="-122"/>
                <a:ea typeface="黑体" pitchFamily="49" charset="-122"/>
                <a:sym typeface="+mn-ea"/>
              </a:rPr>
              <a:t>也。”  </a:t>
            </a:r>
            <a:r>
              <a:rPr lang="zh-CN" altLang="en-US" sz="2400" b="1" smtClean="0">
                <a:solidFill>
                  <a:schemeClr val="tx1">
                    <a:lumMod val="95000"/>
                    <a:lumOff val="5000"/>
                  </a:schemeClr>
                </a:solidFill>
                <a:latin typeface="黑体" pitchFamily="49" charset="-122"/>
                <a:ea typeface="黑体" pitchFamily="49" charset="-122"/>
                <a:sym typeface="+mn-ea"/>
              </a:rPr>
              <a:t>比</a:t>
            </a:r>
            <a:r>
              <a:rPr lang="zh-CN" altLang="en-US" sz="2400" b="1">
                <a:solidFill>
                  <a:schemeClr val="tx1">
                    <a:lumMod val="95000"/>
                    <a:lumOff val="5000"/>
                  </a:schemeClr>
                </a:solidFill>
                <a:latin typeface="黑体" pitchFamily="49" charset="-122"/>
                <a:ea typeface="黑体" pitchFamily="49" charset="-122"/>
                <a:sym typeface="+mn-ea"/>
              </a:rPr>
              <a:t>得上</a:t>
            </a:r>
          </a:p>
          <a:p>
            <a:pPr algn="l"/>
            <a:r>
              <a:rPr lang="zh-CN" altLang="en-US" sz="2400" b="1">
                <a:solidFill>
                  <a:schemeClr val="tx1">
                    <a:lumMod val="95000"/>
                    <a:lumOff val="5000"/>
                  </a:schemeClr>
                </a:solidFill>
                <a:latin typeface="黑体" pitchFamily="49" charset="-122"/>
                <a:ea typeface="黑体" pitchFamily="49" charset="-122"/>
                <a:sym typeface="+mn-ea"/>
              </a:rPr>
              <a:t>沛公起</a:t>
            </a:r>
            <a:r>
              <a:rPr lang="zh-CN" altLang="en-US" sz="2400" b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  <a:sym typeface="+mn-ea"/>
              </a:rPr>
              <a:t>如</a:t>
            </a:r>
            <a:r>
              <a:rPr lang="zh-CN" altLang="en-US" sz="2400" b="1">
                <a:solidFill>
                  <a:schemeClr val="tx1">
                    <a:lumMod val="95000"/>
                    <a:lumOff val="5000"/>
                  </a:schemeClr>
                </a:solidFill>
                <a:latin typeface="黑体" pitchFamily="49" charset="-122"/>
                <a:ea typeface="黑体" pitchFamily="49" charset="-122"/>
                <a:sym typeface="+mn-ea"/>
              </a:rPr>
              <a:t>厕                      </a:t>
            </a:r>
            <a:r>
              <a:rPr lang="zh-CN" altLang="en-US" sz="2400">
                <a:solidFill>
                  <a:schemeClr val="tx1">
                    <a:lumMod val="95000"/>
                    <a:lumOff val="5000"/>
                  </a:schemeClr>
                </a:solidFill>
                <a:latin typeface="黑体" pitchFamily="49" charset="-122"/>
                <a:ea typeface="黑体" pitchFamily="49" charset="-122"/>
                <a:sym typeface="+mn-ea"/>
              </a:rPr>
              <a:t> 到，去</a:t>
            </a:r>
          </a:p>
          <a:p>
            <a:endParaRPr lang="zh-CN" altLang="en-US" sz="2100">
              <a:solidFill>
                <a:srgbClr val="682828"/>
              </a:solidFill>
              <a:latin typeface="黑体" pitchFamily="49" charset="-122"/>
              <a:ea typeface="黑体" pitchFamily="49" charset="-122"/>
              <a:sym typeface="+mn-ea"/>
            </a:endParaRPr>
          </a:p>
        </p:txBody>
      </p:sp>
      <p:sp>
        <p:nvSpPr>
          <p:cNvPr id="11" name="文本框 12"/>
          <p:cNvSpPr txBox="1"/>
          <p:nvPr/>
        </p:nvSpPr>
        <p:spPr>
          <a:xfrm>
            <a:off x="1495661" y="3093113"/>
            <a:ext cx="8783479" cy="153162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>
            <a:defPPr>
              <a:defRPr lang="zh-CN"/>
            </a:defPPr>
            <a:lvl1pPr algn="ctr">
              <a:defRPr sz="2600">
                <a:solidFill>
                  <a:srgbClr val="AD0B0B"/>
                </a:solidFill>
                <a:latin typeface="迷你简启体" panose="03000509000000000000" pitchFamily="65" charset="-122"/>
                <a:ea typeface="迷你简启体" panose="03000509000000000000" pitchFamily="65" charset="-122"/>
              </a:defRPr>
            </a:lvl1pPr>
          </a:lstStyle>
          <a:p>
            <a:pPr algn="l"/>
            <a:r>
              <a:rPr lang="zh-CN" altLang="en-US" sz="24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  <a:sym typeface="+mn-ea"/>
              </a:rPr>
              <a:t>3、谢  </a:t>
            </a:r>
            <a:endParaRPr lang="zh-CN" altLang="en-US" sz="2400" b="1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49" charset="-122"/>
              <a:ea typeface="黑体" pitchFamily="49" charset="-122"/>
            </a:endParaRPr>
          </a:p>
          <a:p>
            <a:pPr algn="l"/>
            <a:r>
              <a:rPr lang="zh-CN" altLang="en-US" sz="2400" b="1">
                <a:solidFill>
                  <a:schemeClr val="tx1">
                    <a:lumMod val="95000"/>
                    <a:lumOff val="5000"/>
                  </a:schemeClr>
                </a:solidFill>
                <a:latin typeface="黑体" pitchFamily="49" charset="-122"/>
                <a:ea typeface="黑体" pitchFamily="49" charset="-122"/>
                <a:sym typeface="+mn-ea"/>
              </a:rPr>
              <a:t>旦日不可不蚤自来</a:t>
            </a:r>
            <a:r>
              <a:rPr lang="zh-CN" altLang="en-US" sz="2400" b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  <a:sym typeface="+mn-ea"/>
              </a:rPr>
              <a:t>谢</a:t>
            </a:r>
            <a:r>
              <a:rPr lang="zh-CN" altLang="en-US" sz="2400" b="1">
                <a:solidFill>
                  <a:schemeClr val="tx1">
                    <a:lumMod val="95000"/>
                    <a:lumOff val="5000"/>
                  </a:schemeClr>
                </a:solidFill>
                <a:latin typeface="黑体" pitchFamily="49" charset="-122"/>
                <a:ea typeface="黑体" pitchFamily="49" charset="-122"/>
                <a:sym typeface="+mn-ea"/>
              </a:rPr>
              <a:t>项王。         道歉 </a:t>
            </a:r>
            <a:endParaRPr lang="zh-CN" altLang="en-US" sz="2400" b="1">
              <a:solidFill>
                <a:schemeClr val="tx1">
                  <a:lumMod val="95000"/>
                  <a:lumOff val="5000"/>
                </a:schemeClr>
              </a:solidFill>
              <a:latin typeface="黑体" pitchFamily="49" charset="-122"/>
              <a:ea typeface="黑体" pitchFamily="49" charset="-122"/>
            </a:endParaRPr>
          </a:p>
          <a:p>
            <a:pPr algn="l"/>
            <a:r>
              <a:rPr lang="zh-CN" altLang="en-US" sz="2400" b="1">
                <a:solidFill>
                  <a:schemeClr val="tx1">
                    <a:lumMod val="95000"/>
                    <a:lumOff val="5000"/>
                  </a:schemeClr>
                </a:solidFill>
                <a:latin typeface="黑体" pitchFamily="49" charset="-122"/>
                <a:ea typeface="黑体" pitchFamily="49" charset="-122"/>
                <a:sym typeface="+mn-ea"/>
              </a:rPr>
              <a:t>乃令张良留</a:t>
            </a:r>
            <a:r>
              <a:rPr lang="zh-CN" altLang="en-US" sz="2400" b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  <a:sym typeface="+mn-ea"/>
              </a:rPr>
              <a:t>谢 </a:t>
            </a:r>
            <a:r>
              <a:rPr lang="zh-CN" altLang="en-US" sz="2400" b="1">
                <a:solidFill>
                  <a:schemeClr val="tx1">
                    <a:lumMod val="95000"/>
                    <a:lumOff val="5000"/>
                  </a:schemeClr>
                </a:solidFill>
                <a:latin typeface="黑体" pitchFamily="49" charset="-122"/>
                <a:ea typeface="黑体" pitchFamily="49" charset="-122"/>
                <a:sym typeface="+mn-ea"/>
              </a:rPr>
              <a:t>                    告辞 </a:t>
            </a:r>
            <a:endParaRPr lang="zh-CN" altLang="en-US" sz="2400" b="1">
              <a:solidFill>
                <a:schemeClr val="tx1">
                  <a:lumMod val="95000"/>
                  <a:lumOff val="5000"/>
                </a:schemeClr>
              </a:solidFill>
              <a:latin typeface="黑体" pitchFamily="49" charset="-122"/>
              <a:ea typeface="黑体" pitchFamily="49" charset="-122"/>
            </a:endParaRPr>
          </a:p>
          <a:p>
            <a:pPr algn="l"/>
            <a:r>
              <a:rPr lang="zh-CN" altLang="en-US" sz="2400" b="1">
                <a:solidFill>
                  <a:schemeClr val="tx1">
                    <a:lumMod val="95000"/>
                    <a:lumOff val="5000"/>
                  </a:schemeClr>
                </a:solidFill>
                <a:latin typeface="黑体" pitchFamily="49" charset="-122"/>
                <a:ea typeface="黑体" pitchFamily="49" charset="-122"/>
                <a:sym typeface="+mn-ea"/>
              </a:rPr>
              <a:t>哙拜</a:t>
            </a:r>
            <a:r>
              <a:rPr lang="zh-CN" altLang="en-US" sz="2400" b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  <a:sym typeface="+mn-ea"/>
              </a:rPr>
              <a:t>谢</a:t>
            </a:r>
            <a:r>
              <a:rPr lang="zh-CN" altLang="en-US" sz="2400" b="1">
                <a:solidFill>
                  <a:schemeClr val="tx1">
                    <a:lumMod val="95000"/>
                    <a:lumOff val="5000"/>
                  </a:schemeClr>
                </a:solidFill>
                <a:latin typeface="黑体" pitchFamily="49" charset="-122"/>
                <a:ea typeface="黑体" pitchFamily="49" charset="-122"/>
                <a:sym typeface="+mn-ea"/>
              </a:rPr>
              <a:t>，起，立而饮之             感谢 </a:t>
            </a:r>
            <a:endParaRPr lang="zh-CN" altLang="en-US" sz="2400" b="1">
              <a:solidFill>
                <a:schemeClr val="tx1">
                  <a:lumMod val="95000"/>
                  <a:lumOff val="5000"/>
                </a:schemeClr>
              </a:solidFill>
              <a:latin typeface="黑体" pitchFamily="49" charset="-122"/>
              <a:ea typeface="黑体" pitchFamily="49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340823" y="1281164"/>
            <a:ext cx="994892" cy="2123574"/>
            <a:chOff x="4050540" y="1387270"/>
            <a:chExt cx="1265465" cy="2123574"/>
          </a:xfrm>
        </p:grpSpPr>
        <p:sp>
          <p:nvSpPr>
            <p:cNvPr id="13" name="文本框 113"/>
            <p:cNvSpPr txBox="1"/>
            <p:nvPr/>
          </p:nvSpPr>
          <p:spPr>
            <a:xfrm>
              <a:off x="4317241" y="1548875"/>
              <a:ext cx="731182" cy="1798320"/>
            </a:xfrm>
            <a:prstGeom prst="rect">
              <a:avLst/>
            </a:prstGeom>
            <a:noFill/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vert="horz" wrap="square" rtlCol="0">
              <a:spAutoFit/>
            </a:bodyPr>
            <a:lstStyle/>
            <a:p>
              <a:r>
                <a:rPr lang="zh-CN" altLang="en-US" sz="28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禹卫书法行书简体" panose="02000603000000000000" pitchFamily="2" charset="-122"/>
                  <a:ea typeface="禹卫书法行书简体" panose="02000603000000000000" pitchFamily="2" charset="-122"/>
                </a:rPr>
                <a:t>一词多义</a:t>
              </a:r>
            </a:p>
          </p:txBody>
        </p:sp>
        <p:sp>
          <p:nvSpPr>
            <p:cNvPr id="14" name="矩形 13"/>
            <p:cNvSpPr>
              <a:spLocks noChangeAspect="1"/>
            </p:cNvSpPr>
            <p:nvPr/>
          </p:nvSpPr>
          <p:spPr>
            <a:xfrm>
              <a:off x="4050540" y="1387270"/>
              <a:ext cx="1265465" cy="2123574"/>
            </a:xfrm>
            <a:prstGeom prst="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4143879" y="1513034"/>
              <a:ext cx="1078787" cy="1872047"/>
            </a:xfrm>
            <a:prstGeom prst="rect">
              <a:avLst/>
            </a:prstGeom>
            <a:noFill/>
            <a:ln w="7620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935023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>
        <p14:doors dir="vert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9144000" cy="4104301"/>
            <a:chOff x="222252" y="-741559"/>
            <a:chExt cx="9144000" cy="4104301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46846" y="-670124"/>
              <a:ext cx="2819406" cy="1548387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222252" y="-741559"/>
              <a:ext cx="2984501" cy="4104301"/>
            </a:xfrm>
            <a:prstGeom prst="rect">
              <a:avLst/>
            </a:prstGeom>
          </p:spPr>
        </p:pic>
      </p:grpSp>
      <p:sp>
        <p:nvSpPr>
          <p:cNvPr id="3" name="文本框 2"/>
          <p:cNvSpPr txBox="1"/>
          <p:nvPr/>
        </p:nvSpPr>
        <p:spPr>
          <a:xfrm>
            <a:off x="3123169" y="1266830"/>
            <a:ext cx="389722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smtClean="0">
                <a:solidFill>
                  <a:prstClr val="black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第二、三课时</a:t>
            </a:r>
            <a:endParaRPr lang="zh-CN" altLang="en-US" sz="4800" b="1">
              <a:solidFill>
                <a:prstClr val="black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680296" y="2125074"/>
            <a:ext cx="3340094" cy="120032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3600" b="1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理</a:t>
            </a:r>
            <a:r>
              <a:rPr lang="zh-CN" altLang="en-US" sz="3600" b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清</a:t>
            </a:r>
            <a:r>
              <a:rPr lang="zh-CN" altLang="en-US" sz="3600" b="1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脉络</a:t>
            </a:r>
            <a:endParaRPr lang="en-US" altLang="zh-CN" sz="3600" b="1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itchFamily="49" charset="-122"/>
              <a:ea typeface="楷体" pitchFamily="49" charset="-122"/>
            </a:endParaRPr>
          </a:p>
          <a:p>
            <a:pPr algn="ctr"/>
            <a:r>
              <a:rPr lang="zh-CN" altLang="en-US" sz="3600" b="1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赏析人物</a:t>
            </a:r>
            <a:endParaRPr lang="zh-CN" altLang="en-US" sz="3600" b="1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54200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4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4004370" y="3302000"/>
            <a:ext cx="184731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2525323" y="1480940"/>
            <a:ext cx="4978400" cy="2121142"/>
            <a:chOff x="3771900" y="1278518"/>
            <a:chExt cx="4978400" cy="2121142"/>
          </a:xfrm>
        </p:grpSpPr>
        <p:sp>
          <p:nvSpPr>
            <p:cNvPr id="4" name="矩形 3"/>
            <p:cNvSpPr/>
            <p:nvPr/>
          </p:nvSpPr>
          <p:spPr>
            <a:xfrm>
              <a:off x="4429509" y="1278518"/>
              <a:ext cx="3663182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zh-CN" altLang="en-US" sz="5400" b="1" cap="none" spc="0" smtClean="0">
                  <a:ln w="17780" cmpd="sng">
                    <a:solidFill>
                      <a:srgbClr val="FFFFFF"/>
                    </a:solidFill>
                    <a:prstDash val="solid"/>
                    <a:miter lim="800000"/>
                  </a:ln>
                  <a:gradFill rotWithShape="1">
                    <a:gsLst>
                      <a:gs pos="0">
                        <a:srgbClr val="000000">
                          <a:tint val="92000"/>
                          <a:shade val="100000"/>
                          <a:satMod val="150000"/>
                        </a:srgbClr>
                      </a:gs>
                      <a:gs pos="49000">
                        <a:srgbClr val="000000">
                          <a:tint val="89000"/>
                          <a:shade val="90000"/>
                          <a:satMod val="150000"/>
                        </a:srgbClr>
                      </a:gs>
                      <a:gs pos="50000">
                        <a:srgbClr val="000000">
                          <a:tint val="100000"/>
                          <a:shade val="75000"/>
                          <a:satMod val="150000"/>
                        </a:srgbClr>
                      </a:gs>
                      <a:gs pos="95000">
                        <a:srgbClr val="000000">
                          <a:shade val="47000"/>
                          <a:satMod val="150000"/>
                        </a:srgbClr>
                      </a:gs>
                      <a:gs pos="100000">
                        <a:srgbClr val="000000">
                          <a:shade val="39000"/>
                          <a:satMod val="150000"/>
                        </a:srgbClr>
                      </a:gs>
                    </a:gsLst>
                    <a:lin ang="5400000"/>
                  </a:gradFill>
                  <a:effectLst>
                    <a:outerShdw blurRad="50800" algn="tl" rotWithShape="0">
                      <a:srgbClr val="000000"/>
                    </a:outerShdw>
                  </a:effectLst>
                </a:rPr>
                <a:t>分角色朗读</a:t>
              </a:r>
              <a:endParaRPr lang="zh-CN" altLang="en-US" sz="5400" b="1" cap="none" spc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3771900" y="2445553"/>
              <a:ext cx="4978400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smtClean="0">
                  <a:solidFill>
                    <a:schemeClr val="tx1">
                      <a:lumMod val="95000"/>
                      <a:lumOff val="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楷体" pitchFamily="49" charset="-122"/>
                  <a:ea typeface="楷体" pitchFamily="49" charset="-122"/>
                </a:rPr>
                <a:t>思考：文章每段各写了哪些事？涉及哪些人？人物关系如何？</a:t>
              </a:r>
              <a:endParaRPr lang="zh-CN" altLang="en-US" sz="280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361815"/>
            <a:ext cx="2311401" cy="440727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9828" y="-1779618"/>
            <a:ext cx="8329974" cy="7444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5023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>
        <p14:doors dir="vert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2400" y="406400"/>
            <a:ext cx="2641600" cy="43317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177800" y="952500"/>
            <a:ext cx="6134100" cy="378565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400" b="1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</a:t>
            </a:r>
            <a:r>
              <a:rPr lang="zh-CN" altLang="en-US" sz="2400" b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沛</a:t>
            </a:r>
            <a:r>
              <a:rPr lang="zh-CN" altLang="en-US" sz="2400" b="1">
                <a:solidFill>
                  <a:schemeClr val="tx1">
                    <a:lumMod val="95000"/>
                    <a:lumOff val="5000"/>
                  </a:schemeClr>
                </a:solidFill>
              </a:rPr>
              <a:t>公军霸上，未得</a:t>
            </a:r>
            <a:r>
              <a:rPr lang="zh-CN" altLang="en-US" sz="2400" b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与项羽相见</a:t>
            </a:r>
            <a:r>
              <a:rPr lang="zh-CN" altLang="en-US" sz="2400" b="1">
                <a:solidFill>
                  <a:schemeClr val="tx1">
                    <a:lumMod val="95000"/>
                    <a:lumOff val="5000"/>
                  </a:schemeClr>
                </a:solidFill>
              </a:rPr>
              <a:t>。沛公左司马曹无伤使人言于项羽曰：“沛公欲王关中，使子婴为相，珍宝尽有之。”项羽大怒曰：“旦日飨</a:t>
            </a:r>
            <a:r>
              <a:rPr lang="zh-CN" altLang="en-US" sz="2400" b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（</a:t>
            </a:r>
            <a:r>
              <a:rPr lang="en-US" altLang="zh-CN" sz="2400" b="1" err="1" smtClean="0">
                <a:solidFill>
                  <a:srgbClr val="002060"/>
                </a:solidFill>
              </a:rPr>
              <a:t>xiǎng</a:t>
            </a:r>
            <a:r>
              <a:rPr lang="en-US" altLang="zh-CN" sz="2400" b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)</a:t>
            </a:r>
            <a:r>
              <a:rPr lang="zh-CN" altLang="en-US" sz="2400" b="1">
                <a:solidFill>
                  <a:schemeClr val="tx1">
                    <a:lumMod val="95000"/>
                    <a:lumOff val="5000"/>
                  </a:schemeClr>
                </a:solidFill>
              </a:rPr>
              <a:t>士卒，为击破沛公军！”当是时，项羽兵四十万，在新丰鸿门；沛公兵十万，在霸上。范增说项羽曰：“沛公居山东时，贪于财货，好美姬。今入关，财物无所取，妇女无所幸，此其志不在小。吾令人望其气，皆为龙虎，成五采，此天子气也。急击勿失！”</a:t>
            </a:r>
            <a:r>
              <a:rPr lang="zh-CN" altLang="en-US" sz="2400">
                <a:solidFill>
                  <a:schemeClr val="tx1">
                    <a:lumMod val="95000"/>
                    <a:lumOff val="5000"/>
                  </a:schemeClr>
                </a:solidFill>
              </a:rPr>
              <a:t> </a:t>
            </a:r>
          </a:p>
        </p:txBody>
      </p:sp>
      <p:sp>
        <p:nvSpPr>
          <p:cNvPr id="7" name="文本框 7"/>
          <p:cNvSpPr txBox="1"/>
          <p:nvPr/>
        </p:nvSpPr>
        <p:spPr>
          <a:xfrm>
            <a:off x="318013" y="486119"/>
            <a:ext cx="1847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 sz="3600">
              <a:latin typeface="禹卫书法行书简体" panose="02000603000000000000" pitchFamily="2" charset="-122"/>
              <a:ea typeface="禹卫书法行书简体" panose="02000603000000000000" pitchFamily="2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77800" y="414342"/>
            <a:ext cx="2298700" cy="400110"/>
            <a:chOff x="177800" y="414342"/>
            <a:chExt cx="2298700" cy="400110"/>
          </a:xfrm>
        </p:grpSpPr>
        <p:pic>
          <p:nvPicPr>
            <p:cNvPr id="8" name="图片 7" descr="yun.png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77800" y="414342"/>
              <a:ext cx="751066" cy="394942"/>
            </a:xfrm>
            <a:prstGeom prst="rect">
              <a:avLst/>
            </a:prstGeom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9" name="TextBox 8"/>
            <p:cNvSpPr txBox="1"/>
            <p:nvPr/>
          </p:nvSpPr>
          <p:spPr>
            <a:xfrm>
              <a:off x="928866" y="414342"/>
              <a:ext cx="154763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楷体" pitchFamily="49" charset="-122"/>
                  <a:ea typeface="楷体" pitchFamily="49" charset="-122"/>
                </a:rPr>
                <a:t>文段阅读一</a:t>
              </a:r>
              <a:endParaRPr lang="zh-CN" altLang="en-US" sz="2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67796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>
        <p14:doors dir="vert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5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1040" fill="hold">
                                          <p:stCondLst>
                                            <p:cond delay="104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1040" fill="hold">
                                          <p:stCondLst>
                                            <p:cond delay="208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1040" fill="hold">
                                          <p:stCondLst>
                                            <p:cond delay="312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1040" fill="hold">
                                          <p:stCondLst>
                                            <p:cond delay="416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05000" y="-4830961"/>
            <a:ext cx="9144000" cy="4830961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2413000" y="1689100"/>
            <a:ext cx="46863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>
                <a:latin typeface="楷体" pitchFamily="49" charset="-122"/>
                <a:ea typeface="楷体" pitchFamily="49" charset="-122"/>
              </a:rPr>
              <a:t>战火</a:t>
            </a:r>
            <a:r>
              <a:rPr lang="zh-CN" altLang="en-US" sz="4800" b="1" smtClean="0">
                <a:latin typeface="楷体" pitchFamily="49" charset="-122"/>
                <a:ea typeface="楷体" pitchFamily="49" charset="-122"/>
              </a:rPr>
              <a:t>一触即发</a:t>
            </a:r>
            <a:endParaRPr lang="en-US" altLang="zh-CN" sz="4800" b="1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4800" b="1" smtClean="0">
                <a:latin typeface="楷体" pitchFamily="49" charset="-122"/>
                <a:ea typeface="楷体" pitchFamily="49" charset="-122"/>
              </a:rPr>
              <a:t>局势剑拔弩张</a:t>
            </a:r>
            <a:endParaRPr lang="zh-CN" altLang="en-US" sz="4800" b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245612" y="522585"/>
            <a:ext cx="227177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cap="none" spc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文段一</a:t>
            </a:r>
            <a:endParaRPr lang="zh-CN" altLang="en-US" sz="5400" b="1" cap="none" spc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177800" y="414342"/>
            <a:ext cx="2298700" cy="400110"/>
            <a:chOff x="177800" y="414342"/>
            <a:chExt cx="2298700" cy="400110"/>
          </a:xfrm>
        </p:grpSpPr>
        <p:pic>
          <p:nvPicPr>
            <p:cNvPr id="24" name="图片 23" descr="yun.pn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77800" y="414342"/>
              <a:ext cx="751066" cy="394942"/>
            </a:xfrm>
            <a:prstGeom prst="rect">
              <a:avLst/>
            </a:prstGeom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25" name="TextBox 24"/>
            <p:cNvSpPr txBox="1"/>
            <p:nvPr/>
          </p:nvSpPr>
          <p:spPr>
            <a:xfrm>
              <a:off x="928866" y="414342"/>
              <a:ext cx="154763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楷体" pitchFamily="49" charset="-122"/>
                  <a:ea typeface="楷体" pitchFamily="49" charset="-122"/>
                </a:rPr>
                <a:t>文段赏析一</a:t>
              </a:r>
              <a:endParaRPr lang="zh-CN" altLang="en-US" sz="2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34100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>
        <p14:doors dir="vert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73472E-18 -3.7037E-07 C 0.0085 0.01512 0.01232 0.03364 0.01805 0.05185 C 0.02552 0.07592 0.03871 0.09351 0.04305 0.12098 C 0.04739 0.14814 0.04479 0.13271 0.05139 0.16821 C 0.05764 0.20092 0.05885 0.23148 0.06805 0.2645 C 0.07118 0.29814 0.07864 0.33086 0.08472 0.36327 C 0.08611 0.37037 0.08923 0.37592 0.09027 0.38271 C 0.09218 0.39691 0.09618 0.40679 0.09861 0.42006 C 0.09913 0.42284 0.09913 0.42654 0.1 0.42993 C 0.10156 0.43518 0.10555 0.44475 0.10555 0.44475 C 0.11111 0.48426 0.12222 0.51851 0.12777 0.55802 C 0.13507 0.61049 0.13871 0.66574 0.15 0.71605 C 0.15156 0.73209 0.15468 0.74722 0.15694 0.76296 C 0.15816 0.77191 0.16111 0.79012 0.16111 0.79012 C 0.16163 0.80247 0.16146 0.81481 0.1625 0.82716 C 0.16284 0.8324 0.16527 0.84197 0.16527 0.84197 C 0.16892 0.88734 0.17083 0.93209 0.17083 0.97777" pathEditMode="relative" ptsTypes="ffffffffffffffffA">
                                      <p:cBhvr>
                                        <p:cTn id="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8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8" dur="5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1040" fill="hold">
                                          <p:stCondLst>
                                            <p:cond delay="104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1040" fill="hold">
                                          <p:stCondLst>
                                            <p:cond delay="208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1040" fill="hold">
                                          <p:stCondLst>
                                            <p:cond delay="312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1040" fill="hold">
                                          <p:stCondLst>
                                            <p:cond delay="416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9593" y="-1325366"/>
            <a:ext cx="7342520" cy="643406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0800" y="809284"/>
            <a:ext cx="7759700" cy="378565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16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   </a:t>
            </a:r>
            <a:r>
              <a:rPr lang="zh-CN" altLang="en-US" sz="14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 </a:t>
            </a:r>
            <a:r>
              <a:rPr lang="zh-CN" altLang="en-US" sz="1600" b="1" smtClean="0">
                <a:latin typeface="黑体" pitchFamily="49" charset="-122"/>
                <a:ea typeface="黑体" pitchFamily="49" charset="-122"/>
              </a:rPr>
              <a:t>楚左尹</a:t>
            </a:r>
            <a:r>
              <a:rPr lang="zh-CN" altLang="en-US" sz="1600" b="1">
                <a:latin typeface="黑体" pitchFamily="49" charset="-122"/>
                <a:ea typeface="黑体" pitchFamily="49" charset="-122"/>
              </a:rPr>
              <a:t>项伯者，项羽季父也，素善留侯张良。张良是时从沛公，项伯乃夜驰之沛公军，私见张良，具告以事，欲呼张良与俱去，曰：“毋从俱死也。”张良曰：“臣为韩王送沛公，沛公今事有急，亡去不义，不可不语。” 良乃入，具告沛公。沛公大惊，曰：“为之奈何？”张良曰：“谁为大王为此计者？”曰：“鲰（</a:t>
            </a:r>
            <a:r>
              <a:rPr lang="zh-CN" altLang="en-US" sz="1600" b="1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 zōu </a:t>
            </a:r>
            <a:r>
              <a:rPr lang="zh-CN" altLang="en-US" sz="1600" b="1" smtClean="0">
                <a:latin typeface="黑体" pitchFamily="49" charset="-122"/>
                <a:ea typeface="黑体" pitchFamily="49" charset="-122"/>
              </a:rPr>
              <a:t>）</a:t>
            </a:r>
            <a:r>
              <a:rPr lang="zh-CN" altLang="en-US" sz="1600" b="1">
                <a:latin typeface="黑体" pitchFamily="49" charset="-122"/>
                <a:ea typeface="黑体" pitchFamily="49" charset="-122"/>
              </a:rPr>
              <a:t>生说（</a:t>
            </a:r>
            <a:r>
              <a:rPr lang="en-US" altLang="zh-CN" sz="1600" b="1" err="1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shuì</a:t>
            </a:r>
            <a:r>
              <a:rPr lang="zh-CN" altLang="en-US" sz="1600" b="1">
                <a:latin typeface="黑体" pitchFamily="49" charset="-122"/>
                <a:ea typeface="黑体" pitchFamily="49" charset="-122"/>
              </a:rPr>
              <a:t>）我曰：‘距关，毋内诸侯，秦地可尽王也。’故听之。”良曰：“料大王士卒足以当项王乎？”沛公默然，曰：“固不如也。且为之奈何？”张良曰：“请往谓项伯，言沛公不敢背项王也。”沛公曰：“君安与项伯有故？”张良曰：“秦时与臣游，项伯杀人，臣活之；今事有急，故幸来告良。”沛公曰：“孰与君少长？”良曰：“长于臣。”沛公曰：“君为我呼入，吾得兄事之。”张良出，要项伯。项伯即入见沛公。沛公奉卮</a:t>
            </a:r>
            <a:r>
              <a:rPr lang="en-US" altLang="zh-CN" sz="1600" b="1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1600" b="1" err="1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zhī)</a:t>
            </a:r>
            <a:r>
              <a:rPr lang="zh-CN" altLang="en-US" sz="1600" b="1">
                <a:latin typeface="黑体" pitchFamily="49" charset="-122"/>
                <a:ea typeface="黑体" pitchFamily="49" charset="-122"/>
              </a:rPr>
              <a:t>酒为寿，约为婚姻，曰：“吾入关，秋毫不敢有所近，籍吏民</a:t>
            </a:r>
            <a:r>
              <a:rPr lang="en-US" altLang="zh-CN" sz="1600" b="1">
                <a:latin typeface="黑体" pitchFamily="49" charset="-122"/>
                <a:ea typeface="黑体" pitchFamily="49" charset="-122"/>
              </a:rPr>
              <a:t>,</a:t>
            </a:r>
            <a:r>
              <a:rPr lang="zh-CN" altLang="en-US" sz="1600" b="1">
                <a:latin typeface="黑体" pitchFamily="49" charset="-122"/>
                <a:ea typeface="黑体" pitchFamily="49" charset="-122"/>
              </a:rPr>
              <a:t>封府库，而待将军。所以遣将守关者，备他盗之出入与非常也。日夜望将军至，岂敢反乎！愿伯具言臣之不敢倍德也。”项伯许诺，谓沛公曰：“旦日不可不蚤自来谢项王。”沛公曰：“诺。”于是项伯复夜去，至军中，具以沛公言报项王，因言曰：“沛公不先破关中，公岂敢入乎？今人有大功而击之，不义也。不如因善遇之。”项王许诺</a:t>
            </a:r>
            <a:r>
              <a:rPr lang="zh-CN" altLang="en-US" sz="1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。</a:t>
            </a:r>
            <a:endParaRPr lang="zh-CN" altLang="en-US" sz="1600" b="1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文本框 7"/>
          <p:cNvSpPr txBox="1"/>
          <p:nvPr/>
        </p:nvSpPr>
        <p:spPr>
          <a:xfrm>
            <a:off x="318013" y="486119"/>
            <a:ext cx="1847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 sz="3600">
              <a:latin typeface="禹卫书法行书简体" panose="02000603000000000000" pitchFamily="2" charset="-122"/>
              <a:ea typeface="禹卫书法行书简体" panose="02000603000000000000" pitchFamily="2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77800" y="414342"/>
            <a:ext cx="2870200" cy="400110"/>
            <a:chOff x="177800" y="414342"/>
            <a:chExt cx="2120900" cy="400110"/>
          </a:xfrm>
        </p:grpSpPr>
        <p:pic>
          <p:nvPicPr>
            <p:cNvPr id="8" name="图片 7" descr="yun.pn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77800" y="414342"/>
              <a:ext cx="751066" cy="394942"/>
            </a:xfrm>
            <a:prstGeom prst="rect">
              <a:avLst/>
            </a:prstGeom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9" name="TextBox 8"/>
            <p:cNvSpPr txBox="1"/>
            <p:nvPr/>
          </p:nvSpPr>
          <p:spPr>
            <a:xfrm>
              <a:off x="928866" y="414342"/>
              <a:ext cx="136983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楷体" pitchFamily="49" charset="-122"/>
                  <a:ea typeface="楷体" pitchFamily="49" charset="-122"/>
                </a:rPr>
                <a:t>文段阅读二</a:t>
              </a:r>
              <a:endParaRPr lang="zh-CN" altLang="en-US" sz="2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63168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>
        <p14:doors dir="vert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5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1040" fill="hold">
                                          <p:stCondLst>
                                            <p:cond delay="104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1040" fill="hold">
                                          <p:stCondLst>
                                            <p:cond delay="208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1040" fill="hold">
                                          <p:stCondLst>
                                            <p:cond delay="312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1040" fill="hold">
                                          <p:stCondLst>
                                            <p:cond delay="416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2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77800" y="414342"/>
            <a:ext cx="2298700" cy="400110"/>
            <a:chOff x="177800" y="414342"/>
            <a:chExt cx="2298700" cy="400110"/>
          </a:xfrm>
        </p:grpSpPr>
        <p:pic>
          <p:nvPicPr>
            <p:cNvPr id="7" name="图片 6" descr="yun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77800" y="414342"/>
              <a:ext cx="751066" cy="394942"/>
            </a:xfrm>
            <a:prstGeom prst="rect">
              <a:avLst/>
            </a:prstGeom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8" name="TextBox 7"/>
            <p:cNvSpPr txBox="1"/>
            <p:nvPr/>
          </p:nvSpPr>
          <p:spPr>
            <a:xfrm>
              <a:off x="928866" y="414342"/>
              <a:ext cx="154763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楷体" pitchFamily="49" charset="-122"/>
                  <a:ea typeface="楷体" pitchFamily="49" charset="-122"/>
                </a:rPr>
                <a:t>文段赏析二</a:t>
              </a:r>
              <a:endParaRPr lang="zh-CN" altLang="en-US" sz="2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</a:endParaRPr>
            </a:p>
          </p:txBody>
        </p:sp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112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23" y="1427946"/>
            <a:ext cx="2286000" cy="2286000"/>
          </a:xfrm>
          <a:prstGeom prst="roundRect">
            <a:avLst>
              <a:gd name="adj" fmla="val 8594"/>
            </a:avLst>
          </a:prstGeom>
          <a:blipFill dpi="0" rotWithShape="1">
            <a:blip r:embed="rId6"/>
            <a:stretch>
              <a:fillRect/>
            </a:stretch>
          </a:blip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0" name="矩形 9"/>
          <p:cNvSpPr/>
          <p:nvPr/>
        </p:nvSpPr>
        <p:spPr>
          <a:xfrm>
            <a:off x="3910965" y="809284"/>
            <a:ext cx="157607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cap="none" spc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思考</a:t>
            </a:r>
            <a:endParaRPr lang="zh-CN" altLang="en-US" sz="5400" b="1" cap="none" spc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5228" y="-1572195"/>
            <a:ext cx="8329974" cy="7444446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2476500" y="1786116"/>
            <a:ext cx="547370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项伯作为项羽营中的高官，当他得知项羽欲击破沛公军的时候，为何马上跑到刘邦营中报信</a:t>
            </a:r>
            <a:r>
              <a:rPr lang="en-US" altLang="zh-CN" sz="32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?</a:t>
            </a:r>
            <a:r>
              <a:rPr lang="zh-CN" altLang="en-US" sz="32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同学们如何看待这种行为</a:t>
            </a:r>
            <a:r>
              <a:rPr lang="en-US" altLang="zh-CN" sz="32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?</a:t>
            </a:r>
            <a:endParaRPr lang="zh-CN" altLang="en-US" sz="3200" b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3" name="New picture"/>
          <p:cNvPicPr/>
          <p:nvPr/>
        </p:nvPicPr>
        <p:blipFill>
          <a:blip r:embed="rId8"/>
          <a:stretch>
            <a:fillRect/>
          </a:stretch>
        </p:blipFill>
        <p:spPr>
          <a:xfrm>
            <a:off x="11226800" y="10833100"/>
            <a:ext cx="304800" cy="228600"/>
          </a:xfrm>
          <a:prstGeom prst="cube">
            <a:avLst/>
          </a:prstGeom>
        </p:spPr>
      </p:pic>
    </p:spTree>
    <p:extLst>
      <p:ext uri="{BB962C8B-B14F-4D97-AF65-F5344CB8AC3E}">
        <p14:creationId xmlns:p14="http://schemas.microsoft.com/office/powerpoint/2010/main" val="3642678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>
        <p14:doors dir="vert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5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1040" fill="hold">
                                          <p:stCondLst>
                                            <p:cond delay="104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1040" fill="hold">
                                          <p:stCondLst>
                                            <p:cond delay="208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1040" fill="hold">
                                          <p:stCondLst>
                                            <p:cond delay="312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1040" fill="hold">
                                          <p:stCondLst>
                                            <p:cond delay="416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5200"/>
                            </p:stCondLst>
                            <p:childTnLst>
                              <p:par>
                                <p:cTn id="17" presetID="8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8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05000" y="-4830961"/>
            <a:ext cx="10302034" cy="5442774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1435100" y="1828800"/>
            <a:ext cx="6578600" cy="23083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1800" b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一分为二评价法：</a:t>
            </a:r>
            <a:endParaRPr lang="en-US" altLang="zh-CN" sz="1800" b="1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49" charset="-122"/>
              <a:ea typeface="黑体" pitchFamily="49" charset="-122"/>
            </a:endParaRPr>
          </a:p>
          <a:p>
            <a:r>
              <a:rPr lang="en-US" altLang="zh-CN" sz="18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A</a:t>
            </a:r>
            <a:r>
              <a:rPr lang="zh-CN" altLang="en-US" sz="18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、项</a:t>
            </a:r>
            <a:r>
              <a:rPr lang="zh-CN" altLang="en-US" sz="1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伯报信，并不是因为刘邦，而是因为刘邦营中有曾经救过自己的好友</a:t>
            </a:r>
            <a:r>
              <a:rPr lang="en-US" altLang="zh-CN" sz="1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--</a:t>
            </a:r>
            <a:r>
              <a:rPr lang="zh-CN" altLang="en-US" sz="1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张良。他的这种行为是为了报恩。属于知恩图报，是不应该批判的</a:t>
            </a:r>
            <a:r>
              <a:rPr lang="zh-CN" altLang="en-US" sz="18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。</a:t>
            </a:r>
            <a:endParaRPr lang="zh-CN" altLang="en-US" sz="18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49" charset="-122"/>
              <a:ea typeface="黑体" pitchFamily="49" charset="-122"/>
            </a:endParaRPr>
          </a:p>
          <a:p>
            <a:r>
              <a:rPr lang="en-US" altLang="zh-CN" sz="1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B</a:t>
            </a:r>
            <a:r>
              <a:rPr lang="zh-CN" altLang="en-US" sz="18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、作为</a:t>
            </a:r>
            <a:r>
              <a:rPr lang="zh-CN" altLang="en-US" sz="1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项羽营中的左尹，本属于集团内部高官，加之他又是项羽的小叔叔，与公与私，他都不应该在这种危急关头向敌方报信。因为他的报信，最终致使整个集团落入了一个悲哀的结局，实属不该。</a:t>
            </a:r>
          </a:p>
        </p:txBody>
      </p:sp>
      <p:sp>
        <p:nvSpPr>
          <p:cNvPr id="20" name="矩形 19"/>
          <p:cNvSpPr/>
          <p:nvPr/>
        </p:nvSpPr>
        <p:spPr>
          <a:xfrm>
            <a:off x="3245612" y="414342"/>
            <a:ext cx="227177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cap="none" spc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文段二</a:t>
            </a:r>
            <a:endParaRPr lang="zh-CN" altLang="en-US" sz="5400" b="1" cap="none" spc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77800" y="414342"/>
            <a:ext cx="2298700" cy="400110"/>
            <a:chOff x="177800" y="414342"/>
            <a:chExt cx="2298700" cy="400110"/>
          </a:xfrm>
        </p:grpSpPr>
        <p:pic>
          <p:nvPicPr>
            <p:cNvPr id="7" name="图片 6" descr="yun.pn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77800" y="414342"/>
              <a:ext cx="751066" cy="394942"/>
            </a:xfrm>
            <a:prstGeom prst="rect">
              <a:avLst/>
            </a:prstGeom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8" name="TextBox 7"/>
            <p:cNvSpPr txBox="1"/>
            <p:nvPr/>
          </p:nvSpPr>
          <p:spPr>
            <a:xfrm>
              <a:off x="928866" y="414342"/>
              <a:ext cx="154763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楷体" pitchFamily="49" charset="-122"/>
                  <a:ea typeface="楷体" pitchFamily="49" charset="-122"/>
                </a:rPr>
                <a:t>文段赏析二</a:t>
              </a:r>
              <a:endParaRPr lang="zh-CN" altLang="en-US" sz="2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326609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>
        <p14:doors dir="vert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73472E-18 -3.7037E-07 C 0.0085 0.01512 0.01232 0.03364 0.01805 0.05185 C 0.02552 0.07592 0.03871 0.09351 0.04305 0.12098 C 0.04739 0.14814 0.04479 0.13271 0.05139 0.16821 C 0.05764 0.20092 0.05885 0.23148 0.06805 0.2645 C 0.07118 0.29814 0.07864 0.33086 0.08472 0.36327 C 0.08611 0.37037 0.08923 0.37592 0.09027 0.38271 C 0.09218 0.39691 0.09618 0.40679 0.09861 0.42006 C 0.09913 0.42284 0.09913 0.42654 0.1 0.42993 C 0.10156 0.43518 0.10555 0.44475 0.10555 0.44475 C 0.11111 0.48426 0.12222 0.51851 0.12777 0.55802 C 0.13507 0.61049 0.13871 0.66574 0.15 0.71605 C 0.15156 0.73209 0.15468 0.74722 0.15694 0.76296 C 0.15816 0.77191 0.16111 0.79012 0.16111 0.79012 C 0.16163 0.80247 0.16146 0.81481 0.1625 0.82716 C 0.16284 0.8324 0.16527 0.84197 0.16527 0.84197 C 0.16892 0.88734 0.17083 0.93209 0.17083 0.97777" pathEditMode="relative" ptsTypes="ffffffffffffffffA">
                                      <p:cBhvr>
                                        <p:cTn id="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8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8" dur="5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1040" fill="hold">
                                          <p:stCondLst>
                                            <p:cond delay="104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1040" fill="hold">
                                          <p:stCondLst>
                                            <p:cond delay="208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1040" fill="hold">
                                          <p:stCondLst>
                                            <p:cond delay="312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1040" fill="hold">
                                          <p:stCondLst>
                                            <p:cond delay="416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421699" y="1814074"/>
            <a:ext cx="265970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smtClean="0">
                <a:latin typeface="隶书" panose="02010509060101010101" pitchFamily="49" charset="-122"/>
                <a:ea typeface="隶书" panose="02010509060101010101" pitchFamily="49" charset="-122"/>
              </a:rPr>
              <a:t>第一</a:t>
            </a:r>
            <a:r>
              <a:rPr lang="zh-CN" altLang="en-US" sz="4800" b="1">
                <a:latin typeface="隶书" panose="02010509060101010101" pitchFamily="49" charset="-122"/>
                <a:ea typeface="隶书" panose="02010509060101010101" pitchFamily="49" charset="-122"/>
              </a:rPr>
              <a:t>课时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4004370" y="3302000"/>
            <a:ext cx="184731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2984501" cy="4104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342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4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4004370" y="3302000"/>
            <a:ext cx="184731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5228" y="-1572195"/>
            <a:ext cx="8329974" cy="7444446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177800" y="414342"/>
            <a:ext cx="2298700" cy="400110"/>
            <a:chOff x="177800" y="414342"/>
            <a:chExt cx="2298700" cy="400110"/>
          </a:xfrm>
        </p:grpSpPr>
        <p:pic>
          <p:nvPicPr>
            <p:cNvPr id="12" name="图片 11" descr="yun.pn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77800" y="414342"/>
              <a:ext cx="751066" cy="394942"/>
            </a:xfrm>
            <a:prstGeom prst="rect">
              <a:avLst/>
            </a:prstGeom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3" name="TextBox 12"/>
            <p:cNvSpPr txBox="1"/>
            <p:nvPr/>
          </p:nvSpPr>
          <p:spPr>
            <a:xfrm>
              <a:off x="928866" y="414342"/>
              <a:ext cx="154763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楷体" pitchFamily="49" charset="-122"/>
                  <a:ea typeface="楷体" pitchFamily="49" charset="-122"/>
                </a:rPr>
                <a:t>文段赏析二</a:t>
              </a:r>
              <a:endParaRPr lang="zh-CN" altLang="en-US" sz="2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2730500" y="1786116"/>
            <a:ext cx="472440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张良在得知项羽“欲击破沛公军”的时候并没有独自离开，而是选择了告诉沛公，并且积极出谋划策，这一做法体现了张良怎样的特点</a:t>
            </a:r>
            <a:r>
              <a:rPr lang="en-US" altLang="zh-CN"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?</a:t>
            </a:r>
            <a:endParaRPr lang="zh-CN" altLang="en-US" sz="2800" b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910965" y="809284"/>
            <a:ext cx="157607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cap="none" spc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思考</a:t>
            </a:r>
            <a:endParaRPr lang="zh-CN" altLang="en-US" sz="5400" b="1" cap="none" spc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652" y="936315"/>
            <a:ext cx="2298700" cy="3269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31947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>
        <p14:doors dir="vert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" dur="5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1040" fill="hold">
                                          <p:stCondLst>
                                            <p:cond delay="104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" dur="1040" fill="hold">
                                          <p:stCondLst>
                                            <p:cond delay="208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1040" fill="hold">
                                          <p:stCondLst>
                                            <p:cond delay="312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2" dur="1040" fill="hold">
                                          <p:stCondLst>
                                            <p:cond delay="416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3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1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1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1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05000" y="-4830961"/>
            <a:ext cx="9144000" cy="4830961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1702683" y="2260599"/>
            <a:ext cx="5607812" cy="5232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忠、义、沉着冷静、</a:t>
            </a:r>
            <a:r>
              <a:rPr lang="zh-CN" altLang="en-US" sz="28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足智多谋</a:t>
            </a:r>
            <a:endParaRPr lang="zh-CN" altLang="en-US" sz="28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245612" y="522585"/>
            <a:ext cx="227177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cap="none" spc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文段二</a:t>
            </a:r>
            <a:endParaRPr lang="zh-CN" altLang="en-US" sz="5400" b="1" cap="none" spc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77800" y="414342"/>
            <a:ext cx="2298700" cy="400110"/>
            <a:chOff x="177800" y="414342"/>
            <a:chExt cx="2298700" cy="400110"/>
          </a:xfrm>
        </p:grpSpPr>
        <p:pic>
          <p:nvPicPr>
            <p:cNvPr id="6" name="图片 5" descr="yun.pn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77800" y="414342"/>
              <a:ext cx="751066" cy="394942"/>
            </a:xfrm>
            <a:prstGeom prst="rect">
              <a:avLst/>
            </a:prstGeom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7" name="TextBox 6"/>
            <p:cNvSpPr txBox="1"/>
            <p:nvPr/>
          </p:nvSpPr>
          <p:spPr>
            <a:xfrm>
              <a:off x="928866" y="414342"/>
              <a:ext cx="154763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楷体" pitchFamily="49" charset="-122"/>
                  <a:ea typeface="楷体" pitchFamily="49" charset="-122"/>
                </a:rPr>
                <a:t>文段赏析二</a:t>
              </a:r>
              <a:endParaRPr lang="zh-CN" altLang="en-US" sz="2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92874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>
        <p14:doors dir="vert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73472E-18 -3.7037E-07 C 0.0085 0.01512 0.01232 0.03364 0.01805 0.05185 C 0.02552 0.07592 0.03871 0.09351 0.04305 0.12098 C 0.04739 0.14814 0.04479 0.13271 0.05139 0.16821 C 0.05764 0.20092 0.05885 0.23148 0.06805 0.2645 C 0.07118 0.29814 0.07864 0.33086 0.08472 0.36327 C 0.08611 0.37037 0.08923 0.37592 0.09027 0.38271 C 0.09218 0.39691 0.09618 0.40679 0.09861 0.42006 C 0.09913 0.42284 0.09913 0.42654 0.1 0.42993 C 0.10156 0.43518 0.10555 0.44475 0.10555 0.44475 C 0.11111 0.48426 0.12222 0.51851 0.12777 0.55802 C 0.13507 0.61049 0.13871 0.66574 0.15 0.71605 C 0.15156 0.73209 0.15468 0.74722 0.15694 0.76296 C 0.15816 0.77191 0.16111 0.79012 0.16111 0.79012 C 0.16163 0.80247 0.16146 0.81481 0.1625 0.82716 C 0.16284 0.8324 0.16527 0.84197 0.16527 0.84197 C 0.16892 0.88734 0.17083 0.93209 0.17083 0.97777" pathEditMode="relative" ptsTypes="ffffffffffffffffA">
                                      <p:cBhvr>
                                        <p:cTn id="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8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8" dur="5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1040" fill="hold">
                                          <p:stCondLst>
                                            <p:cond delay="104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1040" fill="hold">
                                          <p:stCondLst>
                                            <p:cond delay="208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1040" fill="hold">
                                          <p:stCondLst>
                                            <p:cond delay="312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1040" fill="hold">
                                          <p:stCondLst>
                                            <p:cond delay="416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" y="910884"/>
            <a:ext cx="5918200" cy="3693319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18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   </a:t>
            </a:r>
            <a:r>
              <a:rPr lang="zh-CN" altLang="en-US" sz="1800" b="1" smtClean="0">
                <a:latin typeface="黑体" pitchFamily="49" charset="-122"/>
                <a:ea typeface="黑体" pitchFamily="49" charset="-122"/>
              </a:rPr>
              <a:t>沛</a:t>
            </a:r>
            <a:r>
              <a:rPr lang="zh-CN" altLang="en-US" sz="1800" b="1">
                <a:latin typeface="黑体" pitchFamily="49" charset="-122"/>
                <a:ea typeface="黑体" pitchFamily="49" charset="-122"/>
              </a:rPr>
              <a:t>公旦日从百余骑来见项王，至鸿门，谢曰：“臣与将军戮力而攻秦，将军战河北，臣战河南，然不自意能先入关破秦，得复见将军于此。今者有小人之言，令将军与臣有郤。”项王曰：“此沛公左司马曹无伤言之；不然，籍何以至此</a:t>
            </a:r>
            <a:r>
              <a:rPr lang="en-US" altLang="zh-CN" sz="1800" b="1">
                <a:latin typeface="黑体" pitchFamily="49" charset="-122"/>
                <a:ea typeface="黑体" pitchFamily="49" charset="-122"/>
              </a:rPr>
              <a:t>?”</a:t>
            </a:r>
            <a:r>
              <a:rPr lang="zh-CN" altLang="en-US" sz="1800" b="1">
                <a:latin typeface="黑体" pitchFamily="49" charset="-122"/>
                <a:ea typeface="黑体" pitchFamily="49" charset="-122"/>
              </a:rPr>
              <a:t>项王即日因留沛公与饮。项王、项伯东向坐，亚父南向坐</a:t>
            </a:r>
            <a:r>
              <a:rPr lang="en-US" altLang="zh-CN" sz="1800" b="1">
                <a:latin typeface="黑体" pitchFamily="49" charset="-122"/>
                <a:ea typeface="黑体" pitchFamily="49" charset="-122"/>
              </a:rPr>
              <a:t>----</a:t>
            </a:r>
            <a:r>
              <a:rPr lang="zh-CN" altLang="en-US" sz="1800" b="1">
                <a:latin typeface="黑体" pitchFamily="49" charset="-122"/>
                <a:ea typeface="黑体" pitchFamily="49" charset="-122"/>
              </a:rPr>
              <a:t>亚父者，范增也。沛公北向坐，张良西向侍。范增数（</a:t>
            </a:r>
            <a:r>
              <a:rPr lang="en-US" altLang="zh-CN" sz="1800" b="1" err="1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shuò</a:t>
            </a:r>
            <a:r>
              <a:rPr lang="zh-CN" altLang="en-US" sz="1800" b="1">
                <a:latin typeface="黑体" pitchFamily="49" charset="-122"/>
                <a:ea typeface="黑体" pitchFamily="49" charset="-122"/>
              </a:rPr>
              <a:t>）目项王，举所佩玉玦以示之者三，项王默然不应。范增起，出，召项庄，谓曰：“君王为人不忍。若入前为寿，寿毕，请以剑舞，因击沛公于坐，杀之。不者，若属皆且为所虏。”庄则入为寿。寿毕，曰：“君王与沛公饮，军中无以为乐，请以剑舞。”项王曰：“诺。”项庄拔剑起舞，项伯亦拔剑起舞，常以身翼蔽沛公，庄不得击。 </a:t>
            </a:r>
            <a:endParaRPr lang="zh-CN" altLang="en-US" sz="1800" b="1">
              <a:solidFill>
                <a:schemeClr val="tx1">
                  <a:lumMod val="95000"/>
                  <a:lumOff val="5000"/>
                </a:schemeClr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文本框 7"/>
          <p:cNvSpPr txBox="1"/>
          <p:nvPr/>
        </p:nvSpPr>
        <p:spPr>
          <a:xfrm>
            <a:off x="-836223" y="809284"/>
            <a:ext cx="1847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 sz="3600">
              <a:latin typeface="禹卫书法行书简体" panose="02000603000000000000" pitchFamily="2" charset="-122"/>
              <a:ea typeface="禹卫书法行书简体" panose="02000603000000000000" pitchFamily="2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77800" y="414342"/>
            <a:ext cx="2489200" cy="400110"/>
            <a:chOff x="177800" y="414342"/>
            <a:chExt cx="2489200" cy="400110"/>
          </a:xfrm>
        </p:grpSpPr>
        <p:pic>
          <p:nvPicPr>
            <p:cNvPr id="8" name="图片 7" descr="yun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77800" y="414342"/>
              <a:ext cx="751066" cy="394942"/>
            </a:xfrm>
            <a:prstGeom prst="rect">
              <a:avLst/>
            </a:prstGeom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9" name="TextBox 8"/>
            <p:cNvSpPr txBox="1"/>
            <p:nvPr/>
          </p:nvSpPr>
          <p:spPr>
            <a:xfrm>
              <a:off x="928866" y="414342"/>
              <a:ext cx="173813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楷体" pitchFamily="49" charset="-122"/>
                  <a:ea typeface="楷体" pitchFamily="49" charset="-122"/>
                </a:rPr>
                <a:t>文段阅读三</a:t>
              </a:r>
              <a:endParaRPr lang="zh-CN" altLang="en-US" sz="2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</a:endParaRPr>
            </a:p>
          </p:txBody>
        </p:sp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3300" y="406400"/>
            <a:ext cx="3060699" cy="4331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0200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>
        <p14:doors dir="vert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5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1040" fill="hold">
                                          <p:stCondLst>
                                            <p:cond delay="104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1040" fill="hold">
                                          <p:stCondLst>
                                            <p:cond delay="208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1040" fill="hold">
                                          <p:stCondLst>
                                            <p:cond delay="312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1040" fill="hold">
                                          <p:stCondLst>
                                            <p:cond delay="416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4004370" y="3302000"/>
            <a:ext cx="184731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5228" y="-1572195"/>
            <a:ext cx="8329974" cy="7444446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177800" y="414342"/>
            <a:ext cx="2298700" cy="400110"/>
            <a:chOff x="177800" y="414342"/>
            <a:chExt cx="2298700" cy="400110"/>
          </a:xfrm>
        </p:grpSpPr>
        <p:pic>
          <p:nvPicPr>
            <p:cNvPr id="12" name="图片 11" descr="yun.pn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77800" y="414342"/>
              <a:ext cx="751066" cy="394942"/>
            </a:xfrm>
            <a:prstGeom prst="rect">
              <a:avLst/>
            </a:prstGeom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3" name="TextBox 12"/>
            <p:cNvSpPr txBox="1"/>
            <p:nvPr/>
          </p:nvSpPr>
          <p:spPr>
            <a:xfrm>
              <a:off x="928866" y="414342"/>
              <a:ext cx="154763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楷体" pitchFamily="49" charset="-122"/>
                  <a:ea typeface="楷体" pitchFamily="49" charset="-122"/>
                </a:rPr>
                <a:t>文段赏析三</a:t>
              </a:r>
              <a:endParaRPr lang="zh-CN" altLang="en-US" sz="2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3201037" y="1887716"/>
            <a:ext cx="4572000" cy="138499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为什么作者要花这么多的笔墨介绍座次呢</a:t>
            </a:r>
            <a:r>
              <a:rPr lang="en-US" altLang="zh-CN"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?</a:t>
            </a:r>
            <a:r>
              <a:rPr lang="zh-CN" altLang="en-US"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请同学们谈谈自己的理解。</a:t>
            </a:r>
            <a:endParaRPr lang="en-US" altLang="zh-CN" sz="2800" b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910965" y="809284"/>
            <a:ext cx="157607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cap="none" spc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思考</a:t>
            </a:r>
            <a:endParaRPr lang="zh-CN" altLang="en-US" sz="5400" b="1" cap="none" spc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92200"/>
            <a:ext cx="3048000" cy="3695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0123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>
        <p14:doors dir="vert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" dur="5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1040" fill="hold">
                                          <p:stCondLst>
                                            <p:cond delay="104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" dur="1040" fill="hold">
                                          <p:stCondLst>
                                            <p:cond delay="208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1040" fill="hold">
                                          <p:stCondLst>
                                            <p:cond delay="312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2" dur="1040" fill="hold">
                                          <p:stCondLst>
                                            <p:cond delay="416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3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21347" y="-4830961"/>
            <a:ext cx="9648807" cy="5097661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1219199" y="1790700"/>
            <a:ext cx="6308261" cy="196977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座次其实是可以体现人物尊卑的一种方式</a:t>
            </a:r>
            <a:r>
              <a:rPr lang="zh-CN" altLang="en-US" sz="2400" b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。</a:t>
            </a:r>
            <a:r>
              <a:rPr lang="zh-CN" altLang="en-US" sz="16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按</a:t>
            </a:r>
            <a:r>
              <a:rPr lang="zh-CN" altLang="en-US" sz="1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古代礼仪，帝王与臣下相对时，帝王面南，臣下面北</a:t>
            </a:r>
            <a:r>
              <a:rPr lang="en-US" altLang="zh-CN" sz="1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;</a:t>
            </a:r>
            <a:r>
              <a:rPr lang="zh-CN" altLang="en-US" sz="1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宾主之间相对时，则为宾东向，主西向</a:t>
            </a:r>
            <a:r>
              <a:rPr lang="en-US" altLang="zh-CN" sz="1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;</a:t>
            </a:r>
            <a:r>
              <a:rPr lang="zh-CN" altLang="en-US" sz="1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长幼之间相对时，长者东向，幼者西向。宴席的四面座位，以东向最尊，次为南向，再次为北向，西向侍坐</a:t>
            </a:r>
            <a:r>
              <a:rPr lang="zh-CN" altLang="en-US" sz="16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。</a:t>
            </a:r>
            <a:endParaRPr lang="en-US" altLang="zh-CN" sz="1600" b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49" charset="-122"/>
              <a:ea typeface="黑体" pitchFamily="49" charset="-122"/>
            </a:endParaRPr>
          </a:p>
          <a:p>
            <a:endParaRPr lang="zh-CN" altLang="en-US" sz="16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16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项羽</a:t>
            </a:r>
            <a:r>
              <a:rPr lang="zh-CN" altLang="en-US" sz="1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居尊位的原因，一是出身高贵</a:t>
            </a:r>
            <a:r>
              <a:rPr lang="en-US" altLang="zh-CN" sz="1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(</a:t>
            </a:r>
            <a:r>
              <a:rPr lang="zh-CN" altLang="en-US" sz="1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名门、名将之后</a:t>
            </a:r>
            <a:r>
              <a:rPr lang="en-US" altLang="zh-CN" sz="1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1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，二是巨鹿一役后成为反秦主力，诸侯皆臣服之，三则是因为实力强大</a:t>
            </a:r>
            <a:r>
              <a:rPr lang="zh-CN" altLang="en-US" sz="18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。</a:t>
            </a:r>
            <a:endParaRPr lang="zh-CN" altLang="en-US" sz="44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245612" y="522585"/>
            <a:ext cx="227177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cap="none" spc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文段三</a:t>
            </a:r>
            <a:endParaRPr lang="zh-CN" altLang="en-US" sz="5400" b="1" cap="none" spc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77800" y="414342"/>
            <a:ext cx="2298700" cy="400110"/>
            <a:chOff x="177800" y="414342"/>
            <a:chExt cx="2298700" cy="400110"/>
          </a:xfrm>
        </p:grpSpPr>
        <p:pic>
          <p:nvPicPr>
            <p:cNvPr id="6" name="图片 5" descr="yun.pn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77800" y="414342"/>
              <a:ext cx="751066" cy="394942"/>
            </a:xfrm>
            <a:prstGeom prst="rect">
              <a:avLst/>
            </a:prstGeom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7" name="TextBox 6"/>
            <p:cNvSpPr txBox="1"/>
            <p:nvPr/>
          </p:nvSpPr>
          <p:spPr>
            <a:xfrm>
              <a:off x="928866" y="414342"/>
              <a:ext cx="154763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楷体" pitchFamily="49" charset="-122"/>
                  <a:ea typeface="楷体" pitchFamily="49" charset="-122"/>
                </a:rPr>
                <a:t>文段赏析三</a:t>
              </a:r>
              <a:endParaRPr lang="zh-CN" altLang="en-US" sz="2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40029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>
        <p14:doors dir="vert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73472E-18 -3.7037E-07 C 0.0085 0.01512 0.01232 0.03364 0.01805 0.05185 C 0.02552 0.07592 0.03871 0.09351 0.04305 0.12098 C 0.04739 0.14814 0.04479 0.13271 0.05139 0.16821 C 0.05764 0.20092 0.05885 0.23148 0.06805 0.2645 C 0.07118 0.29814 0.07864 0.33086 0.08472 0.36327 C 0.08611 0.37037 0.08923 0.37592 0.09027 0.38271 C 0.09218 0.39691 0.09618 0.40679 0.09861 0.42006 C 0.09913 0.42284 0.09913 0.42654 0.1 0.42993 C 0.10156 0.43518 0.10555 0.44475 0.10555 0.44475 C 0.11111 0.48426 0.12222 0.51851 0.12777 0.55802 C 0.13507 0.61049 0.13871 0.66574 0.15 0.71605 C 0.15156 0.73209 0.15468 0.74722 0.15694 0.76296 C 0.15816 0.77191 0.16111 0.79012 0.16111 0.79012 C 0.16163 0.80247 0.16146 0.81481 0.1625 0.82716 C 0.16284 0.8324 0.16527 0.84197 0.16527 0.84197 C 0.16892 0.88734 0.17083 0.93209 0.17083 0.97777" pathEditMode="relative" ptsTypes="ffffffffffffffffA">
                                      <p:cBhvr>
                                        <p:cTn id="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8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8" dur="5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1040" fill="hold">
                                          <p:stCondLst>
                                            <p:cond delay="104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1040" fill="hold">
                                          <p:stCondLst>
                                            <p:cond delay="208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1040" fill="hold">
                                          <p:stCondLst>
                                            <p:cond delay="312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1040" fill="hold">
                                          <p:stCondLst>
                                            <p:cond delay="416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73269" y="-4830961"/>
            <a:ext cx="9705969" cy="5127861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1219199" y="1663700"/>
            <a:ext cx="6223001" cy="329320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根据座次的安排，可以</a:t>
            </a:r>
            <a:r>
              <a:rPr lang="zh-CN" altLang="en-US" sz="2400" b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看出</a:t>
            </a:r>
            <a:r>
              <a:rPr lang="en-US" altLang="zh-CN" sz="2400" b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:</a:t>
            </a:r>
          </a:p>
          <a:p>
            <a:r>
              <a:rPr lang="zh-CN" altLang="en-US" sz="24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项羽：居</a:t>
            </a:r>
            <a:r>
              <a:rPr lang="zh-CN" altLang="en-US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尊不</a:t>
            </a:r>
            <a:r>
              <a:rPr lang="zh-CN" altLang="en-US" sz="24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让、“</a:t>
            </a:r>
            <a:r>
              <a:rPr lang="zh-CN" altLang="en-US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自衿</a:t>
            </a:r>
            <a:r>
              <a:rPr lang="zh-CN" altLang="en-US" sz="24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功大”</a:t>
            </a:r>
            <a:r>
              <a:rPr lang="zh-CN" altLang="en-US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、“欲以武力经营天下”善斗勇、狂妄自大的性格特点</a:t>
            </a:r>
            <a:r>
              <a:rPr lang="zh-CN" altLang="en-US" sz="24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。</a:t>
            </a:r>
            <a:endParaRPr lang="en-US" altLang="zh-CN" sz="2400" b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49" charset="-122"/>
              <a:ea typeface="黑体" pitchFamily="49" charset="-122"/>
            </a:endParaRPr>
          </a:p>
          <a:p>
            <a:endParaRPr lang="zh-CN" altLang="en-US" sz="24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24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刘邦：审时度势，积极</a:t>
            </a:r>
            <a:r>
              <a:rPr lang="zh-CN" altLang="en-US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退让的应变之策，展现了老练成熟、老谋深算、能屈能伸的性格特点</a:t>
            </a:r>
            <a:r>
              <a:rPr lang="zh-CN" altLang="en-US" sz="24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。</a:t>
            </a:r>
            <a:endParaRPr lang="en-US" altLang="zh-CN" sz="24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49" charset="-122"/>
              <a:ea typeface="黑体" pitchFamily="49" charset="-122"/>
            </a:endParaRPr>
          </a:p>
          <a:p>
            <a:endParaRPr lang="zh-CN" altLang="en-US" sz="40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245612" y="522585"/>
            <a:ext cx="227177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cap="none" spc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文段三</a:t>
            </a:r>
            <a:endParaRPr lang="zh-CN" altLang="en-US" sz="5400" b="1" cap="none" spc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77800" y="414342"/>
            <a:ext cx="2298700" cy="400110"/>
            <a:chOff x="177800" y="414342"/>
            <a:chExt cx="2298700" cy="400110"/>
          </a:xfrm>
        </p:grpSpPr>
        <p:pic>
          <p:nvPicPr>
            <p:cNvPr id="6" name="图片 5" descr="yun.pn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77800" y="414342"/>
              <a:ext cx="751066" cy="394942"/>
            </a:xfrm>
            <a:prstGeom prst="rect">
              <a:avLst/>
            </a:prstGeom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7" name="TextBox 6"/>
            <p:cNvSpPr txBox="1"/>
            <p:nvPr/>
          </p:nvSpPr>
          <p:spPr>
            <a:xfrm>
              <a:off x="928866" y="414342"/>
              <a:ext cx="154763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楷体" pitchFamily="49" charset="-122"/>
                  <a:ea typeface="楷体" pitchFamily="49" charset="-122"/>
                </a:rPr>
                <a:t>文段赏析三</a:t>
              </a:r>
              <a:endParaRPr lang="zh-CN" altLang="en-US" sz="2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13949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>
        <p14:doors dir="vert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73472E-18 -3.7037E-07 C 0.0085 0.01512 0.01232 0.03364 0.01805 0.05185 C 0.02552 0.07592 0.03871 0.09351 0.04305 0.12098 C 0.04739 0.14814 0.04479 0.13271 0.05139 0.16821 C 0.05764 0.20092 0.05885 0.23148 0.06805 0.2645 C 0.07118 0.29814 0.07864 0.33086 0.08472 0.36327 C 0.08611 0.37037 0.08923 0.37592 0.09027 0.38271 C 0.09218 0.39691 0.09618 0.40679 0.09861 0.42006 C 0.09913 0.42284 0.09913 0.42654 0.1 0.42993 C 0.10156 0.43518 0.10555 0.44475 0.10555 0.44475 C 0.11111 0.48426 0.12222 0.51851 0.12777 0.55802 C 0.13507 0.61049 0.13871 0.66574 0.15 0.71605 C 0.15156 0.73209 0.15468 0.74722 0.15694 0.76296 C 0.15816 0.77191 0.16111 0.79012 0.16111 0.79012 C 0.16163 0.80247 0.16146 0.81481 0.1625 0.82716 C 0.16284 0.8324 0.16527 0.84197 0.16527 0.84197 C 0.16892 0.88734 0.17083 0.93209 0.17083 0.97777" pathEditMode="relative" ptsTypes="ffffffffffffffffA">
                                      <p:cBhvr>
                                        <p:cTn id="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8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8" dur="5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1040" fill="hold">
                                          <p:stCondLst>
                                            <p:cond delay="104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1040" fill="hold">
                                          <p:stCondLst>
                                            <p:cond delay="208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1040" fill="hold">
                                          <p:stCondLst>
                                            <p:cond delay="312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1040" fill="hold">
                                          <p:stCondLst>
                                            <p:cond delay="416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4004370" y="3302000"/>
            <a:ext cx="184731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5228" y="-1572195"/>
            <a:ext cx="8329974" cy="7444446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177800" y="414342"/>
            <a:ext cx="2298700" cy="400110"/>
            <a:chOff x="177800" y="414342"/>
            <a:chExt cx="2298700" cy="400110"/>
          </a:xfrm>
        </p:grpSpPr>
        <p:pic>
          <p:nvPicPr>
            <p:cNvPr id="12" name="图片 11" descr="yun.pn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77800" y="414342"/>
              <a:ext cx="751066" cy="394942"/>
            </a:xfrm>
            <a:prstGeom prst="rect">
              <a:avLst/>
            </a:prstGeom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3" name="TextBox 12"/>
            <p:cNvSpPr txBox="1"/>
            <p:nvPr/>
          </p:nvSpPr>
          <p:spPr>
            <a:xfrm>
              <a:off x="928866" y="414342"/>
              <a:ext cx="154763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楷体" pitchFamily="49" charset="-122"/>
                  <a:ea typeface="楷体" pitchFamily="49" charset="-122"/>
                </a:rPr>
                <a:t>文段赏析三</a:t>
              </a:r>
              <a:endParaRPr lang="zh-CN" altLang="en-US" sz="2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2882900" y="1786116"/>
            <a:ext cx="4572000" cy="181588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这一段话中刘邦的语气是怎么样的</a:t>
            </a:r>
            <a:r>
              <a:rPr lang="en-US" altLang="zh-CN" sz="2800" b="1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?</a:t>
            </a:r>
            <a:r>
              <a:rPr lang="zh-CN" altLang="en-US" sz="2800" b="1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他为什么要这么说</a:t>
            </a:r>
            <a:r>
              <a:rPr lang="en-US" altLang="zh-CN" sz="2800" b="1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?</a:t>
            </a:r>
            <a:r>
              <a:rPr lang="zh-CN" altLang="en-US" sz="2800" b="1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他说的</a:t>
            </a:r>
          </a:p>
          <a:p>
            <a:r>
              <a:rPr lang="zh-CN" altLang="en-US" sz="2800" b="1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时候有没有什么条理呢</a:t>
            </a:r>
            <a:r>
              <a:rPr lang="en-US" altLang="zh-CN" sz="2800" b="1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?</a:t>
            </a:r>
          </a:p>
        </p:txBody>
      </p:sp>
      <p:sp>
        <p:nvSpPr>
          <p:cNvPr id="15" name="矩形 14"/>
          <p:cNvSpPr/>
          <p:nvPr/>
        </p:nvSpPr>
        <p:spPr>
          <a:xfrm>
            <a:off x="3910965" y="809284"/>
            <a:ext cx="157607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cap="none" spc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思考</a:t>
            </a:r>
            <a:endParaRPr lang="zh-CN" altLang="en-US" sz="5400" b="1" cap="none" spc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6300" y="867817"/>
            <a:ext cx="3414795" cy="34062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6762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>
        <p14:doors dir="vert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" dur="5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1040" fill="hold">
                                          <p:stCondLst>
                                            <p:cond delay="104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" dur="1040" fill="hold">
                                          <p:stCondLst>
                                            <p:cond delay="208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1040" fill="hold">
                                          <p:stCondLst>
                                            <p:cond delay="312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2" dur="1040" fill="hold">
                                          <p:stCondLst>
                                            <p:cond delay="416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3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05000" y="-4830961"/>
            <a:ext cx="9461500" cy="4998703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1346200" y="2095500"/>
            <a:ext cx="6807200" cy="138499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800" b="1" smtClean="0">
                <a:latin typeface="楷体" pitchFamily="49" charset="-122"/>
                <a:ea typeface="楷体" pitchFamily="49" charset="-122"/>
              </a:rPr>
              <a:t>语气：谦卑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、谨慎</a:t>
            </a:r>
            <a:r>
              <a:rPr lang="zh-CN" altLang="en-US" sz="2800" b="1" smtClean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sz="2800" b="1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2800" b="1" smtClean="0">
                <a:latin typeface="楷体" pitchFamily="49" charset="-122"/>
                <a:ea typeface="楷体" pitchFamily="49" charset="-122"/>
              </a:rPr>
              <a:t>原因：项强刘弱，姿态放低，缓和危机。</a:t>
            </a:r>
            <a:endParaRPr lang="en-US" altLang="zh-CN" sz="2800" b="1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sz="2800" b="1" smtClean="0">
                <a:latin typeface="楷体" pitchFamily="49" charset="-122"/>
                <a:ea typeface="楷体" pitchFamily="49" charset="-122"/>
              </a:rPr>
              <a:t>     </a:t>
            </a:r>
            <a:r>
              <a:rPr lang="zh-CN" altLang="en-US" sz="2800" b="1" smtClean="0">
                <a:latin typeface="楷体" pitchFamily="49" charset="-122"/>
                <a:ea typeface="楷体" pitchFamily="49" charset="-122"/>
              </a:rPr>
              <a:t>转嫁罪责，化其险境。</a:t>
            </a:r>
            <a:endParaRPr lang="zh-CN" altLang="en-US" sz="44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245612" y="522585"/>
            <a:ext cx="227177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cap="none" spc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文段三</a:t>
            </a:r>
            <a:endParaRPr lang="zh-CN" altLang="en-US" sz="5400" b="1" cap="none" spc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77800" y="414342"/>
            <a:ext cx="2298700" cy="400110"/>
            <a:chOff x="177800" y="414342"/>
            <a:chExt cx="2298700" cy="400110"/>
          </a:xfrm>
        </p:grpSpPr>
        <p:pic>
          <p:nvPicPr>
            <p:cNvPr id="6" name="图片 5" descr="yun.pn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77800" y="414342"/>
              <a:ext cx="751066" cy="394942"/>
            </a:xfrm>
            <a:prstGeom prst="rect">
              <a:avLst/>
            </a:prstGeom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7" name="TextBox 6"/>
            <p:cNvSpPr txBox="1"/>
            <p:nvPr/>
          </p:nvSpPr>
          <p:spPr>
            <a:xfrm>
              <a:off x="928866" y="414342"/>
              <a:ext cx="154763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楷体" pitchFamily="49" charset="-122"/>
                  <a:ea typeface="楷体" pitchFamily="49" charset="-122"/>
                </a:rPr>
                <a:t>文段赏析三</a:t>
              </a:r>
              <a:endParaRPr lang="zh-CN" altLang="en-US" sz="2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368257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>
        <p14:doors dir="vert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73472E-18 -3.7037E-07 C 0.0085 0.01512 0.01232 0.03364 0.01805 0.05185 C 0.02552 0.07592 0.03871 0.09351 0.04305 0.12098 C 0.04739 0.14814 0.04479 0.13271 0.05139 0.16821 C 0.05764 0.20092 0.05885 0.23148 0.06805 0.2645 C 0.07118 0.29814 0.07864 0.33086 0.08472 0.36327 C 0.08611 0.37037 0.08923 0.37592 0.09027 0.38271 C 0.09218 0.39691 0.09618 0.40679 0.09861 0.42006 C 0.09913 0.42284 0.09913 0.42654 0.1 0.42993 C 0.10156 0.43518 0.10555 0.44475 0.10555 0.44475 C 0.11111 0.48426 0.12222 0.51851 0.12777 0.55802 C 0.13507 0.61049 0.13871 0.66574 0.15 0.71605 C 0.15156 0.73209 0.15468 0.74722 0.15694 0.76296 C 0.15816 0.77191 0.16111 0.79012 0.16111 0.79012 C 0.16163 0.80247 0.16146 0.81481 0.1625 0.82716 C 0.16284 0.8324 0.16527 0.84197 0.16527 0.84197 C 0.16892 0.88734 0.17083 0.93209 0.17083 0.97777" pathEditMode="relative" ptsTypes="ffffffffffffffffA">
                                      <p:cBhvr>
                                        <p:cTn id="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8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8" dur="5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1040" fill="hold">
                                          <p:stCondLst>
                                            <p:cond delay="104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1040" fill="hold">
                                          <p:stCondLst>
                                            <p:cond delay="208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1040" fill="hold">
                                          <p:stCondLst>
                                            <p:cond delay="312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1040" fill="hold">
                                          <p:stCondLst>
                                            <p:cond delay="416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4004370" y="3302000"/>
            <a:ext cx="184731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5228" y="-1572195"/>
            <a:ext cx="8329974" cy="7444446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177800" y="414342"/>
            <a:ext cx="2298700" cy="400110"/>
            <a:chOff x="177800" y="414342"/>
            <a:chExt cx="2298700" cy="400110"/>
          </a:xfrm>
        </p:grpSpPr>
        <p:pic>
          <p:nvPicPr>
            <p:cNvPr id="12" name="图片 11" descr="yun.pn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77800" y="414342"/>
              <a:ext cx="751066" cy="394942"/>
            </a:xfrm>
            <a:prstGeom prst="rect">
              <a:avLst/>
            </a:prstGeom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3" name="TextBox 12"/>
            <p:cNvSpPr txBox="1"/>
            <p:nvPr/>
          </p:nvSpPr>
          <p:spPr>
            <a:xfrm>
              <a:off x="928866" y="414342"/>
              <a:ext cx="154763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楷体" pitchFamily="49" charset="-122"/>
                  <a:ea typeface="楷体" pitchFamily="49" charset="-122"/>
                </a:rPr>
                <a:t>文段赏析三</a:t>
              </a:r>
              <a:endParaRPr lang="zh-CN" altLang="en-US" sz="2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2882900" y="1786116"/>
            <a:ext cx="4572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320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项羽反应如何？</a:t>
            </a:r>
            <a:endParaRPr lang="en-US" altLang="zh-CN" sz="3200" b="1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320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其谋士范增又如何应变？</a:t>
            </a:r>
            <a:endParaRPr lang="en-US" altLang="zh-CN" sz="3200" b="1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320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体现</a:t>
            </a:r>
            <a:r>
              <a:rPr lang="zh-CN" altLang="en-US" sz="32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了他们怎样的特点</a:t>
            </a:r>
            <a:r>
              <a:rPr lang="en-US" altLang="zh-CN" sz="32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?</a:t>
            </a:r>
          </a:p>
        </p:txBody>
      </p:sp>
      <p:sp>
        <p:nvSpPr>
          <p:cNvPr id="15" name="矩形 14"/>
          <p:cNvSpPr/>
          <p:nvPr/>
        </p:nvSpPr>
        <p:spPr>
          <a:xfrm>
            <a:off x="3910965" y="809284"/>
            <a:ext cx="157607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cap="none" spc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思考</a:t>
            </a:r>
            <a:endParaRPr lang="zh-CN" altLang="en-US" sz="5400" b="1" cap="none" spc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83" y="792000"/>
            <a:ext cx="3085219" cy="403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37157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>
        <p14:doors dir="vert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" dur="5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1040" fill="hold">
                                          <p:stCondLst>
                                            <p:cond delay="104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" dur="1040" fill="hold">
                                          <p:stCondLst>
                                            <p:cond delay="208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1040" fill="hold">
                                          <p:stCondLst>
                                            <p:cond delay="312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2" dur="1040" fill="hold">
                                          <p:stCondLst>
                                            <p:cond delay="416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3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05000" y="-4830961"/>
            <a:ext cx="9347200" cy="4938316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1346200" y="1905000"/>
            <a:ext cx="6413500" cy="120032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4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项羽：犹豫不决，默然不应</a:t>
            </a:r>
            <a:endParaRPr lang="en-US" altLang="zh-CN" sz="2400" b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24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范增：屡次示意项羽杀刘、</a:t>
            </a:r>
            <a:r>
              <a:rPr lang="zh-CN" altLang="en-US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召</a:t>
            </a:r>
            <a:r>
              <a:rPr lang="zh-CN" altLang="en-US" sz="24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项庄舞剑，</a:t>
            </a:r>
            <a:r>
              <a:rPr lang="zh-CN" altLang="en-US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体现了范增老谋深算，能够清晰洞察时局的特点。</a:t>
            </a:r>
          </a:p>
        </p:txBody>
      </p:sp>
      <p:sp>
        <p:nvSpPr>
          <p:cNvPr id="20" name="矩形 19"/>
          <p:cNvSpPr/>
          <p:nvPr/>
        </p:nvSpPr>
        <p:spPr>
          <a:xfrm>
            <a:off x="3245612" y="522585"/>
            <a:ext cx="227177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cap="none" spc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文段三</a:t>
            </a:r>
            <a:endParaRPr lang="zh-CN" altLang="en-US" sz="5400" b="1" cap="none" spc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77800" y="414342"/>
            <a:ext cx="2298700" cy="400110"/>
            <a:chOff x="177800" y="414342"/>
            <a:chExt cx="2298700" cy="400110"/>
          </a:xfrm>
        </p:grpSpPr>
        <p:pic>
          <p:nvPicPr>
            <p:cNvPr id="6" name="图片 5" descr="yun.pn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77800" y="414342"/>
              <a:ext cx="751066" cy="394942"/>
            </a:xfrm>
            <a:prstGeom prst="rect">
              <a:avLst/>
            </a:prstGeom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7" name="TextBox 6"/>
            <p:cNvSpPr txBox="1"/>
            <p:nvPr/>
          </p:nvSpPr>
          <p:spPr>
            <a:xfrm>
              <a:off x="928866" y="414342"/>
              <a:ext cx="154763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楷体" pitchFamily="49" charset="-122"/>
                  <a:ea typeface="楷体" pitchFamily="49" charset="-122"/>
                </a:rPr>
                <a:t>文段赏析三</a:t>
              </a:r>
              <a:endParaRPr lang="zh-CN" altLang="en-US" sz="2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49127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>
        <p14:doors dir="vert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73472E-18 -3.7037E-07 C 0.0085 0.01512 0.01232 0.03364 0.01805 0.05185 C 0.02552 0.07592 0.03871 0.09351 0.04305 0.12098 C 0.04739 0.14814 0.04479 0.13271 0.05139 0.16821 C 0.05764 0.20092 0.05885 0.23148 0.06805 0.2645 C 0.07118 0.29814 0.07864 0.33086 0.08472 0.36327 C 0.08611 0.37037 0.08923 0.37592 0.09027 0.38271 C 0.09218 0.39691 0.09618 0.40679 0.09861 0.42006 C 0.09913 0.42284 0.09913 0.42654 0.1 0.42993 C 0.10156 0.43518 0.10555 0.44475 0.10555 0.44475 C 0.11111 0.48426 0.12222 0.51851 0.12777 0.55802 C 0.13507 0.61049 0.13871 0.66574 0.15 0.71605 C 0.15156 0.73209 0.15468 0.74722 0.15694 0.76296 C 0.15816 0.77191 0.16111 0.79012 0.16111 0.79012 C 0.16163 0.80247 0.16146 0.81481 0.1625 0.82716 C 0.16284 0.8324 0.16527 0.84197 0.16527 0.84197 C 0.16892 0.88734 0.17083 0.93209 0.17083 0.97777" pathEditMode="relative" ptsTypes="ffffffffffffffffA">
                                      <p:cBhvr>
                                        <p:cTn id="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8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8" dur="5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1040" fill="hold">
                                          <p:stCondLst>
                                            <p:cond delay="104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1040" fill="hold">
                                          <p:stCondLst>
                                            <p:cond delay="208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1040" fill="hold">
                                          <p:stCondLst>
                                            <p:cond delay="312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1040" fill="hold">
                                          <p:stCondLst>
                                            <p:cond delay="416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27300" y="133703"/>
            <a:ext cx="2527300" cy="133522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308350" y="646682"/>
            <a:ext cx="1498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鸿门宴</a:t>
            </a:r>
            <a:endParaRPr lang="zh-CN" altLang="en-US" sz="3200" b="1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71550" y="1733587"/>
            <a:ext cx="5543550" cy="2700739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  <p:txBody>
          <a:bodyPr wrap="square" rtlCol="0">
            <a:spAutoFit/>
          </a:bodyPr>
          <a:lstStyle/>
          <a:p>
            <a:endParaRPr lang="en-US" altLang="zh-CN" smtClean="0"/>
          </a:p>
          <a:p>
            <a:endParaRPr lang="en-US" altLang="zh-CN"/>
          </a:p>
          <a:p>
            <a:endParaRPr lang="en-US" altLang="zh-CN" smtClean="0"/>
          </a:p>
          <a:p>
            <a:endParaRPr lang="en-US" altLang="zh-CN"/>
          </a:p>
          <a:p>
            <a:r>
              <a:rPr lang="zh-CN" altLang="en-US" sz="1600" b="1" smtClean="0"/>
              <a:t>       鸿</a:t>
            </a:r>
            <a:r>
              <a:rPr lang="zh-CN" altLang="en-US" sz="1600" b="1"/>
              <a:t>门是位于陕西省临潼区城东约</a:t>
            </a:r>
            <a:r>
              <a:rPr lang="en-US" altLang="zh-CN" sz="1600" b="1"/>
              <a:t>5</a:t>
            </a:r>
            <a:r>
              <a:rPr lang="zh-CN" altLang="en-US" sz="1600" b="1"/>
              <a:t>公里的新丰镇上</a:t>
            </a:r>
            <a:r>
              <a:rPr lang="zh-CN" altLang="en-US" sz="1600" b="1" smtClean="0"/>
              <a:t>的</a:t>
            </a:r>
            <a:endParaRPr lang="en-US" altLang="zh-CN" sz="1600" b="1" smtClean="0"/>
          </a:p>
          <a:p>
            <a:r>
              <a:rPr lang="en-US" altLang="zh-CN" sz="1600" b="1"/>
              <a:t> </a:t>
            </a:r>
            <a:r>
              <a:rPr lang="en-US" altLang="zh-CN" sz="1600" b="1" smtClean="0"/>
              <a:t>      </a:t>
            </a:r>
            <a:r>
              <a:rPr lang="zh-CN" altLang="en-US" sz="1600" b="1" smtClean="0"/>
              <a:t>一</a:t>
            </a:r>
            <a:r>
              <a:rPr lang="zh-CN" altLang="en-US" sz="1600" b="1"/>
              <a:t>个村</a:t>
            </a:r>
            <a:r>
              <a:rPr lang="zh-CN" altLang="en-US" sz="1600" b="1" smtClean="0"/>
              <a:t>，由于</a:t>
            </a:r>
            <a:r>
              <a:rPr lang="zh-CN" altLang="en-US" sz="1600" b="1"/>
              <a:t>被骊山流下来的雨水冲刷</a:t>
            </a:r>
            <a:r>
              <a:rPr lang="zh-CN" altLang="en-US" sz="1600" b="1" smtClean="0"/>
              <a:t>，</a:t>
            </a:r>
            <a:endParaRPr lang="en-US" altLang="zh-CN" sz="1600" b="1" smtClean="0"/>
          </a:p>
          <a:p>
            <a:r>
              <a:rPr lang="en-US" altLang="zh-CN" sz="1600" b="1"/>
              <a:t> </a:t>
            </a:r>
            <a:r>
              <a:rPr lang="en-US" altLang="zh-CN" sz="1600" b="1" smtClean="0"/>
              <a:t>      </a:t>
            </a:r>
            <a:r>
              <a:rPr lang="zh-CN" altLang="en-US" sz="1600" b="1" smtClean="0"/>
              <a:t>北端</a:t>
            </a:r>
            <a:r>
              <a:rPr lang="zh-CN" altLang="en-US" sz="1600" b="1"/>
              <a:t>出口处状如门道</a:t>
            </a:r>
            <a:r>
              <a:rPr lang="zh-CN" altLang="en-US" sz="1600" b="1" smtClean="0"/>
              <a:t>， 形似</a:t>
            </a:r>
            <a:r>
              <a:rPr lang="zh-CN" altLang="en-US" sz="1600" b="1"/>
              <a:t>鸿沟，故名鸿门</a:t>
            </a:r>
            <a:r>
              <a:rPr lang="zh-CN" altLang="en-US" sz="1600" b="1" smtClean="0"/>
              <a:t>。</a:t>
            </a:r>
            <a:endParaRPr lang="en-US" altLang="zh-CN" sz="1600" b="1" smtClean="0"/>
          </a:p>
          <a:p>
            <a:endParaRPr lang="en-US" altLang="zh-CN"/>
          </a:p>
          <a:p>
            <a:endParaRPr lang="en-US" altLang="zh-CN" smtClean="0"/>
          </a:p>
          <a:p>
            <a:endParaRPr lang="en-US" altLang="zh-CN"/>
          </a:p>
          <a:p>
            <a:endParaRPr lang="en-US" altLang="zh-CN" smtClean="0"/>
          </a:p>
          <a:p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3000" y="1733587"/>
            <a:ext cx="3619899" cy="3185511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177800" y="414342"/>
            <a:ext cx="2298700" cy="400110"/>
            <a:chOff x="177800" y="414342"/>
            <a:chExt cx="2298700" cy="400110"/>
          </a:xfrm>
        </p:grpSpPr>
        <p:pic>
          <p:nvPicPr>
            <p:cNvPr id="9" name="图片 8" descr="yun.png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77800" y="414342"/>
              <a:ext cx="751066" cy="394942"/>
            </a:xfrm>
            <a:prstGeom prst="rect">
              <a:avLst/>
            </a:prstGeom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0" name="TextBox 9"/>
            <p:cNvSpPr txBox="1"/>
            <p:nvPr/>
          </p:nvSpPr>
          <p:spPr>
            <a:xfrm>
              <a:off x="928866" y="414342"/>
              <a:ext cx="154763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楷体" pitchFamily="49" charset="-122"/>
                  <a:ea typeface="楷体" pitchFamily="49" charset="-122"/>
                </a:rPr>
                <a:t>背景导入</a:t>
              </a:r>
              <a:endParaRPr lang="zh-CN" altLang="en-US" sz="2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861437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>
        <p14:doors dir="vert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06 4.69136E-06 C 0.0783 -0.00247 0.12639 -0.00618 0.20452 -0.0034 C 0.25521 0.0037 0.30313 0.01604 0.354 0.02314 C 0.3724 0.0287 0.3816 0.03055 0.40417 0.03302 C 0.42518 0.04166 0.44497 0.04382 0.46719 0.04629 C 0.4882 0.05154 0.48455 0.05216 0.51493 0.04629 C 0.52327 0.04444 0.53021 0.03425 0.53837 0.03302 C 0.55347 0.03086 0.56875 0.03302 0.58334 0.03302" pathEditMode="relative" rAng="0" ptsTypes="fffffffA">
                                      <p:cBhvr>
                                        <p:cTn id="6" dur="17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167" y="228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1700"/>
                            </p:stCondLst>
                            <p:childTnLst>
                              <p:par>
                                <p:cTn id="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2200"/>
                            </p:stCondLst>
                            <p:childTnLst>
                              <p:par>
                                <p:cTn id="1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1" dur="5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" dur="1040" fill="hold">
                                          <p:stCondLst>
                                            <p:cond delay="104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3" dur="1040" fill="hold">
                                          <p:stCondLst>
                                            <p:cond delay="208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1040" fill="hold">
                                          <p:stCondLst>
                                            <p:cond delay="312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5" dur="1040" fill="hold">
                                          <p:stCondLst>
                                            <p:cond delay="416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53852" y="-4756171"/>
            <a:ext cx="4707701" cy="51435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087271" y="1231900"/>
            <a:ext cx="1169551" cy="223755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2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一念决生死</a:t>
            </a:r>
            <a:endParaRPr lang="en-US" altLang="zh-CN" sz="3200" b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32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一宴定天下</a:t>
            </a:r>
            <a:endParaRPr lang="zh-CN" altLang="en-US" sz="32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641600" y="387329"/>
            <a:ext cx="6172200" cy="440120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8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情节跌宕起伏，从刘邦的角度来看，是经历了“两起两落”</a:t>
            </a:r>
            <a:r>
              <a:rPr lang="en-US" altLang="zh-CN" sz="28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:</a:t>
            </a:r>
          </a:p>
          <a:p>
            <a:r>
              <a:rPr lang="zh-CN" altLang="en-US" sz="2800" b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一起一落</a:t>
            </a:r>
            <a:r>
              <a:rPr lang="en-US" altLang="zh-CN" sz="2800" b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:</a:t>
            </a:r>
            <a:r>
              <a:rPr lang="zh-CN" altLang="en-US" sz="28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范增示珏</a:t>
            </a:r>
            <a:r>
              <a:rPr lang="en-US" altLang="zh-CN" sz="28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--</a:t>
            </a:r>
            <a:r>
              <a:rPr lang="zh-CN" altLang="en-US" sz="28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项王不应</a:t>
            </a:r>
            <a:r>
              <a:rPr lang="en-US" altLang="zh-CN" sz="28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;</a:t>
            </a:r>
          </a:p>
          <a:p>
            <a:r>
              <a:rPr lang="zh-CN" altLang="en-US" sz="2800" b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二起二落</a:t>
            </a:r>
            <a:r>
              <a:rPr lang="en-US" altLang="zh-CN" sz="2800" b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:</a:t>
            </a:r>
            <a:r>
              <a:rPr lang="zh-CN" altLang="en-US" sz="28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项庄舞剑</a:t>
            </a:r>
            <a:r>
              <a:rPr lang="en-US" altLang="zh-CN" sz="28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--</a:t>
            </a:r>
            <a:r>
              <a:rPr lang="zh-CN" altLang="en-US" sz="28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项伯翼蔽。</a:t>
            </a:r>
            <a:endParaRPr lang="en-US" altLang="zh-CN" sz="2800" b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49" charset="-122"/>
              <a:ea typeface="黑体" pitchFamily="49" charset="-122"/>
            </a:endParaRPr>
          </a:p>
          <a:p>
            <a:endParaRPr lang="en-US" altLang="zh-CN" sz="2800" b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28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这两起两落，将故事推向高潮，故事即将达到顶峰。</a:t>
            </a:r>
            <a:endParaRPr lang="en-US" altLang="zh-CN" sz="2800" b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28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同时，刘邦在这两起两落中逐渐由</a:t>
            </a:r>
            <a:r>
              <a:rPr lang="zh-CN" altLang="en-US" sz="2800" b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被动</a:t>
            </a:r>
            <a:r>
              <a:rPr lang="zh-CN" altLang="en-US" sz="28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走向</a:t>
            </a:r>
            <a:r>
              <a:rPr lang="zh-CN" altLang="en-US" sz="2800" b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主动</a:t>
            </a:r>
            <a:r>
              <a:rPr lang="zh-CN" altLang="en-US" sz="28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，项羽由</a:t>
            </a:r>
            <a:r>
              <a:rPr lang="zh-CN" altLang="en-US" sz="2800" b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主动</a:t>
            </a:r>
            <a:r>
              <a:rPr lang="zh-CN" altLang="en-US" sz="28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逐渐走向</a:t>
            </a:r>
            <a:r>
              <a:rPr lang="zh-CN" altLang="en-US" sz="2800" b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被动</a:t>
            </a:r>
            <a:r>
              <a:rPr lang="zh-CN" altLang="en-US" sz="28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。</a:t>
            </a:r>
            <a:endParaRPr lang="zh-CN" altLang="en-US" sz="28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08797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>
        <p14:doors dir="vert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75 0.2 C 0.03976 0.20092 0.04253 0.2 0.04444 0.20247 C 0.04965 0.20926 0.05087 0.22685 0.05278 0.23704 C 0.05417 0.24413 0.05642 0.25031 0.05833 0.25679 C 0.06007 0.26265 0.05972 0.26759 0.06111 0.27407 C 0.06372 0.28642 0.0658 0.29876 0.06788 0.31142 C 0.06858 0.32006 0.0691 0.32809 0.06927 0.3358 C 0.07014 0.35741 0.06979 0.3787 0.07083 0.40031 C 0.0717 0.41574 0.07951 0.44722 0.08194 0.4642 C 0.08524 0.48858 0.08941 0.51234 0.09444 0.5358 C 0.09688 0.54691 0.0974 0.55926 0.1 0.57037 C 0.10243 0.58055 0.10694 0.58765 0.10972 0.59753 C 0.11215 0.60617 0.11215 0.61389 0.11528 0.62222 C 0.11753 0.63858 0.12344 0.63858 0.12639 0.65432 C 0.12691 0.65679 0.12691 0.65957 0.12778 0.66173 C 0.1283 0.6642 0.13073 0.66481 0.13194 0.66667 C 0.14097 0.68025 0.13108 0.66759 0.14028 0.68395 C 0.14184 0.68673 0.14375 0.68827 0.14583 0.69136 C 0.15156 0.70278 0.15556 0.71759 0.1592 0.73086 C 0.16233 0.7392 0.16649 0.74506 0.16927 0.75309 C 0.17083 0.76296 0.17188 0.76944 0.17465 0.77778 C 0.17656 0.7895 0.17708 0.79383 0.18194 0.80247 C 0.18403 0.8179 0.18611 0.81327 0.19149 0.82469 C 0.19271 0.82685 0.19306 0.83025 0.19444 0.8321 C 0.19549 0.83364 0.19722 0.83333 0.19861 0.83457 C 0.20017 0.8358 0.20278 0.8395 0.20278 0.83981" pathEditMode="relative" rAng="0" ptsTypes="fffffffffffffffffffffffff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264" y="31975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1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9593" y="-1325366"/>
            <a:ext cx="7342520" cy="643406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" y="939197"/>
            <a:ext cx="7010399" cy="3816429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16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 sz="1600" b="1" smtClean="0">
                <a:latin typeface="黑体" pitchFamily="49" charset="-122"/>
                <a:ea typeface="黑体" pitchFamily="49" charset="-122"/>
              </a:rPr>
              <a:t>于是</a:t>
            </a:r>
            <a:r>
              <a:rPr lang="zh-CN" altLang="en-US" sz="1600" b="1">
                <a:latin typeface="黑体" pitchFamily="49" charset="-122"/>
                <a:ea typeface="黑体" pitchFamily="49" charset="-122"/>
              </a:rPr>
              <a:t>张良至军门见樊哙</a:t>
            </a:r>
            <a:r>
              <a:rPr lang="en-US" altLang="zh-CN" sz="1600" b="1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1600" b="1" err="1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kuài</a:t>
            </a:r>
            <a:r>
              <a:rPr lang="zh-CN" altLang="en-US" sz="1600" b="1">
                <a:latin typeface="黑体" pitchFamily="49" charset="-122"/>
                <a:ea typeface="黑体" pitchFamily="49" charset="-122"/>
              </a:rPr>
              <a:t>）。樊哙曰：“今日之事何如？”良曰：“甚急！今者项庄拔剑舞，其意常在沛公也。”哙曰：“此迫矣！臣请入，与之同命。”哙即带剑拥盾入军门。交戟（</a:t>
            </a:r>
            <a:r>
              <a:rPr lang="en-US" altLang="zh-CN" sz="1600" b="1" err="1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jǐ</a:t>
            </a:r>
            <a:r>
              <a:rPr lang="en-US" altLang="zh-CN" sz="1600" b="1"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1600" b="1">
                <a:latin typeface="黑体" pitchFamily="49" charset="-122"/>
                <a:ea typeface="黑体" pitchFamily="49" charset="-122"/>
              </a:rPr>
              <a:t>之卫士欲止不内，樊哙侧其盾以撞，卫士仆地，哙遂入，披帷西向立，瞋（</a:t>
            </a:r>
            <a:r>
              <a:rPr lang="en-US" altLang="zh-CN" sz="1600" b="1" err="1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chēn</a:t>
            </a:r>
            <a:r>
              <a:rPr lang="zh-CN" altLang="en-US" sz="1600" b="1">
                <a:latin typeface="黑体" pitchFamily="49" charset="-122"/>
                <a:ea typeface="黑体" pitchFamily="49" charset="-122"/>
              </a:rPr>
              <a:t>）目视项王，头发上指，目眦</a:t>
            </a:r>
            <a:r>
              <a:rPr lang="en-US" altLang="zh-CN" sz="1600" b="1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1600" b="1" err="1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zì</a:t>
            </a:r>
            <a:r>
              <a:rPr lang="zh-CN" altLang="en-US" sz="1600" b="1">
                <a:latin typeface="黑体" pitchFamily="49" charset="-122"/>
                <a:ea typeface="黑体" pitchFamily="49" charset="-122"/>
              </a:rPr>
              <a:t>）尽裂。项王按剑而跽（</a:t>
            </a:r>
            <a:r>
              <a:rPr lang="en-US" altLang="zh-CN" sz="1600" b="1" err="1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jì</a:t>
            </a:r>
            <a:r>
              <a:rPr lang="zh-CN" altLang="en-US" sz="1600" b="1">
                <a:latin typeface="黑体" pitchFamily="49" charset="-122"/>
                <a:ea typeface="黑体" pitchFamily="49" charset="-122"/>
              </a:rPr>
              <a:t>）曰：“客何为者？”张良曰：“沛公之参乘（</a:t>
            </a:r>
            <a:r>
              <a:rPr lang="en-US" altLang="zh-CN" sz="1600" b="1" err="1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cān shèng</a:t>
            </a:r>
            <a:r>
              <a:rPr lang="zh-CN" altLang="en-US" sz="1600" b="1">
                <a:latin typeface="黑体" pitchFamily="49" charset="-122"/>
                <a:ea typeface="黑体" pitchFamily="49" charset="-122"/>
              </a:rPr>
              <a:t>）樊哙者也。”项王曰：“壮士，赐之卮酒。”则与斗卮酒。哙拜谢，起，立而饮之。项王曰：“赐之彘（</a:t>
            </a:r>
            <a:r>
              <a:rPr lang="en-US" altLang="zh-CN" sz="1600" b="1" err="1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zhì</a:t>
            </a:r>
            <a:r>
              <a:rPr lang="zh-CN" altLang="en-US" sz="1600" b="1">
                <a:latin typeface="黑体" pitchFamily="49" charset="-122"/>
                <a:ea typeface="黑体" pitchFamily="49" charset="-122"/>
              </a:rPr>
              <a:t>）肩。”则与一生彘肩。樊哙覆其盾于地，加彘肩上，拔剑切而啖之。项王曰：“壮士！能复饮乎？”樊哙曰：“臣死且不避，卮酒安足辞！夫秦王有虎狼之心，杀人如不能举，刑人如恐不胜，天下皆叛之。怀王与诸将约曰：‘先破秦入咸阳者王之。’今沛公先破秦入咸阳，毫毛不敢有所近，封闭宫室，还军霸上，以待大王来。故遣将守关者，备他盗出入与非常也。劳苦而功高如此，未有封侯之赏，而听细说，欲诛有功之人。此亡秦之续耳，窃为大王不取也！”项王未有以应，曰：“坐。”樊哙从良坐。坐须臾，沛公起如厕，因招樊哙出。</a:t>
            </a:r>
            <a:r>
              <a:rPr lang="zh-CN" altLang="en-US" sz="1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 </a:t>
            </a:r>
            <a:endParaRPr lang="zh-CN" altLang="en-US" sz="1800" b="1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文本框 7"/>
          <p:cNvSpPr txBox="1"/>
          <p:nvPr/>
        </p:nvSpPr>
        <p:spPr>
          <a:xfrm>
            <a:off x="318013" y="486119"/>
            <a:ext cx="1847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 sz="3600">
              <a:latin typeface="禹卫书法行书简体" panose="02000603000000000000" pitchFamily="2" charset="-122"/>
              <a:ea typeface="禹卫书法行书简体" panose="02000603000000000000" pitchFamily="2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77800" y="414342"/>
            <a:ext cx="2298700" cy="400110"/>
            <a:chOff x="177800" y="414342"/>
            <a:chExt cx="2298700" cy="400110"/>
          </a:xfrm>
        </p:grpSpPr>
        <p:pic>
          <p:nvPicPr>
            <p:cNvPr id="8" name="图片 7" descr="yun.pn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77800" y="414342"/>
              <a:ext cx="751066" cy="394942"/>
            </a:xfrm>
            <a:prstGeom prst="rect">
              <a:avLst/>
            </a:prstGeom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9" name="TextBox 8"/>
            <p:cNvSpPr txBox="1"/>
            <p:nvPr/>
          </p:nvSpPr>
          <p:spPr>
            <a:xfrm>
              <a:off x="928866" y="414342"/>
              <a:ext cx="154763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楷体" pitchFamily="49" charset="-122"/>
                  <a:ea typeface="楷体" pitchFamily="49" charset="-122"/>
                </a:rPr>
                <a:t>文段阅读四</a:t>
              </a:r>
              <a:endParaRPr lang="zh-CN" altLang="en-US" sz="2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95870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>
        <p14:doors dir="vert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5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1040" fill="hold">
                                          <p:stCondLst>
                                            <p:cond delay="104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1040" fill="hold">
                                          <p:stCondLst>
                                            <p:cond delay="208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1040" fill="hold">
                                          <p:stCondLst>
                                            <p:cond delay="312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1040" fill="hold">
                                          <p:stCondLst>
                                            <p:cond delay="416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2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" y="939197"/>
            <a:ext cx="6083300" cy="347787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000" smtClean="0">
                <a:latin typeface="+mn-ea"/>
              </a:rPr>
              <a:t>  </a:t>
            </a:r>
            <a:r>
              <a:rPr lang="zh-CN" altLang="en-US" sz="2000" b="1" smtClean="0">
                <a:latin typeface="黑体" pitchFamily="49" charset="-122"/>
                <a:ea typeface="黑体" pitchFamily="49" charset="-122"/>
              </a:rPr>
              <a:t>沛</a:t>
            </a:r>
            <a:r>
              <a:rPr lang="zh-CN" altLang="en-US" sz="2000" b="1">
                <a:latin typeface="黑体" pitchFamily="49" charset="-122"/>
                <a:ea typeface="黑体" pitchFamily="49" charset="-122"/>
              </a:rPr>
              <a:t>公已出，项王使都尉陈平召沛公。沛公曰：“今者出，未辞也，为之奈何？”樊哙曰：“大行不顾细谨，大礼不辞小让。如今人方为刀俎（</a:t>
            </a:r>
            <a:r>
              <a:rPr lang="en-US" altLang="zh-CN" sz="2000" b="1" err="1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zǔ</a:t>
            </a:r>
            <a:r>
              <a:rPr lang="zh-CN" altLang="en-US" sz="2000" b="1">
                <a:latin typeface="黑体" pitchFamily="49" charset="-122"/>
                <a:ea typeface="黑体" pitchFamily="49" charset="-122"/>
              </a:rPr>
              <a:t>），我为鱼肉，何辞为？”于是遂去。乃令张良留谢。良问曰：“大王来何操？”曰：“我持白璧一双，欲献项王，玉斗一双，欲与亚父。会其怒，不敢献。公为我献之。”张良曰：“谨诺。”当是时，项王军在鸿门下，沛公军在霸上，相去四十里。沛公则置车骑，脱身独骑，与樊哙、夏侯婴、靳强、纪信等四人持剑盾步走，从郦山下，道芷阳间行。沛公谓张良曰：“从此道至吾军，不过二十里耳。度我至军中，公乃入。”</a:t>
            </a:r>
            <a:r>
              <a:rPr lang="zh-CN" altLang="en-US" sz="1600" b="1">
                <a:latin typeface="黑体" pitchFamily="49" charset="-122"/>
                <a:ea typeface="黑体" pitchFamily="49" charset="-122"/>
              </a:rPr>
              <a:t> </a:t>
            </a:r>
            <a:endParaRPr lang="zh-CN" altLang="en-US" sz="1800" b="1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文本框 7"/>
          <p:cNvSpPr txBox="1"/>
          <p:nvPr/>
        </p:nvSpPr>
        <p:spPr>
          <a:xfrm>
            <a:off x="318013" y="486119"/>
            <a:ext cx="1847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 sz="3600">
              <a:latin typeface="禹卫书法行书简体" panose="02000603000000000000" pitchFamily="2" charset="-122"/>
              <a:ea typeface="禹卫书法行书简体" panose="02000603000000000000" pitchFamily="2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77800" y="414342"/>
            <a:ext cx="2120900" cy="400110"/>
            <a:chOff x="177800" y="414342"/>
            <a:chExt cx="2120900" cy="400110"/>
          </a:xfrm>
        </p:grpSpPr>
        <p:pic>
          <p:nvPicPr>
            <p:cNvPr id="8" name="图片 7" descr="yun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77800" y="414342"/>
              <a:ext cx="751066" cy="394942"/>
            </a:xfrm>
            <a:prstGeom prst="rect">
              <a:avLst/>
            </a:prstGeom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9" name="TextBox 8"/>
            <p:cNvSpPr txBox="1"/>
            <p:nvPr/>
          </p:nvSpPr>
          <p:spPr>
            <a:xfrm>
              <a:off x="928866" y="414342"/>
              <a:ext cx="136983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楷体" pitchFamily="49" charset="-122"/>
                  <a:ea typeface="楷体" pitchFamily="49" charset="-122"/>
                </a:rPr>
                <a:t>文段五</a:t>
              </a:r>
              <a:endParaRPr lang="zh-CN" altLang="en-US" sz="2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</a:endParaRPr>
            </a:p>
          </p:txBody>
        </p:sp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3301" y="414342"/>
            <a:ext cx="3060699" cy="4331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5909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>
        <p14:doors dir="vert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5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1040" fill="hold">
                                          <p:stCondLst>
                                            <p:cond delay="104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1040" fill="hold">
                                          <p:stCondLst>
                                            <p:cond delay="208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1040" fill="hold">
                                          <p:stCondLst>
                                            <p:cond delay="312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1040" fill="hold">
                                          <p:stCondLst>
                                            <p:cond delay="416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4004370" y="3302000"/>
            <a:ext cx="184731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5228" y="-1572195"/>
            <a:ext cx="8329974" cy="7444446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177799" y="414342"/>
            <a:ext cx="3086101" cy="707886"/>
            <a:chOff x="177800" y="414342"/>
            <a:chExt cx="2298700" cy="707886"/>
          </a:xfrm>
        </p:grpSpPr>
        <p:pic>
          <p:nvPicPr>
            <p:cNvPr id="12" name="图片 11" descr="yun.pn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77800" y="414342"/>
              <a:ext cx="751066" cy="394942"/>
            </a:xfrm>
            <a:prstGeom prst="rect">
              <a:avLst/>
            </a:prstGeom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3" name="TextBox 12"/>
            <p:cNvSpPr txBox="1"/>
            <p:nvPr/>
          </p:nvSpPr>
          <p:spPr>
            <a:xfrm>
              <a:off x="928866" y="414342"/>
              <a:ext cx="1547634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楷体" pitchFamily="49" charset="-122"/>
                  <a:ea typeface="楷体" pitchFamily="49" charset="-122"/>
                </a:rPr>
                <a:t>文段赏析四、五</a:t>
              </a:r>
              <a:endParaRPr lang="zh-CN" altLang="en-US" sz="2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3099437" y="2150028"/>
            <a:ext cx="4572000" cy="76944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440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樊哙形象如何？</a:t>
            </a:r>
            <a:endParaRPr lang="en-US" altLang="zh-CN" sz="4400" b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910965" y="809284"/>
            <a:ext cx="157607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cap="none" spc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思考</a:t>
            </a:r>
            <a:endParaRPr lang="zh-CN" altLang="en-US" sz="5400" b="1" cap="none" spc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24" y="953449"/>
            <a:ext cx="2637159" cy="304761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264089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>
        <p14:doors dir="vert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" dur="5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1040" fill="hold">
                                          <p:stCondLst>
                                            <p:cond delay="104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" dur="1040" fill="hold">
                                          <p:stCondLst>
                                            <p:cond delay="208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1040" fill="hold">
                                          <p:stCondLst>
                                            <p:cond delay="312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2" dur="1040" fill="hold">
                                          <p:stCondLst>
                                            <p:cond delay="416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3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05000" y="-4830961"/>
            <a:ext cx="9690100" cy="5119477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1574800" y="1687215"/>
            <a:ext cx="6515100" cy="267765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樊哙不仅仅是一个忠勇可嘉、威壮可贾的勇士，更是一个机智干练、能言善辩的智士</a:t>
            </a:r>
            <a:r>
              <a:rPr lang="zh-CN" altLang="en-US" sz="24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。</a:t>
            </a:r>
            <a:endParaRPr lang="en-US" altLang="zh-CN" sz="2400" b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24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几番</a:t>
            </a:r>
            <a:r>
              <a:rPr lang="zh-CN" altLang="en-US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煌煌大论，几度欲擒故纵。寓假于真，藏虚于实，慷慨陈辞之中有隐喻，有引用，有伪饰，有托辞，思虑周密，论辨有力，足见樊哙反应之机敏，胸怀之韬略，头脑之机巧，语言之</a:t>
            </a:r>
            <a:r>
              <a:rPr lang="zh-CN" altLang="en-US" sz="24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精彩。</a:t>
            </a:r>
            <a:endParaRPr lang="zh-CN" altLang="en-US" sz="24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549910" y="522585"/>
            <a:ext cx="366318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cap="none" spc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文段四、五</a:t>
            </a:r>
            <a:endParaRPr lang="zh-CN" altLang="en-US" sz="5400" b="1" cap="none" spc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77800" y="414342"/>
            <a:ext cx="3175000" cy="707886"/>
            <a:chOff x="177800" y="414342"/>
            <a:chExt cx="2298700" cy="707886"/>
          </a:xfrm>
        </p:grpSpPr>
        <p:pic>
          <p:nvPicPr>
            <p:cNvPr id="6" name="图片 5" descr="yun.pn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77800" y="414342"/>
              <a:ext cx="751066" cy="394942"/>
            </a:xfrm>
            <a:prstGeom prst="rect">
              <a:avLst/>
            </a:prstGeom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7" name="TextBox 6"/>
            <p:cNvSpPr txBox="1"/>
            <p:nvPr/>
          </p:nvSpPr>
          <p:spPr>
            <a:xfrm>
              <a:off x="928866" y="414342"/>
              <a:ext cx="1547634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楷体" pitchFamily="49" charset="-122"/>
                  <a:ea typeface="楷体" pitchFamily="49" charset="-122"/>
                </a:rPr>
                <a:t>文段赏析四、五</a:t>
              </a:r>
              <a:endParaRPr lang="zh-CN" altLang="en-US" sz="2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99872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>
        <p14:doors dir="vert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73472E-18 -3.7037E-07 C 0.0085 0.01512 0.01232 0.03364 0.01805 0.05185 C 0.02552 0.07592 0.03871 0.09351 0.04305 0.12098 C 0.04739 0.14814 0.04479 0.13271 0.05139 0.16821 C 0.05764 0.20092 0.05885 0.23148 0.06805 0.2645 C 0.07118 0.29814 0.07864 0.33086 0.08472 0.36327 C 0.08611 0.37037 0.08923 0.37592 0.09027 0.38271 C 0.09218 0.39691 0.09618 0.40679 0.09861 0.42006 C 0.09913 0.42284 0.09913 0.42654 0.1 0.42993 C 0.10156 0.43518 0.10555 0.44475 0.10555 0.44475 C 0.11111 0.48426 0.12222 0.51851 0.12777 0.55802 C 0.13507 0.61049 0.13871 0.66574 0.15 0.71605 C 0.15156 0.73209 0.15468 0.74722 0.15694 0.76296 C 0.15816 0.77191 0.16111 0.79012 0.16111 0.79012 C 0.16163 0.80247 0.16146 0.81481 0.1625 0.82716 C 0.16284 0.8324 0.16527 0.84197 0.16527 0.84197 C 0.16892 0.88734 0.17083 0.93209 0.17083 0.97777" pathEditMode="relative" ptsTypes="ffffffffffffffffA">
                                      <p:cBhvr>
                                        <p:cTn id="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8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8" dur="5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1040" fill="hold">
                                          <p:stCondLst>
                                            <p:cond delay="104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1040" fill="hold">
                                          <p:stCondLst>
                                            <p:cond delay="208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1040" fill="hold">
                                          <p:stCondLst>
                                            <p:cond delay="312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1040" fill="hold">
                                          <p:stCondLst>
                                            <p:cond delay="416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949700" y="984545"/>
            <a:ext cx="5092700" cy="323165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400" b="1" smtClean="0">
                <a:latin typeface="+mn-ea"/>
              </a:rPr>
              <a:t>   </a:t>
            </a:r>
            <a:r>
              <a:rPr lang="zh-CN" altLang="en-US" sz="2000" b="1" smtClean="0">
                <a:latin typeface="黑体" pitchFamily="49" charset="-122"/>
                <a:ea typeface="黑体" pitchFamily="49" charset="-122"/>
              </a:rPr>
              <a:t>沛</a:t>
            </a:r>
            <a:r>
              <a:rPr lang="zh-CN" altLang="en-US" sz="2000" b="1">
                <a:latin typeface="黑体" pitchFamily="49" charset="-122"/>
                <a:ea typeface="黑体" pitchFamily="49" charset="-122"/>
              </a:rPr>
              <a:t>公已去，间至军中。张良入谢，曰：“沛公不胜杯（</a:t>
            </a:r>
            <a:r>
              <a:rPr lang="en-US" altLang="zh-CN" sz="2000" b="1" err="1">
                <a:latin typeface="黑体" pitchFamily="49" charset="-122"/>
                <a:ea typeface="黑体" pitchFamily="49" charset="-122"/>
              </a:rPr>
              <a:t>bēi</a:t>
            </a:r>
            <a:r>
              <a:rPr lang="zh-CN" altLang="en-US" sz="2000" b="1">
                <a:latin typeface="黑体" pitchFamily="49" charset="-122"/>
                <a:ea typeface="黑体" pitchFamily="49" charset="-122"/>
              </a:rPr>
              <a:t>）杓（</a:t>
            </a:r>
            <a:r>
              <a:rPr lang="en-US" altLang="zh-CN" sz="2000" b="1" err="1">
                <a:latin typeface="黑体" pitchFamily="49" charset="-122"/>
                <a:ea typeface="黑体" pitchFamily="49" charset="-122"/>
              </a:rPr>
              <a:t>sháo</a:t>
            </a:r>
            <a:r>
              <a:rPr lang="zh-CN" altLang="en-US" sz="2000" b="1">
                <a:latin typeface="黑体" pitchFamily="49" charset="-122"/>
                <a:ea typeface="黑体" pitchFamily="49" charset="-122"/>
              </a:rPr>
              <a:t>），不能辞。谨使臣良奉白璧一双，再拜献大王足下，玉斗一双，再拜奉大将军足下。”项王曰：“沛公安在？”良曰：“闻大王有意督过之，脱身独去，已至军矣。”项王则受璧，置之坐上。亚父受玉斗，置之地，拔剑撞而破之，曰：“唉！竖子不足与谋。夺项王天下者必沛公也。吾属今为之虏矣！” </a:t>
            </a:r>
            <a:br>
              <a:rPr lang="zh-CN" altLang="en-US" sz="2000" b="1">
                <a:latin typeface="黑体" pitchFamily="49" charset="-122"/>
                <a:ea typeface="黑体" pitchFamily="49" charset="-122"/>
              </a:rPr>
            </a:br>
            <a:r>
              <a:rPr lang="zh-CN" altLang="en-US" sz="2000" b="1">
                <a:latin typeface="黑体" pitchFamily="49" charset="-122"/>
                <a:ea typeface="黑体" pitchFamily="49" charset="-122"/>
              </a:rPr>
              <a:t>　　沛公至军，立诛杀曹无伤。</a:t>
            </a:r>
            <a:endParaRPr lang="zh-CN" altLang="en-US" sz="1800" b="1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文本框 7"/>
          <p:cNvSpPr txBox="1"/>
          <p:nvPr/>
        </p:nvSpPr>
        <p:spPr>
          <a:xfrm>
            <a:off x="318013" y="486119"/>
            <a:ext cx="1847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 sz="3600">
              <a:latin typeface="禹卫书法行书简体" panose="02000603000000000000" pitchFamily="2" charset="-122"/>
              <a:ea typeface="禹卫书法行书简体" panose="02000603000000000000" pitchFamily="2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4724400" y="424564"/>
            <a:ext cx="2514600" cy="707886"/>
            <a:chOff x="177800" y="414342"/>
            <a:chExt cx="2120900" cy="707886"/>
          </a:xfrm>
        </p:grpSpPr>
        <p:pic>
          <p:nvPicPr>
            <p:cNvPr id="8" name="图片 7" descr="yun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77800" y="414342"/>
              <a:ext cx="751066" cy="394942"/>
            </a:xfrm>
            <a:prstGeom prst="rect">
              <a:avLst/>
            </a:prstGeom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9" name="TextBox 8"/>
            <p:cNvSpPr txBox="1"/>
            <p:nvPr/>
          </p:nvSpPr>
          <p:spPr>
            <a:xfrm>
              <a:off x="928866" y="414342"/>
              <a:ext cx="1369834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楷体" pitchFamily="49" charset="-122"/>
                  <a:ea typeface="楷体" pitchFamily="49" charset="-122"/>
                </a:rPr>
                <a:t>文段六、七</a:t>
              </a:r>
              <a:endParaRPr lang="zh-CN" altLang="en-US" sz="2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</a:endParaRPr>
            </a:p>
          </p:txBody>
        </p:sp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112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4341"/>
            <a:ext cx="3572248" cy="4372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4342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>
        <p14:doors dir="vert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5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1040" fill="hold">
                                          <p:stCondLst>
                                            <p:cond delay="104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1040" fill="hold">
                                          <p:stCondLst>
                                            <p:cond delay="208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1040" fill="hold">
                                          <p:stCondLst>
                                            <p:cond delay="312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1040" fill="hold">
                                          <p:stCondLst>
                                            <p:cond delay="416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4004370" y="3302000"/>
            <a:ext cx="184731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5228" y="-1572195"/>
            <a:ext cx="8329974" cy="7444446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177800" y="414342"/>
            <a:ext cx="2298700" cy="400110"/>
            <a:chOff x="177800" y="414342"/>
            <a:chExt cx="2298700" cy="400110"/>
          </a:xfrm>
        </p:grpSpPr>
        <p:pic>
          <p:nvPicPr>
            <p:cNvPr id="12" name="图片 11" descr="yun.pn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77800" y="414342"/>
              <a:ext cx="751066" cy="394942"/>
            </a:xfrm>
            <a:prstGeom prst="rect">
              <a:avLst/>
            </a:prstGeom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3" name="TextBox 12"/>
            <p:cNvSpPr txBox="1"/>
            <p:nvPr/>
          </p:nvSpPr>
          <p:spPr>
            <a:xfrm>
              <a:off x="928866" y="414342"/>
              <a:ext cx="154763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楷体" pitchFamily="49" charset="-122"/>
                  <a:ea typeface="楷体" pitchFamily="49" charset="-122"/>
                </a:rPr>
                <a:t>文段赏析四</a:t>
              </a:r>
              <a:endParaRPr lang="zh-CN" altLang="en-US" sz="2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3188337" y="1882381"/>
            <a:ext cx="4164963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结尾部分，刘邦离开后派张良留谢，张良奉沛公之命献上白璧和玉斗，项王和范增反应有什么不同</a:t>
            </a:r>
            <a:r>
              <a:rPr lang="en-US" altLang="zh-CN"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?</a:t>
            </a:r>
            <a:r>
              <a:rPr lang="zh-CN" altLang="en-US"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体现了什么</a:t>
            </a:r>
            <a:r>
              <a:rPr lang="en-US" altLang="zh-CN"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?</a:t>
            </a:r>
          </a:p>
        </p:txBody>
      </p:sp>
      <p:sp>
        <p:nvSpPr>
          <p:cNvPr id="15" name="矩形 14"/>
          <p:cNvSpPr/>
          <p:nvPr/>
        </p:nvSpPr>
        <p:spPr>
          <a:xfrm>
            <a:off x="3910965" y="809284"/>
            <a:ext cx="157607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cap="none" spc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思考</a:t>
            </a:r>
            <a:endParaRPr lang="zh-CN" altLang="en-US" sz="5400" b="1" cap="none" spc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415" y="732784"/>
            <a:ext cx="2168225" cy="308369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723900" y="3602082"/>
            <a:ext cx="14605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范增</a:t>
            </a:r>
            <a:endParaRPr lang="zh-CN" altLang="en-US" sz="18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3211398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>
        <p14:doors dir="vert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" dur="5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1040" fill="hold">
                                          <p:stCondLst>
                                            <p:cond delay="104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" dur="1040" fill="hold">
                                          <p:stCondLst>
                                            <p:cond delay="208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1040" fill="hold">
                                          <p:stCondLst>
                                            <p:cond delay="312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2" dur="1040" fill="hold">
                                          <p:stCondLst>
                                            <p:cond delay="416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3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05000" y="-4830961"/>
            <a:ext cx="9715500" cy="5132896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1727200" y="1689100"/>
            <a:ext cx="5969000" cy="23083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项王问了一句</a:t>
            </a:r>
            <a:r>
              <a:rPr lang="en-US" altLang="zh-CN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:“</a:t>
            </a:r>
            <a:r>
              <a:rPr lang="zh-CN" altLang="en-US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沛公安在</a:t>
            </a:r>
            <a:r>
              <a:rPr lang="en-US" altLang="zh-CN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?”</a:t>
            </a:r>
            <a:r>
              <a:rPr lang="zh-CN" altLang="en-US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之后，就置之坐上，而范增拔剑撞而破之，并说出“夺项王天下者必沛公也</a:t>
            </a:r>
            <a:r>
              <a:rPr lang="zh-CN" altLang="en-US" sz="24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。”</a:t>
            </a:r>
            <a:endParaRPr lang="en-US" altLang="zh-CN" sz="36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24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这</a:t>
            </a:r>
            <a:r>
              <a:rPr lang="zh-CN" altLang="en-US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一方面写出了项羽的沽名钓誉，自大轻敌，有勇无谋，同时，写出了范增老谋深算以及骄横浮躁的性格</a:t>
            </a:r>
            <a:r>
              <a:rPr lang="zh-CN" altLang="en-US" sz="2400">
                <a:latin typeface="黑体" pitchFamily="49" charset="-122"/>
                <a:ea typeface="黑体" pitchFamily="49" charset="-122"/>
              </a:rPr>
              <a:t>。</a:t>
            </a:r>
            <a:endParaRPr lang="zh-CN" altLang="en-US" sz="24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549910" y="522585"/>
            <a:ext cx="366318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cap="none" spc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文段六、七</a:t>
            </a:r>
            <a:endParaRPr lang="zh-CN" altLang="en-US" sz="5400" b="1" cap="none" spc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77800" y="414342"/>
            <a:ext cx="3175000" cy="400110"/>
            <a:chOff x="177800" y="414342"/>
            <a:chExt cx="2298700" cy="400110"/>
          </a:xfrm>
        </p:grpSpPr>
        <p:pic>
          <p:nvPicPr>
            <p:cNvPr id="6" name="图片 5" descr="yun.pn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77800" y="414342"/>
              <a:ext cx="751066" cy="394942"/>
            </a:xfrm>
            <a:prstGeom prst="rect">
              <a:avLst/>
            </a:prstGeom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7" name="TextBox 6"/>
            <p:cNvSpPr txBox="1"/>
            <p:nvPr/>
          </p:nvSpPr>
          <p:spPr>
            <a:xfrm>
              <a:off x="928866" y="414342"/>
              <a:ext cx="154763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楷体" pitchFamily="49" charset="-122"/>
                  <a:ea typeface="楷体" pitchFamily="49" charset="-122"/>
                </a:rPr>
                <a:t>文段赏析六、七</a:t>
              </a:r>
              <a:endParaRPr lang="zh-CN" altLang="en-US" sz="2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87722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>
        <p14:doors dir="vert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73472E-18 -3.7037E-07 C 0.0085 0.01512 0.01232 0.03364 0.01805 0.05185 C 0.02552 0.07592 0.03871 0.09351 0.04305 0.12098 C 0.04739 0.14814 0.04479 0.13271 0.05139 0.16821 C 0.05764 0.20092 0.05885 0.23148 0.06805 0.2645 C 0.07118 0.29814 0.07864 0.33086 0.08472 0.36327 C 0.08611 0.37037 0.08923 0.37592 0.09027 0.38271 C 0.09218 0.39691 0.09618 0.40679 0.09861 0.42006 C 0.09913 0.42284 0.09913 0.42654 0.1 0.42993 C 0.10156 0.43518 0.10555 0.44475 0.10555 0.44475 C 0.11111 0.48426 0.12222 0.51851 0.12777 0.55802 C 0.13507 0.61049 0.13871 0.66574 0.15 0.71605 C 0.15156 0.73209 0.15468 0.74722 0.15694 0.76296 C 0.15816 0.77191 0.16111 0.79012 0.16111 0.79012 C 0.16163 0.80247 0.16146 0.81481 0.1625 0.82716 C 0.16284 0.8324 0.16527 0.84197 0.16527 0.84197 C 0.16892 0.88734 0.17083 0.93209 0.17083 0.97777" pathEditMode="relative" ptsTypes="ffffffffffffffffA">
                                      <p:cBhvr>
                                        <p:cTn id="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8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8" dur="5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1040" fill="hold">
                                          <p:stCondLst>
                                            <p:cond delay="104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1040" fill="hold">
                                          <p:stCondLst>
                                            <p:cond delay="208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1040" fill="hold">
                                          <p:stCondLst>
                                            <p:cond delay="312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1040" fill="hold">
                                          <p:stCondLst>
                                            <p:cond delay="416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4004370" y="3302000"/>
            <a:ext cx="184731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5228" y="-1572195"/>
            <a:ext cx="8329974" cy="7444446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177800" y="414342"/>
            <a:ext cx="2298700" cy="400110"/>
            <a:chOff x="177800" y="414342"/>
            <a:chExt cx="2298700" cy="400110"/>
          </a:xfrm>
        </p:grpSpPr>
        <p:pic>
          <p:nvPicPr>
            <p:cNvPr id="12" name="图片 11" descr="yun.pn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77800" y="414342"/>
              <a:ext cx="751066" cy="394942"/>
            </a:xfrm>
            <a:prstGeom prst="rect">
              <a:avLst/>
            </a:prstGeom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3" name="TextBox 12"/>
            <p:cNvSpPr txBox="1"/>
            <p:nvPr/>
          </p:nvSpPr>
          <p:spPr>
            <a:xfrm>
              <a:off x="928866" y="414342"/>
              <a:ext cx="154763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楷体" pitchFamily="49" charset="-122"/>
                  <a:ea typeface="楷体" pitchFamily="49" charset="-122"/>
                </a:rPr>
                <a:t>文段赏析四</a:t>
              </a:r>
              <a:endParaRPr lang="zh-CN" altLang="en-US" sz="2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2476500" y="1405028"/>
            <a:ext cx="5321300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最后一自然段，用一句话写了刘邦回营后对曹无伤的处置。大家可联系项羽对项伯的态度，以及刘邦对张良、樊哙，和项羽对范增的态度，大家觉得刘邦这样的做法与项羽相比，有什么不同呢</a:t>
            </a:r>
            <a:r>
              <a:rPr lang="en-US" altLang="zh-CN"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?</a:t>
            </a:r>
            <a:r>
              <a:rPr lang="zh-CN" altLang="en-US"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体现了什么</a:t>
            </a:r>
            <a:r>
              <a:rPr lang="en-US" altLang="zh-CN"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?</a:t>
            </a:r>
          </a:p>
        </p:txBody>
      </p:sp>
      <p:sp>
        <p:nvSpPr>
          <p:cNvPr id="15" name="矩形 14"/>
          <p:cNvSpPr/>
          <p:nvPr/>
        </p:nvSpPr>
        <p:spPr>
          <a:xfrm>
            <a:off x="3733165" y="474326"/>
            <a:ext cx="157607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cap="none" spc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思考</a:t>
            </a:r>
            <a:endParaRPr lang="zh-CN" altLang="en-US" sz="5400" b="1" cap="none" spc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53333" y="3794730"/>
            <a:ext cx="14605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曹无伤</a:t>
            </a:r>
            <a:endParaRPr lang="zh-CN" altLang="en-US" sz="18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" y="814452"/>
            <a:ext cx="2895674" cy="2958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9939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>
        <p14:doors dir="vert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" dur="5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1040" fill="hold">
                                          <p:stCondLst>
                                            <p:cond delay="104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" dur="1040" fill="hold">
                                          <p:stCondLst>
                                            <p:cond delay="208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1040" fill="hold">
                                          <p:stCondLst>
                                            <p:cond delay="312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2" dur="1040" fill="hold">
                                          <p:stCondLst>
                                            <p:cond delay="416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3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05000" y="-4830961"/>
            <a:ext cx="9779000" cy="5166444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1422400" y="1854199"/>
            <a:ext cx="6451600" cy="224676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项羽用人唯亲，对项伯很好，对范增提出的有些有用意见却不以为然</a:t>
            </a:r>
            <a:r>
              <a:rPr lang="en-US" altLang="zh-CN" sz="28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;</a:t>
            </a:r>
          </a:p>
          <a:p>
            <a:r>
              <a:rPr lang="zh-CN" altLang="en-US" sz="28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而</a:t>
            </a:r>
            <a:r>
              <a:rPr lang="zh-CN" altLang="en-US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刘邦知人善任，并且对待出卖自己的奸臣，是有奸必除</a:t>
            </a:r>
            <a:r>
              <a:rPr lang="zh-CN" altLang="en-US" sz="28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。</a:t>
            </a:r>
            <a:endParaRPr lang="en-US" altLang="zh-CN" sz="2800" b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2800" b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体现</a:t>
            </a:r>
            <a:r>
              <a:rPr lang="zh-CN" altLang="en-US" sz="28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了他们在用人方面的差异</a:t>
            </a:r>
            <a:r>
              <a:rPr lang="zh-CN" altLang="en-US" sz="2800" b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。</a:t>
            </a:r>
            <a:endParaRPr lang="zh-CN" altLang="en-US" sz="2800" b="1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549910" y="522585"/>
            <a:ext cx="366318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cap="none" spc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文段六、七</a:t>
            </a:r>
            <a:endParaRPr lang="zh-CN" altLang="en-US" sz="5400" b="1" cap="none" spc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77800" y="414342"/>
            <a:ext cx="3175000" cy="400110"/>
            <a:chOff x="177800" y="414342"/>
            <a:chExt cx="2298700" cy="400110"/>
          </a:xfrm>
        </p:grpSpPr>
        <p:pic>
          <p:nvPicPr>
            <p:cNvPr id="6" name="图片 5" descr="yun.pn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77800" y="414342"/>
              <a:ext cx="751066" cy="394942"/>
            </a:xfrm>
            <a:prstGeom prst="rect">
              <a:avLst/>
            </a:prstGeom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7" name="TextBox 6"/>
            <p:cNvSpPr txBox="1"/>
            <p:nvPr/>
          </p:nvSpPr>
          <p:spPr>
            <a:xfrm>
              <a:off x="928866" y="414342"/>
              <a:ext cx="154763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楷体" pitchFamily="49" charset="-122"/>
                  <a:ea typeface="楷体" pitchFamily="49" charset="-122"/>
                </a:rPr>
                <a:t>文段赏析六、七</a:t>
              </a:r>
              <a:endParaRPr lang="zh-CN" altLang="en-US" sz="2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15848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>
        <p14:doors dir="vert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73472E-18 -3.7037E-07 C 0.0085 0.01512 0.01232 0.03364 0.01805 0.05185 C 0.02552 0.07592 0.03871 0.09351 0.04305 0.12098 C 0.04739 0.14814 0.04479 0.13271 0.05139 0.16821 C 0.05764 0.20092 0.05885 0.23148 0.06805 0.2645 C 0.07118 0.29814 0.07864 0.33086 0.08472 0.36327 C 0.08611 0.37037 0.08923 0.37592 0.09027 0.38271 C 0.09218 0.39691 0.09618 0.40679 0.09861 0.42006 C 0.09913 0.42284 0.09913 0.42654 0.1 0.42993 C 0.10156 0.43518 0.10555 0.44475 0.10555 0.44475 C 0.11111 0.48426 0.12222 0.51851 0.12777 0.55802 C 0.13507 0.61049 0.13871 0.66574 0.15 0.71605 C 0.15156 0.73209 0.15468 0.74722 0.15694 0.76296 C 0.15816 0.77191 0.16111 0.79012 0.16111 0.79012 C 0.16163 0.80247 0.16146 0.81481 0.1625 0.82716 C 0.16284 0.8324 0.16527 0.84197 0.16527 0.84197 C 0.16892 0.88734 0.17083 0.93209 0.17083 0.97777" pathEditMode="relative" ptsTypes="ffffffffffffffffA">
                                      <p:cBhvr>
                                        <p:cTn id="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8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8" dur="5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1040" fill="hold">
                                          <p:stCondLst>
                                            <p:cond delay="104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1040" fill="hold">
                                          <p:stCondLst>
                                            <p:cond delay="208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1040" fill="hold">
                                          <p:stCondLst>
                                            <p:cond delay="312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1040" fill="hold">
                                          <p:stCondLst>
                                            <p:cond delay="416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413000" y="223112"/>
            <a:ext cx="2527300" cy="133522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28650" y="625052"/>
            <a:ext cx="1498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鸿门宴</a:t>
            </a:r>
            <a:endParaRPr lang="zh-CN" altLang="en-US" sz="3200" b="1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0199" y="1558334"/>
            <a:ext cx="3619899" cy="3185511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14300" y="1367724"/>
            <a:ext cx="6705600" cy="3293209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1600" b="1">
                <a:latin typeface="宋体" pitchFamily="2" charset="-122"/>
                <a:ea typeface="宋体" panose="02010600030101010101" pitchFamily="2" charset="-122"/>
              </a:rPr>
              <a:t>鸿门宴”的故事发生在陈胜吴广起义后的第三年</a:t>
            </a:r>
            <a:r>
              <a:rPr lang="en-US" altLang="zh-CN" sz="1600" b="1">
                <a:latin typeface="宋体" pitchFamily="2" charset="-122"/>
                <a:ea typeface="宋体" panose="02010600030101010101" pitchFamily="2" charset="-122"/>
              </a:rPr>
              <a:t>(</a:t>
            </a:r>
            <a:r>
              <a:rPr lang="zh-CN" altLang="en-US" sz="1600" b="1">
                <a:latin typeface="宋体" pitchFamily="2" charset="-122"/>
                <a:ea typeface="宋体" panose="02010600030101010101" pitchFamily="2" charset="-122"/>
              </a:rPr>
              <a:t>公元前</a:t>
            </a:r>
            <a:r>
              <a:rPr lang="en-US" altLang="zh-CN" sz="1600" b="1">
                <a:latin typeface="宋体" pitchFamily="2" charset="-122"/>
                <a:ea typeface="宋体" panose="02010600030101010101" pitchFamily="2" charset="-122"/>
              </a:rPr>
              <a:t>206</a:t>
            </a:r>
            <a:r>
              <a:rPr lang="zh-CN" altLang="en-US" sz="1600" b="1">
                <a:latin typeface="宋体" pitchFamily="2" charset="-122"/>
                <a:ea typeface="宋体" panose="02010600030101010101" pitchFamily="2" charset="-122"/>
              </a:rPr>
              <a:t>年</a:t>
            </a:r>
            <a:r>
              <a:rPr lang="en-US" altLang="zh-CN" sz="1600" b="1">
                <a:latin typeface="宋体" pitchFamily="2" charset="-122"/>
                <a:ea typeface="宋体" panose="02010600030101010101" pitchFamily="2" charset="-122"/>
              </a:rPr>
              <a:t>)</a:t>
            </a:r>
            <a:r>
              <a:rPr lang="zh-CN" altLang="en-US" sz="1600" b="1">
                <a:latin typeface="宋体" pitchFamily="2" charset="-122"/>
                <a:ea typeface="宋体" panose="02010600030101010101" pitchFamily="2" charset="-122"/>
              </a:rPr>
              <a:t>。陈胜吴广起义后，各地云起响应，其中有楚国贵族出身的项梁、项羽叔侄，有农民出身的刘邦。陈胜吴广起义失败后，项梁扶楚怀王的孙子作了楚王，也叫楚怀王，刘邦也投靠了项梁。公元前</a:t>
            </a:r>
            <a:r>
              <a:rPr lang="en-US" altLang="zh-CN" sz="1600" b="1">
                <a:latin typeface="宋体" pitchFamily="2" charset="-122"/>
                <a:ea typeface="宋体" panose="02010600030101010101" pitchFamily="2" charset="-122"/>
              </a:rPr>
              <a:t>207</a:t>
            </a:r>
            <a:r>
              <a:rPr lang="zh-CN" altLang="en-US" sz="1600" b="1">
                <a:latin typeface="宋体" pitchFamily="2" charset="-122"/>
                <a:ea typeface="宋体" panose="02010600030101010101" pitchFamily="2" charset="-122"/>
              </a:rPr>
              <a:t>年，项梁战死，怀王派项羽等去救援被秦军围困的赵国，同时派刘邦领兵攻打函谷关。临行时，怀王与诸将约定，</a:t>
            </a:r>
            <a:r>
              <a:rPr lang="zh-CN" altLang="en-US" sz="16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itchFamily="2" charset="-122"/>
                <a:ea typeface="宋体" panose="02010600030101010101" pitchFamily="2" charset="-122"/>
              </a:rPr>
              <a:t>谁先入关，便封为关中王</a:t>
            </a:r>
            <a:r>
              <a:rPr lang="zh-CN" altLang="en-US" sz="16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itchFamily="2" charset="-122"/>
                <a:ea typeface="宋体" panose="02010600030101010101" pitchFamily="2" charset="-122"/>
              </a:rPr>
              <a:t>。</a:t>
            </a:r>
            <a:endParaRPr lang="en-US" altLang="zh-CN" sz="1600" b="1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itchFamily="2" charset="-122"/>
              <a:ea typeface="宋体" panose="02010600030101010101" pitchFamily="2" charset="-122"/>
            </a:endParaRPr>
          </a:p>
          <a:p>
            <a:endParaRPr lang="zh-CN" altLang="en-US" sz="1600" b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itchFamily="2" charset="-122"/>
              <a:ea typeface="宋体" panose="02010600030101010101" pitchFamily="2" charset="-122"/>
            </a:endParaRPr>
          </a:p>
          <a:p>
            <a:r>
              <a:rPr lang="zh-CN" altLang="en-US" sz="1600" b="1">
                <a:latin typeface="宋体" pitchFamily="2" charset="-122"/>
                <a:ea typeface="宋体" panose="02010600030101010101" pitchFamily="2" charset="-122"/>
              </a:rPr>
              <a:t>项羽大破秦军后，听说刘邦已入咸阳，非常恼火，就攻破函谷关，直抵新丰鸿门。这时刘邦的左司马曹无伤暗中派人告诉项羽说刘邦想在关中称王。项羽听了，更加恼怒，决定第二天发兵攻打刘邦</a:t>
            </a:r>
            <a:r>
              <a:rPr lang="zh-CN" altLang="en-US" sz="1600" b="1" smtClean="0">
                <a:latin typeface="宋体" pitchFamily="2" charset="-122"/>
                <a:ea typeface="宋体" panose="02010600030101010101" pitchFamily="2" charset="-122"/>
              </a:rPr>
              <a:t>。</a:t>
            </a:r>
            <a:endParaRPr lang="en-US" altLang="zh-CN" sz="1600" b="1" smtClean="0">
              <a:latin typeface="宋体" pitchFamily="2" charset="-122"/>
              <a:ea typeface="宋体" panose="02010600030101010101" pitchFamily="2" charset="-122"/>
            </a:endParaRPr>
          </a:p>
          <a:p>
            <a:r>
              <a:rPr lang="zh-CN" altLang="en-US" sz="1600" b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itchFamily="2" charset="-122"/>
                <a:ea typeface="宋体" panose="02010600030101010101" pitchFamily="2" charset="-122"/>
              </a:rPr>
              <a:t>“当</a:t>
            </a:r>
            <a:r>
              <a:rPr lang="zh-CN" altLang="en-US" sz="16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itchFamily="2" charset="-122"/>
                <a:ea typeface="宋体" panose="02010600030101010101" pitchFamily="2" charset="-122"/>
              </a:rPr>
              <a:t>是时，项羽兵四十万，在新丰鸿门；沛公兵十万，在霸上</a:t>
            </a:r>
            <a:r>
              <a:rPr lang="zh-CN" altLang="en-US" sz="1600" b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itchFamily="2" charset="-122"/>
                <a:ea typeface="宋体" panose="02010600030101010101" pitchFamily="2" charset="-122"/>
              </a:rPr>
              <a:t>。”</a:t>
            </a:r>
            <a:endParaRPr lang="en-US" altLang="zh-CN" sz="1600" b="1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itchFamily="2" charset="-122"/>
              <a:ea typeface="宋体" panose="02010600030101010101" pitchFamily="2" charset="-122"/>
            </a:endParaRPr>
          </a:p>
          <a:p>
            <a:r>
              <a:rPr lang="zh-CN" altLang="en-US" sz="1600" b="1" smtClean="0">
                <a:latin typeface="宋体" pitchFamily="2" charset="-122"/>
                <a:ea typeface="宋体" panose="02010600030101010101" pitchFamily="2" charset="-122"/>
              </a:rPr>
              <a:t>刘邦自知不敌，暗会项伯，假意次日登门致歉。</a:t>
            </a:r>
            <a:endParaRPr lang="en-US" altLang="zh-CN" sz="1600" b="1" smtClean="0">
              <a:latin typeface="宋体" pitchFamily="2" charset="-122"/>
              <a:ea typeface="宋体" panose="02010600030101010101" pitchFamily="2" charset="-122"/>
            </a:endParaRPr>
          </a:p>
          <a:p>
            <a:r>
              <a:rPr lang="zh-CN" altLang="en-US" sz="1600" b="1" smtClean="0">
                <a:latin typeface="宋体" pitchFamily="2" charset="-122"/>
                <a:ea typeface="宋体" panose="02010600030101010101" pitchFamily="2" charset="-122"/>
              </a:rPr>
              <a:t>范增则劝项羽趁宴杀刘。</a:t>
            </a:r>
            <a:endParaRPr lang="zh-CN" altLang="en-US" sz="1600" b="1">
              <a:latin typeface="宋体" pitchFamily="2" charset="-122"/>
              <a:ea typeface="宋体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898079" y="649076"/>
            <a:ext cx="5968301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4000" b="1" cap="none" spc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各怀鬼胎 醉翁之意不在宴</a:t>
            </a:r>
            <a:endParaRPr lang="zh-CN" altLang="en-US" sz="4000" b="1" cap="none" spc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6948188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>
        <p14:doors dir="vert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139 -0.00988 C -0.04063 -0.00957 0.05034 -0.00803 0.07777 -0.00494 C 0.09166 -0.0034 0.1059 0.00586 0.11961 0.00741 C 0.13107 0.00895 0.14253 0.00895 0.15416 0.00987 C 0.18888 0.02531 0.22777 0.00741 0.26388 0.00741 L 0.25555 0.00494" pathEditMode="relative" rAng="0" ptsTypes="ffffAA">
                                      <p:cBhvr>
                                        <p:cTn id="6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764" y="1759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21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7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4004370" y="3302000"/>
            <a:ext cx="184731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148994" y="960873"/>
            <a:ext cx="746169" cy="1592681"/>
            <a:chOff x="4050540" y="1387270"/>
            <a:chExt cx="1265465" cy="2123574"/>
          </a:xfrm>
        </p:grpSpPr>
        <p:sp>
          <p:nvSpPr>
            <p:cNvPr id="4" name="文本框 113"/>
            <p:cNvSpPr txBox="1"/>
            <p:nvPr/>
          </p:nvSpPr>
          <p:spPr>
            <a:xfrm>
              <a:off x="4314818" y="1557130"/>
              <a:ext cx="731182" cy="1846659"/>
            </a:xfrm>
            <a:prstGeom prst="rect">
              <a:avLst/>
            </a:prstGeom>
            <a:noFill/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vert="horz" wrap="square" rtlCol="0">
              <a:spAutoFit/>
            </a:bodyPr>
            <a:lstStyle/>
            <a:p>
              <a:r>
                <a:rPr lang="zh-CN" altLang="en-US" sz="2100" b="1">
                  <a:solidFill>
                    <a:schemeClr val="tx1">
                      <a:lumMod val="95000"/>
                      <a:lumOff val="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itchFamily="49" charset="-122"/>
                  <a:ea typeface="黑体" pitchFamily="49" charset="-122"/>
                </a:rPr>
                <a:t>故事框架</a:t>
              </a:r>
            </a:p>
          </p:txBody>
        </p:sp>
        <p:sp>
          <p:nvSpPr>
            <p:cNvPr id="5" name="矩形 4"/>
            <p:cNvSpPr>
              <a:spLocks noChangeAspect="1"/>
            </p:cNvSpPr>
            <p:nvPr/>
          </p:nvSpPr>
          <p:spPr>
            <a:xfrm>
              <a:off x="4050540" y="1387270"/>
              <a:ext cx="1265465" cy="2123574"/>
            </a:xfrm>
            <a:prstGeom prst="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4143879" y="1513034"/>
              <a:ext cx="1078787" cy="1872047"/>
            </a:xfrm>
            <a:prstGeom prst="rect">
              <a:avLst/>
            </a:prstGeom>
            <a:noFill/>
            <a:ln w="7620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5724765" y="1008636"/>
            <a:ext cx="2067833" cy="891656"/>
            <a:chOff x="9075856" y="1805075"/>
            <a:chExt cx="2757110" cy="1188874"/>
          </a:xfrm>
        </p:grpSpPr>
        <p:sp>
          <p:nvSpPr>
            <p:cNvPr id="8" name="Freeform 40"/>
            <p:cNvSpPr>
              <a:spLocks noEditPoints="1"/>
            </p:cNvSpPr>
            <p:nvPr/>
          </p:nvSpPr>
          <p:spPr bwMode="auto">
            <a:xfrm rot="255882">
              <a:off x="9075856" y="1805075"/>
              <a:ext cx="2757110" cy="1188874"/>
            </a:xfrm>
            <a:custGeom>
              <a:avLst/>
              <a:gdLst>
                <a:gd name="T0" fmla="*/ 134 w 427"/>
                <a:gd name="T1" fmla="*/ 83 h 101"/>
                <a:gd name="T2" fmla="*/ 189 w 427"/>
                <a:gd name="T3" fmla="*/ 81 h 101"/>
                <a:gd name="T4" fmla="*/ 212 w 427"/>
                <a:gd name="T5" fmla="*/ 81 h 101"/>
                <a:gd name="T6" fmla="*/ 217 w 427"/>
                <a:gd name="T7" fmla="*/ 77 h 101"/>
                <a:gd name="T8" fmla="*/ 237 w 427"/>
                <a:gd name="T9" fmla="*/ 85 h 101"/>
                <a:gd name="T10" fmla="*/ 250 w 427"/>
                <a:gd name="T11" fmla="*/ 84 h 101"/>
                <a:gd name="T12" fmla="*/ 255 w 427"/>
                <a:gd name="T13" fmla="*/ 60 h 101"/>
                <a:gd name="T14" fmla="*/ 259 w 427"/>
                <a:gd name="T15" fmla="*/ 79 h 101"/>
                <a:gd name="T16" fmla="*/ 270 w 427"/>
                <a:gd name="T17" fmla="*/ 62 h 101"/>
                <a:gd name="T18" fmla="*/ 278 w 427"/>
                <a:gd name="T19" fmla="*/ 1 h 101"/>
                <a:gd name="T20" fmla="*/ 296 w 427"/>
                <a:gd name="T21" fmla="*/ 85 h 101"/>
                <a:gd name="T22" fmla="*/ 312 w 427"/>
                <a:gd name="T23" fmla="*/ 73 h 101"/>
                <a:gd name="T24" fmla="*/ 316 w 427"/>
                <a:gd name="T25" fmla="*/ 85 h 101"/>
                <a:gd name="T26" fmla="*/ 332 w 427"/>
                <a:gd name="T27" fmla="*/ 37 h 101"/>
                <a:gd name="T28" fmla="*/ 367 w 427"/>
                <a:gd name="T29" fmla="*/ 47 h 101"/>
                <a:gd name="T30" fmla="*/ 352 w 427"/>
                <a:gd name="T31" fmla="*/ 11 h 101"/>
                <a:gd name="T32" fmla="*/ 356 w 427"/>
                <a:gd name="T33" fmla="*/ 16 h 101"/>
                <a:gd name="T34" fmla="*/ 370 w 427"/>
                <a:gd name="T35" fmla="*/ 18 h 101"/>
                <a:gd name="T36" fmla="*/ 382 w 427"/>
                <a:gd name="T37" fmla="*/ 24 h 101"/>
                <a:gd name="T38" fmla="*/ 392 w 427"/>
                <a:gd name="T39" fmla="*/ 18 h 101"/>
                <a:gd name="T40" fmla="*/ 411 w 427"/>
                <a:gd name="T41" fmla="*/ 10 h 101"/>
                <a:gd name="T42" fmla="*/ 362 w 427"/>
                <a:gd name="T43" fmla="*/ 52 h 101"/>
                <a:gd name="T44" fmla="*/ 306 w 427"/>
                <a:gd name="T45" fmla="*/ 38 h 101"/>
                <a:gd name="T46" fmla="*/ 335 w 427"/>
                <a:gd name="T47" fmla="*/ 32 h 101"/>
                <a:gd name="T48" fmla="*/ 340 w 427"/>
                <a:gd name="T49" fmla="*/ 30 h 101"/>
                <a:gd name="T50" fmla="*/ 350 w 427"/>
                <a:gd name="T51" fmla="*/ 26 h 101"/>
                <a:gd name="T52" fmla="*/ 351 w 427"/>
                <a:gd name="T53" fmla="*/ 16 h 101"/>
                <a:gd name="T54" fmla="*/ 341 w 427"/>
                <a:gd name="T55" fmla="*/ 11 h 101"/>
                <a:gd name="T56" fmla="*/ 273 w 427"/>
                <a:gd name="T57" fmla="*/ 2 h 101"/>
                <a:gd name="T58" fmla="*/ 186 w 427"/>
                <a:gd name="T59" fmla="*/ 4 h 101"/>
                <a:gd name="T60" fmla="*/ 68 w 427"/>
                <a:gd name="T61" fmla="*/ 14 h 101"/>
                <a:gd name="T62" fmla="*/ 20 w 427"/>
                <a:gd name="T63" fmla="*/ 50 h 101"/>
                <a:gd name="T64" fmla="*/ 84 w 427"/>
                <a:gd name="T65" fmla="*/ 96 h 101"/>
                <a:gd name="T66" fmla="*/ 146 w 427"/>
                <a:gd name="T67" fmla="*/ 80 h 101"/>
                <a:gd name="T68" fmla="*/ 188 w 427"/>
                <a:gd name="T69" fmla="*/ 79 h 101"/>
                <a:gd name="T70" fmla="*/ 218 w 427"/>
                <a:gd name="T71" fmla="*/ 73 h 101"/>
                <a:gd name="T72" fmla="*/ 235 w 427"/>
                <a:gd name="T73" fmla="*/ 64 h 101"/>
                <a:gd name="T74" fmla="*/ 264 w 427"/>
                <a:gd name="T75" fmla="*/ 58 h 101"/>
                <a:gd name="T76" fmla="*/ 276 w 427"/>
                <a:gd name="T77" fmla="*/ 57 h 101"/>
                <a:gd name="T78" fmla="*/ 263 w 427"/>
                <a:gd name="T79" fmla="*/ 52 h 101"/>
                <a:gd name="T80" fmla="*/ 295 w 427"/>
                <a:gd name="T81" fmla="*/ 37 h 101"/>
                <a:gd name="T82" fmla="*/ 333 w 427"/>
                <a:gd name="T83" fmla="*/ 12 h 101"/>
                <a:gd name="T84" fmla="*/ 160 w 427"/>
                <a:gd name="T85" fmla="*/ 80 h 101"/>
                <a:gd name="T86" fmla="*/ 196 w 427"/>
                <a:gd name="T87" fmla="*/ 7 h 101"/>
                <a:gd name="T88" fmla="*/ 288 w 427"/>
                <a:gd name="T89" fmla="*/ 53 h 101"/>
                <a:gd name="T90" fmla="*/ 288 w 427"/>
                <a:gd name="T91" fmla="*/ 21 h 101"/>
                <a:gd name="T92" fmla="*/ 308 w 427"/>
                <a:gd name="T93" fmla="*/ 23 h 101"/>
                <a:gd name="T94" fmla="*/ 278 w 427"/>
                <a:gd name="T95" fmla="*/ 11 h 101"/>
                <a:gd name="T96" fmla="*/ 216 w 427"/>
                <a:gd name="T97" fmla="*/ 71 h 101"/>
                <a:gd name="T98" fmla="*/ 218 w 427"/>
                <a:gd name="T99" fmla="*/ 7 h 101"/>
                <a:gd name="T100" fmla="*/ 237 w 427"/>
                <a:gd name="T101" fmla="*/ 14 h 101"/>
                <a:gd name="T102" fmla="*/ 301 w 427"/>
                <a:gd name="T103" fmla="*/ 18 h 101"/>
                <a:gd name="T104" fmla="*/ 286 w 427"/>
                <a:gd name="T105" fmla="*/ 22 h 101"/>
                <a:gd name="T106" fmla="*/ 323 w 427"/>
                <a:gd name="T107" fmla="*/ 45 h 101"/>
                <a:gd name="T108" fmla="*/ 151 w 427"/>
                <a:gd name="T109" fmla="*/ 87 h 101"/>
                <a:gd name="T110" fmla="*/ 190 w 427"/>
                <a:gd name="T111" fmla="*/ 82 h 101"/>
                <a:gd name="T112" fmla="*/ 189 w 427"/>
                <a:gd name="T113" fmla="*/ 85 h 101"/>
                <a:gd name="T114" fmla="*/ 222 w 427"/>
                <a:gd name="T115" fmla="*/ 83 h 101"/>
                <a:gd name="T116" fmla="*/ 312 w 427"/>
                <a:gd name="T117" fmla="*/ 83 h 101"/>
                <a:gd name="T118" fmla="*/ 332 w 427"/>
                <a:gd name="T119" fmla="*/ 56 h 101"/>
                <a:gd name="T120" fmla="*/ 369 w 427"/>
                <a:gd name="T121" fmla="*/ 12 h 101"/>
                <a:gd name="T122" fmla="*/ 381 w 427"/>
                <a:gd name="T123" fmla="*/ 15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27" h="100">
                  <a:moveTo>
                    <a:pt x="10" y="31"/>
                  </a:moveTo>
                  <a:cubicBezTo>
                    <a:pt x="5" y="32"/>
                    <a:pt x="3" y="36"/>
                    <a:pt x="0" y="39"/>
                  </a:cubicBezTo>
                  <a:cubicBezTo>
                    <a:pt x="2" y="46"/>
                    <a:pt x="6" y="39"/>
                    <a:pt x="10" y="37"/>
                  </a:cubicBezTo>
                  <a:cubicBezTo>
                    <a:pt x="12" y="35"/>
                    <a:pt x="13" y="35"/>
                    <a:pt x="15" y="34"/>
                  </a:cubicBezTo>
                  <a:cubicBezTo>
                    <a:pt x="13" y="34"/>
                    <a:pt x="11" y="34"/>
                    <a:pt x="10" y="31"/>
                  </a:cubicBezTo>
                  <a:close/>
                  <a:moveTo>
                    <a:pt x="22" y="27"/>
                  </a:moveTo>
                  <a:cubicBezTo>
                    <a:pt x="20" y="27"/>
                    <a:pt x="19" y="27"/>
                    <a:pt x="19" y="28"/>
                  </a:cubicBezTo>
                  <a:cubicBezTo>
                    <a:pt x="20" y="28"/>
                    <a:pt x="21" y="28"/>
                    <a:pt x="22" y="27"/>
                  </a:cubicBezTo>
                  <a:close/>
                  <a:moveTo>
                    <a:pt x="52" y="100"/>
                  </a:moveTo>
                  <a:cubicBezTo>
                    <a:pt x="54" y="101"/>
                    <a:pt x="57" y="99"/>
                    <a:pt x="58" y="98"/>
                  </a:cubicBezTo>
                  <a:cubicBezTo>
                    <a:pt x="56" y="98"/>
                    <a:pt x="52" y="98"/>
                    <a:pt x="52" y="100"/>
                  </a:cubicBezTo>
                  <a:close/>
                  <a:moveTo>
                    <a:pt x="134" y="84"/>
                  </a:moveTo>
                  <a:cubicBezTo>
                    <a:pt x="135" y="84"/>
                    <a:pt x="136" y="84"/>
                    <a:pt x="137" y="84"/>
                  </a:cubicBezTo>
                  <a:cubicBezTo>
                    <a:pt x="136" y="83"/>
                    <a:pt x="135" y="83"/>
                    <a:pt x="134" y="83"/>
                  </a:cubicBezTo>
                  <a:lnTo>
                    <a:pt x="134" y="84"/>
                  </a:lnTo>
                  <a:close/>
                  <a:moveTo>
                    <a:pt x="147" y="85"/>
                  </a:moveTo>
                  <a:cubicBezTo>
                    <a:pt x="149" y="85"/>
                    <a:pt x="150" y="85"/>
                    <a:pt x="151" y="85"/>
                  </a:cubicBezTo>
                  <a:cubicBezTo>
                    <a:pt x="150" y="85"/>
                    <a:pt x="148" y="84"/>
                    <a:pt x="147" y="85"/>
                  </a:cubicBezTo>
                  <a:close/>
                  <a:moveTo>
                    <a:pt x="149" y="80"/>
                  </a:moveTo>
                  <a:cubicBezTo>
                    <a:pt x="148" y="80"/>
                    <a:pt x="148" y="80"/>
                    <a:pt x="147" y="80"/>
                  </a:cubicBezTo>
                  <a:cubicBezTo>
                    <a:pt x="148" y="81"/>
                    <a:pt x="149" y="81"/>
                    <a:pt x="149" y="80"/>
                  </a:cubicBezTo>
                  <a:close/>
                  <a:moveTo>
                    <a:pt x="183" y="81"/>
                  </a:moveTo>
                  <a:cubicBezTo>
                    <a:pt x="182" y="81"/>
                    <a:pt x="178" y="81"/>
                    <a:pt x="178" y="82"/>
                  </a:cubicBezTo>
                  <a:cubicBezTo>
                    <a:pt x="179" y="81"/>
                    <a:pt x="181" y="82"/>
                    <a:pt x="183" y="81"/>
                  </a:cubicBezTo>
                  <a:close/>
                  <a:moveTo>
                    <a:pt x="187" y="81"/>
                  </a:moveTo>
                  <a:cubicBezTo>
                    <a:pt x="186" y="81"/>
                    <a:pt x="184" y="81"/>
                    <a:pt x="184" y="81"/>
                  </a:cubicBezTo>
                  <a:cubicBezTo>
                    <a:pt x="185" y="81"/>
                    <a:pt x="186" y="82"/>
                    <a:pt x="187" y="81"/>
                  </a:cubicBezTo>
                  <a:close/>
                  <a:moveTo>
                    <a:pt x="189" y="81"/>
                  </a:moveTo>
                  <a:cubicBezTo>
                    <a:pt x="189" y="80"/>
                    <a:pt x="187" y="81"/>
                    <a:pt x="187" y="81"/>
                  </a:cubicBezTo>
                  <a:cubicBezTo>
                    <a:pt x="188" y="81"/>
                    <a:pt x="188" y="81"/>
                    <a:pt x="189" y="81"/>
                  </a:cubicBezTo>
                  <a:close/>
                  <a:moveTo>
                    <a:pt x="202" y="80"/>
                  </a:moveTo>
                  <a:cubicBezTo>
                    <a:pt x="203" y="81"/>
                    <a:pt x="204" y="81"/>
                    <a:pt x="205" y="80"/>
                  </a:cubicBezTo>
                  <a:cubicBezTo>
                    <a:pt x="204" y="80"/>
                    <a:pt x="203" y="80"/>
                    <a:pt x="202" y="80"/>
                  </a:cubicBezTo>
                  <a:close/>
                  <a:moveTo>
                    <a:pt x="204" y="81"/>
                  </a:moveTo>
                  <a:cubicBezTo>
                    <a:pt x="205" y="81"/>
                    <a:pt x="208" y="82"/>
                    <a:pt x="209" y="81"/>
                  </a:cubicBezTo>
                  <a:cubicBezTo>
                    <a:pt x="207" y="80"/>
                    <a:pt x="206" y="81"/>
                    <a:pt x="204" y="81"/>
                  </a:cubicBezTo>
                  <a:close/>
                  <a:moveTo>
                    <a:pt x="207" y="83"/>
                  </a:moveTo>
                  <a:cubicBezTo>
                    <a:pt x="208" y="83"/>
                    <a:pt x="208" y="83"/>
                    <a:pt x="208" y="83"/>
                  </a:cubicBezTo>
                  <a:cubicBezTo>
                    <a:pt x="208" y="82"/>
                    <a:pt x="207" y="82"/>
                    <a:pt x="207" y="83"/>
                  </a:cubicBezTo>
                  <a:close/>
                  <a:moveTo>
                    <a:pt x="212" y="81"/>
                  </a:moveTo>
                  <a:cubicBezTo>
                    <a:pt x="211" y="80"/>
                    <a:pt x="209" y="80"/>
                    <a:pt x="209" y="81"/>
                  </a:cubicBezTo>
                  <a:cubicBezTo>
                    <a:pt x="210" y="80"/>
                    <a:pt x="211" y="81"/>
                    <a:pt x="212" y="81"/>
                  </a:cubicBezTo>
                  <a:close/>
                  <a:moveTo>
                    <a:pt x="209" y="82"/>
                  </a:moveTo>
                  <a:cubicBezTo>
                    <a:pt x="210" y="82"/>
                    <a:pt x="210" y="82"/>
                    <a:pt x="210" y="83"/>
                  </a:cubicBezTo>
                  <a:cubicBezTo>
                    <a:pt x="211" y="82"/>
                    <a:pt x="213" y="83"/>
                    <a:pt x="215" y="82"/>
                  </a:cubicBezTo>
                  <a:cubicBezTo>
                    <a:pt x="213" y="82"/>
                    <a:pt x="211" y="81"/>
                    <a:pt x="209" y="82"/>
                  </a:cubicBezTo>
                  <a:close/>
                  <a:moveTo>
                    <a:pt x="212" y="84"/>
                  </a:moveTo>
                  <a:cubicBezTo>
                    <a:pt x="213" y="84"/>
                    <a:pt x="214" y="85"/>
                    <a:pt x="214" y="83"/>
                  </a:cubicBezTo>
                  <a:cubicBezTo>
                    <a:pt x="213" y="83"/>
                    <a:pt x="212" y="83"/>
                    <a:pt x="212" y="84"/>
                  </a:cubicBezTo>
                  <a:close/>
                  <a:moveTo>
                    <a:pt x="213" y="77"/>
                  </a:moveTo>
                  <a:cubicBezTo>
                    <a:pt x="214" y="77"/>
                    <a:pt x="215" y="78"/>
                    <a:pt x="216" y="77"/>
                  </a:cubicBezTo>
                  <a:cubicBezTo>
                    <a:pt x="215" y="77"/>
                    <a:pt x="213" y="77"/>
                    <a:pt x="213" y="77"/>
                  </a:cubicBezTo>
                  <a:close/>
                  <a:moveTo>
                    <a:pt x="217" y="81"/>
                  </a:moveTo>
                  <a:cubicBezTo>
                    <a:pt x="217" y="80"/>
                    <a:pt x="218" y="81"/>
                    <a:pt x="218" y="80"/>
                  </a:cubicBezTo>
                  <a:cubicBezTo>
                    <a:pt x="218" y="81"/>
                    <a:pt x="217" y="80"/>
                    <a:pt x="217" y="81"/>
                  </a:cubicBezTo>
                  <a:close/>
                  <a:moveTo>
                    <a:pt x="217" y="77"/>
                  </a:moveTo>
                  <a:cubicBezTo>
                    <a:pt x="218" y="77"/>
                    <a:pt x="219" y="77"/>
                    <a:pt x="219" y="77"/>
                  </a:cubicBezTo>
                  <a:cubicBezTo>
                    <a:pt x="219" y="76"/>
                    <a:pt x="217" y="77"/>
                    <a:pt x="217" y="77"/>
                  </a:cubicBezTo>
                  <a:close/>
                  <a:moveTo>
                    <a:pt x="218" y="74"/>
                  </a:moveTo>
                  <a:cubicBezTo>
                    <a:pt x="220" y="74"/>
                    <a:pt x="220" y="74"/>
                    <a:pt x="220" y="74"/>
                  </a:cubicBezTo>
                  <a:cubicBezTo>
                    <a:pt x="220" y="73"/>
                    <a:pt x="218" y="73"/>
                    <a:pt x="218" y="74"/>
                  </a:cubicBezTo>
                  <a:close/>
                  <a:moveTo>
                    <a:pt x="229" y="83"/>
                  </a:moveTo>
                  <a:cubicBezTo>
                    <a:pt x="230" y="83"/>
                    <a:pt x="232" y="83"/>
                    <a:pt x="232" y="82"/>
                  </a:cubicBezTo>
                  <a:cubicBezTo>
                    <a:pt x="232" y="83"/>
                    <a:pt x="229" y="82"/>
                    <a:pt x="229" y="83"/>
                  </a:cubicBezTo>
                  <a:close/>
                  <a:moveTo>
                    <a:pt x="232" y="74"/>
                  </a:moveTo>
                  <a:cubicBezTo>
                    <a:pt x="233" y="74"/>
                    <a:pt x="234" y="75"/>
                    <a:pt x="234" y="74"/>
                  </a:cubicBezTo>
                  <a:cubicBezTo>
                    <a:pt x="233" y="74"/>
                    <a:pt x="232" y="74"/>
                    <a:pt x="232" y="74"/>
                  </a:cubicBezTo>
                  <a:close/>
                  <a:moveTo>
                    <a:pt x="237" y="85"/>
                  </a:moveTo>
                  <a:cubicBezTo>
                    <a:pt x="237" y="85"/>
                    <a:pt x="237" y="85"/>
                    <a:pt x="238" y="85"/>
                  </a:cubicBezTo>
                  <a:cubicBezTo>
                    <a:pt x="237" y="85"/>
                    <a:pt x="237" y="85"/>
                    <a:pt x="237" y="85"/>
                  </a:cubicBezTo>
                  <a:close/>
                  <a:moveTo>
                    <a:pt x="234" y="86"/>
                  </a:moveTo>
                  <a:cubicBezTo>
                    <a:pt x="235" y="87"/>
                    <a:pt x="237" y="85"/>
                    <a:pt x="237" y="85"/>
                  </a:cubicBezTo>
                  <a:cubicBezTo>
                    <a:pt x="236" y="85"/>
                    <a:pt x="235" y="85"/>
                    <a:pt x="234" y="85"/>
                  </a:cubicBezTo>
                  <a:lnTo>
                    <a:pt x="234" y="86"/>
                  </a:lnTo>
                  <a:close/>
                  <a:moveTo>
                    <a:pt x="237" y="83"/>
                  </a:moveTo>
                  <a:cubicBezTo>
                    <a:pt x="238" y="83"/>
                    <a:pt x="238" y="83"/>
                    <a:pt x="238" y="83"/>
                  </a:cubicBezTo>
                  <a:cubicBezTo>
                    <a:pt x="238" y="82"/>
                    <a:pt x="237" y="82"/>
                    <a:pt x="237" y="83"/>
                  </a:cubicBezTo>
                  <a:close/>
                  <a:moveTo>
                    <a:pt x="244" y="82"/>
                  </a:moveTo>
                  <a:cubicBezTo>
                    <a:pt x="243" y="82"/>
                    <a:pt x="240" y="82"/>
                    <a:pt x="239" y="82"/>
                  </a:cubicBezTo>
                  <a:cubicBezTo>
                    <a:pt x="241" y="82"/>
                    <a:pt x="243" y="83"/>
                    <a:pt x="244" y="82"/>
                  </a:cubicBezTo>
                  <a:close/>
                  <a:moveTo>
                    <a:pt x="241" y="79"/>
                  </a:moveTo>
                  <a:cubicBezTo>
                    <a:pt x="240" y="79"/>
                    <a:pt x="240" y="79"/>
                    <a:pt x="239" y="79"/>
                  </a:cubicBezTo>
                  <a:cubicBezTo>
                    <a:pt x="240" y="79"/>
                    <a:pt x="241" y="80"/>
                    <a:pt x="241" y="79"/>
                  </a:cubicBezTo>
                  <a:close/>
                  <a:moveTo>
                    <a:pt x="250" y="84"/>
                  </a:moveTo>
                  <a:cubicBezTo>
                    <a:pt x="247" y="83"/>
                    <a:pt x="242" y="84"/>
                    <a:pt x="240" y="84"/>
                  </a:cubicBezTo>
                  <a:cubicBezTo>
                    <a:pt x="243" y="85"/>
                    <a:pt x="246" y="83"/>
                    <a:pt x="247" y="85"/>
                  </a:cubicBezTo>
                  <a:cubicBezTo>
                    <a:pt x="248" y="84"/>
                    <a:pt x="249" y="84"/>
                    <a:pt x="250" y="84"/>
                  </a:cubicBezTo>
                  <a:cubicBezTo>
                    <a:pt x="251" y="84"/>
                    <a:pt x="250" y="84"/>
                    <a:pt x="250" y="84"/>
                  </a:cubicBezTo>
                  <a:close/>
                  <a:moveTo>
                    <a:pt x="240" y="85"/>
                  </a:moveTo>
                  <a:cubicBezTo>
                    <a:pt x="243" y="85"/>
                    <a:pt x="244" y="85"/>
                    <a:pt x="245" y="85"/>
                  </a:cubicBezTo>
                  <a:cubicBezTo>
                    <a:pt x="244" y="85"/>
                    <a:pt x="241" y="84"/>
                    <a:pt x="240" y="85"/>
                  </a:cubicBezTo>
                  <a:close/>
                  <a:moveTo>
                    <a:pt x="244" y="70"/>
                  </a:moveTo>
                  <a:cubicBezTo>
                    <a:pt x="244" y="70"/>
                    <a:pt x="242" y="70"/>
                    <a:pt x="242" y="70"/>
                  </a:cubicBezTo>
                  <a:cubicBezTo>
                    <a:pt x="243" y="70"/>
                    <a:pt x="245" y="71"/>
                    <a:pt x="244" y="70"/>
                  </a:cubicBezTo>
                  <a:close/>
                  <a:moveTo>
                    <a:pt x="248" y="64"/>
                  </a:moveTo>
                  <a:cubicBezTo>
                    <a:pt x="250" y="64"/>
                    <a:pt x="251" y="65"/>
                    <a:pt x="252" y="64"/>
                  </a:cubicBezTo>
                  <a:cubicBezTo>
                    <a:pt x="252" y="64"/>
                    <a:pt x="249" y="63"/>
                    <a:pt x="248" y="64"/>
                  </a:cubicBezTo>
                  <a:close/>
                  <a:moveTo>
                    <a:pt x="255" y="60"/>
                  </a:moveTo>
                  <a:cubicBezTo>
                    <a:pt x="255" y="60"/>
                    <a:pt x="252" y="59"/>
                    <a:pt x="253" y="60"/>
                  </a:cubicBezTo>
                  <a:cubicBezTo>
                    <a:pt x="254" y="60"/>
                    <a:pt x="259" y="60"/>
                    <a:pt x="255" y="60"/>
                  </a:cubicBezTo>
                  <a:close/>
                  <a:moveTo>
                    <a:pt x="255" y="82"/>
                  </a:moveTo>
                  <a:cubicBezTo>
                    <a:pt x="256" y="82"/>
                    <a:pt x="257" y="82"/>
                    <a:pt x="257" y="82"/>
                  </a:cubicBezTo>
                  <a:cubicBezTo>
                    <a:pt x="256" y="82"/>
                    <a:pt x="255" y="81"/>
                    <a:pt x="255" y="82"/>
                  </a:cubicBezTo>
                  <a:close/>
                  <a:moveTo>
                    <a:pt x="257" y="62"/>
                  </a:moveTo>
                  <a:cubicBezTo>
                    <a:pt x="256" y="62"/>
                    <a:pt x="255" y="61"/>
                    <a:pt x="255" y="62"/>
                  </a:cubicBezTo>
                  <a:cubicBezTo>
                    <a:pt x="256" y="62"/>
                    <a:pt x="256" y="62"/>
                    <a:pt x="257" y="62"/>
                  </a:cubicBezTo>
                  <a:close/>
                  <a:moveTo>
                    <a:pt x="259" y="82"/>
                  </a:moveTo>
                  <a:cubicBezTo>
                    <a:pt x="260" y="82"/>
                    <a:pt x="262" y="82"/>
                    <a:pt x="263" y="81"/>
                  </a:cubicBezTo>
                  <a:cubicBezTo>
                    <a:pt x="262" y="81"/>
                    <a:pt x="260" y="81"/>
                    <a:pt x="259" y="82"/>
                  </a:cubicBezTo>
                  <a:close/>
                  <a:moveTo>
                    <a:pt x="259" y="79"/>
                  </a:moveTo>
                  <a:cubicBezTo>
                    <a:pt x="260" y="79"/>
                    <a:pt x="261" y="79"/>
                    <a:pt x="263" y="79"/>
                  </a:cubicBezTo>
                  <a:cubicBezTo>
                    <a:pt x="263" y="78"/>
                    <a:pt x="260" y="78"/>
                    <a:pt x="259" y="79"/>
                  </a:cubicBezTo>
                  <a:close/>
                  <a:moveTo>
                    <a:pt x="260" y="81"/>
                  </a:moveTo>
                  <a:cubicBezTo>
                    <a:pt x="261" y="81"/>
                    <a:pt x="263" y="81"/>
                    <a:pt x="264" y="80"/>
                  </a:cubicBezTo>
                  <a:cubicBezTo>
                    <a:pt x="263" y="80"/>
                    <a:pt x="260" y="80"/>
                    <a:pt x="260" y="81"/>
                  </a:cubicBezTo>
                  <a:close/>
                  <a:moveTo>
                    <a:pt x="267" y="82"/>
                  </a:moveTo>
                  <a:cubicBezTo>
                    <a:pt x="267" y="82"/>
                    <a:pt x="268" y="82"/>
                    <a:pt x="268" y="82"/>
                  </a:cubicBezTo>
                  <a:cubicBezTo>
                    <a:pt x="268" y="82"/>
                    <a:pt x="268" y="82"/>
                    <a:pt x="268" y="81"/>
                  </a:cubicBezTo>
                  <a:cubicBezTo>
                    <a:pt x="268" y="81"/>
                    <a:pt x="267" y="82"/>
                    <a:pt x="267" y="82"/>
                  </a:cubicBezTo>
                  <a:close/>
                  <a:moveTo>
                    <a:pt x="267" y="60"/>
                  </a:moveTo>
                  <a:cubicBezTo>
                    <a:pt x="270" y="60"/>
                    <a:pt x="268" y="59"/>
                    <a:pt x="267" y="60"/>
                  </a:cubicBezTo>
                  <a:close/>
                  <a:moveTo>
                    <a:pt x="267" y="55"/>
                  </a:moveTo>
                  <a:cubicBezTo>
                    <a:pt x="269" y="55"/>
                    <a:pt x="268" y="54"/>
                    <a:pt x="267" y="55"/>
                  </a:cubicBezTo>
                  <a:close/>
                  <a:moveTo>
                    <a:pt x="270" y="62"/>
                  </a:moveTo>
                  <a:cubicBezTo>
                    <a:pt x="270" y="62"/>
                    <a:pt x="272" y="62"/>
                    <a:pt x="272" y="62"/>
                  </a:cubicBezTo>
                  <a:cubicBezTo>
                    <a:pt x="272" y="62"/>
                    <a:pt x="270" y="61"/>
                    <a:pt x="270" y="62"/>
                  </a:cubicBezTo>
                  <a:close/>
                  <a:moveTo>
                    <a:pt x="273" y="63"/>
                  </a:moveTo>
                  <a:cubicBezTo>
                    <a:pt x="279" y="63"/>
                    <a:pt x="283" y="64"/>
                    <a:pt x="287" y="64"/>
                  </a:cubicBezTo>
                  <a:cubicBezTo>
                    <a:pt x="283" y="63"/>
                    <a:pt x="277" y="63"/>
                    <a:pt x="273" y="63"/>
                  </a:cubicBezTo>
                  <a:close/>
                  <a:moveTo>
                    <a:pt x="276" y="60"/>
                  </a:moveTo>
                  <a:cubicBezTo>
                    <a:pt x="277" y="60"/>
                    <a:pt x="278" y="60"/>
                    <a:pt x="278" y="60"/>
                  </a:cubicBezTo>
                  <a:cubicBezTo>
                    <a:pt x="278" y="59"/>
                    <a:pt x="277" y="59"/>
                    <a:pt x="276" y="60"/>
                  </a:cubicBezTo>
                  <a:close/>
                  <a:moveTo>
                    <a:pt x="277" y="57"/>
                  </a:moveTo>
                  <a:cubicBezTo>
                    <a:pt x="278" y="57"/>
                    <a:pt x="280" y="57"/>
                    <a:pt x="281" y="57"/>
                  </a:cubicBezTo>
                  <a:cubicBezTo>
                    <a:pt x="279" y="57"/>
                    <a:pt x="278" y="56"/>
                    <a:pt x="277" y="57"/>
                  </a:cubicBezTo>
                  <a:close/>
                  <a:moveTo>
                    <a:pt x="281" y="62"/>
                  </a:moveTo>
                  <a:cubicBezTo>
                    <a:pt x="281" y="61"/>
                    <a:pt x="278" y="61"/>
                    <a:pt x="277" y="62"/>
                  </a:cubicBezTo>
                  <a:cubicBezTo>
                    <a:pt x="279" y="62"/>
                    <a:pt x="280" y="62"/>
                    <a:pt x="281" y="62"/>
                  </a:cubicBezTo>
                  <a:close/>
                  <a:moveTo>
                    <a:pt x="284" y="0"/>
                  </a:moveTo>
                  <a:cubicBezTo>
                    <a:pt x="282" y="0"/>
                    <a:pt x="280" y="0"/>
                    <a:pt x="278" y="1"/>
                  </a:cubicBezTo>
                  <a:cubicBezTo>
                    <a:pt x="280" y="1"/>
                    <a:pt x="283" y="1"/>
                    <a:pt x="284" y="0"/>
                  </a:cubicBezTo>
                  <a:close/>
                  <a:moveTo>
                    <a:pt x="279" y="3"/>
                  </a:moveTo>
                  <a:cubicBezTo>
                    <a:pt x="280" y="3"/>
                    <a:pt x="280" y="3"/>
                    <a:pt x="281" y="3"/>
                  </a:cubicBezTo>
                  <a:cubicBezTo>
                    <a:pt x="281" y="2"/>
                    <a:pt x="279" y="3"/>
                    <a:pt x="279" y="3"/>
                  </a:cubicBezTo>
                  <a:close/>
                  <a:moveTo>
                    <a:pt x="282" y="82"/>
                  </a:moveTo>
                  <a:cubicBezTo>
                    <a:pt x="283" y="82"/>
                    <a:pt x="284" y="82"/>
                    <a:pt x="285" y="82"/>
                  </a:cubicBezTo>
                  <a:cubicBezTo>
                    <a:pt x="284" y="81"/>
                    <a:pt x="283" y="81"/>
                    <a:pt x="282" y="82"/>
                  </a:cubicBezTo>
                  <a:close/>
                  <a:moveTo>
                    <a:pt x="288" y="85"/>
                  </a:moveTo>
                  <a:cubicBezTo>
                    <a:pt x="288" y="85"/>
                    <a:pt x="288" y="84"/>
                    <a:pt x="287" y="85"/>
                  </a:cubicBezTo>
                  <a:cubicBezTo>
                    <a:pt x="287" y="85"/>
                    <a:pt x="287" y="86"/>
                    <a:pt x="288" y="86"/>
                  </a:cubicBezTo>
                  <a:cubicBezTo>
                    <a:pt x="287" y="85"/>
                    <a:pt x="289" y="85"/>
                    <a:pt x="288" y="85"/>
                  </a:cubicBezTo>
                  <a:close/>
                  <a:moveTo>
                    <a:pt x="295" y="83"/>
                  </a:moveTo>
                  <a:cubicBezTo>
                    <a:pt x="295" y="84"/>
                    <a:pt x="295" y="84"/>
                    <a:pt x="295" y="85"/>
                  </a:cubicBezTo>
                  <a:cubicBezTo>
                    <a:pt x="296" y="85"/>
                    <a:pt x="296" y="85"/>
                    <a:pt x="296" y="85"/>
                  </a:cubicBezTo>
                  <a:cubicBezTo>
                    <a:pt x="296" y="83"/>
                    <a:pt x="298" y="84"/>
                    <a:pt x="298" y="83"/>
                  </a:cubicBezTo>
                  <a:cubicBezTo>
                    <a:pt x="297" y="83"/>
                    <a:pt x="296" y="83"/>
                    <a:pt x="295" y="83"/>
                  </a:cubicBezTo>
                  <a:close/>
                  <a:moveTo>
                    <a:pt x="303" y="9"/>
                  </a:moveTo>
                  <a:cubicBezTo>
                    <a:pt x="301" y="9"/>
                    <a:pt x="299" y="9"/>
                    <a:pt x="297" y="9"/>
                  </a:cubicBezTo>
                  <a:cubicBezTo>
                    <a:pt x="299" y="9"/>
                    <a:pt x="302" y="10"/>
                    <a:pt x="303" y="9"/>
                  </a:cubicBezTo>
                  <a:close/>
                  <a:moveTo>
                    <a:pt x="305" y="86"/>
                  </a:moveTo>
                  <a:cubicBezTo>
                    <a:pt x="306" y="86"/>
                    <a:pt x="307" y="85"/>
                    <a:pt x="307" y="85"/>
                  </a:cubicBezTo>
                  <a:cubicBezTo>
                    <a:pt x="305" y="85"/>
                    <a:pt x="305" y="85"/>
                    <a:pt x="305" y="85"/>
                  </a:cubicBezTo>
                  <a:cubicBezTo>
                    <a:pt x="306" y="86"/>
                    <a:pt x="305" y="85"/>
                    <a:pt x="305" y="86"/>
                  </a:cubicBezTo>
                  <a:close/>
                  <a:moveTo>
                    <a:pt x="308" y="79"/>
                  </a:moveTo>
                  <a:cubicBezTo>
                    <a:pt x="309" y="79"/>
                    <a:pt x="311" y="79"/>
                    <a:pt x="312" y="79"/>
                  </a:cubicBezTo>
                  <a:cubicBezTo>
                    <a:pt x="310" y="79"/>
                    <a:pt x="309" y="78"/>
                    <a:pt x="308" y="79"/>
                  </a:cubicBezTo>
                  <a:close/>
                  <a:moveTo>
                    <a:pt x="311" y="73"/>
                  </a:moveTo>
                  <a:cubicBezTo>
                    <a:pt x="311" y="73"/>
                    <a:pt x="312" y="74"/>
                    <a:pt x="312" y="73"/>
                  </a:cubicBezTo>
                  <a:cubicBezTo>
                    <a:pt x="311" y="73"/>
                    <a:pt x="311" y="73"/>
                    <a:pt x="311" y="73"/>
                  </a:cubicBezTo>
                  <a:close/>
                  <a:moveTo>
                    <a:pt x="345" y="75"/>
                  </a:moveTo>
                  <a:cubicBezTo>
                    <a:pt x="345" y="75"/>
                    <a:pt x="344" y="74"/>
                    <a:pt x="343" y="74"/>
                  </a:cubicBezTo>
                  <a:cubicBezTo>
                    <a:pt x="337" y="74"/>
                    <a:pt x="331" y="74"/>
                    <a:pt x="324" y="73"/>
                  </a:cubicBezTo>
                  <a:cubicBezTo>
                    <a:pt x="320" y="73"/>
                    <a:pt x="316" y="72"/>
                    <a:pt x="313" y="73"/>
                  </a:cubicBezTo>
                  <a:cubicBezTo>
                    <a:pt x="316" y="75"/>
                    <a:pt x="319" y="73"/>
                    <a:pt x="323" y="74"/>
                  </a:cubicBezTo>
                  <a:cubicBezTo>
                    <a:pt x="322" y="75"/>
                    <a:pt x="320" y="75"/>
                    <a:pt x="320" y="75"/>
                  </a:cubicBezTo>
                  <a:cubicBezTo>
                    <a:pt x="327" y="76"/>
                    <a:pt x="329" y="75"/>
                    <a:pt x="337" y="75"/>
                  </a:cubicBezTo>
                  <a:cubicBezTo>
                    <a:pt x="338" y="75"/>
                    <a:pt x="338" y="76"/>
                    <a:pt x="338" y="76"/>
                  </a:cubicBezTo>
                  <a:cubicBezTo>
                    <a:pt x="339" y="76"/>
                    <a:pt x="338" y="75"/>
                    <a:pt x="338" y="75"/>
                  </a:cubicBezTo>
                  <a:cubicBezTo>
                    <a:pt x="342" y="75"/>
                    <a:pt x="350" y="75"/>
                    <a:pt x="355" y="75"/>
                  </a:cubicBezTo>
                  <a:cubicBezTo>
                    <a:pt x="353" y="75"/>
                    <a:pt x="351" y="75"/>
                    <a:pt x="349" y="75"/>
                  </a:cubicBezTo>
                  <a:cubicBezTo>
                    <a:pt x="347" y="75"/>
                    <a:pt x="346" y="75"/>
                    <a:pt x="345" y="75"/>
                  </a:cubicBezTo>
                  <a:close/>
                  <a:moveTo>
                    <a:pt x="316" y="85"/>
                  </a:moveTo>
                  <a:cubicBezTo>
                    <a:pt x="317" y="85"/>
                    <a:pt x="319" y="86"/>
                    <a:pt x="319" y="85"/>
                  </a:cubicBezTo>
                  <a:cubicBezTo>
                    <a:pt x="318" y="85"/>
                    <a:pt x="316" y="84"/>
                    <a:pt x="316" y="85"/>
                  </a:cubicBezTo>
                  <a:close/>
                  <a:moveTo>
                    <a:pt x="318" y="38"/>
                  </a:moveTo>
                  <a:cubicBezTo>
                    <a:pt x="320" y="38"/>
                    <a:pt x="322" y="39"/>
                    <a:pt x="324" y="38"/>
                  </a:cubicBezTo>
                  <a:cubicBezTo>
                    <a:pt x="323" y="38"/>
                    <a:pt x="320" y="37"/>
                    <a:pt x="318" y="38"/>
                  </a:cubicBezTo>
                  <a:close/>
                  <a:moveTo>
                    <a:pt x="321" y="53"/>
                  </a:moveTo>
                  <a:cubicBezTo>
                    <a:pt x="322" y="53"/>
                    <a:pt x="324" y="53"/>
                    <a:pt x="325" y="53"/>
                  </a:cubicBezTo>
                  <a:cubicBezTo>
                    <a:pt x="324" y="52"/>
                    <a:pt x="322" y="52"/>
                    <a:pt x="321" y="53"/>
                  </a:cubicBezTo>
                  <a:close/>
                  <a:moveTo>
                    <a:pt x="321" y="37"/>
                  </a:moveTo>
                  <a:cubicBezTo>
                    <a:pt x="323" y="37"/>
                    <a:pt x="323" y="37"/>
                    <a:pt x="323" y="37"/>
                  </a:cubicBezTo>
                  <a:cubicBezTo>
                    <a:pt x="323" y="36"/>
                    <a:pt x="321" y="36"/>
                    <a:pt x="321" y="37"/>
                  </a:cubicBezTo>
                  <a:close/>
                  <a:moveTo>
                    <a:pt x="332" y="37"/>
                  </a:moveTo>
                  <a:cubicBezTo>
                    <a:pt x="330" y="36"/>
                    <a:pt x="327" y="36"/>
                    <a:pt x="324" y="37"/>
                  </a:cubicBezTo>
                  <a:cubicBezTo>
                    <a:pt x="327" y="37"/>
                    <a:pt x="330" y="37"/>
                    <a:pt x="332" y="37"/>
                  </a:cubicBezTo>
                  <a:close/>
                  <a:moveTo>
                    <a:pt x="328" y="38"/>
                  </a:moveTo>
                  <a:cubicBezTo>
                    <a:pt x="328" y="38"/>
                    <a:pt x="326" y="38"/>
                    <a:pt x="326" y="38"/>
                  </a:cubicBezTo>
                  <a:cubicBezTo>
                    <a:pt x="326" y="39"/>
                    <a:pt x="328" y="39"/>
                    <a:pt x="328" y="38"/>
                  </a:cubicBezTo>
                  <a:close/>
                  <a:moveTo>
                    <a:pt x="333" y="68"/>
                  </a:moveTo>
                  <a:cubicBezTo>
                    <a:pt x="336" y="68"/>
                    <a:pt x="336" y="68"/>
                    <a:pt x="338" y="68"/>
                  </a:cubicBezTo>
                  <a:cubicBezTo>
                    <a:pt x="338" y="67"/>
                    <a:pt x="334" y="68"/>
                    <a:pt x="333" y="68"/>
                  </a:cubicBezTo>
                  <a:close/>
                  <a:moveTo>
                    <a:pt x="334" y="8"/>
                  </a:moveTo>
                  <a:cubicBezTo>
                    <a:pt x="334" y="8"/>
                    <a:pt x="333" y="8"/>
                    <a:pt x="333" y="8"/>
                  </a:cubicBezTo>
                  <a:cubicBezTo>
                    <a:pt x="334" y="8"/>
                    <a:pt x="334" y="9"/>
                    <a:pt x="334" y="8"/>
                  </a:cubicBezTo>
                  <a:close/>
                  <a:moveTo>
                    <a:pt x="334" y="39"/>
                  </a:moveTo>
                  <a:cubicBezTo>
                    <a:pt x="336" y="39"/>
                    <a:pt x="338" y="39"/>
                    <a:pt x="339" y="39"/>
                  </a:cubicBezTo>
                  <a:cubicBezTo>
                    <a:pt x="338" y="39"/>
                    <a:pt x="335" y="38"/>
                    <a:pt x="334" y="39"/>
                  </a:cubicBezTo>
                  <a:close/>
                  <a:moveTo>
                    <a:pt x="334" y="46"/>
                  </a:moveTo>
                  <a:cubicBezTo>
                    <a:pt x="345" y="47"/>
                    <a:pt x="356" y="47"/>
                    <a:pt x="367" y="47"/>
                  </a:cubicBezTo>
                  <a:cubicBezTo>
                    <a:pt x="356" y="47"/>
                    <a:pt x="345" y="45"/>
                    <a:pt x="334" y="46"/>
                  </a:cubicBezTo>
                  <a:close/>
                  <a:moveTo>
                    <a:pt x="335" y="30"/>
                  </a:moveTo>
                  <a:cubicBezTo>
                    <a:pt x="336" y="30"/>
                    <a:pt x="338" y="30"/>
                    <a:pt x="337" y="30"/>
                  </a:cubicBezTo>
                  <a:cubicBezTo>
                    <a:pt x="337" y="30"/>
                    <a:pt x="335" y="30"/>
                    <a:pt x="335" y="30"/>
                  </a:cubicBezTo>
                  <a:close/>
                  <a:moveTo>
                    <a:pt x="341" y="68"/>
                  </a:moveTo>
                  <a:cubicBezTo>
                    <a:pt x="340" y="68"/>
                    <a:pt x="339" y="67"/>
                    <a:pt x="338" y="68"/>
                  </a:cubicBezTo>
                  <a:cubicBezTo>
                    <a:pt x="339" y="68"/>
                    <a:pt x="341" y="69"/>
                    <a:pt x="341" y="68"/>
                  </a:cubicBezTo>
                  <a:close/>
                  <a:moveTo>
                    <a:pt x="348" y="39"/>
                  </a:moveTo>
                  <a:cubicBezTo>
                    <a:pt x="345" y="39"/>
                    <a:pt x="342" y="39"/>
                    <a:pt x="340" y="39"/>
                  </a:cubicBezTo>
                  <a:cubicBezTo>
                    <a:pt x="342" y="39"/>
                    <a:pt x="346" y="40"/>
                    <a:pt x="348" y="39"/>
                  </a:cubicBezTo>
                  <a:close/>
                  <a:moveTo>
                    <a:pt x="343" y="11"/>
                  </a:moveTo>
                  <a:cubicBezTo>
                    <a:pt x="344" y="11"/>
                    <a:pt x="346" y="11"/>
                    <a:pt x="345" y="11"/>
                  </a:cubicBezTo>
                  <a:cubicBezTo>
                    <a:pt x="345" y="11"/>
                    <a:pt x="343" y="11"/>
                    <a:pt x="343" y="11"/>
                  </a:cubicBezTo>
                  <a:close/>
                  <a:moveTo>
                    <a:pt x="352" y="11"/>
                  </a:moveTo>
                  <a:cubicBezTo>
                    <a:pt x="351" y="11"/>
                    <a:pt x="350" y="11"/>
                    <a:pt x="350" y="12"/>
                  </a:cubicBezTo>
                  <a:cubicBezTo>
                    <a:pt x="351" y="12"/>
                    <a:pt x="352" y="12"/>
                    <a:pt x="352" y="11"/>
                  </a:cubicBezTo>
                  <a:close/>
                  <a:moveTo>
                    <a:pt x="351" y="40"/>
                  </a:moveTo>
                  <a:cubicBezTo>
                    <a:pt x="353" y="40"/>
                    <a:pt x="355" y="40"/>
                    <a:pt x="352" y="40"/>
                  </a:cubicBezTo>
                  <a:cubicBezTo>
                    <a:pt x="352" y="40"/>
                    <a:pt x="352" y="39"/>
                    <a:pt x="351" y="40"/>
                  </a:cubicBezTo>
                  <a:close/>
                  <a:moveTo>
                    <a:pt x="353" y="12"/>
                  </a:moveTo>
                  <a:cubicBezTo>
                    <a:pt x="355" y="12"/>
                    <a:pt x="356" y="13"/>
                    <a:pt x="357" y="12"/>
                  </a:cubicBezTo>
                  <a:cubicBezTo>
                    <a:pt x="356" y="12"/>
                    <a:pt x="353" y="11"/>
                    <a:pt x="353" y="12"/>
                  </a:cubicBezTo>
                  <a:cubicBezTo>
                    <a:pt x="353" y="12"/>
                    <a:pt x="353" y="12"/>
                    <a:pt x="353" y="12"/>
                  </a:cubicBezTo>
                  <a:close/>
                  <a:moveTo>
                    <a:pt x="354" y="40"/>
                  </a:moveTo>
                  <a:cubicBezTo>
                    <a:pt x="355" y="40"/>
                    <a:pt x="357" y="40"/>
                    <a:pt x="357" y="40"/>
                  </a:cubicBezTo>
                  <a:cubicBezTo>
                    <a:pt x="356" y="40"/>
                    <a:pt x="355" y="39"/>
                    <a:pt x="354" y="40"/>
                  </a:cubicBezTo>
                  <a:close/>
                  <a:moveTo>
                    <a:pt x="361" y="17"/>
                  </a:moveTo>
                  <a:cubicBezTo>
                    <a:pt x="360" y="16"/>
                    <a:pt x="357" y="15"/>
                    <a:pt x="356" y="16"/>
                  </a:cubicBezTo>
                  <a:cubicBezTo>
                    <a:pt x="358" y="16"/>
                    <a:pt x="360" y="17"/>
                    <a:pt x="361" y="17"/>
                  </a:cubicBezTo>
                  <a:close/>
                  <a:moveTo>
                    <a:pt x="361" y="28"/>
                  </a:moveTo>
                  <a:cubicBezTo>
                    <a:pt x="362" y="29"/>
                    <a:pt x="363" y="29"/>
                    <a:pt x="364" y="28"/>
                  </a:cubicBezTo>
                  <a:cubicBezTo>
                    <a:pt x="363" y="28"/>
                    <a:pt x="361" y="28"/>
                    <a:pt x="361" y="28"/>
                  </a:cubicBezTo>
                  <a:close/>
                  <a:moveTo>
                    <a:pt x="365" y="16"/>
                  </a:moveTo>
                  <a:cubicBezTo>
                    <a:pt x="366" y="16"/>
                    <a:pt x="367" y="16"/>
                    <a:pt x="368" y="16"/>
                  </a:cubicBezTo>
                  <a:cubicBezTo>
                    <a:pt x="367" y="15"/>
                    <a:pt x="366" y="14"/>
                    <a:pt x="365" y="14"/>
                  </a:cubicBezTo>
                  <a:cubicBezTo>
                    <a:pt x="365" y="15"/>
                    <a:pt x="366" y="15"/>
                    <a:pt x="365" y="16"/>
                  </a:cubicBezTo>
                  <a:close/>
                  <a:moveTo>
                    <a:pt x="368" y="53"/>
                  </a:moveTo>
                  <a:cubicBezTo>
                    <a:pt x="369" y="53"/>
                    <a:pt x="372" y="53"/>
                    <a:pt x="373" y="53"/>
                  </a:cubicBezTo>
                  <a:cubicBezTo>
                    <a:pt x="371" y="53"/>
                    <a:pt x="369" y="52"/>
                    <a:pt x="368" y="53"/>
                  </a:cubicBezTo>
                  <a:close/>
                  <a:moveTo>
                    <a:pt x="370" y="18"/>
                  </a:moveTo>
                  <a:cubicBezTo>
                    <a:pt x="369" y="18"/>
                    <a:pt x="368" y="17"/>
                    <a:pt x="368" y="18"/>
                  </a:cubicBezTo>
                  <a:cubicBezTo>
                    <a:pt x="369" y="18"/>
                    <a:pt x="370" y="18"/>
                    <a:pt x="370" y="18"/>
                  </a:cubicBezTo>
                  <a:close/>
                  <a:moveTo>
                    <a:pt x="373" y="47"/>
                  </a:moveTo>
                  <a:cubicBezTo>
                    <a:pt x="372" y="48"/>
                    <a:pt x="369" y="47"/>
                    <a:pt x="369" y="48"/>
                  </a:cubicBezTo>
                  <a:cubicBezTo>
                    <a:pt x="371" y="47"/>
                    <a:pt x="373" y="48"/>
                    <a:pt x="373" y="47"/>
                  </a:cubicBezTo>
                  <a:close/>
                  <a:moveTo>
                    <a:pt x="376" y="32"/>
                  </a:moveTo>
                  <a:cubicBezTo>
                    <a:pt x="375" y="33"/>
                    <a:pt x="373" y="31"/>
                    <a:pt x="372" y="32"/>
                  </a:cubicBezTo>
                  <a:cubicBezTo>
                    <a:pt x="374" y="32"/>
                    <a:pt x="376" y="33"/>
                    <a:pt x="376" y="32"/>
                  </a:cubicBezTo>
                  <a:close/>
                  <a:moveTo>
                    <a:pt x="375" y="20"/>
                  </a:moveTo>
                  <a:cubicBezTo>
                    <a:pt x="375" y="21"/>
                    <a:pt x="377" y="21"/>
                    <a:pt x="378" y="20"/>
                  </a:cubicBezTo>
                  <a:cubicBezTo>
                    <a:pt x="377" y="20"/>
                    <a:pt x="377" y="20"/>
                    <a:pt x="376" y="20"/>
                  </a:cubicBezTo>
                  <a:cubicBezTo>
                    <a:pt x="375" y="20"/>
                    <a:pt x="375" y="20"/>
                    <a:pt x="375" y="20"/>
                  </a:cubicBezTo>
                  <a:close/>
                  <a:moveTo>
                    <a:pt x="378" y="32"/>
                  </a:moveTo>
                  <a:cubicBezTo>
                    <a:pt x="379" y="33"/>
                    <a:pt x="381" y="34"/>
                    <a:pt x="382" y="33"/>
                  </a:cubicBezTo>
                  <a:cubicBezTo>
                    <a:pt x="381" y="32"/>
                    <a:pt x="379" y="32"/>
                    <a:pt x="378" y="32"/>
                  </a:cubicBezTo>
                  <a:close/>
                  <a:moveTo>
                    <a:pt x="382" y="24"/>
                  </a:moveTo>
                  <a:cubicBezTo>
                    <a:pt x="381" y="24"/>
                    <a:pt x="380" y="24"/>
                    <a:pt x="379" y="25"/>
                  </a:cubicBezTo>
                  <a:cubicBezTo>
                    <a:pt x="383" y="25"/>
                    <a:pt x="386" y="24"/>
                    <a:pt x="389" y="24"/>
                  </a:cubicBezTo>
                  <a:cubicBezTo>
                    <a:pt x="387" y="24"/>
                    <a:pt x="384" y="23"/>
                    <a:pt x="381" y="23"/>
                  </a:cubicBezTo>
                  <a:cubicBezTo>
                    <a:pt x="381" y="24"/>
                    <a:pt x="382" y="23"/>
                    <a:pt x="382" y="24"/>
                  </a:cubicBezTo>
                  <a:close/>
                  <a:moveTo>
                    <a:pt x="387" y="33"/>
                  </a:moveTo>
                  <a:cubicBezTo>
                    <a:pt x="387" y="33"/>
                    <a:pt x="388" y="34"/>
                    <a:pt x="389" y="33"/>
                  </a:cubicBezTo>
                  <a:cubicBezTo>
                    <a:pt x="389" y="33"/>
                    <a:pt x="387" y="32"/>
                    <a:pt x="387" y="33"/>
                  </a:cubicBezTo>
                  <a:close/>
                  <a:moveTo>
                    <a:pt x="387" y="17"/>
                  </a:moveTo>
                  <a:cubicBezTo>
                    <a:pt x="388" y="18"/>
                    <a:pt x="390" y="18"/>
                    <a:pt x="390" y="17"/>
                  </a:cubicBezTo>
                  <a:cubicBezTo>
                    <a:pt x="389" y="17"/>
                    <a:pt x="388" y="16"/>
                    <a:pt x="387" y="17"/>
                  </a:cubicBezTo>
                  <a:close/>
                  <a:moveTo>
                    <a:pt x="390" y="18"/>
                  </a:moveTo>
                  <a:cubicBezTo>
                    <a:pt x="390" y="17"/>
                    <a:pt x="391" y="18"/>
                    <a:pt x="391" y="17"/>
                  </a:cubicBezTo>
                  <a:cubicBezTo>
                    <a:pt x="391" y="17"/>
                    <a:pt x="390" y="17"/>
                    <a:pt x="390" y="18"/>
                  </a:cubicBezTo>
                  <a:close/>
                  <a:moveTo>
                    <a:pt x="392" y="18"/>
                  </a:moveTo>
                  <a:cubicBezTo>
                    <a:pt x="392" y="17"/>
                    <a:pt x="393" y="18"/>
                    <a:pt x="393" y="17"/>
                  </a:cubicBezTo>
                  <a:cubicBezTo>
                    <a:pt x="393" y="17"/>
                    <a:pt x="392" y="17"/>
                    <a:pt x="392" y="18"/>
                  </a:cubicBezTo>
                  <a:close/>
                  <a:moveTo>
                    <a:pt x="395" y="9"/>
                  </a:moveTo>
                  <a:cubicBezTo>
                    <a:pt x="398" y="9"/>
                    <a:pt x="401" y="10"/>
                    <a:pt x="403" y="10"/>
                  </a:cubicBezTo>
                  <a:cubicBezTo>
                    <a:pt x="401" y="9"/>
                    <a:pt x="398" y="9"/>
                    <a:pt x="395" y="9"/>
                  </a:cubicBezTo>
                  <a:close/>
                  <a:moveTo>
                    <a:pt x="399" y="21"/>
                  </a:moveTo>
                  <a:cubicBezTo>
                    <a:pt x="399" y="21"/>
                    <a:pt x="400" y="22"/>
                    <a:pt x="401" y="21"/>
                  </a:cubicBezTo>
                  <a:cubicBezTo>
                    <a:pt x="400" y="21"/>
                    <a:pt x="399" y="21"/>
                    <a:pt x="399" y="21"/>
                  </a:cubicBezTo>
                  <a:close/>
                  <a:moveTo>
                    <a:pt x="405" y="20"/>
                  </a:moveTo>
                  <a:cubicBezTo>
                    <a:pt x="407" y="21"/>
                    <a:pt x="408" y="20"/>
                    <a:pt x="409" y="20"/>
                  </a:cubicBezTo>
                  <a:cubicBezTo>
                    <a:pt x="408" y="20"/>
                    <a:pt x="407" y="19"/>
                    <a:pt x="406" y="19"/>
                  </a:cubicBezTo>
                  <a:cubicBezTo>
                    <a:pt x="406" y="20"/>
                    <a:pt x="405" y="20"/>
                    <a:pt x="405" y="20"/>
                  </a:cubicBezTo>
                  <a:close/>
                  <a:moveTo>
                    <a:pt x="413" y="10"/>
                  </a:moveTo>
                  <a:cubicBezTo>
                    <a:pt x="412" y="10"/>
                    <a:pt x="411" y="10"/>
                    <a:pt x="411" y="10"/>
                  </a:cubicBezTo>
                  <a:cubicBezTo>
                    <a:pt x="411" y="11"/>
                    <a:pt x="412" y="11"/>
                    <a:pt x="413" y="10"/>
                  </a:cubicBezTo>
                  <a:close/>
                  <a:moveTo>
                    <a:pt x="419" y="13"/>
                  </a:moveTo>
                  <a:cubicBezTo>
                    <a:pt x="417" y="13"/>
                    <a:pt x="414" y="12"/>
                    <a:pt x="412" y="13"/>
                  </a:cubicBezTo>
                  <a:cubicBezTo>
                    <a:pt x="415" y="13"/>
                    <a:pt x="417" y="14"/>
                    <a:pt x="419" y="13"/>
                  </a:cubicBezTo>
                  <a:close/>
                  <a:moveTo>
                    <a:pt x="285" y="56"/>
                  </a:moveTo>
                  <a:cubicBezTo>
                    <a:pt x="288" y="55"/>
                    <a:pt x="292" y="57"/>
                    <a:pt x="295" y="55"/>
                  </a:cubicBezTo>
                  <a:cubicBezTo>
                    <a:pt x="289" y="55"/>
                    <a:pt x="284" y="55"/>
                    <a:pt x="279" y="56"/>
                  </a:cubicBezTo>
                  <a:cubicBezTo>
                    <a:pt x="280" y="56"/>
                    <a:pt x="282" y="56"/>
                    <a:pt x="283" y="56"/>
                  </a:cubicBezTo>
                  <a:cubicBezTo>
                    <a:pt x="282" y="57"/>
                    <a:pt x="281" y="56"/>
                    <a:pt x="281" y="57"/>
                  </a:cubicBezTo>
                  <a:cubicBezTo>
                    <a:pt x="282" y="58"/>
                    <a:pt x="282" y="57"/>
                    <a:pt x="284" y="57"/>
                  </a:cubicBezTo>
                  <a:cubicBezTo>
                    <a:pt x="287" y="57"/>
                    <a:pt x="296" y="57"/>
                    <a:pt x="299" y="57"/>
                  </a:cubicBezTo>
                  <a:cubicBezTo>
                    <a:pt x="295" y="56"/>
                    <a:pt x="288" y="57"/>
                    <a:pt x="285" y="56"/>
                  </a:cubicBezTo>
                  <a:close/>
                  <a:moveTo>
                    <a:pt x="363" y="52"/>
                  </a:moveTo>
                  <a:cubicBezTo>
                    <a:pt x="362" y="52"/>
                    <a:pt x="362" y="52"/>
                    <a:pt x="362" y="52"/>
                  </a:cubicBezTo>
                  <a:cubicBezTo>
                    <a:pt x="355" y="52"/>
                    <a:pt x="342" y="51"/>
                    <a:pt x="335" y="50"/>
                  </a:cubicBezTo>
                  <a:cubicBezTo>
                    <a:pt x="334" y="49"/>
                    <a:pt x="332" y="49"/>
                    <a:pt x="331" y="49"/>
                  </a:cubicBezTo>
                  <a:cubicBezTo>
                    <a:pt x="331" y="49"/>
                    <a:pt x="331" y="49"/>
                    <a:pt x="331" y="49"/>
                  </a:cubicBezTo>
                  <a:cubicBezTo>
                    <a:pt x="328" y="48"/>
                    <a:pt x="326" y="49"/>
                    <a:pt x="324" y="48"/>
                  </a:cubicBezTo>
                  <a:cubicBezTo>
                    <a:pt x="325" y="47"/>
                    <a:pt x="327" y="47"/>
                    <a:pt x="326" y="47"/>
                  </a:cubicBezTo>
                  <a:cubicBezTo>
                    <a:pt x="329" y="47"/>
                    <a:pt x="330" y="45"/>
                    <a:pt x="332" y="47"/>
                  </a:cubicBezTo>
                  <a:cubicBezTo>
                    <a:pt x="332" y="46"/>
                    <a:pt x="333" y="46"/>
                    <a:pt x="334" y="46"/>
                  </a:cubicBezTo>
                  <a:cubicBezTo>
                    <a:pt x="332" y="45"/>
                    <a:pt x="331" y="46"/>
                    <a:pt x="330" y="45"/>
                  </a:cubicBezTo>
                  <a:cubicBezTo>
                    <a:pt x="331" y="45"/>
                    <a:pt x="332" y="45"/>
                    <a:pt x="334" y="45"/>
                  </a:cubicBezTo>
                  <a:cubicBezTo>
                    <a:pt x="325" y="43"/>
                    <a:pt x="316" y="44"/>
                    <a:pt x="307" y="43"/>
                  </a:cubicBezTo>
                  <a:cubicBezTo>
                    <a:pt x="306" y="42"/>
                    <a:pt x="305" y="42"/>
                    <a:pt x="304" y="42"/>
                  </a:cubicBezTo>
                  <a:cubicBezTo>
                    <a:pt x="300" y="41"/>
                    <a:pt x="295" y="42"/>
                    <a:pt x="291" y="41"/>
                  </a:cubicBezTo>
                  <a:cubicBezTo>
                    <a:pt x="296" y="40"/>
                    <a:pt x="300" y="40"/>
                    <a:pt x="306" y="40"/>
                  </a:cubicBezTo>
                  <a:cubicBezTo>
                    <a:pt x="306" y="39"/>
                    <a:pt x="306" y="39"/>
                    <a:pt x="306" y="38"/>
                  </a:cubicBezTo>
                  <a:cubicBezTo>
                    <a:pt x="307" y="39"/>
                    <a:pt x="307" y="39"/>
                    <a:pt x="307" y="39"/>
                  </a:cubicBezTo>
                  <a:cubicBezTo>
                    <a:pt x="308" y="38"/>
                    <a:pt x="314" y="39"/>
                    <a:pt x="317" y="38"/>
                  </a:cubicBezTo>
                  <a:cubicBezTo>
                    <a:pt x="313" y="38"/>
                    <a:pt x="307" y="38"/>
                    <a:pt x="304" y="37"/>
                  </a:cubicBezTo>
                  <a:cubicBezTo>
                    <a:pt x="303" y="37"/>
                    <a:pt x="302" y="37"/>
                    <a:pt x="302" y="37"/>
                  </a:cubicBezTo>
                  <a:cubicBezTo>
                    <a:pt x="306" y="37"/>
                    <a:pt x="310" y="37"/>
                    <a:pt x="315" y="37"/>
                  </a:cubicBezTo>
                  <a:cubicBezTo>
                    <a:pt x="315" y="37"/>
                    <a:pt x="314" y="37"/>
                    <a:pt x="314" y="36"/>
                  </a:cubicBezTo>
                  <a:cubicBezTo>
                    <a:pt x="320" y="35"/>
                    <a:pt x="325" y="36"/>
                    <a:pt x="331" y="35"/>
                  </a:cubicBezTo>
                  <a:cubicBezTo>
                    <a:pt x="326" y="35"/>
                    <a:pt x="321" y="36"/>
                    <a:pt x="316" y="34"/>
                  </a:cubicBezTo>
                  <a:cubicBezTo>
                    <a:pt x="316" y="34"/>
                    <a:pt x="314" y="34"/>
                    <a:pt x="313" y="35"/>
                  </a:cubicBezTo>
                  <a:cubicBezTo>
                    <a:pt x="306" y="34"/>
                    <a:pt x="295" y="34"/>
                    <a:pt x="286" y="33"/>
                  </a:cubicBezTo>
                  <a:cubicBezTo>
                    <a:pt x="294" y="32"/>
                    <a:pt x="303" y="33"/>
                    <a:pt x="312" y="32"/>
                  </a:cubicBezTo>
                  <a:cubicBezTo>
                    <a:pt x="313" y="34"/>
                    <a:pt x="319" y="32"/>
                    <a:pt x="322" y="34"/>
                  </a:cubicBezTo>
                  <a:cubicBezTo>
                    <a:pt x="332" y="33"/>
                    <a:pt x="344" y="33"/>
                    <a:pt x="353" y="34"/>
                  </a:cubicBezTo>
                  <a:cubicBezTo>
                    <a:pt x="348" y="32"/>
                    <a:pt x="341" y="33"/>
                    <a:pt x="335" y="32"/>
                  </a:cubicBezTo>
                  <a:cubicBezTo>
                    <a:pt x="325" y="31"/>
                    <a:pt x="312" y="31"/>
                    <a:pt x="304" y="31"/>
                  </a:cubicBezTo>
                  <a:cubicBezTo>
                    <a:pt x="303" y="31"/>
                    <a:pt x="302" y="31"/>
                    <a:pt x="301" y="30"/>
                  </a:cubicBezTo>
                  <a:cubicBezTo>
                    <a:pt x="298" y="30"/>
                    <a:pt x="295" y="31"/>
                    <a:pt x="292" y="31"/>
                  </a:cubicBezTo>
                  <a:cubicBezTo>
                    <a:pt x="289" y="31"/>
                    <a:pt x="287" y="30"/>
                    <a:pt x="284" y="30"/>
                  </a:cubicBezTo>
                  <a:cubicBezTo>
                    <a:pt x="281" y="29"/>
                    <a:pt x="278" y="31"/>
                    <a:pt x="275" y="29"/>
                  </a:cubicBezTo>
                  <a:cubicBezTo>
                    <a:pt x="281" y="29"/>
                    <a:pt x="285" y="29"/>
                    <a:pt x="291" y="29"/>
                  </a:cubicBezTo>
                  <a:cubicBezTo>
                    <a:pt x="293" y="29"/>
                    <a:pt x="296" y="29"/>
                    <a:pt x="297" y="29"/>
                  </a:cubicBezTo>
                  <a:cubicBezTo>
                    <a:pt x="298" y="29"/>
                    <a:pt x="298" y="30"/>
                    <a:pt x="299" y="30"/>
                  </a:cubicBezTo>
                  <a:cubicBezTo>
                    <a:pt x="299" y="30"/>
                    <a:pt x="299" y="30"/>
                    <a:pt x="300" y="30"/>
                  </a:cubicBezTo>
                  <a:cubicBezTo>
                    <a:pt x="301" y="29"/>
                    <a:pt x="302" y="30"/>
                    <a:pt x="303" y="30"/>
                  </a:cubicBezTo>
                  <a:cubicBezTo>
                    <a:pt x="313" y="30"/>
                    <a:pt x="323" y="30"/>
                    <a:pt x="330" y="30"/>
                  </a:cubicBezTo>
                  <a:cubicBezTo>
                    <a:pt x="330" y="29"/>
                    <a:pt x="329" y="29"/>
                    <a:pt x="330" y="29"/>
                  </a:cubicBezTo>
                  <a:cubicBezTo>
                    <a:pt x="333" y="29"/>
                    <a:pt x="338" y="29"/>
                    <a:pt x="341" y="30"/>
                  </a:cubicBezTo>
                  <a:cubicBezTo>
                    <a:pt x="340" y="30"/>
                    <a:pt x="340" y="30"/>
                    <a:pt x="340" y="30"/>
                  </a:cubicBezTo>
                  <a:cubicBezTo>
                    <a:pt x="340" y="30"/>
                    <a:pt x="341" y="30"/>
                    <a:pt x="341" y="30"/>
                  </a:cubicBezTo>
                  <a:cubicBezTo>
                    <a:pt x="343" y="31"/>
                    <a:pt x="343" y="29"/>
                    <a:pt x="345" y="30"/>
                  </a:cubicBezTo>
                  <a:cubicBezTo>
                    <a:pt x="345" y="31"/>
                    <a:pt x="344" y="30"/>
                    <a:pt x="344" y="31"/>
                  </a:cubicBezTo>
                  <a:cubicBezTo>
                    <a:pt x="345" y="31"/>
                    <a:pt x="347" y="31"/>
                    <a:pt x="346" y="30"/>
                  </a:cubicBezTo>
                  <a:cubicBezTo>
                    <a:pt x="347" y="31"/>
                    <a:pt x="347" y="31"/>
                    <a:pt x="348" y="31"/>
                  </a:cubicBezTo>
                  <a:cubicBezTo>
                    <a:pt x="348" y="30"/>
                    <a:pt x="347" y="31"/>
                    <a:pt x="347" y="30"/>
                  </a:cubicBezTo>
                  <a:cubicBezTo>
                    <a:pt x="348" y="30"/>
                    <a:pt x="348" y="30"/>
                    <a:pt x="349" y="31"/>
                  </a:cubicBezTo>
                  <a:cubicBezTo>
                    <a:pt x="351" y="30"/>
                    <a:pt x="359" y="32"/>
                    <a:pt x="362" y="31"/>
                  </a:cubicBezTo>
                  <a:cubicBezTo>
                    <a:pt x="359" y="30"/>
                    <a:pt x="358" y="30"/>
                    <a:pt x="354" y="30"/>
                  </a:cubicBezTo>
                  <a:cubicBezTo>
                    <a:pt x="355" y="29"/>
                    <a:pt x="357" y="30"/>
                    <a:pt x="357" y="30"/>
                  </a:cubicBezTo>
                  <a:cubicBezTo>
                    <a:pt x="347" y="29"/>
                    <a:pt x="335" y="28"/>
                    <a:pt x="324" y="28"/>
                  </a:cubicBezTo>
                  <a:cubicBezTo>
                    <a:pt x="332" y="27"/>
                    <a:pt x="344" y="28"/>
                    <a:pt x="353" y="28"/>
                  </a:cubicBezTo>
                  <a:cubicBezTo>
                    <a:pt x="355" y="28"/>
                    <a:pt x="358" y="29"/>
                    <a:pt x="358" y="28"/>
                  </a:cubicBezTo>
                  <a:cubicBezTo>
                    <a:pt x="356" y="27"/>
                    <a:pt x="352" y="28"/>
                    <a:pt x="350" y="26"/>
                  </a:cubicBezTo>
                  <a:cubicBezTo>
                    <a:pt x="352" y="26"/>
                    <a:pt x="354" y="27"/>
                    <a:pt x="356" y="26"/>
                  </a:cubicBezTo>
                  <a:cubicBezTo>
                    <a:pt x="355" y="26"/>
                    <a:pt x="355" y="26"/>
                    <a:pt x="355" y="26"/>
                  </a:cubicBezTo>
                  <a:cubicBezTo>
                    <a:pt x="361" y="25"/>
                    <a:pt x="367" y="26"/>
                    <a:pt x="372" y="26"/>
                  </a:cubicBezTo>
                  <a:cubicBezTo>
                    <a:pt x="369" y="24"/>
                    <a:pt x="364" y="25"/>
                    <a:pt x="360" y="24"/>
                  </a:cubicBezTo>
                  <a:cubicBezTo>
                    <a:pt x="355" y="24"/>
                    <a:pt x="347" y="23"/>
                    <a:pt x="344" y="23"/>
                  </a:cubicBezTo>
                  <a:cubicBezTo>
                    <a:pt x="349" y="23"/>
                    <a:pt x="351" y="23"/>
                    <a:pt x="356" y="23"/>
                  </a:cubicBezTo>
                  <a:cubicBezTo>
                    <a:pt x="357" y="23"/>
                    <a:pt x="357" y="22"/>
                    <a:pt x="359" y="22"/>
                  </a:cubicBezTo>
                  <a:cubicBezTo>
                    <a:pt x="359" y="21"/>
                    <a:pt x="360" y="22"/>
                    <a:pt x="360" y="21"/>
                  </a:cubicBezTo>
                  <a:cubicBezTo>
                    <a:pt x="355" y="20"/>
                    <a:pt x="349" y="21"/>
                    <a:pt x="346" y="20"/>
                  </a:cubicBezTo>
                  <a:cubicBezTo>
                    <a:pt x="350" y="19"/>
                    <a:pt x="359" y="21"/>
                    <a:pt x="364" y="20"/>
                  </a:cubicBezTo>
                  <a:cubicBezTo>
                    <a:pt x="365" y="20"/>
                    <a:pt x="366" y="20"/>
                    <a:pt x="367" y="19"/>
                  </a:cubicBezTo>
                  <a:cubicBezTo>
                    <a:pt x="362" y="18"/>
                    <a:pt x="358" y="19"/>
                    <a:pt x="355" y="17"/>
                  </a:cubicBezTo>
                  <a:cubicBezTo>
                    <a:pt x="354" y="17"/>
                    <a:pt x="355" y="18"/>
                    <a:pt x="354" y="18"/>
                  </a:cubicBezTo>
                  <a:cubicBezTo>
                    <a:pt x="355" y="17"/>
                    <a:pt x="353" y="15"/>
                    <a:pt x="351" y="16"/>
                  </a:cubicBezTo>
                  <a:cubicBezTo>
                    <a:pt x="351" y="17"/>
                    <a:pt x="352" y="17"/>
                    <a:pt x="352" y="17"/>
                  </a:cubicBezTo>
                  <a:cubicBezTo>
                    <a:pt x="351" y="18"/>
                    <a:pt x="351" y="16"/>
                    <a:pt x="350" y="16"/>
                  </a:cubicBezTo>
                  <a:cubicBezTo>
                    <a:pt x="350" y="17"/>
                    <a:pt x="350" y="17"/>
                    <a:pt x="349" y="17"/>
                  </a:cubicBezTo>
                  <a:cubicBezTo>
                    <a:pt x="348" y="17"/>
                    <a:pt x="350" y="16"/>
                    <a:pt x="349" y="16"/>
                  </a:cubicBezTo>
                  <a:cubicBezTo>
                    <a:pt x="339" y="17"/>
                    <a:pt x="327" y="15"/>
                    <a:pt x="316" y="14"/>
                  </a:cubicBezTo>
                  <a:cubicBezTo>
                    <a:pt x="318" y="14"/>
                    <a:pt x="317" y="13"/>
                    <a:pt x="319" y="13"/>
                  </a:cubicBezTo>
                  <a:cubicBezTo>
                    <a:pt x="321" y="13"/>
                    <a:pt x="323" y="13"/>
                    <a:pt x="324" y="14"/>
                  </a:cubicBezTo>
                  <a:cubicBezTo>
                    <a:pt x="332" y="13"/>
                    <a:pt x="341" y="15"/>
                    <a:pt x="350" y="14"/>
                  </a:cubicBezTo>
                  <a:cubicBezTo>
                    <a:pt x="348" y="14"/>
                    <a:pt x="347" y="14"/>
                    <a:pt x="344" y="14"/>
                  </a:cubicBezTo>
                  <a:cubicBezTo>
                    <a:pt x="344" y="13"/>
                    <a:pt x="345" y="14"/>
                    <a:pt x="345" y="13"/>
                  </a:cubicBezTo>
                  <a:cubicBezTo>
                    <a:pt x="343" y="14"/>
                    <a:pt x="340" y="13"/>
                    <a:pt x="339" y="13"/>
                  </a:cubicBezTo>
                  <a:cubicBezTo>
                    <a:pt x="338" y="12"/>
                    <a:pt x="339" y="12"/>
                    <a:pt x="339" y="12"/>
                  </a:cubicBezTo>
                  <a:cubicBezTo>
                    <a:pt x="340" y="12"/>
                    <a:pt x="340" y="12"/>
                    <a:pt x="341" y="11"/>
                  </a:cubicBezTo>
                  <a:cubicBezTo>
                    <a:pt x="340" y="11"/>
                    <a:pt x="341" y="11"/>
                    <a:pt x="341" y="11"/>
                  </a:cubicBezTo>
                  <a:cubicBezTo>
                    <a:pt x="334" y="10"/>
                    <a:pt x="325" y="9"/>
                    <a:pt x="319" y="10"/>
                  </a:cubicBezTo>
                  <a:cubicBezTo>
                    <a:pt x="321" y="10"/>
                    <a:pt x="323" y="10"/>
                    <a:pt x="324" y="11"/>
                  </a:cubicBezTo>
                  <a:cubicBezTo>
                    <a:pt x="313" y="11"/>
                    <a:pt x="307" y="12"/>
                    <a:pt x="296" y="10"/>
                  </a:cubicBezTo>
                  <a:cubicBezTo>
                    <a:pt x="296" y="10"/>
                    <a:pt x="297" y="10"/>
                    <a:pt x="297" y="9"/>
                  </a:cubicBezTo>
                  <a:cubicBezTo>
                    <a:pt x="289" y="7"/>
                    <a:pt x="281" y="10"/>
                    <a:pt x="274" y="8"/>
                  </a:cubicBezTo>
                  <a:cubicBezTo>
                    <a:pt x="273" y="8"/>
                    <a:pt x="275" y="9"/>
                    <a:pt x="274" y="9"/>
                  </a:cubicBezTo>
                  <a:cubicBezTo>
                    <a:pt x="273" y="9"/>
                    <a:pt x="273" y="8"/>
                    <a:pt x="272" y="8"/>
                  </a:cubicBezTo>
                  <a:cubicBezTo>
                    <a:pt x="272" y="7"/>
                    <a:pt x="273" y="7"/>
                    <a:pt x="274" y="7"/>
                  </a:cubicBezTo>
                  <a:cubicBezTo>
                    <a:pt x="272" y="7"/>
                    <a:pt x="271" y="7"/>
                    <a:pt x="271" y="6"/>
                  </a:cubicBezTo>
                  <a:cubicBezTo>
                    <a:pt x="272" y="6"/>
                    <a:pt x="274" y="6"/>
                    <a:pt x="275" y="5"/>
                  </a:cubicBezTo>
                  <a:cubicBezTo>
                    <a:pt x="273" y="4"/>
                    <a:pt x="271" y="6"/>
                    <a:pt x="271" y="4"/>
                  </a:cubicBezTo>
                  <a:cubicBezTo>
                    <a:pt x="274" y="4"/>
                    <a:pt x="275" y="3"/>
                    <a:pt x="277" y="3"/>
                  </a:cubicBezTo>
                  <a:cubicBezTo>
                    <a:pt x="278" y="3"/>
                    <a:pt x="277" y="3"/>
                    <a:pt x="277" y="2"/>
                  </a:cubicBezTo>
                  <a:cubicBezTo>
                    <a:pt x="276" y="2"/>
                    <a:pt x="274" y="2"/>
                    <a:pt x="273" y="2"/>
                  </a:cubicBezTo>
                  <a:cubicBezTo>
                    <a:pt x="267" y="1"/>
                    <a:pt x="260" y="3"/>
                    <a:pt x="254" y="1"/>
                  </a:cubicBezTo>
                  <a:cubicBezTo>
                    <a:pt x="256" y="1"/>
                    <a:pt x="258" y="1"/>
                    <a:pt x="259" y="1"/>
                  </a:cubicBezTo>
                  <a:cubicBezTo>
                    <a:pt x="260" y="1"/>
                    <a:pt x="262" y="1"/>
                    <a:pt x="261" y="1"/>
                  </a:cubicBezTo>
                  <a:cubicBezTo>
                    <a:pt x="249" y="0"/>
                    <a:pt x="240" y="1"/>
                    <a:pt x="229" y="1"/>
                  </a:cubicBezTo>
                  <a:cubicBezTo>
                    <a:pt x="228" y="2"/>
                    <a:pt x="230" y="1"/>
                    <a:pt x="229" y="2"/>
                  </a:cubicBezTo>
                  <a:cubicBezTo>
                    <a:pt x="228" y="2"/>
                    <a:pt x="224" y="3"/>
                    <a:pt x="223" y="2"/>
                  </a:cubicBezTo>
                  <a:cubicBezTo>
                    <a:pt x="223" y="1"/>
                    <a:pt x="224" y="2"/>
                    <a:pt x="224" y="1"/>
                  </a:cubicBezTo>
                  <a:cubicBezTo>
                    <a:pt x="219" y="1"/>
                    <a:pt x="212" y="1"/>
                    <a:pt x="207" y="1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5" y="2"/>
                    <a:pt x="203" y="2"/>
                    <a:pt x="203" y="3"/>
                  </a:cubicBezTo>
                  <a:cubicBezTo>
                    <a:pt x="202" y="2"/>
                    <a:pt x="201" y="3"/>
                    <a:pt x="200" y="2"/>
                  </a:cubicBezTo>
                  <a:cubicBezTo>
                    <a:pt x="199" y="2"/>
                    <a:pt x="200" y="3"/>
                    <a:pt x="199" y="3"/>
                  </a:cubicBezTo>
                  <a:cubicBezTo>
                    <a:pt x="195" y="3"/>
                    <a:pt x="194" y="4"/>
                    <a:pt x="191" y="3"/>
                  </a:cubicBezTo>
                  <a:cubicBezTo>
                    <a:pt x="189" y="4"/>
                    <a:pt x="187" y="4"/>
                    <a:pt x="186" y="4"/>
                  </a:cubicBezTo>
                  <a:cubicBezTo>
                    <a:pt x="186" y="4"/>
                    <a:pt x="186" y="4"/>
                    <a:pt x="186" y="4"/>
                  </a:cubicBezTo>
                  <a:cubicBezTo>
                    <a:pt x="185" y="4"/>
                    <a:pt x="185" y="4"/>
                    <a:pt x="185" y="3"/>
                  </a:cubicBezTo>
                  <a:cubicBezTo>
                    <a:pt x="182" y="4"/>
                    <a:pt x="179" y="2"/>
                    <a:pt x="178" y="4"/>
                  </a:cubicBezTo>
                  <a:cubicBezTo>
                    <a:pt x="174" y="5"/>
                    <a:pt x="171" y="3"/>
                    <a:pt x="168" y="5"/>
                  </a:cubicBezTo>
                  <a:cubicBezTo>
                    <a:pt x="167" y="5"/>
                    <a:pt x="167" y="4"/>
                    <a:pt x="166" y="4"/>
                  </a:cubicBezTo>
                  <a:cubicBezTo>
                    <a:pt x="166" y="4"/>
                    <a:pt x="166" y="5"/>
                    <a:pt x="165" y="5"/>
                  </a:cubicBezTo>
                  <a:cubicBezTo>
                    <a:pt x="162" y="4"/>
                    <a:pt x="156" y="5"/>
                    <a:pt x="153" y="5"/>
                  </a:cubicBezTo>
                  <a:cubicBezTo>
                    <a:pt x="152" y="5"/>
                    <a:pt x="152" y="5"/>
                    <a:pt x="151" y="5"/>
                  </a:cubicBezTo>
                  <a:cubicBezTo>
                    <a:pt x="148" y="6"/>
                    <a:pt x="143" y="6"/>
                    <a:pt x="139" y="6"/>
                  </a:cubicBezTo>
                  <a:cubicBezTo>
                    <a:pt x="128" y="7"/>
                    <a:pt x="116" y="8"/>
                    <a:pt x="105" y="9"/>
                  </a:cubicBezTo>
                  <a:cubicBezTo>
                    <a:pt x="104" y="9"/>
                    <a:pt x="103" y="9"/>
                    <a:pt x="102" y="10"/>
                  </a:cubicBezTo>
                  <a:cubicBezTo>
                    <a:pt x="101" y="9"/>
                    <a:pt x="99" y="10"/>
                    <a:pt x="98" y="9"/>
                  </a:cubicBezTo>
                  <a:cubicBezTo>
                    <a:pt x="96" y="11"/>
                    <a:pt x="94" y="10"/>
                    <a:pt x="92" y="10"/>
                  </a:cubicBezTo>
                  <a:cubicBezTo>
                    <a:pt x="83" y="11"/>
                    <a:pt x="77" y="13"/>
                    <a:pt x="68" y="14"/>
                  </a:cubicBezTo>
                  <a:cubicBezTo>
                    <a:pt x="61" y="15"/>
                    <a:pt x="54" y="17"/>
                    <a:pt x="47" y="19"/>
                  </a:cubicBezTo>
                  <a:cubicBezTo>
                    <a:pt x="46" y="19"/>
                    <a:pt x="45" y="19"/>
                    <a:pt x="44" y="20"/>
                  </a:cubicBezTo>
                  <a:cubicBezTo>
                    <a:pt x="41" y="20"/>
                    <a:pt x="40" y="21"/>
                    <a:pt x="38" y="22"/>
                  </a:cubicBezTo>
                  <a:cubicBezTo>
                    <a:pt x="38" y="22"/>
                    <a:pt x="38" y="22"/>
                    <a:pt x="38" y="23"/>
                  </a:cubicBezTo>
                  <a:cubicBezTo>
                    <a:pt x="37" y="23"/>
                    <a:pt x="37" y="24"/>
                    <a:pt x="36" y="24"/>
                  </a:cubicBezTo>
                  <a:cubicBezTo>
                    <a:pt x="34" y="24"/>
                    <a:pt x="32" y="22"/>
                    <a:pt x="31" y="24"/>
                  </a:cubicBezTo>
                  <a:cubicBezTo>
                    <a:pt x="32" y="25"/>
                    <a:pt x="33" y="24"/>
                    <a:pt x="34" y="24"/>
                  </a:cubicBezTo>
                  <a:cubicBezTo>
                    <a:pt x="33" y="25"/>
                    <a:pt x="32" y="25"/>
                    <a:pt x="32" y="26"/>
                  </a:cubicBezTo>
                  <a:cubicBezTo>
                    <a:pt x="32" y="26"/>
                    <a:pt x="33" y="27"/>
                    <a:pt x="33" y="28"/>
                  </a:cubicBezTo>
                  <a:cubicBezTo>
                    <a:pt x="30" y="30"/>
                    <a:pt x="27" y="31"/>
                    <a:pt x="23" y="33"/>
                  </a:cubicBezTo>
                  <a:cubicBezTo>
                    <a:pt x="21" y="34"/>
                    <a:pt x="20" y="36"/>
                    <a:pt x="17" y="36"/>
                  </a:cubicBezTo>
                  <a:cubicBezTo>
                    <a:pt x="16" y="36"/>
                    <a:pt x="15" y="35"/>
                    <a:pt x="14" y="36"/>
                  </a:cubicBezTo>
                  <a:cubicBezTo>
                    <a:pt x="14" y="38"/>
                    <a:pt x="16" y="41"/>
                    <a:pt x="17" y="44"/>
                  </a:cubicBezTo>
                  <a:cubicBezTo>
                    <a:pt x="18" y="46"/>
                    <a:pt x="19" y="48"/>
                    <a:pt x="20" y="50"/>
                  </a:cubicBezTo>
                  <a:cubicBezTo>
                    <a:pt x="20" y="52"/>
                    <a:pt x="22" y="53"/>
                    <a:pt x="23" y="55"/>
                  </a:cubicBezTo>
                  <a:cubicBezTo>
                    <a:pt x="24" y="57"/>
                    <a:pt x="24" y="61"/>
                    <a:pt x="25" y="63"/>
                  </a:cubicBezTo>
                  <a:cubicBezTo>
                    <a:pt x="26" y="64"/>
                    <a:pt x="28" y="65"/>
                    <a:pt x="28" y="66"/>
                  </a:cubicBezTo>
                  <a:cubicBezTo>
                    <a:pt x="28" y="69"/>
                    <a:pt x="27" y="70"/>
                    <a:pt x="27" y="72"/>
                  </a:cubicBezTo>
                  <a:cubicBezTo>
                    <a:pt x="27" y="73"/>
                    <a:pt x="28" y="75"/>
                    <a:pt x="29" y="77"/>
                  </a:cubicBezTo>
                  <a:cubicBezTo>
                    <a:pt x="32" y="82"/>
                    <a:pt x="36" y="87"/>
                    <a:pt x="42" y="88"/>
                  </a:cubicBezTo>
                  <a:cubicBezTo>
                    <a:pt x="47" y="89"/>
                    <a:pt x="51" y="86"/>
                    <a:pt x="55" y="86"/>
                  </a:cubicBezTo>
                  <a:cubicBezTo>
                    <a:pt x="59" y="85"/>
                    <a:pt x="61" y="88"/>
                    <a:pt x="64" y="89"/>
                  </a:cubicBezTo>
                  <a:cubicBezTo>
                    <a:pt x="65" y="90"/>
                    <a:pt x="67" y="90"/>
                    <a:pt x="67" y="91"/>
                  </a:cubicBezTo>
                  <a:cubicBezTo>
                    <a:pt x="66" y="92"/>
                    <a:pt x="64" y="92"/>
                    <a:pt x="64" y="93"/>
                  </a:cubicBezTo>
                  <a:cubicBezTo>
                    <a:pt x="64" y="94"/>
                    <a:pt x="64" y="94"/>
                    <a:pt x="64" y="95"/>
                  </a:cubicBezTo>
                  <a:cubicBezTo>
                    <a:pt x="63" y="95"/>
                    <a:pt x="62" y="96"/>
                    <a:pt x="61" y="97"/>
                  </a:cubicBezTo>
                  <a:cubicBezTo>
                    <a:pt x="65" y="99"/>
                    <a:pt x="68" y="97"/>
                    <a:pt x="72" y="96"/>
                  </a:cubicBezTo>
                  <a:cubicBezTo>
                    <a:pt x="76" y="96"/>
                    <a:pt x="80" y="96"/>
                    <a:pt x="84" y="96"/>
                  </a:cubicBezTo>
                  <a:cubicBezTo>
                    <a:pt x="104" y="95"/>
                    <a:pt x="123" y="90"/>
                    <a:pt x="142" y="89"/>
                  </a:cubicBezTo>
                  <a:cubicBezTo>
                    <a:pt x="141" y="89"/>
                    <a:pt x="140" y="89"/>
                    <a:pt x="140" y="88"/>
                  </a:cubicBezTo>
                  <a:cubicBezTo>
                    <a:pt x="140" y="87"/>
                    <a:pt x="140" y="87"/>
                    <a:pt x="140" y="87"/>
                  </a:cubicBezTo>
                  <a:cubicBezTo>
                    <a:pt x="136" y="88"/>
                    <a:pt x="134" y="88"/>
                    <a:pt x="132" y="87"/>
                  </a:cubicBezTo>
                  <a:cubicBezTo>
                    <a:pt x="133" y="86"/>
                    <a:pt x="135" y="87"/>
                    <a:pt x="136" y="86"/>
                  </a:cubicBezTo>
                  <a:cubicBezTo>
                    <a:pt x="132" y="86"/>
                    <a:pt x="126" y="87"/>
                    <a:pt x="124" y="87"/>
                  </a:cubicBezTo>
                  <a:cubicBezTo>
                    <a:pt x="125" y="85"/>
                    <a:pt x="129" y="87"/>
                    <a:pt x="130" y="85"/>
                  </a:cubicBezTo>
                  <a:cubicBezTo>
                    <a:pt x="128" y="85"/>
                    <a:pt x="123" y="87"/>
                    <a:pt x="123" y="85"/>
                  </a:cubicBezTo>
                  <a:cubicBezTo>
                    <a:pt x="125" y="83"/>
                    <a:pt x="129" y="84"/>
                    <a:pt x="132" y="83"/>
                  </a:cubicBezTo>
                  <a:cubicBezTo>
                    <a:pt x="133" y="82"/>
                    <a:pt x="132" y="81"/>
                    <a:pt x="132" y="81"/>
                  </a:cubicBezTo>
                  <a:cubicBezTo>
                    <a:pt x="138" y="80"/>
                    <a:pt x="146" y="79"/>
                    <a:pt x="154" y="79"/>
                  </a:cubicBezTo>
                  <a:cubicBezTo>
                    <a:pt x="153" y="80"/>
                    <a:pt x="151" y="79"/>
                    <a:pt x="150" y="80"/>
                  </a:cubicBezTo>
                  <a:cubicBezTo>
                    <a:pt x="150" y="81"/>
                    <a:pt x="151" y="80"/>
                    <a:pt x="152" y="80"/>
                  </a:cubicBezTo>
                  <a:cubicBezTo>
                    <a:pt x="150" y="81"/>
                    <a:pt x="148" y="81"/>
                    <a:pt x="146" y="80"/>
                  </a:cubicBezTo>
                  <a:cubicBezTo>
                    <a:pt x="145" y="81"/>
                    <a:pt x="145" y="81"/>
                    <a:pt x="144" y="82"/>
                  </a:cubicBezTo>
                  <a:cubicBezTo>
                    <a:pt x="147" y="82"/>
                    <a:pt x="151" y="81"/>
                    <a:pt x="152" y="83"/>
                  </a:cubicBezTo>
                  <a:cubicBezTo>
                    <a:pt x="155" y="83"/>
                    <a:pt x="159" y="84"/>
                    <a:pt x="162" y="83"/>
                  </a:cubicBezTo>
                  <a:cubicBezTo>
                    <a:pt x="159" y="83"/>
                    <a:pt x="156" y="83"/>
                    <a:pt x="155" y="83"/>
                  </a:cubicBezTo>
                  <a:cubicBezTo>
                    <a:pt x="155" y="81"/>
                    <a:pt x="159" y="81"/>
                    <a:pt x="161" y="82"/>
                  </a:cubicBezTo>
                  <a:cubicBezTo>
                    <a:pt x="161" y="81"/>
                    <a:pt x="162" y="81"/>
                    <a:pt x="163" y="81"/>
                  </a:cubicBezTo>
                  <a:cubicBezTo>
                    <a:pt x="163" y="81"/>
                    <a:pt x="162" y="82"/>
                    <a:pt x="163" y="82"/>
                  </a:cubicBezTo>
                  <a:cubicBezTo>
                    <a:pt x="164" y="83"/>
                    <a:pt x="165" y="82"/>
                    <a:pt x="167" y="82"/>
                  </a:cubicBezTo>
                  <a:cubicBezTo>
                    <a:pt x="167" y="82"/>
                    <a:pt x="167" y="81"/>
                    <a:pt x="168" y="81"/>
                  </a:cubicBezTo>
                  <a:cubicBezTo>
                    <a:pt x="169" y="81"/>
                    <a:pt x="172" y="80"/>
                    <a:pt x="173" y="81"/>
                  </a:cubicBezTo>
                  <a:cubicBezTo>
                    <a:pt x="172" y="82"/>
                    <a:pt x="171" y="81"/>
                    <a:pt x="170" y="82"/>
                  </a:cubicBezTo>
                  <a:cubicBezTo>
                    <a:pt x="171" y="83"/>
                    <a:pt x="173" y="81"/>
                    <a:pt x="175" y="82"/>
                  </a:cubicBezTo>
                  <a:cubicBezTo>
                    <a:pt x="175" y="81"/>
                    <a:pt x="175" y="81"/>
                    <a:pt x="176" y="81"/>
                  </a:cubicBezTo>
                  <a:cubicBezTo>
                    <a:pt x="180" y="80"/>
                    <a:pt x="186" y="80"/>
                    <a:pt x="188" y="79"/>
                  </a:cubicBezTo>
                  <a:cubicBezTo>
                    <a:pt x="188" y="79"/>
                    <a:pt x="187" y="79"/>
                    <a:pt x="187" y="79"/>
                  </a:cubicBezTo>
                  <a:cubicBezTo>
                    <a:pt x="189" y="79"/>
                    <a:pt x="191" y="78"/>
                    <a:pt x="192" y="79"/>
                  </a:cubicBezTo>
                  <a:cubicBezTo>
                    <a:pt x="192" y="79"/>
                    <a:pt x="192" y="78"/>
                    <a:pt x="192" y="78"/>
                  </a:cubicBezTo>
                  <a:cubicBezTo>
                    <a:pt x="193" y="79"/>
                    <a:pt x="193" y="78"/>
                    <a:pt x="193" y="79"/>
                  </a:cubicBezTo>
                  <a:cubicBezTo>
                    <a:pt x="194" y="80"/>
                    <a:pt x="193" y="80"/>
                    <a:pt x="193" y="80"/>
                  </a:cubicBezTo>
                  <a:cubicBezTo>
                    <a:pt x="196" y="81"/>
                    <a:pt x="200" y="80"/>
                    <a:pt x="202" y="80"/>
                  </a:cubicBezTo>
                  <a:cubicBezTo>
                    <a:pt x="201" y="80"/>
                    <a:pt x="201" y="80"/>
                    <a:pt x="201" y="79"/>
                  </a:cubicBezTo>
                  <a:cubicBezTo>
                    <a:pt x="204" y="78"/>
                    <a:pt x="207" y="79"/>
                    <a:pt x="210" y="78"/>
                  </a:cubicBezTo>
                  <a:cubicBezTo>
                    <a:pt x="208" y="78"/>
                    <a:pt x="208" y="78"/>
                    <a:pt x="207" y="77"/>
                  </a:cubicBezTo>
                  <a:cubicBezTo>
                    <a:pt x="209" y="77"/>
                    <a:pt x="212" y="77"/>
                    <a:pt x="214" y="76"/>
                  </a:cubicBezTo>
                  <a:cubicBezTo>
                    <a:pt x="212" y="76"/>
                    <a:pt x="210" y="77"/>
                    <a:pt x="209" y="76"/>
                  </a:cubicBezTo>
                  <a:cubicBezTo>
                    <a:pt x="216" y="75"/>
                    <a:pt x="224" y="75"/>
                    <a:pt x="231" y="74"/>
                  </a:cubicBezTo>
                  <a:cubicBezTo>
                    <a:pt x="226" y="74"/>
                    <a:pt x="222" y="74"/>
                    <a:pt x="218" y="74"/>
                  </a:cubicBezTo>
                  <a:cubicBezTo>
                    <a:pt x="218" y="74"/>
                    <a:pt x="218" y="74"/>
                    <a:pt x="218" y="73"/>
                  </a:cubicBezTo>
                  <a:cubicBezTo>
                    <a:pt x="217" y="73"/>
                    <a:pt x="216" y="74"/>
                    <a:pt x="216" y="73"/>
                  </a:cubicBezTo>
                  <a:cubicBezTo>
                    <a:pt x="220" y="72"/>
                    <a:pt x="226" y="73"/>
                    <a:pt x="232" y="71"/>
                  </a:cubicBezTo>
                  <a:cubicBezTo>
                    <a:pt x="231" y="71"/>
                    <a:pt x="231" y="72"/>
                    <a:pt x="230" y="71"/>
                  </a:cubicBezTo>
                  <a:cubicBezTo>
                    <a:pt x="231" y="70"/>
                    <a:pt x="232" y="70"/>
                    <a:pt x="233" y="71"/>
                  </a:cubicBezTo>
                  <a:cubicBezTo>
                    <a:pt x="233" y="69"/>
                    <a:pt x="231" y="71"/>
                    <a:pt x="231" y="70"/>
                  </a:cubicBezTo>
                  <a:cubicBezTo>
                    <a:pt x="233" y="68"/>
                    <a:pt x="236" y="69"/>
                    <a:pt x="238" y="69"/>
                  </a:cubicBezTo>
                  <a:cubicBezTo>
                    <a:pt x="239" y="69"/>
                    <a:pt x="240" y="68"/>
                    <a:pt x="241" y="68"/>
                  </a:cubicBezTo>
                  <a:cubicBezTo>
                    <a:pt x="246" y="67"/>
                    <a:pt x="252" y="68"/>
                    <a:pt x="257" y="67"/>
                  </a:cubicBezTo>
                  <a:cubicBezTo>
                    <a:pt x="253" y="67"/>
                    <a:pt x="249" y="66"/>
                    <a:pt x="247" y="67"/>
                  </a:cubicBezTo>
                  <a:cubicBezTo>
                    <a:pt x="247" y="66"/>
                    <a:pt x="244" y="66"/>
                    <a:pt x="243" y="67"/>
                  </a:cubicBezTo>
                  <a:cubicBezTo>
                    <a:pt x="242" y="67"/>
                    <a:pt x="243" y="66"/>
                    <a:pt x="242" y="66"/>
                  </a:cubicBezTo>
                  <a:cubicBezTo>
                    <a:pt x="239" y="66"/>
                    <a:pt x="236" y="66"/>
                    <a:pt x="233" y="66"/>
                  </a:cubicBezTo>
                  <a:cubicBezTo>
                    <a:pt x="231" y="66"/>
                    <a:pt x="230" y="67"/>
                    <a:pt x="229" y="66"/>
                  </a:cubicBezTo>
                  <a:cubicBezTo>
                    <a:pt x="232" y="66"/>
                    <a:pt x="233" y="65"/>
                    <a:pt x="235" y="64"/>
                  </a:cubicBezTo>
                  <a:cubicBezTo>
                    <a:pt x="236" y="65"/>
                    <a:pt x="235" y="65"/>
                    <a:pt x="236" y="65"/>
                  </a:cubicBezTo>
                  <a:cubicBezTo>
                    <a:pt x="241" y="65"/>
                    <a:pt x="243" y="64"/>
                    <a:pt x="248" y="64"/>
                  </a:cubicBezTo>
                  <a:cubicBezTo>
                    <a:pt x="247" y="64"/>
                    <a:pt x="247" y="64"/>
                    <a:pt x="247" y="63"/>
                  </a:cubicBezTo>
                  <a:cubicBezTo>
                    <a:pt x="247" y="63"/>
                    <a:pt x="248" y="62"/>
                    <a:pt x="248" y="62"/>
                  </a:cubicBezTo>
                  <a:cubicBezTo>
                    <a:pt x="249" y="62"/>
                    <a:pt x="251" y="62"/>
                    <a:pt x="253" y="62"/>
                  </a:cubicBezTo>
                  <a:cubicBezTo>
                    <a:pt x="248" y="62"/>
                    <a:pt x="243" y="62"/>
                    <a:pt x="238" y="62"/>
                  </a:cubicBezTo>
                  <a:cubicBezTo>
                    <a:pt x="236" y="62"/>
                    <a:pt x="233" y="63"/>
                    <a:pt x="231" y="61"/>
                  </a:cubicBezTo>
                  <a:cubicBezTo>
                    <a:pt x="238" y="61"/>
                    <a:pt x="246" y="61"/>
                    <a:pt x="252" y="60"/>
                  </a:cubicBezTo>
                  <a:cubicBezTo>
                    <a:pt x="251" y="59"/>
                    <a:pt x="248" y="60"/>
                    <a:pt x="246" y="60"/>
                  </a:cubicBezTo>
                  <a:cubicBezTo>
                    <a:pt x="245" y="60"/>
                    <a:pt x="243" y="60"/>
                    <a:pt x="243" y="59"/>
                  </a:cubicBezTo>
                  <a:cubicBezTo>
                    <a:pt x="244" y="59"/>
                    <a:pt x="246" y="60"/>
                    <a:pt x="247" y="58"/>
                  </a:cubicBezTo>
                  <a:cubicBezTo>
                    <a:pt x="248" y="59"/>
                    <a:pt x="249" y="59"/>
                    <a:pt x="250" y="58"/>
                  </a:cubicBezTo>
                  <a:cubicBezTo>
                    <a:pt x="249" y="58"/>
                    <a:pt x="248" y="59"/>
                    <a:pt x="248" y="58"/>
                  </a:cubicBezTo>
                  <a:cubicBezTo>
                    <a:pt x="253" y="58"/>
                    <a:pt x="259" y="57"/>
                    <a:pt x="264" y="58"/>
                  </a:cubicBezTo>
                  <a:cubicBezTo>
                    <a:pt x="264" y="58"/>
                    <a:pt x="263" y="58"/>
                    <a:pt x="263" y="59"/>
                  </a:cubicBezTo>
                  <a:cubicBezTo>
                    <a:pt x="267" y="58"/>
                    <a:pt x="270" y="59"/>
                    <a:pt x="274" y="58"/>
                  </a:cubicBezTo>
                  <a:cubicBezTo>
                    <a:pt x="276" y="58"/>
                    <a:pt x="278" y="59"/>
                    <a:pt x="280" y="59"/>
                  </a:cubicBezTo>
                  <a:cubicBezTo>
                    <a:pt x="282" y="59"/>
                    <a:pt x="285" y="58"/>
                    <a:pt x="286" y="59"/>
                  </a:cubicBezTo>
                  <a:cubicBezTo>
                    <a:pt x="284" y="60"/>
                    <a:pt x="282" y="59"/>
                    <a:pt x="280" y="60"/>
                  </a:cubicBezTo>
                  <a:cubicBezTo>
                    <a:pt x="284" y="60"/>
                    <a:pt x="287" y="60"/>
                    <a:pt x="292" y="60"/>
                  </a:cubicBezTo>
                  <a:cubicBezTo>
                    <a:pt x="290" y="59"/>
                    <a:pt x="288" y="60"/>
                    <a:pt x="287" y="59"/>
                  </a:cubicBezTo>
                  <a:cubicBezTo>
                    <a:pt x="289" y="58"/>
                    <a:pt x="292" y="59"/>
                    <a:pt x="294" y="58"/>
                  </a:cubicBezTo>
                  <a:cubicBezTo>
                    <a:pt x="296" y="58"/>
                    <a:pt x="296" y="58"/>
                    <a:pt x="296" y="58"/>
                  </a:cubicBezTo>
                  <a:cubicBezTo>
                    <a:pt x="296" y="58"/>
                    <a:pt x="295" y="58"/>
                    <a:pt x="294" y="58"/>
                  </a:cubicBezTo>
                  <a:cubicBezTo>
                    <a:pt x="289" y="58"/>
                    <a:pt x="286" y="58"/>
                    <a:pt x="283" y="57"/>
                  </a:cubicBezTo>
                  <a:cubicBezTo>
                    <a:pt x="283" y="58"/>
                    <a:pt x="283" y="58"/>
                    <a:pt x="282" y="58"/>
                  </a:cubicBezTo>
                  <a:cubicBezTo>
                    <a:pt x="277" y="57"/>
                    <a:pt x="269" y="59"/>
                    <a:pt x="264" y="58"/>
                  </a:cubicBezTo>
                  <a:cubicBezTo>
                    <a:pt x="267" y="57"/>
                    <a:pt x="273" y="58"/>
                    <a:pt x="276" y="57"/>
                  </a:cubicBezTo>
                  <a:cubicBezTo>
                    <a:pt x="275" y="57"/>
                    <a:pt x="275" y="56"/>
                    <a:pt x="274" y="56"/>
                  </a:cubicBezTo>
                  <a:cubicBezTo>
                    <a:pt x="272" y="57"/>
                    <a:pt x="267" y="57"/>
                    <a:pt x="266" y="55"/>
                  </a:cubicBezTo>
                  <a:cubicBezTo>
                    <a:pt x="262" y="55"/>
                    <a:pt x="260" y="54"/>
                    <a:pt x="258" y="56"/>
                  </a:cubicBezTo>
                  <a:cubicBezTo>
                    <a:pt x="255" y="55"/>
                    <a:pt x="249" y="55"/>
                    <a:pt x="246" y="55"/>
                  </a:cubicBezTo>
                  <a:cubicBezTo>
                    <a:pt x="249" y="54"/>
                    <a:pt x="254" y="55"/>
                    <a:pt x="258" y="54"/>
                  </a:cubicBezTo>
                  <a:cubicBezTo>
                    <a:pt x="259" y="54"/>
                    <a:pt x="258" y="55"/>
                    <a:pt x="259" y="55"/>
                  </a:cubicBezTo>
                  <a:cubicBezTo>
                    <a:pt x="261" y="54"/>
                    <a:pt x="263" y="54"/>
                    <a:pt x="264" y="55"/>
                  </a:cubicBezTo>
                  <a:cubicBezTo>
                    <a:pt x="265" y="55"/>
                    <a:pt x="265" y="54"/>
                    <a:pt x="265" y="54"/>
                  </a:cubicBezTo>
                  <a:cubicBezTo>
                    <a:pt x="278" y="53"/>
                    <a:pt x="298" y="55"/>
                    <a:pt x="310" y="54"/>
                  </a:cubicBezTo>
                  <a:cubicBezTo>
                    <a:pt x="307" y="53"/>
                    <a:pt x="304" y="53"/>
                    <a:pt x="301" y="53"/>
                  </a:cubicBezTo>
                  <a:cubicBezTo>
                    <a:pt x="301" y="52"/>
                    <a:pt x="301" y="52"/>
                    <a:pt x="301" y="52"/>
                  </a:cubicBezTo>
                  <a:cubicBezTo>
                    <a:pt x="297" y="52"/>
                    <a:pt x="293" y="52"/>
                    <a:pt x="289" y="51"/>
                  </a:cubicBezTo>
                  <a:cubicBezTo>
                    <a:pt x="288" y="52"/>
                    <a:pt x="288" y="52"/>
                    <a:pt x="288" y="53"/>
                  </a:cubicBezTo>
                  <a:cubicBezTo>
                    <a:pt x="281" y="53"/>
                    <a:pt x="270" y="53"/>
                    <a:pt x="263" y="52"/>
                  </a:cubicBezTo>
                  <a:cubicBezTo>
                    <a:pt x="263" y="51"/>
                    <a:pt x="265" y="51"/>
                    <a:pt x="266" y="51"/>
                  </a:cubicBezTo>
                  <a:cubicBezTo>
                    <a:pt x="281" y="51"/>
                    <a:pt x="296" y="52"/>
                    <a:pt x="310" y="52"/>
                  </a:cubicBezTo>
                  <a:cubicBezTo>
                    <a:pt x="319" y="52"/>
                    <a:pt x="328" y="51"/>
                    <a:pt x="338" y="51"/>
                  </a:cubicBezTo>
                  <a:cubicBezTo>
                    <a:pt x="346" y="52"/>
                    <a:pt x="354" y="52"/>
                    <a:pt x="362" y="52"/>
                  </a:cubicBezTo>
                  <a:cubicBezTo>
                    <a:pt x="363" y="52"/>
                    <a:pt x="363" y="52"/>
                    <a:pt x="363" y="52"/>
                  </a:cubicBezTo>
                  <a:cubicBezTo>
                    <a:pt x="364" y="52"/>
                    <a:pt x="364" y="52"/>
                    <a:pt x="363" y="52"/>
                  </a:cubicBezTo>
                  <a:close/>
                  <a:moveTo>
                    <a:pt x="329" y="45"/>
                  </a:moveTo>
                  <a:cubicBezTo>
                    <a:pt x="329" y="45"/>
                    <a:pt x="328" y="45"/>
                    <a:pt x="327" y="45"/>
                  </a:cubicBezTo>
                  <a:cubicBezTo>
                    <a:pt x="327" y="45"/>
                    <a:pt x="328" y="45"/>
                    <a:pt x="329" y="45"/>
                  </a:cubicBezTo>
                  <a:close/>
                  <a:moveTo>
                    <a:pt x="303" y="39"/>
                  </a:moveTo>
                  <a:cubicBezTo>
                    <a:pt x="303" y="39"/>
                    <a:pt x="302" y="39"/>
                    <a:pt x="302" y="39"/>
                  </a:cubicBezTo>
                  <a:cubicBezTo>
                    <a:pt x="302" y="38"/>
                    <a:pt x="303" y="39"/>
                    <a:pt x="303" y="39"/>
                  </a:cubicBezTo>
                  <a:close/>
                  <a:moveTo>
                    <a:pt x="302" y="37"/>
                  </a:moveTo>
                  <a:cubicBezTo>
                    <a:pt x="300" y="37"/>
                    <a:pt x="296" y="38"/>
                    <a:pt x="295" y="37"/>
                  </a:cubicBezTo>
                  <a:cubicBezTo>
                    <a:pt x="297" y="37"/>
                    <a:pt x="300" y="36"/>
                    <a:pt x="302" y="37"/>
                  </a:cubicBezTo>
                  <a:close/>
                  <a:moveTo>
                    <a:pt x="348" y="26"/>
                  </a:moveTo>
                  <a:cubicBezTo>
                    <a:pt x="348" y="27"/>
                    <a:pt x="347" y="27"/>
                    <a:pt x="346" y="26"/>
                  </a:cubicBezTo>
                  <a:cubicBezTo>
                    <a:pt x="346" y="26"/>
                    <a:pt x="348" y="26"/>
                    <a:pt x="348" y="26"/>
                  </a:cubicBezTo>
                  <a:close/>
                  <a:moveTo>
                    <a:pt x="353" y="17"/>
                  </a:moveTo>
                  <a:cubicBezTo>
                    <a:pt x="353" y="17"/>
                    <a:pt x="353" y="17"/>
                    <a:pt x="353" y="18"/>
                  </a:cubicBezTo>
                  <a:cubicBezTo>
                    <a:pt x="352" y="18"/>
                    <a:pt x="352" y="18"/>
                    <a:pt x="352" y="18"/>
                  </a:cubicBezTo>
                  <a:cubicBezTo>
                    <a:pt x="352" y="17"/>
                    <a:pt x="353" y="17"/>
                    <a:pt x="353" y="17"/>
                  </a:cubicBezTo>
                  <a:close/>
                  <a:moveTo>
                    <a:pt x="338" y="12"/>
                  </a:moveTo>
                  <a:cubicBezTo>
                    <a:pt x="338" y="12"/>
                    <a:pt x="338" y="12"/>
                    <a:pt x="337" y="12"/>
                  </a:cubicBezTo>
                  <a:cubicBezTo>
                    <a:pt x="337" y="11"/>
                    <a:pt x="338" y="12"/>
                    <a:pt x="338" y="12"/>
                  </a:cubicBezTo>
                  <a:close/>
                  <a:moveTo>
                    <a:pt x="333" y="12"/>
                  </a:moveTo>
                  <a:cubicBezTo>
                    <a:pt x="333" y="12"/>
                    <a:pt x="332" y="12"/>
                    <a:pt x="332" y="12"/>
                  </a:cubicBezTo>
                  <a:cubicBezTo>
                    <a:pt x="331" y="11"/>
                    <a:pt x="333" y="11"/>
                    <a:pt x="333" y="12"/>
                  </a:cubicBezTo>
                  <a:close/>
                  <a:moveTo>
                    <a:pt x="328" y="11"/>
                  </a:moveTo>
                  <a:cubicBezTo>
                    <a:pt x="328" y="12"/>
                    <a:pt x="328" y="12"/>
                    <a:pt x="328" y="13"/>
                  </a:cubicBezTo>
                  <a:cubicBezTo>
                    <a:pt x="327" y="13"/>
                    <a:pt x="326" y="12"/>
                    <a:pt x="325" y="13"/>
                  </a:cubicBezTo>
                  <a:cubicBezTo>
                    <a:pt x="326" y="12"/>
                    <a:pt x="327" y="12"/>
                    <a:pt x="328" y="11"/>
                  </a:cubicBezTo>
                  <a:close/>
                  <a:moveTo>
                    <a:pt x="70" y="91"/>
                  </a:moveTo>
                  <a:cubicBezTo>
                    <a:pt x="71" y="92"/>
                    <a:pt x="73" y="91"/>
                    <a:pt x="74" y="92"/>
                  </a:cubicBezTo>
                  <a:cubicBezTo>
                    <a:pt x="73" y="94"/>
                    <a:pt x="65" y="94"/>
                    <a:pt x="70" y="91"/>
                  </a:cubicBezTo>
                  <a:close/>
                  <a:moveTo>
                    <a:pt x="153" y="78"/>
                  </a:moveTo>
                  <a:cubicBezTo>
                    <a:pt x="148" y="78"/>
                    <a:pt x="142" y="79"/>
                    <a:pt x="137" y="79"/>
                  </a:cubicBezTo>
                  <a:cubicBezTo>
                    <a:pt x="135" y="80"/>
                    <a:pt x="131" y="80"/>
                    <a:pt x="129" y="79"/>
                  </a:cubicBezTo>
                  <a:cubicBezTo>
                    <a:pt x="129" y="78"/>
                    <a:pt x="130" y="79"/>
                    <a:pt x="130" y="78"/>
                  </a:cubicBezTo>
                  <a:cubicBezTo>
                    <a:pt x="140" y="79"/>
                    <a:pt x="148" y="77"/>
                    <a:pt x="158" y="77"/>
                  </a:cubicBezTo>
                  <a:cubicBezTo>
                    <a:pt x="156" y="78"/>
                    <a:pt x="155" y="78"/>
                    <a:pt x="153" y="78"/>
                  </a:cubicBezTo>
                  <a:close/>
                  <a:moveTo>
                    <a:pt x="160" y="80"/>
                  </a:moveTo>
                  <a:cubicBezTo>
                    <a:pt x="164" y="78"/>
                    <a:pt x="169" y="79"/>
                    <a:pt x="174" y="79"/>
                  </a:cubicBezTo>
                  <a:cubicBezTo>
                    <a:pt x="170" y="81"/>
                    <a:pt x="166" y="80"/>
                    <a:pt x="160" y="80"/>
                  </a:cubicBezTo>
                  <a:close/>
                  <a:moveTo>
                    <a:pt x="176" y="77"/>
                  </a:moveTo>
                  <a:cubicBezTo>
                    <a:pt x="176" y="76"/>
                    <a:pt x="177" y="76"/>
                    <a:pt x="178" y="76"/>
                  </a:cubicBezTo>
                  <a:cubicBezTo>
                    <a:pt x="177" y="77"/>
                    <a:pt x="176" y="77"/>
                    <a:pt x="176" y="77"/>
                  </a:cubicBezTo>
                  <a:close/>
                  <a:moveTo>
                    <a:pt x="184" y="79"/>
                  </a:moveTo>
                  <a:cubicBezTo>
                    <a:pt x="184" y="79"/>
                    <a:pt x="184" y="79"/>
                    <a:pt x="184" y="79"/>
                  </a:cubicBezTo>
                  <a:cubicBezTo>
                    <a:pt x="186" y="79"/>
                    <a:pt x="186" y="79"/>
                    <a:pt x="186" y="79"/>
                  </a:cubicBezTo>
                  <a:cubicBezTo>
                    <a:pt x="186" y="80"/>
                    <a:pt x="185" y="79"/>
                    <a:pt x="184" y="79"/>
                  </a:cubicBezTo>
                  <a:close/>
                  <a:moveTo>
                    <a:pt x="192" y="6"/>
                  </a:moveTo>
                  <a:cubicBezTo>
                    <a:pt x="192" y="5"/>
                    <a:pt x="194" y="5"/>
                    <a:pt x="194" y="6"/>
                  </a:cubicBezTo>
                  <a:cubicBezTo>
                    <a:pt x="193" y="6"/>
                    <a:pt x="193" y="5"/>
                    <a:pt x="192" y="6"/>
                  </a:cubicBezTo>
                  <a:close/>
                  <a:moveTo>
                    <a:pt x="192" y="8"/>
                  </a:moveTo>
                  <a:cubicBezTo>
                    <a:pt x="193" y="7"/>
                    <a:pt x="195" y="8"/>
                    <a:pt x="196" y="7"/>
                  </a:cubicBezTo>
                  <a:cubicBezTo>
                    <a:pt x="196" y="8"/>
                    <a:pt x="193" y="8"/>
                    <a:pt x="192" y="8"/>
                  </a:cubicBezTo>
                  <a:close/>
                  <a:moveTo>
                    <a:pt x="195" y="80"/>
                  </a:moveTo>
                  <a:cubicBezTo>
                    <a:pt x="196" y="79"/>
                    <a:pt x="198" y="79"/>
                    <a:pt x="200" y="79"/>
                  </a:cubicBezTo>
                  <a:cubicBezTo>
                    <a:pt x="199" y="81"/>
                    <a:pt x="197" y="80"/>
                    <a:pt x="195" y="80"/>
                  </a:cubicBezTo>
                  <a:close/>
                  <a:moveTo>
                    <a:pt x="193" y="77"/>
                  </a:moveTo>
                  <a:cubicBezTo>
                    <a:pt x="196" y="76"/>
                    <a:pt x="199" y="76"/>
                    <a:pt x="202" y="76"/>
                  </a:cubicBezTo>
                  <a:cubicBezTo>
                    <a:pt x="200" y="78"/>
                    <a:pt x="196" y="76"/>
                    <a:pt x="193" y="77"/>
                  </a:cubicBezTo>
                  <a:close/>
                  <a:moveTo>
                    <a:pt x="202" y="7"/>
                  </a:moveTo>
                  <a:cubicBezTo>
                    <a:pt x="203" y="6"/>
                    <a:pt x="206" y="7"/>
                    <a:pt x="202" y="7"/>
                  </a:cubicBezTo>
                  <a:close/>
                  <a:moveTo>
                    <a:pt x="204" y="78"/>
                  </a:moveTo>
                  <a:cubicBezTo>
                    <a:pt x="205" y="77"/>
                    <a:pt x="206" y="77"/>
                    <a:pt x="207" y="77"/>
                  </a:cubicBezTo>
                  <a:cubicBezTo>
                    <a:pt x="207" y="78"/>
                    <a:pt x="205" y="77"/>
                    <a:pt x="204" y="78"/>
                  </a:cubicBezTo>
                  <a:close/>
                  <a:moveTo>
                    <a:pt x="290" y="52"/>
                  </a:moveTo>
                  <a:cubicBezTo>
                    <a:pt x="289" y="53"/>
                    <a:pt x="289" y="53"/>
                    <a:pt x="288" y="53"/>
                  </a:cubicBezTo>
                  <a:cubicBezTo>
                    <a:pt x="288" y="52"/>
                    <a:pt x="290" y="52"/>
                    <a:pt x="290" y="52"/>
                  </a:cubicBezTo>
                  <a:close/>
                  <a:moveTo>
                    <a:pt x="278" y="25"/>
                  </a:moveTo>
                  <a:cubicBezTo>
                    <a:pt x="278" y="24"/>
                    <a:pt x="280" y="24"/>
                    <a:pt x="280" y="25"/>
                  </a:cubicBezTo>
                  <a:cubicBezTo>
                    <a:pt x="280" y="25"/>
                    <a:pt x="278" y="25"/>
                    <a:pt x="278" y="25"/>
                  </a:cubicBezTo>
                  <a:close/>
                  <a:moveTo>
                    <a:pt x="281" y="25"/>
                  </a:moveTo>
                  <a:cubicBezTo>
                    <a:pt x="281" y="24"/>
                    <a:pt x="283" y="24"/>
                    <a:pt x="284" y="24"/>
                  </a:cubicBezTo>
                  <a:cubicBezTo>
                    <a:pt x="283" y="26"/>
                    <a:pt x="282" y="24"/>
                    <a:pt x="281" y="25"/>
                  </a:cubicBezTo>
                  <a:close/>
                  <a:moveTo>
                    <a:pt x="285" y="25"/>
                  </a:moveTo>
                  <a:cubicBezTo>
                    <a:pt x="285" y="24"/>
                    <a:pt x="286" y="24"/>
                    <a:pt x="286" y="24"/>
                  </a:cubicBezTo>
                  <a:cubicBezTo>
                    <a:pt x="286" y="25"/>
                    <a:pt x="285" y="25"/>
                    <a:pt x="285" y="25"/>
                  </a:cubicBezTo>
                  <a:close/>
                  <a:moveTo>
                    <a:pt x="288" y="25"/>
                  </a:moveTo>
                  <a:cubicBezTo>
                    <a:pt x="289" y="24"/>
                    <a:pt x="291" y="25"/>
                    <a:pt x="291" y="25"/>
                  </a:cubicBezTo>
                  <a:cubicBezTo>
                    <a:pt x="291" y="25"/>
                    <a:pt x="289" y="25"/>
                    <a:pt x="288" y="25"/>
                  </a:cubicBezTo>
                  <a:close/>
                  <a:moveTo>
                    <a:pt x="288" y="21"/>
                  </a:moveTo>
                  <a:cubicBezTo>
                    <a:pt x="288" y="21"/>
                    <a:pt x="289" y="21"/>
                    <a:pt x="289" y="22"/>
                  </a:cubicBezTo>
                  <a:cubicBezTo>
                    <a:pt x="288" y="22"/>
                    <a:pt x="288" y="21"/>
                    <a:pt x="288" y="21"/>
                  </a:cubicBezTo>
                  <a:close/>
                  <a:moveTo>
                    <a:pt x="291" y="25"/>
                  </a:moveTo>
                  <a:cubicBezTo>
                    <a:pt x="291" y="24"/>
                    <a:pt x="293" y="25"/>
                    <a:pt x="293" y="24"/>
                  </a:cubicBezTo>
                  <a:cubicBezTo>
                    <a:pt x="294" y="25"/>
                    <a:pt x="292" y="25"/>
                    <a:pt x="291" y="25"/>
                  </a:cubicBezTo>
                  <a:close/>
                  <a:moveTo>
                    <a:pt x="295" y="25"/>
                  </a:moveTo>
                  <a:cubicBezTo>
                    <a:pt x="295" y="24"/>
                    <a:pt x="297" y="25"/>
                    <a:pt x="298" y="25"/>
                  </a:cubicBezTo>
                  <a:cubicBezTo>
                    <a:pt x="298" y="25"/>
                    <a:pt x="296" y="25"/>
                    <a:pt x="295" y="25"/>
                  </a:cubicBezTo>
                  <a:close/>
                  <a:moveTo>
                    <a:pt x="306" y="24"/>
                  </a:moveTo>
                  <a:cubicBezTo>
                    <a:pt x="307" y="23"/>
                    <a:pt x="308" y="23"/>
                    <a:pt x="308" y="23"/>
                  </a:cubicBezTo>
                  <a:cubicBezTo>
                    <a:pt x="308" y="24"/>
                    <a:pt x="307" y="24"/>
                    <a:pt x="306" y="24"/>
                  </a:cubicBezTo>
                  <a:close/>
                  <a:moveTo>
                    <a:pt x="308" y="23"/>
                  </a:moveTo>
                  <a:cubicBezTo>
                    <a:pt x="308" y="23"/>
                    <a:pt x="310" y="23"/>
                    <a:pt x="310" y="23"/>
                  </a:cubicBezTo>
                  <a:cubicBezTo>
                    <a:pt x="309" y="24"/>
                    <a:pt x="309" y="23"/>
                    <a:pt x="308" y="23"/>
                  </a:cubicBezTo>
                  <a:close/>
                  <a:moveTo>
                    <a:pt x="311" y="24"/>
                  </a:moveTo>
                  <a:cubicBezTo>
                    <a:pt x="311" y="23"/>
                    <a:pt x="311" y="23"/>
                    <a:pt x="311" y="23"/>
                  </a:cubicBezTo>
                  <a:cubicBezTo>
                    <a:pt x="312" y="23"/>
                    <a:pt x="313" y="23"/>
                    <a:pt x="313" y="24"/>
                  </a:cubicBezTo>
                  <a:lnTo>
                    <a:pt x="311" y="24"/>
                  </a:lnTo>
                  <a:close/>
                  <a:moveTo>
                    <a:pt x="288" y="13"/>
                  </a:moveTo>
                  <a:cubicBezTo>
                    <a:pt x="298" y="12"/>
                    <a:pt x="305" y="13"/>
                    <a:pt x="315" y="13"/>
                  </a:cubicBezTo>
                  <a:cubicBezTo>
                    <a:pt x="315" y="14"/>
                    <a:pt x="316" y="14"/>
                    <a:pt x="316" y="14"/>
                  </a:cubicBezTo>
                  <a:cubicBezTo>
                    <a:pt x="314" y="14"/>
                    <a:pt x="310" y="14"/>
                    <a:pt x="308" y="14"/>
                  </a:cubicBezTo>
                  <a:cubicBezTo>
                    <a:pt x="307" y="14"/>
                    <a:pt x="309" y="14"/>
                    <a:pt x="308" y="14"/>
                  </a:cubicBezTo>
                  <a:cubicBezTo>
                    <a:pt x="303" y="15"/>
                    <a:pt x="298" y="14"/>
                    <a:pt x="295" y="14"/>
                  </a:cubicBezTo>
                  <a:cubicBezTo>
                    <a:pt x="292" y="14"/>
                    <a:pt x="290" y="15"/>
                    <a:pt x="288" y="13"/>
                  </a:cubicBezTo>
                  <a:cubicBezTo>
                    <a:pt x="288" y="13"/>
                    <a:pt x="288" y="13"/>
                    <a:pt x="288" y="13"/>
                  </a:cubicBezTo>
                  <a:close/>
                  <a:moveTo>
                    <a:pt x="287" y="10"/>
                  </a:moveTo>
                  <a:cubicBezTo>
                    <a:pt x="286" y="12"/>
                    <a:pt x="282" y="10"/>
                    <a:pt x="278" y="11"/>
                  </a:cubicBezTo>
                  <a:cubicBezTo>
                    <a:pt x="281" y="9"/>
                    <a:pt x="285" y="11"/>
                    <a:pt x="287" y="10"/>
                  </a:cubicBezTo>
                  <a:close/>
                  <a:moveTo>
                    <a:pt x="244" y="2"/>
                  </a:moveTo>
                  <a:cubicBezTo>
                    <a:pt x="243" y="2"/>
                    <a:pt x="241" y="2"/>
                    <a:pt x="239" y="2"/>
                  </a:cubicBezTo>
                  <a:cubicBezTo>
                    <a:pt x="240" y="1"/>
                    <a:pt x="243" y="1"/>
                    <a:pt x="244" y="2"/>
                  </a:cubicBezTo>
                  <a:close/>
                  <a:moveTo>
                    <a:pt x="209" y="75"/>
                  </a:moveTo>
                  <a:cubicBezTo>
                    <a:pt x="209" y="74"/>
                    <a:pt x="210" y="74"/>
                    <a:pt x="211" y="74"/>
                  </a:cubicBezTo>
                  <a:cubicBezTo>
                    <a:pt x="210" y="75"/>
                    <a:pt x="209" y="75"/>
                    <a:pt x="209" y="75"/>
                  </a:cubicBezTo>
                  <a:close/>
                  <a:moveTo>
                    <a:pt x="214" y="71"/>
                  </a:moveTo>
                  <a:cubicBezTo>
                    <a:pt x="214" y="71"/>
                    <a:pt x="215" y="71"/>
                    <a:pt x="215" y="71"/>
                  </a:cubicBezTo>
                  <a:cubicBezTo>
                    <a:pt x="215" y="72"/>
                    <a:pt x="215" y="72"/>
                    <a:pt x="214" y="71"/>
                  </a:cubicBezTo>
                  <a:close/>
                  <a:moveTo>
                    <a:pt x="208" y="7"/>
                  </a:moveTo>
                  <a:cubicBezTo>
                    <a:pt x="210" y="6"/>
                    <a:pt x="215" y="7"/>
                    <a:pt x="217" y="7"/>
                  </a:cubicBezTo>
                  <a:cubicBezTo>
                    <a:pt x="215" y="8"/>
                    <a:pt x="211" y="7"/>
                    <a:pt x="208" y="7"/>
                  </a:cubicBezTo>
                  <a:close/>
                  <a:moveTo>
                    <a:pt x="216" y="71"/>
                  </a:moveTo>
                  <a:cubicBezTo>
                    <a:pt x="216" y="71"/>
                    <a:pt x="218" y="70"/>
                    <a:pt x="220" y="70"/>
                  </a:cubicBezTo>
                  <a:cubicBezTo>
                    <a:pt x="222" y="70"/>
                    <a:pt x="224" y="70"/>
                    <a:pt x="225" y="71"/>
                  </a:cubicBezTo>
                  <a:cubicBezTo>
                    <a:pt x="222" y="70"/>
                    <a:pt x="219" y="72"/>
                    <a:pt x="216" y="71"/>
                  </a:cubicBezTo>
                  <a:close/>
                  <a:moveTo>
                    <a:pt x="230" y="69"/>
                  </a:moveTo>
                  <a:cubicBezTo>
                    <a:pt x="229" y="69"/>
                    <a:pt x="230" y="69"/>
                    <a:pt x="230" y="70"/>
                  </a:cubicBezTo>
                  <a:cubicBezTo>
                    <a:pt x="231" y="70"/>
                    <a:pt x="230" y="69"/>
                    <a:pt x="230" y="69"/>
                  </a:cubicBezTo>
                  <a:cubicBezTo>
                    <a:pt x="231" y="69"/>
                    <a:pt x="230" y="70"/>
                    <a:pt x="231" y="70"/>
                  </a:cubicBezTo>
                  <a:cubicBezTo>
                    <a:pt x="229" y="70"/>
                    <a:pt x="229" y="70"/>
                    <a:pt x="229" y="70"/>
                  </a:cubicBezTo>
                  <a:cubicBezTo>
                    <a:pt x="230" y="69"/>
                    <a:pt x="229" y="69"/>
                    <a:pt x="228" y="69"/>
                  </a:cubicBezTo>
                  <a:cubicBezTo>
                    <a:pt x="228" y="68"/>
                    <a:pt x="229" y="69"/>
                    <a:pt x="230" y="69"/>
                  </a:cubicBezTo>
                  <a:close/>
                  <a:moveTo>
                    <a:pt x="227" y="9"/>
                  </a:moveTo>
                  <a:cubicBezTo>
                    <a:pt x="227" y="9"/>
                    <a:pt x="229" y="9"/>
                    <a:pt x="230" y="9"/>
                  </a:cubicBezTo>
                  <a:cubicBezTo>
                    <a:pt x="229" y="10"/>
                    <a:pt x="228" y="9"/>
                    <a:pt x="227" y="9"/>
                  </a:cubicBezTo>
                  <a:close/>
                  <a:moveTo>
                    <a:pt x="218" y="7"/>
                  </a:moveTo>
                  <a:cubicBezTo>
                    <a:pt x="221" y="5"/>
                    <a:pt x="226" y="7"/>
                    <a:pt x="228" y="6"/>
                  </a:cubicBezTo>
                  <a:cubicBezTo>
                    <a:pt x="227" y="5"/>
                    <a:pt x="226" y="6"/>
                    <a:pt x="224" y="5"/>
                  </a:cubicBezTo>
                  <a:cubicBezTo>
                    <a:pt x="228" y="4"/>
                    <a:pt x="231" y="5"/>
                    <a:pt x="235" y="5"/>
                  </a:cubicBezTo>
                  <a:cubicBezTo>
                    <a:pt x="236" y="6"/>
                    <a:pt x="233" y="6"/>
                    <a:pt x="233" y="5"/>
                  </a:cubicBezTo>
                  <a:cubicBezTo>
                    <a:pt x="232" y="6"/>
                    <a:pt x="231" y="6"/>
                    <a:pt x="229" y="6"/>
                  </a:cubicBezTo>
                  <a:cubicBezTo>
                    <a:pt x="229" y="8"/>
                    <a:pt x="231" y="6"/>
                    <a:pt x="232" y="7"/>
                  </a:cubicBezTo>
                  <a:cubicBezTo>
                    <a:pt x="227" y="7"/>
                    <a:pt x="222" y="7"/>
                    <a:pt x="218" y="7"/>
                  </a:cubicBezTo>
                  <a:close/>
                  <a:moveTo>
                    <a:pt x="232" y="60"/>
                  </a:moveTo>
                  <a:cubicBezTo>
                    <a:pt x="232" y="59"/>
                    <a:pt x="234" y="59"/>
                    <a:pt x="235" y="60"/>
                  </a:cubicBezTo>
                  <a:cubicBezTo>
                    <a:pt x="234" y="61"/>
                    <a:pt x="234" y="60"/>
                    <a:pt x="232" y="60"/>
                  </a:cubicBezTo>
                  <a:close/>
                  <a:moveTo>
                    <a:pt x="234" y="9"/>
                  </a:moveTo>
                  <a:cubicBezTo>
                    <a:pt x="234" y="8"/>
                    <a:pt x="236" y="8"/>
                    <a:pt x="236" y="9"/>
                  </a:cubicBezTo>
                  <a:cubicBezTo>
                    <a:pt x="236" y="9"/>
                    <a:pt x="235" y="9"/>
                    <a:pt x="234" y="9"/>
                  </a:cubicBezTo>
                  <a:close/>
                  <a:moveTo>
                    <a:pt x="237" y="14"/>
                  </a:moveTo>
                  <a:cubicBezTo>
                    <a:pt x="237" y="14"/>
                    <a:pt x="238" y="14"/>
                    <a:pt x="238" y="14"/>
                  </a:cubicBezTo>
                  <a:cubicBezTo>
                    <a:pt x="238" y="14"/>
                    <a:pt x="238" y="14"/>
                    <a:pt x="237" y="14"/>
                  </a:cubicBezTo>
                  <a:close/>
                  <a:moveTo>
                    <a:pt x="239" y="14"/>
                  </a:moveTo>
                  <a:cubicBezTo>
                    <a:pt x="241" y="13"/>
                    <a:pt x="242" y="13"/>
                    <a:pt x="243" y="14"/>
                  </a:cubicBezTo>
                  <a:cubicBezTo>
                    <a:pt x="243" y="15"/>
                    <a:pt x="240" y="14"/>
                    <a:pt x="239" y="14"/>
                  </a:cubicBezTo>
                  <a:close/>
                  <a:moveTo>
                    <a:pt x="243" y="14"/>
                  </a:moveTo>
                  <a:cubicBezTo>
                    <a:pt x="243" y="13"/>
                    <a:pt x="245" y="13"/>
                    <a:pt x="246" y="14"/>
                  </a:cubicBezTo>
                  <a:cubicBezTo>
                    <a:pt x="246" y="14"/>
                    <a:pt x="244" y="14"/>
                    <a:pt x="243" y="14"/>
                  </a:cubicBezTo>
                  <a:close/>
                  <a:moveTo>
                    <a:pt x="245" y="19"/>
                  </a:moveTo>
                  <a:cubicBezTo>
                    <a:pt x="251" y="17"/>
                    <a:pt x="260" y="19"/>
                    <a:pt x="266" y="17"/>
                  </a:cubicBezTo>
                  <a:cubicBezTo>
                    <a:pt x="273" y="18"/>
                    <a:pt x="282" y="17"/>
                    <a:pt x="289" y="16"/>
                  </a:cubicBezTo>
                  <a:cubicBezTo>
                    <a:pt x="289" y="16"/>
                    <a:pt x="288" y="16"/>
                    <a:pt x="288" y="16"/>
                  </a:cubicBezTo>
                  <a:cubicBezTo>
                    <a:pt x="295" y="15"/>
                    <a:pt x="301" y="16"/>
                    <a:pt x="308" y="16"/>
                  </a:cubicBezTo>
                  <a:cubicBezTo>
                    <a:pt x="308" y="18"/>
                    <a:pt x="302" y="16"/>
                    <a:pt x="301" y="18"/>
                  </a:cubicBezTo>
                  <a:cubicBezTo>
                    <a:pt x="302" y="18"/>
                    <a:pt x="303" y="18"/>
                    <a:pt x="305" y="18"/>
                  </a:cubicBezTo>
                  <a:cubicBezTo>
                    <a:pt x="296" y="20"/>
                    <a:pt x="284" y="17"/>
                    <a:pt x="274" y="19"/>
                  </a:cubicBezTo>
                  <a:cubicBezTo>
                    <a:pt x="273" y="19"/>
                    <a:pt x="272" y="20"/>
                    <a:pt x="271" y="19"/>
                  </a:cubicBezTo>
                  <a:cubicBezTo>
                    <a:pt x="270" y="19"/>
                    <a:pt x="270" y="19"/>
                    <a:pt x="269" y="19"/>
                  </a:cubicBezTo>
                  <a:cubicBezTo>
                    <a:pt x="268" y="19"/>
                    <a:pt x="268" y="19"/>
                    <a:pt x="268" y="19"/>
                  </a:cubicBezTo>
                  <a:cubicBezTo>
                    <a:pt x="267" y="20"/>
                    <a:pt x="264" y="18"/>
                    <a:pt x="262" y="19"/>
                  </a:cubicBezTo>
                  <a:cubicBezTo>
                    <a:pt x="261" y="19"/>
                    <a:pt x="259" y="20"/>
                    <a:pt x="258" y="19"/>
                  </a:cubicBezTo>
                  <a:cubicBezTo>
                    <a:pt x="255" y="19"/>
                    <a:pt x="249" y="19"/>
                    <a:pt x="245" y="19"/>
                  </a:cubicBezTo>
                  <a:close/>
                  <a:moveTo>
                    <a:pt x="251" y="22"/>
                  </a:moveTo>
                  <a:cubicBezTo>
                    <a:pt x="260" y="20"/>
                    <a:pt x="270" y="21"/>
                    <a:pt x="279" y="21"/>
                  </a:cubicBezTo>
                  <a:cubicBezTo>
                    <a:pt x="280" y="21"/>
                    <a:pt x="278" y="21"/>
                    <a:pt x="279" y="20"/>
                  </a:cubicBezTo>
                  <a:cubicBezTo>
                    <a:pt x="281" y="20"/>
                    <a:pt x="281" y="20"/>
                    <a:pt x="281" y="20"/>
                  </a:cubicBezTo>
                  <a:cubicBezTo>
                    <a:pt x="280" y="21"/>
                    <a:pt x="279" y="20"/>
                    <a:pt x="279" y="21"/>
                  </a:cubicBezTo>
                  <a:cubicBezTo>
                    <a:pt x="281" y="22"/>
                    <a:pt x="285" y="20"/>
                    <a:pt x="286" y="22"/>
                  </a:cubicBezTo>
                  <a:cubicBezTo>
                    <a:pt x="273" y="22"/>
                    <a:pt x="263" y="23"/>
                    <a:pt x="251" y="22"/>
                  </a:cubicBezTo>
                  <a:close/>
                  <a:moveTo>
                    <a:pt x="260" y="25"/>
                  </a:moveTo>
                  <a:cubicBezTo>
                    <a:pt x="265" y="24"/>
                    <a:pt x="272" y="24"/>
                    <a:pt x="276" y="25"/>
                  </a:cubicBezTo>
                  <a:cubicBezTo>
                    <a:pt x="271" y="25"/>
                    <a:pt x="265" y="25"/>
                    <a:pt x="260" y="25"/>
                  </a:cubicBezTo>
                  <a:close/>
                  <a:moveTo>
                    <a:pt x="273" y="30"/>
                  </a:moveTo>
                  <a:cubicBezTo>
                    <a:pt x="273" y="29"/>
                    <a:pt x="274" y="29"/>
                    <a:pt x="274" y="29"/>
                  </a:cubicBezTo>
                  <a:cubicBezTo>
                    <a:pt x="274" y="30"/>
                    <a:pt x="273" y="30"/>
                    <a:pt x="273" y="30"/>
                  </a:cubicBezTo>
                  <a:close/>
                  <a:moveTo>
                    <a:pt x="280" y="47"/>
                  </a:moveTo>
                  <a:cubicBezTo>
                    <a:pt x="281" y="46"/>
                    <a:pt x="284" y="46"/>
                    <a:pt x="285" y="47"/>
                  </a:cubicBezTo>
                  <a:cubicBezTo>
                    <a:pt x="283" y="47"/>
                    <a:pt x="282" y="47"/>
                    <a:pt x="280" y="47"/>
                  </a:cubicBezTo>
                  <a:close/>
                  <a:moveTo>
                    <a:pt x="319" y="45"/>
                  </a:moveTo>
                  <a:cubicBezTo>
                    <a:pt x="319" y="44"/>
                    <a:pt x="320" y="44"/>
                    <a:pt x="320" y="45"/>
                  </a:cubicBezTo>
                  <a:cubicBezTo>
                    <a:pt x="320" y="46"/>
                    <a:pt x="320" y="45"/>
                    <a:pt x="319" y="45"/>
                  </a:cubicBezTo>
                  <a:close/>
                  <a:moveTo>
                    <a:pt x="323" y="45"/>
                  </a:moveTo>
                  <a:cubicBezTo>
                    <a:pt x="324" y="45"/>
                    <a:pt x="325" y="45"/>
                    <a:pt x="325" y="45"/>
                  </a:cubicBezTo>
                  <a:cubicBezTo>
                    <a:pt x="325" y="45"/>
                    <a:pt x="324" y="45"/>
                    <a:pt x="323" y="45"/>
                  </a:cubicBezTo>
                  <a:close/>
                  <a:moveTo>
                    <a:pt x="199" y="83"/>
                  </a:moveTo>
                  <a:cubicBezTo>
                    <a:pt x="201" y="82"/>
                    <a:pt x="205" y="84"/>
                    <a:pt x="207" y="83"/>
                  </a:cubicBezTo>
                  <a:cubicBezTo>
                    <a:pt x="206" y="82"/>
                    <a:pt x="204" y="82"/>
                    <a:pt x="203" y="82"/>
                  </a:cubicBezTo>
                  <a:cubicBezTo>
                    <a:pt x="203" y="82"/>
                    <a:pt x="204" y="81"/>
                    <a:pt x="203" y="81"/>
                  </a:cubicBezTo>
                  <a:cubicBezTo>
                    <a:pt x="200" y="81"/>
                    <a:pt x="195" y="82"/>
                    <a:pt x="192" y="81"/>
                  </a:cubicBezTo>
                  <a:cubicBezTo>
                    <a:pt x="192" y="80"/>
                    <a:pt x="193" y="81"/>
                    <a:pt x="193" y="80"/>
                  </a:cubicBezTo>
                  <a:cubicBezTo>
                    <a:pt x="192" y="80"/>
                    <a:pt x="190" y="80"/>
                    <a:pt x="189" y="81"/>
                  </a:cubicBezTo>
                  <a:cubicBezTo>
                    <a:pt x="190" y="81"/>
                    <a:pt x="191" y="81"/>
                    <a:pt x="191" y="82"/>
                  </a:cubicBezTo>
                  <a:cubicBezTo>
                    <a:pt x="178" y="82"/>
                    <a:pt x="164" y="83"/>
                    <a:pt x="153" y="85"/>
                  </a:cubicBezTo>
                  <a:cubicBezTo>
                    <a:pt x="157" y="85"/>
                    <a:pt x="161" y="84"/>
                    <a:pt x="164" y="84"/>
                  </a:cubicBezTo>
                  <a:cubicBezTo>
                    <a:pt x="159" y="86"/>
                    <a:pt x="153" y="85"/>
                    <a:pt x="149" y="87"/>
                  </a:cubicBezTo>
                  <a:cubicBezTo>
                    <a:pt x="150" y="87"/>
                    <a:pt x="151" y="86"/>
                    <a:pt x="151" y="87"/>
                  </a:cubicBezTo>
                  <a:cubicBezTo>
                    <a:pt x="151" y="88"/>
                    <a:pt x="149" y="87"/>
                    <a:pt x="149" y="88"/>
                  </a:cubicBezTo>
                  <a:cubicBezTo>
                    <a:pt x="154" y="88"/>
                    <a:pt x="159" y="88"/>
                    <a:pt x="163" y="88"/>
                  </a:cubicBezTo>
                  <a:cubicBezTo>
                    <a:pt x="165" y="87"/>
                    <a:pt x="166" y="88"/>
                    <a:pt x="167" y="88"/>
                  </a:cubicBezTo>
                  <a:cubicBezTo>
                    <a:pt x="171" y="88"/>
                    <a:pt x="174" y="87"/>
                    <a:pt x="178" y="87"/>
                  </a:cubicBezTo>
                  <a:cubicBezTo>
                    <a:pt x="186" y="86"/>
                    <a:pt x="198" y="86"/>
                    <a:pt x="206" y="85"/>
                  </a:cubicBezTo>
                  <a:cubicBezTo>
                    <a:pt x="205" y="85"/>
                    <a:pt x="204" y="85"/>
                    <a:pt x="204" y="85"/>
                  </a:cubicBezTo>
                  <a:cubicBezTo>
                    <a:pt x="205" y="85"/>
                    <a:pt x="206" y="84"/>
                    <a:pt x="207" y="84"/>
                  </a:cubicBezTo>
                  <a:cubicBezTo>
                    <a:pt x="208" y="84"/>
                    <a:pt x="210" y="85"/>
                    <a:pt x="211" y="84"/>
                  </a:cubicBezTo>
                  <a:cubicBezTo>
                    <a:pt x="207" y="84"/>
                    <a:pt x="201" y="84"/>
                    <a:pt x="199" y="83"/>
                  </a:cubicBezTo>
                  <a:close/>
                  <a:moveTo>
                    <a:pt x="190" y="82"/>
                  </a:moveTo>
                  <a:cubicBezTo>
                    <a:pt x="193" y="82"/>
                    <a:pt x="195" y="82"/>
                    <a:pt x="197" y="82"/>
                  </a:cubicBezTo>
                  <a:cubicBezTo>
                    <a:pt x="197" y="83"/>
                    <a:pt x="196" y="83"/>
                    <a:pt x="197" y="83"/>
                  </a:cubicBezTo>
                  <a:cubicBezTo>
                    <a:pt x="195" y="84"/>
                    <a:pt x="193" y="83"/>
                    <a:pt x="190" y="83"/>
                  </a:cubicBezTo>
                  <a:lnTo>
                    <a:pt x="190" y="82"/>
                  </a:lnTo>
                  <a:close/>
                  <a:moveTo>
                    <a:pt x="187" y="83"/>
                  </a:moveTo>
                  <a:cubicBezTo>
                    <a:pt x="184" y="84"/>
                    <a:pt x="178" y="84"/>
                    <a:pt x="176" y="84"/>
                  </a:cubicBezTo>
                  <a:cubicBezTo>
                    <a:pt x="179" y="82"/>
                    <a:pt x="183" y="83"/>
                    <a:pt x="187" y="83"/>
                  </a:cubicBezTo>
                  <a:close/>
                  <a:moveTo>
                    <a:pt x="175" y="84"/>
                  </a:moveTo>
                  <a:cubicBezTo>
                    <a:pt x="175" y="84"/>
                    <a:pt x="174" y="84"/>
                    <a:pt x="174" y="84"/>
                  </a:cubicBezTo>
                  <a:cubicBezTo>
                    <a:pt x="174" y="83"/>
                    <a:pt x="175" y="83"/>
                    <a:pt x="175" y="84"/>
                  </a:cubicBezTo>
                  <a:close/>
                  <a:moveTo>
                    <a:pt x="170" y="86"/>
                  </a:moveTo>
                  <a:cubicBezTo>
                    <a:pt x="170" y="85"/>
                    <a:pt x="171" y="85"/>
                    <a:pt x="171" y="86"/>
                  </a:cubicBezTo>
                  <a:cubicBezTo>
                    <a:pt x="171" y="86"/>
                    <a:pt x="170" y="86"/>
                    <a:pt x="170" y="86"/>
                  </a:cubicBezTo>
                  <a:close/>
                  <a:moveTo>
                    <a:pt x="172" y="86"/>
                  </a:moveTo>
                  <a:cubicBezTo>
                    <a:pt x="172" y="85"/>
                    <a:pt x="172" y="85"/>
                    <a:pt x="172" y="85"/>
                  </a:cubicBezTo>
                  <a:cubicBezTo>
                    <a:pt x="174" y="85"/>
                    <a:pt x="178" y="83"/>
                    <a:pt x="180" y="86"/>
                  </a:cubicBezTo>
                  <a:cubicBezTo>
                    <a:pt x="177" y="86"/>
                    <a:pt x="175" y="86"/>
                    <a:pt x="172" y="86"/>
                  </a:cubicBezTo>
                  <a:close/>
                  <a:moveTo>
                    <a:pt x="189" y="85"/>
                  </a:moveTo>
                  <a:cubicBezTo>
                    <a:pt x="187" y="85"/>
                    <a:pt x="184" y="85"/>
                    <a:pt x="183" y="85"/>
                  </a:cubicBezTo>
                  <a:cubicBezTo>
                    <a:pt x="182" y="85"/>
                    <a:pt x="182" y="85"/>
                    <a:pt x="182" y="85"/>
                  </a:cubicBezTo>
                  <a:cubicBezTo>
                    <a:pt x="183" y="84"/>
                    <a:pt x="186" y="84"/>
                    <a:pt x="188" y="85"/>
                  </a:cubicBezTo>
                  <a:cubicBezTo>
                    <a:pt x="188" y="84"/>
                    <a:pt x="187" y="83"/>
                    <a:pt x="188" y="83"/>
                  </a:cubicBezTo>
                  <a:cubicBezTo>
                    <a:pt x="189" y="83"/>
                    <a:pt x="188" y="84"/>
                    <a:pt x="188" y="84"/>
                  </a:cubicBezTo>
                  <a:cubicBezTo>
                    <a:pt x="191" y="84"/>
                    <a:pt x="192" y="83"/>
                    <a:pt x="195" y="84"/>
                  </a:cubicBezTo>
                  <a:cubicBezTo>
                    <a:pt x="195" y="86"/>
                    <a:pt x="191" y="83"/>
                    <a:pt x="189" y="85"/>
                  </a:cubicBezTo>
                  <a:close/>
                  <a:moveTo>
                    <a:pt x="196" y="84"/>
                  </a:moveTo>
                  <a:cubicBezTo>
                    <a:pt x="196" y="84"/>
                    <a:pt x="196" y="84"/>
                    <a:pt x="196" y="84"/>
                  </a:cubicBezTo>
                  <a:cubicBezTo>
                    <a:pt x="196" y="83"/>
                    <a:pt x="197" y="84"/>
                    <a:pt x="198" y="84"/>
                  </a:cubicBezTo>
                  <a:cubicBezTo>
                    <a:pt x="197" y="84"/>
                    <a:pt x="197" y="84"/>
                    <a:pt x="196" y="84"/>
                  </a:cubicBezTo>
                  <a:close/>
                  <a:moveTo>
                    <a:pt x="222" y="83"/>
                  </a:moveTo>
                  <a:cubicBezTo>
                    <a:pt x="224" y="83"/>
                    <a:pt x="227" y="83"/>
                    <a:pt x="228" y="83"/>
                  </a:cubicBezTo>
                  <a:cubicBezTo>
                    <a:pt x="226" y="83"/>
                    <a:pt x="224" y="82"/>
                    <a:pt x="222" y="83"/>
                  </a:cubicBezTo>
                  <a:close/>
                  <a:moveTo>
                    <a:pt x="282" y="62"/>
                  </a:moveTo>
                  <a:cubicBezTo>
                    <a:pt x="284" y="63"/>
                    <a:pt x="288" y="62"/>
                    <a:pt x="290" y="62"/>
                  </a:cubicBezTo>
                  <a:cubicBezTo>
                    <a:pt x="290" y="61"/>
                    <a:pt x="292" y="63"/>
                    <a:pt x="293" y="62"/>
                  </a:cubicBezTo>
                  <a:cubicBezTo>
                    <a:pt x="288" y="62"/>
                    <a:pt x="286" y="61"/>
                    <a:pt x="282" y="62"/>
                  </a:cubicBezTo>
                  <a:close/>
                  <a:moveTo>
                    <a:pt x="318" y="9"/>
                  </a:moveTo>
                  <a:cubicBezTo>
                    <a:pt x="318" y="8"/>
                    <a:pt x="318" y="9"/>
                    <a:pt x="317" y="9"/>
                  </a:cubicBezTo>
                  <a:cubicBezTo>
                    <a:pt x="314" y="8"/>
                    <a:pt x="308" y="10"/>
                    <a:pt x="305" y="9"/>
                  </a:cubicBezTo>
                  <a:cubicBezTo>
                    <a:pt x="305" y="10"/>
                    <a:pt x="303" y="8"/>
                    <a:pt x="303" y="9"/>
                  </a:cubicBezTo>
                  <a:cubicBezTo>
                    <a:pt x="308" y="10"/>
                    <a:pt x="314" y="10"/>
                    <a:pt x="319" y="10"/>
                  </a:cubicBezTo>
                  <a:cubicBezTo>
                    <a:pt x="319" y="9"/>
                    <a:pt x="317" y="10"/>
                    <a:pt x="318" y="9"/>
                  </a:cubicBezTo>
                  <a:close/>
                  <a:moveTo>
                    <a:pt x="313" y="81"/>
                  </a:moveTo>
                  <a:cubicBezTo>
                    <a:pt x="313" y="82"/>
                    <a:pt x="313" y="82"/>
                    <a:pt x="312" y="82"/>
                  </a:cubicBezTo>
                  <a:cubicBezTo>
                    <a:pt x="313" y="82"/>
                    <a:pt x="312" y="81"/>
                    <a:pt x="312" y="82"/>
                  </a:cubicBezTo>
                  <a:cubicBezTo>
                    <a:pt x="313" y="82"/>
                    <a:pt x="312" y="83"/>
                    <a:pt x="312" y="83"/>
                  </a:cubicBezTo>
                  <a:cubicBezTo>
                    <a:pt x="315" y="83"/>
                    <a:pt x="315" y="83"/>
                    <a:pt x="315" y="83"/>
                  </a:cubicBezTo>
                  <a:cubicBezTo>
                    <a:pt x="314" y="83"/>
                    <a:pt x="315" y="82"/>
                    <a:pt x="314" y="81"/>
                  </a:cubicBezTo>
                  <a:cubicBezTo>
                    <a:pt x="314" y="82"/>
                    <a:pt x="313" y="81"/>
                    <a:pt x="313" y="81"/>
                  </a:cubicBezTo>
                  <a:close/>
                  <a:moveTo>
                    <a:pt x="369" y="42"/>
                  </a:moveTo>
                  <a:cubicBezTo>
                    <a:pt x="369" y="42"/>
                    <a:pt x="369" y="42"/>
                    <a:pt x="369" y="42"/>
                  </a:cubicBezTo>
                  <a:cubicBezTo>
                    <a:pt x="369" y="42"/>
                    <a:pt x="369" y="41"/>
                    <a:pt x="369" y="42"/>
                  </a:cubicBezTo>
                  <a:cubicBezTo>
                    <a:pt x="369" y="42"/>
                    <a:pt x="369" y="42"/>
                    <a:pt x="369" y="42"/>
                  </a:cubicBezTo>
                  <a:cubicBezTo>
                    <a:pt x="369" y="42"/>
                    <a:pt x="368" y="42"/>
                    <a:pt x="368" y="41"/>
                  </a:cubicBezTo>
                  <a:cubicBezTo>
                    <a:pt x="367" y="41"/>
                    <a:pt x="364" y="41"/>
                    <a:pt x="362" y="41"/>
                  </a:cubicBezTo>
                  <a:cubicBezTo>
                    <a:pt x="365" y="42"/>
                    <a:pt x="367" y="42"/>
                    <a:pt x="369" y="42"/>
                  </a:cubicBezTo>
                  <a:close/>
                  <a:moveTo>
                    <a:pt x="373" y="53"/>
                  </a:moveTo>
                  <a:cubicBezTo>
                    <a:pt x="374" y="53"/>
                    <a:pt x="376" y="54"/>
                    <a:pt x="377" y="53"/>
                  </a:cubicBezTo>
                  <a:cubicBezTo>
                    <a:pt x="375" y="53"/>
                    <a:pt x="374" y="52"/>
                    <a:pt x="373" y="53"/>
                  </a:cubicBezTo>
                  <a:close/>
                  <a:moveTo>
                    <a:pt x="332" y="56"/>
                  </a:moveTo>
                  <a:cubicBezTo>
                    <a:pt x="329" y="56"/>
                    <a:pt x="326" y="56"/>
                    <a:pt x="324" y="57"/>
                  </a:cubicBezTo>
                  <a:cubicBezTo>
                    <a:pt x="327" y="56"/>
                    <a:pt x="330" y="57"/>
                    <a:pt x="332" y="56"/>
                  </a:cubicBezTo>
                  <a:close/>
                  <a:moveTo>
                    <a:pt x="427" y="17"/>
                  </a:moveTo>
                  <a:cubicBezTo>
                    <a:pt x="426" y="16"/>
                    <a:pt x="425" y="16"/>
                    <a:pt x="424" y="16"/>
                  </a:cubicBezTo>
                  <a:cubicBezTo>
                    <a:pt x="418" y="16"/>
                    <a:pt x="410" y="16"/>
                    <a:pt x="404" y="15"/>
                  </a:cubicBezTo>
                  <a:cubicBezTo>
                    <a:pt x="404" y="14"/>
                    <a:pt x="404" y="13"/>
                    <a:pt x="404" y="12"/>
                  </a:cubicBezTo>
                  <a:cubicBezTo>
                    <a:pt x="403" y="12"/>
                    <a:pt x="402" y="12"/>
                    <a:pt x="401" y="12"/>
                  </a:cubicBezTo>
                  <a:cubicBezTo>
                    <a:pt x="397" y="13"/>
                    <a:pt x="391" y="12"/>
                    <a:pt x="387" y="12"/>
                  </a:cubicBezTo>
                  <a:cubicBezTo>
                    <a:pt x="386" y="12"/>
                    <a:pt x="384" y="11"/>
                    <a:pt x="384" y="12"/>
                  </a:cubicBezTo>
                  <a:cubicBezTo>
                    <a:pt x="385" y="13"/>
                    <a:pt x="389" y="12"/>
                    <a:pt x="391" y="12"/>
                  </a:cubicBezTo>
                  <a:cubicBezTo>
                    <a:pt x="393" y="12"/>
                    <a:pt x="395" y="12"/>
                    <a:pt x="396" y="14"/>
                  </a:cubicBezTo>
                  <a:cubicBezTo>
                    <a:pt x="392" y="14"/>
                    <a:pt x="387" y="13"/>
                    <a:pt x="383" y="13"/>
                  </a:cubicBezTo>
                  <a:cubicBezTo>
                    <a:pt x="378" y="13"/>
                    <a:pt x="373" y="13"/>
                    <a:pt x="369" y="12"/>
                  </a:cubicBezTo>
                  <a:cubicBezTo>
                    <a:pt x="369" y="12"/>
                    <a:pt x="369" y="12"/>
                    <a:pt x="369" y="12"/>
                  </a:cubicBezTo>
                  <a:cubicBezTo>
                    <a:pt x="372" y="14"/>
                    <a:pt x="376" y="13"/>
                    <a:pt x="379" y="15"/>
                  </a:cubicBezTo>
                  <a:cubicBezTo>
                    <a:pt x="378" y="15"/>
                    <a:pt x="375" y="14"/>
                    <a:pt x="374" y="15"/>
                  </a:cubicBezTo>
                  <a:cubicBezTo>
                    <a:pt x="376" y="16"/>
                    <a:pt x="378" y="15"/>
                    <a:pt x="379" y="17"/>
                  </a:cubicBezTo>
                  <a:cubicBezTo>
                    <a:pt x="377" y="18"/>
                    <a:pt x="375" y="16"/>
                    <a:pt x="373" y="16"/>
                  </a:cubicBezTo>
                  <a:cubicBezTo>
                    <a:pt x="373" y="16"/>
                    <a:pt x="373" y="17"/>
                    <a:pt x="373" y="17"/>
                  </a:cubicBezTo>
                  <a:cubicBezTo>
                    <a:pt x="376" y="17"/>
                    <a:pt x="380" y="18"/>
                    <a:pt x="383" y="19"/>
                  </a:cubicBezTo>
                  <a:cubicBezTo>
                    <a:pt x="383" y="19"/>
                    <a:pt x="383" y="20"/>
                    <a:pt x="384" y="20"/>
                  </a:cubicBezTo>
                  <a:cubicBezTo>
                    <a:pt x="385" y="19"/>
                    <a:pt x="383" y="19"/>
                    <a:pt x="383" y="19"/>
                  </a:cubicBezTo>
                  <a:cubicBezTo>
                    <a:pt x="386" y="17"/>
                    <a:pt x="388" y="16"/>
                    <a:pt x="391" y="16"/>
                  </a:cubicBezTo>
                  <a:cubicBezTo>
                    <a:pt x="397" y="15"/>
                    <a:pt x="403" y="16"/>
                    <a:pt x="408" y="16"/>
                  </a:cubicBezTo>
                  <a:cubicBezTo>
                    <a:pt x="414" y="17"/>
                    <a:pt x="420" y="17"/>
                    <a:pt x="427" y="17"/>
                  </a:cubicBezTo>
                  <a:close/>
                  <a:moveTo>
                    <a:pt x="381" y="15"/>
                  </a:moveTo>
                  <a:cubicBezTo>
                    <a:pt x="382" y="14"/>
                    <a:pt x="384" y="15"/>
                    <a:pt x="386" y="15"/>
                  </a:cubicBezTo>
                  <a:cubicBezTo>
                    <a:pt x="385" y="17"/>
                    <a:pt x="382" y="16"/>
                    <a:pt x="381" y="15"/>
                  </a:cubicBezTo>
                  <a:close/>
                </a:path>
              </a:pathLst>
            </a:custGeom>
            <a:solidFill>
              <a:sysClr val="windowText" lastClr="000000">
                <a:lumMod val="85000"/>
                <a:lumOff val="15000"/>
              </a:sys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513874">
                <a:defRPr/>
              </a:pPr>
              <a:endParaRPr lang="zh-CN" altLang="en-US" sz="1000" b="1" kern="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9" name="文本框 3"/>
            <p:cNvSpPr txBox="1"/>
            <p:nvPr/>
          </p:nvSpPr>
          <p:spPr>
            <a:xfrm>
              <a:off x="9193203" y="2038874"/>
              <a:ext cx="1693198" cy="61555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>
                  <a:solidFill>
                    <a:schemeClr val="bg1"/>
                  </a:solidFill>
                  <a:latin typeface="禹卫书法行书简体" panose="02000603000000000000" pitchFamily="2" charset="-122"/>
                  <a:ea typeface="禹卫书法行书简体" panose="02000603000000000000" pitchFamily="2" charset="-122"/>
                </a:rPr>
                <a:t>宴中</a:t>
              </a:r>
              <a:r>
                <a:rPr lang="en-US" altLang="zh-CN" sz="2400" b="1">
                  <a:solidFill>
                    <a:schemeClr val="bg1"/>
                  </a:solidFill>
                  <a:latin typeface="禹卫书法行书简体" panose="02000603000000000000" pitchFamily="2" charset="-122"/>
                  <a:ea typeface="禹卫书法行书简体" panose="02000603000000000000" pitchFamily="2" charset="-122"/>
                </a:rPr>
                <a:t>3-5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5839891" y="3027808"/>
            <a:ext cx="2067833" cy="891656"/>
            <a:chOff x="9075856" y="1805075"/>
            <a:chExt cx="2757110" cy="1188874"/>
          </a:xfrm>
        </p:grpSpPr>
        <p:sp>
          <p:nvSpPr>
            <p:cNvPr id="12" name="Freeform 40"/>
            <p:cNvSpPr>
              <a:spLocks noEditPoints="1"/>
            </p:cNvSpPr>
            <p:nvPr/>
          </p:nvSpPr>
          <p:spPr bwMode="auto">
            <a:xfrm rot="255882">
              <a:off x="9075856" y="1805075"/>
              <a:ext cx="2757110" cy="1188874"/>
            </a:xfrm>
            <a:custGeom>
              <a:avLst/>
              <a:gdLst>
                <a:gd name="T0" fmla="*/ 134 w 427"/>
                <a:gd name="T1" fmla="*/ 83 h 101"/>
                <a:gd name="T2" fmla="*/ 189 w 427"/>
                <a:gd name="T3" fmla="*/ 81 h 101"/>
                <a:gd name="T4" fmla="*/ 212 w 427"/>
                <a:gd name="T5" fmla="*/ 81 h 101"/>
                <a:gd name="T6" fmla="*/ 217 w 427"/>
                <a:gd name="T7" fmla="*/ 77 h 101"/>
                <a:gd name="T8" fmla="*/ 237 w 427"/>
                <a:gd name="T9" fmla="*/ 85 h 101"/>
                <a:gd name="T10" fmla="*/ 250 w 427"/>
                <a:gd name="T11" fmla="*/ 84 h 101"/>
                <a:gd name="T12" fmla="*/ 255 w 427"/>
                <a:gd name="T13" fmla="*/ 60 h 101"/>
                <a:gd name="T14" fmla="*/ 259 w 427"/>
                <a:gd name="T15" fmla="*/ 79 h 101"/>
                <a:gd name="T16" fmla="*/ 270 w 427"/>
                <a:gd name="T17" fmla="*/ 62 h 101"/>
                <a:gd name="T18" fmla="*/ 278 w 427"/>
                <a:gd name="T19" fmla="*/ 1 h 101"/>
                <a:gd name="T20" fmla="*/ 296 w 427"/>
                <a:gd name="T21" fmla="*/ 85 h 101"/>
                <a:gd name="T22" fmla="*/ 312 w 427"/>
                <a:gd name="T23" fmla="*/ 73 h 101"/>
                <a:gd name="T24" fmla="*/ 316 w 427"/>
                <a:gd name="T25" fmla="*/ 85 h 101"/>
                <a:gd name="T26" fmla="*/ 332 w 427"/>
                <a:gd name="T27" fmla="*/ 37 h 101"/>
                <a:gd name="T28" fmla="*/ 367 w 427"/>
                <a:gd name="T29" fmla="*/ 47 h 101"/>
                <a:gd name="T30" fmla="*/ 352 w 427"/>
                <a:gd name="T31" fmla="*/ 11 h 101"/>
                <a:gd name="T32" fmla="*/ 356 w 427"/>
                <a:gd name="T33" fmla="*/ 16 h 101"/>
                <a:gd name="T34" fmla="*/ 370 w 427"/>
                <a:gd name="T35" fmla="*/ 18 h 101"/>
                <a:gd name="T36" fmla="*/ 382 w 427"/>
                <a:gd name="T37" fmla="*/ 24 h 101"/>
                <a:gd name="T38" fmla="*/ 392 w 427"/>
                <a:gd name="T39" fmla="*/ 18 h 101"/>
                <a:gd name="T40" fmla="*/ 411 w 427"/>
                <a:gd name="T41" fmla="*/ 10 h 101"/>
                <a:gd name="T42" fmla="*/ 362 w 427"/>
                <a:gd name="T43" fmla="*/ 52 h 101"/>
                <a:gd name="T44" fmla="*/ 306 w 427"/>
                <a:gd name="T45" fmla="*/ 38 h 101"/>
                <a:gd name="T46" fmla="*/ 335 w 427"/>
                <a:gd name="T47" fmla="*/ 32 h 101"/>
                <a:gd name="T48" fmla="*/ 340 w 427"/>
                <a:gd name="T49" fmla="*/ 30 h 101"/>
                <a:gd name="T50" fmla="*/ 350 w 427"/>
                <a:gd name="T51" fmla="*/ 26 h 101"/>
                <a:gd name="T52" fmla="*/ 351 w 427"/>
                <a:gd name="T53" fmla="*/ 16 h 101"/>
                <a:gd name="T54" fmla="*/ 341 w 427"/>
                <a:gd name="T55" fmla="*/ 11 h 101"/>
                <a:gd name="T56" fmla="*/ 273 w 427"/>
                <a:gd name="T57" fmla="*/ 2 h 101"/>
                <a:gd name="T58" fmla="*/ 186 w 427"/>
                <a:gd name="T59" fmla="*/ 4 h 101"/>
                <a:gd name="T60" fmla="*/ 68 w 427"/>
                <a:gd name="T61" fmla="*/ 14 h 101"/>
                <a:gd name="T62" fmla="*/ 20 w 427"/>
                <a:gd name="T63" fmla="*/ 50 h 101"/>
                <a:gd name="T64" fmla="*/ 84 w 427"/>
                <a:gd name="T65" fmla="*/ 96 h 101"/>
                <a:gd name="T66" fmla="*/ 146 w 427"/>
                <a:gd name="T67" fmla="*/ 80 h 101"/>
                <a:gd name="T68" fmla="*/ 188 w 427"/>
                <a:gd name="T69" fmla="*/ 79 h 101"/>
                <a:gd name="T70" fmla="*/ 218 w 427"/>
                <a:gd name="T71" fmla="*/ 73 h 101"/>
                <a:gd name="T72" fmla="*/ 235 w 427"/>
                <a:gd name="T73" fmla="*/ 64 h 101"/>
                <a:gd name="T74" fmla="*/ 264 w 427"/>
                <a:gd name="T75" fmla="*/ 58 h 101"/>
                <a:gd name="T76" fmla="*/ 276 w 427"/>
                <a:gd name="T77" fmla="*/ 57 h 101"/>
                <a:gd name="T78" fmla="*/ 263 w 427"/>
                <a:gd name="T79" fmla="*/ 52 h 101"/>
                <a:gd name="T80" fmla="*/ 295 w 427"/>
                <a:gd name="T81" fmla="*/ 37 h 101"/>
                <a:gd name="T82" fmla="*/ 333 w 427"/>
                <a:gd name="T83" fmla="*/ 12 h 101"/>
                <a:gd name="T84" fmla="*/ 160 w 427"/>
                <a:gd name="T85" fmla="*/ 80 h 101"/>
                <a:gd name="T86" fmla="*/ 196 w 427"/>
                <a:gd name="T87" fmla="*/ 7 h 101"/>
                <a:gd name="T88" fmla="*/ 288 w 427"/>
                <a:gd name="T89" fmla="*/ 53 h 101"/>
                <a:gd name="T90" fmla="*/ 288 w 427"/>
                <a:gd name="T91" fmla="*/ 21 h 101"/>
                <a:gd name="T92" fmla="*/ 308 w 427"/>
                <a:gd name="T93" fmla="*/ 23 h 101"/>
                <a:gd name="T94" fmla="*/ 278 w 427"/>
                <a:gd name="T95" fmla="*/ 11 h 101"/>
                <a:gd name="T96" fmla="*/ 216 w 427"/>
                <a:gd name="T97" fmla="*/ 71 h 101"/>
                <a:gd name="T98" fmla="*/ 218 w 427"/>
                <a:gd name="T99" fmla="*/ 7 h 101"/>
                <a:gd name="T100" fmla="*/ 237 w 427"/>
                <a:gd name="T101" fmla="*/ 14 h 101"/>
                <a:gd name="T102" fmla="*/ 301 w 427"/>
                <a:gd name="T103" fmla="*/ 18 h 101"/>
                <a:gd name="T104" fmla="*/ 286 w 427"/>
                <a:gd name="T105" fmla="*/ 22 h 101"/>
                <a:gd name="T106" fmla="*/ 323 w 427"/>
                <a:gd name="T107" fmla="*/ 45 h 101"/>
                <a:gd name="T108" fmla="*/ 151 w 427"/>
                <a:gd name="T109" fmla="*/ 87 h 101"/>
                <a:gd name="T110" fmla="*/ 190 w 427"/>
                <a:gd name="T111" fmla="*/ 82 h 101"/>
                <a:gd name="T112" fmla="*/ 189 w 427"/>
                <a:gd name="T113" fmla="*/ 85 h 101"/>
                <a:gd name="T114" fmla="*/ 222 w 427"/>
                <a:gd name="T115" fmla="*/ 83 h 101"/>
                <a:gd name="T116" fmla="*/ 312 w 427"/>
                <a:gd name="T117" fmla="*/ 83 h 101"/>
                <a:gd name="T118" fmla="*/ 332 w 427"/>
                <a:gd name="T119" fmla="*/ 56 h 101"/>
                <a:gd name="T120" fmla="*/ 369 w 427"/>
                <a:gd name="T121" fmla="*/ 12 h 101"/>
                <a:gd name="T122" fmla="*/ 381 w 427"/>
                <a:gd name="T123" fmla="*/ 15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27" h="100">
                  <a:moveTo>
                    <a:pt x="10" y="31"/>
                  </a:moveTo>
                  <a:cubicBezTo>
                    <a:pt x="5" y="32"/>
                    <a:pt x="3" y="36"/>
                    <a:pt x="0" y="39"/>
                  </a:cubicBezTo>
                  <a:cubicBezTo>
                    <a:pt x="2" y="46"/>
                    <a:pt x="6" y="39"/>
                    <a:pt x="10" y="37"/>
                  </a:cubicBezTo>
                  <a:cubicBezTo>
                    <a:pt x="12" y="35"/>
                    <a:pt x="13" y="35"/>
                    <a:pt x="15" y="34"/>
                  </a:cubicBezTo>
                  <a:cubicBezTo>
                    <a:pt x="13" y="34"/>
                    <a:pt x="11" y="34"/>
                    <a:pt x="10" y="31"/>
                  </a:cubicBezTo>
                  <a:close/>
                  <a:moveTo>
                    <a:pt x="22" y="27"/>
                  </a:moveTo>
                  <a:cubicBezTo>
                    <a:pt x="20" y="27"/>
                    <a:pt x="19" y="27"/>
                    <a:pt x="19" y="28"/>
                  </a:cubicBezTo>
                  <a:cubicBezTo>
                    <a:pt x="20" y="28"/>
                    <a:pt x="21" y="28"/>
                    <a:pt x="22" y="27"/>
                  </a:cubicBezTo>
                  <a:close/>
                  <a:moveTo>
                    <a:pt x="52" y="100"/>
                  </a:moveTo>
                  <a:cubicBezTo>
                    <a:pt x="54" y="101"/>
                    <a:pt x="57" y="99"/>
                    <a:pt x="58" y="98"/>
                  </a:cubicBezTo>
                  <a:cubicBezTo>
                    <a:pt x="56" y="98"/>
                    <a:pt x="52" y="98"/>
                    <a:pt x="52" y="100"/>
                  </a:cubicBezTo>
                  <a:close/>
                  <a:moveTo>
                    <a:pt x="134" y="84"/>
                  </a:moveTo>
                  <a:cubicBezTo>
                    <a:pt x="135" y="84"/>
                    <a:pt x="136" y="84"/>
                    <a:pt x="137" y="84"/>
                  </a:cubicBezTo>
                  <a:cubicBezTo>
                    <a:pt x="136" y="83"/>
                    <a:pt x="135" y="83"/>
                    <a:pt x="134" y="83"/>
                  </a:cubicBezTo>
                  <a:lnTo>
                    <a:pt x="134" y="84"/>
                  </a:lnTo>
                  <a:close/>
                  <a:moveTo>
                    <a:pt x="147" y="85"/>
                  </a:moveTo>
                  <a:cubicBezTo>
                    <a:pt x="149" y="85"/>
                    <a:pt x="150" y="85"/>
                    <a:pt x="151" y="85"/>
                  </a:cubicBezTo>
                  <a:cubicBezTo>
                    <a:pt x="150" y="85"/>
                    <a:pt x="148" y="84"/>
                    <a:pt x="147" y="85"/>
                  </a:cubicBezTo>
                  <a:close/>
                  <a:moveTo>
                    <a:pt x="149" y="80"/>
                  </a:moveTo>
                  <a:cubicBezTo>
                    <a:pt x="148" y="80"/>
                    <a:pt x="148" y="80"/>
                    <a:pt x="147" y="80"/>
                  </a:cubicBezTo>
                  <a:cubicBezTo>
                    <a:pt x="148" y="81"/>
                    <a:pt x="149" y="81"/>
                    <a:pt x="149" y="80"/>
                  </a:cubicBezTo>
                  <a:close/>
                  <a:moveTo>
                    <a:pt x="183" y="81"/>
                  </a:moveTo>
                  <a:cubicBezTo>
                    <a:pt x="182" y="81"/>
                    <a:pt x="178" y="81"/>
                    <a:pt x="178" y="82"/>
                  </a:cubicBezTo>
                  <a:cubicBezTo>
                    <a:pt x="179" y="81"/>
                    <a:pt x="181" y="82"/>
                    <a:pt x="183" y="81"/>
                  </a:cubicBezTo>
                  <a:close/>
                  <a:moveTo>
                    <a:pt x="187" y="81"/>
                  </a:moveTo>
                  <a:cubicBezTo>
                    <a:pt x="186" y="81"/>
                    <a:pt x="184" y="81"/>
                    <a:pt x="184" y="81"/>
                  </a:cubicBezTo>
                  <a:cubicBezTo>
                    <a:pt x="185" y="81"/>
                    <a:pt x="186" y="82"/>
                    <a:pt x="187" y="81"/>
                  </a:cubicBezTo>
                  <a:close/>
                  <a:moveTo>
                    <a:pt x="189" y="81"/>
                  </a:moveTo>
                  <a:cubicBezTo>
                    <a:pt x="189" y="80"/>
                    <a:pt x="187" y="81"/>
                    <a:pt x="187" y="81"/>
                  </a:cubicBezTo>
                  <a:cubicBezTo>
                    <a:pt x="188" y="81"/>
                    <a:pt x="188" y="81"/>
                    <a:pt x="189" y="81"/>
                  </a:cubicBezTo>
                  <a:close/>
                  <a:moveTo>
                    <a:pt x="202" y="80"/>
                  </a:moveTo>
                  <a:cubicBezTo>
                    <a:pt x="203" y="81"/>
                    <a:pt x="204" y="81"/>
                    <a:pt x="205" y="80"/>
                  </a:cubicBezTo>
                  <a:cubicBezTo>
                    <a:pt x="204" y="80"/>
                    <a:pt x="203" y="80"/>
                    <a:pt x="202" y="80"/>
                  </a:cubicBezTo>
                  <a:close/>
                  <a:moveTo>
                    <a:pt x="204" y="81"/>
                  </a:moveTo>
                  <a:cubicBezTo>
                    <a:pt x="205" y="81"/>
                    <a:pt x="208" y="82"/>
                    <a:pt x="209" y="81"/>
                  </a:cubicBezTo>
                  <a:cubicBezTo>
                    <a:pt x="207" y="80"/>
                    <a:pt x="206" y="81"/>
                    <a:pt x="204" y="81"/>
                  </a:cubicBezTo>
                  <a:close/>
                  <a:moveTo>
                    <a:pt x="207" y="83"/>
                  </a:moveTo>
                  <a:cubicBezTo>
                    <a:pt x="208" y="83"/>
                    <a:pt x="208" y="83"/>
                    <a:pt x="208" y="83"/>
                  </a:cubicBezTo>
                  <a:cubicBezTo>
                    <a:pt x="208" y="82"/>
                    <a:pt x="207" y="82"/>
                    <a:pt x="207" y="83"/>
                  </a:cubicBezTo>
                  <a:close/>
                  <a:moveTo>
                    <a:pt x="212" y="81"/>
                  </a:moveTo>
                  <a:cubicBezTo>
                    <a:pt x="211" y="80"/>
                    <a:pt x="209" y="80"/>
                    <a:pt x="209" y="81"/>
                  </a:cubicBezTo>
                  <a:cubicBezTo>
                    <a:pt x="210" y="80"/>
                    <a:pt x="211" y="81"/>
                    <a:pt x="212" y="81"/>
                  </a:cubicBezTo>
                  <a:close/>
                  <a:moveTo>
                    <a:pt x="209" y="82"/>
                  </a:moveTo>
                  <a:cubicBezTo>
                    <a:pt x="210" y="82"/>
                    <a:pt x="210" y="82"/>
                    <a:pt x="210" y="83"/>
                  </a:cubicBezTo>
                  <a:cubicBezTo>
                    <a:pt x="211" y="82"/>
                    <a:pt x="213" y="83"/>
                    <a:pt x="215" y="82"/>
                  </a:cubicBezTo>
                  <a:cubicBezTo>
                    <a:pt x="213" y="82"/>
                    <a:pt x="211" y="81"/>
                    <a:pt x="209" y="82"/>
                  </a:cubicBezTo>
                  <a:close/>
                  <a:moveTo>
                    <a:pt x="212" y="84"/>
                  </a:moveTo>
                  <a:cubicBezTo>
                    <a:pt x="213" y="84"/>
                    <a:pt x="214" y="85"/>
                    <a:pt x="214" y="83"/>
                  </a:cubicBezTo>
                  <a:cubicBezTo>
                    <a:pt x="213" y="83"/>
                    <a:pt x="212" y="83"/>
                    <a:pt x="212" y="84"/>
                  </a:cubicBezTo>
                  <a:close/>
                  <a:moveTo>
                    <a:pt x="213" y="77"/>
                  </a:moveTo>
                  <a:cubicBezTo>
                    <a:pt x="214" y="77"/>
                    <a:pt x="215" y="78"/>
                    <a:pt x="216" y="77"/>
                  </a:cubicBezTo>
                  <a:cubicBezTo>
                    <a:pt x="215" y="77"/>
                    <a:pt x="213" y="77"/>
                    <a:pt x="213" y="77"/>
                  </a:cubicBezTo>
                  <a:close/>
                  <a:moveTo>
                    <a:pt x="217" y="81"/>
                  </a:moveTo>
                  <a:cubicBezTo>
                    <a:pt x="217" y="80"/>
                    <a:pt x="218" y="81"/>
                    <a:pt x="218" y="80"/>
                  </a:cubicBezTo>
                  <a:cubicBezTo>
                    <a:pt x="218" y="81"/>
                    <a:pt x="217" y="80"/>
                    <a:pt x="217" y="81"/>
                  </a:cubicBezTo>
                  <a:close/>
                  <a:moveTo>
                    <a:pt x="217" y="77"/>
                  </a:moveTo>
                  <a:cubicBezTo>
                    <a:pt x="218" y="77"/>
                    <a:pt x="219" y="77"/>
                    <a:pt x="219" y="77"/>
                  </a:cubicBezTo>
                  <a:cubicBezTo>
                    <a:pt x="219" y="76"/>
                    <a:pt x="217" y="77"/>
                    <a:pt x="217" y="77"/>
                  </a:cubicBezTo>
                  <a:close/>
                  <a:moveTo>
                    <a:pt x="218" y="74"/>
                  </a:moveTo>
                  <a:cubicBezTo>
                    <a:pt x="220" y="74"/>
                    <a:pt x="220" y="74"/>
                    <a:pt x="220" y="74"/>
                  </a:cubicBezTo>
                  <a:cubicBezTo>
                    <a:pt x="220" y="73"/>
                    <a:pt x="218" y="73"/>
                    <a:pt x="218" y="74"/>
                  </a:cubicBezTo>
                  <a:close/>
                  <a:moveTo>
                    <a:pt x="229" y="83"/>
                  </a:moveTo>
                  <a:cubicBezTo>
                    <a:pt x="230" y="83"/>
                    <a:pt x="232" y="83"/>
                    <a:pt x="232" y="82"/>
                  </a:cubicBezTo>
                  <a:cubicBezTo>
                    <a:pt x="232" y="83"/>
                    <a:pt x="229" y="82"/>
                    <a:pt x="229" y="83"/>
                  </a:cubicBezTo>
                  <a:close/>
                  <a:moveTo>
                    <a:pt x="232" y="74"/>
                  </a:moveTo>
                  <a:cubicBezTo>
                    <a:pt x="233" y="74"/>
                    <a:pt x="234" y="75"/>
                    <a:pt x="234" y="74"/>
                  </a:cubicBezTo>
                  <a:cubicBezTo>
                    <a:pt x="233" y="74"/>
                    <a:pt x="232" y="74"/>
                    <a:pt x="232" y="74"/>
                  </a:cubicBezTo>
                  <a:close/>
                  <a:moveTo>
                    <a:pt x="237" y="85"/>
                  </a:moveTo>
                  <a:cubicBezTo>
                    <a:pt x="237" y="85"/>
                    <a:pt x="237" y="85"/>
                    <a:pt x="238" y="85"/>
                  </a:cubicBezTo>
                  <a:cubicBezTo>
                    <a:pt x="237" y="85"/>
                    <a:pt x="237" y="85"/>
                    <a:pt x="237" y="85"/>
                  </a:cubicBezTo>
                  <a:close/>
                  <a:moveTo>
                    <a:pt x="234" y="86"/>
                  </a:moveTo>
                  <a:cubicBezTo>
                    <a:pt x="235" y="87"/>
                    <a:pt x="237" y="85"/>
                    <a:pt x="237" y="85"/>
                  </a:cubicBezTo>
                  <a:cubicBezTo>
                    <a:pt x="236" y="85"/>
                    <a:pt x="235" y="85"/>
                    <a:pt x="234" y="85"/>
                  </a:cubicBezTo>
                  <a:lnTo>
                    <a:pt x="234" y="86"/>
                  </a:lnTo>
                  <a:close/>
                  <a:moveTo>
                    <a:pt x="237" y="83"/>
                  </a:moveTo>
                  <a:cubicBezTo>
                    <a:pt x="238" y="83"/>
                    <a:pt x="238" y="83"/>
                    <a:pt x="238" y="83"/>
                  </a:cubicBezTo>
                  <a:cubicBezTo>
                    <a:pt x="238" y="82"/>
                    <a:pt x="237" y="82"/>
                    <a:pt x="237" y="83"/>
                  </a:cubicBezTo>
                  <a:close/>
                  <a:moveTo>
                    <a:pt x="244" y="82"/>
                  </a:moveTo>
                  <a:cubicBezTo>
                    <a:pt x="243" y="82"/>
                    <a:pt x="240" y="82"/>
                    <a:pt x="239" y="82"/>
                  </a:cubicBezTo>
                  <a:cubicBezTo>
                    <a:pt x="241" y="82"/>
                    <a:pt x="243" y="83"/>
                    <a:pt x="244" y="82"/>
                  </a:cubicBezTo>
                  <a:close/>
                  <a:moveTo>
                    <a:pt x="241" y="79"/>
                  </a:moveTo>
                  <a:cubicBezTo>
                    <a:pt x="240" y="79"/>
                    <a:pt x="240" y="79"/>
                    <a:pt x="239" y="79"/>
                  </a:cubicBezTo>
                  <a:cubicBezTo>
                    <a:pt x="240" y="79"/>
                    <a:pt x="241" y="80"/>
                    <a:pt x="241" y="79"/>
                  </a:cubicBezTo>
                  <a:close/>
                  <a:moveTo>
                    <a:pt x="250" y="84"/>
                  </a:moveTo>
                  <a:cubicBezTo>
                    <a:pt x="247" y="83"/>
                    <a:pt x="242" y="84"/>
                    <a:pt x="240" y="84"/>
                  </a:cubicBezTo>
                  <a:cubicBezTo>
                    <a:pt x="243" y="85"/>
                    <a:pt x="246" y="83"/>
                    <a:pt x="247" y="85"/>
                  </a:cubicBezTo>
                  <a:cubicBezTo>
                    <a:pt x="248" y="84"/>
                    <a:pt x="249" y="84"/>
                    <a:pt x="250" y="84"/>
                  </a:cubicBezTo>
                  <a:cubicBezTo>
                    <a:pt x="251" y="84"/>
                    <a:pt x="250" y="84"/>
                    <a:pt x="250" y="84"/>
                  </a:cubicBezTo>
                  <a:close/>
                  <a:moveTo>
                    <a:pt x="240" y="85"/>
                  </a:moveTo>
                  <a:cubicBezTo>
                    <a:pt x="243" y="85"/>
                    <a:pt x="244" y="85"/>
                    <a:pt x="245" y="85"/>
                  </a:cubicBezTo>
                  <a:cubicBezTo>
                    <a:pt x="244" y="85"/>
                    <a:pt x="241" y="84"/>
                    <a:pt x="240" y="85"/>
                  </a:cubicBezTo>
                  <a:close/>
                  <a:moveTo>
                    <a:pt x="244" y="70"/>
                  </a:moveTo>
                  <a:cubicBezTo>
                    <a:pt x="244" y="70"/>
                    <a:pt x="242" y="70"/>
                    <a:pt x="242" y="70"/>
                  </a:cubicBezTo>
                  <a:cubicBezTo>
                    <a:pt x="243" y="70"/>
                    <a:pt x="245" y="71"/>
                    <a:pt x="244" y="70"/>
                  </a:cubicBezTo>
                  <a:close/>
                  <a:moveTo>
                    <a:pt x="248" y="64"/>
                  </a:moveTo>
                  <a:cubicBezTo>
                    <a:pt x="250" y="64"/>
                    <a:pt x="251" y="65"/>
                    <a:pt x="252" y="64"/>
                  </a:cubicBezTo>
                  <a:cubicBezTo>
                    <a:pt x="252" y="64"/>
                    <a:pt x="249" y="63"/>
                    <a:pt x="248" y="64"/>
                  </a:cubicBezTo>
                  <a:close/>
                  <a:moveTo>
                    <a:pt x="255" y="60"/>
                  </a:moveTo>
                  <a:cubicBezTo>
                    <a:pt x="255" y="60"/>
                    <a:pt x="252" y="59"/>
                    <a:pt x="253" y="60"/>
                  </a:cubicBezTo>
                  <a:cubicBezTo>
                    <a:pt x="254" y="60"/>
                    <a:pt x="259" y="60"/>
                    <a:pt x="255" y="60"/>
                  </a:cubicBezTo>
                  <a:close/>
                  <a:moveTo>
                    <a:pt x="255" y="82"/>
                  </a:moveTo>
                  <a:cubicBezTo>
                    <a:pt x="256" y="82"/>
                    <a:pt x="257" y="82"/>
                    <a:pt x="257" y="82"/>
                  </a:cubicBezTo>
                  <a:cubicBezTo>
                    <a:pt x="256" y="82"/>
                    <a:pt x="255" y="81"/>
                    <a:pt x="255" y="82"/>
                  </a:cubicBezTo>
                  <a:close/>
                  <a:moveTo>
                    <a:pt x="257" y="62"/>
                  </a:moveTo>
                  <a:cubicBezTo>
                    <a:pt x="256" y="62"/>
                    <a:pt x="255" y="61"/>
                    <a:pt x="255" y="62"/>
                  </a:cubicBezTo>
                  <a:cubicBezTo>
                    <a:pt x="256" y="62"/>
                    <a:pt x="256" y="62"/>
                    <a:pt x="257" y="62"/>
                  </a:cubicBezTo>
                  <a:close/>
                  <a:moveTo>
                    <a:pt x="259" y="82"/>
                  </a:moveTo>
                  <a:cubicBezTo>
                    <a:pt x="260" y="82"/>
                    <a:pt x="262" y="82"/>
                    <a:pt x="263" y="81"/>
                  </a:cubicBezTo>
                  <a:cubicBezTo>
                    <a:pt x="262" y="81"/>
                    <a:pt x="260" y="81"/>
                    <a:pt x="259" y="82"/>
                  </a:cubicBezTo>
                  <a:close/>
                  <a:moveTo>
                    <a:pt x="259" y="79"/>
                  </a:moveTo>
                  <a:cubicBezTo>
                    <a:pt x="260" y="79"/>
                    <a:pt x="261" y="79"/>
                    <a:pt x="263" y="79"/>
                  </a:cubicBezTo>
                  <a:cubicBezTo>
                    <a:pt x="263" y="78"/>
                    <a:pt x="260" y="78"/>
                    <a:pt x="259" y="79"/>
                  </a:cubicBezTo>
                  <a:close/>
                  <a:moveTo>
                    <a:pt x="260" y="81"/>
                  </a:moveTo>
                  <a:cubicBezTo>
                    <a:pt x="261" y="81"/>
                    <a:pt x="263" y="81"/>
                    <a:pt x="264" y="80"/>
                  </a:cubicBezTo>
                  <a:cubicBezTo>
                    <a:pt x="263" y="80"/>
                    <a:pt x="260" y="80"/>
                    <a:pt x="260" y="81"/>
                  </a:cubicBezTo>
                  <a:close/>
                  <a:moveTo>
                    <a:pt x="267" y="82"/>
                  </a:moveTo>
                  <a:cubicBezTo>
                    <a:pt x="267" y="82"/>
                    <a:pt x="268" y="82"/>
                    <a:pt x="268" y="82"/>
                  </a:cubicBezTo>
                  <a:cubicBezTo>
                    <a:pt x="268" y="82"/>
                    <a:pt x="268" y="82"/>
                    <a:pt x="268" y="81"/>
                  </a:cubicBezTo>
                  <a:cubicBezTo>
                    <a:pt x="268" y="81"/>
                    <a:pt x="267" y="82"/>
                    <a:pt x="267" y="82"/>
                  </a:cubicBezTo>
                  <a:close/>
                  <a:moveTo>
                    <a:pt x="267" y="60"/>
                  </a:moveTo>
                  <a:cubicBezTo>
                    <a:pt x="270" y="60"/>
                    <a:pt x="268" y="59"/>
                    <a:pt x="267" y="60"/>
                  </a:cubicBezTo>
                  <a:close/>
                  <a:moveTo>
                    <a:pt x="267" y="55"/>
                  </a:moveTo>
                  <a:cubicBezTo>
                    <a:pt x="269" y="55"/>
                    <a:pt x="268" y="54"/>
                    <a:pt x="267" y="55"/>
                  </a:cubicBezTo>
                  <a:close/>
                  <a:moveTo>
                    <a:pt x="270" y="62"/>
                  </a:moveTo>
                  <a:cubicBezTo>
                    <a:pt x="270" y="62"/>
                    <a:pt x="272" y="62"/>
                    <a:pt x="272" y="62"/>
                  </a:cubicBezTo>
                  <a:cubicBezTo>
                    <a:pt x="272" y="62"/>
                    <a:pt x="270" y="61"/>
                    <a:pt x="270" y="62"/>
                  </a:cubicBezTo>
                  <a:close/>
                  <a:moveTo>
                    <a:pt x="273" y="63"/>
                  </a:moveTo>
                  <a:cubicBezTo>
                    <a:pt x="279" y="63"/>
                    <a:pt x="283" y="64"/>
                    <a:pt x="287" y="64"/>
                  </a:cubicBezTo>
                  <a:cubicBezTo>
                    <a:pt x="283" y="63"/>
                    <a:pt x="277" y="63"/>
                    <a:pt x="273" y="63"/>
                  </a:cubicBezTo>
                  <a:close/>
                  <a:moveTo>
                    <a:pt x="276" y="60"/>
                  </a:moveTo>
                  <a:cubicBezTo>
                    <a:pt x="277" y="60"/>
                    <a:pt x="278" y="60"/>
                    <a:pt x="278" y="60"/>
                  </a:cubicBezTo>
                  <a:cubicBezTo>
                    <a:pt x="278" y="59"/>
                    <a:pt x="277" y="59"/>
                    <a:pt x="276" y="60"/>
                  </a:cubicBezTo>
                  <a:close/>
                  <a:moveTo>
                    <a:pt x="277" y="57"/>
                  </a:moveTo>
                  <a:cubicBezTo>
                    <a:pt x="278" y="57"/>
                    <a:pt x="280" y="57"/>
                    <a:pt x="281" y="57"/>
                  </a:cubicBezTo>
                  <a:cubicBezTo>
                    <a:pt x="279" y="57"/>
                    <a:pt x="278" y="56"/>
                    <a:pt x="277" y="57"/>
                  </a:cubicBezTo>
                  <a:close/>
                  <a:moveTo>
                    <a:pt x="281" y="62"/>
                  </a:moveTo>
                  <a:cubicBezTo>
                    <a:pt x="281" y="61"/>
                    <a:pt x="278" y="61"/>
                    <a:pt x="277" y="62"/>
                  </a:cubicBezTo>
                  <a:cubicBezTo>
                    <a:pt x="279" y="62"/>
                    <a:pt x="280" y="62"/>
                    <a:pt x="281" y="62"/>
                  </a:cubicBezTo>
                  <a:close/>
                  <a:moveTo>
                    <a:pt x="284" y="0"/>
                  </a:moveTo>
                  <a:cubicBezTo>
                    <a:pt x="282" y="0"/>
                    <a:pt x="280" y="0"/>
                    <a:pt x="278" y="1"/>
                  </a:cubicBezTo>
                  <a:cubicBezTo>
                    <a:pt x="280" y="1"/>
                    <a:pt x="283" y="1"/>
                    <a:pt x="284" y="0"/>
                  </a:cubicBezTo>
                  <a:close/>
                  <a:moveTo>
                    <a:pt x="279" y="3"/>
                  </a:moveTo>
                  <a:cubicBezTo>
                    <a:pt x="280" y="3"/>
                    <a:pt x="280" y="3"/>
                    <a:pt x="281" y="3"/>
                  </a:cubicBezTo>
                  <a:cubicBezTo>
                    <a:pt x="281" y="2"/>
                    <a:pt x="279" y="3"/>
                    <a:pt x="279" y="3"/>
                  </a:cubicBezTo>
                  <a:close/>
                  <a:moveTo>
                    <a:pt x="282" y="82"/>
                  </a:moveTo>
                  <a:cubicBezTo>
                    <a:pt x="283" y="82"/>
                    <a:pt x="284" y="82"/>
                    <a:pt x="285" y="82"/>
                  </a:cubicBezTo>
                  <a:cubicBezTo>
                    <a:pt x="284" y="81"/>
                    <a:pt x="283" y="81"/>
                    <a:pt x="282" y="82"/>
                  </a:cubicBezTo>
                  <a:close/>
                  <a:moveTo>
                    <a:pt x="288" y="85"/>
                  </a:moveTo>
                  <a:cubicBezTo>
                    <a:pt x="288" y="85"/>
                    <a:pt x="288" y="84"/>
                    <a:pt x="287" y="85"/>
                  </a:cubicBezTo>
                  <a:cubicBezTo>
                    <a:pt x="287" y="85"/>
                    <a:pt x="287" y="86"/>
                    <a:pt x="288" y="86"/>
                  </a:cubicBezTo>
                  <a:cubicBezTo>
                    <a:pt x="287" y="85"/>
                    <a:pt x="289" y="85"/>
                    <a:pt x="288" y="85"/>
                  </a:cubicBezTo>
                  <a:close/>
                  <a:moveTo>
                    <a:pt x="295" y="83"/>
                  </a:moveTo>
                  <a:cubicBezTo>
                    <a:pt x="295" y="84"/>
                    <a:pt x="295" y="84"/>
                    <a:pt x="295" y="85"/>
                  </a:cubicBezTo>
                  <a:cubicBezTo>
                    <a:pt x="296" y="85"/>
                    <a:pt x="296" y="85"/>
                    <a:pt x="296" y="85"/>
                  </a:cubicBezTo>
                  <a:cubicBezTo>
                    <a:pt x="296" y="83"/>
                    <a:pt x="298" y="84"/>
                    <a:pt x="298" y="83"/>
                  </a:cubicBezTo>
                  <a:cubicBezTo>
                    <a:pt x="297" y="83"/>
                    <a:pt x="296" y="83"/>
                    <a:pt x="295" y="83"/>
                  </a:cubicBezTo>
                  <a:close/>
                  <a:moveTo>
                    <a:pt x="303" y="9"/>
                  </a:moveTo>
                  <a:cubicBezTo>
                    <a:pt x="301" y="9"/>
                    <a:pt x="299" y="9"/>
                    <a:pt x="297" y="9"/>
                  </a:cubicBezTo>
                  <a:cubicBezTo>
                    <a:pt x="299" y="9"/>
                    <a:pt x="302" y="10"/>
                    <a:pt x="303" y="9"/>
                  </a:cubicBezTo>
                  <a:close/>
                  <a:moveTo>
                    <a:pt x="305" y="86"/>
                  </a:moveTo>
                  <a:cubicBezTo>
                    <a:pt x="306" y="86"/>
                    <a:pt x="307" y="85"/>
                    <a:pt x="307" y="85"/>
                  </a:cubicBezTo>
                  <a:cubicBezTo>
                    <a:pt x="305" y="85"/>
                    <a:pt x="305" y="85"/>
                    <a:pt x="305" y="85"/>
                  </a:cubicBezTo>
                  <a:cubicBezTo>
                    <a:pt x="306" y="86"/>
                    <a:pt x="305" y="85"/>
                    <a:pt x="305" y="86"/>
                  </a:cubicBezTo>
                  <a:close/>
                  <a:moveTo>
                    <a:pt x="308" y="79"/>
                  </a:moveTo>
                  <a:cubicBezTo>
                    <a:pt x="309" y="79"/>
                    <a:pt x="311" y="79"/>
                    <a:pt x="312" y="79"/>
                  </a:cubicBezTo>
                  <a:cubicBezTo>
                    <a:pt x="310" y="79"/>
                    <a:pt x="309" y="78"/>
                    <a:pt x="308" y="79"/>
                  </a:cubicBezTo>
                  <a:close/>
                  <a:moveTo>
                    <a:pt x="311" y="73"/>
                  </a:moveTo>
                  <a:cubicBezTo>
                    <a:pt x="311" y="73"/>
                    <a:pt x="312" y="74"/>
                    <a:pt x="312" y="73"/>
                  </a:cubicBezTo>
                  <a:cubicBezTo>
                    <a:pt x="311" y="73"/>
                    <a:pt x="311" y="73"/>
                    <a:pt x="311" y="73"/>
                  </a:cubicBezTo>
                  <a:close/>
                  <a:moveTo>
                    <a:pt x="345" y="75"/>
                  </a:moveTo>
                  <a:cubicBezTo>
                    <a:pt x="345" y="75"/>
                    <a:pt x="344" y="74"/>
                    <a:pt x="343" y="74"/>
                  </a:cubicBezTo>
                  <a:cubicBezTo>
                    <a:pt x="337" y="74"/>
                    <a:pt x="331" y="74"/>
                    <a:pt x="324" y="73"/>
                  </a:cubicBezTo>
                  <a:cubicBezTo>
                    <a:pt x="320" y="73"/>
                    <a:pt x="316" y="72"/>
                    <a:pt x="313" y="73"/>
                  </a:cubicBezTo>
                  <a:cubicBezTo>
                    <a:pt x="316" y="75"/>
                    <a:pt x="319" y="73"/>
                    <a:pt x="323" y="74"/>
                  </a:cubicBezTo>
                  <a:cubicBezTo>
                    <a:pt x="322" y="75"/>
                    <a:pt x="320" y="75"/>
                    <a:pt x="320" y="75"/>
                  </a:cubicBezTo>
                  <a:cubicBezTo>
                    <a:pt x="327" y="76"/>
                    <a:pt x="329" y="75"/>
                    <a:pt x="337" y="75"/>
                  </a:cubicBezTo>
                  <a:cubicBezTo>
                    <a:pt x="338" y="75"/>
                    <a:pt x="338" y="76"/>
                    <a:pt x="338" y="76"/>
                  </a:cubicBezTo>
                  <a:cubicBezTo>
                    <a:pt x="339" y="76"/>
                    <a:pt x="338" y="75"/>
                    <a:pt x="338" y="75"/>
                  </a:cubicBezTo>
                  <a:cubicBezTo>
                    <a:pt x="342" y="75"/>
                    <a:pt x="350" y="75"/>
                    <a:pt x="355" y="75"/>
                  </a:cubicBezTo>
                  <a:cubicBezTo>
                    <a:pt x="353" y="75"/>
                    <a:pt x="351" y="75"/>
                    <a:pt x="349" y="75"/>
                  </a:cubicBezTo>
                  <a:cubicBezTo>
                    <a:pt x="347" y="75"/>
                    <a:pt x="346" y="75"/>
                    <a:pt x="345" y="75"/>
                  </a:cubicBezTo>
                  <a:close/>
                  <a:moveTo>
                    <a:pt x="316" y="85"/>
                  </a:moveTo>
                  <a:cubicBezTo>
                    <a:pt x="317" y="85"/>
                    <a:pt x="319" y="86"/>
                    <a:pt x="319" y="85"/>
                  </a:cubicBezTo>
                  <a:cubicBezTo>
                    <a:pt x="318" y="85"/>
                    <a:pt x="316" y="84"/>
                    <a:pt x="316" y="85"/>
                  </a:cubicBezTo>
                  <a:close/>
                  <a:moveTo>
                    <a:pt x="318" y="38"/>
                  </a:moveTo>
                  <a:cubicBezTo>
                    <a:pt x="320" y="38"/>
                    <a:pt x="322" y="39"/>
                    <a:pt x="324" y="38"/>
                  </a:cubicBezTo>
                  <a:cubicBezTo>
                    <a:pt x="323" y="38"/>
                    <a:pt x="320" y="37"/>
                    <a:pt x="318" y="38"/>
                  </a:cubicBezTo>
                  <a:close/>
                  <a:moveTo>
                    <a:pt x="321" y="53"/>
                  </a:moveTo>
                  <a:cubicBezTo>
                    <a:pt x="322" y="53"/>
                    <a:pt x="324" y="53"/>
                    <a:pt x="325" y="53"/>
                  </a:cubicBezTo>
                  <a:cubicBezTo>
                    <a:pt x="324" y="52"/>
                    <a:pt x="322" y="52"/>
                    <a:pt x="321" y="53"/>
                  </a:cubicBezTo>
                  <a:close/>
                  <a:moveTo>
                    <a:pt x="321" y="37"/>
                  </a:moveTo>
                  <a:cubicBezTo>
                    <a:pt x="323" y="37"/>
                    <a:pt x="323" y="37"/>
                    <a:pt x="323" y="37"/>
                  </a:cubicBezTo>
                  <a:cubicBezTo>
                    <a:pt x="323" y="36"/>
                    <a:pt x="321" y="36"/>
                    <a:pt x="321" y="37"/>
                  </a:cubicBezTo>
                  <a:close/>
                  <a:moveTo>
                    <a:pt x="332" y="37"/>
                  </a:moveTo>
                  <a:cubicBezTo>
                    <a:pt x="330" y="36"/>
                    <a:pt x="327" y="36"/>
                    <a:pt x="324" y="37"/>
                  </a:cubicBezTo>
                  <a:cubicBezTo>
                    <a:pt x="327" y="37"/>
                    <a:pt x="330" y="37"/>
                    <a:pt x="332" y="37"/>
                  </a:cubicBezTo>
                  <a:close/>
                  <a:moveTo>
                    <a:pt x="328" y="38"/>
                  </a:moveTo>
                  <a:cubicBezTo>
                    <a:pt x="328" y="38"/>
                    <a:pt x="326" y="38"/>
                    <a:pt x="326" y="38"/>
                  </a:cubicBezTo>
                  <a:cubicBezTo>
                    <a:pt x="326" y="39"/>
                    <a:pt x="328" y="39"/>
                    <a:pt x="328" y="38"/>
                  </a:cubicBezTo>
                  <a:close/>
                  <a:moveTo>
                    <a:pt x="333" y="68"/>
                  </a:moveTo>
                  <a:cubicBezTo>
                    <a:pt x="336" y="68"/>
                    <a:pt x="336" y="68"/>
                    <a:pt x="338" y="68"/>
                  </a:cubicBezTo>
                  <a:cubicBezTo>
                    <a:pt x="338" y="67"/>
                    <a:pt x="334" y="68"/>
                    <a:pt x="333" y="68"/>
                  </a:cubicBezTo>
                  <a:close/>
                  <a:moveTo>
                    <a:pt x="334" y="8"/>
                  </a:moveTo>
                  <a:cubicBezTo>
                    <a:pt x="334" y="8"/>
                    <a:pt x="333" y="8"/>
                    <a:pt x="333" y="8"/>
                  </a:cubicBezTo>
                  <a:cubicBezTo>
                    <a:pt x="334" y="8"/>
                    <a:pt x="334" y="9"/>
                    <a:pt x="334" y="8"/>
                  </a:cubicBezTo>
                  <a:close/>
                  <a:moveTo>
                    <a:pt x="334" y="39"/>
                  </a:moveTo>
                  <a:cubicBezTo>
                    <a:pt x="336" y="39"/>
                    <a:pt x="338" y="39"/>
                    <a:pt x="339" y="39"/>
                  </a:cubicBezTo>
                  <a:cubicBezTo>
                    <a:pt x="338" y="39"/>
                    <a:pt x="335" y="38"/>
                    <a:pt x="334" y="39"/>
                  </a:cubicBezTo>
                  <a:close/>
                  <a:moveTo>
                    <a:pt x="334" y="46"/>
                  </a:moveTo>
                  <a:cubicBezTo>
                    <a:pt x="345" y="47"/>
                    <a:pt x="356" y="47"/>
                    <a:pt x="367" y="47"/>
                  </a:cubicBezTo>
                  <a:cubicBezTo>
                    <a:pt x="356" y="47"/>
                    <a:pt x="345" y="45"/>
                    <a:pt x="334" y="46"/>
                  </a:cubicBezTo>
                  <a:close/>
                  <a:moveTo>
                    <a:pt x="335" y="30"/>
                  </a:moveTo>
                  <a:cubicBezTo>
                    <a:pt x="336" y="30"/>
                    <a:pt x="338" y="30"/>
                    <a:pt x="337" y="30"/>
                  </a:cubicBezTo>
                  <a:cubicBezTo>
                    <a:pt x="337" y="30"/>
                    <a:pt x="335" y="30"/>
                    <a:pt x="335" y="30"/>
                  </a:cubicBezTo>
                  <a:close/>
                  <a:moveTo>
                    <a:pt x="341" y="68"/>
                  </a:moveTo>
                  <a:cubicBezTo>
                    <a:pt x="340" y="68"/>
                    <a:pt x="339" y="67"/>
                    <a:pt x="338" y="68"/>
                  </a:cubicBezTo>
                  <a:cubicBezTo>
                    <a:pt x="339" y="68"/>
                    <a:pt x="341" y="69"/>
                    <a:pt x="341" y="68"/>
                  </a:cubicBezTo>
                  <a:close/>
                  <a:moveTo>
                    <a:pt x="348" y="39"/>
                  </a:moveTo>
                  <a:cubicBezTo>
                    <a:pt x="345" y="39"/>
                    <a:pt x="342" y="39"/>
                    <a:pt x="340" y="39"/>
                  </a:cubicBezTo>
                  <a:cubicBezTo>
                    <a:pt x="342" y="39"/>
                    <a:pt x="346" y="40"/>
                    <a:pt x="348" y="39"/>
                  </a:cubicBezTo>
                  <a:close/>
                  <a:moveTo>
                    <a:pt x="343" y="11"/>
                  </a:moveTo>
                  <a:cubicBezTo>
                    <a:pt x="344" y="11"/>
                    <a:pt x="346" y="11"/>
                    <a:pt x="345" y="11"/>
                  </a:cubicBezTo>
                  <a:cubicBezTo>
                    <a:pt x="345" y="11"/>
                    <a:pt x="343" y="11"/>
                    <a:pt x="343" y="11"/>
                  </a:cubicBezTo>
                  <a:close/>
                  <a:moveTo>
                    <a:pt x="352" y="11"/>
                  </a:moveTo>
                  <a:cubicBezTo>
                    <a:pt x="351" y="11"/>
                    <a:pt x="350" y="11"/>
                    <a:pt x="350" y="12"/>
                  </a:cubicBezTo>
                  <a:cubicBezTo>
                    <a:pt x="351" y="12"/>
                    <a:pt x="352" y="12"/>
                    <a:pt x="352" y="11"/>
                  </a:cubicBezTo>
                  <a:close/>
                  <a:moveTo>
                    <a:pt x="351" y="40"/>
                  </a:moveTo>
                  <a:cubicBezTo>
                    <a:pt x="353" y="40"/>
                    <a:pt x="355" y="40"/>
                    <a:pt x="352" y="40"/>
                  </a:cubicBezTo>
                  <a:cubicBezTo>
                    <a:pt x="352" y="40"/>
                    <a:pt x="352" y="39"/>
                    <a:pt x="351" y="40"/>
                  </a:cubicBezTo>
                  <a:close/>
                  <a:moveTo>
                    <a:pt x="353" y="12"/>
                  </a:moveTo>
                  <a:cubicBezTo>
                    <a:pt x="355" y="12"/>
                    <a:pt x="356" y="13"/>
                    <a:pt x="357" y="12"/>
                  </a:cubicBezTo>
                  <a:cubicBezTo>
                    <a:pt x="356" y="12"/>
                    <a:pt x="353" y="11"/>
                    <a:pt x="353" y="12"/>
                  </a:cubicBezTo>
                  <a:cubicBezTo>
                    <a:pt x="353" y="12"/>
                    <a:pt x="353" y="12"/>
                    <a:pt x="353" y="12"/>
                  </a:cubicBezTo>
                  <a:close/>
                  <a:moveTo>
                    <a:pt x="354" y="40"/>
                  </a:moveTo>
                  <a:cubicBezTo>
                    <a:pt x="355" y="40"/>
                    <a:pt x="357" y="40"/>
                    <a:pt x="357" y="40"/>
                  </a:cubicBezTo>
                  <a:cubicBezTo>
                    <a:pt x="356" y="40"/>
                    <a:pt x="355" y="39"/>
                    <a:pt x="354" y="40"/>
                  </a:cubicBezTo>
                  <a:close/>
                  <a:moveTo>
                    <a:pt x="361" y="17"/>
                  </a:moveTo>
                  <a:cubicBezTo>
                    <a:pt x="360" y="16"/>
                    <a:pt x="357" y="15"/>
                    <a:pt x="356" y="16"/>
                  </a:cubicBezTo>
                  <a:cubicBezTo>
                    <a:pt x="358" y="16"/>
                    <a:pt x="360" y="17"/>
                    <a:pt x="361" y="17"/>
                  </a:cubicBezTo>
                  <a:close/>
                  <a:moveTo>
                    <a:pt x="361" y="28"/>
                  </a:moveTo>
                  <a:cubicBezTo>
                    <a:pt x="362" y="29"/>
                    <a:pt x="363" y="29"/>
                    <a:pt x="364" y="28"/>
                  </a:cubicBezTo>
                  <a:cubicBezTo>
                    <a:pt x="363" y="28"/>
                    <a:pt x="361" y="28"/>
                    <a:pt x="361" y="28"/>
                  </a:cubicBezTo>
                  <a:close/>
                  <a:moveTo>
                    <a:pt x="365" y="16"/>
                  </a:moveTo>
                  <a:cubicBezTo>
                    <a:pt x="366" y="16"/>
                    <a:pt x="367" y="16"/>
                    <a:pt x="368" y="16"/>
                  </a:cubicBezTo>
                  <a:cubicBezTo>
                    <a:pt x="367" y="15"/>
                    <a:pt x="366" y="14"/>
                    <a:pt x="365" y="14"/>
                  </a:cubicBezTo>
                  <a:cubicBezTo>
                    <a:pt x="365" y="15"/>
                    <a:pt x="366" y="15"/>
                    <a:pt x="365" y="16"/>
                  </a:cubicBezTo>
                  <a:close/>
                  <a:moveTo>
                    <a:pt x="368" y="53"/>
                  </a:moveTo>
                  <a:cubicBezTo>
                    <a:pt x="369" y="53"/>
                    <a:pt x="372" y="53"/>
                    <a:pt x="373" y="53"/>
                  </a:cubicBezTo>
                  <a:cubicBezTo>
                    <a:pt x="371" y="53"/>
                    <a:pt x="369" y="52"/>
                    <a:pt x="368" y="53"/>
                  </a:cubicBezTo>
                  <a:close/>
                  <a:moveTo>
                    <a:pt x="370" y="18"/>
                  </a:moveTo>
                  <a:cubicBezTo>
                    <a:pt x="369" y="18"/>
                    <a:pt x="368" y="17"/>
                    <a:pt x="368" y="18"/>
                  </a:cubicBezTo>
                  <a:cubicBezTo>
                    <a:pt x="369" y="18"/>
                    <a:pt x="370" y="18"/>
                    <a:pt x="370" y="18"/>
                  </a:cubicBezTo>
                  <a:close/>
                  <a:moveTo>
                    <a:pt x="373" y="47"/>
                  </a:moveTo>
                  <a:cubicBezTo>
                    <a:pt x="372" y="48"/>
                    <a:pt x="369" y="47"/>
                    <a:pt x="369" y="48"/>
                  </a:cubicBezTo>
                  <a:cubicBezTo>
                    <a:pt x="371" y="47"/>
                    <a:pt x="373" y="48"/>
                    <a:pt x="373" y="47"/>
                  </a:cubicBezTo>
                  <a:close/>
                  <a:moveTo>
                    <a:pt x="376" y="32"/>
                  </a:moveTo>
                  <a:cubicBezTo>
                    <a:pt x="375" y="33"/>
                    <a:pt x="373" y="31"/>
                    <a:pt x="372" y="32"/>
                  </a:cubicBezTo>
                  <a:cubicBezTo>
                    <a:pt x="374" y="32"/>
                    <a:pt x="376" y="33"/>
                    <a:pt x="376" y="32"/>
                  </a:cubicBezTo>
                  <a:close/>
                  <a:moveTo>
                    <a:pt x="375" y="20"/>
                  </a:moveTo>
                  <a:cubicBezTo>
                    <a:pt x="375" y="21"/>
                    <a:pt x="377" y="21"/>
                    <a:pt x="378" y="20"/>
                  </a:cubicBezTo>
                  <a:cubicBezTo>
                    <a:pt x="377" y="20"/>
                    <a:pt x="377" y="20"/>
                    <a:pt x="376" y="20"/>
                  </a:cubicBezTo>
                  <a:cubicBezTo>
                    <a:pt x="375" y="20"/>
                    <a:pt x="375" y="20"/>
                    <a:pt x="375" y="20"/>
                  </a:cubicBezTo>
                  <a:close/>
                  <a:moveTo>
                    <a:pt x="378" y="32"/>
                  </a:moveTo>
                  <a:cubicBezTo>
                    <a:pt x="379" y="33"/>
                    <a:pt x="381" y="34"/>
                    <a:pt x="382" y="33"/>
                  </a:cubicBezTo>
                  <a:cubicBezTo>
                    <a:pt x="381" y="32"/>
                    <a:pt x="379" y="32"/>
                    <a:pt x="378" y="32"/>
                  </a:cubicBezTo>
                  <a:close/>
                  <a:moveTo>
                    <a:pt x="382" y="24"/>
                  </a:moveTo>
                  <a:cubicBezTo>
                    <a:pt x="381" y="24"/>
                    <a:pt x="380" y="24"/>
                    <a:pt x="379" y="25"/>
                  </a:cubicBezTo>
                  <a:cubicBezTo>
                    <a:pt x="383" y="25"/>
                    <a:pt x="386" y="24"/>
                    <a:pt x="389" y="24"/>
                  </a:cubicBezTo>
                  <a:cubicBezTo>
                    <a:pt x="387" y="24"/>
                    <a:pt x="384" y="23"/>
                    <a:pt x="381" y="23"/>
                  </a:cubicBezTo>
                  <a:cubicBezTo>
                    <a:pt x="381" y="24"/>
                    <a:pt x="382" y="23"/>
                    <a:pt x="382" y="24"/>
                  </a:cubicBezTo>
                  <a:close/>
                  <a:moveTo>
                    <a:pt x="387" y="33"/>
                  </a:moveTo>
                  <a:cubicBezTo>
                    <a:pt x="387" y="33"/>
                    <a:pt x="388" y="34"/>
                    <a:pt x="389" y="33"/>
                  </a:cubicBezTo>
                  <a:cubicBezTo>
                    <a:pt x="389" y="33"/>
                    <a:pt x="387" y="32"/>
                    <a:pt x="387" y="33"/>
                  </a:cubicBezTo>
                  <a:close/>
                  <a:moveTo>
                    <a:pt x="387" y="17"/>
                  </a:moveTo>
                  <a:cubicBezTo>
                    <a:pt x="388" y="18"/>
                    <a:pt x="390" y="18"/>
                    <a:pt x="390" y="17"/>
                  </a:cubicBezTo>
                  <a:cubicBezTo>
                    <a:pt x="389" y="17"/>
                    <a:pt x="388" y="16"/>
                    <a:pt x="387" y="17"/>
                  </a:cubicBezTo>
                  <a:close/>
                  <a:moveTo>
                    <a:pt x="390" y="18"/>
                  </a:moveTo>
                  <a:cubicBezTo>
                    <a:pt x="390" y="17"/>
                    <a:pt x="391" y="18"/>
                    <a:pt x="391" y="17"/>
                  </a:cubicBezTo>
                  <a:cubicBezTo>
                    <a:pt x="391" y="17"/>
                    <a:pt x="390" y="17"/>
                    <a:pt x="390" y="18"/>
                  </a:cubicBezTo>
                  <a:close/>
                  <a:moveTo>
                    <a:pt x="392" y="18"/>
                  </a:moveTo>
                  <a:cubicBezTo>
                    <a:pt x="392" y="17"/>
                    <a:pt x="393" y="18"/>
                    <a:pt x="393" y="17"/>
                  </a:cubicBezTo>
                  <a:cubicBezTo>
                    <a:pt x="393" y="17"/>
                    <a:pt x="392" y="17"/>
                    <a:pt x="392" y="18"/>
                  </a:cubicBezTo>
                  <a:close/>
                  <a:moveTo>
                    <a:pt x="395" y="9"/>
                  </a:moveTo>
                  <a:cubicBezTo>
                    <a:pt x="398" y="9"/>
                    <a:pt x="401" y="10"/>
                    <a:pt x="403" y="10"/>
                  </a:cubicBezTo>
                  <a:cubicBezTo>
                    <a:pt x="401" y="9"/>
                    <a:pt x="398" y="9"/>
                    <a:pt x="395" y="9"/>
                  </a:cubicBezTo>
                  <a:close/>
                  <a:moveTo>
                    <a:pt x="399" y="21"/>
                  </a:moveTo>
                  <a:cubicBezTo>
                    <a:pt x="399" y="21"/>
                    <a:pt x="400" y="22"/>
                    <a:pt x="401" y="21"/>
                  </a:cubicBezTo>
                  <a:cubicBezTo>
                    <a:pt x="400" y="21"/>
                    <a:pt x="399" y="21"/>
                    <a:pt x="399" y="21"/>
                  </a:cubicBezTo>
                  <a:close/>
                  <a:moveTo>
                    <a:pt x="405" y="20"/>
                  </a:moveTo>
                  <a:cubicBezTo>
                    <a:pt x="407" y="21"/>
                    <a:pt x="408" y="20"/>
                    <a:pt x="409" y="20"/>
                  </a:cubicBezTo>
                  <a:cubicBezTo>
                    <a:pt x="408" y="20"/>
                    <a:pt x="407" y="19"/>
                    <a:pt x="406" y="19"/>
                  </a:cubicBezTo>
                  <a:cubicBezTo>
                    <a:pt x="406" y="20"/>
                    <a:pt x="405" y="20"/>
                    <a:pt x="405" y="20"/>
                  </a:cubicBezTo>
                  <a:close/>
                  <a:moveTo>
                    <a:pt x="413" y="10"/>
                  </a:moveTo>
                  <a:cubicBezTo>
                    <a:pt x="412" y="10"/>
                    <a:pt x="411" y="10"/>
                    <a:pt x="411" y="10"/>
                  </a:cubicBezTo>
                  <a:cubicBezTo>
                    <a:pt x="411" y="11"/>
                    <a:pt x="412" y="11"/>
                    <a:pt x="413" y="10"/>
                  </a:cubicBezTo>
                  <a:close/>
                  <a:moveTo>
                    <a:pt x="419" y="13"/>
                  </a:moveTo>
                  <a:cubicBezTo>
                    <a:pt x="417" y="13"/>
                    <a:pt x="414" y="12"/>
                    <a:pt x="412" y="13"/>
                  </a:cubicBezTo>
                  <a:cubicBezTo>
                    <a:pt x="415" y="13"/>
                    <a:pt x="417" y="14"/>
                    <a:pt x="419" y="13"/>
                  </a:cubicBezTo>
                  <a:close/>
                  <a:moveTo>
                    <a:pt x="285" y="56"/>
                  </a:moveTo>
                  <a:cubicBezTo>
                    <a:pt x="288" y="55"/>
                    <a:pt x="292" y="57"/>
                    <a:pt x="295" y="55"/>
                  </a:cubicBezTo>
                  <a:cubicBezTo>
                    <a:pt x="289" y="55"/>
                    <a:pt x="284" y="55"/>
                    <a:pt x="279" y="56"/>
                  </a:cubicBezTo>
                  <a:cubicBezTo>
                    <a:pt x="280" y="56"/>
                    <a:pt x="282" y="56"/>
                    <a:pt x="283" y="56"/>
                  </a:cubicBezTo>
                  <a:cubicBezTo>
                    <a:pt x="282" y="57"/>
                    <a:pt x="281" y="56"/>
                    <a:pt x="281" y="57"/>
                  </a:cubicBezTo>
                  <a:cubicBezTo>
                    <a:pt x="282" y="58"/>
                    <a:pt x="282" y="57"/>
                    <a:pt x="284" y="57"/>
                  </a:cubicBezTo>
                  <a:cubicBezTo>
                    <a:pt x="287" y="57"/>
                    <a:pt x="296" y="57"/>
                    <a:pt x="299" y="57"/>
                  </a:cubicBezTo>
                  <a:cubicBezTo>
                    <a:pt x="295" y="56"/>
                    <a:pt x="288" y="57"/>
                    <a:pt x="285" y="56"/>
                  </a:cubicBezTo>
                  <a:close/>
                  <a:moveTo>
                    <a:pt x="363" y="52"/>
                  </a:moveTo>
                  <a:cubicBezTo>
                    <a:pt x="362" y="52"/>
                    <a:pt x="362" y="52"/>
                    <a:pt x="362" y="52"/>
                  </a:cubicBezTo>
                  <a:cubicBezTo>
                    <a:pt x="355" y="52"/>
                    <a:pt x="342" y="51"/>
                    <a:pt x="335" y="50"/>
                  </a:cubicBezTo>
                  <a:cubicBezTo>
                    <a:pt x="334" y="49"/>
                    <a:pt x="332" y="49"/>
                    <a:pt x="331" y="49"/>
                  </a:cubicBezTo>
                  <a:cubicBezTo>
                    <a:pt x="331" y="49"/>
                    <a:pt x="331" y="49"/>
                    <a:pt x="331" y="49"/>
                  </a:cubicBezTo>
                  <a:cubicBezTo>
                    <a:pt x="328" y="48"/>
                    <a:pt x="326" y="49"/>
                    <a:pt x="324" y="48"/>
                  </a:cubicBezTo>
                  <a:cubicBezTo>
                    <a:pt x="325" y="47"/>
                    <a:pt x="327" y="47"/>
                    <a:pt x="326" y="47"/>
                  </a:cubicBezTo>
                  <a:cubicBezTo>
                    <a:pt x="329" y="47"/>
                    <a:pt x="330" y="45"/>
                    <a:pt x="332" y="47"/>
                  </a:cubicBezTo>
                  <a:cubicBezTo>
                    <a:pt x="332" y="46"/>
                    <a:pt x="333" y="46"/>
                    <a:pt x="334" y="46"/>
                  </a:cubicBezTo>
                  <a:cubicBezTo>
                    <a:pt x="332" y="45"/>
                    <a:pt x="331" y="46"/>
                    <a:pt x="330" y="45"/>
                  </a:cubicBezTo>
                  <a:cubicBezTo>
                    <a:pt x="331" y="45"/>
                    <a:pt x="332" y="45"/>
                    <a:pt x="334" y="45"/>
                  </a:cubicBezTo>
                  <a:cubicBezTo>
                    <a:pt x="325" y="43"/>
                    <a:pt x="316" y="44"/>
                    <a:pt x="307" y="43"/>
                  </a:cubicBezTo>
                  <a:cubicBezTo>
                    <a:pt x="306" y="42"/>
                    <a:pt x="305" y="42"/>
                    <a:pt x="304" y="42"/>
                  </a:cubicBezTo>
                  <a:cubicBezTo>
                    <a:pt x="300" y="41"/>
                    <a:pt x="295" y="42"/>
                    <a:pt x="291" y="41"/>
                  </a:cubicBezTo>
                  <a:cubicBezTo>
                    <a:pt x="296" y="40"/>
                    <a:pt x="300" y="40"/>
                    <a:pt x="306" y="40"/>
                  </a:cubicBezTo>
                  <a:cubicBezTo>
                    <a:pt x="306" y="39"/>
                    <a:pt x="306" y="39"/>
                    <a:pt x="306" y="38"/>
                  </a:cubicBezTo>
                  <a:cubicBezTo>
                    <a:pt x="307" y="39"/>
                    <a:pt x="307" y="39"/>
                    <a:pt x="307" y="39"/>
                  </a:cubicBezTo>
                  <a:cubicBezTo>
                    <a:pt x="308" y="38"/>
                    <a:pt x="314" y="39"/>
                    <a:pt x="317" y="38"/>
                  </a:cubicBezTo>
                  <a:cubicBezTo>
                    <a:pt x="313" y="38"/>
                    <a:pt x="307" y="38"/>
                    <a:pt x="304" y="37"/>
                  </a:cubicBezTo>
                  <a:cubicBezTo>
                    <a:pt x="303" y="37"/>
                    <a:pt x="302" y="37"/>
                    <a:pt x="302" y="37"/>
                  </a:cubicBezTo>
                  <a:cubicBezTo>
                    <a:pt x="306" y="37"/>
                    <a:pt x="310" y="37"/>
                    <a:pt x="315" y="37"/>
                  </a:cubicBezTo>
                  <a:cubicBezTo>
                    <a:pt x="315" y="37"/>
                    <a:pt x="314" y="37"/>
                    <a:pt x="314" y="36"/>
                  </a:cubicBezTo>
                  <a:cubicBezTo>
                    <a:pt x="320" y="35"/>
                    <a:pt x="325" y="36"/>
                    <a:pt x="331" y="35"/>
                  </a:cubicBezTo>
                  <a:cubicBezTo>
                    <a:pt x="326" y="35"/>
                    <a:pt x="321" y="36"/>
                    <a:pt x="316" y="34"/>
                  </a:cubicBezTo>
                  <a:cubicBezTo>
                    <a:pt x="316" y="34"/>
                    <a:pt x="314" y="34"/>
                    <a:pt x="313" y="35"/>
                  </a:cubicBezTo>
                  <a:cubicBezTo>
                    <a:pt x="306" y="34"/>
                    <a:pt x="295" y="34"/>
                    <a:pt x="286" y="33"/>
                  </a:cubicBezTo>
                  <a:cubicBezTo>
                    <a:pt x="294" y="32"/>
                    <a:pt x="303" y="33"/>
                    <a:pt x="312" y="32"/>
                  </a:cubicBezTo>
                  <a:cubicBezTo>
                    <a:pt x="313" y="34"/>
                    <a:pt x="319" y="32"/>
                    <a:pt x="322" y="34"/>
                  </a:cubicBezTo>
                  <a:cubicBezTo>
                    <a:pt x="332" y="33"/>
                    <a:pt x="344" y="33"/>
                    <a:pt x="353" y="34"/>
                  </a:cubicBezTo>
                  <a:cubicBezTo>
                    <a:pt x="348" y="32"/>
                    <a:pt x="341" y="33"/>
                    <a:pt x="335" y="32"/>
                  </a:cubicBezTo>
                  <a:cubicBezTo>
                    <a:pt x="325" y="31"/>
                    <a:pt x="312" y="31"/>
                    <a:pt x="304" y="31"/>
                  </a:cubicBezTo>
                  <a:cubicBezTo>
                    <a:pt x="303" y="31"/>
                    <a:pt x="302" y="31"/>
                    <a:pt x="301" y="30"/>
                  </a:cubicBezTo>
                  <a:cubicBezTo>
                    <a:pt x="298" y="30"/>
                    <a:pt x="295" y="31"/>
                    <a:pt x="292" y="31"/>
                  </a:cubicBezTo>
                  <a:cubicBezTo>
                    <a:pt x="289" y="31"/>
                    <a:pt x="287" y="30"/>
                    <a:pt x="284" y="30"/>
                  </a:cubicBezTo>
                  <a:cubicBezTo>
                    <a:pt x="281" y="29"/>
                    <a:pt x="278" y="31"/>
                    <a:pt x="275" y="29"/>
                  </a:cubicBezTo>
                  <a:cubicBezTo>
                    <a:pt x="281" y="29"/>
                    <a:pt x="285" y="29"/>
                    <a:pt x="291" y="29"/>
                  </a:cubicBezTo>
                  <a:cubicBezTo>
                    <a:pt x="293" y="29"/>
                    <a:pt x="296" y="29"/>
                    <a:pt x="297" y="29"/>
                  </a:cubicBezTo>
                  <a:cubicBezTo>
                    <a:pt x="298" y="29"/>
                    <a:pt x="298" y="30"/>
                    <a:pt x="299" y="30"/>
                  </a:cubicBezTo>
                  <a:cubicBezTo>
                    <a:pt x="299" y="30"/>
                    <a:pt x="299" y="30"/>
                    <a:pt x="300" y="30"/>
                  </a:cubicBezTo>
                  <a:cubicBezTo>
                    <a:pt x="301" y="29"/>
                    <a:pt x="302" y="30"/>
                    <a:pt x="303" y="30"/>
                  </a:cubicBezTo>
                  <a:cubicBezTo>
                    <a:pt x="313" y="30"/>
                    <a:pt x="323" y="30"/>
                    <a:pt x="330" y="30"/>
                  </a:cubicBezTo>
                  <a:cubicBezTo>
                    <a:pt x="330" y="29"/>
                    <a:pt x="329" y="29"/>
                    <a:pt x="330" y="29"/>
                  </a:cubicBezTo>
                  <a:cubicBezTo>
                    <a:pt x="333" y="29"/>
                    <a:pt x="338" y="29"/>
                    <a:pt x="341" y="30"/>
                  </a:cubicBezTo>
                  <a:cubicBezTo>
                    <a:pt x="340" y="30"/>
                    <a:pt x="340" y="30"/>
                    <a:pt x="340" y="30"/>
                  </a:cubicBezTo>
                  <a:cubicBezTo>
                    <a:pt x="340" y="30"/>
                    <a:pt x="341" y="30"/>
                    <a:pt x="341" y="30"/>
                  </a:cubicBezTo>
                  <a:cubicBezTo>
                    <a:pt x="343" y="31"/>
                    <a:pt x="343" y="29"/>
                    <a:pt x="345" y="30"/>
                  </a:cubicBezTo>
                  <a:cubicBezTo>
                    <a:pt x="345" y="31"/>
                    <a:pt x="344" y="30"/>
                    <a:pt x="344" y="31"/>
                  </a:cubicBezTo>
                  <a:cubicBezTo>
                    <a:pt x="345" y="31"/>
                    <a:pt x="347" y="31"/>
                    <a:pt x="346" y="30"/>
                  </a:cubicBezTo>
                  <a:cubicBezTo>
                    <a:pt x="347" y="31"/>
                    <a:pt x="347" y="31"/>
                    <a:pt x="348" y="31"/>
                  </a:cubicBezTo>
                  <a:cubicBezTo>
                    <a:pt x="348" y="30"/>
                    <a:pt x="347" y="31"/>
                    <a:pt x="347" y="30"/>
                  </a:cubicBezTo>
                  <a:cubicBezTo>
                    <a:pt x="348" y="30"/>
                    <a:pt x="348" y="30"/>
                    <a:pt x="349" y="31"/>
                  </a:cubicBezTo>
                  <a:cubicBezTo>
                    <a:pt x="351" y="30"/>
                    <a:pt x="359" y="32"/>
                    <a:pt x="362" y="31"/>
                  </a:cubicBezTo>
                  <a:cubicBezTo>
                    <a:pt x="359" y="30"/>
                    <a:pt x="358" y="30"/>
                    <a:pt x="354" y="30"/>
                  </a:cubicBezTo>
                  <a:cubicBezTo>
                    <a:pt x="355" y="29"/>
                    <a:pt x="357" y="30"/>
                    <a:pt x="357" y="30"/>
                  </a:cubicBezTo>
                  <a:cubicBezTo>
                    <a:pt x="347" y="29"/>
                    <a:pt x="335" y="28"/>
                    <a:pt x="324" y="28"/>
                  </a:cubicBezTo>
                  <a:cubicBezTo>
                    <a:pt x="332" y="27"/>
                    <a:pt x="344" y="28"/>
                    <a:pt x="353" y="28"/>
                  </a:cubicBezTo>
                  <a:cubicBezTo>
                    <a:pt x="355" y="28"/>
                    <a:pt x="358" y="29"/>
                    <a:pt x="358" y="28"/>
                  </a:cubicBezTo>
                  <a:cubicBezTo>
                    <a:pt x="356" y="27"/>
                    <a:pt x="352" y="28"/>
                    <a:pt x="350" y="26"/>
                  </a:cubicBezTo>
                  <a:cubicBezTo>
                    <a:pt x="352" y="26"/>
                    <a:pt x="354" y="27"/>
                    <a:pt x="356" y="26"/>
                  </a:cubicBezTo>
                  <a:cubicBezTo>
                    <a:pt x="355" y="26"/>
                    <a:pt x="355" y="26"/>
                    <a:pt x="355" y="26"/>
                  </a:cubicBezTo>
                  <a:cubicBezTo>
                    <a:pt x="361" y="25"/>
                    <a:pt x="367" y="26"/>
                    <a:pt x="372" y="26"/>
                  </a:cubicBezTo>
                  <a:cubicBezTo>
                    <a:pt x="369" y="24"/>
                    <a:pt x="364" y="25"/>
                    <a:pt x="360" y="24"/>
                  </a:cubicBezTo>
                  <a:cubicBezTo>
                    <a:pt x="355" y="24"/>
                    <a:pt x="347" y="23"/>
                    <a:pt x="344" y="23"/>
                  </a:cubicBezTo>
                  <a:cubicBezTo>
                    <a:pt x="349" y="23"/>
                    <a:pt x="351" y="23"/>
                    <a:pt x="356" y="23"/>
                  </a:cubicBezTo>
                  <a:cubicBezTo>
                    <a:pt x="357" y="23"/>
                    <a:pt x="357" y="22"/>
                    <a:pt x="359" y="22"/>
                  </a:cubicBezTo>
                  <a:cubicBezTo>
                    <a:pt x="359" y="21"/>
                    <a:pt x="360" y="22"/>
                    <a:pt x="360" y="21"/>
                  </a:cubicBezTo>
                  <a:cubicBezTo>
                    <a:pt x="355" y="20"/>
                    <a:pt x="349" y="21"/>
                    <a:pt x="346" y="20"/>
                  </a:cubicBezTo>
                  <a:cubicBezTo>
                    <a:pt x="350" y="19"/>
                    <a:pt x="359" y="21"/>
                    <a:pt x="364" y="20"/>
                  </a:cubicBezTo>
                  <a:cubicBezTo>
                    <a:pt x="365" y="20"/>
                    <a:pt x="366" y="20"/>
                    <a:pt x="367" y="19"/>
                  </a:cubicBezTo>
                  <a:cubicBezTo>
                    <a:pt x="362" y="18"/>
                    <a:pt x="358" y="19"/>
                    <a:pt x="355" y="17"/>
                  </a:cubicBezTo>
                  <a:cubicBezTo>
                    <a:pt x="354" y="17"/>
                    <a:pt x="355" y="18"/>
                    <a:pt x="354" y="18"/>
                  </a:cubicBezTo>
                  <a:cubicBezTo>
                    <a:pt x="355" y="17"/>
                    <a:pt x="353" y="15"/>
                    <a:pt x="351" y="16"/>
                  </a:cubicBezTo>
                  <a:cubicBezTo>
                    <a:pt x="351" y="17"/>
                    <a:pt x="352" y="17"/>
                    <a:pt x="352" y="17"/>
                  </a:cubicBezTo>
                  <a:cubicBezTo>
                    <a:pt x="351" y="18"/>
                    <a:pt x="351" y="16"/>
                    <a:pt x="350" y="16"/>
                  </a:cubicBezTo>
                  <a:cubicBezTo>
                    <a:pt x="350" y="17"/>
                    <a:pt x="350" y="17"/>
                    <a:pt x="349" y="17"/>
                  </a:cubicBezTo>
                  <a:cubicBezTo>
                    <a:pt x="348" y="17"/>
                    <a:pt x="350" y="16"/>
                    <a:pt x="349" y="16"/>
                  </a:cubicBezTo>
                  <a:cubicBezTo>
                    <a:pt x="339" y="17"/>
                    <a:pt x="327" y="15"/>
                    <a:pt x="316" y="14"/>
                  </a:cubicBezTo>
                  <a:cubicBezTo>
                    <a:pt x="318" y="14"/>
                    <a:pt x="317" y="13"/>
                    <a:pt x="319" y="13"/>
                  </a:cubicBezTo>
                  <a:cubicBezTo>
                    <a:pt x="321" y="13"/>
                    <a:pt x="323" y="13"/>
                    <a:pt x="324" y="14"/>
                  </a:cubicBezTo>
                  <a:cubicBezTo>
                    <a:pt x="332" y="13"/>
                    <a:pt x="341" y="15"/>
                    <a:pt x="350" y="14"/>
                  </a:cubicBezTo>
                  <a:cubicBezTo>
                    <a:pt x="348" y="14"/>
                    <a:pt x="347" y="14"/>
                    <a:pt x="344" y="14"/>
                  </a:cubicBezTo>
                  <a:cubicBezTo>
                    <a:pt x="344" y="13"/>
                    <a:pt x="345" y="14"/>
                    <a:pt x="345" y="13"/>
                  </a:cubicBezTo>
                  <a:cubicBezTo>
                    <a:pt x="343" y="14"/>
                    <a:pt x="340" y="13"/>
                    <a:pt x="339" y="13"/>
                  </a:cubicBezTo>
                  <a:cubicBezTo>
                    <a:pt x="338" y="12"/>
                    <a:pt x="339" y="12"/>
                    <a:pt x="339" y="12"/>
                  </a:cubicBezTo>
                  <a:cubicBezTo>
                    <a:pt x="340" y="12"/>
                    <a:pt x="340" y="12"/>
                    <a:pt x="341" y="11"/>
                  </a:cubicBezTo>
                  <a:cubicBezTo>
                    <a:pt x="340" y="11"/>
                    <a:pt x="341" y="11"/>
                    <a:pt x="341" y="11"/>
                  </a:cubicBezTo>
                  <a:cubicBezTo>
                    <a:pt x="334" y="10"/>
                    <a:pt x="325" y="9"/>
                    <a:pt x="319" y="10"/>
                  </a:cubicBezTo>
                  <a:cubicBezTo>
                    <a:pt x="321" y="10"/>
                    <a:pt x="323" y="10"/>
                    <a:pt x="324" y="11"/>
                  </a:cubicBezTo>
                  <a:cubicBezTo>
                    <a:pt x="313" y="11"/>
                    <a:pt x="307" y="12"/>
                    <a:pt x="296" y="10"/>
                  </a:cubicBezTo>
                  <a:cubicBezTo>
                    <a:pt x="296" y="10"/>
                    <a:pt x="297" y="10"/>
                    <a:pt x="297" y="9"/>
                  </a:cubicBezTo>
                  <a:cubicBezTo>
                    <a:pt x="289" y="7"/>
                    <a:pt x="281" y="10"/>
                    <a:pt x="274" y="8"/>
                  </a:cubicBezTo>
                  <a:cubicBezTo>
                    <a:pt x="273" y="8"/>
                    <a:pt x="275" y="9"/>
                    <a:pt x="274" y="9"/>
                  </a:cubicBezTo>
                  <a:cubicBezTo>
                    <a:pt x="273" y="9"/>
                    <a:pt x="273" y="8"/>
                    <a:pt x="272" y="8"/>
                  </a:cubicBezTo>
                  <a:cubicBezTo>
                    <a:pt x="272" y="7"/>
                    <a:pt x="273" y="7"/>
                    <a:pt x="274" y="7"/>
                  </a:cubicBezTo>
                  <a:cubicBezTo>
                    <a:pt x="272" y="7"/>
                    <a:pt x="271" y="7"/>
                    <a:pt x="271" y="6"/>
                  </a:cubicBezTo>
                  <a:cubicBezTo>
                    <a:pt x="272" y="6"/>
                    <a:pt x="274" y="6"/>
                    <a:pt x="275" y="5"/>
                  </a:cubicBezTo>
                  <a:cubicBezTo>
                    <a:pt x="273" y="4"/>
                    <a:pt x="271" y="6"/>
                    <a:pt x="271" y="4"/>
                  </a:cubicBezTo>
                  <a:cubicBezTo>
                    <a:pt x="274" y="4"/>
                    <a:pt x="275" y="3"/>
                    <a:pt x="277" y="3"/>
                  </a:cubicBezTo>
                  <a:cubicBezTo>
                    <a:pt x="278" y="3"/>
                    <a:pt x="277" y="3"/>
                    <a:pt x="277" y="2"/>
                  </a:cubicBezTo>
                  <a:cubicBezTo>
                    <a:pt x="276" y="2"/>
                    <a:pt x="274" y="2"/>
                    <a:pt x="273" y="2"/>
                  </a:cubicBezTo>
                  <a:cubicBezTo>
                    <a:pt x="267" y="1"/>
                    <a:pt x="260" y="3"/>
                    <a:pt x="254" y="1"/>
                  </a:cubicBezTo>
                  <a:cubicBezTo>
                    <a:pt x="256" y="1"/>
                    <a:pt x="258" y="1"/>
                    <a:pt x="259" y="1"/>
                  </a:cubicBezTo>
                  <a:cubicBezTo>
                    <a:pt x="260" y="1"/>
                    <a:pt x="262" y="1"/>
                    <a:pt x="261" y="1"/>
                  </a:cubicBezTo>
                  <a:cubicBezTo>
                    <a:pt x="249" y="0"/>
                    <a:pt x="240" y="1"/>
                    <a:pt x="229" y="1"/>
                  </a:cubicBezTo>
                  <a:cubicBezTo>
                    <a:pt x="228" y="2"/>
                    <a:pt x="230" y="1"/>
                    <a:pt x="229" y="2"/>
                  </a:cubicBezTo>
                  <a:cubicBezTo>
                    <a:pt x="228" y="2"/>
                    <a:pt x="224" y="3"/>
                    <a:pt x="223" y="2"/>
                  </a:cubicBezTo>
                  <a:cubicBezTo>
                    <a:pt x="223" y="1"/>
                    <a:pt x="224" y="2"/>
                    <a:pt x="224" y="1"/>
                  </a:cubicBezTo>
                  <a:cubicBezTo>
                    <a:pt x="219" y="1"/>
                    <a:pt x="212" y="1"/>
                    <a:pt x="207" y="1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5" y="2"/>
                    <a:pt x="203" y="2"/>
                    <a:pt x="203" y="3"/>
                  </a:cubicBezTo>
                  <a:cubicBezTo>
                    <a:pt x="202" y="2"/>
                    <a:pt x="201" y="3"/>
                    <a:pt x="200" y="2"/>
                  </a:cubicBezTo>
                  <a:cubicBezTo>
                    <a:pt x="199" y="2"/>
                    <a:pt x="200" y="3"/>
                    <a:pt x="199" y="3"/>
                  </a:cubicBezTo>
                  <a:cubicBezTo>
                    <a:pt x="195" y="3"/>
                    <a:pt x="194" y="4"/>
                    <a:pt x="191" y="3"/>
                  </a:cubicBezTo>
                  <a:cubicBezTo>
                    <a:pt x="189" y="4"/>
                    <a:pt x="187" y="4"/>
                    <a:pt x="186" y="4"/>
                  </a:cubicBezTo>
                  <a:cubicBezTo>
                    <a:pt x="186" y="4"/>
                    <a:pt x="186" y="4"/>
                    <a:pt x="186" y="4"/>
                  </a:cubicBezTo>
                  <a:cubicBezTo>
                    <a:pt x="185" y="4"/>
                    <a:pt x="185" y="4"/>
                    <a:pt x="185" y="3"/>
                  </a:cubicBezTo>
                  <a:cubicBezTo>
                    <a:pt x="182" y="4"/>
                    <a:pt x="179" y="2"/>
                    <a:pt x="178" y="4"/>
                  </a:cubicBezTo>
                  <a:cubicBezTo>
                    <a:pt x="174" y="5"/>
                    <a:pt x="171" y="3"/>
                    <a:pt x="168" y="5"/>
                  </a:cubicBezTo>
                  <a:cubicBezTo>
                    <a:pt x="167" y="5"/>
                    <a:pt x="167" y="4"/>
                    <a:pt x="166" y="4"/>
                  </a:cubicBezTo>
                  <a:cubicBezTo>
                    <a:pt x="166" y="4"/>
                    <a:pt x="166" y="5"/>
                    <a:pt x="165" y="5"/>
                  </a:cubicBezTo>
                  <a:cubicBezTo>
                    <a:pt x="162" y="4"/>
                    <a:pt x="156" y="5"/>
                    <a:pt x="153" y="5"/>
                  </a:cubicBezTo>
                  <a:cubicBezTo>
                    <a:pt x="152" y="5"/>
                    <a:pt x="152" y="5"/>
                    <a:pt x="151" y="5"/>
                  </a:cubicBezTo>
                  <a:cubicBezTo>
                    <a:pt x="148" y="6"/>
                    <a:pt x="143" y="6"/>
                    <a:pt x="139" y="6"/>
                  </a:cubicBezTo>
                  <a:cubicBezTo>
                    <a:pt x="128" y="7"/>
                    <a:pt x="116" y="8"/>
                    <a:pt x="105" y="9"/>
                  </a:cubicBezTo>
                  <a:cubicBezTo>
                    <a:pt x="104" y="9"/>
                    <a:pt x="103" y="9"/>
                    <a:pt x="102" y="10"/>
                  </a:cubicBezTo>
                  <a:cubicBezTo>
                    <a:pt x="101" y="9"/>
                    <a:pt x="99" y="10"/>
                    <a:pt x="98" y="9"/>
                  </a:cubicBezTo>
                  <a:cubicBezTo>
                    <a:pt x="96" y="11"/>
                    <a:pt x="94" y="10"/>
                    <a:pt x="92" y="10"/>
                  </a:cubicBezTo>
                  <a:cubicBezTo>
                    <a:pt x="83" y="11"/>
                    <a:pt x="77" y="13"/>
                    <a:pt x="68" y="14"/>
                  </a:cubicBezTo>
                  <a:cubicBezTo>
                    <a:pt x="61" y="15"/>
                    <a:pt x="54" y="17"/>
                    <a:pt x="47" y="19"/>
                  </a:cubicBezTo>
                  <a:cubicBezTo>
                    <a:pt x="46" y="19"/>
                    <a:pt x="45" y="19"/>
                    <a:pt x="44" y="20"/>
                  </a:cubicBezTo>
                  <a:cubicBezTo>
                    <a:pt x="41" y="20"/>
                    <a:pt x="40" y="21"/>
                    <a:pt x="38" y="22"/>
                  </a:cubicBezTo>
                  <a:cubicBezTo>
                    <a:pt x="38" y="22"/>
                    <a:pt x="38" y="22"/>
                    <a:pt x="38" y="23"/>
                  </a:cubicBezTo>
                  <a:cubicBezTo>
                    <a:pt x="37" y="23"/>
                    <a:pt x="37" y="24"/>
                    <a:pt x="36" y="24"/>
                  </a:cubicBezTo>
                  <a:cubicBezTo>
                    <a:pt x="34" y="24"/>
                    <a:pt x="32" y="22"/>
                    <a:pt x="31" y="24"/>
                  </a:cubicBezTo>
                  <a:cubicBezTo>
                    <a:pt x="32" y="25"/>
                    <a:pt x="33" y="24"/>
                    <a:pt x="34" y="24"/>
                  </a:cubicBezTo>
                  <a:cubicBezTo>
                    <a:pt x="33" y="25"/>
                    <a:pt x="32" y="25"/>
                    <a:pt x="32" y="26"/>
                  </a:cubicBezTo>
                  <a:cubicBezTo>
                    <a:pt x="32" y="26"/>
                    <a:pt x="33" y="27"/>
                    <a:pt x="33" y="28"/>
                  </a:cubicBezTo>
                  <a:cubicBezTo>
                    <a:pt x="30" y="30"/>
                    <a:pt x="27" y="31"/>
                    <a:pt x="23" y="33"/>
                  </a:cubicBezTo>
                  <a:cubicBezTo>
                    <a:pt x="21" y="34"/>
                    <a:pt x="20" y="36"/>
                    <a:pt x="17" y="36"/>
                  </a:cubicBezTo>
                  <a:cubicBezTo>
                    <a:pt x="16" y="36"/>
                    <a:pt x="15" y="35"/>
                    <a:pt x="14" y="36"/>
                  </a:cubicBezTo>
                  <a:cubicBezTo>
                    <a:pt x="14" y="38"/>
                    <a:pt x="16" y="41"/>
                    <a:pt x="17" y="44"/>
                  </a:cubicBezTo>
                  <a:cubicBezTo>
                    <a:pt x="18" y="46"/>
                    <a:pt x="19" y="48"/>
                    <a:pt x="20" y="50"/>
                  </a:cubicBezTo>
                  <a:cubicBezTo>
                    <a:pt x="20" y="52"/>
                    <a:pt x="22" y="53"/>
                    <a:pt x="23" y="55"/>
                  </a:cubicBezTo>
                  <a:cubicBezTo>
                    <a:pt x="24" y="57"/>
                    <a:pt x="24" y="61"/>
                    <a:pt x="25" y="63"/>
                  </a:cubicBezTo>
                  <a:cubicBezTo>
                    <a:pt x="26" y="64"/>
                    <a:pt x="28" y="65"/>
                    <a:pt x="28" y="66"/>
                  </a:cubicBezTo>
                  <a:cubicBezTo>
                    <a:pt x="28" y="69"/>
                    <a:pt x="27" y="70"/>
                    <a:pt x="27" y="72"/>
                  </a:cubicBezTo>
                  <a:cubicBezTo>
                    <a:pt x="27" y="73"/>
                    <a:pt x="28" y="75"/>
                    <a:pt x="29" y="77"/>
                  </a:cubicBezTo>
                  <a:cubicBezTo>
                    <a:pt x="32" y="82"/>
                    <a:pt x="36" y="87"/>
                    <a:pt x="42" y="88"/>
                  </a:cubicBezTo>
                  <a:cubicBezTo>
                    <a:pt x="47" y="89"/>
                    <a:pt x="51" y="86"/>
                    <a:pt x="55" y="86"/>
                  </a:cubicBezTo>
                  <a:cubicBezTo>
                    <a:pt x="59" y="85"/>
                    <a:pt x="61" y="88"/>
                    <a:pt x="64" y="89"/>
                  </a:cubicBezTo>
                  <a:cubicBezTo>
                    <a:pt x="65" y="90"/>
                    <a:pt x="67" y="90"/>
                    <a:pt x="67" y="91"/>
                  </a:cubicBezTo>
                  <a:cubicBezTo>
                    <a:pt x="66" y="92"/>
                    <a:pt x="64" y="92"/>
                    <a:pt x="64" y="93"/>
                  </a:cubicBezTo>
                  <a:cubicBezTo>
                    <a:pt x="64" y="94"/>
                    <a:pt x="64" y="94"/>
                    <a:pt x="64" y="95"/>
                  </a:cubicBezTo>
                  <a:cubicBezTo>
                    <a:pt x="63" y="95"/>
                    <a:pt x="62" y="96"/>
                    <a:pt x="61" y="97"/>
                  </a:cubicBezTo>
                  <a:cubicBezTo>
                    <a:pt x="65" y="99"/>
                    <a:pt x="68" y="97"/>
                    <a:pt x="72" y="96"/>
                  </a:cubicBezTo>
                  <a:cubicBezTo>
                    <a:pt x="76" y="96"/>
                    <a:pt x="80" y="96"/>
                    <a:pt x="84" y="96"/>
                  </a:cubicBezTo>
                  <a:cubicBezTo>
                    <a:pt x="104" y="95"/>
                    <a:pt x="123" y="90"/>
                    <a:pt x="142" y="89"/>
                  </a:cubicBezTo>
                  <a:cubicBezTo>
                    <a:pt x="141" y="89"/>
                    <a:pt x="140" y="89"/>
                    <a:pt x="140" y="88"/>
                  </a:cubicBezTo>
                  <a:cubicBezTo>
                    <a:pt x="140" y="87"/>
                    <a:pt x="140" y="87"/>
                    <a:pt x="140" y="87"/>
                  </a:cubicBezTo>
                  <a:cubicBezTo>
                    <a:pt x="136" y="88"/>
                    <a:pt x="134" y="88"/>
                    <a:pt x="132" y="87"/>
                  </a:cubicBezTo>
                  <a:cubicBezTo>
                    <a:pt x="133" y="86"/>
                    <a:pt x="135" y="87"/>
                    <a:pt x="136" y="86"/>
                  </a:cubicBezTo>
                  <a:cubicBezTo>
                    <a:pt x="132" y="86"/>
                    <a:pt x="126" y="87"/>
                    <a:pt x="124" y="87"/>
                  </a:cubicBezTo>
                  <a:cubicBezTo>
                    <a:pt x="125" y="85"/>
                    <a:pt x="129" y="87"/>
                    <a:pt x="130" y="85"/>
                  </a:cubicBezTo>
                  <a:cubicBezTo>
                    <a:pt x="128" y="85"/>
                    <a:pt x="123" y="87"/>
                    <a:pt x="123" y="85"/>
                  </a:cubicBezTo>
                  <a:cubicBezTo>
                    <a:pt x="125" y="83"/>
                    <a:pt x="129" y="84"/>
                    <a:pt x="132" y="83"/>
                  </a:cubicBezTo>
                  <a:cubicBezTo>
                    <a:pt x="133" y="82"/>
                    <a:pt x="132" y="81"/>
                    <a:pt x="132" y="81"/>
                  </a:cubicBezTo>
                  <a:cubicBezTo>
                    <a:pt x="138" y="80"/>
                    <a:pt x="146" y="79"/>
                    <a:pt x="154" y="79"/>
                  </a:cubicBezTo>
                  <a:cubicBezTo>
                    <a:pt x="153" y="80"/>
                    <a:pt x="151" y="79"/>
                    <a:pt x="150" y="80"/>
                  </a:cubicBezTo>
                  <a:cubicBezTo>
                    <a:pt x="150" y="81"/>
                    <a:pt x="151" y="80"/>
                    <a:pt x="152" y="80"/>
                  </a:cubicBezTo>
                  <a:cubicBezTo>
                    <a:pt x="150" y="81"/>
                    <a:pt x="148" y="81"/>
                    <a:pt x="146" y="80"/>
                  </a:cubicBezTo>
                  <a:cubicBezTo>
                    <a:pt x="145" y="81"/>
                    <a:pt x="145" y="81"/>
                    <a:pt x="144" y="82"/>
                  </a:cubicBezTo>
                  <a:cubicBezTo>
                    <a:pt x="147" y="82"/>
                    <a:pt x="151" y="81"/>
                    <a:pt x="152" y="83"/>
                  </a:cubicBezTo>
                  <a:cubicBezTo>
                    <a:pt x="155" y="83"/>
                    <a:pt x="159" y="84"/>
                    <a:pt x="162" y="83"/>
                  </a:cubicBezTo>
                  <a:cubicBezTo>
                    <a:pt x="159" y="83"/>
                    <a:pt x="156" y="83"/>
                    <a:pt x="155" y="83"/>
                  </a:cubicBezTo>
                  <a:cubicBezTo>
                    <a:pt x="155" y="81"/>
                    <a:pt x="159" y="81"/>
                    <a:pt x="161" y="82"/>
                  </a:cubicBezTo>
                  <a:cubicBezTo>
                    <a:pt x="161" y="81"/>
                    <a:pt x="162" y="81"/>
                    <a:pt x="163" y="81"/>
                  </a:cubicBezTo>
                  <a:cubicBezTo>
                    <a:pt x="163" y="81"/>
                    <a:pt x="162" y="82"/>
                    <a:pt x="163" y="82"/>
                  </a:cubicBezTo>
                  <a:cubicBezTo>
                    <a:pt x="164" y="83"/>
                    <a:pt x="165" y="82"/>
                    <a:pt x="167" y="82"/>
                  </a:cubicBezTo>
                  <a:cubicBezTo>
                    <a:pt x="167" y="82"/>
                    <a:pt x="167" y="81"/>
                    <a:pt x="168" y="81"/>
                  </a:cubicBezTo>
                  <a:cubicBezTo>
                    <a:pt x="169" y="81"/>
                    <a:pt x="172" y="80"/>
                    <a:pt x="173" y="81"/>
                  </a:cubicBezTo>
                  <a:cubicBezTo>
                    <a:pt x="172" y="82"/>
                    <a:pt x="171" y="81"/>
                    <a:pt x="170" y="82"/>
                  </a:cubicBezTo>
                  <a:cubicBezTo>
                    <a:pt x="171" y="83"/>
                    <a:pt x="173" y="81"/>
                    <a:pt x="175" y="82"/>
                  </a:cubicBezTo>
                  <a:cubicBezTo>
                    <a:pt x="175" y="81"/>
                    <a:pt x="175" y="81"/>
                    <a:pt x="176" y="81"/>
                  </a:cubicBezTo>
                  <a:cubicBezTo>
                    <a:pt x="180" y="80"/>
                    <a:pt x="186" y="80"/>
                    <a:pt x="188" y="79"/>
                  </a:cubicBezTo>
                  <a:cubicBezTo>
                    <a:pt x="188" y="79"/>
                    <a:pt x="187" y="79"/>
                    <a:pt x="187" y="79"/>
                  </a:cubicBezTo>
                  <a:cubicBezTo>
                    <a:pt x="189" y="79"/>
                    <a:pt x="191" y="78"/>
                    <a:pt x="192" y="79"/>
                  </a:cubicBezTo>
                  <a:cubicBezTo>
                    <a:pt x="192" y="79"/>
                    <a:pt x="192" y="78"/>
                    <a:pt x="192" y="78"/>
                  </a:cubicBezTo>
                  <a:cubicBezTo>
                    <a:pt x="193" y="79"/>
                    <a:pt x="193" y="78"/>
                    <a:pt x="193" y="79"/>
                  </a:cubicBezTo>
                  <a:cubicBezTo>
                    <a:pt x="194" y="80"/>
                    <a:pt x="193" y="80"/>
                    <a:pt x="193" y="80"/>
                  </a:cubicBezTo>
                  <a:cubicBezTo>
                    <a:pt x="196" y="81"/>
                    <a:pt x="200" y="80"/>
                    <a:pt x="202" y="80"/>
                  </a:cubicBezTo>
                  <a:cubicBezTo>
                    <a:pt x="201" y="80"/>
                    <a:pt x="201" y="80"/>
                    <a:pt x="201" y="79"/>
                  </a:cubicBezTo>
                  <a:cubicBezTo>
                    <a:pt x="204" y="78"/>
                    <a:pt x="207" y="79"/>
                    <a:pt x="210" y="78"/>
                  </a:cubicBezTo>
                  <a:cubicBezTo>
                    <a:pt x="208" y="78"/>
                    <a:pt x="208" y="78"/>
                    <a:pt x="207" y="77"/>
                  </a:cubicBezTo>
                  <a:cubicBezTo>
                    <a:pt x="209" y="77"/>
                    <a:pt x="212" y="77"/>
                    <a:pt x="214" y="76"/>
                  </a:cubicBezTo>
                  <a:cubicBezTo>
                    <a:pt x="212" y="76"/>
                    <a:pt x="210" y="77"/>
                    <a:pt x="209" y="76"/>
                  </a:cubicBezTo>
                  <a:cubicBezTo>
                    <a:pt x="216" y="75"/>
                    <a:pt x="224" y="75"/>
                    <a:pt x="231" y="74"/>
                  </a:cubicBezTo>
                  <a:cubicBezTo>
                    <a:pt x="226" y="74"/>
                    <a:pt x="222" y="74"/>
                    <a:pt x="218" y="74"/>
                  </a:cubicBezTo>
                  <a:cubicBezTo>
                    <a:pt x="218" y="74"/>
                    <a:pt x="218" y="74"/>
                    <a:pt x="218" y="73"/>
                  </a:cubicBezTo>
                  <a:cubicBezTo>
                    <a:pt x="217" y="73"/>
                    <a:pt x="216" y="74"/>
                    <a:pt x="216" y="73"/>
                  </a:cubicBezTo>
                  <a:cubicBezTo>
                    <a:pt x="220" y="72"/>
                    <a:pt x="226" y="73"/>
                    <a:pt x="232" y="71"/>
                  </a:cubicBezTo>
                  <a:cubicBezTo>
                    <a:pt x="231" y="71"/>
                    <a:pt x="231" y="72"/>
                    <a:pt x="230" y="71"/>
                  </a:cubicBezTo>
                  <a:cubicBezTo>
                    <a:pt x="231" y="70"/>
                    <a:pt x="232" y="70"/>
                    <a:pt x="233" y="71"/>
                  </a:cubicBezTo>
                  <a:cubicBezTo>
                    <a:pt x="233" y="69"/>
                    <a:pt x="231" y="71"/>
                    <a:pt x="231" y="70"/>
                  </a:cubicBezTo>
                  <a:cubicBezTo>
                    <a:pt x="233" y="68"/>
                    <a:pt x="236" y="69"/>
                    <a:pt x="238" y="69"/>
                  </a:cubicBezTo>
                  <a:cubicBezTo>
                    <a:pt x="239" y="69"/>
                    <a:pt x="240" y="68"/>
                    <a:pt x="241" y="68"/>
                  </a:cubicBezTo>
                  <a:cubicBezTo>
                    <a:pt x="246" y="67"/>
                    <a:pt x="252" y="68"/>
                    <a:pt x="257" y="67"/>
                  </a:cubicBezTo>
                  <a:cubicBezTo>
                    <a:pt x="253" y="67"/>
                    <a:pt x="249" y="66"/>
                    <a:pt x="247" y="67"/>
                  </a:cubicBezTo>
                  <a:cubicBezTo>
                    <a:pt x="247" y="66"/>
                    <a:pt x="244" y="66"/>
                    <a:pt x="243" y="67"/>
                  </a:cubicBezTo>
                  <a:cubicBezTo>
                    <a:pt x="242" y="67"/>
                    <a:pt x="243" y="66"/>
                    <a:pt x="242" y="66"/>
                  </a:cubicBezTo>
                  <a:cubicBezTo>
                    <a:pt x="239" y="66"/>
                    <a:pt x="236" y="66"/>
                    <a:pt x="233" y="66"/>
                  </a:cubicBezTo>
                  <a:cubicBezTo>
                    <a:pt x="231" y="66"/>
                    <a:pt x="230" y="67"/>
                    <a:pt x="229" y="66"/>
                  </a:cubicBezTo>
                  <a:cubicBezTo>
                    <a:pt x="232" y="66"/>
                    <a:pt x="233" y="65"/>
                    <a:pt x="235" y="64"/>
                  </a:cubicBezTo>
                  <a:cubicBezTo>
                    <a:pt x="236" y="65"/>
                    <a:pt x="235" y="65"/>
                    <a:pt x="236" y="65"/>
                  </a:cubicBezTo>
                  <a:cubicBezTo>
                    <a:pt x="241" y="65"/>
                    <a:pt x="243" y="64"/>
                    <a:pt x="248" y="64"/>
                  </a:cubicBezTo>
                  <a:cubicBezTo>
                    <a:pt x="247" y="64"/>
                    <a:pt x="247" y="64"/>
                    <a:pt x="247" y="63"/>
                  </a:cubicBezTo>
                  <a:cubicBezTo>
                    <a:pt x="247" y="63"/>
                    <a:pt x="248" y="62"/>
                    <a:pt x="248" y="62"/>
                  </a:cubicBezTo>
                  <a:cubicBezTo>
                    <a:pt x="249" y="62"/>
                    <a:pt x="251" y="62"/>
                    <a:pt x="253" y="62"/>
                  </a:cubicBezTo>
                  <a:cubicBezTo>
                    <a:pt x="248" y="62"/>
                    <a:pt x="243" y="62"/>
                    <a:pt x="238" y="62"/>
                  </a:cubicBezTo>
                  <a:cubicBezTo>
                    <a:pt x="236" y="62"/>
                    <a:pt x="233" y="63"/>
                    <a:pt x="231" y="61"/>
                  </a:cubicBezTo>
                  <a:cubicBezTo>
                    <a:pt x="238" y="61"/>
                    <a:pt x="246" y="61"/>
                    <a:pt x="252" y="60"/>
                  </a:cubicBezTo>
                  <a:cubicBezTo>
                    <a:pt x="251" y="59"/>
                    <a:pt x="248" y="60"/>
                    <a:pt x="246" y="60"/>
                  </a:cubicBezTo>
                  <a:cubicBezTo>
                    <a:pt x="245" y="60"/>
                    <a:pt x="243" y="60"/>
                    <a:pt x="243" y="59"/>
                  </a:cubicBezTo>
                  <a:cubicBezTo>
                    <a:pt x="244" y="59"/>
                    <a:pt x="246" y="60"/>
                    <a:pt x="247" y="58"/>
                  </a:cubicBezTo>
                  <a:cubicBezTo>
                    <a:pt x="248" y="59"/>
                    <a:pt x="249" y="59"/>
                    <a:pt x="250" y="58"/>
                  </a:cubicBezTo>
                  <a:cubicBezTo>
                    <a:pt x="249" y="58"/>
                    <a:pt x="248" y="59"/>
                    <a:pt x="248" y="58"/>
                  </a:cubicBezTo>
                  <a:cubicBezTo>
                    <a:pt x="253" y="58"/>
                    <a:pt x="259" y="57"/>
                    <a:pt x="264" y="58"/>
                  </a:cubicBezTo>
                  <a:cubicBezTo>
                    <a:pt x="264" y="58"/>
                    <a:pt x="263" y="58"/>
                    <a:pt x="263" y="59"/>
                  </a:cubicBezTo>
                  <a:cubicBezTo>
                    <a:pt x="267" y="58"/>
                    <a:pt x="270" y="59"/>
                    <a:pt x="274" y="58"/>
                  </a:cubicBezTo>
                  <a:cubicBezTo>
                    <a:pt x="276" y="58"/>
                    <a:pt x="278" y="59"/>
                    <a:pt x="280" y="59"/>
                  </a:cubicBezTo>
                  <a:cubicBezTo>
                    <a:pt x="282" y="59"/>
                    <a:pt x="285" y="58"/>
                    <a:pt x="286" y="59"/>
                  </a:cubicBezTo>
                  <a:cubicBezTo>
                    <a:pt x="284" y="60"/>
                    <a:pt x="282" y="59"/>
                    <a:pt x="280" y="60"/>
                  </a:cubicBezTo>
                  <a:cubicBezTo>
                    <a:pt x="284" y="60"/>
                    <a:pt x="287" y="60"/>
                    <a:pt x="292" y="60"/>
                  </a:cubicBezTo>
                  <a:cubicBezTo>
                    <a:pt x="290" y="59"/>
                    <a:pt x="288" y="60"/>
                    <a:pt x="287" y="59"/>
                  </a:cubicBezTo>
                  <a:cubicBezTo>
                    <a:pt x="289" y="58"/>
                    <a:pt x="292" y="59"/>
                    <a:pt x="294" y="58"/>
                  </a:cubicBezTo>
                  <a:cubicBezTo>
                    <a:pt x="296" y="58"/>
                    <a:pt x="296" y="58"/>
                    <a:pt x="296" y="58"/>
                  </a:cubicBezTo>
                  <a:cubicBezTo>
                    <a:pt x="296" y="58"/>
                    <a:pt x="295" y="58"/>
                    <a:pt x="294" y="58"/>
                  </a:cubicBezTo>
                  <a:cubicBezTo>
                    <a:pt x="289" y="58"/>
                    <a:pt x="286" y="58"/>
                    <a:pt x="283" y="57"/>
                  </a:cubicBezTo>
                  <a:cubicBezTo>
                    <a:pt x="283" y="58"/>
                    <a:pt x="283" y="58"/>
                    <a:pt x="282" y="58"/>
                  </a:cubicBezTo>
                  <a:cubicBezTo>
                    <a:pt x="277" y="57"/>
                    <a:pt x="269" y="59"/>
                    <a:pt x="264" y="58"/>
                  </a:cubicBezTo>
                  <a:cubicBezTo>
                    <a:pt x="267" y="57"/>
                    <a:pt x="273" y="58"/>
                    <a:pt x="276" y="57"/>
                  </a:cubicBezTo>
                  <a:cubicBezTo>
                    <a:pt x="275" y="57"/>
                    <a:pt x="275" y="56"/>
                    <a:pt x="274" y="56"/>
                  </a:cubicBezTo>
                  <a:cubicBezTo>
                    <a:pt x="272" y="57"/>
                    <a:pt x="267" y="57"/>
                    <a:pt x="266" y="55"/>
                  </a:cubicBezTo>
                  <a:cubicBezTo>
                    <a:pt x="262" y="55"/>
                    <a:pt x="260" y="54"/>
                    <a:pt x="258" y="56"/>
                  </a:cubicBezTo>
                  <a:cubicBezTo>
                    <a:pt x="255" y="55"/>
                    <a:pt x="249" y="55"/>
                    <a:pt x="246" y="55"/>
                  </a:cubicBezTo>
                  <a:cubicBezTo>
                    <a:pt x="249" y="54"/>
                    <a:pt x="254" y="55"/>
                    <a:pt x="258" y="54"/>
                  </a:cubicBezTo>
                  <a:cubicBezTo>
                    <a:pt x="259" y="54"/>
                    <a:pt x="258" y="55"/>
                    <a:pt x="259" y="55"/>
                  </a:cubicBezTo>
                  <a:cubicBezTo>
                    <a:pt x="261" y="54"/>
                    <a:pt x="263" y="54"/>
                    <a:pt x="264" y="55"/>
                  </a:cubicBezTo>
                  <a:cubicBezTo>
                    <a:pt x="265" y="55"/>
                    <a:pt x="265" y="54"/>
                    <a:pt x="265" y="54"/>
                  </a:cubicBezTo>
                  <a:cubicBezTo>
                    <a:pt x="278" y="53"/>
                    <a:pt x="298" y="55"/>
                    <a:pt x="310" y="54"/>
                  </a:cubicBezTo>
                  <a:cubicBezTo>
                    <a:pt x="307" y="53"/>
                    <a:pt x="304" y="53"/>
                    <a:pt x="301" y="53"/>
                  </a:cubicBezTo>
                  <a:cubicBezTo>
                    <a:pt x="301" y="52"/>
                    <a:pt x="301" y="52"/>
                    <a:pt x="301" y="52"/>
                  </a:cubicBezTo>
                  <a:cubicBezTo>
                    <a:pt x="297" y="52"/>
                    <a:pt x="293" y="52"/>
                    <a:pt x="289" y="51"/>
                  </a:cubicBezTo>
                  <a:cubicBezTo>
                    <a:pt x="288" y="52"/>
                    <a:pt x="288" y="52"/>
                    <a:pt x="288" y="53"/>
                  </a:cubicBezTo>
                  <a:cubicBezTo>
                    <a:pt x="281" y="53"/>
                    <a:pt x="270" y="53"/>
                    <a:pt x="263" y="52"/>
                  </a:cubicBezTo>
                  <a:cubicBezTo>
                    <a:pt x="263" y="51"/>
                    <a:pt x="265" y="51"/>
                    <a:pt x="266" y="51"/>
                  </a:cubicBezTo>
                  <a:cubicBezTo>
                    <a:pt x="281" y="51"/>
                    <a:pt x="296" y="52"/>
                    <a:pt x="310" y="52"/>
                  </a:cubicBezTo>
                  <a:cubicBezTo>
                    <a:pt x="319" y="52"/>
                    <a:pt x="328" y="51"/>
                    <a:pt x="338" y="51"/>
                  </a:cubicBezTo>
                  <a:cubicBezTo>
                    <a:pt x="346" y="52"/>
                    <a:pt x="354" y="52"/>
                    <a:pt x="362" y="52"/>
                  </a:cubicBezTo>
                  <a:cubicBezTo>
                    <a:pt x="363" y="52"/>
                    <a:pt x="363" y="52"/>
                    <a:pt x="363" y="52"/>
                  </a:cubicBezTo>
                  <a:cubicBezTo>
                    <a:pt x="364" y="52"/>
                    <a:pt x="364" y="52"/>
                    <a:pt x="363" y="52"/>
                  </a:cubicBezTo>
                  <a:close/>
                  <a:moveTo>
                    <a:pt x="329" y="45"/>
                  </a:moveTo>
                  <a:cubicBezTo>
                    <a:pt x="329" y="45"/>
                    <a:pt x="328" y="45"/>
                    <a:pt x="327" y="45"/>
                  </a:cubicBezTo>
                  <a:cubicBezTo>
                    <a:pt x="327" y="45"/>
                    <a:pt x="328" y="45"/>
                    <a:pt x="329" y="45"/>
                  </a:cubicBezTo>
                  <a:close/>
                  <a:moveTo>
                    <a:pt x="303" y="39"/>
                  </a:moveTo>
                  <a:cubicBezTo>
                    <a:pt x="303" y="39"/>
                    <a:pt x="302" y="39"/>
                    <a:pt x="302" y="39"/>
                  </a:cubicBezTo>
                  <a:cubicBezTo>
                    <a:pt x="302" y="38"/>
                    <a:pt x="303" y="39"/>
                    <a:pt x="303" y="39"/>
                  </a:cubicBezTo>
                  <a:close/>
                  <a:moveTo>
                    <a:pt x="302" y="37"/>
                  </a:moveTo>
                  <a:cubicBezTo>
                    <a:pt x="300" y="37"/>
                    <a:pt x="296" y="38"/>
                    <a:pt x="295" y="37"/>
                  </a:cubicBezTo>
                  <a:cubicBezTo>
                    <a:pt x="297" y="37"/>
                    <a:pt x="300" y="36"/>
                    <a:pt x="302" y="37"/>
                  </a:cubicBezTo>
                  <a:close/>
                  <a:moveTo>
                    <a:pt x="348" y="26"/>
                  </a:moveTo>
                  <a:cubicBezTo>
                    <a:pt x="348" y="27"/>
                    <a:pt x="347" y="27"/>
                    <a:pt x="346" y="26"/>
                  </a:cubicBezTo>
                  <a:cubicBezTo>
                    <a:pt x="346" y="26"/>
                    <a:pt x="348" y="26"/>
                    <a:pt x="348" y="26"/>
                  </a:cubicBezTo>
                  <a:close/>
                  <a:moveTo>
                    <a:pt x="353" y="17"/>
                  </a:moveTo>
                  <a:cubicBezTo>
                    <a:pt x="353" y="17"/>
                    <a:pt x="353" y="17"/>
                    <a:pt x="353" y="18"/>
                  </a:cubicBezTo>
                  <a:cubicBezTo>
                    <a:pt x="352" y="18"/>
                    <a:pt x="352" y="18"/>
                    <a:pt x="352" y="18"/>
                  </a:cubicBezTo>
                  <a:cubicBezTo>
                    <a:pt x="352" y="17"/>
                    <a:pt x="353" y="17"/>
                    <a:pt x="353" y="17"/>
                  </a:cubicBezTo>
                  <a:close/>
                  <a:moveTo>
                    <a:pt x="338" y="12"/>
                  </a:moveTo>
                  <a:cubicBezTo>
                    <a:pt x="338" y="12"/>
                    <a:pt x="338" y="12"/>
                    <a:pt x="337" y="12"/>
                  </a:cubicBezTo>
                  <a:cubicBezTo>
                    <a:pt x="337" y="11"/>
                    <a:pt x="338" y="12"/>
                    <a:pt x="338" y="12"/>
                  </a:cubicBezTo>
                  <a:close/>
                  <a:moveTo>
                    <a:pt x="333" y="12"/>
                  </a:moveTo>
                  <a:cubicBezTo>
                    <a:pt x="333" y="12"/>
                    <a:pt x="332" y="12"/>
                    <a:pt x="332" y="12"/>
                  </a:cubicBezTo>
                  <a:cubicBezTo>
                    <a:pt x="331" y="11"/>
                    <a:pt x="333" y="11"/>
                    <a:pt x="333" y="12"/>
                  </a:cubicBezTo>
                  <a:close/>
                  <a:moveTo>
                    <a:pt x="328" y="11"/>
                  </a:moveTo>
                  <a:cubicBezTo>
                    <a:pt x="328" y="12"/>
                    <a:pt x="328" y="12"/>
                    <a:pt x="328" y="13"/>
                  </a:cubicBezTo>
                  <a:cubicBezTo>
                    <a:pt x="327" y="13"/>
                    <a:pt x="326" y="12"/>
                    <a:pt x="325" y="13"/>
                  </a:cubicBezTo>
                  <a:cubicBezTo>
                    <a:pt x="326" y="12"/>
                    <a:pt x="327" y="12"/>
                    <a:pt x="328" y="11"/>
                  </a:cubicBezTo>
                  <a:close/>
                  <a:moveTo>
                    <a:pt x="70" y="91"/>
                  </a:moveTo>
                  <a:cubicBezTo>
                    <a:pt x="71" y="92"/>
                    <a:pt x="73" y="91"/>
                    <a:pt x="74" y="92"/>
                  </a:cubicBezTo>
                  <a:cubicBezTo>
                    <a:pt x="73" y="94"/>
                    <a:pt x="65" y="94"/>
                    <a:pt x="70" y="91"/>
                  </a:cubicBezTo>
                  <a:close/>
                  <a:moveTo>
                    <a:pt x="153" y="78"/>
                  </a:moveTo>
                  <a:cubicBezTo>
                    <a:pt x="148" y="78"/>
                    <a:pt x="142" y="79"/>
                    <a:pt x="137" y="79"/>
                  </a:cubicBezTo>
                  <a:cubicBezTo>
                    <a:pt x="135" y="80"/>
                    <a:pt x="131" y="80"/>
                    <a:pt x="129" y="79"/>
                  </a:cubicBezTo>
                  <a:cubicBezTo>
                    <a:pt x="129" y="78"/>
                    <a:pt x="130" y="79"/>
                    <a:pt x="130" y="78"/>
                  </a:cubicBezTo>
                  <a:cubicBezTo>
                    <a:pt x="140" y="79"/>
                    <a:pt x="148" y="77"/>
                    <a:pt x="158" y="77"/>
                  </a:cubicBezTo>
                  <a:cubicBezTo>
                    <a:pt x="156" y="78"/>
                    <a:pt x="155" y="78"/>
                    <a:pt x="153" y="78"/>
                  </a:cubicBezTo>
                  <a:close/>
                  <a:moveTo>
                    <a:pt x="160" y="80"/>
                  </a:moveTo>
                  <a:cubicBezTo>
                    <a:pt x="164" y="78"/>
                    <a:pt x="169" y="79"/>
                    <a:pt x="174" y="79"/>
                  </a:cubicBezTo>
                  <a:cubicBezTo>
                    <a:pt x="170" y="81"/>
                    <a:pt x="166" y="80"/>
                    <a:pt x="160" y="80"/>
                  </a:cubicBezTo>
                  <a:close/>
                  <a:moveTo>
                    <a:pt x="176" y="77"/>
                  </a:moveTo>
                  <a:cubicBezTo>
                    <a:pt x="176" y="76"/>
                    <a:pt x="177" y="76"/>
                    <a:pt x="178" y="76"/>
                  </a:cubicBezTo>
                  <a:cubicBezTo>
                    <a:pt x="177" y="77"/>
                    <a:pt x="176" y="77"/>
                    <a:pt x="176" y="77"/>
                  </a:cubicBezTo>
                  <a:close/>
                  <a:moveTo>
                    <a:pt x="184" y="79"/>
                  </a:moveTo>
                  <a:cubicBezTo>
                    <a:pt x="184" y="79"/>
                    <a:pt x="184" y="79"/>
                    <a:pt x="184" y="79"/>
                  </a:cubicBezTo>
                  <a:cubicBezTo>
                    <a:pt x="186" y="79"/>
                    <a:pt x="186" y="79"/>
                    <a:pt x="186" y="79"/>
                  </a:cubicBezTo>
                  <a:cubicBezTo>
                    <a:pt x="186" y="80"/>
                    <a:pt x="185" y="79"/>
                    <a:pt x="184" y="79"/>
                  </a:cubicBezTo>
                  <a:close/>
                  <a:moveTo>
                    <a:pt x="192" y="6"/>
                  </a:moveTo>
                  <a:cubicBezTo>
                    <a:pt x="192" y="5"/>
                    <a:pt x="194" y="5"/>
                    <a:pt x="194" y="6"/>
                  </a:cubicBezTo>
                  <a:cubicBezTo>
                    <a:pt x="193" y="6"/>
                    <a:pt x="193" y="5"/>
                    <a:pt x="192" y="6"/>
                  </a:cubicBezTo>
                  <a:close/>
                  <a:moveTo>
                    <a:pt x="192" y="8"/>
                  </a:moveTo>
                  <a:cubicBezTo>
                    <a:pt x="193" y="7"/>
                    <a:pt x="195" y="8"/>
                    <a:pt x="196" y="7"/>
                  </a:cubicBezTo>
                  <a:cubicBezTo>
                    <a:pt x="196" y="8"/>
                    <a:pt x="193" y="8"/>
                    <a:pt x="192" y="8"/>
                  </a:cubicBezTo>
                  <a:close/>
                  <a:moveTo>
                    <a:pt x="195" y="80"/>
                  </a:moveTo>
                  <a:cubicBezTo>
                    <a:pt x="196" y="79"/>
                    <a:pt x="198" y="79"/>
                    <a:pt x="200" y="79"/>
                  </a:cubicBezTo>
                  <a:cubicBezTo>
                    <a:pt x="199" y="81"/>
                    <a:pt x="197" y="80"/>
                    <a:pt x="195" y="80"/>
                  </a:cubicBezTo>
                  <a:close/>
                  <a:moveTo>
                    <a:pt x="193" y="77"/>
                  </a:moveTo>
                  <a:cubicBezTo>
                    <a:pt x="196" y="76"/>
                    <a:pt x="199" y="76"/>
                    <a:pt x="202" y="76"/>
                  </a:cubicBezTo>
                  <a:cubicBezTo>
                    <a:pt x="200" y="78"/>
                    <a:pt x="196" y="76"/>
                    <a:pt x="193" y="77"/>
                  </a:cubicBezTo>
                  <a:close/>
                  <a:moveTo>
                    <a:pt x="202" y="7"/>
                  </a:moveTo>
                  <a:cubicBezTo>
                    <a:pt x="203" y="6"/>
                    <a:pt x="206" y="7"/>
                    <a:pt x="202" y="7"/>
                  </a:cubicBezTo>
                  <a:close/>
                  <a:moveTo>
                    <a:pt x="204" y="78"/>
                  </a:moveTo>
                  <a:cubicBezTo>
                    <a:pt x="205" y="77"/>
                    <a:pt x="206" y="77"/>
                    <a:pt x="207" y="77"/>
                  </a:cubicBezTo>
                  <a:cubicBezTo>
                    <a:pt x="207" y="78"/>
                    <a:pt x="205" y="77"/>
                    <a:pt x="204" y="78"/>
                  </a:cubicBezTo>
                  <a:close/>
                  <a:moveTo>
                    <a:pt x="290" y="52"/>
                  </a:moveTo>
                  <a:cubicBezTo>
                    <a:pt x="289" y="53"/>
                    <a:pt x="289" y="53"/>
                    <a:pt x="288" y="53"/>
                  </a:cubicBezTo>
                  <a:cubicBezTo>
                    <a:pt x="288" y="52"/>
                    <a:pt x="290" y="52"/>
                    <a:pt x="290" y="52"/>
                  </a:cubicBezTo>
                  <a:close/>
                  <a:moveTo>
                    <a:pt x="278" y="25"/>
                  </a:moveTo>
                  <a:cubicBezTo>
                    <a:pt x="278" y="24"/>
                    <a:pt x="280" y="24"/>
                    <a:pt x="280" y="25"/>
                  </a:cubicBezTo>
                  <a:cubicBezTo>
                    <a:pt x="280" y="25"/>
                    <a:pt x="278" y="25"/>
                    <a:pt x="278" y="25"/>
                  </a:cubicBezTo>
                  <a:close/>
                  <a:moveTo>
                    <a:pt x="281" y="25"/>
                  </a:moveTo>
                  <a:cubicBezTo>
                    <a:pt x="281" y="24"/>
                    <a:pt x="283" y="24"/>
                    <a:pt x="284" y="24"/>
                  </a:cubicBezTo>
                  <a:cubicBezTo>
                    <a:pt x="283" y="26"/>
                    <a:pt x="282" y="24"/>
                    <a:pt x="281" y="25"/>
                  </a:cubicBezTo>
                  <a:close/>
                  <a:moveTo>
                    <a:pt x="285" y="25"/>
                  </a:moveTo>
                  <a:cubicBezTo>
                    <a:pt x="285" y="24"/>
                    <a:pt x="286" y="24"/>
                    <a:pt x="286" y="24"/>
                  </a:cubicBezTo>
                  <a:cubicBezTo>
                    <a:pt x="286" y="25"/>
                    <a:pt x="285" y="25"/>
                    <a:pt x="285" y="25"/>
                  </a:cubicBezTo>
                  <a:close/>
                  <a:moveTo>
                    <a:pt x="288" y="25"/>
                  </a:moveTo>
                  <a:cubicBezTo>
                    <a:pt x="289" y="24"/>
                    <a:pt x="291" y="25"/>
                    <a:pt x="291" y="25"/>
                  </a:cubicBezTo>
                  <a:cubicBezTo>
                    <a:pt x="291" y="25"/>
                    <a:pt x="289" y="25"/>
                    <a:pt x="288" y="25"/>
                  </a:cubicBezTo>
                  <a:close/>
                  <a:moveTo>
                    <a:pt x="288" y="21"/>
                  </a:moveTo>
                  <a:cubicBezTo>
                    <a:pt x="288" y="21"/>
                    <a:pt x="289" y="21"/>
                    <a:pt x="289" y="22"/>
                  </a:cubicBezTo>
                  <a:cubicBezTo>
                    <a:pt x="288" y="22"/>
                    <a:pt x="288" y="21"/>
                    <a:pt x="288" y="21"/>
                  </a:cubicBezTo>
                  <a:close/>
                  <a:moveTo>
                    <a:pt x="291" y="25"/>
                  </a:moveTo>
                  <a:cubicBezTo>
                    <a:pt x="291" y="24"/>
                    <a:pt x="293" y="25"/>
                    <a:pt x="293" y="24"/>
                  </a:cubicBezTo>
                  <a:cubicBezTo>
                    <a:pt x="294" y="25"/>
                    <a:pt x="292" y="25"/>
                    <a:pt x="291" y="25"/>
                  </a:cubicBezTo>
                  <a:close/>
                  <a:moveTo>
                    <a:pt x="295" y="25"/>
                  </a:moveTo>
                  <a:cubicBezTo>
                    <a:pt x="295" y="24"/>
                    <a:pt x="297" y="25"/>
                    <a:pt x="298" y="25"/>
                  </a:cubicBezTo>
                  <a:cubicBezTo>
                    <a:pt x="298" y="25"/>
                    <a:pt x="296" y="25"/>
                    <a:pt x="295" y="25"/>
                  </a:cubicBezTo>
                  <a:close/>
                  <a:moveTo>
                    <a:pt x="306" y="24"/>
                  </a:moveTo>
                  <a:cubicBezTo>
                    <a:pt x="307" y="23"/>
                    <a:pt x="308" y="23"/>
                    <a:pt x="308" y="23"/>
                  </a:cubicBezTo>
                  <a:cubicBezTo>
                    <a:pt x="308" y="24"/>
                    <a:pt x="307" y="24"/>
                    <a:pt x="306" y="24"/>
                  </a:cubicBezTo>
                  <a:close/>
                  <a:moveTo>
                    <a:pt x="308" y="23"/>
                  </a:moveTo>
                  <a:cubicBezTo>
                    <a:pt x="308" y="23"/>
                    <a:pt x="310" y="23"/>
                    <a:pt x="310" y="23"/>
                  </a:cubicBezTo>
                  <a:cubicBezTo>
                    <a:pt x="309" y="24"/>
                    <a:pt x="309" y="23"/>
                    <a:pt x="308" y="23"/>
                  </a:cubicBezTo>
                  <a:close/>
                  <a:moveTo>
                    <a:pt x="311" y="24"/>
                  </a:moveTo>
                  <a:cubicBezTo>
                    <a:pt x="311" y="23"/>
                    <a:pt x="311" y="23"/>
                    <a:pt x="311" y="23"/>
                  </a:cubicBezTo>
                  <a:cubicBezTo>
                    <a:pt x="312" y="23"/>
                    <a:pt x="313" y="23"/>
                    <a:pt x="313" y="24"/>
                  </a:cubicBezTo>
                  <a:lnTo>
                    <a:pt x="311" y="24"/>
                  </a:lnTo>
                  <a:close/>
                  <a:moveTo>
                    <a:pt x="288" y="13"/>
                  </a:moveTo>
                  <a:cubicBezTo>
                    <a:pt x="298" y="12"/>
                    <a:pt x="305" y="13"/>
                    <a:pt x="315" y="13"/>
                  </a:cubicBezTo>
                  <a:cubicBezTo>
                    <a:pt x="315" y="14"/>
                    <a:pt x="316" y="14"/>
                    <a:pt x="316" y="14"/>
                  </a:cubicBezTo>
                  <a:cubicBezTo>
                    <a:pt x="314" y="14"/>
                    <a:pt x="310" y="14"/>
                    <a:pt x="308" y="14"/>
                  </a:cubicBezTo>
                  <a:cubicBezTo>
                    <a:pt x="307" y="14"/>
                    <a:pt x="309" y="14"/>
                    <a:pt x="308" y="14"/>
                  </a:cubicBezTo>
                  <a:cubicBezTo>
                    <a:pt x="303" y="15"/>
                    <a:pt x="298" y="14"/>
                    <a:pt x="295" y="14"/>
                  </a:cubicBezTo>
                  <a:cubicBezTo>
                    <a:pt x="292" y="14"/>
                    <a:pt x="290" y="15"/>
                    <a:pt x="288" y="13"/>
                  </a:cubicBezTo>
                  <a:cubicBezTo>
                    <a:pt x="288" y="13"/>
                    <a:pt x="288" y="13"/>
                    <a:pt x="288" y="13"/>
                  </a:cubicBezTo>
                  <a:close/>
                  <a:moveTo>
                    <a:pt x="287" y="10"/>
                  </a:moveTo>
                  <a:cubicBezTo>
                    <a:pt x="286" y="12"/>
                    <a:pt x="282" y="10"/>
                    <a:pt x="278" y="11"/>
                  </a:cubicBezTo>
                  <a:cubicBezTo>
                    <a:pt x="281" y="9"/>
                    <a:pt x="285" y="11"/>
                    <a:pt x="287" y="10"/>
                  </a:cubicBezTo>
                  <a:close/>
                  <a:moveTo>
                    <a:pt x="244" y="2"/>
                  </a:moveTo>
                  <a:cubicBezTo>
                    <a:pt x="243" y="2"/>
                    <a:pt x="241" y="2"/>
                    <a:pt x="239" y="2"/>
                  </a:cubicBezTo>
                  <a:cubicBezTo>
                    <a:pt x="240" y="1"/>
                    <a:pt x="243" y="1"/>
                    <a:pt x="244" y="2"/>
                  </a:cubicBezTo>
                  <a:close/>
                  <a:moveTo>
                    <a:pt x="209" y="75"/>
                  </a:moveTo>
                  <a:cubicBezTo>
                    <a:pt x="209" y="74"/>
                    <a:pt x="210" y="74"/>
                    <a:pt x="211" y="74"/>
                  </a:cubicBezTo>
                  <a:cubicBezTo>
                    <a:pt x="210" y="75"/>
                    <a:pt x="209" y="75"/>
                    <a:pt x="209" y="75"/>
                  </a:cubicBezTo>
                  <a:close/>
                  <a:moveTo>
                    <a:pt x="214" y="71"/>
                  </a:moveTo>
                  <a:cubicBezTo>
                    <a:pt x="214" y="71"/>
                    <a:pt x="215" y="71"/>
                    <a:pt x="215" y="71"/>
                  </a:cubicBezTo>
                  <a:cubicBezTo>
                    <a:pt x="215" y="72"/>
                    <a:pt x="215" y="72"/>
                    <a:pt x="214" y="71"/>
                  </a:cubicBezTo>
                  <a:close/>
                  <a:moveTo>
                    <a:pt x="208" y="7"/>
                  </a:moveTo>
                  <a:cubicBezTo>
                    <a:pt x="210" y="6"/>
                    <a:pt x="215" y="7"/>
                    <a:pt x="217" y="7"/>
                  </a:cubicBezTo>
                  <a:cubicBezTo>
                    <a:pt x="215" y="8"/>
                    <a:pt x="211" y="7"/>
                    <a:pt x="208" y="7"/>
                  </a:cubicBezTo>
                  <a:close/>
                  <a:moveTo>
                    <a:pt x="216" y="71"/>
                  </a:moveTo>
                  <a:cubicBezTo>
                    <a:pt x="216" y="71"/>
                    <a:pt x="218" y="70"/>
                    <a:pt x="220" y="70"/>
                  </a:cubicBezTo>
                  <a:cubicBezTo>
                    <a:pt x="222" y="70"/>
                    <a:pt x="224" y="70"/>
                    <a:pt x="225" y="71"/>
                  </a:cubicBezTo>
                  <a:cubicBezTo>
                    <a:pt x="222" y="70"/>
                    <a:pt x="219" y="72"/>
                    <a:pt x="216" y="71"/>
                  </a:cubicBezTo>
                  <a:close/>
                  <a:moveTo>
                    <a:pt x="230" y="69"/>
                  </a:moveTo>
                  <a:cubicBezTo>
                    <a:pt x="229" y="69"/>
                    <a:pt x="230" y="69"/>
                    <a:pt x="230" y="70"/>
                  </a:cubicBezTo>
                  <a:cubicBezTo>
                    <a:pt x="231" y="70"/>
                    <a:pt x="230" y="69"/>
                    <a:pt x="230" y="69"/>
                  </a:cubicBezTo>
                  <a:cubicBezTo>
                    <a:pt x="231" y="69"/>
                    <a:pt x="230" y="70"/>
                    <a:pt x="231" y="70"/>
                  </a:cubicBezTo>
                  <a:cubicBezTo>
                    <a:pt x="229" y="70"/>
                    <a:pt x="229" y="70"/>
                    <a:pt x="229" y="70"/>
                  </a:cubicBezTo>
                  <a:cubicBezTo>
                    <a:pt x="230" y="69"/>
                    <a:pt x="229" y="69"/>
                    <a:pt x="228" y="69"/>
                  </a:cubicBezTo>
                  <a:cubicBezTo>
                    <a:pt x="228" y="68"/>
                    <a:pt x="229" y="69"/>
                    <a:pt x="230" y="69"/>
                  </a:cubicBezTo>
                  <a:close/>
                  <a:moveTo>
                    <a:pt x="227" y="9"/>
                  </a:moveTo>
                  <a:cubicBezTo>
                    <a:pt x="227" y="9"/>
                    <a:pt x="229" y="9"/>
                    <a:pt x="230" y="9"/>
                  </a:cubicBezTo>
                  <a:cubicBezTo>
                    <a:pt x="229" y="10"/>
                    <a:pt x="228" y="9"/>
                    <a:pt x="227" y="9"/>
                  </a:cubicBezTo>
                  <a:close/>
                  <a:moveTo>
                    <a:pt x="218" y="7"/>
                  </a:moveTo>
                  <a:cubicBezTo>
                    <a:pt x="221" y="5"/>
                    <a:pt x="226" y="7"/>
                    <a:pt x="228" y="6"/>
                  </a:cubicBezTo>
                  <a:cubicBezTo>
                    <a:pt x="227" y="5"/>
                    <a:pt x="226" y="6"/>
                    <a:pt x="224" y="5"/>
                  </a:cubicBezTo>
                  <a:cubicBezTo>
                    <a:pt x="228" y="4"/>
                    <a:pt x="231" y="5"/>
                    <a:pt x="235" y="5"/>
                  </a:cubicBezTo>
                  <a:cubicBezTo>
                    <a:pt x="236" y="6"/>
                    <a:pt x="233" y="6"/>
                    <a:pt x="233" y="5"/>
                  </a:cubicBezTo>
                  <a:cubicBezTo>
                    <a:pt x="232" y="6"/>
                    <a:pt x="231" y="6"/>
                    <a:pt x="229" y="6"/>
                  </a:cubicBezTo>
                  <a:cubicBezTo>
                    <a:pt x="229" y="8"/>
                    <a:pt x="231" y="6"/>
                    <a:pt x="232" y="7"/>
                  </a:cubicBezTo>
                  <a:cubicBezTo>
                    <a:pt x="227" y="7"/>
                    <a:pt x="222" y="7"/>
                    <a:pt x="218" y="7"/>
                  </a:cubicBezTo>
                  <a:close/>
                  <a:moveTo>
                    <a:pt x="232" y="60"/>
                  </a:moveTo>
                  <a:cubicBezTo>
                    <a:pt x="232" y="59"/>
                    <a:pt x="234" y="59"/>
                    <a:pt x="235" y="60"/>
                  </a:cubicBezTo>
                  <a:cubicBezTo>
                    <a:pt x="234" y="61"/>
                    <a:pt x="234" y="60"/>
                    <a:pt x="232" y="60"/>
                  </a:cubicBezTo>
                  <a:close/>
                  <a:moveTo>
                    <a:pt x="234" y="9"/>
                  </a:moveTo>
                  <a:cubicBezTo>
                    <a:pt x="234" y="8"/>
                    <a:pt x="236" y="8"/>
                    <a:pt x="236" y="9"/>
                  </a:cubicBezTo>
                  <a:cubicBezTo>
                    <a:pt x="236" y="9"/>
                    <a:pt x="235" y="9"/>
                    <a:pt x="234" y="9"/>
                  </a:cubicBezTo>
                  <a:close/>
                  <a:moveTo>
                    <a:pt x="237" y="14"/>
                  </a:moveTo>
                  <a:cubicBezTo>
                    <a:pt x="237" y="14"/>
                    <a:pt x="238" y="14"/>
                    <a:pt x="238" y="14"/>
                  </a:cubicBezTo>
                  <a:cubicBezTo>
                    <a:pt x="238" y="14"/>
                    <a:pt x="238" y="14"/>
                    <a:pt x="237" y="14"/>
                  </a:cubicBezTo>
                  <a:close/>
                  <a:moveTo>
                    <a:pt x="239" y="14"/>
                  </a:moveTo>
                  <a:cubicBezTo>
                    <a:pt x="241" y="13"/>
                    <a:pt x="242" y="13"/>
                    <a:pt x="243" y="14"/>
                  </a:cubicBezTo>
                  <a:cubicBezTo>
                    <a:pt x="243" y="15"/>
                    <a:pt x="240" y="14"/>
                    <a:pt x="239" y="14"/>
                  </a:cubicBezTo>
                  <a:close/>
                  <a:moveTo>
                    <a:pt x="243" y="14"/>
                  </a:moveTo>
                  <a:cubicBezTo>
                    <a:pt x="243" y="13"/>
                    <a:pt x="245" y="13"/>
                    <a:pt x="246" y="14"/>
                  </a:cubicBezTo>
                  <a:cubicBezTo>
                    <a:pt x="246" y="14"/>
                    <a:pt x="244" y="14"/>
                    <a:pt x="243" y="14"/>
                  </a:cubicBezTo>
                  <a:close/>
                  <a:moveTo>
                    <a:pt x="245" y="19"/>
                  </a:moveTo>
                  <a:cubicBezTo>
                    <a:pt x="251" y="17"/>
                    <a:pt x="260" y="19"/>
                    <a:pt x="266" y="17"/>
                  </a:cubicBezTo>
                  <a:cubicBezTo>
                    <a:pt x="273" y="18"/>
                    <a:pt x="282" y="17"/>
                    <a:pt x="289" y="16"/>
                  </a:cubicBezTo>
                  <a:cubicBezTo>
                    <a:pt x="289" y="16"/>
                    <a:pt x="288" y="16"/>
                    <a:pt x="288" y="16"/>
                  </a:cubicBezTo>
                  <a:cubicBezTo>
                    <a:pt x="295" y="15"/>
                    <a:pt x="301" y="16"/>
                    <a:pt x="308" y="16"/>
                  </a:cubicBezTo>
                  <a:cubicBezTo>
                    <a:pt x="308" y="18"/>
                    <a:pt x="302" y="16"/>
                    <a:pt x="301" y="18"/>
                  </a:cubicBezTo>
                  <a:cubicBezTo>
                    <a:pt x="302" y="18"/>
                    <a:pt x="303" y="18"/>
                    <a:pt x="305" y="18"/>
                  </a:cubicBezTo>
                  <a:cubicBezTo>
                    <a:pt x="296" y="20"/>
                    <a:pt x="284" y="17"/>
                    <a:pt x="274" y="19"/>
                  </a:cubicBezTo>
                  <a:cubicBezTo>
                    <a:pt x="273" y="19"/>
                    <a:pt x="272" y="20"/>
                    <a:pt x="271" y="19"/>
                  </a:cubicBezTo>
                  <a:cubicBezTo>
                    <a:pt x="270" y="19"/>
                    <a:pt x="270" y="19"/>
                    <a:pt x="269" y="19"/>
                  </a:cubicBezTo>
                  <a:cubicBezTo>
                    <a:pt x="268" y="19"/>
                    <a:pt x="268" y="19"/>
                    <a:pt x="268" y="19"/>
                  </a:cubicBezTo>
                  <a:cubicBezTo>
                    <a:pt x="267" y="20"/>
                    <a:pt x="264" y="18"/>
                    <a:pt x="262" y="19"/>
                  </a:cubicBezTo>
                  <a:cubicBezTo>
                    <a:pt x="261" y="19"/>
                    <a:pt x="259" y="20"/>
                    <a:pt x="258" y="19"/>
                  </a:cubicBezTo>
                  <a:cubicBezTo>
                    <a:pt x="255" y="19"/>
                    <a:pt x="249" y="19"/>
                    <a:pt x="245" y="19"/>
                  </a:cubicBezTo>
                  <a:close/>
                  <a:moveTo>
                    <a:pt x="251" y="22"/>
                  </a:moveTo>
                  <a:cubicBezTo>
                    <a:pt x="260" y="20"/>
                    <a:pt x="270" y="21"/>
                    <a:pt x="279" y="21"/>
                  </a:cubicBezTo>
                  <a:cubicBezTo>
                    <a:pt x="280" y="21"/>
                    <a:pt x="278" y="21"/>
                    <a:pt x="279" y="20"/>
                  </a:cubicBezTo>
                  <a:cubicBezTo>
                    <a:pt x="281" y="20"/>
                    <a:pt x="281" y="20"/>
                    <a:pt x="281" y="20"/>
                  </a:cubicBezTo>
                  <a:cubicBezTo>
                    <a:pt x="280" y="21"/>
                    <a:pt x="279" y="20"/>
                    <a:pt x="279" y="21"/>
                  </a:cubicBezTo>
                  <a:cubicBezTo>
                    <a:pt x="281" y="22"/>
                    <a:pt x="285" y="20"/>
                    <a:pt x="286" y="22"/>
                  </a:cubicBezTo>
                  <a:cubicBezTo>
                    <a:pt x="273" y="22"/>
                    <a:pt x="263" y="23"/>
                    <a:pt x="251" y="22"/>
                  </a:cubicBezTo>
                  <a:close/>
                  <a:moveTo>
                    <a:pt x="260" y="25"/>
                  </a:moveTo>
                  <a:cubicBezTo>
                    <a:pt x="265" y="24"/>
                    <a:pt x="272" y="24"/>
                    <a:pt x="276" y="25"/>
                  </a:cubicBezTo>
                  <a:cubicBezTo>
                    <a:pt x="271" y="25"/>
                    <a:pt x="265" y="25"/>
                    <a:pt x="260" y="25"/>
                  </a:cubicBezTo>
                  <a:close/>
                  <a:moveTo>
                    <a:pt x="273" y="30"/>
                  </a:moveTo>
                  <a:cubicBezTo>
                    <a:pt x="273" y="29"/>
                    <a:pt x="274" y="29"/>
                    <a:pt x="274" y="29"/>
                  </a:cubicBezTo>
                  <a:cubicBezTo>
                    <a:pt x="274" y="30"/>
                    <a:pt x="273" y="30"/>
                    <a:pt x="273" y="30"/>
                  </a:cubicBezTo>
                  <a:close/>
                  <a:moveTo>
                    <a:pt x="280" y="47"/>
                  </a:moveTo>
                  <a:cubicBezTo>
                    <a:pt x="281" y="46"/>
                    <a:pt x="284" y="46"/>
                    <a:pt x="285" y="47"/>
                  </a:cubicBezTo>
                  <a:cubicBezTo>
                    <a:pt x="283" y="47"/>
                    <a:pt x="282" y="47"/>
                    <a:pt x="280" y="47"/>
                  </a:cubicBezTo>
                  <a:close/>
                  <a:moveTo>
                    <a:pt x="319" y="45"/>
                  </a:moveTo>
                  <a:cubicBezTo>
                    <a:pt x="319" y="44"/>
                    <a:pt x="320" y="44"/>
                    <a:pt x="320" y="45"/>
                  </a:cubicBezTo>
                  <a:cubicBezTo>
                    <a:pt x="320" y="46"/>
                    <a:pt x="320" y="45"/>
                    <a:pt x="319" y="45"/>
                  </a:cubicBezTo>
                  <a:close/>
                  <a:moveTo>
                    <a:pt x="323" y="45"/>
                  </a:moveTo>
                  <a:cubicBezTo>
                    <a:pt x="324" y="45"/>
                    <a:pt x="325" y="45"/>
                    <a:pt x="325" y="45"/>
                  </a:cubicBezTo>
                  <a:cubicBezTo>
                    <a:pt x="325" y="45"/>
                    <a:pt x="324" y="45"/>
                    <a:pt x="323" y="45"/>
                  </a:cubicBezTo>
                  <a:close/>
                  <a:moveTo>
                    <a:pt x="199" y="83"/>
                  </a:moveTo>
                  <a:cubicBezTo>
                    <a:pt x="201" y="82"/>
                    <a:pt x="205" y="84"/>
                    <a:pt x="207" y="83"/>
                  </a:cubicBezTo>
                  <a:cubicBezTo>
                    <a:pt x="206" y="82"/>
                    <a:pt x="204" y="82"/>
                    <a:pt x="203" y="82"/>
                  </a:cubicBezTo>
                  <a:cubicBezTo>
                    <a:pt x="203" y="82"/>
                    <a:pt x="204" y="81"/>
                    <a:pt x="203" y="81"/>
                  </a:cubicBezTo>
                  <a:cubicBezTo>
                    <a:pt x="200" y="81"/>
                    <a:pt x="195" y="82"/>
                    <a:pt x="192" y="81"/>
                  </a:cubicBezTo>
                  <a:cubicBezTo>
                    <a:pt x="192" y="80"/>
                    <a:pt x="193" y="81"/>
                    <a:pt x="193" y="80"/>
                  </a:cubicBezTo>
                  <a:cubicBezTo>
                    <a:pt x="192" y="80"/>
                    <a:pt x="190" y="80"/>
                    <a:pt x="189" y="81"/>
                  </a:cubicBezTo>
                  <a:cubicBezTo>
                    <a:pt x="190" y="81"/>
                    <a:pt x="191" y="81"/>
                    <a:pt x="191" y="82"/>
                  </a:cubicBezTo>
                  <a:cubicBezTo>
                    <a:pt x="178" y="82"/>
                    <a:pt x="164" y="83"/>
                    <a:pt x="153" y="85"/>
                  </a:cubicBezTo>
                  <a:cubicBezTo>
                    <a:pt x="157" y="85"/>
                    <a:pt x="161" y="84"/>
                    <a:pt x="164" y="84"/>
                  </a:cubicBezTo>
                  <a:cubicBezTo>
                    <a:pt x="159" y="86"/>
                    <a:pt x="153" y="85"/>
                    <a:pt x="149" y="87"/>
                  </a:cubicBezTo>
                  <a:cubicBezTo>
                    <a:pt x="150" y="87"/>
                    <a:pt x="151" y="86"/>
                    <a:pt x="151" y="87"/>
                  </a:cubicBezTo>
                  <a:cubicBezTo>
                    <a:pt x="151" y="88"/>
                    <a:pt x="149" y="87"/>
                    <a:pt x="149" y="88"/>
                  </a:cubicBezTo>
                  <a:cubicBezTo>
                    <a:pt x="154" y="88"/>
                    <a:pt x="159" y="88"/>
                    <a:pt x="163" y="88"/>
                  </a:cubicBezTo>
                  <a:cubicBezTo>
                    <a:pt x="165" y="87"/>
                    <a:pt x="166" y="88"/>
                    <a:pt x="167" y="88"/>
                  </a:cubicBezTo>
                  <a:cubicBezTo>
                    <a:pt x="171" y="88"/>
                    <a:pt x="174" y="87"/>
                    <a:pt x="178" y="87"/>
                  </a:cubicBezTo>
                  <a:cubicBezTo>
                    <a:pt x="186" y="86"/>
                    <a:pt x="198" y="86"/>
                    <a:pt x="206" y="85"/>
                  </a:cubicBezTo>
                  <a:cubicBezTo>
                    <a:pt x="205" y="85"/>
                    <a:pt x="204" y="85"/>
                    <a:pt x="204" y="85"/>
                  </a:cubicBezTo>
                  <a:cubicBezTo>
                    <a:pt x="205" y="85"/>
                    <a:pt x="206" y="84"/>
                    <a:pt x="207" y="84"/>
                  </a:cubicBezTo>
                  <a:cubicBezTo>
                    <a:pt x="208" y="84"/>
                    <a:pt x="210" y="85"/>
                    <a:pt x="211" y="84"/>
                  </a:cubicBezTo>
                  <a:cubicBezTo>
                    <a:pt x="207" y="84"/>
                    <a:pt x="201" y="84"/>
                    <a:pt x="199" y="83"/>
                  </a:cubicBezTo>
                  <a:close/>
                  <a:moveTo>
                    <a:pt x="190" y="82"/>
                  </a:moveTo>
                  <a:cubicBezTo>
                    <a:pt x="193" y="82"/>
                    <a:pt x="195" y="82"/>
                    <a:pt x="197" y="82"/>
                  </a:cubicBezTo>
                  <a:cubicBezTo>
                    <a:pt x="197" y="83"/>
                    <a:pt x="196" y="83"/>
                    <a:pt x="197" y="83"/>
                  </a:cubicBezTo>
                  <a:cubicBezTo>
                    <a:pt x="195" y="84"/>
                    <a:pt x="193" y="83"/>
                    <a:pt x="190" y="83"/>
                  </a:cubicBezTo>
                  <a:lnTo>
                    <a:pt x="190" y="82"/>
                  </a:lnTo>
                  <a:close/>
                  <a:moveTo>
                    <a:pt x="187" y="83"/>
                  </a:moveTo>
                  <a:cubicBezTo>
                    <a:pt x="184" y="84"/>
                    <a:pt x="178" y="84"/>
                    <a:pt x="176" y="84"/>
                  </a:cubicBezTo>
                  <a:cubicBezTo>
                    <a:pt x="179" y="82"/>
                    <a:pt x="183" y="83"/>
                    <a:pt x="187" y="83"/>
                  </a:cubicBezTo>
                  <a:close/>
                  <a:moveTo>
                    <a:pt x="175" y="84"/>
                  </a:moveTo>
                  <a:cubicBezTo>
                    <a:pt x="175" y="84"/>
                    <a:pt x="174" y="84"/>
                    <a:pt x="174" y="84"/>
                  </a:cubicBezTo>
                  <a:cubicBezTo>
                    <a:pt x="174" y="83"/>
                    <a:pt x="175" y="83"/>
                    <a:pt x="175" y="84"/>
                  </a:cubicBezTo>
                  <a:close/>
                  <a:moveTo>
                    <a:pt x="170" y="86"/>
                  </a:moveTo>
                  <a:cubicBezTo>
                    <a:pt x="170" y="85"/>
                    <a:pt x="171" y="85"/>
                    <a:pt x="171" y="86"/>
                  </a:cubicBezTo>
                  <a:cubicBezTo>
                    <a:pt x="171" y="86"/>
                    <a:pt x="170" y="86"/>
                    <a:pt x="170" y="86"/>
                  </a:cubicBezTo>
                  <a:close/>
                  <a:moveTo>
                    <a:pt x="172" y="86"/>
                  </a:moveTo>
                  <a:cubicBezTo>
                    <a:pt x="172" y="85"/>
                    <a:pt x="172" y="85"/>
                    <a:pt x="172" y="85"/>
                  </a:cubicBezTo>
                  <a:cubicBezTo>
                    <a:pt x="174" y="85"/>
                    <a:pt x="178" y="83"/>
                    <a:pt x="180" y="86"/>
                  </a:cubicBezTo>
                  <a:cubicBezTo>
                    <a:pt x="177" y="86"/>
                    <a:pt x="175" y="86"/>
                    <a:pt x="172" y="86"/>
                  </a:cubicBezTo>
                  <a:close/>
                  <a:moveTo>
                    <a:pt x="189" y="85"/>
                  </a:moveTo>
                  <a:cubicBezTo>
                    <a:pt x="187" y="85"/>
                    <a:pt x="184" y="85"/>
                    <a:pt x="183" y="85"/>
                  </a:cubicBezTo>
                  <a:cubicBezTo>
                    <a:pt x="182" y="85"/>
                    <a:pt x="182" y="85"/>
                    <a:pt x="182" y="85"/>
                  </a:cubicBezTo>
                  <a:cubicBezTo>
                    <a:pt x="183" y="84"/>
                    <a:pt x="186" y="84"/>
                    <a:pt x="188" y="85"/>
                  </a:cubicBezTo>
                  <a:cubicBezTo>
                    <a:pt x="188" y="84"/>
                    <a:pt x="187" y="83"/>
                    <a:pt x="188" y="83"/>
                  </a:cubicBezTo>
                  <a:cubicBezTo>
                    <a:pt x="189" y="83"/>
                    <a:pt x="188" y="84"/>
                    <a:pt x="188" y="84"/>
                  </a:cubicBezTo>
                  <a:cubicBezTo>
                    <a:pt x="191" y="84"/>
                    <a:pt x="192" y="83"/>
                    <a:pt x="195" y="84"/>
                  </a:cubicBezTo>
                  <a:cubicBezTo>
                    <a:pt x="195" y="86"/>
                    <a:pt x="191" y="83"/>
                    <a:pt x="189" y="85"/>
                  </a:cubicBezTo>
                  <a:close/>
                  <a:moveTo>
                    <a:pt x="196" y="84"/>
                  </a:moveTo>
                  <a:cubicBezTo>
                    <a:pt x="196" y="84"/>
                    <a:pt x="196" y="84"/>
                    <a:pt x="196" y="84"/>
                  </a:cubicBezTo>
                  <a:cubicBezTo>
                    <a:pt x="196" y="83"/>
                    <a:pt x="197" y="84"/>
                    <a:pt x="198" y="84"/>
                  </a:cubicBezTo>
                  <a:cubicBezTo>
                    <a:pt x="197" y="84"/>
                    <a:pt x="197" y="84"/>
                    <a:pt x="196" y="84"/>
                  </a:cubicBezTo>
                  <a:close/>
                  <a:moveTo>
                    <a:pt x="222" y="83"/>
                  </a:moveTo>
                  <a:cubicBezTo>
                    <a:pt x="224" y="83"/>
                    <a:pt x="227" y="83"/>
                    <a:pt x="228" y="83"/>
                  </a:cubicBezTo>
                  <a:cubicBezTo>
                    <a:pt x="226" y="83"/>
                    <a:pt x="224" y="82"/>
                    <a:pt x="222" y="83"/>
                  </a:cubicBezTo>
                  <a:close/>
                  <a:moveTo>
                    <a:pt x="282" y="62"/>
                  </a:moveTo>
                  <a:cubicBezTo>
                    <a:pt x="284" y="63"/>
                    <a:pt x="288" y="62"/>
                    <a:pt x="290" y="62"/>
                  </a:cubicBezTo>
                  <a:cubicBezTo>
                    <a:pt x="290" y="61"/>
                    <a:pt x="292" y="63"/>
                    <a:pt x="293" y="62"/>
                  </a:cubicBezTo>
                  <a:cubicBezTo>
                    <a:pt x="288" y="62"/>
                    <a:pt x="286" y="61"/>
                    <a:pt x="282" y="62"/>
                  </a:cubicBezTo>
                  <a:close/>
                  <a:moveTo>
                    <a:pt x="318" y="9"/>
                  </a:moveTo>
                  <a:cubicBezTo>
                    <a:pt x="318" y="8"/>
                    <a:pt x="318" y="9"/>
                    <a:pt x="317" y="9"/>
                  </a:cubicBezTo>
                  <a:cubicBezTo>
                    <a:pt x="314" y="8"/>
                    <a:pt x="308" y="10"/>
                    <a:pt x="305" y="9"/>
                  </a:cubicBezTo>
                  <a:cubicBezTo>
                    <a:pt x="305" y="10"/>
                    <a:pt x="303" y="8"/>
                    <a:pt x="303" y="9"/>
                  </a:cubicBezTo>
                  <a:cubicBezTo>
                    <a:pt x="308" y="10"/>
                    <a:pt x="314" y="10"/>
                    <a:pt x="319" y="10"/>
                  </a:cubicBezTo>
                  <a:cubicBezTo>
                    <a:pt x="319" y="9"/>
                    <a:pt x="317" y="10"/>
                    <a:pt x="318" y="9"/>
                  </a:cubicBezTo>
                  <a:close/>
                  <a:moveTo>
                    <a:pt x="313" y="81"/>
                  </a:moveTo>
                  <a:cubicBezTo>
                    <a:pt x="313" y="82"/>
                    <a:pt x="313" y="82"/>
                    <a:pt x="312" y="82"/>
                  </a:cubicBezTo>
                  <a:cubicBezTo>
                    <a:pt x="313" y="82"/>
                    <a:pt x="312" y="81"/>
                    <a:pt x="312" y="82"/>
                  </a:cubicBezTo>
                  <a:cubicBezTo>
                    <a:pt x="313" y="82"/>
                    <a:pt x="312" y="83"/>
                    <a:pt x="312" y="83"/>
                  </a:cubicBezTo>
                  <a:cubicBezTo>
                    <a:pt x="315" y="83"/>
                    <a:pt x="315" y="83"/>
                    <a:pt x="315" y="83"/>
                  </a:cubicBezTo>
                  <a:cubicBezTo>
                    <a:pt x="314" y="83"/>
                    <a:pt x="315" y="82"/>
                    <a:pt x="314" y="81"/>
                  </a:cubicBezTo>
                  <a:cubicBezTo>
                    <a:pt x="314" y="82"/>
                    <a:pt x="313" y="81"/>
                    <a:pt x="313" y="81"/>
                  </a:cubicBezTo>
                  <a:close/>
                  <a:moveTo>
                    <a:pt x="369" y="42"/>
                  </a:moveTo>
                  <a:cubicBezTo>
                    <a:pt x="369" y="42"/>
                    <a:pt x="369" y="42"/>
                    <a:pt x="369" y="42"/>
                  </a:cubicBezTo>
                  <a:cubicBezTo>
                    <a:pt x="369" y="42"/>
                    <a:pt x="369" y="41"/>
                    <a:pt x="369" y="42"/>
                  </a:cubicBezTo>
                  <a:cubicBezTo>
                    <a:pt x="369" y="42"/>
                    <a:pt x="369" y="42"/>
                    <a:pt x="369" y="42"/>
                  </a:cubicBezTo>
                  <a:cubicBezTo>
                    <a:pt x="369" y="42"/>
                    <a:pt x="368" y="42"/>
                    <a:pt x="368" y="41"/>
                  </a:cubicBezTo>
                  <a:cubicBezTo>
                    <a:pt x="367" y="41"/>
                    <a:pt x="364" y="41"/>
                    <a:pt x="362" y="41"/>
                  </a:cubicBezTo>
                  <a:cubicBezTo>
                    <a:pt x="365" y="42"/>
                    <a:pt x="367" y="42"/>
                    <a:pt x="369" y="42"/>
                  </a:cubicBezTo>
                  <a:close/>
                  <a:moveTo>
                    <a:pt x="373" y="53"/>
                  </a:moveTo>
                  <a:cubicBezTo>
                    <a:pt x="374" y="53"/>
                    <a:pt x="376" y="54"/>
                    <a:pt x="377" y="53"/>
                  </a:cubicBezTo>
                  <a:cubicBezTo>
                    <a:pt x="375" y="53"/>
                    <a:pt x="374" y="52"/>
                    <a:pt x="373" y="53"/>
                  </a:cubicBezTo>
                  <a:close/>
                  <a:moveTo>
                    <a:pt x="332" y="56"/>
                  </a:moveTo>
                  <a:cubicBezTo>
                    <a:pt x="329" y="56"/>
                    <a:pt x="326" y="56"/>
                    <a:pt x="324" y="57"/>
                  </a:cubicBezTo>
                  <a:cubicBezTo>
                    <a:pt x="327" y="56"/>
                    <a:pt x="330" y="57"/>
                    <a:pt x="332" y="56"/>
                  </a:cubicBezTo>
                  <a:close/>
                  <a:moveTo>
                    <a:pt x="427" y="17"/>
                  </a:moveTo>
                  <a:cubicBezTo>
                    <a:pt x="426" y="16"/>
                    <a:pt x="425" y="16"/>
                    <a:pt x="424" y="16"/>
                  </a:cubicBezTo>
                  <a:cubicBezTo>
                    <a:pt x="418" y="16"/>
                    <a:pt x="410" y="16"/>
                    <a:pt x="404" y="15"/>
                  </a:cubicBezTo>
                  <a:cubicBezTo>
                    <a:pt x="404" y="14"/>
                    <a:pt x="404" y="13"/>
                    <a:pt x="404" y="12"/>
                  </a:cubicBezTo>
                  <a:cubicBezTo>
                    <a:pt x="403" y="12"/>
                    <a:pt x="402" y="12"/>
                    <a:pt x="401" y="12"/>
                  </a:cubicBezTo>
                  <a:cubicBezTo>
                    <a:pt x="397" y="13"/>
                    <a:pt x="391" y="12"/>
                    <a:pt x="387" y="12"/>
                  </a:cubicBezTo>
                  <a:cubicBezTo>
                    <a:pt x="386" y="12"/>
                    <a:pt x="384" y="11"/>
                    <a:pt x="384" y="12"/>
                  </a:cubicBezTo>
                  <a:cubicBezTo>
                    <a:pt x="385" y="13"/>
                    <a:pt x="389" y="12"/>
                    <a:pt x="391" y="12"/>
                  </a:cubicBezTo>
                  <a:cubicBezTo>
                    <a:pt x="393" y="12"/>
                    <a:pt x="395" y="12"/>
                    <a:pt x="396" y="14"/>
                  </a:cubicBezTo>
                  <a:cubicBezTo>
                    <a:pt x="392" y="14"/>
                    <a:pt x="387" y="13"/>
                    <a:pt x="383" y="13"/>
                  </a:cubicBezTo>
                  <a:cubicBezTo>
                    <a:pt x="378" y="13"/>
                    <a:pt x="373" y="13"/>
                    <a:pt x="369" y="12"/>
                  </a:cubicBezTo>
                  <a:cubicBezTo>
                    <a:pt x="369" y="12"/>
                    <a:pt x="369" y="12"/>
                    <a:pt x="369" y="12"/>
                  </a:cubicBezTo>
                  <a:cubicBezTo>
                    <a:pt x="372" y="14"/>
                    <a:pt x="376" y="13"/>
                    <a:pt x="379" y="15"/>
                  </a:cubicBezTo>
                  <a:cubicBezTo>
                    <a:pt x="378" y="15"/>
                    <a:pt x="375" y="14"/>
                    <a:pt x="374" y="15"/>
                  </a:cubicBezTo>
                  <a:cubicBezTo>
                    <a:pt x="376" y="16"/>
                    <a:pt x="378" y="15"/>
                    <a:pt x="379" y="17"/>
                  </a:cubicBezTo>
                  <a:cubicBezTo>
                    <a:pt x="377" y="18"/>
                    <a:pt x="375" y="16"/>
                    <a:pt x="373" y="16"/>
                  </a:cubicBezTo>
                  <a:cubicBezTo>
                    <a:pt x="373" y="16"/>
                    <a:pt x="373" y="17"/>
                    <a:pt x="373" y="17"/>
                  </a:cubicBezTo>
                  <a:cubicBezTo>
                    <a:pt x="376" y="17"/>
                    <a:pt x="380" y="18"/>
                    <a:pt x="383" y="19"/>
                  </a:cubicBezTo>
                  <a:cubicBezTo>
                    <a:pt x="383" y="19"/>
                    <a:pt x="383" y="20"/>
                    <a:pt x="384" y="20"/>
                  </a:cubicBezTo>
                  <a:cubicBezTo>
                    <a:pt x="385" y="19"/>
                    <a:pt x="383" y="19"/>
                    <a:pt x="383" y="19"/>
                  </a:cubicBezTo>
                  <a:cubicBezTo>
                    <a:pt x="386" y="17"/>
                    <a:pt x="388" y="16"/>
                    <a:pt x="391" y="16"/>
                  </a:cubicBezTo>
                  <a:cubicBezTo>
                    <a:pt x="397" y="15"/>
                    <a:pt x="403" y="16"/>
                    <a:pt x="408" y="16"/>
                  </a:cubicBezTo>
                  <a:cubicBezTo>
                    <a:pt x="414" y="17"/>
                    <a:pt x="420" y="17"/>
                    <a:pt x="427" y="17"/>
                  </a:cubicBezTo>
                  <a:close/>
                  <a:moveTo>
                    <a:pt x="381" y="15"/>
                  </a:moveTo>
                  <a:cubicBezTo>
                    <a:pt x="382" y="14"/>
                    <a:pt x="384" y="15"/>
                    <a:pt x="386" y="15"/>
                  </a:cubicBezTo>
                  <a:cubicBezTo>
                    <a:pt x="385" y="17"/>
                    <a:pt x="382" y="16"/>
                    <a:pt x="381" y="15"/>
                  </a:cubicBezTo>
                  <a:close/>
                </a:path>
              </a:pathLst>
            </a:custGeom>
            <a:solidFill>
              <a:sysClr val="windowText" lastClr="000000">
                <a:lumMod val="85000"/>
                <a:lumOff val="15000"/>
              </a:sys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513874">
                <a:defRPr/>
              </a:pPr>
              <a:endParaRPr lang="zh-CN" altLang="en-US" sz="1000" b="1" kern="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3" name="文本框 125"/>
            <p:cNvSpPr txBox="1"/>
            <p:nvPr/>
          </p:nvSpPr>
          <p:spPr>
            <a:xfrm>
              <a:off x="9225284" y="2047075"/>
              <a:ext cx="1693198" cy="61555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>
                  <a:solidFill>
                    <a:schemeClr val="bg1"/>
                  </a:solidFill>
                  <a:latin typeface="禹卫书法行书简体" panose="02000603000000000000" pitchFamily="2" charset="-122"/>
                  <a:ea typeface="禹卫书法行书简体" panose="02000603000000000000" pitchFamily="2" charset="-122"/>
                </a:rPr>
                <a:t>宴后</a:t>
              </a:r>
              <a:r>
                <a:rPr lang="en-US" altLang="zh-CN" sz="2400" b="1">
                  <a:solidFill>
                    <a:schemeClr val="bg1"/>
                  </a:solidFill>
                  <a:latin typeface="禹卫书法行书简体" panose="02000603000000000000" pitchFamily="2" charset="-122"/>
                  <a:ea typeface="禹卫书法行书简体" panose="02000603000000000000" pitchFamily="2" charset="-122"/>
                </a:rPr>
                <a:t>6-7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 flipH="1">
            <a:off x="1112365" y="1634558"/>
            <a:ext cx="2320100" cy="836559"/>
            <a:chOff x="8015264" y="916930"/>
            <a:chExt cx="2757110" cy="1188874"/>
          </a:xfrm>
        </p:grpSpPr>
        <p:sp>
          <p:nvSpPr>
            <p:cNvPr id="15" name="Freeform 40"/>
            <p:cNvSpPr>
              <a:spLocks noEditPoints="1"/>
            </p:cNvSpPr>
            <p:nvPr/>
          </p:nvSpPr>
          <p:spPr bwMode="auto">
            <a:xfrm rot="255882">
              <a:off x="8015264" y="916930"/>
              <a:ext cx="2757110" cy="1188874"/>
            </a:xfrm>
            <a:custGeom>
              <a:avLst/>
              <a:gdLst>
                <a:gd name="T0" fmla="*/ 134 w 427"/>
                <a:gd name="T1" fmla="*/ 83 h 101"/>
                <a:gd name="T2" fmla="*/ 189 w 427"/>
                <a:gd name="T3" fmla="*/ 81 h 101"/>
                <a:gd name="T4" fmla="*/ 212 w 427"/>
                <a:gd name="T5" fmla="*/ 81 h 101"/>
                <a:gd name="T6" fmla="*/ 217 w 427"/>
                <a:gd name="T7" fmla="*/ 77 h 101"/>
                <a:gd name="T8" fmla="*/ 237 w 427"/>
                <a:gd name="T9" fmla="*/ 85 h 101"/>
                <a:gd name="T10" fmla="*/ 250 w 427"/>
                <a:gd name="T11" fmla="*/ 84 h 101"/>
                <a:gd name="T12" fmla="*/ 255 w 427"/>
                <a:gd name="T13" fmla="*/ 60 h 101"/>
                <a:gd name="T14" fmla="*/ 259 w 427"/>
                <a:gd name="T15" fmla="*/ 79 h 101"/>
                <a:gd name="T16" fmla="*/ 270 w 427"/>
                <a:gd name="T17" fmla="*/ 62 h 101"/>
                <a:gd name="T18" fmla="*/ 278 w 427"/>
                <a:gd name="T19" fmla="*/ 1 h 101"/>
                <a:gd name="T20" fmla="*/ 296 w 427"/>
                <a:gd name="T21" fmla="*/ 85 h 101"/>
                <a:gd name="T22" fmla="*/ 312 w 427"/>
                <a:gd name="T23" fmla="*/ 73 h 101"/>
                <a:gd name="T24" fmla="*/ 316 w 427"/>
                <a:gd name="T25" fmla="*/ 85 h 101"/>
                <a:gd name="T26" fmla="*/ 332 w 427"/>
                <a:gd name="T27" fmla="*/ 37 h 101"/>
                <a:gd name="T28" fmla="*/ 367 w 427"/>
                <a:gd name="T29" fmla="*/ 47 h 101"/>
                <a:gd name="T30" fmla="*/ 352 w 427"/>
                <a:gd name="T31" fmla="*/ 11 h 101"/>
                <a:gd name="T32" fmla="*/ 356 w 427"/>
                <a:gd name="T33" fmla="*/ 16 h 101"/>
                <a:gd name="T34" fmla="*/ 370 w 427"/>
                <a:gd name="T35" fmla="*/ 18 h 101"/>
                <a:gd name="T36" fmla="*/ 382 w 427"/>
                <a:gd name="T37" fmla="*/ 24 h 101"/>
                <a:gd name="T38" fmla="*/ 392 w 427"/>
                <a:gd name="T39" fmla="*/ 18 h 101"/>
                <a:gd name="T40" fmla="*/ 411 w 427"/>
                <a:gd name="T41" fmla="*/ 10 h 101"/>
                <a:gd name="T42" fmla="*/ 362 w 427"/>
                <a:gd name="T43" fmla="*/ 52 h 101"/>
                <a:gd name="T44" fmla="*/ 306 w 427"/>
                <a:gd name="T45" fmla="*/ 38 h 101"/>
                <a:gd name="T46" fmla="*/ 335 w 427"/>
                <a:gd name="T47" fmla="*/ 32 h 101"/>
                <a:gd name="T48" fmla="*/ 340 w 427"/>
                <a:gd name="T49" fmla="*/ 30 h 101"/>
                <a:gd name="T50" fmla="*/ 350 w 427"/>
                <a:gd name="T51" fmla="*/ 26 h 101"/>
                <a:gd name="T52" fmla="*/ 351 w 427"/>
                <a:gd name="T53" fmla="*/ 16 h 101"/>
                <a:gd name="T54" fmla="*/ 341 w 427"/>
                <a:gd name="T55" fmla="*/ 11 h 101"/>
                <a:gd name="T56" fmla="*/ 273 w 427"/>
                <a:gd name="T57" fmla="*/ 2 h 101"/>
                <a:gd name="T58" fmla="*/ 186 w 427"/>
                <a:gd name="T59" fmla="*/ 4 h 101"/>
                <a:gd name="T60" fmla="*/ 68 w 427"/>
                <a:gd name="T61" fmla="*/ 14 h 101"/>
                <a:gd name="T62" fmla="*/ 20 w 427"/>
                <a:gd name="T63" fmla="*/ 50 h 101"/>
                <a:gd name="T64" fmla="*/ 84 w 427"/>
                <a:gd name="T65" fmla="*/ 96 h 101"/>
                <a:gd name="T66" fmla="*/ 146 w 427"/>
                <a:gd name="T67" fmla="*/ 80 h 101"/>
                <a:gd name="T68" fmla="*/ 188 w 427"/>
                <a:gd name="T69" fmla="*/ 79 h 101"/>
                <a:gd name="T70" fmla="*/ 218 w 427"/>
                <a:gd name="T71" fmla="*/ 73 h 101"/>
                <a:gd name="T72" fmla="*/ 235 w 427"/>
                <a:gd name="T73" fmla="*/ 64 h 101"/>
                <a:gd name="T74" fmla="*/ 264 w 427"/>
                <a:gd name="T75" fmla="*/ 58 h 101"/>
                <a:gd name="T76" fmla="*/ 276 w 427"/>
                <a:gd name="T77" fmla="*/ 57 h 101"/>
                <a:gd name="T78" fmla="*/ 263 w 427"/>
                <a:gd name="T79" fmla="*/ 52 h 101"/>
                <a:gd name="T80" fmla="*/ 295 w 427"/>
                <a:gd name="T81" fmla="*/ 37 h 101"/>
                <a:gd name="T82" fmla="*/ 333 w 427"/>
                <a:gd name="T83" fmla="*/ 12 h 101"/>
                <a:gd name="T84" fmla="*/ 160 w 427"/>
                <a:gd name="T85" fmla="*/ 80 h 101"/>
                <a:gd name="T86" fmla="*/ 196 w 427"/>
                <a:gd name="T87" fmla="*/ 7 h 101"/>
                <a:gd name="T88" fmla="*/ 288 w 427"/>
                <a:gd name="T89" fmla="*/ 53 h 101"/>
                <a:gd name="T90" fmla="*/ 288 w 427"/>
                <a:gd name="T91" fmla="*/ 21 h 101"/>
                <a:gd name="T92" fmla="*/ 308 w 427"/>
                <a:gd name="T93" fmla="*/ 23 h 101"/>
                <a:gd name="T94" fmla="*/ 278 w 427"/>
                <a:gd name="T95" fmla="*/ 11 h 101"/>
                <a:gd name="T96" fmla="*/ 216 w 427"/>
                <a:gd name="T97" fmla="*/ 71 h 101"/>
                <a:gd name="T98" fmla="*/ 218 w 427"/>
                <a:gd name="T99" fmla="*/ 7 h 101"/>
                <a:gd name="T100" fmla="*/ 237 w 427"/>
                <a:gd name="T101" fmla="*/ 14 h 101"/>
                <a:gd name="T102" fmla="*/ 301 w 427"/>
                <a:gd name="T103" fmla="*/ 18 h 101"/>
                <a:gd name="T104" fmla="*/ 286 w 427"/>
                <a:gd name="T105" fmla="*/ 22 h 101"/>
                <a:gd name="T106" fmla="*/ 323 w 427"/>
                <a:gd name="T107" fmla="*/ 45 h 101"/>
                <a:gd name="T108" fmla="*/ 151 w 427"/>
                <a:gd name="T109" fmla="*/ 87 h 101"/>
                <a:gd name="T110" fmla="*/ 190 w 427"/>
                <a:gd name="T111" fmla="*/ 82 h 101"/>
                <a:gd name="T112" fmla="*/ 189 w 427"/>
                <a:gd name="T113" fmla="*/ 85 h 101"/>
                <a:gd name="T114" fmla="*/ 222 w 427"/>
                <a:gd name="T115" fmla="*/ 83 h 101"/>
                <a:gd name="T116" fmla="*/ 312 w 427"/>
                <a:gd name="T117" fmla="*/ 83 h 101"/>
                <a:gd name="T118" fmla="*/ 332 w 427"/>
                <a:gd name="T119" fmla="*/ 56 h 101"/>
                <a:gd name="T120" fmla="*/ 369 w 427"/>
                <a:gd name="T121" fmla="*/ 12 h 101"/>
                <a:gd name="T122" fmla="*/ 381 w 427"/>
                <a:gd name="T123" fmla="*/ 15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27" h="100">
                  <a:moveTo>
                    <a:pt x="10" y="31"/>
                  </a:moveTo>
                  <a:cubicBezTo>
                    <a:pt x="5" y="32"/>
                    <a:pt x="3" y="36"/>
                    <a:pt x="0" y="39"/>
                  </a:cubicBezTo>
                  <a:cubicBezTo>
                    <a:pt x="2" y="46"/>
                    <a:pt x="6" y="39"/>
                    <a:pt x="10" y="37"/>
                  </a:cubicBezTo>
                  <a:cubicBezTo>
                    <a:pt x="12" y="35"/>
                    <a:pt x="13" y="35"/>
                    <a:pt x="15" y="34"/>
                  </a:cubicBezTo>
                  <a:cubicBezTo>
                    <a:pt x="13" y="34"/>
                    <a:pt x="11" y="34"/>
                    <a:pt x="10" y="31"/>
                  </a:cubicBezTo>
                  <a:close/>
                  <a:moveTo>
                    <a:pt x="22" y="27"/>
                  </a:moveTo>
                  <a:cubicBezTo>
                    <a:pt x="20" y="27"/>
                    <a:pt x="19" y="27"/>
                    <a:pt x="19" y="28"/>
                  </a:cubicBezTo>
                  <a:cubicBezTo>
                    <a:pt x="20" y="28"/>
                    <a:pt x="21" y="28"/>
                    <a:pt x="22" y="27"/>
                  </a:cubicBezTo>
                  <a:close/>
                  <a:moveTo>
                    <a:pt x="52" y="100"/>
                  </a:moveTo>
                  <a:cubicBezTo>
                    <a:pt x="54" y="101"/>
                    <a:pt x="57" y="99"/>
                    <a:pt x="58" y="98"/>
                  </a:cubicBezTo>
                  <a:cubicBezTo>
                    <a:pt x="56" y="98"/>
                    <a:pt x="52" y="98"/>
                    <a:pt x="52" y="100"/>
                  </a:cubicBezTo>
                  <a:close/>
                  <a:moveTo>
                    <a:pt x="134" y="84"/>
                  </a:moveTo>
                  <a:cubicBezTo>
                    <a:pt x="135" y="84"/>
                    <a:pt x="136" y="84"/>
                    <a:pt x="137" y="84"/>
                  </a:cubicBezTo>
                  <a:cubicBezTo>
                    <a:pt x="136" y="83"/>
                    <a:pt x="135" y="83"/>
                    <a:pt x="134" y="83"/>
                  </a:cubicBezTo>
                  <a:lnTo>
                    <a:pt x="134" y="84"/>
                  </a:lnTo>
                  <a:close/>
                  <a:moveTo>
                    <a:pt x="147" y="85"/>
                  </a:moveTo>
                  <a:cubicBezTo>
                    <a:pt x="149" y="85"/>
                    <a:pt x="150" y="85"/>
                    <a:pt x="151" y="85"/>
                  </a:cubicBezTo>
                  <a:cubicBezTo>
                    <a:pt x="150" y="85"/>
                    <a:pt x="148" y="84"/>
                    <a:pt x="147" y="85"/>
                  </a:cubicBezTo>
                  <a:close/>
                  <a:moveTo>
                    <a:pt x="149" y="80"/>
                  </a:moveTo>
                  <a:cubicBezTo>
                    <a:pt x="148" y="80"/>
                    <a:pt x="148" y="80"/>
                    <a:pt x="147" y="80"/>
                  </a:cubicBezTo>
                  <a:cubicBezTo>
                    <a:pt x="148" y="81"/>
                    <a:pt x="149" y="81"/>
                    <a:pt x="149" y="80"/>
                  </a:cubicBezTo>
                  <a:close/>
                  <a:moveTo>
                    <a:pt x="183" y="81"/>
                  </a:moveTo>
                  <a:cubicBezTo>
                    <a:pt x="182" y="81"/>
                    <a:pt x="178" y="81"/>
                    <a:pt x="178" y="82"/>
                  </a:cubicBezTo>
                  <a:cubicBezTo>
                    <a:pt x="179" y="81"/>
                    <a:pt x="181" y="82"/>
                    <a:pt x="183" y="81"/>
                  </a:cubicBezTo>
                  <a:close/>
                  <a:moveTo>
                    <a:pt x="187" y="81"/>
                  </a:moveTo>
                  <a:cubicBezTo>
                    <a:pt x="186" y="81"/>
                    <a:pt x="184" y="81"/>
                    <a:pt x="184" y="81"/>
                  </a:cubicBezTo>
                  <a:cubicBezTo>
                    <a:pt x="185" y="81"/>
                    <a:pt x="186" y="82"/>
                    <a:pt x="187" y="81"/>
                  </a:cubicBezTo>
                  <a:close/>
                  <a:moveTo>
                    <a:pt x="189" y="81"/>
                  </a:moveTo>
                  <a:cubicBezTo>
                    <a:pt x="189" y="80"/>
                    <a:pt x="187" y="81"/>
                    <a:pt x="187" y="81"/>
                  </a:cubicBezTo>
                  <a:cubicBezTo>
                    <a:pt x="188" y="81"/>
                    <a:pt x="188" y="81"/>
                    <a:pt x="189" y="81"/>
                  </a:cubicBezTo>
                  <a:close/>
                  <a:moveTo>
                    <a:pt x="202" y="80"/>
                  </a:moveTo>
                  <a:cubicBezTo>
                    <a:pt x="203" y="81"/>
                    <a:pt x="204" y="81"/>
                    <a:pt x="205" y="80"/>
                  </a:cubicBezTo>
                  <a:cubicBezTo>
                    <a:pt x="204" y="80"/>
                    <a:pt x="203" y="80"/>
                    <a:pt x="202" y="80"/>
                  </a:cubicBezTo>
                  <a:close/>
                  <a:moveTo>
                    <a:pt x="204" y="81"/>
                  </a:moveTo>
                  <a:cubicBezTo>
                    <a:pt x="205" y="81"/>
                    <a:pt x="208" y="82"/>
                    <a:pt x="209" y="81"/>
                  </a:cubicBezTo>
                  <a:cubicBezTo>
                    <a:pt x="207" y="80"/>
                    <a:pt x="206" y="81"/>
                    <a:pt x="204" y="81"/>
                  </a:cubicBezTo>
                  <a:close/>
                  <a:moveTo>
                    <a:pt x="207" y="83"/>
                  </a:moveTo>
                  <a:cubicBezTo>
                    <a:pt x="208" y="83"/>
                    <a:pt x="208" y="83"/>
                    <a:pt x="208" y="83"/>
                  </a:cubicBezTo>
                  <a:cubicBezTo>
                    <a:pt x="208" y="82"/>
                    <a:pt x="207" y="82"/>
                    <a:pt x="207" y="83"/>
                  </a:cubicBezTo>
                  <a:close/>
                  <a:moveTo>
                    <a:pt x="212" y="81"/>
                  </a:moveTo>
                  <a:cubicBezTo>
                    <a:pt x="211" y="80"/>
                    <a:pt x="209" y="80"/>
                    <a:pt x="209" y="81"/>
                  </a:cubicBezTo>
                  <a:cubicBezTo>
                    <a:pt x="210" y="80"/>
                    <a:pt x="211" y="81"/>
                    <a:pt x="212" y="81"/>
                  </a:cubicBezTo>
                  <a:close/>
                  <a:moveTo>
                    <a:pt x="209" y="82"/>
                  </a:moveTo>
                  <a:cubicBezTo>
                    <a:pt x="210" y="82"/>
                    <a:pt x="210" y="82"/>
                    <a:pt x="210" y="83"/>
                  </a:cubicBezTo>
                  <a:cubicBezTo>
                    <a:pt x="211" y="82"/>
                    <a:pt x="213" y="83"/>
                    <a:pt x="215" y="82"/>
                  </a:cubicBezTo>
                  <a:cubicBezTo>
                    <a:pt x="213" y="82"/>
                    <a:pt x="211" y="81"/>
                    <a:pt x="209" y="82"/>
                  </a:cubicBezTo>
                  <a:close/>
                  <a:moveTo>
                    <a:pt x="212" y="84"/>
                  </a:moveTo>
                  <a:cubicBezTo>
                    <a:pt x="213" y="84"/>
                    <a:pt x="214" y="85"/>
                    <a:pt x="214" y="83"/>
                  </a:cubicBezTo>
                  <a:cubicBezTo>
                    <a:pt x="213" y="83"/>
                    <a:pt x="212" y="83"/>
                    <a:pt x="212" y="84"/>
                  </a:cubicBezTo>
                  <a:close/>
                  <a:moveTo>
                    <a:pt x="213" y="77"/>
                  </a:moveTo>
                  <a:cubicBezTo>
                    <a:pt x="214" y="77"/>
                    <a:pt x="215" y="78"/>
                    <a:pt x="216" y="77"/>
                  </a:cubicBezTo>
                  <a:cubicBezTo>
                    <a:pt x="215" y="77"/>
                    <a:pt x="213" y="77"/>
                    <a:pt x="213" y="77"/>
                  </a:cubicBezTo>
                  <a:close/>
                  <a:moveTo>
                    <a:pt x="217" y="81"/>
                  </a:moveTo>
                  <a:cubicBezTo>
                    <a:pt x="217" y="80"/>
                    <a:pt x="218" y="81"/>
                    <a:pt x="218" y="80"/>
                  </a:cubicBezTo>
                  <a:cubicBezTo>
                    <a:pt x="218" y="81"/>
                    <a:pt x="217" y="80"/>
                    <a:pt x="217" y="81"/>
                  </a:cubicBezTo>
                  <a:close/>
                  <a:moveTo>
                    <a:pt x="217" y="77"/>
                  </a:moveTo>
                  <a:cubicBezTo>
                    <a:pt x="218" y="77"/>
                    <a:pt x="219" y="77"/>
                    <a:pt x="219" y="77"/>
                  </a:cubicBezTo>
                  <a:cubicBezTo>
                    <a:pt x="219" y="76"/>
                    <a:pt x="217" y="77"/>
                    <a:pt x="217" y="77"/>
                  </a:cubicBezTo>
                  <a:close/>
                  <a:moveTo>
                    <a:pt x="218" y="74"/>
                  </a:moveTo>
                  <a:cubicBezTo>
                    <a:pt x="220" y="74"/>
                    <a:pt x="220" y="74"/>
                    <a:pt x="220" y="74"/>
                  </a:cubicBezTo>
                  <a:cubicBezTo>
                    <a:pt x="220" y="73"/>
                    <a:pt x="218" y="73"/>
                    <a:pt x="218" y="74"/>
                  </a:cubicBezTo>
                  <a:close/>
                  <a:moveTo>
                    <a:pt x="229" y="83"/>
                  </a:moveTo>
                  <a:cubicBezTo>
                    <a:pt x="230" y="83"/>
                    <a:pt x="232" y="83"/>
                    <a:pt x="232" y="82"/>
                  </a:cubicBezTo>
                  <a:cubicBezTo>
                    <a:pt x="232" y="83"/>
                    <a:pt x="229" y="82"/>
                    <a:pt x="229" y="83"/>
                  </a:cubicBezTo>
                  <a:close/>
                  <a:moveTo>
                    <a:pt x="232" y="74"/>
                  </a:moveTo>
                  <a:cubicBezTo>
                    <a:pt x="233" y="74"/>
                    <a:pt x="234" y="75"/>
                    <a:pt x="234" y="74"/>
                  </a:cubicBezTo>
                  <a:cubicBezTo>
                    <a:pt x="233" y="74"/>
                    <a:pt x="232" y="74"/>
                    <a:pt x="232" y="74"/>
                  </a:cubicBezTo>
                  <a:close/>
                  <a:moveTo>
                    <a:pt x="237" y="85"/>
                  </a:moveTo>
                  <a:cubicBezTo>
                    <a:pt x="237" y="85"/>
                    <a:pt x="237" y="85"/>
                    <a:pt x="238" y="85"/>
                  </a:cubicBezTo>
                  <a:cubicBezTo>
                    <a:pt x="237" y="85"/>
                    <a:pt x="237" y="85"/>
                    <a:pt x="237" y="85"/>
                  </a:cubicBezTo>
                  <a:close/>
                  <a:moveTo>
                    <a:pt x="234" y="86"/>
                  </a:moveTo>
                  <a:cubicBezTo>
                    <a:pt x="235" y="87"/>
                    <a:pt x="237" y="85"/>
                    <a:pt x="237" y="85"/>
                  </a:cubicBezTo>
                  <a:cubicBezTo>
                    <a:pt x="236" y="85"/>
                    <a:pt x="235" y="85"/>
                    <a:pt x="234" y="85"/>
                  </a:cubicBezTo>
                  <a:lnTo>
                    <a:pt x="234" y="86"/>
                  </a:lnTo>
                  <a:close/>
                  <a:moveTo>
                    <a:pt x="237" y="83"/>
                  </a:moveTo>
                  <a:cubicBezTo>
                    <a:pt x="238" y="83"/>
                    <a:pt x="238" y="83"/>
                    <a:pt x="238" y="83"/>
                  </a:cubicBezTo>
                  <a:cubicBezTo>
                    <a:pt x="238" y="82"/>
                    <a:pt x="237" y="82"/>
                    <a:pt x="237" y="83"/>
                  </a:cubicBezTo>
                  <a:close/>
                  <a:moveTo>
                    <a:pt x="244" y="82"/>
                  </a:moveTo>
                  <a:cubicBezTo>
                    <a:pt x="243" y="82"/>
                    <a:pt x="240" y="82"/>
                    <a:pt x="239" y="82"/>
                  </a:cubicBezTo>
                  <a:cubicBezTo>
                    <a:pt x="241" y="82"/>
                    <a:pt x="243" y="83"/>
                    <a:pt x="244" y="82"/>
                  </a:cubicBezTo>
                  <a:close/>
                  <a:moveTo>
                    <a:pt x="241" y="79"/>
                  </a:moveTo>
                  <a:cubicBezTo>
                    <a:pt x="240" y="79"/>
                    <a:pt x="240" y="79"/>
                    <a:pt x="239" y="79"/>
                  </a:cubicBezTo>
                  <a:cubicBezTo>
                    <a:pt x="240" y="79"/>
                    <a:pt x="241" y="80"/>
                    <a:pt x="241" y="79"/>
                  </a:cubicBezTo>
                  <a:close/>
                  <a:moveTo>
                    <a:pt x="250" y="84"/>
                  </a:moveTo>
                  <a:cubicBezTo>
                    <a:pt x="247" y="83"/>
                    <a:pt x="242" y="84"/>
                    <a:pt x="240" y="84"/>
                  </a:cubicBezTo>
                  <a:cubicBezTo>
                    <a:pt x="243" y="85"/>
                    <a:pt x="246" y="83"/>
                    <a:pt x="247" y="85"/>
                  </a:cubicBezTo>
                  <a:cubicBezTo>
                    <a:pt x="248" y="84"/>
                    <a:pt x="249" y="84"/>
                    <a:pt x="250" y="84"/>
                  </a:cubicBezTo>
                  <a:cubicBezTo>
                    <a:pt x="251" y="84"/>
                    <a:pt x="250" y="84"/>
                    <a:pt x="250" y="84"/>
                  </a:cubicBezTo>
                  <a:close/>
                  <a:moveTo>
                    <a:pt x="240" y="85"/>
                  </a:moveTo>
                  <a:cubicBezTo>
                    <a:pt x="243" y="85"/>
                    <a:pt x="244" y="85"/>
                    <a:pt x="245" y="85"/>
                  </a:cubicBezTo>
                  <a:cubicBezTo>
                    <a:pt x="244" y="85"/>
                    <a:pt x="241" y="84"/>
                    <a:pt x="240" y="85"/>
                  </a:cubicBezTo>
                  <a:close/>
                  <a:moveTo>
                    <a:pt x="244" y="70"/>
                  </a:moveTo>
                  <a:cubicBezTo>
                    <a:pt x="244" y="70"/>
                    <a:pt x="242" y="70"/>
                    <a:pt x="242" y="70"/>
                  </a:cubicBezTo>
                  <a:cubicBezTo>
                    <a:pt x="243" y="70"/>
                    <a:pt x="245" y="71"/>
                    <a:pt x="244" y="70"/>
                  </a:cubicBezTo>
                  <a:close/>
                  <a:moveTo>
                    <a:pt x="248" y="64"/>
                  </a:moveTo>
                  <a:cubicBezTo>
                    <a:pt x="250" y="64"/>
                    <a:pt x="251" y="65"/>
                    <a:pt x="252" y="64"/>
                  </a:cubicBezTo>
                  <a:cubicBezTo>
                    <a:pt x="252" y="64"/>
                    <a:pt x="249" y="63"/>
                    <a:pt x="248" y="64"/>
                  </a:cubicBezTo>
                  <a:close/>
                  <a:moveTo>
                    <a:pt x="255" y="60"/>
                  </a:moveTo>
                  <a:cubicBezTo>
                    <a:pt x="255" y="60"/>
                    <a:pt x="252" y="59"/>
                    <a:pt x="253" y="60"/>
                  </a:cubicBezTo>
                  <a:cubicBezTo>
                    <a:pt x="254" y="60"/>
                    <a:pt x="259" y="60"/>
                    <a:pt x="255" y="60"/>
                  </a:cubicBezTo>
                  <a:close/>
                  <a:moveTo>
                    <a:pt x="255" y="82"/>
                  </a:moveTo>
                  <a:cubicBezTo>
                    <a:pt x="256" y="82"/>
                    <a:pt x="257" y="82"/>
                    <a:pt x="257" y="82"/>
                  </a:cubicBezTo>
                  <a:cubicBezTo>
                    <a:pt x="256" y="82"/>
                    <a:pt x="255" y="81"/>
                    <a:pt x="255" y="82"/>
                  </a:cubicBezTo>
                  <a:close/>
                  <a:moveTo>
                    <a:pt x="257" y="62"/>
                  </a:moveTo>
                  <a:cubicBezTo>
                    <a:pt x="256" y="62"/>
                    <a:pt x="255" y="61"/>
                    <a:pt x="255" y="62"/>
                  </a:cubicBezTo>
                  <a:cubicBezTo>
                    <a:pt x="256" y="62"/>
                    <a:pt x="256" y="62"/>
                    <a:pt x="257" y="62"/>
                  </a:cubicBezTo>
                  <a:close/>
                  <a:moveTo>
                    <a:pt x="259" y="82"/>
                  </a:moveTo>
                  <a:cubicBezTo>
                    <a:pt x="260" y="82"/>
                    <a:pt x="262" y="82"/>
                    <a:pt x="263" y="81"/>
                  </a:cubicBezTo>
                  <a:cubicBezTo>
                    <a:pt x="262" y="81"/>
                    <a:pt x="260" y="81"/>
                    <a:pt x="259" y="82"/>
                  </a:cubicBezTo>
                  <a:close/>
                  <a:moveTo>
                    <a:pt x="259" y="79"/>
                  </a:moveTo>
                  <a:cubicBezTo>
                    <a:pt x="260" y="79"/>
                    <a:pt x="261" y="79"/>
                    <a:pt x="263" y="79"/>
                  </a:cubicBezTo>
                  <a:cubicBezTo>
                    <a:pt x="263" y="78"/>
                    <a:pt x="260" y="78"/>
                    <a:pt x="259" y="79"/>
                  </a:cubicBezTo>
                  <a:close/>
                  <a:moveTo>
                    <a:pt x="260" y="81"/>
                  </a:moveTo>
                  <a:cubicBezTo>
                    <a:pt x="261" y="81"/>
                    <a:pt x="263" y="81"/>
                    <a:pt x="264" y="80"/>
                  </a:cubicBezTo>
                  <a:cubicBezTo>
                    <a:pt x="263" y="80"/>
                    <a:pt x="260" y="80"/>
                    <a:pt x="260" y="81"/>
                  </a:cubicBezTo>
                  <a:close/>
                  <a:moveTo>
                    <a:pt x="267" y="82"/>
                  </a:moveTo>
                  <a:cubicBezTo>
                    <a:pt x="267" y="82"/>
                    <a:pt x="268" y="82"/>
                    <a:pt x="268" y="82"/>
                  </a:cubicBezTo>
                  <a:cubicBezTo>
                    <a:pt x="268" y="82"/>
                    <a:pt x="268" y="82"/>
                    <a:pt x="268" y="81"/>
                  </a:cubicBezTo>
                  <a:cubicBezTo>
                    <a:pt x="268" y="81"/>
                    <a:pt x="267" y="82"/>
                    <a:pt x="267" y="82"/>
                  </a:cubicBezTo>
                  <a:close/>
                  <a:moveTo>
                    <a:pt x="267" y="60"/>
                  </a:moveTo>
                  <a:cubicBezTo>
                    <a:pt x="270" y="60"/>
                    <a:pt x="268" y="59"/>
                    <a:pt x="267" y="60"/>
                  </a:cubicBezTo>
                  <a:close/>
                  <a:moveTo>
                    <a:pt x="267" y="55"/>
                  </a:moveTo>
                  <a:cubicBezTo>
                    <a:pt x="269" y="55"/>
                    <a:pt x="268" y="54"/>
                    <a:pt x="267" y="55"/>
                  </a:cubicBezTo>
                  <a:close/>
                  <a:moveTo>
                    <a:pt x="270" y="62"/>
                  </a:moveTo>
                  <a:cubicBezTo>
                    <a:pt x="270" y="62"/>
                    <a:pt x="272" y="62"/>
                    <a:pt x="272" y="62"/>
                  </a:cubicBezTo>
                  <a:cubicBezTo>
                    <a:pt x="272" y="62"/>
                    <a:pt x="270" y="61"/>
                    <a:pt x="270" y="62"/>
                  </a:cubicBezTo>
                  <a:close/>
                  <a:moveTo>
                    <a:pt x="273" y="63"/>
                  </a:moveTo>
                  <a:cubicBezTo>
                    <a:pt x="279" y="63"/>
                    <a:pt x="283" y="64"/>
                    <a:pt x="287" y="64"/>
                  </a:cubicBezTo>
                  <a:cubicBezTo>
                    <a:pt x="283" y="63"/>
                    <a:pt x="277" y="63"/>
                    <a:pt x="273" y="63"/>
                  </a:cubicBezTo>
                  <a:close/>
                  <a:moveTo>
                    <a:pt x="276" y="60"/>
                  </a:moveTo>
                  <a:cubicBezTo>
                    <a:pt x="277" y="60"/>
                    <a:pt x="278" y="60"/>
                    <a:pt x="278" y="60"/>
                  </a:cubicBezTo>
                  <a:cubicBezTo>
                    <a:pt x="278" y="59"/>
                    <a:pt x="277" y="59"/>
                    <a:pt x="276" y="60"/>
                  </a:cubicBezTo>
                  <a:close/>
                  <a:moveTo>
                    <a:pt x="277" y="57"/>
                  </a:moveTo>
                  <a:cubicBezTo>
                    <a:pt x="278" y="57"/>
                    <a:pt x="280" y="57"/>
                    <a:pt x="281" y="57"/>
                  </a:cubicBezTo>
                  <a:cubicBezTo>
                    <a:pt x="279" y="57"/>
                    <a:pt x="278" y="56"/>
                    <a:pt x="277" y="57"/>
                  </a:cubicBezTo>
                  <a:close/>
                  <a:moveTo>
                    <a:pt x="281" y="62"/>
                  </a:moveTo>
                  <a:cubicBezTo>
                    <a:pt x="281" y="61"/>
                    <a:pt x="278" y="61"/>
                    <a:pt x="277" y="62"/>
                  </a:cubicBezTo>
                  <a:cubicBezTo>
                    <a:pt x="279" y="62"/>
                    <a:pt x="280" y="62"/>
                    <a:pt x="281" y="62"/>
                  </a:cubicBezTo>
                  <a:close/>
                  <a:moveTo>
                    <a:pt x="284" y="0"/>
                  </a:moveTo>
                  <a:cubicBezTo>
                    <a:pt x="282" y="0"/>
                    <a:pt x="280" y="0"/>
                    <a:pt x="278" y="1"/>
                  </a:cubicBezTo>
                  <a:cubicBezTo>
                    <a:pt x="280" y="1"/>
                    <a:pt x="283" y="1"/>
                    <a:pt x="284" y="0"/>
                  </a:cubicBezTo>
                  <a:close/>
                  <a:moveTo>
                    <a:pt x="279" y="3"/>
                  </a:moveTo>
                  <a:cubicBezTo>
                    <a:pt x="280" y="3"/>
                    <a:pt x="280" y="3"/>
                    <a:pt x="281" y="3"/>
                  </a:cubicBezTo>
                  <a:cubicBezTo>
                    <a:pt x="281" y="2"/>
                    <a:pt x="279" y="3"/>
                    <a:pt x="279" y="3"/>
                  </a:cubicBezTo>
                  <a:close/>
                  <a:moveTo>
                    <a:pt x="282" y="82"/>
                  </a:moveTo>
                  <a:cubicBezTo>
                    <a:pt x="283" y="82"/>
                    <a:pt x="284" y="82"/>
                    <a:pt x="285" y="82"/>
                  </a:cubicBezTo>
                  <a:cubicBezTo>
                    <a:pt x="284" y="81"/>
                    <a:pt x="283" y="81"/>
                    <a:pt x="282" y="82"/>
                  </a:cubicBezTo>
                  <a:close/>
                  <a:moveTo>
                    <a:pt x="288" y="85"/>
                  </a:moveTo>
                  <a:cubicBezTo>
                    <a:pt x="288" y="85"/>
                    <a:pt x="288" y="84"/>
                    <a:pt x="287" y="85"/>
                  </a:cubicBezTo>
                  <a:cubicBezTo>
                    <a:pt x="287" y="85"/>
                    <a:pt x="287" y="86"/>
                    <a:pt x="288" y="86"/>
                  </a:cubicBezTo>
                  <a:cubicBezTo>
                    <a:pt x="287" y="85"/>
                    <a:pt x="289" y="85"/>
                    <a:pt x="288" y="85"/>
                  </a:cubicBezTo>
                  <a:close/>
                  <a:moveTo>
                    <a:pt x="295" y="83"/>
                  </a:moveTo>
                  <a:cubicBezTo>
                    <a:pt x="295" y="84"/>
                    <a:pt x="295" y="84"/>
                    <a:pt x="295" y="85"/>
                  </a:cubicBezTo>
                  <a:cubicBezTo>
                    <a:pt x="296" y="85"/>
                    <a:pt x="296" y="85"/>
                    <a:pt x="296" y="85"/>
                  </a:cubicBezTo>
                  <a:cubicBezTo>
                    <a:pt x="296" y="83"/>
                    <a:pt x="298" y="84"/>
                    <a:pt x="298" y="83"/>
                  </a:cubicBezTo>
                  <a:cubicBezTo>
                    <a:pt x="297" y="83"/>
                    <a:pt x="296" y="83"/>
                    <a:pt x="295" y="83"/>
                  </a:cubicBezTo>
                  <a:close/>
                  <a:moveTo>
                    <a:pt x="303" y="9"/>
                  </a:moveTo>
                  <a:cubicBezTo>
                    <a:pt x="301" y="9"/>
                    <a:pt x="299" y="9"/>
                    <a:pt x="297" y="9"/>
                  </a:cubicBezTo>
                  <a:cubicBezTo>
                    <a:pt x="299" y="9"/>
                    <a:pt x="302" y="10"/>
                    <a:pt x="303" y="9"/>
                  </a:cubicBezTo>
                  <a:close/>
                  <a:moveTo>
                    <a:pt x="305" y="86"/>
                  </a:moveTo>
                  <a:cubicBezTo>
                    <a:pt x="306" y="86"/>
                    <a:pt x="307" y="85"/>
                    <a:pt x="307" y="85"/>
                  </a:cubicBezTo>
                  <a:cubicBezTo>
                    <a:pt x="305" y="85"/>
                    <a:pt x="305" y="85"/>
                    <a:pt x="305" y="85"/>
                  </a:cubicBezTo>
                  <a:cubicBezTo>
                    <a:pt x="306" y="86"/>
                    <a:pt x="305" y="85"/>
                    <a:pt x="305" y="86"/>
                  </a:cubicBezTo>
                  <a:close/>
                  <a:moveTo>
                    <a:pt x="308" y="79"/>
                  </a:moveTo>
                  <a:cubicBezTo>
                    <a:pt x="309" y="79"/>
                    <a:pt x="311" y="79"/>
                    <a:pt x="312" y="79"/>
                  </a:cubicBezTo>
                  <a:cubicBezTo>
                    <a:pt x="310" y="79"/>
                    <a:pt x="309" y="78"/>
                    <a:pt x="308" y="79"/>
                  </a:cubicBezTo>
                  <a:close/>
                  <a:moveTo>
                    <a:pt x="311" y="73"/>
                  </a:moveTo>
                  <a:cubicBezTo>
                    <a:pt x="311" y="73"/>
                    <a:pt x="312" y="74"/>
                    <a:pt x="312" y="73"/>
                  </a:cubicBezTo>
                  <a:cubicBezTo>
                    <a:pt x="311" y="73"/>
                    <a:pt x="311" y="73"/>
                    <a:pt x="311" y="73"/>
                  </a:cubicBezTo>
                  <a:close/>
                  <a:moveTo>
                    <a:pt x="345" y="75"/>
                  </a:moveTo>
                  <a:cubicBezTo>
                    <a:pt x="345" y="75"/>
                    <a:pt x="344" y="74"/>
                    <a:pt x="343" y="74"/>
                  </a:cubicBezTo>
                  <a:cubicBezTo>
                    <a:pt x="337" y="74"/>
                    <a:pt x="331" y="74"/>
                    <a:pt x="324" y="73"/>
                  </a:cubicBezTo>
                  <a:cubicBezTo>
                    <a:pt x="320" y="73"/>
                    <a:pt x="316" y="72"/>
                    <a:pt x="313" y="73"/>
                  </a:cubicBezTo>
                  <a:cubicBezTo>
                    <a:pt x="316" y="75"/>
                    <a:pt x="319" y="73"/>
                    <a:pt x="323" y="74"/>
                  </a:cubicBezTo>
                  <a:cubicBezTo>
                    <a:pt x="322" y="75"/>
                    <a:pt x="320" y="75"/>
                    <a:pt x="320" y="75"/>
                  </a:cubicBezTo>
                  <a:cubicBezTo>
                    <a:pt x="327" y="76"/>
                    <a:pt x="329" y="75"/>
                    <a:pt x="337" y="75"/>
                  </a:cubicBezTo>
                  <a:cubicBezTo>
                    <a:pt x="338" y="75"/>
                    <a:pt x="338" y="76"/>
                    <a:pt x="338" y="76"/>
                  </a:cubicBezTo>
                  <a:cubicBezTo>
                    <a:pt x="339" y="76"/>
                    <a:pt x="338" y="75"/>
                    <a:pt x="338" y="75"/>
                  </a:cubicBezTo>
                  <a:cubicBezTo>
                    <a:pt x="342" y="75"/>
                    <a:pt x="350" y="75"/>
                    <a:pt x="355" y="75"/>
                  </a:cubicBezTo>
                  <a:cubicBezTo>
                    <a:pt x="353" y="75"/>
                    <a:pt x="351" y="75"/>
                    <a:pt x="349" y="75"/>
                  </a:cubicBezTo>
                  <a:cubicBezTo>
                    <a:pt x="347" y="75"/>
                    <a:pt x="346" y="75"/>
                    <a:pt x="345" y="75"/>
                  </a:cubicBezTo>
                  <a:close/>
                  <a:moveTo>
                    <a:pt x="316" y="85"/>
                  </a:moveTo>
                  <a:cubicBezTo>
                    <a:pt x="317" y="85"/>
                    <a:pt x="319" y="86"/>
                    <a:pt x="319" y="85"/>
                  </a:cubicBezTo>
                  <a:cubicBezTo>
                    <a:pt x="318" y="85"/>
                    <a:pt x="316" y="84"/>
                    <a:pt x="316" y="85"/>
                  </a:cubicBezTo>
                  <a:close/>
                  <a:moveTo>
                    <a:pt x="318" y="38"/>
                  </a:moveTo>
                  <a:cubicBezTo>
                    <a:pt x="320" y="38"/>
                    <a:pt x="322" y="39"/>
                    <a:pt x="324" y="38"/>
                  </a:cubicBezTo>
                  <a:cubicBezTo>
                    <a:pt x="323" y="38"/>
                    <a:pt x="320" y="37"/>
                    <a:pt x="318" y="38"/>
                  </a:cubicBezTo>
                  <a:close/>
                  <a:moveTo>
                    <a:pt x="321" y="53"/>
                  </a:moveTo>
                  <a:cubicBezTo>
                    <a:pt x="322" y="53"/>
                    <a:pt x="324" y="53"/>
                    <a:pt x="325" y="53"/>
                  </a:cubicBezTo>
                  <a:cubicBezTo>
                    <a:pt x="324" y="52"/>
                    <a:pt x="322" y="52"/>
                    <a:pt x="321" y="53"/>
                  </a:cubicBezTo>
                  <a:close/>
                  <a:moveTo>
                    <a:pt x="321" y="37"/>
                  </a:moveTo>
                  <a:cubicBezTo>
                    <a:pt x="323" y="37"/>
                    <a:pt x="323" y="37"/>
                    <a:pt x="323" y="37"/>
                  </a:cubicBezTo>
                  <a:cubicBezTo>
                    <a:pt x="323" y="36"/>
                    <a:pt x="321" y="36"/>
                    <a:pt x="321" y="37"/>
                  </a:cubicBezTo>
                  <a:close/>
                  <a:moveTo>
                    <a:pt x="332" y="37"/>
                  </a:moveTo>
                  <a:cubicBezTo>
                    <a:pt x="330" y="36"/>
                    <a:pt x="327" y="36"/>
                    <a:pt x="324" y="37"/>
                  </a:cubicBezTo>
                  <a:cubicBezTo>
                    <a:pt x="327" y="37"/>
                    <a:pt x="330" y="37"/>
                    <a:pt x="332" y="37"/>
                  </a:cubicBezTo>
                  <a:close/>
                  <a:moveTo>
                    <a:pt x="328" y="38"/>
                  </a:moveTo>
                  <a:cubicBezTo>
                    <a:pt x="328" y="38"/>
                    <a:pt x="326" y="38"/>
                    <a:pt x="326" y="38"/>
                  </a:cubicBezTo>
                  <a:cubicBezTo>
                    <a:pt x="326" y="39"/>
                    <a:pt x="328" y="39"/>
                    <a:pt x="328" y="38"/>
                  </a:cubicBezTo>
                  <a:close/>
                  <a:moveTo>
                    <a:pt x="333" y="68"/>
                  </a:moveTo>
                  <a:cubicBezTo>
                    <a:pt x="336" y="68"/>
                    <a:pt x="336" y="68"/>
                    <a:pt x="338" y="68"/>
                  </a:cubicBezTo>
                  <a:cubicBezTo>
                    <a:pt x="338" y="67"/>
                    <a:pt x="334" y="68"/>
                    <a:pt x="333" y="68"/>
                  </a:cubicBezTo>
                  <a:close/>
                  <a:moveTo>
                    <a:pt x="334" y="8"/>
                  </a:moveTo>
                  <a:cubicBezTo>
                    <a:pt x="334" y="8"/>
                    <a:pt x="333" y="8"/>
                    <a:pt x="333" y="8"/>
                  </a:cubicBezTo>
                  <a:cubicBezTo>
                    <a:pt x="334" y="8"/>
                    <a:pt x="334" y="9"/>
                    <a:pt x="334" y="8"/>
                  </a:cubicBezTo>
                  <a:close/>
                  <a:moveTo>
                    <a:pt x="334" y="39"/>
                  </a:moveTo>
                  <a:cubicBezTo>
                    <a:pt x="336" y="39"/>
                    <a:pt x="338" y="39"/>
                    <a:pt x="339" y="39"/>
                  </a:cubicBezTo>
                  <a:cubicBezTo>
                    <a:pt x="338" y="39"/>
                    <a:pt x="335" y="38"/>
                    <a:pt x="334" y="39"/>
                  </a:cubicBezTo>
                  <a:close/>
                  <a:moveTo>
                    <a:pt x="334" y="46"/>
                  </a:moveTo>
                  <a:cubicBezTo>
                    <a:pt x="345" y="47"/>
                    <a:pt x="356" y="47"/>
                    <a:pt x="367" y="47"/>
                  </a:cubicBezTo>
                  <a:cubicBezTo>
                    <a:pt x="356" y="47"/>
                    <a:pt x="345" y="45"/>
                    <a:pt x="334" y="46"/>
                  </a:cubicBezTo>
                  <a:close/>
                  <a:moveTo>
                    <a:pt x="335" y="30"/>
                  </a:moveTo>
                  <a:cubicBezTo>
                    <a:pt x="336" y="30"/>
                    <a:pt x="338" y="30"/>
                    <a:pt x="337" y="30"/>
                  </a:cubicBezTo>
                  <a:cubicBezTo>
                    <a:pt x="337" y="30"/>
                    <a:pt x="335" y="30"/>
                    <a:pt x="335" y="30"/>
                  </a:cubicBezTo>
                  <a:close/>
                  <a:moveTo>
                    <a:pt x="341" y="68"/>
                  </a:moveTo>
                  <a:cubicBezTo>
                    <a:pt x="340" y="68"/>
                    <a:pt x="339" y="67"/>
                    <a:pt x="338" y="68"/>
                  </a:cubicBezTo>
                  <a:cubicBezTo>
                    <a:pt x="339" y="68"/>
                    <a:pt x="341" y="69"/>
                    <a:pt x="341" y="68"/>
                  </a:cubicBezTo>
                  <a:close/>
                  <a:moveTo>
                    <a:pt x="348" y="39"/>
                  </a:moveTo>
                  <a:cubicBezTo>
                    <a:pt x="345" y="39"/>
                    <a:pt x="342" y="39"/>
                    <a:pt x="340" y="39"/>
                  </a:cubicBezTo>
                  <a:cubicBezTo>
                    <a:pt x="342" y="39"/>
                    <a:pt x="346" y="40"/>
                    <a:pt x="348" y="39"/>
                  </a:cubicBezTo>
                  <a:close/>
                  <a:moveTo>
                    <a:pt x="343" y="11"/>
                  </a:moveTo>
                  <a:cubicBezTo>
                    <a:pt x="344" y="11"/>
                    <a:pt x="346" y="11"/>
                    <a:pt x="345" y="11"/>
                  </a:cubicBezTo>
                  <a:cubicBezTo>
                    <a:pt x="345" y="11"/>
                    <a:pt x="343" y="11"/>
                    <a:pt x="343" y="11"/>
                  </a:cubicBezTo>
                  <a:close/>
                  <a:moveTo>
                    <a:pt x="352" y="11"/>
                  </a:moveTo>
                  <a:cubicBezTo>
                    <a:pt x="351" y="11"/>
                    <a:pt x="350" y="11"/>
                    <a:pt x="350" y="12"/>
                  </a:cubicBezTo>
                  <a:cubicBezTo>
                    <a:pt x="351" y="12"/>
                    <a:pt x="352" y="12"/>
                    <a:pt x="352" y="11"/>
                  </a:cubicBezTo>
                  <a:close/>
                  <a:moveTo>
                    <a:pt x="351" y="40"/>
                  </a:moveTo>
                  <a:cubicBezTo>
                    <a:pt x="353" y="40"/>
                    <a:pt x="355" y="40"/>
                    <a:pt x="352" y="40"/>
                  </a:cubicBezTo>
                  <a:cubicBezTo>
                    <a:pt x="352" y="40"/>
                    <a:pt x="352" y="39"/>
                    <a:pt x="351" y="40"/>
                  </a:cubicBezTo>
                  <a:close/>
                  <a:moveTo>
                    <a:pt x="353" y="12"/>
                  </a:moveTo>
                  <a:cubicBezTo>
                    <a:pt x="355" y="12"/>
                    <a:pt x="356" y="13"/>
                    <a:pt x="357" y="12"/>
                  </a:cubicBezTo>
                  <a:cubicBezTo>
                    <a:pt x="356" y="12"/>
                    <a:pt x="353" y="11"/>
                    <a:pt x="353" y="12"/>
                  </a:cubicBezTo>
                  <a:cubicBezTo>
                    <a:pt x="353" y="12"/>
                    <a:pt x="353" y="12"/>
                    <a:pt x="353" y="12"/>
                  </a:cubicBezTo>
                  <a:close/>
                  <a:moveTo>
                    <a:pt x="354" y="40"/>
                  </a:moveTo>
                  <a:cubicBezTo>
                    <a:pt x="355" y="40"/>
                    <a:pt x="357" y="40"/>
                    <a:pt x="357" y="40"/>
                  </a:cubicBezTo>
                  <a:cubicBezTo>
                    <a:pt x="356" y="40"/>
                    <a:pt x="355" y="39"/>
                    <a:pt x="354" y="40"/>
                  </a:cubicBezTo>
                  <a:close/>
                  <a:moveTo>
                    <a:pt x="361" y="17"/>
                  </a:moveTo>
                  <a:cubicBezTo>
                    <a:pt x="360" y="16"/>
                    <a:pt x="357" y="15"/>
                    <a:pt x="356" y="16"/>
                  </a:cubicBezTo>
                  <a:cubicBezTo>
                    <a:pt x="358" y="16"/>
                    <a:pt x="360" y="17"/>
                    <a:pt x="361" y="17"/>
                  </a:cubicBezTo>
                  <a:close/>
                  <a:moveTo>
                    <a:pt x="361" y="28"/>
                  </a:moveTo>
                  <a:cubicBezTo>
                    <a:pt x="362" y="29"/>
                    <a:pt x="363" y="29"/>
                    <a:pt x="364" y="28"/>
                  </a:cubicBezTo>
                  <a:cubicBezTo>
                    <a:pt x="363" y="28"/>
                    <a:pt x="361" y="28"/>
                    <a:pt x="361" y="28"/>
                  </a:cubicBezTo>
                  <a:close/>
                  <a:moveTo>
                    <a:pt x="365" y="16"/>
                  </a:moveTo>
                  <a:cubicBezTo>
                    <a:pt x="366" y="16"/>
                    <a:pt x="367" y="16"/>
                    <a:pt x="368" y="16"/>
                  </a:cubicBezTo>
                  <a:cubicBezTo>
                    <a:pt x="367" y="15"/>
                    <a:pt x="366" y="14"/>
                    <a:pt x="365" y="14"/>
                  </a:cubicBezTo>
                  <a:cubicBezTo>
                    <a:pt x="365" y="15"/>
                    <a:pt x="366" y="15"/>
                    <a:pt x="365" y="16"/>
                  </a:cubicBezTo>
                  <a:close/>
                  <a:moveTo>
                    <a:pt x="368" y="53"/>
                  </a:moveTo>
                  <a:cubicBezTo>
                    <a:pt x="369" y="53"/>
                    <a:pt x="372" y="53"/>
                    <a:pt x="373" y="53"/>
                  </a:cubicBezTo>
                  <a:cubicBezTo>
                    <a:pt x="371" y="53"/>
                    <a:pt x="369" y="52"/>
                    <a:pt x="368" y="53"/>
                  </a:cubicBezTo>
                  <a:close/>
                  <a:moveTo>
                    <a:pt x="370" y="18"/>
                  </a:moveTo>
                  <a:cubicBezTo>
                    <a:pt x="369" y="18"/>
                    <a:pt x="368" y="17"/>
                    <a:pt x="368" y="18"/>
                  </a:cubicBezTo>
                  <a:cubicBezTo>
                    <a:pt x="369" y="18"/>
                    <a:pt x="370" y="18"/>
                    <a:pt x="370" y="18"/>
                  </a:cubicBezTo>
                  <a:close/>
                  <a:moveTo>
                    <a:pt x="373" y="47"/>
                  </a:moveTo>
                  <a:cubicBezTo>
                    <a:pt x="372" y="48"/>
                    <a:pt x="369" y="47"/>
                    <a:pt x="369" y="48"/>
                  </a:cubicBezTo>
                  <a:cubicBezTo>
                    <a:pt x="371" y="47"/>
                    <a:pt x="373" y="48"/>
                    <a:pt x="373" y="47"/>
                  </a:cubicBezTo>
                  <a:close/>
                  <a:moveTo>
                    <a:pt x="376" y="32"/>
                  </a:moveTo>
                  <a:cubicBezTo>
                    <a:pt x="375" y="33"/>
                    <a:pt x="373" y="31"/>
                    <a:pt x="372" y="32"/>
                  </a:cubicBezTo>
                  <a:cubicBezTo>
                    <a:pt x="374" y="32"/>
                    <a:pt x="376" y="33"/>
                    <a:pt x="376" y="32"/>
                  </a:cubicBezTo>
                  <a:close/>
                  <a:moveTo>
                    <a:pt x="375" y="20"/>
                  </a:moveTo>
                  <a:cubicBezTo>
                    <a:pt x="375" y="21"/>
                    <a:pt x="377" y="21"/>
                    <a:pt x="378" y="20"/>
                  </a:cubicBezTo>
                  <a:cubicBezTo>
                    <a:pt x="377" y="20"/>
                    <a:pt x="377" y="20"/>
                    <a:pt x="376" y="20"/>
                  </a:cubicBezTo>
                  <a:cubicBezTo>
                    <a:pt x="375" y="20"/>
                    <a:pt x="375" y="20"/>
                    <a:pt x="375" y="20"/>
                  </a:cubicBezTo>
                  <a:close/>
                  <a:moveTo>
                    <a:pt x="378" y="32"/>
                  </a:moveTo>
                  <a:cubicBezTo>
                    <a:pt x="379" y="33"/>
                    <a:pt x="381" y="34"/>
                    <a:pt x="382" y="33"/>
                  </a:cubicBezTo>
                  <a:cubicBezTo>
                    <a:pt x="381" y="32"/>
                    <a:pt x="379" y="32"/>
                    <a:pt x="378" y="32"/>
                  </a:cubicBezTo>
                  <a:close/>
                  <a:moveTo>
                    <a:pt x="382" y="24"/>
                  </a:moveTo>
                  <a:cubicBezTo>
                    <a:pt x="381" y="24"/>
                    <a:pt x="380" y="24"/>
                    <a:pt x="379" y="25"/>
                  </a:cubicBezTo>
                  <a:cubicBezTo>
                    <a:pt x="383" y="25"/>
                    <a:pt x="386" y="24"/>
                    <a:pt x="389" y="24"/>
                  </a:cubicBezTo>
                  <a:cubicBezTo>
                    <a:pt x="387" y="24"/>
                    <a:pt x="384" y="23"/>
                    <a:pt x="381" y="23"/>
                  </a:cubicBezTo>
                  <a:cubicBezTo>
                    <a:pt x="381" y="24"/>
                    <a:pt x="382" y="23"/>
                    <a:pt x="382" y="24"/>
                  </a:cubicBezTo>
                  <a:close/>
                  <a:moveTo>
                    <a:pt x="387" y="33"/>
                  </a:moveTo>
                  <a:cubicBezTo>
                    <a:pt x="387" y="33"/>
                    <a:pt x="388" y="34"/>
                    <a:pt x="389" y="33"/>
                  </a:cubicBezTo>
                  <a:cubicBezTo>
                    <a:pt x="389" y="33"/>
                    <a:pt x="387" y="32"/>
                    <a:pt x="387" y="33"/>
                  </a:cubicBezTo>
                  <a:close/>
                  <a:moveTo>
                    <a:pt x="387" y="17"/>
                  </a:moveTo>
                  <a:cubicBezTo>
                    <a:pt x="388" y="18"/>
                    <a:pt x="390" y="18"/>
                    <a:pt x="390" y="17"/>
                  </a:cubicBezTo>
                  <a:cubicBezTo>
                    <a:pt x="389" y="17"/>
                    <a:pt x="388" y="16"/>
                    <a:pt x="387" y="17"/>
                  </a:cubicBezTo>
                  <a:close/>
                  <a:moveTo>
                    <a:pt x="390" y="18"/>
                  </a:moveTo>
                  <a:cubicBezTo>
                    <a:pt x="390" y="17"/>
                    <a:pt x="391" y="18"/>
                    <a:pt x="391" y="17"/>
                  </a:cubicBezTo>
                  <a:cubicBezTo>
                    <a:pt x="391" y="17"/>
                    <a:pt x="390" y="17"/>
                    <a:pt x="390" y="18"/>
                  </a:cubicBezTo>
                  <a:close/>
                  <a:moveTo>
                    <a:pt x="392" y="18"/>
                  </a:moveTo>
                  <a:cubicBezTo>
                    <a:pt x="392" y="17"/>
                    <a:pt x="393" y="18"/>
                    <a:pt x="393" y="17"/>
                  </a:cubicBezTo>
                  <a:cubicBezTo>
                    <a:pt x="393" y="17"/>
                    <a:pt x="392" y="17"/>
                    <a:pt x="392" y="18"/>
                  </a:cubicBezTo>
                  <a:close/>
                  <a:moveTo>
                    <a:pt x="395" y="9"/>
                  </a:moveTo>
                  <a:cubicBezTo>
                    <a:pt x="398" y="9"/>
                    <a:pt x="401" y="10"/>
                    <a:pt x="403" y="10"/>
                  </a:cubicBezTo>
                  <a:cubicBezTo>
                    <a:pt x="401" y="9"/>
                    <a:pt x="398" y="9"/>
                    <a:pt x="395" y="9"/>
                  </a:cubicBezTo>
                  <a:close/>
                  <a:moveTo>
                    <a:pt x="399" y="21"/>
                  </a:moveTo>
                  <a:cubicBezTo>
                    <a:pt x="399" y="21"/>
                    <a:pt x="400" y="22"/>
                    <a:pt x="401" y="21"/>
                  </a:cubicBezTo>
                  <a:cubicBezTo>
                    <a:pt x="400" y="21"/>
                    <a:pt x="399" y="21"/>
                    <a:pt x="399" y="21"/>
                  </a:cubicBezTo>
                  <a:close/>
                  <a:moveTo>
                    <a:pt x="405" y="20"/>
                  </a:moveTo>
                  <a:cubicBezTo>
                    <a:pt x="407" y="21"/>
                    <a:pt x="408" y="20"/>
                    <a:pt x="409" y="20"/>
                  </a:cubicBezTo>
                  <a:cubicBezTo>
                    <a:pt x="408" y="20"/>
                    <a:pt x="407" y="19"/>
                    <a:pt x="406" y="19"/>
                  </a:cubicBezTo>
                  <a:cubicBezTo>
                    <a:pt x="406" y="20"/>
                    <a:pt x="405" y="20"/>
                    <a:pt x="405" y="20"/>
                  </a:cubicBezTo>
                  <a:close/>
                  <a:moveTo>
                    <a:pt x="413" y="10"/>
                  </a:moveTo>
                  <a:cubicBezTo>
                    <a:pt x="412" y="10"/>
                    <a:pt x="411" y="10"/>
                    <a:pt x="411" y="10"/>
                  </a:cubicBezTo>
                  <a:cubicBezTo>
                    <a:pt x="411" y="11"/>
                    <a:pt x="412" y="11"/>
                    <a:pt x="413" y="10"/>
                  </a:cubicBezTo>
                  <a:close/>
                  <a:moveTo>
                    <a:pt x="419" y="13"/>
                  </a:moveTo>
                  <a:cubicBezTo>
                    <a:pt x="417" y="13"/>
                    <a:pt x="414" y="12"/>
                    <a:pt x="412" y="13"/>
                  </a:cubicBezTo>
                  <a:cubicBezTo>
                    <a:pt x="415" y="13"/>
                    <a:pt x="417" y="14"/>
                    <a:pt x="419" y="13"/>
                  </a:cubicBezTo>
                  <a:close/>
                  <a:moveTo>
                    <a:pt x="285" y="56"/>
                  </a:moveTo>
                  <a:cubicBezTo>
                    <a:pt x="288" y="55"/>
                    <a:pt x="292" y="57"/>
                    <a:pt x="295" y="55"/>
                  </a:cubicBezTo>
                  <a:cubicBezTo>
                    <a:pt x="289" y="55"/>
                    <a:pt x="284" y="55"/>
                    <a:pt x="279" y="56"/>
                  </a:cubicBezTo>
                  <a:cubicBezTo>
                    <a:pt x="280" y="56"/>
                    <a:pt x="282" y="56"/>
                    <a:pt x="283" y="56"/>
                  </a:cubicBezTo>
                  <a:cubicBezTo>
                    <a:pt x="282" y="57"/>
                    <a:pt x="281" y="56"/>
                    <a:pt x="281" y="57"/>
                  </a:cubicBezTo>
                  <a:cubicBezTo>
                    <a:pt x="282" y="58"/>
                    <a:pt x="282" y="57"/>
                    <a:pt x="284" y="57"/>
                  </a:cubicBezTo>
                  <a:cubicBezTo>
                    <a:pt x="287" y="57"/>
                    <a:pt x="296" y="57"/>
                    <a:pt x="299" y="57"/>
                  </a:cubicBezTo>
                  <a:cubicBezTo>
                    <a:pt x="295" y="56"/>
                    <a:pt x="288" y="57"/>
                    <a:pt x="285" y="56"/>
                  </a:cubicBezTo>
                  <a:close/>
                  <a:moveTo>
                    <a:pt x="363" y="52"/>
                  </a:moveTo>
                  <a:cubicBezTo>
                    <a:pt x="362" y="52"/>
                    <a:pt x="362" y="52"/>
                    <a:pt x="362" y="52"/>
                  </a:cubicBezTo>
                  <a:cubicBezTo>
                    <a:pt x="355" y="52"/>
                    <a:pt x="342" y="51"/>
                    <a:pt x="335" y="50"/>
                  </a:cubicBezTo>
                  <a:cubicBezTo>
                    <a:pt x="334" y="49"/>
                    <a:pt x="332" y="49"/>
                    <a:pt x="331" y="49"/>
                  </a:cubicBezTo>
                  <a:cubicBezTo>
                    <a:pt x="331" y="49"/>
                    <a:pt x="331" y="49"/>
                    <a:pt x="331" y="49"/>
                  </a:cubicBezTo>
                  <a:cubicBezTo>
                    <a:pt x="328" y="48"/>
                    <a:pt x="326" y="49"/>
                    <a:pt x="324" y="48"/>
                  </a:cubicBezTo>
                  <a:cubicBezTo>
                    <a:pt x="325" y="47"/>
                    <a:pt x="327" y="47"/>
                    <a:pt x="326" y="47"/>
                  </a:cubicBezTo>
                  <a:cubicBezTo>
                    <a:pt x="329" y="47"/>
                    <a:pt x="330" y="45"/>
                    <a:pt x="332" y="47"/>
                  </a:cubicBezTo>
                  <a:cubicBezTo>
                    <a:pt x="332" y="46"/>
                    <a:pt x="333" y="46"/>
                    <a:pt x="334" y="46"/>
                  </a:cubicBezTo>
                  <a:cubicBezTo>
                    <a:pt x="332" y="45"/>
                    <a:pt x="331" y="46"/>
                    <a:pt x="330" y="45"/>
                  </a:cubicBezTo>
                  <a:cubicBezTo>
                    <a:pt x="331" y="45"/>
                    <a:pt x="332" y="45"/>
                    <a:pt x="334" y="45"/>
                  </a:cubicBezTo>
                  <a:cubicBezTo>
                    <a:pt x="325" y="43"/>
                    <a:pt x="316" y="44"/>
                    <a:pt x="307" y="43"/>
                  </a:cubicBezTo>
                  <a:cubicBezTo>
                    <a:pt x="306" y="42"/>
                    <a:pt x="305" y="42"/>
                    <a:pt x="304" y="42"/>
                  </a:cubicBezTo>
                  <a:cubicBezTo>
                    <a:pt x="300" y="41"/>
                    <a:pt x="295" y="42"/>
                    <a:pt x="291" y="41"/>
                  </a:cubicBezTo>
                  <a:cubicBezTo>
                    <a:pt x="296" y="40"/>
                    <a:pt x="300" y="40"/>
                    <a:pt x="306" y="40"/>
                  </a:cubicBezTo>
                  <a:cubicBezTo>
                    <a:pt x="306" y="39"/>
                    <a:pt x="306" y="39"/>
                    <a:pt x="306" y="38"/>
                  </a:cubicBezTo>
                  <a:cubicBezTo>
                    <a:pt x="307" y="39"/>
                    <a:pt x="307" y="39"/>
                    <a:pt x="307" y="39"/>
                  </a:cubicBezTo>
                  <a:cubicBezTo>
                    <a:pt x="308" y="38"/>
                    <a:pt x="314" y="39"/>
                    <a:pt x="317" y="38"/>
                  </a:cubicBezTo>
                  <a:cubicBezTo>
                    <a:pt x="313" y="38"/>
                    <a:pt x="307" y="38"/>
                    <a:pt x="304" y="37"/>
                  </a:cubicBezTo>
                  <a:cubicBezTo>
                    <a:pt x="303" y="37"/>
                    <a:pt x="302" y="37"/>
                    <a:pt x="302" y="37"/>
                  </a:cubicBezTo>
                  <a:cubicBezTo>
                    <a:pt x="306" y="37"/>
                    <a:pt x="310" y="37"/>
                    <a:pt x="315" y="37"/>
                  </a:cubicBezTo>
                  <a:cubicBezTo>
                    <a:pt x="315" y="37"/>
                    <a:pt x="314" y="37"/>
                    <a:pt x="314" y="36"/>
                  </a:cubicBezTo>
                  <a:cubicBezTo>
                    <a:pt x="320" y="35"/>
                    <a:pt x="325" y="36"/>
                    <a:pt x="331" y="35"/>
                  </a:cubicBezTo>
                  <a:cubicBezTo>
                    <a:pt x="326" y="35"/>
                    <a:pt x="321" y="36"/>
                    <a:pt x="316" y="34"/>
                  </a:cubicBezTo>
                  <a:cubicBezTo>
                    <a:pt x="316" y="34"/>
                    <a:pt x="314" y="34"/>
                    <a:pt x="313" y="35"/>
                  </a:cubicBezTo>
                  <a:cubicBezTo>
                    <a:pt x="306" y="34"/>
                    <a:pt x="295" y="34"/>
                    <a:pt x="286" y="33"/>
                  </a:cubicBezTo>
                  <a:cubicBezTo>
                    <a:pt x="294" y="32"/>
                    <a:pt x="303" y="33"/>
                    <a:pt x="312" y="32"/>
                  </a:cubicBezTo>
                  <a:cubicBezTo>
                    <a:pt x="313" y="34"/>
                    <a:pt x="319" y="32"/>
                    <a:pt x="322" y="34"/>
                  </a:cubicBezTo>
                  <a:cubicBezTo>
                    <a:pt x="332" y="33"/>
                    <a:pt x="344" y="33"/>
                    <a:pt x="353" y="34"/>
                  </a:cubicBezTo>
                  <a:cubicBezTo>
                    <a:pt x="348" y="32"/>
                    <a:pt x="341" y="33"/>
                    <a:pt x="335" y="32"/>
                  </a:cubicBezTo>
                  <a:cubicBezTo>
                    <a:pt x="325" y="31"/>
                    <a:pt x="312" y="31"/>
                    <a:pt x="304" y="31"/>
                  </a:cubicBezTo>
                  <a:cubicBezTo>
                    <a:pt x="303" y="31"/>
                    <a:pt x="302" y="31"/>
                    <a:pt x="301" y="30"/>
                  </a:cubicBezTo>
                  <a:cubicBezTo>
                    <a:pt x="298" y="30"/>
                    <a:pt x="295" y="31"/>
                    <a:pt x="292" y="31"/>
                  </a:cubicBezTo>
                  <a:cubicBezTo>
                    <a:pt x="289" y="31"/>
                    <a:pt x="287" y="30"/>
                    <a:pt x="284" y="30"/>
                  </a:cubicBezTo>
                  <a:cubicBezTo>
                    <a:pt x="281" y="29"/>
                    <a:pt x="278" y="31"/>
                    <a:pt x="275" y="29"/>
                  </a:cubicBezTo>
                  <a:cubicBezTo>
                    <a:pt x="281" y="29"/>
                    <a:pt x="285" y="29"/>
                    <a:pt x="291" y="29"/>
                  </a:cubicBezTo>
                  <a:cubicBezTo>
                    <a:pt x="293" y="29"/>
                    <a:pt x="296" y="29"/>
                    <a:pt x="297" y="29"/>
                  </a:cubicBezTo>
                  <a:cubicBezTo>
                    <a:pt x="298" y="29"/>
                    <a:pt x="298" y="30"/>
                    <a:pt x="299" y="30"/>
                  </a:cubicBezTo>
                  <a:cubicBezTo>
                    <a:pt x="299" y="30"/>
                    <a:pt x="299" y="30"/>
                    <a:pt x="300" y="30"/>
                  </a:cubicBezTo>
                  <a:cubicBezTo>
                    <a:pt x="301" y="29"/>
                    <a:pt x="302" y="30"/>
                    <a:pt x="303" y="30"/>
                  </a:cubicBezTo>
                  <a:cubicBezTo>
                    <a:pt x="313" y="30"/>
                    <a:pt x="323" y="30"/>
                    <a:pt x="330" y="30"/>
                  </a:cubicBezTo>
                  <a:cubicBezTo>
                    <a:pt x="330" y="29"/>
                    <a:pt x="329" y="29"/>
                    <a:pt x="330" y="29"/>
                  </a:cubicBezTo>
                  <a:cubicBezTo>
                    <a:pt x="333" y="29"/>
                    <a:pt x="338" y="29"/>
                    <a:pt x="341" y="30"/>
                  </a:cubicBezTo>
                  <a:cubicBezTo>
                    <a:pt x="340" y="30"/>
                    <a:pt x="340" y="30"/>
                    <a:pt x="340" y="30"/>
                  </a:cubicBezTo>
                  <a:cubicBezTo>
                    <a:pt x="340" y="30"/>
                    <a:pt x="341" y="30"/>
                    <a:pt x="341" y="30"/>
                  </a:cubicBezTo>
                  <a:cubicBezTo>
                    <a:pt x="343" y="31"/>
                    <a:pt x="343" y="29"/>
                    <a:pt x="345" y="30"/>
                  </a:cubicBezTo>
                  <a:cubicBezTo>
                    <a:pt x="345" y="31"/>
                    <a:pt x="344" y="30"/>
                    <a:pt x="344" y="31"/>
                  </a:cubicBezTo>
                  <a:cubicBezTo>
                    <a:pt x="345" y="31"/>
                    <a:pt x="347" y="31"/>
                    <a:pt x="346" y="30"/>
                  </a:cubicBezTo>
                  <a:cubicBezTo>
                    <a:pt x="347" y="31"/>
                    <a:pt x="347" y="31"/>
                    <a:pt x="348" y="31"/>
                  </a:cubicBezTo>
                  <a:cubicBezTo>
                    <a:pt x="348" y="30"/>
                    <a:pt x="347" y="31"/>
                    <a:pt x="347" y="30"/>
                  </a:cubicBezTo>
                  <a:cubicBezTo>
                    <a:pt x="348" y="30"/>
                    <a:pt x="348" y="30"/>
                    <a:pt x="349" y="31"/>
                  </a:cubicBezTo>
                  <a:cubicBezTo>
                    <a:pt x="351" y="30"/>
                    <a:pt x="359" y="32"/>
                    <a:pt x="362" y="31"/>
                  </a:cubicBezTo>
                  <a:cubicBezTo>
                    <a:pt x="359" y="30"/>
                    <a:pt x="358" y="30"/>
                    <a:pt x="354" y="30"/>
                  </a:cubicBezTo>
                  <a:cubicBezTo>
                    <a:pt x="355" y="29"/>
                    <a:pt x="357" y="30"/>
                    <a:pt x="357" y="30"/>
                  </a:cubicBezTo>
                  <a:cubicBezTo>
                    <a:pt x="347" y="29"/>
                    <a:pt x="335" y="28"/>
                    <a:pt x="324" y="28"/>
                  </a:cubicBezTo>
                  <a:cubicBezTo>
                    <a:pt x="332" y="27"/>
                    <a:pt x="344" y="28"/>
                    <a:pt x="353" y="28"/>
                  </a:cubicBezTo>
                  <a:cubicBezTo>
                    <a:pt x="355" y="28"/>
                    <a:pt x="358" y="29"/>
                    <a:pt x="358" y="28"/>
                  </a:cubicBezTo>
                  <a:cubicBezTo>
                    <a:pt x="356" y="27"/>
                    <a:pt x="352" y="28"/>
                    <a:pt x="350" y="26"/>
                  </a:cubicBezTo>
                  <a:cubicBezTo>
                    <a:pt x="352" y="26"/>
                    <a:pt x="354" y="27"/>
                    <a:pt x="356" y="26"/>
                  </a:cubicBezTo>
                  <a:cubicBezTo>
                    <a:pt x="355" y="26"/>
                    <a:pt x="355" y="26"/>
                    <a:pt x="355" y="26"/>
                  </a:cubicBezTo>
                  <a:cubicBezTo>
                    <a:pt x="361" y="25"/>
                    <a:pt x="367" y="26"/>
                    <a:pt x="372" y="26"/>
                  </a:cubicBezTo>
                  <a:cubicBezTo>
                    <a:pt x="369" y="24"/>
                    <a:pt x="364" y="25"/>
                    <a:pt x="360" y="24"/>
                  </a:cubicBezTo>
                  <a:cubicBezTo>
                    <a:pt x="355" y="24"/>
                    <a:pt x="347" y="23"/>
                    <a:pt x="344" y="23"/>
                  </a:cubicBezTo>
                  <a:cubicBezTo>
                    <a:pt x="349" y="23"/>
                    <a:pt x="351" y="23"/>
                    <a:pt x="356" y="23"/>
                  </a:cubicBezTo>
                  <a:cubicBezTo>
                    <a:pt x="357" y="23"/>
                    <a:pt x="357" y="22"/>
                    <a:pt x="359" y="22"/>
                  </a:cubicBezTo>
                  <a:cubicBezTo>
                    <a:pt x="359" y="21"/>
                    <a:pt x="360" y="22"/>
                    <a:pt x="360" y="21"/>
                  </a:cubicBezTo>
                  <a:cubicBezTo>
                    <a:pt x="355" y="20"/>
                    <a:pt x="349" y="21"/>
                    <a:pt x="346" y="20"/>
                  </a:cubicBezTo>
                  <a:cubicBezTo>
                    <a:pt x="350" y="19"/>
                    <a:pt x="359" y="21"/>
                    <a:pt x="364" y="20"/>
                  </a:cubicBezTo>
                  <a:cubicBezTo>
                    <a:pt x="365" y="20"/>
                    <a:pt x="366" y="20"/>
                    <a:pt x="367" y="19"/>
                  </a:cubicBezTo>
                  <a:cubicBezTo>
                    <a:pt x="362" y="18"/>
                    <a:pt x="358" y="19"/>
                    <a:pt x="355" y="17"/>
                  </a:cubicBezTo>
                  <a:cubicBezTo>
                    <a:pt x="354" y="17"/>
                    <a:pt x="355" y="18"/>
                    <a:pt x="354" y="18"/>
                  </a:cubicBezTo>
                  <a:cubicBezTo>
                    <a:pt x="355" y="17"/>
                    <a:pt x="353" y="15"/>
                    <a:pt x="351" y="16"/>
                  </a:cubicBezTo>
                  <a:cubicBezTo>
                    <a:pt x="351" y="17"/>
                    <a:pt x="352" y="17"/>
                    <a:pt x="352" y="17"/>
                  </a:cubicBezTo>
                  <a:cubicBezTo>
                    <a:pt x="351" y="18"/>
                    <a:pt x="351" y="16"/>
                    <a:pt x="350" y="16"/>
                  </a:cubicBezTo>
                  <a:cubicBezTo>
                    <a:pt x="350" y="17"/>
                    <a:pt x="350" y="17"/>
                    <a:pt x="349" y="17"/>
                  </a:cubicBezTo>
                  <a:cubicBezTo>
                    <a:pt x="348" y="17"/>
                    <a:pt x="350" y="16"/>
                    <a:pt x="349" y="16"/>
                  </a:cubicBezTo>
                  <a:cubicBezTo>
                    <a:pt x="339" y="17"/>
                    <a:pt x="327" y="15"/>
                    <a:pt x="316" y="14"/>
                  </a:cubicBezTo>
                  <a:cubicBezTo>
                    <a:pt x="318" y="14"/>
                    <a:pt x="317" y="13"/>
                    <a:pt x="319" y="13"/>
                  </a:cubicBezTo>
                  <a:cubicBezTo>
                    <a:pt x="321" y="13"/>
                    <a:pt x="323" y="13"/>
                    <a:pt x="324" y="14"/>
                  </a:cubicBezTo>
                  <a:cubicBezTo>
                    <a:pt x="332" y="13"/>
                    <a:pt x="341" y="15"/>
                    <a:pt x="350" y="14"/>
                  </a:cubicBezTo>
                  <a:cubicBezTo>
                    <a:pt x="348" y="14"/>
                    <a:pt x="347" y="14"/>
                    <a:pt x="344" y="14"/>
                  </a:cubicBezTo>
                  <a:cubicBezTo>
                    <a:pt x="344" y="13"/>
                    <a:pt x="345" y="14"/>
                    <a:pt x="345" y="13"/>
                  </a:cubicBezTo>
                  <a:cubicBezTo>
                    <a:pt x="343" y="14"/>
                    <a:pt x="340" y="13"/>
                    <a:pt x="339" y="13"/>
                  </a:cubicBezTo>
                  <a:cubicBezTo>
                    <a:pt x="338" y="12"/>
                    <a:pt x="339" y="12"/>
                    <a:pt x="339" y="12"/>
                  </a:cubicBezTo>
                  <a:cubicBezTo>
                    <a:pt x="340" y="12"/>
                    <a:pt x="340" y="12"/>
                    <a:pt x="341" y="11"/>
                  </a:cubicBezTo>
                  <a:cubicBezTo>
                    <a:pt x="340" y="11"/>
                    <a:pt x="341" y="11"/>
                    <a:pt x="341" y="11"/>
                  </a:cubicBezTo>
                  <a:cubicBezTo>
                    <a:pt x="334" y="10"/>
                    <a:pt x="325" y="9"/>
                    <a:pt x="319" y="10"/>
                  </a:cubicBezTo>
                  <a:cubicBezTo>
                    <a:pt x="321" y="10"/>
                    <a:pt x="323" y="10"/>
                    <a:pt x="324" y="11"/>
                  </a:cubicBezTo>
                  <a:cubicBezTo>
                    <a:pt x="313" y="11"/>
                    <a:pt x="307" y="12"/>
                    <a:pt x="296" y="10"/>
                  </a:cubicBezTo>
                  <a:cubicBezTo>
                    <a:pt x="296" y="10"/>
                    <a:pt x="297" y="10"/>
                    <a:pt x="297" y="9"/>
                  </a:cubicBezTo>
                  <a:cubicBezTo>
                    <a:pt x="289" y="7"/>
                    <a:pt x="281" y="10"/>
                    <a:pt x="274" y="8"/>
                  </a:cubicBezTo>
                  <a:cubicBezTo>
                    <a:pt x="273" y="8"/>
                    <a:pt x="275" y="9"/>
                    <a:pt x="274" y="9"/>
                  </a:cubicBezTo>
                  <a:cubicBezTo>
                    <a:pt x="273" y="9"/>
                    <a:pt x="273" y="8"/>
                    <a:pt x="272" y="8"/>
                  </a:cubicBezTo>
                  <a:cubicBezTo>
                    <a:pt x="272" y="7"/>
                    <a:pt x="273" y="7"/>
                    <a:pt x="274" y="7"/>
                  </a:cubicBezTo>
                  <a:cubicBezTo>
                    <a:pt x="272" y="7"/>
                    <a:pt x="271" y="7"/>
                    <a:pt x="271" y="6"/>
                  </a:cubicBezTo>
                  <a:cubicBezTo>
                    <a:pt x="272" y="6"/>
                    <a:pt x="274" y="6"/>
                    <a:pt x="275" y="5"/>
                  </a:cubicBezTo>
                  <a:cubicBezTo>
                    <a:pt x="273" y="4"/>
                    <a:pt x="271" y="6"/>
                    <a:pt x="271" y="4"/>
                  </a:cubicBezTo>
                  <a:cubicBezTo>
                    <a:pt x="274" y="4"/>
                    <a:pt x="275" y="3"/>
                    <a:pt x="277" y="3"/>
                  </a:cubicBezTo>
                  <a:cubicBezTo>
                    <a:pt x="278" y="3"/>
                    <a:pt x="277" y="3"/>
                    <a:pt x="277" y="2"/>
                  </a:cubicBezTo>
                  <a:cubicBezTo>
                    <a:pt x="276" y="2"/>
                    <a:pt x="274" y="2"/>
                    <a:pt x="273" y="2"/>
                  </a:cubicBezTo>
                  <a:cubicBezTo>
                    <a:pt x="267" y="1"/>
                    <a:pt x="260" y="3"/>
                    <a:pt x="254" y="1"/>
                  </a:cubicBezTo>
                  <a:cubicBezTo>
                    <a:pt x="256" y="1"/>
                    <a:pt x="258" y="1"/>
                    <a:pt x="259" y="1"/>
                  </a:cubicBezTo>
                  <a:cubicBezTo>
                    <a:pt x="260" y="1"/>
                    <a:pt x="262" y="1"/>
                    <a:pt x="261" y="1"/>
                  </a:cubicBezTo>
                  <a:cubicBezTo>
                    <a:pt x="249" y="0"/>
                    <a:pt x="240" y="1"/>
                    <a:pt x="229" y="1"/>
                  </a:cubicBezTo>
                  <a:cubicBezTo>
                    <a:pt x="228" y="2"/>
                    <a:pt x="230" y="1"/>
                    <a:pt x="229" y="2"/>
                  </a:cubicBezTo>
                  <a:cubicBezTo>
                    <a:pt x="228" y="2"/>
                    <a:pt x="224" y="3"/>
                    <a:pt x="223" y="2"/>
                  </a:cubicBezTo>
                  <a:cubicBezTo>
                    <a:pt x="223" y="1"/>
                    <a:pt x="224" y="2"/>
                    <a:pt x="224" y="1"/>
                  </a:cubicBezTo>
                  <a:cubicBezTo>
                    <a:pt x="219" y="1"/>
                    <a:pt x="212" y="1"/>
                    <a:pt x="207" y="1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5" y="2"/>
                    <a:pt x="203" y="2"/>
                    <a:pt x="203" y="3"/>
                  </a:cubicBezTo>
                  <a:cubicBezTo>
                    <a:pt x="202" y="2"/>
                    <a:pt x="201" y="3"/>
                    <a:pt x="200" y="2"/>
                  </a:cubicBezTo>
                  <a:cubicBezTo>
                    <a:pt x="199" y="2"/>
                    <a:pt x="200" y="3"/>
                    <a:pt x="199" y="3"/>
                  </a:cubicBezTo>
                  <a:cubicBezTo>
                    <a:pt x="195" y="3"/>
                    <a:pt x="194" y="4"/>
                    <a:pt x="191" y="3"/>
                  </a:cubicBezTo>
                  <a:cubicBezTo>
                    <a:pt x="189" y="4"/>
                    <a:pt x="187" y="4"/>
                    <a:pt x="186" y="4"/>
                  </a:cubicBezTo>
                  <a:cubicBezTo>
                    <a:pt x="186" y="4"/>
                    <a:pt x="186" y="4"/>
                    <a:pt x="186" y="4"/>
                  </a:cubicBezTo>
                  <a:cubicBezTo>
                    <a:pt x="185" y="4"/>
                    <a:pt x="185" y="4"/>
                    <a:pt x="185" y="3"/>
                  </a:cubicBezTo>
                  <a:cubicBezTo>
                    <a:pt x="182" y="4"/>
                    <a:pt x="179" y="2"/>
                    <a:pt x="178" y="4"/>
                  </a:cubicBezTo>
                  <a:cubicBezTo>
                    <a:pt x="174" y="5"/>
                    <a:pt x="171" y="3"/>
                    <a:pt x="168" y="5"/>
                  </a:cubicBezTo>
                  <a:cubicBezTo>
                    <a:pt x="167" y="5"/>
                    <a:pt x="167" y="4"/>
                    <a:pt x="166" y="4"/>
                  </a:cubicBezTo>
                  <a:cubicBezTo>
                    <a:pt x="166" y="4"/>
                    <a:pt x="166" y="5"/>
                    <a:pt x="165" y="5"/>
                  </a:cubicBezTo>
                  <a:cubicBezTo>
                    <a:pt x="162" y="4"/>
                    <a:pt x="156" y="5"/>
                    <a:pt x="153" y="5"/>
                  </a:cubicBezTo>
                  <a:cubicBezTo>
                    <a:pt x="152" y="5"/>
                    <a:pt x="152" y="5"/>
                    <a:pt x="151" y="5"/>
                  </a:cubicBezTo>
                  <a:cubicBezTo>
                    <a:pt x="148" y="6"/>
                    <a:pt x="143" y="6"/>
                    <a:pt x="139" y="6"/>
                  </a:cubicBezTo>
                  <a:cubicBezTo>
                    <a:pt x="128" y="7"/>
                    <a:pt x="116" y="8"/>
                    <a:pt x="105" y="9"/>
                  </a:cubicBezTo>
                  <a:cubicBezTo>
                    <a:pt x="104" y="9"/>
                    <a:pt x="103" y="9"/>
                    <a:pt x="102" y="10"/>
                  </a:cubicBezTo>
                  <a:cubicBezTo>
                    <a:pt x="101" y="9"/>
                    <a:pt x="99" y="10"/>
                    <a:pt x="98" y="9"/>
                  </a:cubicBezTo>
                  <a:cubicBezTo>
                    <a:pt x="96" y="11"/>
                    <a:pt x="94" y="10"/>
                    <a:pt x="92" y="10"/>
                  </a:cubicBezTo>
                  <a:cubicBezTo>
                    <a:pt x="83" y="11"/>
                    <a:pt x="77" y="13"/>
                    <a:pt x="68" y="14"/>
                  </a:cubicBezTo>
                  <a:cubicBezTo>
                    <a:pt x="61" y="15"/>
                    <a:pt x="54" y="17"/>
                    <a:pt x="47" y="19"/>
                  </a:cubicBezTo>
                  <a:cubicBezTo>
                    <a:pt x="46" y="19"/>
                    <a:pt x="45" y="19"/>
                    <a:pt x="44" y="20"/>
                  </a:cubicBezTo>
                  <a:cubicBezTo>
                    <a:pt x="41" y="20"/>
                    <a:pt x="40" y="21"/>
                    <a:pt x="38" y="22"/>
                  </a:cubicBezTo>
                  <a:cubicBezTo>
                    <a:pt x="38" y="22"/>
                    <a:pt x="38" y="22"/>
                    <a:pt x="38" y="23"/>
                  </a:cubicBezTo>
                  <a:cubicBezTo>
                    <a:pt x="37" y="23"/>
                    <a:pt x="37" y="24"/>
                    <a:pt x="36" y="24"/>
                  </a:cubicBezTo>
                  <a:cubicBezTo>
                    <a:pt x="34" y="24"/>
                    <a:pt x="32" y="22"/>
                    <a:pt x="31" y="24"/>
                  </a:cubicBezTo>
                  <a:cubicBezTo>
                    <a:pt x="32" y="25"/>
                    <a:pt x="33" y="24"/>
                    <a:pt x="34" y="24"/>
                  </a:cubicBezTo>
                  <a:cubicBezTo>
                    <a:pt x="33" y="25"/>
                    <a:pt x="32" y="25"/>
                    <a:pt x="32" y="26"/>
                  </a:cubicBezTo>
                  <a:cubicBezTo>
                    <a:pt x="32" y="26"/>
                    <a:pt x="33" y="27"/>
                    <a:pt x="33" y="28"/>
                  </a:cubicBezTo>
                  <a:cubicBezTo>
                    <a:pt x="30" y="30"/>
                    <a:pt x="27" y="31"/>
                    <a:pt x="23" y="33"/>
                  </a:cubicBezTo>
                  <a:cubicBezTo>
                    <a:pt x="21" y="34"/>
                    <a:pt x="20" y="36"/>
                    <a:pt x="17" y="36"/>
                  </a:cubicBezTo>
                  <a:cubicBezTo>
                    <a:pt x="16" y="36"/>
                    <a:pt x="15" y="35"/>
                    <a:pt x="14" y="36"/>
                  </a:cubicBezTo>
                  <a:cubicBezTo>
                    <a:pt x="14" y="38"/>
                    <a:pt x="16" y="41"/>
                    <a:pt x="17" y="44"/>
                  </a:cubicBezTo>
                  <a:cubicBezTo>
                    <a:pt x="18" y="46"/>
                    <a:pt x="19" y="48"/>
                    <a:pt x="20" y="50"/>
                  </a:cubicBezTo>
                  <a:cubicBezTo>
                    <a:pt x="20" y="52"/>
                    <a:pt x="22" y="53"/>
                    <a:pt x="23" y="55"/>
                  </a:cubicBezTo>
                  <a:cubicBezTo>
                    <a:pt x="24" y="57"/>
                    <a:pt x="24" y="61"/>
                    <a:pt x="25" y="63"/>
                  </a:cubicBezTo>
                  <a:cubicBezTo>
                    <a:pt x="26" y="64"/>
                    <a:pt x="28" y="65"/>
                    <a:pt x="28" y="66"/>
                  </a:cubicBezTo>
                  <a:cubicBezTo>
                    <a:pt x="28" y="69"/>
                    <a:pt x="27" y="70"/>
                    <a:pt x="27" y="72"/>
                  </a:cubicBezTo>
                  <a:cubicBezTo>
                    <a:pt x="27" y="73"/>
                    <a:pt x="28" y="75"/>
                    <a:pt x="29" y="77"/>
                  </a:cubicBezTo>
                  <a:cubicBezTo>
                    <a:pt x="32" y="82"/>
                    <a:pt x="36" y="87"/>
                    <a:pt x="42" y="88"/>
                  </a:cubicBezTo>
                  <a:cubicBezTo>
                    <a:pt x="47" y="89"/>
                    <a:pt x="51" y="86"/>
                    <a:pt x="55" y="86"/>
                  </a:cubicBezTo>
                  <a:cubicBezTo>
                    <a:pt x="59" y="85"/>
                    <a:pt x="61" y="88"/>
                    <a:pt x="64" y="89"/>
                  </a:cubicBezTo>
                  <a:cubicBezTo>
                    <a:pt x="65" y="90"/>
                    <a:pt x="67" y="90"/>
                    <a:pt x="67" y="91"/>
                  </a:cubicBezTo>
                  <a:cubicBezTo>
                    <a:pt x="66" y="92"/>
                    <a:pt x="64" y="92"/>
                    <a:pt x="64" y="93"/>
                  </a:cubicBezTo>
                  <a:cubicBezTo>
                    <a:pt x="64" y="94"/>
                    <a:pt x="64" y="94"/>
                    <a:pt x="64" y="95"/>
                  </a:cubicBezTo>
                  <a:cubicBezTo>
                    <a:pt x="63" y="95"/>
                    <a:pt x="62" y="96"/>
                    <a:pt x="61" y="97"/>
                  </a:cubicBezTo>
                  <a:cubicBezTo>
                    <a:pt x="65" y="99"/>
                    <a:pt x="68" y="97"/>
                    <a:pt x="72" y="96"/>
                  </a:cubicBezTo>
                  <a:cubicBezTo>
                    <a:pt x="76" y="96"/>
                    <a:pt x="80" y="96"/>
                    <a:pt x="84" y="96"/>
                  </a:cubicBezTo>
                  <a:cubicBezTo>
                    <a:pt x="104" y="95"/>
                    <a:pt x="123" y="90"/>
                    <a:pt x="142" y="89"/>
                  </a:cubicBezTo>
                  <a:cubicBezTo>
                    <a:pt x="141" y="89"/>
                    <a:pt x="140" y="89"/>
                    <a:pt x="140" y="88"/>
                  </a:cubicBezTo>
                  <a:cubicBezTo>
                    <a:pt x="140" y="87"/>
                    <a:pt x="140" y="87"/>
                    <a:pt x="140" y="87"/>
                  </a:cubicBezTo>
                  <a:cubicBezTo>
                    <a:pt x="136" y="88"/>
                    <a:pt x="134" y="88"/>
                    <a:pt x="132" y="87"/>
                  </a:cubicBezTo>
                  <a:cubicBezTo>
                    <a:pt x="133" y="86"/>
                    <a:pt x="135" y="87"/>
                    <a:pt x="136" y="86"/>
                  </a:cubicBezTo>
                  <a:cubicBezTo>
                    <a:pt x="132" y="86"/>
                    <a:pt x="126" y="87"/>
                    <a:pt x="124" y="87"/>
                  </a:cubicBezTo>
                  <a:cubicBezTo>
                    <a:pt x="125" y="85"/>
                    <a:pt x="129" y="87"/>
                    <a:pt x="130" y="85"/>
                  </a:cubicBezTo>
                  <a:cubicBezTo>
                    <a:pt x="128" y="85"/>
                    <a:pt x="123" y="87"/>
                    <a:pt x="123" y="85"/>
                  </a:cubicBezTo>
                  <a:cubicBezTo>
                    <a:pt x="125" y="83"/>
                    <a:pt x="129" y="84"/>
                    <a:pt x="132" y="83"/>
                  </a:cubicBezTo>
                  <a:cubicBezTo>
                    <a:pt x="133" y="82"/>
                    <a:pt x="132" y="81"/>
                    <a:pt x="132" y="81"/>
                  </a:cubicBezTo>
                  <a:cubicBezTo>
                    <a:pt x="138" y="80"/>
                    <a:pt x="146" y="79"/>
                    <a:pt x="154" y="79"/>
                  </a:cubicBezTo>
                  <a:cubicBezTo>
                    <a:pt x="153" y="80"/>
                    <a:pt x="151" y="79"/>
                    <a:pt x="150" y="80"/>
                  </a:cubicBezTo>
                  <a:cubicBezTo>
                    <a:pt x="150" y="81"/>
                    <a:pt x="151" y="80"/>
                    <a:pt x="152" y="80"/>
                  </a:cubicBezTo>
                  <a:cubicBezTo>
                    <a:pt x="150" y="81"/>
                    <a:pt x="148" y="81"/>
                    <a:pt x="146" y="80"/>
                  </a:cubicBezTo>
                  <a:cubicBezTo>
                    <a:pt x="145" y="81"/>
                    <a:pt x="145" y="81"/>
                    <a:pt x="144" y="82"/>
                  </a:cubicBezTo>
                  <a:cubicBezTo>
                    <a:pt x="147" y="82"/>
                    <a:pt x="151" y="81"/>
                    <a:pt x="152" y="83"/>
                  </a:cubicBezTo>
                  <a:cubicBezTo>
                    <a:pt x="155" y="83"/>
                    <a:pt x="159" y="84"/>
                    <a:pt x="162" y="83"/>
                  </a:cubicBezTo>
                  <a:cubicBezTo>
                    <a:pt x="159" y="83"/>
                    <a:pt x="156" y="83"/>
                    <a:pt x="155" y="83"/>
                  </a:cubicBezTo>
                  <a:cubicBezTo>
                    <a:pt x="155" y="81"/>
                    <a:pt x="159" y="81"/>
                    <a:pt x="161" y="82"/>
                  </a:cubicBezTo>
                  <a:cubicBezTo>
                    <a:pt x="161" y="81"/>
                    <a:pt x="162" y="81"/>
                    <a:pt x="163" y="81"/>
                  </a:cubicBezTo>
                  <a:cubicBezTo>
                    <a:pt x="163" y="81"/>
                    <a:pt x="162" y="82"/>
                    <a:pt x="163" y="82"/>
                  </a:cubicBezTo>
                  <a:cubicBezTo>
                    <a:pt x="164" y="83"/>
                    <a:pt x="165" y="82"/>
                    <a:pt x="167" y="82"/>
                  </a:cubicBezTo>
                  <a:cubicBezTo>
                    <a:pt x="167" y="82"/>
                    <a:pt x="167" y="81"/>
                    <a:pt x="168" y="81"/>
                  </a:cubicBezTo>
                  <a:cubicBezTo>
                    <a:pt x="169" y="81"/>
                    <a:pt x="172" y="80"/>
                    <a:pt x="173" y="81"/>
                  </a:cubicBezTo>
                  <a:cubicBezTo>
                    <a:pt x="172" y="82"/>
                    <a:pt x="171" y="81"/>
                    <a:pt x="170" y="82"/>
                  </a:cubicBezTo>
                  <a:cubicBezTo>
                    <a:pt x="171" y="83"/>
                    <a:pt x="173" y="81"/>
                    <a:pt x="175" y="82"/>
                  </a:cubicBezTo>
                  <a:cubicBezTo>
                    <a:pt x="175" y="81"/>
                    <a:pt x="175" y="81"/>
                    <a:pt x="176" y="81"/>
                  </a:cubicBezTo>
                  <a:cubicBezTo>
                    <a:pt x="180" y="80"/>
                    <a:pt x="186" y="80"/>
                    <a:pt x="188" y="79"/>
                  </a:cubicBezTo>
                  <a:cubicBezTo>
                    <a:pt x="188" y="79"/>
                    <a:pt x="187" y="79"/>
                    <a:pt x="187" y="79"/>
                  </a:cubicBezTo>
                  <a:cubicBezTo>
                    <a:pt x="189" y="79"/>
                    <a:pt x="191" y="78"/>
                    <a:pt x="192" y="79"/>
                  </a:cubicBezTo>
                  <a:cubicBezTo>
                    <a:pt x="192" y="79"/>
                    <a:pt x="192" y="78"/>
                    <a:pt x="192" y="78"/>
                  </a:cubicBezTo>
                  <a:cubicBezTo>
                    <a:pt x="193" y="79"/>
                    <a:pt x="193" y="78"/>
                    <a:pt x="193" y="79"/>
                  </a:cubicBezTo>
                  <a:cubicBezTo>
                    <a:pt x="194" y="80"/>
                    <a:pt x="193" y="80"/>
                    <a:pt x="193" y="80"/>
                  </a:cubicBezTo>
                  <a:cubicBezTo>
                    <a:pt x="196" y="81"/>
                    <a:pt x="200" y="80"/>
                    <a:pt x="202" y="80"/>
                  </a:cubicBezTo>
                  <a:cubicBezTo>
                    <a:pt x="201" y="80"/>
                    <a:pt x="201" y="80"/>
                    <a:pt x="201" y="79"/>
                  </a:cubicBezTo>
                  <a:cubicBezTo>
                    <a:pt x="204" y="78"/>
                    <a:pt x="207" y="79"/>
                    <a:pt x="210" y="78"/>
                  </a:cubicBezTo>
                  <a:cubicBezTo>
                    <a:pt x="208" y="78"/>
                    <a:pt x="208" y="78"/>
                    <a:pt x="207" y="77"/>
                  </a:cubicBezTo>
                  <a:cubicBezTo>
                    <a:pt x="209" y="77"/>
                    <a:pt x="212" y="77"/>
                    <a:pt x="214" y="76"/>
                  </a:cubicBezTo>
                  <a:cubicBezTo>
                    <a:pt x="212" y="76"/>
                    <a:pt x="210" y="77"/>
                    <a:pt x="209" y="76"/>
                  </a:cubicBezTo>
                  <a:cubicBezTo>
                    <a:pt x="216" y="75"/>
                    <a:pt x="224" y="75"/>
                    <a:pt x="231" y="74"/>
                  </a:cubicBezTo>
                  <a:cubicBezTo>
                    <a:pt x="226" y="74"/>
                    <a:pt x="222" y="74"/>
                    <a:pt x="218" y="74"/>
                  </a:cubicBezTo>
                  <a:cubicBezTo>
                    <a:pt x="218" y="74"/>
                    <a:pt x="218" y="74"/>
                    <a:pt x="218" y="73"/>
                  </a:cubicBezTo>
                  <a:cubicBezTo>
                    <a:pt x="217" y="73"/>
                    <a:pt x="216" y="74"/>
                    <a:pt x="216" y="73"/>
                  </a:cubicBezTo>
                  <a:cubicBezTo>
                    <a:pt x="220" y="72"/>
                    <a:pt x="226" y="73"/>
                    <a:pt x="232" y="71"/>
                  </a:cubicBezTo>
                  <a:cubicBezTo>
                    <a:pt x="231" y="71"/>
                    <a:pt x="231" y="72"/>
                    <a:pt x="230" y="71"/>
                  </a:cubicBezTo>
                  <a:cubicBezTo>
                    <a:pt x="231" y="70"/>
                    <a:pt x="232" y="70"/>
                    <a:pt x="233" y="71"/>
                  </a:cubicBezTo>
                  <a:cubicBezTo>
                    <a:pt x="233" y="69"/>
                    <a:pt x="231" y="71"/>
                    <a:pt x="231" y="70"/>
                  </a:cubicBezTo>
                  <a:cubicBezTo>
                    <a:pt x="233" y="68"/>
                    <a:pt x="236" y="69"/>
                    <a:pt x="238" y="69"/>
                  </a:cubicBezTo>
                  <a:cubicBezTo>
                    <a:pt x="239" y="69"/>
                    <a:pt x="240" y="68"/>
                    <a:pt x="241" y="68"/>
                  </a:cubicBezTo>
                  <a:cubicBezTo>
                    <a:pt x="246" y="67"/>
                    <a:pt x="252" y="68"/>
                    <a:pt x="257" y="67"/>
                  </a:cubicBezTo>
                  <a:cubicBezTo>
                    <a:pt x="253" y="67"/>
                    <a:pt x="249" y="66"/>
                    <a:pt x="247" y="67"/>
                  </a:cubicBezTo>
                  <a:cubicBezTo>
                    <a:pt x="247" y="66"/>
                    <a:pt x="244" y="66"/>
                    <a:pt x="243" y="67"/>
                  </a:cubicBezTo>
                  <a:cubicBezTo>
                    <a:pt x="242" y="67"/>
                    <a:pt x="243" y="66"/>
                    <a:pt x="242" y="66"/>
                  </a:cubicBezTo>
                  <a:cubicBezTo>
                    <a:pt x="239" y="66"/>
                    <a:pt x="236" y="66"/>
                    <a:pt x="233" y="66"/>
                  </a:cubicBezTo>
                  <a:cubicBezTo>
                    <a:pt x="231" y="66"/>
                    <a:pt x="230" y="67"/>
                    <a:pt x="229" y="66"/>
                  </a:cubicBezTo>
                  <a:cubicBezTo>
                    <a:pt x="232" y="66"/>
                    <a:pt x="233" y="65"/>
                    <a:pt x="235" y="64"/>
                  </a:cubicBezTo>
                  <a:cubicBezTo>
                    <a:pt x="236" y="65"/>
                    <a:pt x="235" y="65"/>
                    <a:pt x="236" y="65"/>
                  </a:cubicBezTo>
                  <a:cubicBezTo>
                    <a:pt x="241" y="65"/>
                    <a:pt x="243" y="64"/>
                    <a:pt x="248" y="64"/>
                  </a:cubicBezTo>
                  <a:cubicBezTo>
                    <a:pt x="247" y="64"/>
                    <a:pt x="247" y="64"/>
                    <a:pt x="247" y="63"/>
                  </a:cubicBezTo>
                  <a:cubicBezTo>
                    <a:pt x="247" y="63"/>
                    <a:pt x="248" y="62"/>
                    <a:pt x="248" y="62"/>
                  </a:cubicBezTo>
                  <a:cubicBezTo>
                    <a:pt x="249" y="62"/>
                    <a:pt x="251" y="62"/>
                    <a:pt x="253" y="62"/>
                  </a:cubicBezTo>
                  <a:cubicBezTo>
                    <a:pt x="248" y="62"/>
                    <a:pt x="243" y="62"/>
                    <a:pt x="238" y="62"/>
                  </a:cubicBezTo>
                  <a:cubicBezTo>
                    <a:pt x="236" y="62"/>
                    <a:pt x="233" y="63"/>
                    <a:pt x="231" y="61"/>
                  </a:cubicBezTo>
                  <a:cubicBezTo>
                    <a:pt x="238" y="61"/>
                    <a:pt x="246" y="61"/>
                    <a:pt x="252" y="60"/>
                  </a:cubicBezTo>
                  <a:cubicBezTo>
                    <a:pt x="251" y="59"/>
                    <a:pt x="248" y="60"/>
                    <a:pt x="246" y="60"/>
                  </a:cubicBezTo>
                  <a:cubicBezTo>
                    <a:pt x="245" y="60"/>
                    <a:pt x="243" y="60"/>
                    <a:pt x="243" y="59"/>
                  </a:cubicBezTo>
                  <a:cubicBezTo>
                    <a:pt x="244" y="59"/>
                    <a:pt x="246" y="60"/>
                    <a:pt x="247" y="58"/>
                  </a:cubicBezTo>
                  <a:cubicBezTo>
                    <a:pt x="248" y="59"/>
                    <a:pt x="249" y="59"/>
                    <a:pt x="250" y="58"/>
                  </a:cubicBezTo>
                  <a:cubicBezTo>
                    <a:pt x="249" y="58"/>
                    <a:pt x="248" y="59"/>
                    <a:pt x="248" y="58"/>
                  </a:cubicBezTo>
                  <a:cubicBezTo>
                    <a:pt x="253" y="58"/>
                    <a:pt x="259" y="57"/>
                    <a:pt x="264" y="58"/>
                  </a:cubicBezTo>
                  <a:cubicBezTo>
                    <a:pt x="264" y="58"/>
                    <a:pt x="263" y="58"/>
                    <a:pt x="263" y="59"/>
                  </a:cubicBezTo>
                  <a:cubicBezTo>
                    <a:pt x="267" y="58"/>
                    <a:pt x="270" y="59"/>
                    <a:pt x="274" y="58"/>
                  </a:cubicBezTo>
                  <a:cubicBezTo>
                    <a:pt x="276" y="58"/>
                    <a:pt x="278" y="59"/>
                    <a:pt x="280" y="59"/>
                  </a:cubicBezTo>
                  <a:cubicBezTo>
                    <a:pt x="282" y="59"/>
                    <a:pt x="285" y="58"/>
                    <a:pt x="286" y="59"/>
                  </a:cubicBezTo>
                  <a:cubicBezTo>
                    <a:pt x="284" y="60"/>
                    <a:pt x="282" y="59"/>
                    <a:pt x="280" y="60"/>
                  </a:cubicBezTo>
                  <a:cubicBezTo>
                    <a:pt x="284" y="60"/>
                    <a:pt x="287" y="60"/>
                    <a:pt x="292" y="60"/>
                  </a:cubicBezTo>
                  <a:cubicBezTo>
                    <a:pt x="290" y="59"/>
                    <a:pt x="288" y="60"/>
                    <a:pt x="287" y="59"/>
                  </a:cubicBezTo>
                  <a:cubicBezTo>
                    <a:pt x="289" y="58"/>
                    <a:pt x="292" y="59"/>
                    <a:pt x="294" y="58"/>
                  </a:cubicBezTo>
                  <a:cubicBezTo>
                    <a:pt x="296" y="58"/>
                    <a:pt x="296" y="58"/>
                    <a:pt x="296" y="58"/>
                  </a:cubicBezTo>
                  <a:cubicBezTo>
                    <a:pt x="296" y="58"/>
                    <a:pt x="295" y="58"/>
                    <a:pt x="294" y="58"/>
                  </a:cubicBezTo>
                  <a:cubicBezTo>
                    <a:pt x="289" y="58"/>
                    <a:pt x="286" y="58"/>
                    <a:pt x="283" y="57"/>
                  </a:cubicBezTo>
                  <a:cubicBezTo>
                    <a:pt x="283" y="58"/>
                    <a:pt x="283" y="58"/>
                    <a:pt x="282" y="58"/>
                  </a:cubicBezTo>
                  <a:cubicBezTo>
                    <a:pt x="277" y="57"/>
                    <a:pt x="269" y="59"/>
                    <a:pt x="264" y="58"/>
                  </a:cubicBezTo>
                  <a:cubicBezTo>
                    <a:pt x="267" y="57"/>
                    <a:pt x="273" y="58"/>
                    <a:pt x="276" y="57"/>
                  </a:cubicBezTo>
                  <a:cubicBezTo>
                    <a:pt x="275" y="57"/>
                    <a:pt x="275" y="56"/>
                    <a:pt x="274" y="56"/>
                  </a:cubicBezTo>
                  <a:cubicBezTo>
                    <a:pt x="272" y="57"/>
                    <a:pt x="267" y="57"/>
                    <a:pt x="266" y="55"/>
                  </a:cubicBezTo>
                  <a:cubicBezTo>
                    <a:pt x="262" y="55"/>
                    <a:pt x="260" y="54"/>
                    <a:pt x="258" y="56"/>
                  </a:cubicBezTo>
                  <a:cubicBezTo>
                    <a:pt x="255" y="55"/>
                    <a:pt x="249" y="55"/>
                    <a:pt x="246" y="55"/>
                  </a:cubicBezTo>
                  <a:cubicBezTo>
                    <a:pt x="249" y="54"/>
                    <a:pt x="254" y="55"/>
                    <a:pt x="258" y="54"/>
                  </a:cubicBezTo>
                  <a:cubicBezTo>
                    <a:pt x="259" y="54"/>
                    <a:pt x="258" y="55"/>
                    <a:pt x="259" y="55"/>
                  </a:cubicBezTo>
                  <a:cubicBezTo>
                    <a:pt x="261" y="54"/>
                    <a:pt x="263" y="54"/>
                    <a:pt x="264" y="55"/>
                  </a:cubicBezTo>
                  <a:cubicBezTo>
                    <a:pt x="265" y="55"/>
                    <a:pt x="265" y="54"/>
                    <a:pt x="265" y="54"/>
                  </a:cubicBezTo>
                  <a:cubicBezTo>
                    <a:pt x="278" y="53"/>
                    <a:pt x="298" y="55"/>
                    <a:pt x="310" y="54"/>
                  </a:cubicBezTo>
                  <a:cubicBezTo>
                    <a:pt x="307" y="53"/>
                    <a:pt x="304" y="53"/>
                    <a:pt x="301" y="53"/>
                  </a:cubicBezTo>
                  <a:cubicBezTo>
                    <a:pt x="301" y="52"/>
                    <a:pt x="301" y="52"/>
                    <a:pt x="301" y="52"/>
                  </a:cubicBezTo>
                  <a:cubicBezTo>
                    <a:pt x="297" y="52"/>
                    <a:pt x="293" y="52"/>
                    <a:pt x="289" y="51"/>
                  </a:cubicBezTo>
                  <a:cubicBezTo>
                    <a:pt x="288" y="52"/>
                    <a:pt x="288" y="52"/>
                    <a:pt x="288" y="53"/>
                  </a:cubicBezTo>
                  <a:cubicBezTo>
                    <a:pt x="281" y="53"/>
                    <a:pt x="270" y="53"/>
                    <a:pt x="263" y="52"/>
                  </a:cubicBezTo>
                  <a:cubicBezTo>
                    <a:pt x="263" y="51"/>
                    <a:pt x="265" y="51"/>
                    <a:pt x="266" y="51"/>
                  </a:cubicBezTo>
                  <a:cubicBezTo>
                    <a:pt x="281" y="51"/>
                    <a:pt x="296" y="52"/>
                    <a:pt x="310" y="52"/>
                  </a:cubicBezTo>
                  <a:cubicBezTo>
                    <a:pt x="319" y="52"/>
                    <a:pt x="328" y="51"/>
                    <a:pt x="338" y="51"/>
                  </a:cubicBezTo>
                  <a:cubicBezTo>
                    <a:pt x="346" y="52"/>
                    <a:pt x="354" y="52"/>
                    <a:pt x="362" y="52"/>
                  </a:cubicBezTo>
                  <a:cubicBezTo>
                    <a:pt x="363" y="52"/>
                    <a:pt x="363" y="52"/>
                    <a:pt x="363" y="52"/>
                  </a:cubicBezTo>
                  <a:cubicBezTo>
                    <a:pt x="364" y="52"/>
                    <a:pt x="364" y="52"/>
                    <a:pt x="363" y="52"/>
                  </a:cubicBezTo>
                  <a:close/>
                  <a:moveTo>
                    <a:pt x="329" y="45"/>
                  </a:moveTo>
                  <a:cubicBezTo>
                    <a:pt x="329" y="45"/>
                    <a:pt x="328" y="45"/>
                    <a:pt x="327" y="45"/>
                  </a:cubicBezTo>
                  <a:cubicBezTo>
                    <a:pt x="327" y="45"/>
                    <a:pt x="328" y="45"/>
                    <a:pt x="329" y="45"/>
                  </a:cubicBezTo>
                  <a:close/>
                  <a:moveTo>
                    <a:pt x="303" y="39"/>
                  </a:moveTo>
                  <a:cubicBezTo>
                    <a:pt x="303" y="39"/>
                    <a:pt x="302" y="39"/>
                    <a:pt x="302" y="39"/>
                  </a:cubicBezTo>
                  <a:cubicBezTo>
                    <a:pt x="302" y="38"/>
                    <a:pt x="303" y="39"/>
                    <a:pt x="303" y="39"/>
                  </a:cubicBezTo>
                  <a:close/>
                  <a:moveTo>
                    <a:pt x="302" y="37"/>
                  </a:moveTo>
                  <a:cubicBezTo>
                    <a:pt x="300" y="37"/>
                    <a:pt x="296" y="38"/>
                    <a:pt x="295" y="37"/>
                  </a:cubicBezTo>
                  <a:cubicBezTo>
                    <a:pt x="297" y="37"/>
                    <a:pt x="300" y="36"/>
                    <a:pt x="302" y="37"/>
                  </a:cubicBezTo>
                  <a:close/>
                  <a:moveTo>
                    <a:pt x="348" y="26"/>
                  </a:moveTo>
                  <a:cubicBezTo>
                    <a:pt x="348" y="27"/>
                    <a:pt x="347" y="27"/>
                    <a:pt x="346" y="26"/>
                  </a:cubicBezTo>
                  <a:cubicBezTo>
                    <a:pt x="346" y="26"/>
                    <a:pt x="348" y="26"/>
                    <a:pt x="348" y="26"/>
                  </a:cubicBezTo>
                  <a:close/>
                  <a:moveTo>
                    <a:pt x="353" y="17"/>
                  </a:moveTo>
                  <a:cubicBezTo>
                    <a:pt x="353" y="17"/>
                    <a:pt x="353" y="17"/>
                    <a:pt x="353" y="18"/>
                  </a:cubicBezTo>
                  <a:cubicBezTo>
                    <a:pt x="352" y="18"/>
                    <a:pt x="352" y="18"/>
                    <a:pt x="352" y="18"/>
                  </a:cubicBezTo>
                  <a:cubicBezTo>
                    <a:pt x="352" y="17"/>
                    <a:pt x="353" y="17"/>
                    <a:pt x="353" y="17"/>
                  </a:cubicBezTo>
                  <a:close/>
                  <a:moveTo>
                    <a:pt x="338" y="12"/>
                  </a:moveTo>
                  <a:cubicBezTo>
                    <a:pt x="338" y="12"/>
                    <a:pt x="338" y="12"/>
                    <a:pt x="337" y="12"/>
                  </a:cubicBezTo>
                  <a:cubicBezTo>
                    <a:pt x="337" y="11"/>
                    <a:pt x="338" y="12"/>
                    <a:pt x="338" y="12"/>
                  </a:cubicBezTo>
                  <a:close/>
                  <a:moveTo>
                    <a:pt x="333" y="12"/>
                  </a:moveTo>
                  <a:cubicBezTo>
                    <a:pt x="333" y="12"/>
                    <a:pt x="332" y="12"/>
                    <a:pt x="332" y="12"/>
                  </a:cubicBezTo>
                  <a:cubicBezTo>
                    <a:pt x="331" y="11"/>
                    <a:pt x="333" y="11"/>
                    <a:pt x="333" y="12"/>
                  </a:cubicBezTo>
                  <a:close/>
                  <a:moveTo>
                    <a:pt x="328" y="11"/>
                  </a:moveTo>
                  <a:cubicBezTo>
                    <a:pt x="328" y="12"/>
                    <a:pt x="328" y="12"/>
                    <a:pt x="328" y="13"/>
                  </a:cubicBezTo>
                  <a:cubicBezTo>
                    <a:pt x="327" y="13"/>
                    <a:pt x="326" y="12"/>
                    <a:pt x="325" y="13"/>
                  </a:cubicBezTo>
                  <a:cubicBezTo>
                    <a:pt x="326" y="12"/>
                    <a:pt x="327" y="12"/>
                    <a:pt x="328" y="11"/>
                  </a:cubicBezTo>
                  <a:close/>
                  <a:moveTo>
                    <a:pt x="70" y="91"/>
                  </a:moveTo>
                  <a:cubicBezTo>
                    <a:pt x="71" y="92"/>
                    <a:pt x="73" y="91"/>
                    <a:pt x="74" y="92"/>
                  </a:cubicBezTo>
                  <a:cubicBezTo>
                    <a:pt x="73" y="94"/>
                    <a:pt x="65" y="94"/>
                    <a:pt x="70" y="91"/>
                  </a:cubicBezTo>
                  <a:close/>
                  <a:moveTo>
                    <a:pt x="153" y="78"/>
                  </a:moveTo>
                  <a:cubicBezTo>
                    <a:pt x="148" y="78"/>
                    <a:pt x="142" y="79"/>
                    <a:pt x="137" y="79"/>
                  </a:cubicBezTo>
                  <a:cubicBezTo>
                    <a:pt x="135" y="80"/>
                    <a:pt x="131" y="80"/>
                    <a:pt x="129" y="79"/>
                  </a:cubicBezTo>
                  <a:cubicBezTo>
                    <a:pt x="129" y="78"/>
                    <a:pt x="130" y="79"/>
                    <a:pt x="130" y="78"/>
                  </a:cubicBezTo>
                  <a:cubicBezTo>
                    <a:pt x="140" y="79"/>
                    <a:pt x="148" y="77"/>
                    <a:pt x="158" y="77"/>
                  </a:cubicBezTo>
                  <a:cubicBezTo>
                    <a:pt x="156" y="78"/>
                    <a:pt x="155" y="78"/>
                    <a:pt x="153" y="78"/>
                  </a:cubicBezTo>
                  <a:close/>
                  <a:moveTo>
                    <a:pt x="160" y="80"/>
                  </a:moveTo>
                  <a:cubicBezTo>
                    <a:pt x="164" y="78"/>
                    <a:pt x="169" y="79"/>
                    <a:pt x="174" y="79"/>
                  </a:cubicBezTo>
                  <a:cubicBezTo>
                    <a:pt x="170" y="81"/>
                    <a:pt x="166" y="80"/>
                    <a:pt x="160" y="80"/>
                  </a:cubicBezTo>
                  <a:close/>
                  <a:moveTo>
                    <a:pt x="176" y="77"/>
                  </a:moveTo>
                  <a:cubicBezTo>
                    <a:pt x="176" y="76"/>
                    <a:pt x="177" y="76"/>
                    <a:pt x="178" y="76"/>
                  </a:cubicBezTo>
                  <a:cubicBezTo>
                    <a:pt x="177" y="77"/>
                    <a:pt x="176" y="77"/>
                    <a:pt x="176" y="77"/>
                  </a:cubicBezTo>
                  <a:close/>
                  <a:moveTo>
                    <a:pt x="184" y="79"/>
                  </a:moveTo>
                  <a:cubicBezTo>
                    <a:pt x="184" y="79"/>
                    <a:pt x="184" y="79"/>
                    <a:pt x="184" y="79"/>
                  </a:cubicBezTo>
                  <a:cubicBezTo>
                    <a:pt x="186" y="79"/>
                    <a:pt x="186" y="79"/>
                    <a:pt x="186" y="79"/>
                  </a:cubicBezTo>
                  <a:cubicBezTo>
                    <a:pt x="186" y="80"/>
                    <a:pt x="185" y="79"/>
                    <a:pt x="184" y="79"/>
                  </a:cubicBezTo>
                  <a:close/>
                  <a:moveTo>
                    <a:pt x="192" y="6"/>
                  </a:moveTo>
                  <a:cubicBezTo>
                    <a:pt x="192" y="5"/>
                    <a:pt x="194" y="5"/>
                    <a:pt x="194" y="6"/>
                  </a:cubicBezTo>
                  <a:cubicBezTo>
                    <a:pt x="193" y="6"/>
                    <a:pt x="193" y="5"/>
                    <a:pt x="192" y="6"/>
                  </a:cubicBezTo>
                  <a:close/>
                  <a:moveTo>
                    <a:pt x="192" y="8"/>
                  </a:moveTo>
                  <a:cubicBezTo>
                    <a:pt x="193" y="7"/>
                    <a:pt x="195" y="8"/>
                    <a:pt x="196" y="7"/>
                  </a:cubicBezTo>
                  <a:cubicBezTo>
                    <a:pt x="196" y="8"/>
                    <a:pt x="193" y="8"/>
                    <a:pt x="192" y="8"/>
                  </a:cubicBezTo>
                  <a:close/>
                  <a:moveTo>
                    <a:pt x="195" y="80"/>
                  </a:moveTo>
                  <a:cubicBezTo>
                    <a:pt x="196" y="79"/>
                    <a:pt x="198" y="79"/>
                    <a:pt x="200" y="79"/>
                  </a:cubicBezTo>
                  <a:cubicBezTo>
                    <a:pt x="199" y="81"/>
                    <a:pt x="197" y="80"/>
                    <a:pt x="195" y="80"/>
                  </a:cubicBezTo>
                  <a:close/>
                  <a:moveTo>
                    <a:pt x="193" y="77"/>
                  </a:moveTo>
                  <a:cubicBezTo>
                    <a:pt x="196" y="76"/>
                    <a:pt x="199" y="76"/>
                    <a:pt x="202" y="76"/>
                  </a:cubicBezTo>
                  <a:cubicBezTo>
                    <a:pt x="200" y="78"/>
                    <a:pt x="196" y="76"/>
                    <a:pt x="193" y="77"/>
                  </a:cubicBezTo>
                  <a:close/>
                  <a:moveTo>
                    <a:pt x="202" y="7"/>
                  </a:moveTo>
                  <a:cubicBezTo>
                    <a:pt x="203" y="6"/>
                    <a:pt x="206" y="7"/>
                    <a:pt x="202" y="7"/>
                  </a:cubicBezTo>
                  <a:close/>
                  <a:moveTo>
                    <a:pt x="204" y="78"/>
                  </a:moveTo>
                  <a:cubicBezTo>
                    <a:pt x="205" y="77"/>
                    <a:pt x="206" y="77"/>
                    <a:pt x="207" y="77"/>
                  </a:cubicBezTo>
                  <a:cubicBezTo>
                    <a:pt x="207" y="78"/>
                    <a:pt x="205" y="77"/>
                    <a:pt x="204" y="78"/>
                  </a:cubicBezTo>
                  <a:close/>
                  <a:moveTo>
                    <a:pt x="290" y="52"/>
                  </a:moveTo>
                  <a:cubicBezTo>
                    <a:pt x="289" y="53"/>
                    <a:pt x="289" y="53"/>
                    <a:pt x="288" y="53"/>
                  </a:cubicBezTo>
                  <a:cubicBezTo>
                    <a:pt x="288" y="52"/>
                    <a:pt x="290" y="52"/>
                    <a:pt x="290" y="52"/>
                  </a:cubicBezTo>
                  <a:close/>
                  <a:moveTo>
                    <a:pt x="278" y="25"/>
                  </a:moveTo>
                  <a:cubicBezTo>
                    <a:pt x="278" y="24"/>
                    <a:pt x="280" y="24"/>
                    <a:pt x="280" y="25"/>
                  </a:cubicBezTo>
                  <a:cubicBezTo>
                    <a:pt x="280" y="25"/>
                    <a:pt x="278" y="25"/>
                    <a:pt x="278" y="25"/>
                  </a:cubicBezTo>
                  <a:close/>
                  <a:moveTo>
                    <a:pt x="281" y="25"/>
                  </a:moveTo>
                  <a:cubicBezTo>
                    <a:pt x="281" y="24"/>
                    <a:pt x="283" y="24"/>
                    <a:pt x="284" y="24"/>
                  </a:cubicBezTo>
                  <a:cubicBezTo>
                    <a:pt x="283" y="26"/>
                    <a:pt x="282" y="24"/>
                    <a:pt x="281" y="25"/>
                  </a:cubicBezTo>
                  <a:close/>
                  <a:moveTo>
                    <a:pt x="285" y="25"/>
                  </a:moveTo>
                  <a:cubicBezTo>
                    <a:pt x="285" y="24"/>
                    <a:pt x="286" y="24"/>
                    <a:pt x="286" y="24"/>
                  </a:cubicBezTo>
                  <a:cubicBezTo>
                    <a:pt x="286" y="25"/>
                    <a:pt x="285" y="25"/>
                    <a:pt x="285" y="25"/>
                  </a:cubicBezTo>
                  <a:close/>
                  <a:moveTo>
                    <a:pt x="288" y="25"/>
                  </a:moveTo>
                  <a:cubicBezTo>
                    <a:pt x="289" y="24"/>
                    <a:pt x="291" y="25"/>
                    <a:pt x="291" y="25"/>
                  </a:cubicBezTo>
                  <a:cubicBezTo>
                    <a:pt x="291" y="25"/>
                    <a:pt x="289" y="25"/>
                    <a:pt x="288" y="25"/>
                  </a:cubicBezTo>
                  <a:close/>
                  <a:moveTo>
                    <a:pt x="288" y="21"/>
                  </a:moveTo>
                  <a:cubicBezTo>
                    <a:pt x="288" y="21"/>
                    <a:pt x="289" y="21"/>
                    <a:pt x="289" y="22"/>
                  </a:cubicBezTo>
                  <a:cubicBezTo>
                    <a:pt x="288" y="22"/>
                    <a:pt x="288" y="21"/>
                    <a:pt x="288" y="21"/>
                  </a:cubicBezTo>
                  <a:close/>
                  <a:moveTo>
                    <a:pt x="291" y="25"/>
                  </a:moveTo>
                  <a:cubicBezTo>
                    <a:pt x="291" y="24"/>
                    <a:pt x="293" y="25"/>
                    <a:pt x="293" y="24"/>
                  </a:cubicBezTo>
                  <a:cubicBezTo>
                    <a:pt x="294" y="25"/>
                    <a:pt x="292" y="25"/>
                    <a:pt x="291" y="25"/>
                  </a:cubicBezTo>
                  <a:close/>
                  <a:moveTo>
                    <a:pt x="295" y="25"/>
                  </a:moveTo>
                  <a:cubicBezTo>
                    <a:pt x="295" y="24"/>
                    <a:pt x="297" y="25"/>
                    <a:pt x="298" y="25"/>
                  </a:cubicBezTo>
                  <a:cubicBezTo>
                    <a:pt x="298" y="25"/>
                    <a:pt x="296" y="25"/>
                    <a:pt x="295" y="25"/>
                  </a:cubicBezTo>
                  <a:close/>
                  <a:moveTo>
                    <a:pt x="306" y="24"/>
                  </a:moveTo>
                  <a:cubicBezTo>
                    <a:pt x="307" y="23"/>
                    <a:pt x="308" y="23"/>
                    <a:pt x="308" y="23"/>
                  </a:cubicBezTo>
                  <a:cubicBezTo>
                    <a:pt x="308" y="24"/>
                    <a:pt x="307" y="24"/>
                    <a:pt x="306" y="24"/>
                  </a:cubicBezTo>
                  <a:close/>
                  <a:moveTo>
                    <a:pt x="308" y="23"/>
                  </a:moveTo>
                  <a:cubicBezTo>
                    <a:pt x="308" y="23"/>
                    <a:pt x="310" y="23"/>
                    <a:pt x="310" y="23"/>
                  </a:cubicBezTo>
                  <a:cubicBezTo>
                    <a:pt x="309" y="24"/>
                    <a:pt x="309" y="23"/>
                    <a:pt x="308" y="23"/>
                  </a:cubicBezTo>
                  <a:close/>
                  <a:moveTo>
                    <a:pt x="311" y="24"/>
                  </a:moveTo>
                  <a:cubicBezTo>
                    <a:pt x="311" y="23"/>
                    <a:pt x="311" y="23"/>
                    <a:pt x="311" y="23"/>
                  </a:cubicBezTo>
                  <a:cubicBezTo>
                    <a:pt x="312" y="23"/>
                    <a:pt x="313" y="23"/>
                    <a:pt x="313" y="24"/>
                  </a:cubicBezTo>
                  <a:lnTo>
                    <a:pt x="311" y="24"/>
                  </a:lnTo>
                  <a:close/>
                  <a:moveTo>
                    <a:pt x="288" y="13"/>
                  </a:moveTo>
                  <a:cubicBezTo>
                    <a:pt x="298" y="12"/>
                    <a:pt x="305" y="13"/>
                    <a:pt x="315" y="13"/>
                  </a:cubicBezTo>
                  <a:cubicBezTo>
                    <a:pt x="315" y="14"/>
                    <a:pt x="316" y="14"/>
                    <a:pt x="316" y="14"/>
                  </a:cubicBezTo>
                  <a:cubicBezTo>
                    <a:pt x="314" y="14"/>
                    <a:pt x="310" y="14"/>
                    <a:pt x="308" y="14"/>
                  </a:cubicBezTo>
                  <a:cubicBezTo>
                    <a:pt x="307" y="14"/>
                    <a:pt x="309" y="14"/>
                    <a:pt x="308" y="14"/>
                  </a:cubicBezTo>
                  <a:cubicBezTo>
                    <a:pt x="303" y="15"/>
                    <a:pt x="298" y="14"/>
                    <a:pt x="295" y="14"/>
                  </a:cubicBezTo>
                  <a:cubicBezTo>
                    <a:pt x="292" y="14"/>
                    <a:pt x="290" y="15"/>
                    <a:pt x="288" y="13"/>
                  </a:cubicBezTo>
                  <a:cubicBezTo>
                    <a:pt x="288" y="13"/>
                    <a:pt x="288" y="13"/>
                    <a:pt x="288" y="13"/>
                  </a:cubicBezTo>
                  <a:close/>
                  <a:moveTo>
                    <a:pt x="287" y="10"/>
                  </a:moveTo>
                  <a:cubicBezTo>
                    <a:pt x="286" y="12"/>
                    <a:pt x="282" y="10"/>
                    <a:pt x="278" y="11"/>
                  </a:cubicBezTo>
                  <a:cubicBezTo>
                    <a:pt x="281" y="9"/>
                    <a:pt x="285" y="11"/>
                    <a:pt x="287" y="10"/>
                  </a:cubicBezTo>
                  <a:close/>
                  <a:moveTo>
                    <a:pt x="244" y="2"/>
                  </a:moveTo>
                  <a:cubicBezTo>
                    <a:pt x="243" y="2"/>
                    <a:pt x="241" y="2"/>
                    <a:pt x="239" y="2"/>
                  </a:cubicBezTo>
                  <a:cubicBezTo>
                    <a:pt x="240" y="1"/>
                    <a:pt x="243" y="1"/>
                    <a:pt x="244" y="2"/>
                  </a:cubicBezTo>
                  <a:close/>
                  <a:moveTo>
                    <a:pt x="209" y="75"/>
                  </a:moveTo>
                  <a:cubicBezTo>
                    <a:pt x="209" y="74"/>
                    <a:pt x="210" y="74"/>
                    <a:pt x="211" y="74"/>
                  </a:cubicBezTo>
                  <a:cubicBezTo>
                    <a:pt x="210" y="75"/>
                    <a:pt x="209" y="75"/>
                    <a:pt x="209" y="75"/>
                  </a:cubicBezTo>
                  <a:close/>
                  <a:moveTo>
                    <a:pt x="214" y="71"/>
                  </a:moveTo>
                  <a:cubicBezTo>
                    <a:pt x="214" y="71"/>
                    <a:pt x="215" y="71"/>
                    <a:pt x="215" y="71"/>
                  </a:cubicBezTo>
                  <a:cubicBezTo>
                    <a:pt x="215" y="72"/>
                    <a:pt x="215" y="72"/>
                    <a:pt x="214" y="71"/>
                  </a:cubicBezTo>
                  <a:close/>
                  <a:moveTo>
                    <a:pt x="208" y="7"/>
                  </a:moveTo>
                  <a:cubicBezTo>
                    <a:pt x="210" y="6"/>
                    <a:pt x="215" y="7"/>
                    <a:pt x="217" y="7"/>
                  </a:cubicBezTo>
                  <a:cubicBezTo>
                    <a:pt x="215" y="8"/>
                    <a:pt x="211" y="7"/>
                    <a:pt x="208" y="7"/>
                  </a:cubicBezTo>
                  <a:close/>
                  <a:moveTo>
                    <a:pt x="216" y="71"/>
                  </a:moveTo>
                  <a:cubicBezTo>
                    <a:pt x="216" y="71"/>
                    <a:pt x="218" y="70"/>
                    <a:pt x="220" y="70"/>
                  </a:cubicBezTo>
                  <a:cubicBezTo>
                    <a:pt x="222" y="70"/>
                    <a:pt x="224" y="70"/>
                    <a:pt x="225" y="71"/>
                  </a:cubicBezTo>
                  <a:cubicBezTo>
                    <a:pt x="222" y="70"/>
                    <a:pt x="219" y="72"/>
                    <a:pt x="216" y="71"/>
                  </a:cubicBezTo>
                  <a:close/>
                  <a:moveTo>
                    <a:pt x="230" y="69"/>
                  </a:moveTo>
                  <a:cubicBezTo>
                    <a:pt x="229" y="69"/>
                    <a:pt x="230" y="69"/>
                    <a:pt x="230" y="70"/>
                  </a:cubicBezTo>
                  <a:cubicBezTo>
                    <a:pt x="231" y="70"/>
                    <a:pt x="230" y="69"/>
                    <a:pt x="230" y="69"/>
                  </a:cubicBezTo>
                  <a:cubicBezTo>
                    <a:pt x="231" y="69"/>
                    <a:pt x="230" y="70"/>
                    <a:pt x="231" y="70"/>
                  </a:cubicBezTo>
                  <a:cubicBezTo>
                    <a:pt x="229" y="70"/>
                    <a:pt x="229" y="70"/>
                    <a:pt x="229" y="70"/>
                  </a:cubicBezTo>
                  <a:cubicBezTo>
                    <a:pt x="230" y="69"/>
                    <a:pt x="229" y="69"/>
                    <a:pt x="228" y="69"/>
                  </a:cubicBezTo>
                  <a:cubicBezTo>
                    <a:pt x="228" y="68"/>
                    <a:pt x="229" y="69"/>
                    <a:pt x="230" y="69"/>
                  </a:cubicBezTo>
                  <a:close/>
                  <a:moveTo>
                    <a:pt x="227" y="9"/>
                  </a:moveTo>
                  <a:cubicBezTo>
                    <a:pt x="227" y="9"/>
                    <a:pt x="229" y="9"/>
                    <a:pt x="230" y="9"/>
                  </a:cubicBezTo>
                  <a:cubicBezTo>
                    <a:pt x="229" y="10"/>
                    <a:pt x="228" y="9"/>
                    <a:pt x="227" y="9"/>
                  </a:cubicBezTo>
                  <a:close/>
                  <a:moveTo>
                    <a:pt x="218" y="7"/>
                  </a:moveTo>
                  <a:cubicBezTo>
                    <a:pt x="221" y="5"/>
                    <a:pt x="226" y="7"/>
                    <a:pt x="228" y="6"/>
                  </a:cubicBezTo>
                  <a:cubicBezTo>
                    <a:pt x="227" y="5"/>
                    <a:pt x="226" y="6"/>
                    <a:pt x="224" y="5"/>
                  </a:cubicBezTo>
                  <a:cubicBezTo>
                    <a:pt x="228" y="4"/>
                    <a:pt x="231" y="5"/>
                    <a:pt x="235" y="5"/>
                  </a:cubicBezTo>
                  <a:cubicBezTo>
                    <a:pt x="236" y="6"/>
                    <a:pt x="233" y="6"/>
                    <a:pt x="233" y="5"/>
                  </a:cubicBezTo>
                  <a:cubicBezTo>
                    <a:pt x="232" y="6"/>
                    <a:pt x="231" y="6"/>
                    <a:pt x="229" y="6"/>
                  </a:cubicBezTo>
                  <a:cubicBezTo>
                    <a:pt x="229" y="8"/>
                    <a:pt x="231" y="6"/>
                    <a:pt x="232" y="7"/>
                  </a:cubicBezTo>
                  <a:cubicBezTo>
                    <a:pt x="227" y="7"/>
                    <a:pt x="222" y="7"/>
                    <a:pt x="218" y="7"/>
                  </a:cubicBezTo>
                  <a:close/>
                  <a:moveTo>
                    <a:pt x="232" y="60"/>
                  </a:moveTo>
                  <a:cubicBezTo>
                    <a:pt x="232" y="59"/>
                    <a:pt x="234" y="59"/>
                    <a:pt x="235" y="60"/>
                  </a:cubicBezTo>
                  <a:cubicBezTo>
                    <a:pt x="234" y="61"/>
                    <a:pt x="234" y="60"/>
                    <a:pt x="232" y="60"/>
                  </a:cubicBezTo>
                  <a:close/>
                  <a:moveTo>
                    <a:pt x="234" y="9"/>
                  </a:moveTo>
                  <a:cubicBezTo>
                    <a:pt x="234" y="8"/>
                    <a:pt x="236" y="8"/>
                    <a:pt x="236" y="9"/>
                  </a:cubicBezTo>
                  <a:cubicBezTo>
                    <a:pt x="236" y="9"/>
                    <a:pt x="235" y="9"/>
                    <a:pt x="234" y="9"/>
                  </a:cubicBezTo>
                  <a:close/>
                  <a:moveTo>
                    <a:pt x="237" y="14"/>
                  </a:moveTo>
                  <a:cubicBezTo>
                    <a:pt x="237" y="14"/>
                    <a:pt x="238" y="14"/>
                    <a:pt x="238" y="14"/>
                  </a:cubicBezTo>
                  <a:cubicBezTo>
                    <a:pt x="238" y="14"/>
                    <a:pt x="238" y="14"/>
                    <a:pt x="237" y="14"/>
                  </a:cubicBezTo>
                  <a:close/>
                  <a:moveTo>
                    <a:pt x="239" y="14"/>
                  </a:moveTo>
                  <a:cubicBezTo>
                    <a:pt x="241" y="13"/>
                    <a:pt x="242" y="13"/>
                    <a:pt x="243" y="14"/>
                  </a:cubicBezTo>
                  <a:cubicBezTo>
                    <a:pt x="243" y="15"/>
                    <a:pt x="240" y="14"/>
                    <a:pt x="239" y="14"/>
                  </a:cubicBezTo>
                  <a:close/>
                  <a:moveTo>
                    <a:pt x="243" y="14"/>
                  </a:moveTo>
                  <a:cubicBezTo>
                    <a:pt x="243" y="13"/>
                    <a:pt x="245" y="13"/>
                    <a:pt x="246" y="14"/>
                  </a:cubicBezTo>
                  <a:cubicBezTo>
                    <a:pt x="246" y="14"/>
                    <a:pt x="244" y="14"/>
                    <a:pt x="243" y="14"/>
                  </a:cubicBezTo>
                  <a:close/>
                  <a:moveTo>
                    <a:pt x="245" y="19"/>
                  </a:moveTo>
                  <a:cubicBezTo>
                    <a:pt x="251" y="17"/>
                    <a:pt x="260" y="19"/>
                    <a:pt x="266" y="17"/>
                  </a:cubicBezTo>
                  <a:cubicBezTo>
                    <a:pt x="273" y="18"/>
                    <a:pt x="282" y="17"/>
                    <a:pt x="289" y="16"/>
                  </a:cubicBezTo>
                  <a:cubicBezTo>
                    <a:pt x="289" y="16"/>
                    <a:pt x="288" y="16"/>
                    <a:pt x="288" y="16"/>
                  </a:cubicBezTo>
                  <a:cubicBezTo>
                    <a:pt x="295" y="15"/>
                    <a:pt x="301" y="16"/>
                    <a:pt x="308" y="16"/>
                  </a:cubicBezTo>
                  <a:cubicBezTo>
                    <a:pt x="308" y="18"/>
                    <a:pt x="302" y="16"/>
                    <a:pt x="301" y="18"/>
                  </a:cubicBezTo>
                  <a:cubicBezTo>
                    <a:pt x="302" y="18"/>
                    <a:pt x="303" y="18"/>
                    <a:pt x="305" y="18"/>
                  </a:cubicBezTo>
                  <a:cubicBezTo>
                    <a:pt x="296" y="20"/>
                    <a:pt x="284" y="17"/>
                    <a:pt x="274" y="19"/>
                  </a:cubicBezTo>
                  <a:cubicBezTo>
                    <a:pt x="273" y="19"/>
                    <a:pt x="272" y="20"/>
                    <a:pt x="271" y="19"/>
                  </a:cubicBezTo>
                  <a:cubicBezTo>
                    <a:pt x="270" y="19"/>
                    <a:pt x="270" y="19"/>
                    <a:pt x="269" y="19"/>
                  </a:cubicBezTo>
                  <a:cubicBezTo>
                    <a:pt x="268" y="19"/>
                    <a:pt x="268" y="19"/>
                    <a:pt x="268" y="19"/>
                  </a:cubicBezTo>
                  <a:cubicBezTo>
                    <a:pt x="267" y="20"/>
                    <a:pt x="264" y="18"/>
                    <a:pt x="262" y="19"/>
                  </a:cubicBezTo>
                  <a:cubicBezTo>
                    <a:pt x="261" y="19"/>
                    <a:pt x="259" y="20"/>
                    <a:pt x="258" y="19"/>
                  </a:cubicBezTo>
                  <a:cubicBezTo>
                    <a:pt x="255" y="19"/>
                    <a:pt x="249" y="19"/>
                    <a:pt x="245" y="19"/>
                  </a:cubicBezTo>
                  <a:close/>
                  <a:moveTo>
                    <a:pt x="251" y="22"/>
                  </a:moveTo>
                  <a:cubicBezTo>
                    <a:pt x="260" y="20"/>
                    <a:pt x="270" y="21"/>
                    <a:pt x="279" y="21"/>
                  </a:cubicBezTo>
                  <a:cubicBezTo>
                    <a:pt x="280" y="21"/>
                    <a:pt x="278" y="21"/>
                    <a:pt x="279" y="20"/>
                  </a:cubicBezTo>
                  <a:cubicBezTo>
                    <a:pt x="281" y="20"/>
                    <a:pt x="281" y="20"/>
                    <a:pt x="281" y="20"/>
                  </a:cubicBezTo>
                  <a:cubicBezTo>
                    <a:pt x="280" y="21"/>
                    <a:pt x="279" y="20"/>
                    <a:pt x="279" y="21"/>
                  </a:cubicBezTo>
                  <a:cubicBezTo>
                    <a:pt x="281" y="22"/>
                    <a:pt x="285" y="20"/>
                    <a:pt x="286" y="22"/>
                  </a:cubicBezTo>
                  <a:cubicBezTo>
                    <a:pt x="273" y="22"/>
                    <a:pt x="263" y="23"/>
                    <a:pt x="251" y="22"/>
                  </a:cubicBezTo>
                  <a:close/>
                  <a:moveTo>
                    <a:pt x="260" y="25"/>
                  </a:moveTo>
                  <a:cubicBezTo>
                    <a:pt x="265" y="24"/>
                    <a:pt x="272" y="24"/>
                    <a:pt x="276" y="25"/>
                  </a:cubicBezTo>
                  <a:cubicBezTo>
                    <a:pt x="271" y="25"/>
                    <a:pt x="265" y="25"/>
                    <a:pt x="260" y="25"/>
                  </a:cubicBezTo>
                  <a:close/>
                  <a:moveTo>
                    <a:pt x="273" y="30"/>
                  </a:moveTo>
                  <a:cubicBezTo>
                    <a:pt x="273" y="29"/>
                    <a:pt x="274" y="29"/>
                    <a:pt x="274" y="29"/>
                  </a:cubicBezTo>
                  <a:cubicBezTo>
                    <a:pt x="274" y="30"/>
                    <a:pt x="273" y="30"/>
                    <a:pt x="273" y="30"/>
                  </a:cubicBezTo>
                  <a:close/>
                  <a:moveTo>
                    <a:pt x="280" y="47"/>
                  </a:moveTo>
                  <a:cubicBezTo>
                    <a:pt x="281" y="46"/>
                    <a:pt x="284" y="46"/>
                    <a:pt x="285" y="47"/>
                  </a:cubicBezTo>
                  <a:cubicBezTo>
                    <a:pt x="283" y="47"/>
                    <a:pt x="282" y="47"/>
                    <a:pt x="280" y="47"/>
                  </a:cubicBezTo>
                  <a:close/>
                  <a:moveTo>
                    <a:pt x="319" y="45"/>
                  </a:moveTo>
                  <a:cubicBezTo>
                    <a:pt x="319" y="44"/>
                    <a:pt x="320" y="44"/>
                    <a:pt x="320" y="45"/>
                  </a:cubicBezTo>
                  <a:cubicBezTo>
                    <a:pt x="320" y="46"/>
                    <a:pt x="320" y="45"/>
                    <a:pt x="319" y="45"/>
                  </a:cubicBezTo>
                  <a:close/>
                  <a:moveTo>
                    <a:pt x="323" y="45"/>
                  </a:moveTo>
                  <a:cubicBezTo>
                    <a:pt x="324" y="45"/>
                    <a:pt x="325" y="45"/>
                    <a:pt x="325" y="45"/>
                  </a:cubicBezTo>
                  <a:cubicBezTo>
                    <a:pt x="325" y="45"/>
                    <a:pt x="324" y="45"/>
                    <a:pt x="323" y="45"/>
                  </a:cubicBezTo>
                  <a:close/>
                  <a:moveTo>
                    <a:pt x="199" y="83"/>
                  </a:moveTo>
                  <a:cubicBezTo>
                    <a:pt x="201" y="82"/>
                    <a:pt x="205" y="84"/>
                    <a:pt x="207" y="83"/>
                  </a:cubicBezTo>
                  <a:cubicBezTo>
                    <a:pt x="206" y="82"/>
                    <a:pt x="204" y="82"/>
                    <a:pt x="203" y="82"/>
                  </a:cubicBezTo>
                  <a:cubicBezTo>
                    <a:pt x="203" y="82"/>
                    <a:pt x="204" y="81"/>
                    <a:pt x="203" y="81"/>
                  </a:cubicBezTo>
                  <a:cubicBezTo>
                    <a:pt x="200" y="81"/>
                    <a:pt x="195" y="82"/>
                    <a:pt x="192" y="81"/>
                  </a:cubicBezTo>
                  <a:cubicBezTo>
                    <a:pt x="192" y="80"/>
                    <a:pt x="193" y="81"/>
                    <a:pt x="193" y="80"/>
                  </a:cubicBezTo>
                  <a:cubicBezTo>
                    <a:pt x="192" y="80"/>
                    <a:pt x="190" y="80"/>
                    <a:pt x="189" y="81"/>
                  </a:cubicBezTo>
                  <a:cubicBezTo>
                    <a:pt x="190" y="81"/>
                    <a:pt x="191" y="81"/>
                    <a:pt x="191" y="82"/>
                  </a:cubicBezTo>
                  <a:cubicBezTo>
                    <a:pt x="178" y="82"/>
                    <a:pt x="164" y="83"/>
                    <a:pt x="153" y="85"/>
                  </a:cubicBezTo>
                  <a:cubicBezTo>
                    <a:pt x="157" y="85"/>
                    <a:pt x="161" y="84"/>
                    <a:pt x="164" y="84"/>
                  </a:cubicBezTo>
                  <a:cubicBezTo>
                    <a:pt x="159" y="86"/>
                    <a:pt x="153" y="85"/>
                    <a:pt x="149" y="87"/>
                  </a:cubicBezTo>
                  <a:cubicBezTo>
                    <a:pt x="150" y="87"/>
                    <a:pt x="151" y="86"/>
                    <a:pt x="151" y="87"/>
                  </a:cubicBezTo>
                  <a:cubicBezTo>
                    <a:pt x="151" y="88"/>
                    <a:pt x="149" y="87"/>
                    <a:pt x="149" y="88"/>
                  </a:cubicBezTo>
                  <a:cubicBezTo>
                    <a:pt x="154" y="88"/>
                    <a:pt x="159" y="88"/>
                    <a:pt x="163" y="88"/>
                  </a:cubicBezTo>
                  <a:cubicBezTo>
                    <a:pt x="165" y="87"/>
                    <a:pt x="166" y="88"/>
                    <a:pt x="167" y="88"/>
                  </a:cubicBezTo>
                  <a:cubicBezTo>
                    <a:pt x="171" y="88"/>
                    <a:pt x="174" y="87"/>
                    <a:pt x="178" y="87"/>
                  </a:cubicBezTo>
                  <a:cubicBezTo>
                    <a:pt x="186" y="86"/>
                    <a:pt x="198" y="86"/>
                    <a:pt x="206" y="85"/>
                  </a:cubicBezTo>
                  <a:cubicBezTo>
                    <a:pt x="205" y="85"/>
                    <a:pt x="204" y="85"/>
                    <a:pt x="204" y="85"/>
                  </a:cubicBezTo>
                  <a:cubicBezTo>
                    <a:pt x="205" y="85"/>
                    <a:pt x="206" y="84"/>
                    <a:pt x="207" y="84"/>
                  </a:cubicBezTo>
                  <a:cubicBezTo>
                    <a:pt x="208" y="84"/>
                    <a:pt x="210" y="85"/>
                    <a:pt x="211" y="84"/>
                  </a:cubicBezTo>
                  <a:cubicBezTo>
                    <a:pt x="207" y="84"/>
                    <a:pt x="201" y="84"/>
                    <a:pt x="199" y="83"/>
                  </a:cubicBezTo>
                  <a:close/>
                  <a:moveTo>
                    <a:pt x="190" y="82"/>
                  </a:moveTo>
                  <a:cubicBezTo>
                    <a:pt x="193" y="82"/>
                    <a:pt x="195" y="82"/>
                    <a:pt x="197" y="82"/>
                  </a:cubicBezTo>
                  <a:cubicBezTo>
                    <a:pt x="197" y="83"/>
                    <a:pt x="196" y="83"/>
                    <a:pt x="197" y="83"/>
                  </a:cubicBezTo>
                  <a:cubicBezTo>
                    <a:pt x="195" y="84"/>
                    <a:pt x="193" y="83"/>
                    <a:pt x="190" y="83"/>
                  </a:cubicBezTo>
                  <a:lnTo>
                    <a:pt x="190" y="82"/>
                  </a:lnTo>
                  <a:close/>
                  <a:moveTo>
                    <a:pt x="187" y="83"/>
                  </a:moveTo>
                  <a:cubicBezTo>
                    <a:pt x="184" y="84"/>
                    <a:pt x="178" y="84"/>
                    <a:pt x="176" y="84"/>
                  </a:cubicBezTo>
                  <a:cubicBezTo>
                    <a:pt x="179" y="82"/>
                    <a:pt x="183" y="83"/>
                    <a:pt x="187" y="83"/>
                  </a:cubicBezTo>
                  <a:close/>
                  <a:moveTo>
                    <a:pt x="175" y="84"/>
                  </a:moveTo>
                  <a:cubicBezTo>
                    <a:pt x="175" y="84"/>
                    <a:pt x="174" y="84"/>
                    <a:pt x="174" y="84"/>
                  </a:cubicBezTo>
                  <a:cubicBezTo>
                    <a:pt x="174" y="83"/>
                    <a:pt x="175" y="83"/>
                    <a:pt x="175" y="84"/>
                  </a:cubicBezTo>
                  <a:close/>
                  <a:moveTo>
                    <a:pt x="170" y="86"/>
                  </a:moveTo>
                  <a:cubicBezTo>
                    <a:pt x="170" y="85"/>
                    <a:pt x="171" y="85"/>
                    <a:pt x="171" y="86"/>
                  </a:cubicBezTo>
                  <a:cubicBezTo>
                    <a:pt x="171" y="86"/>
                    <a:pt x="170" y="86"/>
                    <a:pt x="170" y="86"/>
                  </a:cubicBezTo>
                  <a:close/>
                  <a:moveTo>
                    <a:pt x="172" y="86"/>
                  </a:moveTo>
                  <a:cubicBezTo>
                    <a:pt x="172" y="85"/>
                    <a:pt x="172" y="85"/>
                    <a:pt x="172" y="85"/>
                  </a:cubicBezTo>
                  <a:cubicBezTo>
                    <a:pt x="174" y="85"/>
                    <a:pt x="178" y="83"/>
                    <a:pt x="180" y="86"/>
                  </a:cubicBezTo>
                  <a:cubicBezTo>
                    <a:pt x="177" y="86"/>
                    <a:pt x="175" y="86"/>
                    <a:pt x="172" y="86"/>
                  </a:cubicBezTo>
                  <a:close/>
                  <a:moveTo>
                    <a:pt x="189" y="85"/>
                  </a:moveTo>
                  <a:cubicBezTo>
                    <a:pt x="187" y="85"/>
                    <a:pt x="184" y="85"/>
                    <a:pt x="183" y="85"/>
                  </a:cubicBezTo>
                  <a:cubicBezTo>
                    <a:pt x="182" y="85"/>
                    <a:pt x="182" y="85"/>
                    <a:pt x="182" y="85"/>
                  </a:cubicBezTo>
                  <a:cubicBezTo>
                    <a:pt x="183" y="84"/>
                    <a:pt x="186" y="84"/>
                    <a:pt x="188" y="85"/>
                  </a:cubicBezTo>
                  <a:cubicBezTo>
                    <a:pt x="188" y="84"/>
                    <a:pt x="187" y="83"/>
                    <a:pt x="188" y="83"/>
                  </a:cubicBezTo>
                  <a:cubicBezTo>
                    <a:pt x="189" y="83"/>
                    <a:pt x="188" y="84"/>
                    <a:pt x="188" y="84"/>
                  </a:cubicBezTo>
                  <a:cubicBezTo>
                    <a:pt x="191" y="84"/>
                    <a:pt x="192" y="83"/>
                    <a:pt x="195" y="84"/>
                  </a:cubicBezTo>
                  <a:cubicBezTo>
                    <a:pt x="195" y="86"/>
                    <a:pt x="191" y="83"/>
                    <a:pt x="189" y="85"/>
                  </a:cubicBezTo>
                  <a:close/>
                  <a:moveTo>
                    <a:pt x="196" y="84"/>
                  </a:moveTo>
                  <a:cubicBezTo>
                    <a:pt x="196" y="84"/>
                    <a:pt x="196" y="84"/>
                    <a:pt x="196" y="84"/>
                  </a:cubicBezTo>
                  <a:cubicBezTo>
                    <a:pt x="196" y="83"/>
                    <a:pt x="197" y="84"/>
                    <a:pt x="198" y="84"/>
                  </a:cubicBezTo>
                  <a:cubicBezTo>
                    <a:pt x="197" y="84"/>
                    <a:pt x="197" y="84"/>
                    <a:pt x="196" y="84"/>
                  </a:cubicBezTo>
                  <a:close/>
                  <a:moveTo>
                    <a:pt x="222" y="83"/>
                  </a:moveTo>
                  <a:cubicBezTo>
                    <a:pt x="224" y="83"/>
                    <a:pt x="227" y="83"/>
                    <a:pt x="228" y="83"/>
                  </a:cubicBezTo>
                  <a:cubicBezTo>
                    <a:pt x="226" y="83"/>
                    <a:pt x="224" y="82"/>
                    <a:pt x="222" y="83"/>
                  </a:cubicBezTo>
                  <a:close/>
                  <a:moveTo>
                    <a:pt x="282" y="62"/>
                  </a:moveTo>
                  <a:cubicBezTo>
                    <a:pt x="284" y="63"/>
                    <a:pt x="288" y="62"/>
                    <a:pt x="290" y="62"/>
                  </a:cubicBezTo>
                  <a:cubicBezTo>
                    <a:pt x="290" y="61"/>
                    <a:pt x="292" y="63"/>
                    <a:pt x="293" y="62"/>
                  </a:cubicBezTo>
                  <a:cubicBezTo>
                    <a:pt x="288" y="62"/>
                    <a:pt x="286" y="61"/>
                    <a:pt x="282" y="62"/>
                  </a:cubicBezTo>
                  <a:close/>
                  <a:moveTo>
                    <a:pt x="318" y="9"/>
                  </a:moveTo>
                  <a:cubicBezTo>
                    <a:pt x="318" y="8"/>
                    <a:pt x="318" y="9"/>
                    <a:pt x="317" y="9"/>
                  </a:cubicBezTo>
                  <a:cubicBezTo>
                    <a:pt x="314" y="8"/>
                    <a:pt x="308" y="10"/>
                    <a:pt x="305" y="9"/>
                  </a:cubicBezTo>
                  <a:cubicBezTo>
                    <a:pt x="305" y="10"/>
                    <a:pt x="303" y="8"/>
                    <a:pt x="303" y="9"/>
                  </a:cubicBezTo>
                  <a:cubicBezTo>
                    <a:pt x="308" y="10"/>
                    <a:pt x="314" y="10"/>
                    <a:pt x="319" y="10"/>
                  </a:cubicBezTo>
                  <a:cubicBezTo>
                    <a:pt x="319" y="9"/>
                    <a:pt x="317" y="10"/>
                    <a:pt x="318" y="9"/>
                  </a:cubicBezTo>
                  <a:close/>
                  <a:moveTo>
                    <a:pt x="313" y="81"/>
                  </a:moveTo>
                  <a:cubicBezTo>
                    <a:pt x="313" y="82"/>
                    <a:pt x="313" y="82"/>
                    <a:pt x="312" y="82"/>
                  </a:cubicBezTo>
                  <a:cubicBezTo>
                    <a:pt x="313" y="82"/>
                    <a:pt x="312" y="81"/>
                    <a:pt x="312" y="82"/>
                  </a:cubicBezTo>
                  <a:cubicBezTo>
                    <a:pt x="313" y="82"/>
                    <a:pt x="312" y="83"/>
                    <a:pt x="312" y="83"/>
                  </a:cubicBezTo>
                  <a:cubicBezTo>
                    <a:pt x="315" y="83"/>
                    <a:pt x="315" y="83"/>
                    <a:pt x="315" y="83"/>
                  </a:cubicBezTo>
                  <a:cubicBezTo>
                    <a:pt x="314" y="83"/>
                    <a:pt x="315" y="82"/>
                    <a:pt x="314" y="81"/>
                  </a:cubicBezTo>
                  <a:cubicBezTo>
                    <a:pt x="314" y="82"/>
                    <a:pt x="313" y="81"/>
                    <a:pt x="313" y="81"/>
                  </a:cubicBezTo>
                  <a:close/>
                  <a:moveTo>
                    <a:pt x="369" y="42"/>
                  </a:moveTo>
                  <a:cubicBezTo>
                    <a:pt x="369" y="42"/>
                    <a:pt x="369" y="42"/>
                    <a:pt x="369" y="42"/>
                  </a:cubicBezTo>
                  <a:cubicBezTo>
                    <a:pt x="369" y="42"/>
                    <a:pt x="369" y="41"/>
                    <a:pt x="369" y="42"/>
                  </a:cubicBezTo>
                  <a:cubicBezTo>
                    <a:pt x="369" y="42"/>
                    <a:pt x="369" y="42"/>
                    <a:pt x="369" y="42"/>
                  </a:cubicBezTo>
                  <a:cubicBezTo>
                    <a:pt x="369" y="42"/>
                    <a:pt x="368" y="42"/>
                    <a:pt x="368" y="41"/>
                  </a:cubicBezTo>
                  <a:cubicBezTo>
                    <a:pt x="367" y="41"/>
                    <a:pt x="364" y="41"/>
                    <a:pt x="362" y="41"/>
                  </a:cubicBezTo>
                  <a:cubicBezTo>
                    <a:pt x="365" y="42"/>
                    <a:pt x="367" y="42"/>
                    <a:pt x="369" y="42"/>
                  </a:cubicBezTo>
                  <a:close/>
                  <a:moveTo>
                    <a:pt x="373" y="53"/>
                  </a:moveTo>
                  <a:cubicBezTo>
                    <a:pt x="374" y="53"/>
                    <a:pt x="376" y="54"/>
                    <a:pt x="377" y="53"/>
                  </a:cubicBezTo>
                  <a:cubicBezTo>
                    <a:pt x="375" y="53"/>
                    <a:pt x="374" y="52"/>
                    <a:pt x="373" y="53"/>
                  </a:cubicBezTo>
                  <a:close/>
                  <a:moveTo>
                    <a:pt x="332" y="56"/>
                  </a:moveTo>
                  <a:cubicBezTo>
                    <a:pt x="329" y="56"/>
                    <a:pt x="326" y="56"/>
                    <a:pt x="324" y="57"/>
                  </a:cubicBezTo>
                  <a:cubicBezTo>
                    <a:pt x="327" y="56"/>
                    <a:pt x="330" y="57"/>
                    <a:pt x="332" y="56"/>
                  </a:cubicBezTo>
                  <a:close/>
                  <a:moveTo>
                    <a:pt x="427" y="17"/>
                  </a:moveTo>
                  <a:cubicBezTo>
                    <a:pt x="426" y="16"/>
                    <a:pt x="425" y="16"/>
                    <a:pt x="424" y="16"/>
                  </a:cubicBezTo>
                  <a:cubicBezTo>
                    <a:pt x="418" y="16"/>
                    <a:pt x="410" y="16"/>
                    <a:pt x="404" y="15"/>
                  </a:cubicBezTo>
                  <a:cubicBezTo>
                    <a:pt x="404" y="14"/>
                    <a:pt x="404" y="13"/>
                    <a:pt x="404" y="12"/>
                  </a:cubicBezTo>
                  <a:cubicBezTo>
                    <a:pt x="403" y="12"/>
                    <a:pt x="402" y="12"/>
                    <a:pt x="401" y="12"/>
                  </a:cubicBezTo>
                  <a:cubicBezTo>
                    <a:pt x="397" y="13"/>
                    <a:pt x="391" y="12"/>
                    <a:pt x="387" y="12"/>
                  </a:cubicBezTo>
                  <a:cubicBezTo>
                    <a:pt x="386" y="12"/>
                    <a:pt x="384" y="11"/>
                    <a:pt x="384" y="12"/>
                  </a:cubicBezTo>
                  <a:cubicBezTo>
                    <a:pt x="385" y="13"/>
                    <a:pt x="389" y="12"/>
                    <a:pt x="391" y="12"/>
                  </a:cubicBezTo>
                  <a:cubicBezTo>
                    <a:pt x="393" y="12"/>
                    <a:pt x="395" y="12"/>
                    <a:pt x="396" y="14"/>
                  </a:cubicBezTo>
                  <a:cubicBezTo>
                    <a:pt x="392" y="14"/>
                    <a:pt x="387" y="13"/>
                    <a:pt x="383" y="13"/>
                  </a:cubicBezTo>
                  <a:cubicBezTo>
                    <a:pt x="378" y="13"/>
                    <a:pt x="373" y="13"/>
                    <a:pt x="369" y="12"/>
                  </a:cubicBezTo>
                  <a:cubicBezTo>
                    <a:pt x="369" y="12"/>
                    <a:pt x="369" y="12"/>
                    <a:pt x="369" y="12"/>
                  </a:cubicBezTo>
                  <a:cubicBezTo>
                    <a:pt x="372" y="14"/>
                    <a:pt x="376" y="13"/>
                    <a:pt x="379" y="15"/>
                  </a:cubicBezTo>
                  <a:cubicBezTo>
                    <a:pt x="378" y="15"/>
                    <a:pt x="375" y="14"/>
                    <a:pt x="374" y="15"/>
                  </a:cubicBezTo>
                  <a:cubicBezTo>
                    <a:pt x="376" y="16"/>
                    <a:pt x="378" y="15"/>
                    <a:pt x="379" y="17"/>
                  </a:cubicBezTo>
                  <a:cubicBezTo>
                    <a:pt x="377" y="18"/>
                    <a:pt x="375" y="16"/>
                    <a:pt x="373" y="16"/>
                  </a:cubicBezTo>
                  <a:cubicBezTo>
                    <a:pt x="373" y="16"/>
                    <a:pt x="373" y="17"/>
                    <a:pt x="373" y="17"/>
                  </a:cubicBezTo>
                  <a:cubicBezTo>
                    <a:pt x="376" y="17"/>
                    <a:pt x="380" y="18"/>
                    <a:pt x="383" y="19"/>
                  </a:cubicBezTo>
                  <a:cubicBezTo>
                    <a:pt x="383" y="19"/>
                    <a:pt x="383" y="20"/>
                    <a:pt x="384" y="20"/>
                  </a:cubicBezTo>
                  <a:cubicBezTo>
                    <a:pt x="385" y="19"/>
                    <a:pt x="383" y="19"/>
                    <a:pt x="383" y="19"/>
                  </a:cubicBezTo>
                  <a:cubicBezTo>
                    <a:pt x="386" y="17"/>
                    <a:pt x="388" y="16"/>
                    <a:pt x="391" y="16"/>
                  </a:cubicBezTo>
                  <a:cubicBezTo>
                    <a:pt x="397" y="15"/>
                    <a:pt x="403" y="16"/>
                    <a:pt x="408" y="16"/>
                  </a:cubicBezTo>
                  <a:cubicBezTo>
                    <a:pt x="414" y="17"/>
                    <a:pt x="420" y="17"/>
                    <a:pt x="427" y="17"/>
                  </a:cubicBezTo>
                  <a:close/>
                  <a:moveTo>
                    <a:pt x="381" y="15"/>
                  </a:moveTo>
                  <a:cubicBezTo>
                    <a:pt x="382" y="14"/>
                    <a:pt x="384" y="15"/>
                    <a:pt x="386" y="15"/>
                  </a:cubicBezTo>
                  <a:cubicBezTo>
                    <a:pt x="385" y="17"/>
                    <a:pt x="382" y="16"/>
                    <a:pt x="381" y="15"/>
                  </a:cubicBezTo>
                  <a:close/>
                </a:path>
              </a:pathLst>
            </a:custGeom>
            <a:solidFill>
              <a:sysClr val="windowText" lastClr="000000">
                <a:lumMod val="85000"/>
                <a:lumOff val="15000"/>
              </a:sys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513874">
                <a:defRPr/>
              </a:pPr>
              <a:endParaRPr lang="zh-CN" altLang="en-US" sz="1000" kern="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6" name="文本框 128"/>
            <p:cNvSpPr txBox="1"/>
            <p:nvPr/>
          </p:nvSpPr>
          <p:spPr>
            <a:xfrm>
              <a:off x="8093943" y="1105015"/>
              <a:ext cx="1613053" cy="6560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>
                  <a:solidFill>
                    <a:schemeClr val="bg1"/>
                  </a:solidFill>
                  <a:latin typeface="禹卫书法行书简体" panose="02000603000000000000" pitchFamily="2" charset="-122"/>
                  <a:ea typeface="禹卫书法行书简体" panose="02000603000000000000" pitchFamily="2" charset="-122"/>
                </a:rPr>
                <a:t>宴前</a:t>
              </a:r>
              <a:r>
                <a:rPr lang="en-US" altLang="zh-CN" sz="2400" b="1">
                  <a:solidFill>
                    <a:schemeClr val="bg1"/>
                  </a:solidFill>
                  <a:latin typeface="禹卫书法行书简体" panose="02000603000000000000" pitchFamily="2" charset="-122"/>
                  <a:ea typeface="禹卫书法行书简体" panose="02000603000000000000" pitchFamily="2" charset="-122"/>
                </a:rPr>
                <a:t>1-2</a:t>
              </a:r>
            </a:p>
          </p:txBody>
        </p:sp>
      </p:grpSp>
      <p:pic>
        <p:nvPicPr>
          <p:cNvPr id="17" name="图片 1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3242" y="1757167"/>
            <a:ext cx="2113069" cy="369458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4828" y="2838077"/>
            <a:ext cx="2113069" cy="36945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350304" y="2434531"/>
            <a:ext cx="2060530" cy="369458"/>
          </a:xfrm>
          <a:prstGeom prst="rect">
            <a:avLst/>
          </a:prstGeom>
        </p:spPr>
      </p:pic>
      <p:grpSp>
        <p:nvGrpSpPr>
          <p:cNvPr id="20" name="组合 19"/>
          <p:cNvGrpSpPr/>
          <p:nvPr/>
        </p:nvGrpSpPr>
        <p:grpSpPr>
          <a:xfrm>
            <a:off x="3475766" y="1398584"/>
            <a:ext cx="2224116" cy="2174321"/>
            <a:chOff x="2898904" y="638212"/>
            <a:chExt cx="1081361" cy="1057151"/>
          </a:xfrm>
        </p:grpSpPr>
        <p:grpSp>
          <p:nvGrpSpPr>
            <p:cNvPr id="21" name="组合 20"/>
            <p:cNvGrpSpPr/>
            <p:nvPr/>
          </p:nvGrpSpPr>
          <p:grpSpPr>
            <a:xfrm>
              <a:off x="2898904" y="638212"/>
              <a:ext cx="1081361" cy="1057151"/>
              <a:chOff x="2069306" y="2739231"/>
              <a:chExt cx="2127250" cy="2079625"/>
            </a:xfrm>
          </p:grpSpPr>
          <p:pic>
            <p:nvPicPr>
              <p:cNvPr id="23" name="图片 22"/>
              <p:cNvPicPr>
                <a:picLocks noChangeAspect="1"/>
              </p:cNvPicPr>
              <p:nvPr/>
            </p:nvPicPr>
            <p:blipFill>
              <a:blip r:embed="rId4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 bwMode="auto">
              <a:xfrm>
                <a:off x="2069306" y="2739231"/>
                <a:ext cx="2127250" cy="207962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</p:pic>
          <p:pic>
            <p:nvPicPr>
              <p:cNvPr id="24" name="图片 33"/>
              <p:cNvPicPr>
                <a:picLocks noChangeAspect="1"/>
              </p:cNvPicPr>
              <p:nvPr/>
            </p:nvPicPr>
            <p:blipFill>
              <a:blip r:embed="rId5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lum bright="70000" contrast="-70000"/>
              </a:blip>
              <a:stretch>
                <a:fillRect/>
              </a:stretch>
            </p:blipFill>
            <p:spPr bwMode="auto">
              <a:xfrm>
                <a:off x="2545856" y="3159686"/>
                <a:ext cx="1377950" cy="136842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</p:pic>
        </p:grpSp>
        <p:sp>
          <p:nvSpPr>
            <p:cNvPr id="22" name="矩形 21"/>
            <p:cNvSpPr/>
            <p:nvPr/>
          </p:nvSpPr>
          <p:spPr>
            <a:xfrm>
              <a:off x="3164747" y="1052165"/>
              <a:ext cx="653274" cy="26935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000" b="1">
                  <a:solidFill>
                    <a:schemeClr val="tx1">
                      <a:lumMod val="95000"/>
                      <a:lumOff val="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鸿门宴</a:t>
              </a:r>
            </a:p>
          </p:txBody>
        </p:sp>
      </p:grpSp>
      <p:sp>
        <p:nvSpPr>
          <p:cNvPr id="25" name="文本框 6"/>
          <p:cNvSpPr txBox="1"/>
          <p:nvPr/>
        </p:nvSpPr>
        <p:spPr>
          <a:xfrm>
            <a:off x="993934" y="2887504"/>
            <a:ext cx="2810828" cy="70866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b="1">
                <a:latin typeface="黑体" pitchFamily="49" charset="-122"/>
                <a:ea typeface="黑体" pitchFamily="49" charset="-122"/>
              </a:rPr>
              <a:t>无伤告密、范增进言、</a:t>
            </a:r>
          </a:p>
          <a:p>
            <a:r>
              <a:rPr lang="zh-CN" altLang="en-US" sz="2100" b="1">
                <a:latin typeface="黑体" pitchFamily="49" charset="-122"/>
                <a:ea typeface="黑体" pitchFamily="49" charset="-122"/>
              </a:rPr>
              <a:t>项伯泄密、张良献策</a:t>
            </a:r>
          </a:p>
        </p:txBody>
      </p:sp>
      <p:sp>
        <p:nvSpPr>
          <p:cNvPr id="26" name="文本框 7"/>
          <p:cNvSpPr txBox="1"/>
          <p:nvPr/>
        </p:nvSpPr>
        <p:spPr>
          <a:xfrm>
            <a:off x="5812631" y="1932146"/>
            <a:ext cx="3637598" cy="102870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b="1">
                <a:latin typeface="黑体" pitchFamily="49" charset="-122"/>
                <a:ea typeface="黑体" pitchFamily="49" charset="-122"/>
              </a:rPr>
              <a:t>刘邦谢罪、项羽设宴、</a:t>
            </a:r>
          </a:p>
          <a:p>
            <a:r>
              <a:rPr lang="zh-CN" altLang="en-US" sz="2100" b="1">
                <a:latin typeface="黑体" pitchFamily="49" charset="-122"/>
                <a:ea typeface="黑体" pitchFamily="49" charset="-122"/>
              </a:rPr>
              <a:t>范增举玦、项庄舞剑、</a:t>
            </a:r>
          </a:p>
          <a:p>
            <a:r>
              <a:rPr lang="zh-CN" altLang="en-US" sz="2100" b="1">
                <a:latin typeface="黑体" pitchFamily="49" charset="-122"/>
                <a:ea typeface="黑体" pitchFamily="49" charset="-122"/>
              </a:rPr>
              <a:t>樊哙救主</a:t>
            </a:r>
          </a:p>
        </p:txBody>
      </p:sp>
      <p:sp>
        <p:nvSpPr>
          <p:cNvPr id="27" name="文本框 8"/>
          <p:cNvSpPr txBox="1"/>
          <p:nvPr/>
        </p:nvSpPr>
        <p:spPr>
          <a:xfrm>
            <a:off x="5862009" y="3870008"/>
            <a:ext cx="2810828" cy="102870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b="1">
                <a:latin typeface="黑体" pitchFamily="49" charset="-122"/>
                <a:ea typeface="黑体" pitchFamily="49" charset="-122"/>
              </a:rPr>
              <a:t>沛公逃席、张良留谢、项王受璧、范增愤骂、沛公除奸</a:t>
            </a:r>
          </a:p>
        </p:txBody>
      </p:sp>
    </p:spTree>
    <p:extLst>
      <p:ext uri="{BB962C8B-B14F-4D97-AF65-F5344CB8AC3E}">
        <p14:creationId xmlns:p14="http://schemas.microsoft.com/office/powerpoint/2010/main" val="859958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>
        <p14:doors dir="vert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1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6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41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46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51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1"/>
      <p:bldP spid="26" grpId="0"/>
      <p:bldP spid="27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4004370" y="3302000"/>
            <a:ext cx="184731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621689" y="916120"/>
            <a:ext cx="5423511" cy="3200016"/>
            <a:chOff x="3626438" y="916121"/>
            <a:chExt cx="5423511" cy="3200016"/>
          </a:xfrm>
        </p:grpSpPr>
        <p:sp>
          <p:nvSpPr>
            <p:cNvPr id="4" name="TextBox 3"/>
            <p:cNvSpPr txBox="1"/>
            <p:nvPr/>
          </p:nvSpPr>
          <p:spPr>
            <a:xfrm>
              <a:off x="3626438" y="1561592"/>
              <a:ext cx="1345612" cy="25545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楷体" pitchFamily="49" charset="-122"/>
                  <a:ea typeface="楷体" pitchFamily="49" charset="-122"/>
                </a:rPr>
                <a:t>核心</a:t>
              </a:r>
              <a:endParaRPr lang="en-US" altLang="zh-CN" sz="32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</a:endParaRPr>
            </a:p>
            <a:p>
              <a:r>
                <a:rPr lang="zh-CN" altLang="en-US" sz="320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楷体" pitchFamily="49" charset="-122"/>
                  <a:ea typeface="楷体" pitchFamily="49" charset="-122"/>
                </a:rPr>
                <a:t>谋臣</a:t>
              </a:r>
              <a:endParaRPr lang="en-US" altLang="zh-CN" sz="32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</a:endParaRPr>
            </a:p>
            <a:p>
              <a:r>
                <a:rPr lang="zh-CN" altLang="en-US" sz="320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楷体" pitchFamily="49" charset="-122"/>
                  <a:ea typeface="楷体" pitchFamily="49" charset="-122"/>
                </a:rPr>
                <a:t>武士</a:t>
              </a:r>
              <a:endParaRPr lang="en-US" altLang="zh-CN" sz="32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</a:endParaRPr>
            </a:p>
            <a:p>
              <a:r>
                <a:rPr lang="zh-CN" altLang="en-US" sz="320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楷体" pitchFamily="49" charset="-122"/>
                  <a:ea typeface="楷体" pitchFamily="49" charset="-122"/>
                </a:rPr>
                <a:t>内奸</a:t>
              </a:r>
              <a:endParaRPr lang="en-US" altLang="zh-CN" sz="32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</a:endParaRPr>
            </a:p>
            <a:p>
              <a:r>
                <a:rPr lang="zh-CN" altLang="en-US" sz="320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楷体" pitchFamily="49" charset="-122"/>
                  <a:ea typeface="楷体" pitchFamily="49" charset="-122"/>
                </a:rPr>
                <a:t>卧底</a:t>
              </a: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5189149" y="916121"/>
              <a:ext cx="38608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b="1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楷体" pitchFamily="49" charset="-122"/>
                  <a:ea typeface="楷体" pitchFamily="49" charset="-122"/>
                </a:rPr>
                <a:t>楚     汉</a:t>
              </a:r>
              <a:endParaRPr lang="zh-CN" altLang="en-US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5007479" y="1561591"/>
              <a:ext cx="3860800" cy="25545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项羽           刘邦</a:t>
              </a:r>
              <a:endParaRPr lang="en-US" altLang="zh-CN" sz="32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  <a:p>
              <a:r>
                <a:rPr lang="zh-CN" altLang="en-US" sz="320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范增           张良</a:t>
              </a:r>
              <a:endParaRPr lang="en-US" altLang="zh-CN" sz="32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  <a:p>
              <a:r>
                <a:rPr lang="zh-CN" altLang="en-US" sz="320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项庄           樊哙</a:t>
              </a:r>
              <a:endParaRPr lang="en-US" altLang="zh-CN" sz="32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  <a:p>
              <a:r>
                <a:rPr lang="zh-CN" altLang="en-US" sz="320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项</a:t>
              </a:r>
              <a:r>
                <a:rPr lang="zh-CN" altLang="en-US" sz="320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伯</a:t>
              </a:r>
              <a:r>
                <a:rPr lang="en-US" altLang="zh-CN" sz="320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</a:t>
              </a:r>
              <a:r>
                <a:rPr lang="en-US" altLang="zh-CN" sz="320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         </a:t>
              </a:r>
              <a:r>
                <a:rPr lang="zh-CN" altLang="en-US" sz="320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曹无伤</a:t>
              </a:r>
              <a:endParaRPr lang="en-US" altLang="zh-CN" sz="32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  <a:p>
              <a:r>
                <a:rPr lang="zh-CN" altLang="en-US" sz="320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曹无</a:t>
              </a:r>
              <a:r>
                <a:rPr lang="zh-CN" altLang="en-US" sz="320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伤       项伯</a:t>
              </a:r>
              <a:endParaRPr lang="en-US" altLang="zh-CN" sz="32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6300" y="292100"/>
            <a:ext cx="3098800" cy="4470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6590" y="877765"/>
            <a:ext cx="704484" cy="683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5023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>
        <p14:doors dir="vert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1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1000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1000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1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21405" y="994261"/>
            <a:ext cx="1022546" cy="130038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71476" y="3388500"/>
            <a:ext cx="1034301" cy="129655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91900" y="994261"/>
            <a:ext cx="961529" cy="129647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376341" y="3388045"/>
            <a:ext cx="972317" cy="129381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104787" y="3219359"/>
            <a:ext cx="937768" cy="13097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195661" y="994261"/>
            <a:ext cx="966434" cy="130038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104787" y="994261"/>
            <a:ext cx="910832" cy="1224063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228596" y="3388501"/>
            <a:ext cx="953372" cy="129758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1046319" y="2368512"/>
            <a:ext cx="1632361" cy="46935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>
            <a:defPPr>
              <a:defRPr lang="zh-CN"/>
            </a:defPPr>
            <a:lvl1pPr algn="ctr">
              <a:defRPr sz="2600">
                <a:solidFill>
                  <a:srgbClr val="AD0B0B"/>
                </a:solidFill>
                <a:latin typeface="迷你简启体" panose="03000509000000000000" pitchFamily="65" charset="-122"/>
                <a:ea typeface="迷你简启体" panose="03000509000000000000" pitchFamily="65" charset="-122"/>
              </a:defRPr>
            </a:lvl1pPr>
          </a:lstStyle>
          <a:p>
            <a:r>
              <a:rPr lang="zh-CN" altLang="en-US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主帅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2956483" y="2331445"/>
            <a:ext cx="1632361" cy="46935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>
            <a:defPPr>
              <a:defRPr lang="zh-CN"/>
            </a:defPPr>
            <a:lvl1pPr algn="ctr">
              <a:defRPr sz="2600">
                <a:solidFill>
                  <a:srgbClr val="AD0B0B"/>
                </a:solidFill>
                <a:latin typeface="迷你简启体" panose="03000509000000000000" pitchFamily="65" charset="-122"/>
                <a:ea typeface="迷你简启体" panose="03000509000000000000" pitchFamily="65" charset="-122"/>
              </a:defRPr>
            </a:lvl1pPr>
          </a:lstStyle>
          <a:p>
            <a:r>
              <a:rPr lang="zh-CN" altLang="en-US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谋士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4794345" y="2343509"/>
            <a:ext cx="1632361" cy="46935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>
            <a:defPPr>
              <a:defRPr lang="zh-CN"/>
            </a:defPPr>
            <a:lvl1pPr algn="ctr">
              <a:defRPr sz="2600">
                <a:solidFill>
                  <a:srgbClr val="AD0B0B"/>
                </a:solidFill>
                <a:latin typeface="迷你简启体" panose="03000509000000000000" pitchFamily="65" charset="-122"/>
                <a:ea typeface="迷你简启体" panose="03000509000000000000" pitchFamily="65" charset="-122"/>
              </a:defRPr>
            </a:lvl1pPr>
          </a:lstStyle>
          <a:p>
            <a:r>
              <a:rPr lang="zh-CN" altLang="en-US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武士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6885106" y="2359405"/>
            <a:ext cx="1632361" cy="46935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>
            <a:defPPr>
              <a:defRPr lang="zh-CN"/>
            </a:defPPr>
            <a:lvl1pPr algn="ctr">
              <a:defRPr sz="2600">
                <a:solidFill>
                  <a:srgbClr val="AD0B0B"/>
                </a:solidFill>
                <a:latin typeface="迷你简启体" panose="03000509000000000000" pitchFamily="65" charset="-122"/>
                <a:ea typeface="迷你简启体" panose="03000509000000000000" pitchFamily="65" charset="-122"/>
              </a:defRPr>
            </a:lvl1pPr>
          </a:lstStyle>
          <a:p>
            <a:r>
              <a:rPr lang="zh-CN" altLang="en-US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内奸</a:t>
            </a:r>
          </a:p>
        </p:txBody>
      </p:sp>
      <p:pic>
        <p:nvPicPr>
          <p:cNvPr id="23" name="内容占位符 22" descr="20111118082344332"/>
          <p:cNvPicPr>
            <a:picLocks noGrp="1" noChangeAspect="1"/>
          </p:cNvPicPr>
          <p:nvPr>
            <p:ph sz="half" idx="2"/>
          </p:nvPr>
        </p:nvPicPr>
        <p:blipFill>
          <a:blip r:embed="rId11"/>
          <a:stretch>
            <a:fillRect/>
          </a:stretch>
        </p:blipFill>
        <p:spPr>
          <a:xfrm>
            <a:off x="1109492" y="437875"/>
            <a:ext cx="1446371" cy="2025968"/>
          </a:xfrm>
          <a:prstGeom prst="rect">
            <a:avLst/>
          </a:prstGeom>
          <a:effectLst>
            <a:softEdge rad="228600"/>
          </a:effectLst>
        </p:spPr>
      </p:pic>
      <p:pic>
        <p:nvPicPr>
          <p:cNvPr id="24" name="图片 23" descr="20130210183332_4KKBT_thumb_700_0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162526" y="2812868"/>
            <a:ext cx="1375410" cy="2062639"/>
          </a:xfrm>
          <a:prstGeom prst="rect">
            <a:avLst/>
          </a:prstGeom>
          <a:effectLst>
            <a:softEdge rad="228600"/>
          </a:effectLst>
        </p:spPr>
      </p:pic>
      <p:pic>
        <p:nvPicPr>
          <p:cNvPr id="25" name="图片 24" descr="081903_73209622_900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988946" y="367507"/>
            <a:ext cx="1442561" cy="2020729"/>
          </a:xfrm>
          <a:prstGeom prst="rect">
            <a:avLst/>
          </a:prstGeom>
          <a:effectLst>
            <a:softEdge rad="228600"/>
          </a:effectLst>
        </p:spPr>
      </p:pic>
      <p:pic>
        <p:nvPicPr>
          <p:cNvPr id="26" name="图片 25" descr="20111118082344414"/>
          <p:cNvPicPr>
            <a:picLocks noChangeAspect="1"/>
          </p:cNvPicPr>
          <p:nvPr/>
        </p:nvPicPr>
        <p:blipFill>
          <a:blip r:embed="rId14"/>
          <a:srcRect l="15436" t="2900" r="19684" b="22610"/>
          <a:stretch>
            <a:fillRect/>
          </a:stretch>
        </p:blipFill>
        <p:spPr>
          <a:xfrm>
            <a:off x="3037492" y="2941647"/>
            <a:ext cx="1380173" cy="1965960"/>
          </a:xfrm>
          <a:prstGeom prst="rect">
            <a:avLst/>
          </a:prstGeom>
          <a:effectLst>
            <a:softEdge rad="228600"/>
          </a:effectLst>
        </p:spPr>
      </p:pic>
      <p:pic>
        <p:nvPicPr>
          <p:cNvPr id="27" name="图片 26" descr="11482931_126373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4948072" y="2819672"/>
            <a:ext cx="1426369" cy="1996916"/>
          </a:xfrm>
          <a:prstGeom prst="rect">
            <a:avLst/>
          </a:prstGeom>
          <a:effectLst>
            <a:softEdge rad="228600"/>
          </a:effectLst>
        </p:spPr>
      </p:pic>
      <p:pic>
        <p:nvPicPr>
          <p:cNvPr id="28" name="图片 27" descr="u=2611292158,944693005&amp;fm=214&amp;gp=0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4983315" y="402273"/>
            <a:ext cx="1391126" cy="1985963"/>
          </a:xfrm>
          <a:prstGeom prst="rect">
            <a:avLst/>
          </a:prstGeom>
          <a:effectLst>
            <a:softEdge rad="228600"/>
          </a:effectLst>
        </p:spPr>
      </p:pic>
      <p:pic>
        <p:nvPicPr>
          <p:cNvPr id="32" name="图片 31" descr="20140331134833-1615560459"/>
          <p:cNvPicPr>
            <a:picLocks noChangeAspect="1"/>
          </p:cNvPicPr>
          <p:nvPr/>
        </p:nvPicPr>
        <p:blipFill>
          <a:blip r:embed="rId17"/>
          <a:srcRect l="22255" r="22821"/>
          <a:stretch>
            <a:fillRect/>
          </a:stretch>
        </p:blipFill>
        <p:spPr>
          <a:xfrm>
            <a:off x="6776417" y="477282"/>
            <a:ext cx="1885950" cy="1835944"/>
          </a:xfrm>
          <a:prstGeom prst="rect">
            <a:avLst/>
          </a:prstGeom>
          <a:effectLst>
            <a:softEdge rad="228600"/>
          </a:effectLst>
        </p:spPr>
      </p:pic>
      <p:pic>
        <p:nvPicPr>
          <p:cNvPr id="33" name="图片 32" descr="Img340102295"/>
          <p:cNvPicPr>
            <a:picLocks noChangeAspect="1"/>
          </p:cNvPicPr>
          <p:nvPr/>
        </p:nvPicPr>
        <p:blipFill>
          <a:blip r:embed="rId18"/>
          <a:srcRect r="23906" b="-1150"/>
          <a:stretch>
            <a:fillRect/>
          </a:stretch>
        </p:blipFill>
        <p:spPr>
          <a:xfrm>
            <a:off x="6776417" y="2969971"/>
            <a:ext cx="1781651" cy="1693659"/>
          </a:xfrm>
          <a:prstGeom prst="rect">
            <a:avLst/>
          </a:prstGeom>
          <a:effectLst>
            <a:softEdge rad="228600"/>
          </a:effectLst>
        </p:spPr>
      </p:pic>
      <p:grpSp>
        <p:nvGrpSpPr>
          <p:cNvPr id="113" name="组合 112"/>
          <p:cNvGrpSpPr/>
          <p:nvPr/>
        </p:nvGrpSpPr>
        <p:grpSpPr>
          <a:xfrm>
            <a:off x="201858" y="1877178"/>
            <a:ext cx="746169" cy="1592681"/>
            <a:chOff x="4050540" y="1387270"/>
            <a:chExt cx="1265465" cy="2123574"/>
          </a:xfrm>
        </p:grpSpPr>
        <p:sp>
          <p:nvSpPr>
            <p:cNvPr id="114" name="文本框 113"/>
            <p:cNvSpPr txBox="1"/>
            <p:nvPr/>
          </p:nvSpPr>
          <p:spPr>
            <a:xfrm>
              <a:off x="4317242" y="1548875"/>
              <a:ext cx="731182" cy="1846659"/>
            </a:xfrm>
            <a:prstGeom prst="rect">
              <a:avLst/>
            </a:prstGeom>
            <a:noFill/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vert="horz" wrap="square" rtlCol="0">
              <a:spAutoFit/>
            </a:bodyPr>
            <a:lstStyle/>
            <a:p>
              <a:r>
                <a:rPr lang="zh-CN" altLang="en-US" sz="21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禹卫书法行书简体" panose="02000603000000000000" pitchFamily="2" charset="-122"/>
                  <a:ea typeface="禹卫书法行书简体" panose="02000603000000000000" pitchFamily="2" charset="-122"/>
                </a:rPr>
                <a:t>楚汉阵营</a:t>
              </a:r>
            </a:p>
          </p:txBody>
        </p:sp>
        <p:sp>
          <p:nvSpPr>
            <p:cNvPr id="115" name="矩形 114"/>
            <p:cNvSpPr>
              <a:spLocks noChangeAspect="1"/>
            </p:cNvSpPr>
            <p:nvPr/>
          </p:nvSpPr>
          <p:spPr>
            <a:xfrm>
              <a:off x="4050540" y="1387270"/>
              <a:ext cx="1265465" cy="2123574"/>
            </a:xfrm>
            <a:prstGeom prst="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6" name="矩形 115"/>
            <p:cNvSpPr/>
            <p:nvPr/>
          </p:nvSpPr>
          <p:spPr>
            <a:xfrm>
              <a:off x="4143879" y="1513034"/>
              <a:ext cx="1078787" cy="1872047"/>
            </a:xfrm>
            <a:prstGeom prst="rect">
              <a:avLst/>
            </a:prstGeom>
            <a:noFill/>
            <a:ln w="7620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2532719" y="446565"/>
            <a:ext cx="553998" cy="2021205"/>
            <a:chOff x="2719695" y="4516986"/>
            <a:chExt cx="738551" cy="1329012"/>
          </a:xfrm>
        </p:grpSpPr>
        <p:sp>
          <p:nvSpPr>
            <p:cNvPr id="38" name="矩形 37"/>
            <p:cNvSpPr/>
            <p:nvPr/>
          </p:nvSpPr>
          <p:spPr>
            <a:xfrm>
              <a:off x="2719695" y="4516986"/>
              <a:ext cx="738551" cy="1329012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楷体" pitchFamily="49" charset="-122"/>
                  <a:ea typeface="楷体" pitchFamily="49" charset="-122"/>
                </a:rPr>
                <a:t>刚愎自用、寡谋轻信</a:t>
              </a:r>
            </a:p>
          </p:txBody>
        </p:sp>
        <p:cxnSp>
          <p:nvCxnSpPr>
            <p:cNvPr id="77" name="直接连接符 76"/>
            <p:cNvCxnSpPr/>
            <p:nvPr/>
          </p:nvCxnSpPr>
          <p:spPr>
            <a:xfrm flipH="1">
              <a:off x="2794139" y="4580368"/>
              <a:ext cx="0" cy="1196244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直接连接符 77"/>
            <p:cNvCxnSpPr/>
            <p:nvPr/>
          </p:nvCxnSpPr>
          <p:spPr>
            <a:xfrm flipH="1">
              <a:off x="3268411" y="4580700"/>
              <a:ext cx="0" cy="1197132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0" name="组合 39"/>
          <p:cNvGrpSpPr/>
          <p:nvPr/>
        </p:nvGrpSpPr>
        <p:grpSpPr>
          <a:xfrm>
            <a:off x="2524465" y="2765798"/>
            <a:ext cx="553998" cy="1995964"/>
            <a:chOff x="2697976" y="4066342"/>
            <a:chExt cx="738663" cy="1717675"/>
          </a:xfrm>
        </p:grpSpPr>
        <p:sp>
          <p:nvSpPr>
            <p:cNvPr id="41" name="矩形 40"/>
            <p:cNvSpPr/>
            <p:nvPr/>
          </p:nvSpPr>
          <p:spPr>
            <a:xfrm>
              <a:off x="2697976" y="4066342"/>
              <a:ext cx="738663" cy="1717675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楷体" pitchFamily="49" charset="-122"/>
                  <a:ea typeface="楷体" pitchFamily="49" charset="-122"/>
                </a:rPr>
                <a:t>坚忍克己、处事不惊</a:t>
              </a:r>
            </a:p>
          </p:txBody>
        </p:sp>
        <p:cxnSp>
          <p:nvCxnSpPr>
            <p:cNvPr id="42" name="直接连接符 41"/>
            <p:cNvCxnSpPr/>
            <p:nvPr/>
          </p:nvCxnSpPr>
          <p:spPr>
            <a:xfrm>
              <a:off x="2791504" y="4211976"/>
              <a:ext cx="3810" cy="1470807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 flipH="1">
              <a:off x="3264579" y="4213105"/>
              <a:ext cx="1905" cy="1470807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4" name="组合 43"/>
          <p:cNvGrpSpPr/>
          <p:nvPr/>
        </p:nvGrpSpPr>
        <p:grpSpPr>
          <a:xfrm>
            <a:off x="8537380" y="2975957"/>
            <a:ext cx="553998" cy="1709100"/>
            <a:chOff x="2672600" y="4038471"/>
            <a:chExt cx="738664" cy="2278800"/>
          </a:xfrm>
        </p:grpSpPr>
        <p:sp>
          <p:nvSpPr>
            <p:cNvPr id="45" name="矩形 44"/>
            <p:cNvSpPr/>
            <p:nvPr/>
          </p:nvSpPr>
          <p:spPr>
            <a:xfrm>
              <a:off x="2672600" y="4516986"/>
              <a:ext cx="738664" cy="1329012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楷体" pitchFamily="49" charset="-122"/>
                  <a:ea typeface="楷体" pitchFamily="49" charset="-122"/>
                </a:rPr>
                <a:t>立诛</a:t>
              </a:r>
            </a:p>
          </p:txBody>
        </p:sp>
        <p:cxnSp>
          <p:nvCxnSpPr>
            <p:cNvPr id="46" name="直接连接符 45"/>
            <p:cNvCxnSpPr/>
            <p:nvPr/>
          </p:nvCxnSpPr>
          <p:spPr>
            <a:xfrm flipH="1">
              <a:off x="2795594" y="4038471"/>
              <a:ext cx="0" cy="22788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 flipH="1">
              <a:off x="3264750" y="4038471"/>
              <a:ext cx="0" cy="22788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8" name="组合 47"/>
          <p:cNvGrpSpPr/>
          <p:nvPr/>
        </p:nvGrpSpPr>
        <p:grpSpPr>
          <a:xfrm>
            <a:off x="8537380" y="501501"/>
            <a:ext cx="553998" cy="1709100"/>
            <a:chOff x="2672600" y="4069986"/>
            <a:chExt cx="738664" cy="2278800"/>
          </a:xfrm>
        </p:grpSpPr>
        <p:sp>
          <p:nvSpPr>
            <p:cNvPr id="49" name="矩形 48"/>
            <p:cNvSpPr/>
            <p:nvPr/>
          </p:nvSpPr>
          <p:spPr>
            <a:xfrm>
              <a:off x="2672600" y="4516986"/>
              <a:ext cx="738664" cy="1329012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楷体" pitchFamily="49" charset="-122"/>
                  <a:ea typeface="楷体" pitchFamily="49" charset="-122"/>
                </a:rPr>
                <a:t>安然无事</a:t>
              </a:r>
            </a:p>
          </p:txBody>
        </p:sp>
        <p:cxnSp>
          <p:nvCxnSpPr>
            <p:cNvPr id="50" name="直接连接符 49"/>
            <p:cNvCxnSpPr/>
            <p:nvPr/>
          </p:nvCxnSpPr>
          <p:spPr>
            <a:xfrm flipH="1">
              <a:off x="2795594" y="4069986"/>
              <a:ext cx="0" cy="22788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H="1">
              <a:off x="3264750" y="4069986"/>
              <a:ext cx="0" cy="22788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6" name="组合 55"/>
          <p:cNvGrpSpPr/>
          <p:nvPr/>
        </p:nvGrpSpPr>
        <p:grpSpPr>
          <a:xfrm>
            <a:off x="6290665" y="473172"/>
            <a:ext cx="553998" cy="1709099"/>
            <a:chOff x="2696803" y="4340692"/>
            <a:chExt cx="737933" cy="1697890"/>
          </a:xfrm>
        </p:grpSpPr>
        <p:sp>
          <p:nvSpPr>
            <p:cNvPr id="57" name="矩形 56"/>
            <p:cNvSpPr/>
            <p:nvPr/>
          </p:nvSpPr>
          <p:spPr>
            <a:xfrm>
              <a:off x="2696803" y="4516986"/>
              <a:ext cx="737933" cy="1329012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楷体" pitchFamily="49" charset="-122"/>
                  <a:ea typeface="楷体" pitchFamily="49" charset="-122"/>
                </a:rPr>
                <a:t>勇而无谋</a:t>
              </a:r>
            </a:p>
          </p:txBody>
        </p:sp>
        <p:cxnSp>
          <p:nvCxnSpPr>
            <p:cNvPr id="58" name="直接连接符 57"/>
            <p:cNvCxnSpPr/>
            <p:nvPr/>
          </p:nvCxnSpPr>
          <p:spPr>
            <a:xfrm flipH="1">
              <a:off x="2795594" y="4340692"/>
              <a:ext cx="0" cy="169789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/>
            <p:cNvCxnSpPr/>
            <p:nvPr/>
          </p:nvCxnSpPr>
          <p:spPr>
            <a:xfrm flipH="1">
              <a:off x="3264750" y="4340692"/>
              <a:ext cx="0" cy="169789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0" name="组合 59"/>
          <p:cNvGrpSpPr/>
          <p:nvPr/>
        </p:nvGrpSpPr>
        <p:grpSpPr>
          <a:xfrm>
            <a:off x="4417665" y="2736921"/>
            <a:ext cx="553998" cy="2045970"/>
            <a:chOff x="2672600" y="4424124"/>
            <a:chExt cx="738664" cy="1329012"/>
          </a:xfrm>
        </p:grpSpPr>
        <p:sp>
          <p:nvSpPr>
            <p:cNvPr id="61" name="矩形 60"/>
            <p:cNvSpPr/>
            <p:nvPr/>
          </p:nvSpPr>
          <p:spPr>
            <a:xfrm>
              <a:off x="2672600" y="4424124"/>
              <a:ext cx="738664" cy="1329012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楷体" pitchFamily="49" charset="-122"/>
                  <a:ea typeface="楷体" pitchFamily="49" charset="-122"/>
                </a:rPr>
                <a:t>善谋直断，深得信任</a:t>
              </a:r>
            </a:p>
          </p:txBody>
        </p:sp>
        <p:cxnSp>
          <p:nvCxnSpPr>
            <p:cNvPr id="62" name="直接连接符 61"/>
            <p:cNvCxnSpPr/>
            <p:nvPr/>
          </p:nvCxnSpPr>
          <p:spPr>
            <a:xfrm>
              <a:off x="2784519" y="4579711"/>
              <a:ext cx="10795" cy="111019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/>
            <p:cNvCxnSpPr/>
            <p:nvPr/>
          </p:nvCxnSpPr>
          <p:spPr>
            <a:xfrm>
              <a:off x="3259499" y="4579711"/>
              <a:ext cx="5080" cy="111019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4" name="组合 63"/>
          <p:cNvGrpSpPr/>
          <p:nvPr/>
        </p:nvGrpSpPr>
        <p:grpSpPr>
          <a:xfrm>
            <a:off x="4484370" y="204826"/>
            <a:ext cx="553998" cy="2495550"/>
            <a:chOff x="2696095" y="4516986"/>
            <a:chExt cx="738664" cy="1329012"/>
          </a:xfrm>
        </p:grpSpPr>
        <p:sp>
          <p:nvSpPr>
            <p:cNvPr id="65" name="矩形 64"/>
            <p:cNvSpPr/>
            <p:nvPr/>
          </p:nvSpPr>
          <p:spPr>
            <a:xfrm>
              <a:off x="2696095" y="4516986"/>
              <a:ext cx="738664" cy="1329012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楷体" pitchFamily="49" charset="-122"/>
                  <a:ea typeface="楷体" pitchFamily="49" charset="-122"/>
                </a:rPr>
                <a:t>老谋深算、不被信任</a:t>
              </a:r>
            </a:p>
          </p:txBody>
        </p:sp>
        <p:cxnSp>
          <p:nvCxnSpPr>
            <p:cNvPr id="66" name="直接连接符 65"/>
            <p:cNvCxnSpPr/>
            <p:nvPr/>
          </p:nvCxnSpPr>
          <p:spPr>
            <a:xfrm flipH="1">
              <a:off x="2795594" y="4715675"/>
              <a:ext cx="0" cy="910186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连接符 66"/>
            <p:cNvCxnSpPr/>
            <p:nvPr/>
          </p:nvCxnSpPr>
          <p:spPr>
            <a:xfrm flipH="1">
              <a:off x="3264750" y="4715675"/>
              <a:ext cx="0" cy="910186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8" name="组合 67"/>
          <p:cNvGrpSpPr/>
          <p:nvPr/>
        </p:nvGrpSpPr>
        <p:grpSpPr>
          <a:xfrm>
            <a:off x="5965041" y="2766071"/>
            <a:ext cx="923330" cy="1852136"/>
            <a:chOff x="2211296" y="4487637"/>
            <a:chExt cx="1223314" cy="1329012"/>
          </a:xfrm>
        </p:grpSpPr>
        <p:sp>
          <p:nvSpPr>
            <p:cNvPr id="69" name="矩形 68"/>
            <p:cNvSpPr/>
            <p:nvPr/>
          </p:nvSpPr>
          <p:spPr>
            <a:xfrm>
              <a:off x="2211296" y="4487637"/>
              <a:ext cx="1223314" cy="1329012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楷体" pitchFamily="49" charset="-122"/>
                  <a:ea typeface="楷体" pitchFamily="49" charset="-122"/>
                </a:rPr>
                <a:t>忠心勇猛、粗中有细</a:t>
              </a:r>
            </a:p>
          </p:txBody>
        </p:sp>
        <p:cxnSp>
          <p:nvCxnSpPr>
            <p:cNvPr id="70" name="直接连接符 69"/>
            <p:cNvCxnSpPr/>
            <p:nvPr/>
          </p:nvCxnSpPr>
          <p:spPr>
            <a:xfrm flipH="1">
              <a:off x="2795594" y="4532623"/>
              <a:ext cx="0" cy="1226375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直接连接符 70"/>
            <p:cNvCxnSpPr/>
            <p:nvPr/>
          </p:nvCxnSpPr>
          <p:spPr>
            <a:xfrm flipH="1">
              <a:off x="3264750" y="4532623"/>
              <a:ext cx="0" cy="1226375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712991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>
        <p14:doors dir="vert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3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4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4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5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5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  <p:cond evt="onBegin" delay="0">
                          <p:tn val="63"/>
                        </p:cond>
                      </p:stCondLst>
                      <p:childTnLst>
                        <p:par>
                          <p:cTn id="6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7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7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8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9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0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10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1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11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12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12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13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13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6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13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14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9144000" cy="4104301"/>
            <a:chOff x="222252" y="-741559"/>
            <a:chExt cx="9144000" cy="4104301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46846" y="-670124"/>
              <a:ext cx="2819406" cy="1548387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222252" y="-741559"/>
              <a:ext cx="2984501" cy="4104301"/>
            </a:xfrm>
            <a:prstGeom prst="rect">
              <a:avLst/>
            </a:prstGeom>
          </p:spPr>
        </p:pic>
      </p:grpSp>
      <p:sp>
        <p:nvSpPr>
          <p:cNvPr id="3" name="文本框 2"/>
          <p:cNvSpPr txBox="1"/>
          <p:nvPr/>
        </p:nvSpPr>
        <p:spPr>
          <a:xfrm>
            <a:off x="3324696" y="1274765"/>
            <a:ext cx="265970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smtClean="0">
                <a:solidFill>
                  <a:prstClr val="black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第四课时</a:t>
            </a:r>
            <a:endParaRPr lang="zh-CN" altLang="en-US" sz="4800" b="1">
              <a:solidFill>
                <a:prstClr val="black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680296" y="2125074"/>
            <a:ext cx="3340094" cy="120032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3600" b="1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回顾文言知识</a:t>
            </a:r>
            <a:endParaRPr lang="en-US" altLang="zh-CN" sz="3600" b="1" smtClean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itchFamily="49" charset="-122"/>
              <a:ea typeface="楷体" pitchFamily="49" charset="-122"/>
            </a:endParaRPr>
          </a:p>
          <a:p>
            <a:pPr algn="ctr"/>
            <a:r>
              <a:rPr lang="zh-CN" altLang="en-US" sz="3600" b="1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总结全文</a:t>
            </a:r>
            <a:endParaRPr lang="zh-CN" altLang="en-US" sz="3600" b="1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93227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4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4004370" y="3302000"/>
            <a:ext cx="184731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2792023" y="2080330"/>
            <a:ext cx="49784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大家一起再来回顾一下本文我们学到的文言知识。</a:t>
            </a:r>
            <a:endParaRPr lang="zh-CN" altLang="en-US" sz="320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361815"/>
            <a:ext cx="2311401" cy="440727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2228" y="-1779618"/>
            <a:ext cx="8329974" cy="7444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6875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>
        <p14:doors dir="vert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4004370" y="3302000"/>
            <a:ext cx="184731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052241" y="2051444"/>
            <a:ext cx="490120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学完全文，大家觉得司马迁在人物塑造上是不是很成功呢</a:t>
            </a:r>
            <a:r>
              <a:rPr lang="en-US" altLang="zh-CN" sz="2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  <a:r>
              <a:rPr lang="zh-CN" altLang="en-US" sz="2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成功的表现在哪些地方</a:t>
            </a:r>
            <a:r>
              <a:rPr lang="en-US" altLang="zh-CN" sz="2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</a:p>
        </p:txBody>
      </p:sp>
      <p:sp>
        <p:nvSpPr>
          <p:cNvPr id="15" name="矩形 14"/>
          <p:cNvSpPr/>
          <p:nvPr/>
        </p:nvSpPr>
        <p:spPr>
          <a:xfrm>
            <a:off x="4189101" y="836836"/>
            <a:ext cx="167616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5400" b="1" cap="none" spc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思考</a:t>
            </a:r>
            <a:endParaRPr lang="zh-CN" altLang="en-US" sz="5400" b="1" cap="none" spc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9560"/>
            <a:ext cx="3056084" cy="448310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8796" y="-1524000"/>
            <a:ext cx="7342520" cy="666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8053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>
        <p14:doors dir="vert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1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2000" fill="hold"/>
                                        <p:tgtEl>
                                          <p:spTgt spid="1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4004370" y="3302000"/>
            <a:ext cx="184731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28674"/>
            <a:ext cx="3175000" cy="3451225"/>
          </a:xfrm>
          <a:prstGeom prst="roundRect">
            <a:avLst>
              <a:gd name="adj" fmla="val 8594"/>
            </a:avLst>
          </a:prstGeom>
          <a:blipFill>
            <a:blip r:embed="rId5"/>
            <a:stretch>
              <a:fillRect/>
            </a:stretch>
          </a:blip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8" name="TextBox 7"/>
          <p:cNvSpPr txBox="1"/>
          <p:nvPr/>
        </p:nvSpPr>
        <p:spPr>
          <a:xfrm>
            <a:off x="3390900" y="224106"/>
            <a:ext cx="5473700" cy="473206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2400" b="1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1)</a:t>
            </a:r>
            <a:r>
              <a:rPr lang="zh-CN" altLang="en-US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、把人物放在尖锐的矛盾斗争中描写。</a:t>
            </a:r>
            <a:r>
              <a:rPr lang="en-US" altLang="zh-CN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(</a:t>
            </a:r>
            <a:r>
              <a:rPr lang="zh-CN" altLang="en-US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刘项两个集团之间的矛盾</a:t>
            </a:r>
            <a:r>
              <a:rPr lang="en-US" altLang="zh-CN" sz="24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)</a:t>
            </a:r>
            <a:endParaRPr lang="en-US" altLang="zh-CN" sz="24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49" charset="-122"/>
              <a:ea typeface="黑体" pitchFamily="49" charset="-122"/>
            </a:endParaRPr>
          </a:p>
          <a:p>
            <a:r>
              <a:rPr lang="en-US" altLang="zh-CN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(2)</a:t>
            </a:r>
            <a:r>
              <a:rPr lang="zh-CN" altLang="en-US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、通过个性化的语言、动作描写人物。</a:t>
            </a:r>
            <a:r>
              <a:rPr lang="en-US" altLang="zh-CN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(</a:t>
            </a:r>
            <a:r>
              <a:rPr lang="zh-CN" altLang="en-US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比如樊哙闯帐，项伯翼蔽，项王按剑而跻。樊哙的义责项羽，项羽对樊哙说的话等。</a:t>
            </a:r>
            <a:r>
              <a:rPr lang="en-US" altLang="zh-CN" sz="24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)</a:t>
            </a:r>
            <a:endParaRPr lang="en-US" altLang="zh-CN" sz="24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49" charset="-122"/>
              <a:ea typeface="黑体" pitchFamily="49" charset="-122"/>
            </a:endParaRPr>
          </a:p>
          <a:p>
            <a:r>
              <a:rPr lang="en-US" altLang="zh-CN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(3)</a:t>
            </a:r>
            <a:r>
              <a:rPr lang="zh-CN" altLang="en-US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采用对照衬托的手法塑造人物。</a:t>
            </a:r>
            <a:r>
              <a:rPr lang="en-US" altLang="zh-CN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(</a:t>
            </a:r>
            <a:r>
              <a:rPr lang="zh-CN" altLang="en-US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比如项羽和刘邦的对照，张良和范增的对照，樊哙和项庄的对照，项伯和曹无伤的对照。他们分别是君王的对照，谋臣的对照，武士的对照，以及内应的对照，写得非常好。</a:t>
            </a:r>
            <a:r>
              <a:rPr lang="en-US" altLang="zh-CN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)</a:t>
            </a:r>
          </a:p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42402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>
        <p14:doors dir="vert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300"/>
                            </p:stCondLst>
                            <p:childTnLst>
                              <p:par>
                                <p:cTn id="11" presetID="18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98" y="-113942"/>
            <a:ext cx="9144000" cy="5854700"/>
          </a:xfrm>
          <a:prstGeom prst="rect">
            <a:avLst/>
          </a:prstGeom>
        </p:spPr>
      </p:pic>
      <p:cxnSp>
        <p:nvCxnSpPr>
          <p:cNvPr id="18" name="直接连接符 17"/>
          <p:cNvCxnSpPr/>
          <p:nvPr/>
        </p:nvCxnSpPr>
        <p:spPr>
          <a:xfrm flipH="1">
            <a:off x="4394092" y="1120974"/>
            <a:ext cx="0" cy="2999660"/>
          </a:xfrm>
          <a:prstGeom prst="line">
            <a:avLst/>
          </a:prstGeom>
          <a:ln w="38100">
            <a:solidFill>
              <a:schemeClr val="tx1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1412574" y="2753459"/>
            <a:ext cx="6128245" cy="0"/>
          </a:xfrm>
          <a:prstGeom prst="line">
            <a:avLst/>
          </a:prstGeom>
          <a:ln w="38100">
            <a:solidFill>
              <a:schemeClr val="tx1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图片 19" descr="yun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84239" y="1496802"/>
            <a:ext cx="751066" cy="394942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pic>
        <p:nvPicPr>
          <p:cNvPr id="21" name="Picture 2" descr="C:\Documents and Settings\Administrator\桌面\244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16200000">
            <a:off x="3748806" y="1628564"/>
            <a:ext cx="1437384" cy="21736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图片 25" descr="yun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16680" y="1496802"/>
            <a:ext cx="751066" cy="394942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sp>
        <p:nvSpPr>
          <p:cNvPr id="27" name="矩形 26"/>
          <p:cNvSpPr/>
          <p:nvPr/>
        </p:nvSpPr>
        <p:spPr>
          <a:xfrm>
            <a:off x="3724548" y="2419948"/>
            <a:ext cx="1485899" cy="5909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20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华文隶书" pitchFamily="2" charset="-122"/>
              </a:rPr>
              <a:t>鸿门宴</a:t>
            </a:r>
            <a:endParaRPr lang="zh-CN" altLang="en-US" sz="3200" b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5044202" y="3329592"/>
            <a:ext cx="3675343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无伤告</a:t>
            </a:r>
            <a:r>
              <a:rPr lang="zh-CN" altLang="en-US" sz="14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密</a:t>
            </a:r>
            <a:r>
              <a:rPr lang="en-US" altLang="zh-CN" sz="14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—</a:t>
            </a:r>
            <a:r>
              <a:rPr lang="zh-CN" altLang="en-US" sz="1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范增进</a:t>
            </a:r>
            <a:r>
              <a:rPr lang="zh-CN" altLang="en-US" sz="14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言</a:t>
            </a:r>
            <a:r>
              <a:rPr lang="en-US" altLang="zh-CN" sz="14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—</a:t>
            </a:r>
            <a:r>
              <a:rPr lang="zh-CN" altLang="en-US" sz="1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项伯夜</a:t>
            </a:r>
            <a:r>
              <a:rPr lang="zh-CN" altLang="en-US" sz="14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访</a:t>
            </a:r>
            <a:r>
              <a:rPr lang="en-US" altLang="zh-CN" sz="14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—</a:t>
            </a:r>
            <a:r>
              <a:rPr lang="zh-CN" altLang="en-US" sz="1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张良献</a:t>
            </a:r>
            <a:r>
              <a:rPr lang="zh-CN" altLang="en-US" sz="14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策</a:t>
            </a:r>
            <a:r>
              <a:rPr lang="en-US" altLang="zh-CN" sz="14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—</a:t>
            </a:r>
            <a:r>
              <a:rPr lang="zh-CN" altLang="en-US" sz="1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刘项约</a:t>
            </a:r>
            <a:r>
              <a:rPr lang="zh-CN" altLang="en-US" sz="14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婚</a:t>
            </a:r>
            <a:r>
              <a:rPr lang="en-US" altLang="zh-CN" sz="14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—</a:t>
            </a:r>
            <a:r>
              <a:rPr lang="zh-CN" altLang="en-US" sz="1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刘邦请</a:t>
            </a:r>
            <a:r>
              <a:rPr lang="zh-CN" altLang="en-US" sz="14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罪</a:t>
            </a:r>
            <a:r>
              <a:rPr lang="en-US" altLang="zh-CN" sz="14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—</a:t>
            </a:r>
            <a:r>
              <a:rPr lang="zh-CN" altLang="en-US" sz="14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项庄舞剑</a:t>
            </a:r>
            <a:r>
              <a:rPr lang="en-US" altLang="zh-CN" sz="14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—</a:t>
            </a:r>
            <a:r>
              <a:rPr lang="zh-CN" altLang="en-US" sz="14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樊</a:t>
            </a:r>
            <a:r>
              <a:rPr lang="zh-CN" altLang="en-US" sz="1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哙闯</a:t>
            </a:r>
            <a:r>
              <a:rPr lang="zh-CN" altLang="en-US" sz="14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帐</a:t>
            </a:r>
            <a:r>
              <a:rPr lang="en-US" altLang="zh-CN" sz="14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—</a:t>
            </a:r>
            <a:r>
              <a:rPr lang="zh-CN" altLang="en-US" sz="1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放虎</a:t>
            </a:r>
            <a:r>
              <a:rPr lang="zh-CN" altLang="en-US" sz="14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归山</a:t>
            </a:r>
            <a:r>
              <a:rPr lang="en-US" altLang="zh-CN" sz="14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—</a:t>
            </a:r>
            <a:r>
              <a:rPr lang="zh-CN" altLang="en-US" sz="14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项王受壁</a:t>
            </a:r>
            <a:r>
              <a:rPr lang="en-US" altLang="zh-CN" sz="14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—</a:t>
            </a:r>
            <a:r>
              <a:rPr lang="zh-CN" altLang="en-US" sz="14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刘邦除奸</a:t>
            </a:r>
            <a:endParaRPr lang="zh-CN" altLang="en-US" sz="11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6026549" y="2813408"/>
            <a:ext cx="244434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华文隶书" pitchFamily="2" charset="-122"/>
              </a:rPr>
              <a:t>情节发展 </a:t>
            </a:r>
            <a:r>
              <a:rPr lang="en-US" altLang="zh-CN" sz="14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华文隶书" pitchFamily="2" charset="-122"/>
              </a:rPr>
              <a:t>&gt;&gt;&gt; </a:t>
            </a:r>
            <a:r>
              <a:rPr lang="zh-CN" altLang="en-US" sz="2000" b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华文隶书" pitchFamily="2" charset="-122"/>
              </a:rPr>
              <a:t>跌宕起伏</a:t>
            </a:r>
            <a:endParaRPr lang="zh-CN" altLang="en-US" sz="2000" b="1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隶书" pitchFamily="2" charset="-122"/>
              <a:ea typeface="华文隶书" pitchFamily="2" charset="-122"/>
            </a:endParaRPr>
          </a:p>
        </p:txBody>
      </p:sp>
      <p:pic>
        <p:nvPicPr>
          <p:cNvPr id="30" name="图片 29" descr="yun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92213" y="2753459"/>
            <a:ext cx="751066" cy="394942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sp>
        <p:nvSpPr>
          <p:cNvPr id="31" name="矩形 30"/>
          <p:cNvSpPr/>
          <p:nvPr/>
        </p:nvSpPr>
        <p:spPr>
          <a:xfrm>
            <a:off x="1507869" y="2780046"/>
            <a:ext cx="195757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华文隶书" pitchFamily="2" charset="-122"/>
              </a:rPr>
              <a:t>双方助攻 </a:t>
            </a:r>
            <a:r>
              <a:rPr lang="en-US" altLang="zh-CN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华文隶书" pitchFamily="2" charset="-122"/>
              </a:rPr>
              <a:t>&gt;&gt;&gt; </a:t>
            </a:r>
            <a:r>
              <a:rPr lang="zh-CN" altLang="en-US" sz="2400" b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华文隶书" pitchFamily="2" charset="-122"/>
              </a:rPr>
              <a:t>谋士</a:t>
            </a:r>
            <a:endParaRPr lang="zh-CN" altLang="en-US" sz="2400" b="1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552394" y="3241711"/>
            <a:ext cx="370210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项</a:t>
            </a:r>
            <a:r>
              <a:rPr lang="zh-CN" altLang="en-US" sz="14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羽谋士：</a:t>
            </a:r>
            <a:r>
              <a:rPr lang="zh-CN" altLang="en-US" sz="1800" b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范增  </a:t>
            </a:r>
            <a:r>
              <a:rPr lang="zh-CN" altLang="en-US" sz="16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深谋远虑，识人不清</a:t>
            </a:r>
            <a:endParaRPr lang="zh-CN" altLang="en-US" sz="14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</p:txBody>
      </p:sp>
      <p:pic>
        <p:nvPicPr>
          <p:cNvPr id="33" name="图片 32" descr="yun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84239" y="2813408"/>
            <a:ext cx="751066" cy="394942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cxnSp>
        <p:nvCxnSpPr>
          <p:cNvPr id="10" name="直接连接符 9"/>
          <p:cNvCxnSpPr/>
          <p:nvPr/>
        </p:nvCxnSpPr>
        <p:spPr>
          <a:xfrm>
            <a:off x="3479193" y="1120974"/>
            <a:ext cx="1829798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3288203" y="683664"/>
            <a:ext cx="23769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司马迁</a:t>
            </a:r>
            <a:r>
              <a:rPr lang="en-US" altLang="zh-CN" sz="24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《</a:t>
            </a:r>
            <a:r>
              <a:rPr lang="zh-CN" altLang="en-US" sz="24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史记</a:t>
            </a:r>
            <a:r>
              <a:rPr lang="en-US" altLang="zh-CN" sz="24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》</a:t>
            </a:r>
            <a:endParaRPr lang="zh-CN" altLang="en-US" sz="24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582680" y="1430079"/>
            <a:ext cx="19415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西楚霸王 </a:t>
            </a:r>
            <a:r>
              <a:rPr lang="zh-CN" altLang="en-US" sz="1800" b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zh-CN" altLang="en-US" sz="2800" b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项羽</a:t>
            </a:r>
            <a:endParaRPr lang="zh-CN" altLang="en-US" sz="2400" b="1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867746" y="1415945"/>
            <a:ext cx="18630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汉高祖  </a:t>
            </a:r>
            <a:r>
              <a:rPr lang="zh-CN" altLang="en-US" sz="2800" b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刘邦</a:t>
            </a:r>
            <a:endParaRPr lang="zh-CN" altLang="en-US" sz="2800" b="1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403376" y="2018063"/>
            <a:ext cx="203132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自矜功伐</a:t>
            </a:r>
            <a:r>
              <a:rPr lang="zh-CN" altLang="en-US" sz="16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、优柔寡断</a:t>
            </a:r>
            <a:endParaRPr lang="zh-CN" altLang="en-US" sz="16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33196" y="2328116"/>
            <a:ext cx="209143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此宴形势转化：主动</a:t>
            </a:r>
            <a:endParaRPr lang="zh-CN" altLang="en-US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40" name="直接箭头连接符 39"/>
          <p:cNvCxnSpPr/>
          <p:nvPr/>
        </p:nvCxnSpPr>
        <p:spPr>
          <a:xfrm>
            <a:off x="2292295" y="2506658"/>
            <a:ext cx="194362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43" name="TextBox 42"/>
          <p:cNvSpPr txBox="1"/>
          <p:nvPr/>
        </p:nvSpPr>
        <p:spPr>
          <a:xfrm>
            <a:off x="2789492" y="2375966"/>
            <a:ext cx="7347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被动</a:t>
            </a:r>
            <a:endParaRPr lang="zh-CN" altLang="en-US" sz="14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6030758" y="2028034"/>
            <a:ext cx="2085174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能屈能伸、狡诈果断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5554347" y="2356617"/>
            <a:ext cx="1856048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此宴形势转化</a:t>
            </a:r>
            <a:r>
              <a:rPr lang="zh-CN" altLang="en-US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：被动</a:t>
            </a:r>
            <a:endParaRPr lang="zh-CN" altLang="en-US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47" name="直接箭头连接符 46"/>
          <p:cNvCxnSpPr>
            <a:stCxn id="45" idx="3"/>
          </p:cNvCxnSpPr>
          <p:nvPr/>
        </p:nvCxnSpPr>
        <p:spPr>
          <a:xfrm>
            <a:off x="7410395" y="2506658"/>
            <a:ext cx="229126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50" name="TextBox 49"/>
          <p:cNvSpPr txBox="1"/>
          <p:nvPr/>
        </p:nvSpPr>
        <p:spPr>
          <a:xfrm>
            <a:off x="7639521" y="2320421"/>
            <a:ext cx="6321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主动</a:t>
            </a:r>
            <a:endParaRPr lang="zh-CN" altLang="en-US" sz="14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552395" y="3698924"/>
            <a:ext cx="35687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刘邦谋士：</a:t>
            </a:r>
            <a:r>
              <a:rPr lang="zh-CN" altLang="en-US" sz="1600" b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张良    </a:t>
            </a:r>
            <a:r>
              <a:rPr lang="zh-CN" altLang="en-US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临危不乱，察言观色</a:t>
            </a:r>
            <a:endParaRPr lang="zh-CN" altLang="en-US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2731" y="-1028890"/>
            <a:ext cx="1635305" cy="86396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39343" y="270877"/>
            <a:ext cx="11395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板书设计</a:t>
            </a:r>
            <a:endParaRPr lang="zh-CN" altLang="en-US" sz="16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11143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>
        <p14:doors dir="vert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78 0.0358 C 0.01285 0.04167 0.00868 0.06327 0.00973 0.08025 C 0.01077 0.09599 0.01528 0.11235 0.01806 0.12716 C 0.02066 0.14074 0.02362 0.1287 0.02362 0.14938 C 0.02362 0.16512 0.02362 0.18056 0.02362 0.1963" pathEditMode="relative" rAng="0" ptsTypes="ffffA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2" y="802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4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37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2" presetClass="entr" presetSubtype="2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31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36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41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4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5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6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6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7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 nodeType="afterGroup">
                            <p:stCondLst>
                              <p:cond delay="8500"/>
                            </p:stCondLst>
                            <p:childTnLst>
                              <p:par>
                                <p:cTn id="7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 nodeType="afterGroup">
                            <p:stCondLst>
                              <p:cond delay="9500"/>
                            </p:stCondLst>
                            <p:childTnLst>
                              <p:par>
                                <p:cTn id="8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8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 nodeType="afterGroup">
                            <p:stCondLst>
                              <p:cond delay="10500"/>
                            </p:stCondLst>
                            <p:childTnLst>
                              <p:par>
                                <p:cTn id="9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 nodeType="afterGroup">
                            <p:stCondLst>
                              <p:cond delay="11000"/>
                            </p:stCondLst>
                            <p:childTnLst>
                              <p:par>
                                <p:cTn id="9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 nodeType="afterGroup">
                            <p:stCondLst>
                              <p:cond delay="11500"/>
                            </p:stCondLst>
                            <p:childTnLst>
                              <p:par>
                                <p:cTn id="10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 nodeType="afterGroup">
                            <p:stCondLst>
                              <p:cond delay="12000"/>
                            </p:stCondLst>
                            <p:childTnLst>
                              <p:par>
                                <p:cTn id="10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 nodeType="afterGroup">
                            <p:stCondLst>
                              <p:cond delay="12500"/>
                            </p:stCondLst>
                            <p:childTnLst>
                              <p:par>
                                <p:cTn id="1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 nodeType="afterGroup">
                            <p:stCondLst>
                              <p:cond delay="13000"/>
                            </p:stCondLst>
                            <p:childTnLst>
                              <p:par>
                                <p:cTn id="11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 nodeType="afterGroup">
                            <p:stCondLst>
                              <p:cond delay="13500"/>
                            </p:stCondLst>
                            <p:childTnLst>
                              <p:par>
                                <p:cTn id="12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29" grpId="0"/>
      <p:bldP spid="31" grpId="0"/>
      <p:bldP spid="32" grpId="0"/>
      <p:bldP spid="14" grpId="0"/>
      <p:bldP spid="15" grpId="0"/>
      <p:bldP spid="16" grpId="0"/>
      <p:bldP spid="43" grpId="0"/>
      <p:bldP spid="44" grpId="0"/>
      <p:bldP spid="45" grpId="0"/>
      <p:bldP spid="50" grpId="0"/>
      <p:bldP spid="51" grpId="0"/>
      <p:bldP spid="4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11"/>
          <p:cNvGrpSpPr/>
          <p:nvPr/>
        </p:nvGrpSpPr>
        <p:grpSpPr>
          <a:xfrm>
            <a:off x="254888" y="1055948"/>
            <a:ext cx="3684984" cy="3264706"/>
            <a:chOff x="431" y="1298"/>
            <a:chExt cx="2312" cy="2048"/>
          </a:xfrm>
        </p:grpSpPr>
        <p:pic>
          <p:nvPicPr>
            <p:cNvPr id="4" name="Picture 6" descr="墨点"/>
            <p:cNvPicPr>
              <a:picLocks noChangeAspect="1" noChangeArrowheads="1"/>
            </p:cNvPicPr>
            <p:nvPr/>
          </p:nvPicPr>
          <p:blipFill>
            <a:blip r:embed="rId2">
              <a:duotone>
                <a:schemeClr val="accent6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 bwMode="auto">
            <a:xfrm rot="-2533940">
              <a:off x="431" y="1298"/>
              <a:ext cx="2312" cy="2048"/>
            </a:xfrm>
            <a:prstGeom prst="rect">
              <a:avLst/>
            </a:prstGeom>
            <a:noFill/>
            <a:ln w="9525">
              <a:noFill/>
              <a:miter lim="800000"/>
            </a:ln>
          </p:spPr>
        </p:pic>
        <p:sp>
          <p:nvSpPr>
            <p:cNvPr id="5" name="TextBox 4"/>
            <p:cNvSpPr txBox="1"/>
            <p:nvPr/>
          </p:nvSpPr>
          <p:spPr>
            <a:xfrm>
              <a:off x="1188" y="2173"/>
              <a:ext cx="695" cy="52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defTabSz="914400">
                <a:defRPr/>
              </a:pPr>
              <a:r>
                <a:rPr lang="zh-CN" altLang="en-US" sz="2400" smtClean="0">
                  <a:solidFill>
                    <a:prstClr val="white"/>
                  </a:solidFill>
                  <a:latin typeface="宋体"/>
                </a:rPr>
                <a:t>拓展与</a:t>
              </a:r>
              <a:endParaRPr lang="en-US" altLang="zh-CN" sz="2400" smtClean="0">
                <a:solidFill>
                  <a:prstClr val="white"/>
                </a:solidFill>
                <a:latin typeface="宋体"/>
              </a:endParaRPr>
            </a:p>
            <a:p>
              <a:pPr defTabSz="914400">
                <a:defRPr/>
              </a:pPr>
              <a:r>
                <a:rPr lang="en-US" altLang="zh-CN" sz="2400">
                  <a:solidFill>
                    <a:prstClr val="white"/>
                  </a:solidFill>
                  <a:latin typeface="宋体"/>
                </a:rPr>
                <a:t> </a:t>
              </a:r>
              <a:r>
                <a:rPr lang="zh-CN" altLang="en-US" sz="2400" smtClean="0">
                  <a:solidFill>
                    <a:prstClr val="white"/>
                  </a:solidFill>
                  <a:latin typeface="宋体"/>
                </a:rPr>
                <a:t>延伸</a:t>
              </a:r>
              <a:endParaRPr lang="zh-CN" altLang="en-US" sz="2400">
                <a:solidFill>
                  <a:prstClr val="white"/>
                </a:solidFill>
                <a:latin typeface="宋体"/>
              </a:endParaRP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4025900" y="557955"/>
            <a:ext cx="4762500" cy="378565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这一次鸿门宴之后，刘邦回到属地休养生息，最后，在长达四年的楚汉之争中击败项羽，成为建立汉朝的汉高祖。刘邦和项羽的结局似乎正好被鸿门宴上的范增所言中，不过，这也正是由于他们二人的性格差异的不同所造就的。项羽在乌江边自刎，留下霸王别姬的美好故事，同时，也留下了一首悲壮的</a:t>
            </a:r>
            <a:r>
              <a:rPr lang="en-US" altLang="zh-CN" sz="2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2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垓下歌</a:t>
            </a:r>
            <a:r>
              <a:rPr lang="en-US" altLang="zh-CN" sz="20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en-US" sz="20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。</a:t>
            </a:r>
            <a:r>
              <a:rPr lang="zh-CN" altLang="en-US" sz="2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而戏剧性的刘邦也有一首反映其自身抱负的</a:t>
            </a:r>
            <a:r>
              <a:rPr lang="en-US" altLang="zh-CN" sz="2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2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大风歌</a:t>
            </a:r>
            <a:r>
              <a:rPr lang="en-US" altLang="zh-CN" sz="2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en-US" sz="2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。 </a:t>
            </a:r>
            <a:endParaRPr lang="en-US" altLang="zh-CN" sz="2000" b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20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下面</a:t>
            </a:r>
            <a:r>
              <a:rPr lang="zh-CN" altLang="en-US" sz="2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，让我们带着的深情，一起齐读一下</a:t>
            </a:r>
            <a:r>
              <a:rPr lang="zh-CN" altLang="en-US" sz="20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这两首诗歌。</a:t>
            </a:r>
            <a:endParaRPr lang="zh-CN" altLang="en-US" sz="20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07896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>
        <p14:doors dir="vert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 0 L 0 -0.07213" pathEditMode="relative" ptsTypes="">
                                      <p:cBhvr>
                                        <p:cTn id="13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4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6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7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8300" y="342900"/>
            <a:ext cx="2921000" cy="442736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643236"/>
            <a:ext cx="9143999" cy="3500264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65100" y="383418"/>
            <a:ext cx="4203700" cy="24545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大风歌</a:t>
            </a:r>
            <a:endParaRPr lang="en-US" altLang="zh-CN" sz="2000" b="1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49" charset="-122"/>
              <a:ea typeface="黑体" pitchFamily="49" charset="-122"/>
            </a:endParaRPr>
          </a:p>
          <a:p>
            <a:r>
              <a:rPr lang="en-US" altLang="zh-CN" sz="2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00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       </a:t>
            </a:r>
            <a:r>
              <a:rPr lang="zh-CN" altLang="en-US" sz="200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刘邦</a:t>
            </a:r>
            <a:endParaRPr lang="en-US" altLang="zh-CN" sz="2000" b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49" charset="-122"/>
              <a:ea typeface="黑体" pitchFamily="49" charset="-122"/>
            </a:endParaRPr>
          </a:p>
          <a:p>
            <a:endParaRPr lang="en-US" altLang="zh-CN" sz="2000" b="1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49" charset="-122"/>
              <a:ea typeface="黑体" pitchFamily="49" charset="-122"/>
            </a:endParaRPr>
          </a:p>
          <a:p>
            <a:endParaRPr lang="en-US" altLang="zh-CN" sz="2000" b="1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200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大风</a:t>
            </a:r>
            <a:r>
              <a:rPr lang="zh-CN" altLang="en-US" sz="2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起</a:t>
            </a:r>
            <a:r>
              <a:rPr lang="zh-CN" altLang="en-US" sz="200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兮云</a:t>
            </a:r>
            <a:r>
              <a:rPr lang="zh-CN" altLang="en-US" sz="2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飞扬，</a:t>
            </a:r>
          </a:p>
          <a:p>
            <a:r>
              <a:rPr lang="zh-CN" altLang="en-US" sz="200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威加海内兮</a:t>
            </a:r>
            <a:r>
              <a:rPr lang="zh-CN" altLang="en-US" sz="2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归故乡，</a:t>
            </a:r>
          </a:p>
          <a:p>
            <a:r>
              <a:rPr lang="zh-CN" altLang="en-US" sz="200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安得猛士</a:t>
            </a:r>
            <a:r>
              <a:rPr lang="zh-CN" altLang="en-US" sz="2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兮</a:t>
            </a:r>
            <a:r>
              <a:rPr lang="zh-CN" altLang="en-US" sz="200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守四方</a:t>
            </a:r>
            <a:r>
              <a:rPr lang="zh-CN" altLang="en-US" sz="20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！</a:t>
            </a:r>
            <a:endParaRPr lang="zh-CN" altLang="en-US" sz="200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  <a:p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6108700" y="487291"/>
            <a:ext cx="248920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垓下歌</a:t>
            </a:r>
            <a:endParaRPr lang="en-US" altLang="zh-CN" sz="2000" b="1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49" charset="-122"/>
              <a:ea typeface="黑体" pitchFamily="49" charset="-122"/>
            </a:endParaRPr>
          </a:p>
          <a:p>
            <a:pPr algn="r"/>
            <a:r>
              <a:rPr lang="zh-CN" altLang="en-US" sz="200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         项羽</a:t>
            </a:r>
            <a:endParaRPr lang="en-US" altLang="zh-CN" sz="2000" b="1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49" charset="-122"/>
              <a:ea typeface="黑体" pitchFamily="49" charset="-122"/>
            </a:endParaRPr>
          </a:p>
          <a:p>
            <a:endParaRPr lang="en-US" altLang="zh-CN" sz="2000" b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200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力</a:t>
            </a:r>
            <a:r>
              <a:rPr lang="zh-CN" altLang="en-US" sz="2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拔山兮气盖世。</a:t>
            </a:r>
            <a:br>
              <a:rPr lang="zh-CN" altLang="en-US" sz="2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</a:br>
            <a:r>
              <a:rPr lang="zh-CN" altLang="en-US" sz="2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时不利兮骓不逝。</a:t>
            </a:r>
            <a:br>
              <a:rPr lang="zh-CN" altLang="en-US" sz="2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</a:br>
            <a:r>
              <a:rPr lang="zh-CN" altLang="en-US" sz="2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骓不逝兮可奈何！</a:t>
            </a:r>
            <a:br>
              <a:rPr lang="zh-CN" altLang="en-US" sz="2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</a:br>
            <a:r>
              <a:rPr lang="zh-CN" altLang="en-US" sz="2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虞兮虞兮奈若何</a:t>
            </a:r>
            <a:r>
              <a:rPr lang="zh-CN" altLang="en-US" sz="200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！</a:t>
            </a:r>
          </a:p>
        </p:txBody>
      </p:sp>
    </p:spTree>
    <p:extLst>
      <p:ext uri="{BB962C8B-B14F-4D97-AF65-F5344CB8AC3E}">
        <p14:creationId xmlns:p14="http://schemas.microsoft.com/office/powerpoint/2010/main" val="2707896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>
        <p14:doors dir="vert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4004370" y="3302000"/>
            <a:ext cx="184731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7442" y="124749"/>
            <a:ext cx="5430008" cy="114316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719036" y="840500"/>
            <a:ext cx="6424963" cy="390106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1800" dirty="0">
                <a:latin typeface="黑体" pitchFamily="49" charset="-122"/>
                <a:ea typeface="黑体" pitchFamily="49" charset="-122"/>
              </a:rPr>
              <a:t>司马迁（公元前</a:t>
            </a:r>
            <a:r>
              <a:rPr lang="en-US" altLang="zh-CN" sz="1800" dirty="0">
                <a:latin typeface="黑体" pitchFamily="49" charset="-122"/>
                <a:ea typeface="黑体" pitchFamily="49" charset="-122"/>
              </a:rPr>
              <a:t>145</a:t>
            </a:r>
            <a:r>
              <a:rPr lang="zh-CN" altLang="en-US" sz="1800" dirty="0">
                <a:latin typeface="黑体" pitchFamily="49" charset="-122"/>
                <a:ea typeface="黑体" pitchFamily="49" charset="-122"/>
              </a:rPr>
              <a:t>年</a:t>
            </a:r>
            <a:r>
              <a:rPr lang="en-US" altLang="zh-CN" sz="1800" dirty="0">
                <a:latin typeface="黑体" pitchFamily="49" charset="-122"/>
                <a:ea typeface="黑体" pitchFamily="49" charset="-122"/>
              </a:rPr>
              <a:t>-</a:t>
            </a:r>
            <a:r>
              <a:rPr lang="zh-CN" altLang="en-US" sz="1800" dirty="0">
                <a:latin typeface="黑体" pitchFamily="49" charset="-122"/>
                <a:ea typeface="黑体" pitchFamily="49" charset="-122"/>
              </a:rPr>
              <a:t>公元前</a:t>
            </a:r>
            <a:r>
              <a:rPr lang="en-US" altLang="zh-CN" sz="1800" dirty="0">
                <a:latin typeface="黑体" pitchFamily="49" charset="-122"/>
                <a:ea typeface="黑体" pitchFamily="49" charset="-122"/>
              </a:rPr>
              <a:t>90</a:t>
            </a:r>
            <a:r>
              <a:rPr lang="zh-CN" altLang="en-US" sz="1800" dirty="0">
                <a:latin typeface="黑体" pitchFamily="49" charset="-122"/>
                <a:ea typeface="黑体" pitchFamily="49" charset="-122"/>
              </a:rPr>
              <a:t>年），字子长，夏阳</a:t>
            </a:r>
            <a:r>
              <a:rPr lang="en-US" altLang="zh-CN" sz="1800" dirty="0">
                <a:latin typeface="黑体" pitchFamily="49" charset="-122"/>
                <a:ea typeface="黑体" pitchFamily="49" charset="-122"/>
              </a:rPr>
              <a:t>(</a:t>
            </a:r>
            <a:r>
              <a:rPr lang="zh-CN" altLang="en-US" sz="1800" dirty="0">
                <a:latin typeface="黑体" pitchFamily="49" charset="-122"/>
                <a:ea typeface="黑体" pitchFamily="49" charset="-122"/>
              </a:rPr>
              <a:t>今陕西韩城南</a:t>
            </a:r>
            <a:r>
              <a:rPr lang="en-US" altLang="zh-CN" sz="1800" dirty="0"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1800" dirty="0" smtClean="0">
                <a:latin typeface="黑体" pitchFamily="49" charset="-122"/>
                <a:ea typeface="黑体" pitchFamily="49" charset="-122"/>
              </a:rPr>
              <a:t>人。</a:t>
            </a:r>
            <a:r>
              <a:rPr lang="zh-CN" altLang="en-US" sz="1800" dirty="0">
                <a:latin typeface="黑体" pitchFamily="49" charset="-122"/>
                <a:ea typeface="黑体" pitchFamily="49" charset="-122"/>
              </a:rPr>
              <a:t>中国西汉伟大的史学家、文学家、思想家。司马谈之子，任太史令，因替李陵败降之事辩解而受宫刑，后任中书令。发奋继续完成所著史籍，被后世尊称为史迁、太史公、历史之父</a:t>
            </a:r>
            <a:r>
              <a:rPr lang="zh-CN" altLang="en-US" sz="1800" dirty="0" smtClean="0">
                <a:latin typeface="黑体" pitchFamily="49" charset="-122"/>
                <a:ea typeface="黑体" pitchFamily="49" charset="-122"/>
              </a:rPr>
              <a:t>。</a:t>
            </a:r>
            <a:endParaRPr lang="en-US" altLang="zh-CN" sz="1800" dirty="0" smtClean="0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1800" dirty="0">
                <a:latin typeface="黑体" pitchFamily="49" charset="-122"/>
                <a:ea typeface="黑体" pitchFamily="49" charset="-122"/>
              </a:rPr>
              <a:t>司马迁早年受学于孔安国、董仲舒，漫游各地，了解风俗，采集传闻。初任郎中，奉使西南。元封三年（前</a:t>
            </a:r>
            <a:r>
              <a:rPr lang="en-US" altLang="zh-CN" sz="1800" dirty="0">
                <a:latin typeface="黑体" pitchFamily="49" charset="-122"/>
                <a:ea typeface="黑体" pitchFamily="49" charset="-122"/>
              </a:rPr>
              <a:t>108</a:t>
            </a:r>
            <a:r>
              <a:rPr lang="zh-CN" altLang="en-US" sz="1800" dirty="0">
                <a:latin typeface="黑体" pitchFamily="49" charset="-122"/>
                <a:ea typeface="黑体" pitchFamily="49" charset="-122"/>
              </a:rPr>
              <a:t>）任太史令，继承父业，著述历史。</a:t>
            </a:r>
          </a:p>
          <a:p>
            <a:r>
              <a:rPr lang="zh-CN" altLang="en-US" sz="1800" dirty="0">
                <a:latin typeface="黑体" pitchFamily="49" charset="-122"/>
                <a:ea typeface="黑体" pitchFamily="49" charset="-122"/>
              </a:rPr>
              <a:t>他以其“</a:t>
            </a:r>
            <a:r>
              <a:rPr lang="zh-CN" altLang="en-US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究天人之际，通古今之变，成一家之言</a:t>
            </a:r>
            <a:r>
              <a:rPr lang="zh-CN" altLang="en-US" sz="1800" dirty="0">
                <a:latin typeface="黑体" pitchFamily="49" charset="-122"/>
                <a:ea typeface="黑体" pitchFamily="49" charset="-122"/>
              </a:rPr>
              <a:t>”的史识创作了中国第一部纪传体通史</a:t>
            </a:r>
            <a:r>
              <a:rPr lang="en-US" altLang="zh-CN" sz="1800" dirty="0"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1800" dirty="0">
                <a:latin typeface="黑体" pitchFamily="49" charset="-122"/>
                <a:ea typeface="黑体" pitchFamily="49" charset="-122"/>
              </a:rPr>
              <a:t>史记</a:t>
            </a:r>
            <a:r>
              <a:rPr lang="en-US" altLang="zh-CN" sz="1800" dirty="0"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en-US" sz="1800" dirty="0">
                <a:latin typeface="黑体" pitchFamily="49" charset="-122"/>
                <a:ea typeface="黑体" pitchFamily="49" charset="-122"/>
              </a:rPr>
              <a:t>（原名</a:t>
            </a:r>
            <a:r>
              <a:rPr lang="en-US" altLang="zh-CN" sz="1800" dirty="0"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1800" dirty="0">
                <a:latin typeface="黑体" pitchFamily="49" charset="-122"/>
                <a:ea typeface="黑体" pitchFamily="49" charset="-122"/>
              </a:rPr>
              <a:t>太史公书</a:t>
            </a:r>
            <a:r>
              <a:rPr lang="en-US" altLang="zh-CN" sz="1800" dirty="0"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en-US" sz="1800" dirty="0">
                <a:latin typeface="黑体" pitchFamily="49" charset="-122"/>
                <a:ea typeface="黑体" pitchFamily="49" charset="-122"/>
              </a:rPr>
              <a:t>）。被公认为是</a:t>
            </a:r>
            <a:r>
              <a:rPr lang="zh-CN" altLang="en-US" sz="1800" dirty="0" smtClean="0">
                <a:latin typeface="黑体" pitchFamily="49" charset="-122"/>
                <a:ea typeface="黑体" pitchFamily="49" charset="-122"/>
              </a:rPr>
              <a:t>中国史书的</a:t>
            </a:r>
            <a:r>
              <a:rPr lang="zh-CN" altLang="en-US" sz="1800" dirty="0">
                <a:latin typeface="黑体" pitchFamily="49" charset="-122"/>
                <a:ea typeface="黑体" pitchFamily="49" charset="-122"/>
              </a:rPr>
              <a:t>典范，该书记载了从上古传说中的黄帝时期，到汉武帝元狩元年，长达</a:t>
            </a:r>
            <a:r>
              <a:rPr lang="en-US" altLang="zh-CN" sz="1800" dirty="0">
                <a:latin typeface="黑体" pitchFamily="49" charset="-122"/>
                <a:ea typeface="黑体" pitchFamily="49" charset="-122"/>
              </a:rPr>
              <a:t>3000</a:t>
            </a:r>
            <a:r>
              <a:rPr lang="zh-CN" altLang="en-US" sz="1800" dirty="0">
                <a:latin typeface="黑体" pitchFamily="49" charset="-122"/>
                <a:ea typeface="黑体" pitchFamily="49" charset="-122"/>
              </a:rPr>
              <a:t>多年的历史，是“二十五史”之首，被鲁迅誉为“</a:t>
            </a:r>
            <a:r>
              <a:rPr lang="zh-CN" altLang="en-US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史家之绝唱，无韵之离骚</a:t>
            </a:r>
            <a:r>
              <a:rPr lang="zh-CN" altLang="en-US" sz="1800" dirty="0">
                <a:latin typeface="黑体" pitchFamily="49" charset="-122"/>
                <a:ea typeface="黑体" pitchFamily="49" charset="-122"/>
              </a:rPr>
              <a:t>”。</a:t>
            </a:r>
          </a:p>
          <a:p>
            <a:endParaRPr lang="zh-CN" altLang="en-US" dirty="0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4131" y="-498480"/>
            <a:ext cx="2978756" cy="154988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05748"/>
            <a:ext cx="2658121" cy="22062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3418" y="2675488"/>
            <a:ext cx="2764955" cy="1854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935023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>
        <p14:doors dir="vert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296"/>
            <a:ext cx="9144000" cy="5147796"/>
          </a:xfrm>
          <a:prstGeom prst="rect">
            <a:avLst/>
          </a:prstGeom>
        </p:spPr>
      </p:pic>
      <p:pic>
        <p:nvPicPr>
          <p:cNvPr id="6" name="Picture 7" descr="C:\Users\Administrator\Desktop\png\素材CNN-sccnn.com_201406210812-恢复的.psd_0002_图层-3-拷贝.png"/>
          <p:cNvPicPr>
            <a:picLocks noChangeAspect="1" noChangeArrowheads="1"/>
          </p:cNvPicPr>
          <p:nvPr/>
        </p:nvPicPr>
        <p:blipFill>
          <a:blip r:embed="rId5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5902696" y="1623196"/>
            <a:ext cx="7213031" cy="2964778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C:\Users\Administrator\Desktop\png\素材CNN-sccnn.com_201406210812-恢复的.psd_0000_图层-2-拷贝.png"/>
          <p:cNvPicPr>
            <a:picLocks noChangeAspect="1" noChangeArrowheads="1"/>
          </p:cNvPicPr>
          <p:nvPr/>
        </p:nvPicPr>
        <p:blipFill>
          <a:blip r:embed="rId6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697580" y="1101625"/>
            <a:ext cx="456508" cy="3885055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C:\Users\Administrator\Desktop\png\素材CNN-sccnn.com_201406210812-恢复的.psd_0000_图层-2-拷贝.png"/>
          <p:cNvPicPr>
            <a:picLocks noChangeAspect="1" noChangeArrowheads="1"/>
          </p:cNvPicPr>
          <p:nvPr/>
        </p:nvPicPr>
        <p:blipFill>
          <a:blip r:embed="rId6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1010072" y="1098202"/>
            <a:ext cx="456508" cy="3885055"/>
          </a:xfrm>
          <a:prstGeom prst="rect">
            <a:avLst/>
          </a:prstGeom>
          <a:noFill/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6" descr="C:\Users\Administrator\Desktop\png\素材CNN-sccnn.com_201406210812-恢复的.psd_0000_矢量智能对象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0326" y="2906065"/>
            <a:ext cx="1119491" cy="1236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矩形 4"/>
          <p:cNvSpPr/>
          <p:nvPr/>
        </p:nvSpPr>
        <p:spPr>
          <a:xfrm>
            <a:off x="3088261" y="174872"/>
            <a:ext cx="296748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zh-CN" altLang="en-US" sz="5400" b="1" cap="none" spc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作业布置</a:t>
            </a:r>
            <a:endParaRPr lang="zh-CN" altLang="en-US" sz="5400" b="1" cap="none" spc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095500" y="1874198"/>
            <a:ext cx="5689600" cy="25160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Ø"/>
            </a:pPr>
            <a:r>
              <a:rPr lang="zh-CN" altLang="en-US" sz="2400" b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完成课时同步练习</a:t>
            </a:r>
            <a:endParaRPr lang="en-US" altLang="zh-CN" sz="2400" b="1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285750" indent="-285750">
              <a:buFont typeface="Wingdings" pitchFamily="2" charset="2"/>
              <a:buChar char="Ø"/>
            </a:pPr>
            <a:r>
              <a:rPr lang="zh-CN" altLang="en-US" sz="2400" b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巩固课堂梳理的重要的文言基础知识</a:t>
            </a:r>
            <a:endParaRPr lang="en-US" altLang="zh-CN" sz="2400" b="1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285750" indent="-285750">
              <a:buFont typeface="Wingdings" pitchFamily="2" charset="2"/>
              <a:buChar char="Ø"/>
            </a:pPr>
            <a:r>
              <a:rPr lang="zh-CN" altLang="en-US" sz="2400" b="1"/>
              <a:t>本文在人物塑造上写得非常好，请大家学习此文的人物塑造方法，写一篇文章描写生活中的某人，要求写出这个人的特点，字数不限。</a:t>
            </a:r>
            <a:endParaRPr lang="en-US" altLang="zh-CN" sz="2400" b="1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285750" indent="-285750">
              <a:buFont typeface="Wingdings" pitchFamily="2" charset="2"/>
              <a:buChar char="Ø"/>
            </a:pPr>
            <a:endParaRPr lang="zh-CN" altLang="en-US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92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>
        <p14:doors dir="vert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80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xit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63" presetClass="path" presetSubtype="0" accel="50000" decel="5000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Motion origin="layout" path="M -3.88889E-06 -3.33333E-06 L 0.76268 -3.33333E-06" pathEditMode="relative" rAng="0" ptsTypes="AA">
                                      <p:cBhvr>
                                        <p:cTn id="3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125" y="0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22" presetClass="entr" presetSubtype="2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63" presetClass="path" presetSubtype="0" accel="50000" decel="5000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Motion origin="layout" path="M 4.44444E-06 -6.17284E-07 L 0.75538 0.00494" pathEditMode="relative" rAng="0" ptsTypes="AA">
                                      <p:cBhvr>
                                        <p:cTn id="4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760" y="2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4300"/>
                            </p:stCondLst>
                            <p:childTnLst>
                              <p:par>
                                <p:cTn id="42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6300"/>
                            </p:stCondLst>
                            <p:childTnLst>
                              <p:par>
                                <p:cTn id="4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68300"/>
            <a:ext cx="9144000" cy="4495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40410" y="1284585"/>
            <a:ext cx="366318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cap="none" spc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感谢观看！</a:t>
            </a:r>
            <a:endParaRPr lang="zh-CN" altLang="en-US" sz="5400" b="1" cap="none" spc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707896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>
        <p14:doors dir="vert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89798"/>
            <a:ext cx="9196010" cy="4498083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4004370" y="3302000"/>
            <a:ext cx="184731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60193" y="1327445"/>
            <a:ext cx="994892" cy="2123574"/>
            <a:chOff x="4050540" y="1387270"/>
            <a:chExt cx="1265465" cy="2123574"/>
          </a:xfrm>
        </p:grpSpPr>
        <p:sp>
          <p:nvSpPr>
            <p:cNvPr id="4" name="文本框 113"/>
            <p:cNvSpPr txBox="1"/>
            <p:nvPr/>
          </p:nvSpPr>
          <p:spPr>
            <a:xfrm>
              <a:off x="4317241" y="1548875"/>
              <a:ext cx="731182" cy="1798320"/>
            </a:xfrm>
            <a:prstGeom prst="rect">
              <a:avLst/>
            </a:prstGeom>
            <a:noFill/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vert="horz" wrap="square" rtlCol="0">
              <a:spAutoFit/>
            </a:bodyPr>
            <a:lstStyle/>
            <a:p>
              <a:r>
                <a:rPr lang="zh-CN" altLang="en-US" sz="28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禹卫书法行书简体" panose="02000603000000000000" pitchFamily="2" charset="-122"/>
                  <a:ea typeface="禹卫书法行书简体" panose="02000603000000000000" pitchFamily="2" charset="-122"/>
                </a:rPr>
                <a:t>重点字词</a:t>
              </a:r>
            </a:p>
          </p:txBody>
        </p:sp>
        <p:sp>
          <p:nvSpPr>
            <p:cNvPr id="5" name="矩形 4"/>
            <p:cNvSpPr>
              <a:spLocks noChangeAspect="1"/>
            </p:cNvSpPr>
            <p:nvPr/>
          </p:nvSpPr>
          <p:spPr>
            <a:xfrm>
              <a:off x="4050540" y="1387270"/>
              <a:ext cx="1265465" cy="2123574"/>
            </a:xfrm>
            <a:prstGeom prst="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4143879" y="1513034"/>
              <a:ext cx="1078787" cy="1872047"/>
            </a:xfrm>
            <a:prstGeom prst="rect">
              <a:avLst/>
            </a:prstGeom>
            <a:noFill/>
            <a:ln w="7620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1268588" y="289798"/>
            <a:ext cx="7875412" cy="399340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4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  <a:cs typeface="微软雅黑" panose="020B0503020204020204" pitchFamily="34" charset="-122"/>
              </a:rPr>
              <a:t>    </a:t>
            </a:r>
            <a:endParaRPr lang="en-US" altLang="zh-CN" sz="2400" b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49" charset="-122"/>
              <a:ea typeface="黑体" pitchFamily="49" charset="-122"/>
              <a:cs typeface="微软雅黑" panose="020B0503020204020204" pitchFamily="34" charset="-122"/>
            </a:endParaRPr>
          </a:p>
          <a:p>
            <a:r>
              <a:rPr lang="zh-CN" altLang="en-US" sz="24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  <a:cs typeface="微软雅黑" panose="020B0503020204020204" pitchFamily="34" charset="-122"/>
              </a:rPr>
              <a:t> </a:t>
            </a:r>
            <a:r>
              <a:rPr lang="zh-CN" altLang="en-US" sz="2400" b="1" smtClean="0">
                <a:latin typeface="黑体" pitchFamily="49" charset="-122"/>
                <a:ea typeface="黑体" pitchFamily="49" charset="-122"/>
                <a:cs typeface="微软雅黑" panose="020B0503020204020204" pitchFamily="34" charset="-122"/>
              </a:rPr>
              <a:t>①</a:t>
            </a:r>
            <a:r>
              <a:rPr lang="zh-CN" altLang="en-US" sz="2400" b="1">
                <a:latin typeface="黑体" pitchFamily="49" charset="-122"/>
                <a:ea typeface="黑体" pitchFamily="49" charset="-122"/>
              </a:rPr>
              <a:t>沛公欲</a:t>
            </a:r>
            <a:r>
              <a:rPr lang="zh-CN" altLang="en-US" sz="2400" b="1" u="sng">
                <a:latin typeface="黑体" pitchFamily="49" charset="-122"/>
                <a:ea typeface="黑体" pitchFamily="49" charset="-122"/>
              </a:rPr>
              <a:t>王</a:t>
            </a:r>
            <a:r>
              <a:rPr lang="zh-CN" altLang="en-US" sz="2400" b="1">
                <a:latin typeface="黑体" pitchFamily="49" charset="-122"/>
                <a:ea typeface="黑体" pitchFamily="49" charset="-122"/>
              </a:rPr>
              <a:t>关中（wàng）       </a:t>
            </a:r>
            <a:endParaRPr lang="en-US" altLang="zh-CN" sz="2400" b="1" smtClean="0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2400" b="1" smtClean="0">
                <a:latin typeface="黑体" pitchFamily="49" charset="-122"/>
                <a:ea typeface="黑体" pitchFamily="49" charset="-122"/>
                <a:cs typeface="微软雅黑" panose="020B0503020204020204" pitchFamily="34" charset="-122"/>
              </a:rPr>
              <a:t> ②</a:t>
            </a:r>
            <a:r>
              <a:rPr lang="zh-CN" altLang="en-US" sz="2400" b="1">
                <a:latin typeface="黑体" pitchFamily="49" charset="-122"/>
                <a:ea typeface="黑体" pitchFamily="49" charset="-122"/>
              </a:rPr>
              <a:t>道芷欲</a:t>
            </a:r>
            <a:r>
              <a:rPr lang="zh-CN" altLang="en-US" sz="2400" b="1" u="sng">
                <a:latin typeface="黑体" pitchFamily="49" charset="-122"/>
                <a:ea typeface="黑体" pitchFamily="49" charset="-122"/>
              </a:rPr>
              <a:t>间</a:t>
            </a:r>
            <a:r>
              <a:rPr lang="zh-CN" altLang="en-US" sz="2400" b="1">
                <a:latin typeface="黑体" pitchFamily="49" charset="-122"/>
                <a:ea typeface="黑体" pitchFamily="49" charset="-122"/>
              </a:rPr>
              <a:t>行（jiàn） </a:t>
            </a:r>
          </a:p>
          <a:p>
            <a:r>
              <a:rPr lang="zh-CN" altLang="en-US" sz="2400" b="1" smtClean="0">
                <a:latin typeface="黑体" pitchFamily="49" charset="-122"/>
                <a:ea typeface="黑体" pitchFamily="49" charset="-122"/>
                <a:cs typeface="微软雅黑" panose="020B0503020204020204" pitchFamily="34" charset="-122"/>
              </a:rPr>
              <a:t> ③</a:t>
            </a:r>
            <a:r>
              <a:rPr lang="zh-CN" altLang="en-US" sz="2400" b="1">
                <a:latin typeface="黑体" pitchFamily="49" charset="-122"/>
                <a:ea typeface="黑体" pitchFamily="49" charset="-122"/>
              </a:rPr>
              <a:t>数目项王：（shuò） 数次用目示意项王</a:t>
            </a:r>
            <a:r>
              <a:rPr lang="zh-CN" altLang="en-US" sz="2400" b="1" smtClean="0">
                <a:latin typeface="黑体" pitchFamily="49" charset="-122"/>
                <a:ea typeface="黑体" pitchFamily="49" charset="-122"/>
              </a:rPr>
              <a:t>。</a:t>
            </a:r>
            <a:endParaRPr lang="en-US" altLang="zh-CN" sz="2400" b="1" smtClean="0">
              <a:latin typeface="黑体" pitchFamily="49" charset="-122"/>
              <a:ea typeface="黑体" pitchFamily="49" charset="-122"/>
            </a:endParaRPr>
          </a:p>
          <a:p>
            <a:r>
              <a:rPr lang="en-US" altLang="zh-CN" sz="2400" b="1" smtClean="0">
                <a:latin typeface="黑体" pitchFamily="49" charset="-122"/>
                <a:ea typeface="黑体" pitchFamily="49" charset="-122"/>
              </a:rPr>
              <a:t>                     </a:t>
            </a:r>
            <a:r>
              <a:rPr lang="zh-CN" altLang="en-US" sz="2400" b="1" smtClean="0">
                <a:latin typeface="黑体" pitchFamily="49" charset="-122"/>
                <a:ea typeface="黑体" pitchFamily="49" charset="-122"/>
              </a:rPr>
              <a:t>目</a:t>
            </a:r>
            <a:r>
              <a:rPr lang="zh-CN" altLang="en-US" sz="2400" b="1">
                <a:latin typeface="黑体" pitchFamily="49" charset="-122"/>
                <a:ea typeface="黑体" pitchFamily="49" charset="-122"/>
              </a:rPr>
              <a:t>，用目示意，动词</a:t>
            </a:r>
            <a:r>
              <a:rPr lang="zh-CN" altLang="en-US" sz="2400" b="1" smtClean="0">
                <a:latin typeface="黑体" pitchFamily="49" charset="-122"/>
                <a:ea typeface="黑体" pitchFamily="49" charset="-122"/>
              </a:rPr>
              <a:t>。</a:t>
            </a:r>
            <a:endParaRPr lang="en-US" altLang="zh-CN" sz="2400" b="1" smtClean="0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2400" b="1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zh-CN" altLang="en-US" sz="2400" b="1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通假</a:t>
            </a:r>
            <a:r>
              <a:rPr lang="zh-CN" altLang="en-US" sz="2400" b="1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异读： </a:t>
            </a:r>
          </a:p>
          <a:p>
            <a:r>
              <a:rPr lang="zh-CN" altLang="en-US" sz="2400" b="1" smtClean="0">
                <a:latin typeface="黑体" pitchFamily="49" charset="-122"/>
                <a:ea typeface="黑体" pitchFamily="49" charset="-122"/>
              </a:rPr>
              <a:t>距</a:t>
            </a:r>
            <a:r>
              <a:rPr lang="zh-CN" altLang="en-US" sz="2400" b="1">
                <a:latin typeface="黑体" pitchFamily="49" charset="-122"/>
                <a:ea typeface="黑体" pitchFamily="49" charset="-122"/>
              </a:rPr>
              <a:t>关，毋</a:t>
            </a:r>
            <a:r>
              <a:rPr lang="zh-CN" altLang="en-US" sz="2400" b="1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内</a:t>
            </a:r>
            <a:r>
              <a:rPr lang="zh-CN" altLang="en-US" sz="2400" b="1">
                <a:latin typeface="黑体" pitchFamily="49" charset="-122"/>
                <a:ea typeface="黑体" pitchFamily="49" charset="-122"/>
              </a:rPr>
              <a:t>诸侯（同“拒”“纳”）  </a:t>
            </a:r>
          </a:p>
          <a:p>
            <a:r>
              <a:rPr lang="zh-CN" altLang="en-US" sz="2400" b="1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要</a:t>
            </a:r>
            <a:r>
              <a:rPr lang="zh-CN" altLang="en-US" sz="2400" b="1">
                <a:latin typeface="黑体" pitchFamily="49" charset="-122"/>
                <a:ea typeface="黑体" pitchFamily="49" charset="-122"/>
              </a:rPr>
              <a:t>项伯（通</a:t>
            </a:r>
            <a:r>
              <a:rPr lang="zh-CN" altLang="en-US" sz="2400" b="1" smtClean="0">
                <a:latin typeface="黑体" pitchFamily="49" charset="-122"/>
                <a:ea typeface="黑体" pitchFamily="49" charset="-122"/>
              </a:rPr>
              <a:t>“邀”） 将军</a:t>
            </a:r>
            <a:r>
              <a:rPr lang="zh-CN" altLang="en-US" sz="2400" b="1">
                <a:latin typeface="黑体" pitchFamily="49" charset="-122"/>
                <a:ea typeface="黑体" pitchFamily="49" charset="-122"/>
              </a:rPr>
              <a:t>与臣有郤（通“隙”）  </a:t>
            </a:r>
          </a:p>
          <a:p>
            <a:r>
              <a:rPr lang="zh-CN" altLang="en-US" sz="2400" b="1">
                <a:latin typeface="黑体" pitchFamily="49" charset="-122"/>
                <a:ea typeface="黑体" pitchFamily="49" charset="-122"/>
              </a:rPr>
              <a:t>愿项伯具言臣之不敢</a:t>
            </a:r>
            <a:r>
              <a:rPr lang="zh-CN" altLang="en-US" sz="2400" b="1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倍</a:t>
            </a:r>
            <a:r>
              <a:rPr lang="zh-CN" altLang="en-US" sz="2400" b="1">
                <a:latin typeface="黑体" pitchFamily="49" charset="-122"/>
                <a:ea typeface="黑体" pitchFamily="49" charset="-122"/>
              </a:rPr>
              <a:t>德也（通“背”） </a:t>
            </a:r>
          </a:p>
          <a:p>
            <a:r>
              <a:rPr lang="zh-CN" altLang="en-US" sz="2400" b="1">
                <a:latin typeface="黑体" pitchFamily="49" charset="-122"/>
                <a:ea typeface="黑体" pitchFamily="49" charset="-122"/>
              </a:rPr>
              <a:t>旦日不可不</a:t>
            </a:r>
            <a:r>
              <a:rPr lang="zh-CN" altLang="en-US" sz="2400" b="1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蚤</a:t>
            </a:r>
            <a:r>
              <a:rPr lang="zh-CN" altLang="en-US" sz="2400" b="1">
                <a:latin typeface="黑体" pitchFamily="49" charset="-122"/>
                <a:ea typeface="黑体" pitchFamily="49" charset="-122"/>
              </a:rPr>
              <a:t>自来谢项王（通“早”）</a:t>
            </a:r>
          </a:p>
          <a:p>
            <a:r>
              <a:rPr lang="en-US" altLang="zh-CN" smtClean="0"/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5023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>
        <p14:doors dir="vert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" y="265853"/>
            <a:ext cx="9196010" cy="4498083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4004370" y="3302000"/>
            <a:ext cx="184731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100967" y="1478508"/>
            <a:ext cx="994892" cy="2123574"/>
            <a:chOff x="4050540" y="1387270"/>
            <a:chExt cx="1265465" cy="2123574"/>
          </a:xfrm>
        </p:grpSpPr>
        <p:sp>
          <p:nvSpPr>
            <p:cNvPr id="4" name="文本框 113"/>
            <p:cNvSpPr txBox="1"/>
            <p:nvPr/>
          </p:nvSpPr>
          <p:spPr>
            <a:xfrm>
              <a:off x="4317241" y="1548875"/>
              <a:ext cx="731182" cy="1798320"/>
            </a:xfrm>
            <a:prstGeom prst="rect">
              <a:avLst/>
            </a:prstGeom>
            <a:noFill/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vert="horz" wrap="square" rtlCol="0">
              <a:spAutoFit/>
            </a:bodyPr>
            <a:lstStyle/>
            <a:p>
              <a:r>
                <a:rPr lang="zh-CN" altLang="en-US" sz="28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禹卫书法行书简体" panose="02000603000000000000" pitchFamily="2" charset="-122"/>
                  <a:ea typeface="禹卫书法行书简体" panose="02000603000000000000" pitchFamily="2" charset="-122"/>
                </a:rPr>
                <a:t>重点字词</a:t>
              </a:r>
            </a:p>
          </p:txBody>
        </p:sp>
        <p:sp>
          <p:nvSpPr>
            <p:cNvPr id="5" name="矩形 4"/>
            <p:cNvSpPr>
              <a:spLocks noChangeAspect="1"/>
            </p:cNvSpPr>
            <p:nvPr/>
          </p:nvSpPr>
          <p:spPr>
            <a:xfrm>
              <a:off x="4050540" y="1387270"/>
              <a:ext cx="1265465" cy="2123574"/>
            </a:xfrm>
            <a:prstGeom prst="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4143879" y="1513034"/>
              <a:ext cx="1078787" cy="1872047"/>
            </a:xfrm>
            <a:prstGeom prst="rect">
              <a:avLst/>
            </a:prstGeom>
            <a:noFill/>
            <a:ln w="7620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1454351" y="357906"/>
            <a:ext cx="5906307" cy="43627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mtClean="0">
                <a:latin typeface="黑体" pitchFamily="49" charset="-122"/>
                <a:ea typeface="黑体" pitchFamily="49" charset="-122"/>
                <a:cs typeface="微软雅黑" panose="020B0503020204020204" pitchFamily="34" charset="-122"/>
              </a:rPr>
              <a:t>①</a:t>
            </a:r>
            <a:r>
              <a:rPr lang="zh-CN" altLang="en-US" sz="2400" b="1" u="sng">
                <a:latin typeface="黑体" pitchFamily="49" charset="-122"/>
                <a:ea typeface="黑体" pitchFamily="49" charset="-122"/>
              </a:rPr>
              <a:t>鲰</a:t>
            </a:r>
            <a:r>
              <a:rPr lang="zh-CN" altLang="en-US" sz="2400" b="1" smtClean="0">
                <a:latin typeface="黑体" pitchFamily="49" charset="-122"/>
                <a:ea typeface="黑体" pitchFamily="49" charset="-122"/>
              </a:rPr>
              <a:t>生</a:t>
            </a:r>
            <a:r>
              <a:rPr lang="en-US" altLang="zh-CN" sz="2400" b="1" smtClean="0">
                <a:latin typeface="黑体" pitchFamily="49" charset="-122"/>
                <a:ea typeface="黑体" pitchFamily="49" charset="-122"/>
              </a:rPr>
              <a:t>(</a:t>
            </a:r>
            <a:r>
              <a:rPr lang="zh-CN" altLang="en-US" sz="2400" b="1" smtClean="0">
                <a:solidFill>
                  <a:schemeClr val="tx2">
                    <a:lumMod val="75000"/>
                  </a:schemeClr>
                </a:solidFill>
                <a:latin typeface="黑体" pitchFamily="49" charset="-122"/>
                <a:ea typeface="黑体" pitchFamily="49" charset="-122"/>
              </a:rPr>
              <a:t>z</a:t>
            </a:r>
            <a:r>
              <a:rPr lang="zh-CN" altLang="en-US" sz="2400" b="1">
                <a:solidFill>
                  <a:schemeClr val="tx2">
                    <a:lumMod val="75000"/>
                  </a:schemeClr>
                </a:solidFill>
                <a:latin typeface="黑体" pitchFamily="49" charset="-122"/>
                <a:ea typeface="黑体" pitchFamily="49" charset="-122"/>
              </a:rPr>
              <a:t>ō</a:t>
            </a:r>
            <a:r>
              <a:rPr lang="zh-CN" altLang="en-US" sz="2400" b="1" smtClean="0">
                <a:solidFill>
                  <a:schemeClr val="tx2">
                    <a:lumMod val="75000"/>
                  </a:schemeClr>
                </a:solidFill>
                <a:latin typeface="黑体" pitchFamily="49" charset="-122"/>
                <a:ea typeface="黑体" pitchFamily="49" charset="-122"/>
              </a:rPr>
              <a:t>u</a:t>
            </a:r>
            <a:r>
              <a:rPr lang="en-US" altLang="zh-CN" sz="2400" b="1" smtClean="0"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2400" b="1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zh-CN" altLang="en-US" sz="2400" b="1">
                <a:latin typeface="黑体" pitchFamily="49" charset="-122"/>
                <a:ea typeface="黑体" pitchFamily="49" charset="-122"/>
              </a:rPr>
              <a:t>浅陋的小人 </a:t>
            </a:r>
          </a:p>
          <a:p>
            <a:r>
              <a:rPr lang="zh-CN" altLang="en-US" sz="2400" b="1">
                <a:latin typeface="黑体" pitchFamily="49" charset="-122"/>
                <a:ea typeface="黑体" pitchFamily="49" charset="-122"/>
                <a:cs typeface="微软雅黑" panose="020B0503020204020204" pitchFamily="34" charset="-122"/>
              </a:rPr>
              <a:t>②</a:t>
            </a:r>
            <a:r>
              <a:rPr lang="zh-CN" altLang="en-US" sz="2400" b="1" u="sng" smtClean="0">
                <a:latin typeface="黑体" pitchFamily="49" charset="-122"/>
                <a:ea typeface="黑体" pitchFamily="49" charset="-122"/>
              </a:rPr>
              <a:t>卮</a:t>
            </a:r>
            <a:r>
              <a:rPr lang="zh-CN" altLang="en-US" sz="2400" b="1" smtClean="0">
                <a:latin typeface="黑体" pitchFamily="49" charset="-122"/>
                <a:ea typeface="黑体" pitchFamily="49" charset="-122"/>
              </a:rPr>
              <a:t>酒</a:t>
            </a:r>
            <a:r>
              <a:rPr lang="en-US" altLang="zh-CN" sz="2400" b="1" smtClean="0">
                <a:latin typeface="黑体" pitchFamily="49" charset="-122"/>
                <a:ea typeface="黑体" pitchFamily="49" charset="-122"/>
              </a:rPr>
              <a:t>(</a:t>
            </a:r>
            <a:r>
              <a:rPr lang="zh-CN" altLang="en-US" sz="2400" b="1">
                <a:solidFill>
                  <a:schemeClr val="tx2">
                    <a:lumMod val="75000"/>
                  </a:schemeClr>
                </a:solidFill>
                <a:latin typeface="黑体" pitchFamily="49" charset="-122"/>
                <a:ea typeface="黑体" pitchFamily="49" charset="-122"/>
              </a:rPr>
              <a:t>zhī</a:t>
            </a:r>
            <a:r>
              <a:rPr lang="en-US" altLang="zh-CN" sz="2400" b="1" smtClean="0"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2400" b="1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zh-CN" altLang="en-US" sz="2400" b="1">
                <a:latin typeface="黑体" pitchFamily="49" charset="-122"/>
                <a:ea typeface="黑体" pitchFamily="49" charset="-122"/>
              </a:rPr>
              <a:t>古代盛酒的器皿，杯   </a:t>
            </a:r>
          </a:p>
          <a:p>
            <a:r>
              <a:rPr lang="zh-CN" altLang="en-US" sz="2400" b="1">
                <a:latin typeface="黑体" pitchFamily="49" charset="-122"/>
                <a:ea typeface="黑体" pitchFamily="49" charset="-122"/>
                <a:cs typeface="微软雅黑" panose="020B0503020204020204" pitchFamily="34" charset="-122"/>
              </a:rPr>
              <a:t>③</a:t>
            </a:r>
            <a:r>
              <a:rPr lang="zh-CN" altLang="en-US" sz="2400" b="1" u="sng" smtClean="0">
                <a:latin typeface="黑体" pitchFamily="49" charset="-122"/>
                <a:ea typeface="黑体" pitchFamily="49" charset="-122"/>
              </a:rPr>
              <a:t>戮</a:t>
            </a:r>
            <a:r>
              <a:rPr lang="zh-CN" altLang="en-US" sz="2400" b="1" smtClean="0">
                <a:latin typeface="黑体" pitchFamily="49" charset="-122"/>
                <a:ea typeface="黑体" pitchFamily="49" charset="-122"/>
              </a:rPr>
              <a:t>力</a:t>
            </a:r>
            <a:r>
              <a:rPr lang="en-US" altLang="zh-CN" sz="2400" b="1" smtClean="0">
                <a:latin typeface="黑体" pitchFamily="49" charset="-122"/>
                <a:ea typeface="黑体" pitchFamily="49" charset="-122"/>
              </a:rPr>
              <a:t>(</a:t>
            </a:r>
            <a:r>
              <a:rPr lang="zh-CN" altLang="en-US" sz="2400" b="1">
                <a:solidFill>
                  <a:schemeClr val="tx2">
                    <a:lumMod val="75000"/>
                  </a:schemeClr>
                </a:solidFill>
                <a:latin typeface="黑体" pitchFamily="49" charset="-122"/>
                <a:ea typeface="黑体" pitchFamily="49" charset="-122"/>
              </a:rPr>
              <a:t>lù</a:t>
            </a:r>
            <a:r>
              <a:rPr lang="en-US" altLang="zh-CN" sz="2400" b="1" smtClean="0"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2400" b="1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zh-CN" altLang="en-US" sz="2400" b="1">
                <a:latin typeface="黑体" pitchFamily="49" charset="-122"/>
                <a:ea typeface="黑体" pitchFamily="49" charset="-122"/>
              </a:rPr>
              <a:t>合力                 </a:t>
            </a:r>
          </a:p>
          <a:p>
            <a:r>
              <a:rPr lang="zh-CN" altLang="en-US" sz="2400" b="1">
                <a:latin typeface="黑体" pitchFamily="49" charset="-122"/>
                <a:ea typeface="黑体" pitchFamily="49" charset="-122"/>
                <a:cs typeface="微软雅黑" panose="020B0503020204020204" pitchFamily="34" charset="-122"/>
              </a:rPr>
              <a:t>④</a:t>
            </a:r>
            <a:r>
              <a:rPr lang="zh-CN" altLang="en-US" sz="2400" b="1">
                <a:latin typeface="黑体" pitchFamily="49" charset="-122"/>
                <a:ea typeface="黑体" pitchFamily="49" charset="-122"/>
              </a:rPr>
              <a:t>樊</a:t>
            </a:r>
            <a:r>
              <a:rPr lang="zh-CN" altLang="en-US" sz="2400" b="1" u="sng" smtClean="0">
                <a:latin typeface="黑体" pitchFamily="49" charset="-122"/>
                <a:ea typeface="黑体" pitchFamily="49" charset="-122"/>
              </a:rPr>
              <a:t>哙</a:t>
            </a:r>
            <a:r>
              <a:rPr lang="en-US" altLang="zh-CN" sz="2400" b="1" u="sng" smtClean="0">
                <a:latin typeface="黑体" pitchFamily="49" charset="-122"/>
                <a:ea typeface="黑体" pitchFamily="49" charset="-122"/>
              </a:rPr>
              <a:t>(</a:t>
            </a:r>
            <a:r>
              <a:rPr lang="zh-CN" altLang="en-US" sz="2400" b="1">
                <a:solidFill>
                  <a:schemeClr val="tx2">
                    <a:lumMod val="75000"/>
                  </a:schemeClr>
                </a:solidFill>
                <a:latin typeface="黑体" pitchFamily="49" charset="-122"/>
                <a:ea typeface="黑体" pitchFamily="49" charset="-122"/>
              </a:rPr>
              <a:t>kuài</a:t>
            </a:r>
            <a:r>
              <a:rPr lang="en-US" altLang="zh-CN" sz="2400" b="1" smtClean="0"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2400" b="1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zh-CN" altLang="en-US" sz="2400" b="1">
                <a:latin typeface="黑体" pitchFamily="49" charset="-122"/>
                <a:ea typeface="黑体" pitchFamily="49" charset="-122"/>
              </a:rPr>
              <a:t>刘邦的战将 </a:t>
            </a:r>
          </a:p>
          <a:p>
            <a:r>
              <a:rPr lang="zh-CN" altLang="en-US" sz="2400" b="1">
                <a:latin typeface="黑体" pitchFamily="49" charset="-122"/>
                <a:ea typeface="黑体" pitchFamily="49" charset="-122"/>
                <a:cs typeface="微软雅黑" panose="020B0503020204020204" pitchFamily="34" charset="-122"/>
              </a:rPr>
              <a:t>⑤</a:t>
            </a:r>
            <a:r>
              <a:rPr lang="zh-CN" altLang="en-US" sz="2400" b="1" u="sng">
                <a:latin typeface="黑体" pitchFamily="49" charset="-122"/>
                <a:ea typeface="黑体" pitchFamily="49" charset="-122"/>
              </a:rPr>
              <a:t>瞋</a:t>
            </a:r>
            <a:r>
              <a:rPr lang="zh-CN" altLang="en-US" sz="2400" b="1" smtClean="0">
                <a:latin typeface="黑体" pitchFamily="49" charset="-122"/>
                <a:ea typeface="黑体" pitchFamily="49" charset="-122"/>
              </a:rPr>
              <a:t>目</a:t>
            </a:r>
            <a:r>
              <a:rPr lang="en-US" altLang="zh-CN" sz="2400" b="1" smtClean="0">
                <a:latin typeface="黑体" pitchFamily="49" charset="-122"/>
                <a:ea typeface="黑体" pitchFamily="49" charset="-122"/>
              </a:rPr>
              <a:t>(</a:t>
            </a:r>
            <a:r>
              <a:rPr lang="zh-CN" altLang="en-US" sz="2400" b="1">
                <a:solidFill>
                  <a:schemeClr val="tx2">
                    <a:lumMod val="75000"/>
                  </a:schemeClr>
                </a:solidFill>
                <a:latin typeface="黑体" pitchFamily="49" charset="-122"/>
                <a:ea typeface="黑体" pitchFamily="49" charset="-122"/>
              </a:rPr>
              <a:t>chēn</a:t>
            </a:r>
            <a:r>
              <a:rPr lang="en-US" altLang="zh-CN" sz="2400" b="1" smtClean="0"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2400" b="1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zh-CN" altLang="en-US" sz="2400" b="1">
                <a:latin typeface="黑体" pitchFamily="49" charset="-122"/>
                <a:ea typeface="黑体" pitchFamily="49" charset="-122"/>
              </a:rPr>
              <a:t>瞪大眼睛，表示发怒</a:t>
            </a:r>
          </a:p>
          <a:p>
            <a:r>
              <a:rPr lang="zh-CN" altLang="en-US" sz="2400" b="1">
                <a:latin typeface="黑体" pitchFamily="49" charset="-122"/>
                <a:ea typeface="黑体" pitchFamily="49" charset="-122"/>
                <a:cs typeface="微软雅黑" panose="020B0503020204020204" pitchFamily="34" charset="-122"/>
              </a:rPr>
              <a:t>⑥</a:t>
            </a:r>
            <a:r>
              <a:rPr lang="zh-CN" altLang="en-US" sz="2400" b="1">
                <a:latin typeface="黑体" pitchFamily="49" charset="-122"/>
                <a:ea typeface="黑体" pitchFamily="49" charset="-122"/>
              </a:rPr>
              <a:t>目</a:t>
            </a:r>
            <a:r>
              <a:rPr lang="zh-CN" altLang="en-US" sz="2400" b="1" u="sng" smtClean="0">
                <a:latin typeface="黑体" pitchFamily="49" charset="-122"/>
                <a:ea typeface="黑体" pitchFamily="49" charset="-122"/>
              </a:rPr>
              <a:t>眦</a:t>
            </a:r>
            <a:r>
              <a:rPr lang="en-US" altLang="zh-CN" sz="2400" b="1" smtClean="0">
                <a:latin typeface="黑体" pitchFamily="49" charset="-122"/>
                <a:ea typeface="黑体" pitchFamily="49" charset="-122"/>
              </a:rPr>
              <a:t>(</a:t>
            </a:r>
            <a:r>
              <a:rPr lang="zh-CN" altLang="en-US" sz="2400" b="1">
                <a:solidFill>
                  <a:schemeClr val="tx2">
                    <a:lumMod val="75000"/>
                  </a:schemeClr>
                </a:solidFill>
                <a:latin typeface="黑体" pitchFamily="49" charset="-122"/>
                <a:ea typeface="黑体" pitchFamily="49" charset="-122"/>
              </a:rPr>
              <a:t>zì</a:t>
            </a:r>
            <a:r>
              <a:rPr lang="en-US" altLang="zh-CN" sz="2400" b="1" smtClean="0"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2400" b="1" smtClean="0"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 sz="2400" b="1">
                <a:latin typeface="黑体" pitchFamily="49" charset="-122"/>
                <a:ea typeface="黑体" pitchFamily="49" charset="-122"/>
              </a:rPr>
              <a:t>眼眶                </a:t>
            </a:r>
            <a:endParaRPr lang="en-US" altLang="zh-CN" sz="2400" b="1" smtClean="0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2400" b="1" smtClean="0">
                <a:latin typeface="黑体" pitchFamily="49" charset="-122"/>
                <a:ea typeface="黑体" pitchFamily="49" charset="-122"/>
                <a:cs typeface="微软雅黑" panose="020B0503020204020204" pitchFamily="34" charset="-122"/>
                <a:sym typeface="+mn-ea"/>
              </a:rPr>
              <a:t>⑦</a:t>
            </a:r>
            <a:r>
              <a:rPr lang="zh-CN" altLang="en-US" sz="2400" b="1" smtClean="0">
                <a:latin typeface="黑体" pitchFamily="49" charset="-122"/>
                <a:ea typeface="黑体" pitchFamily="49" charset="-122"/>
              </a:rPr>
              <a:t>跽</a:t>
            </a:r>
            <a:r>
              <a:rPr lang="zh-CN" altLang="en-US" sz="2400" b="1">
                <a:latin typeface="黑体" pitchFamily="49" charset="-122"/>
                <a:ea typeface="黑体" pitchFamily="49" charset="-122"/>
              </a:rPr>
              <a:t>（</a:t>
            </a:r>
            <a:r>
              <a:rPr lang="zh-CN" altLang="en-US" sz="2400" b="1">
                <a:solidFill>
                  <a:schemeClr val="tx2">
                    <a:lumMod val="75000"/>
                  </a:schemeClr>
                </a:solidFill>
                <a:latin typeface="黑体" pitchFamily="49" charset="-122"/>
                <a:ea typeface="黑体" pitchFamily="49" charset="-122"/>
              </a:rPr>
              <a:t>jì</a:t>
            </a:r>
            <a:r>
              <a:rPr lang="zh-CN" altLang="en-US" sz="2400" b="1" smtClean="0">
                <a:latin typeface="黑体" pitchFamily="49" charset="-122"/>
                <a:ea typeface="黑体" pitchFamily="49" charset="-122"/>
              </a:rPr>
              <a:t>） </a:t>
            </a:r>
            <a:r>
              <a:rPr lang="zh-CN" altLang="en-US" sz="2400" b="1">
                <a:latin typeface="黑体" pitchFamily="49" charset="-122"/>
                <a:ea typeface="黑体" pitchFamily="49" charset="-122"/>
              </a:rPr>
              <a:t>直身而坐  </a:t>
            </a:r>
          </a:p>
          <a:p>
            <a:r>
              <a:rPr lang="zh-CN" altLang="en-US" sz="2400" b="1">
                <a:latin typeface="黑体" pitchFamily="49" charset="-122"/>
                <a:ea typeface="黑体" pitchFamily="49" charset="-122"/>
                <a:cs typeface="微软雅黑" panose="020B0503020204020204" pitchFamily="34" charset="-122"/>
                <a:sym typeface="+mn-ea"/>
              </a:rPr>
              <a:t>⑧</a:t>
            </a:r>
            <a:r>
              <a:rPr lang="zh-CN" altLang="en-US" sz="2400" b="1">
                <a:latin typeface="黑体" pitchFamily="49" charset="-122"/>
                <a:ea typeface="黑体" pitchFamily="49" charset="-122"/>
              </a:rPr>
              <a:t>参</a:t>
            </a:r>
            <a:r>
              <a:rPr lang="zh-CN" altLang="en-US" sz="2400" b="1" smtClean="0">
                <a:latin typeface="黑体" pitchFamily="49" charset="-122"/>
                <a:ea typeface="黑体" pitchFamily="49" charset="-122"/>
              </a:rPr>
              <a:t>乘（</a:t>
            </a:r>
            <a:r>
              <a:rPr lang="zh-CN" altLang="en-US" sz="2400" b="1">
                <a:solidFill>
                  <a:schemeClr val="tx2">
                    <a:lumMod val="75000"/>
                  </a:schemeClr>
                </a:solidFill>
                <a:latin typeface="黑体" pitchFamily="49" charset="-122"/>
                <a:ea typeface="黑体" pitchFamily="49" charset="-122"/>
              </a:rPr>
              <a:t>cān shèng</a:t>
            </a:r>
            <a:r>
              <a:rPr lang="zh-CN" altLang="en-US" sz="2400" b="1" smtClean="0">
                <a:latin typeface="黑体" pitchFamily="49" charset="-122"/>
                <a:ea typeface="黑体" pitchFamily="49" charset="-122"/>
              </a:rPr>
              <a:t>）  </a:t>
            </a:r>
            <a:r>
              <a:rPr lang="zh-CN" altLang="en-US" sz="2400" b="1">
                <a:latin typeface="黑体" pitchFamily="49" charset="-122"/>
                <a:ea typeface="黑体" pitchFamily="49" charset="-122"/>
              </a:rPr>
              <a:t>负责警卫的骑士</a:t>
            </a:r>
          </a:p>
          <a:p>
            <a:r>
              <a:rPr lang="zh-CN" altLang="en-US" sz="2400" b="1">
                <a:latin typeface="黑体" pitchFamily="49" charset="-122"/>
                <a:ea typeface="黑体" pitchFamily="49" charset="-122"/>
                <a:cs typeface="微软雅黑" panose="020B0503020204020204" pitchFamily="34" charset="-122"/>
                <a:sym typeface="+mn-ea"/>
              </a:rPr>
              <a:t>⑨</a:t>
            </a:r>
            <a:r>
              <a:rPr lang="zh-CN" altLang="en-US" sz="2400" b="1" u="sng">
                <a:latin typeface="黑体" pitchFamily="49" charset="-122"/>
                <a:ea typeface="黑体" pitchFamily="49" charset="-122"/>
              </a:rPr>
              <a:t>彘</a:t>
            </a:r>
            <a:r>
              <a:rPr lang="zh-CN" altLang="en-US" sz="2400" b="1" smtClean="0">
                <a:latin typeface="黑体" pitchFamily="49" charset="-122"/>
                <a:ea typeface="黑体" pitchFamily="49" charset="-122"/>
              </a:rPr>
              <a:t>肩（</a:t>
            </a:r>
            <a:r>
              <a:rPr lang="zh-CN" altLang="en-US" sz="2400" b="1">
                <a:solidFill>
                  <a:schemeClr val="tx2">
                    <a:lumMod val="75000"/>
                  </a:schemeClr>
                </a:solidFill>
                <a:latin typeface="黑体" pitchFamily="49" charset="-122"/>
                <a:ea typeface="黑体" pitchFamily="49" charset="-122"/>
              </a:rPr>
              <a:t>zhì</a:t>
            </a:r>
            <a:r>
              <a:rPr lang="zh-CN" altLang="en-US" sz="2400" b="1" smtClean="0">
                <a:latin typeface="黑体" pitchFamily="49" charset="-122"/>
                <a:ea typeface="黑体" pitchFamily="49" charset="-122"/>
              </a:rPr>
              <a:t>）  猪</a:t>
            </a:r>
            <a:r>
              <a:rPr lang="zh-CN" altLang="en-US" sz="2400" b="1">
                <a:latin typeface="黑体" pitchFamily="49" charset="-122"/>
                <a:ea typeface="黑体" pitchFamily="49" charset="-122"/>
              </a:rPr>
              <a:t>腿               </a:t>
            </a:r>
            <a:endParaRPr lang="en-US" altLang="zh-CN" sz="2400" b="1" smtClean="0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2400" b="1" smtClean="0">
                <a:latin typeface="黑体" pitchFamily="49" charset="-122"/>
                <a:ea typeface="黑体" pitchFamily="49" charset="-122"/>
                <a:cs typeface="微软雅黑" panose="020B0503020204020204" pitchFamily="34" charset="-122"/>
              </a:rPr>
              <a:t>⑩</a:t>
            </a:r>
            <a:r>
              <a:rPr lang="zh-CN" altLang="en-US" sz="2400" b="1" smtClean="0">
                <a:latin typeface="黑体" pitchFamily="49" charset="-122"/>
                <a:ea typeface="黑体" pitchFamily="49" charset="-122"/>
              </a:rPr>
              <a:t>啖</a:t>
            </a:r>
            <a:r>
              <a:rPr lang="zh-CN" altLang="en-US" sz="2400" b="1">
                <a:latin typeface="黑体" pitchFamily="49" charset="-122"/>
                <a:ea typeface="黑体" pitchFamily="49" charset="-122"/>
              </a:rPr>
              <a:t>（</a:t>
            </a:r>
            <a:r>
              <a:rPr lang="zh-CN" altLang="en-US" sz="2400" b="1">
                <a:solidFill>
                  <a:schemeClr val="tx2">
                    <a:lumMod val="75000"/>
                  </a:schemeClr>
                </a:solidFill>
                <a:latin typeface="黑体" pitchFamily="49" charset="-122"/>
                <a:ea typeface="黑体" pitchFamily="49" charset="-122"/>
              </a:rPr>
              <a:t>dàn</a:t>
            </a:r>
            <a:r>
              <a:rPr lang="zh-CN" altLang="en-US" sz="2400" b="1" smtClean="0">
                <a:latin typeface="黑体" pitchFamily="49" charset="-122"/>
                <a:ea typeface="黑体" pitchFamily="49" charset="-122"/>
              </a:rPr>
              <a:t>） </a:t>
            </a:r>
            <a:r>
              <a:rPr lang="zh-CN" altLang="en-US" sz="2400" b="1">
                <a:latin typeface="黑体" pitchFamily="49" charset="-122"/>
                <a:ea typeface="黑体" pitchFamily="49" charset="-122"/>
              </a:rPr>
              <a:t>吃 </a:t>
            </a:r>
          </a:p>
          <a:p>
            <a:r>
              <a:rPr lang="zh-CN" altLang="en-US" sz="2400" b="1">
                <a:latin typeface="黑体" pitchFamily="49" charset="-122"/>
                <a:ea typeface="黑体" pitchFamily="49" charset="-122"/>
                <a:cs typeface="MS PGothic" panose="020B0600070205080204" charset="-128"/>
              </a:rPr>
              <a:t>⑪</a:t>
            </a:r>
            <a:r>
              <a:rPr lang="zh-CN" altLang="en-US" sz="2400" b="1" smtClean="0">
                <a:latin typeface="黑体" pitchFamily="49" charset="-122"/>
                <a:ea typeface="黑体" pitchFamily="49" charset="-122"/>
              </a:rPr>
              <a:t>靳强（</a:t>
            </a:r>
            <a:r>
              <a:rPr lang="zh-CN" altLang="en-US" sz="2400" b="1">
                <a:solidFill>
                  <a:schemeClr val="tx2">
                    <a:lumMod val="75000"/>
                  </a:schemeClr>
                </a:solidFill>
                <a:latin typeface="黑体" pitchFamily="49" charset="-122"/>
                <a:ea typeface="黑体" pitchFamily="49" charset="-122"/>
              </a:rPr>
              <a:t>jìn  qiáng</a:t>
            </a:r>
            <a:r>
              <a:rPr lang="zh-CN" altLang="en-US" sz="2400" b="1" smtClean="0">
                <a:latin typeface="黑体" pitchFamily="49" charset="-122"/>
                <a:ea typeface="黑体" pitchFamily="49" charset="-122"/>
              </a:rPr>
              <a:t>）  </a:t>
            </a:r>
            <a:r>
              <a:rPr lang="zh-CN" altLang="en-US" sz="2400" b="1">
                <a:latin typeface="黑体" pitchFamily="49" charset="-122"/>
                <a:ea typeface="黑体" pitchFamily="49" charset="-122"/>
              </a:rPr>
              <a:t>刘邦的战将  </a:t>
            </a:r>
          </a:p>
          <a:p>
            <a:endParaRPr lang="zh-CN" altLang="en-US" b="1"/>
          </a:p>
        </p:txBody>
      </p:sp>
    </p:spTree>
    <p:extLst>
      <p:ext uri="{BB962C8B-B14F-4D97-AF65-F5344CB8AC3E}">
        <p14:creationId xmlns:p14="http://schemas.microsoft.com/office/powerpoint/2010/main" val="3935023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>
        <p14:doors dir="vert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4004370" y="3302000"/>
            <a:ext cx="184731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556735" y="1879252"/>
            <a:ext cx="4572000" cy="138499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找出文中的、词类活用、古今异义、特殊句式、一词多义。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2724" y="355600"/>
            <a:ext cx="2481276" cy="4495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592672" y="-1150474"/>
            <a:ext cx="8329974" cy="7444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8943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>
        <p14:doors dir="vert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70864"/>
            <a:ext cx="9144000" cy="4391578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4004370" y="3302000"/>
            <a:ext cx="184731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/>
          </a:p>
        </p:txBody>
      </p:sp>
      <p:sp>
        <p:nvSpPr>
          <p:cNvPr id="4" name="文本框 17"/>
          <p:cNvSpPr txBox="1"/>
          <p:nvPr/>
        </p:nvSpPr>
        <p:spPr>
          <a:xfrm>
            <a:off x="1752197" y="782861"/>
            <a:ext cx="6542023" cy="3077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600">
                <a:solidFill>
                  <a:srgbClr val="AD0B0B"/>
                </a:solidFill>
                <a:latin typeface="迷你简启体" panose="03000509000000000000" pitchFamily="65" charset="-122"/>
                <a:ea typeface="迷你简启体" panose="03000509000000000000" pitchFamily="65" charset="-122"/>
              </a:defRPr>
            </a:lvl1pPr>
          </a:lstStyle>
          <a:p>
            <a:pPr marL="457200" indent="-457200" algn="l">
              <a:buFont typeface="Wingdings" pitchFamily="2" charset="2"/>
              <a:buChar char="ü"/>
            </a:pPr>
            <a:r>
              <a:rPr lang="zh-CN" altLang="en-US" sz="2000" b="1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itchFamily="49" charset="-122"/>
                <a:ea typeface="楷体" pitchFamily="49" charset="-122"/>
                <a:sym typeface="+mn-ea"/>
              </a:rPr>
              <a:t> 沛</a:t>
            </a:r>
            <a:r>
              <a:rPr lang="zh-CN" altLang="en-US" sz="2000" b="1">
                <a:solidFill>
                  <a:schemeClr val="tx1">
                    <a:lumMod val="95000"/>
                    <a:lumOff val="5000"/>
                  </a:schemeClr>
                </a:solidFill>
                <a:latin typeface="楷体" pitchFamily="49" charset="-122"/>
                <a:ea typeface="楷体" pitchFamily="49" charset="-122"/>
                <a:sym typeface="+mn-ea"/>
              </a:rPr>
              <a:t>公欲</a:t>
            </a:r>
            <a:r>
              <a:rPr lang="zh-CN" altLang="en-US" sz="2000" b="1">
                <a:solidFill>
                  <a:srgbClr val="C00000"/>
                </a:solidFill>
                <a:latin typeface="楷体" pitchFamily="49" charset="-122"/>
                <a:ea typeface="楷体" pitchFamily="49" charset="-122"/>
                <a:sym typeface="+mn-ea"/>
              </a:rPr>
              <a:t>王</a:t>
            </a:r>
            <a:r>
              <a:rPr lang="zh-CN" altLang="en-US" sz="2000" b="1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itchFamily="49" charset="-122"/>
                <a:ea typeface="楷体" pitchFamily="49" charset="-122"/>
                <a:sym typeface="+mn-ea"/>
              </a:rPr>
              <a:t>关中：统治  </a:t>
            </a:r>
            <a:endParaRPr lang="en-US" altLang="zh-CN" sz="2000" b="1">
              <a:solidFill>
                <a:schemeClr val="tx1">
                  <a:lumMod val="95000"/>
                  <a:lumOff val="5000"/>
                </a:schemeClr>
              </a:solidFill>
              <a:latin typeface="楷体" pitchFamily="49" charset="-122"/>
              <a:ea typeface="楷体" pitchFamily="49" charset="-122"/>
              <a:sym typeface="+mn-ea"/>
            </a:endParaRPr>
          </a:p>
          <a:p>
            <a:pPr marL="457200" indent="-457200" algn="l">
              <a:buFont typeface="Wingdings" pitchFamily="2" charset="2"/>
              <a:buChar char="ü"/>
            </a:pPr>
            <a:r>
              <a:rPr lang="zh-CN" altLang="en-US" sz="2000" b="1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itchFamily="49" charset="-122"/>
                <a:ea typeface="楷体" pitchFamily="49" charset="-122"/>
                <a:sym typeface="+mn-ea"/>
              </a:rPr>
              <a:t> 沛公</a:t>
            </a:r>
            <a:r>
              <a:rPr lang="zh-CN" altLang="en-US" sz="2000" b="1">
                <a:solidFill>
                  <a:srgbClr val="C00000"/>
                </a:solidFill>
                <a:latin typeface="楷体" pitchFamily="49" charset="-122"/>
                <a:ea typeface="楷体" pitchFamily="49" charset="-122"/>
                <a:sym typeface="+mn-ea"/>
              </a:rPr>
              <a:t>军</a:t>
            </a:r>
            <a:r>
              <a:rPr lang="zh-CN" altLang="en-US" sz="2000" b="1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itchFamily="49" charset="-122"/>
                <a:ea typeface="楷体" pitchFamily="49" charset="-122"/>
                <a:sym typeface="+mn-ea"/>
              </a:rPr>
              <a:t>霸上：驻扎</a:t>
            </a:r>
            <a:endParaRPr lang="en-US" altLang="zh-CN" sz="2000" b="1" smtClean="0">
              <a:solidFill>
                <a:schemeClr val="tx1">
                  <a:lumMod val="95000"/>
                  <a:lumOff val="5000"/>
                </a:schemeClr>
              </a:solidFill>
              <a:latin typeface="楷体" pitchFamily="49" charset="-122"/>
              <a:ea typeface="楷体" pitchFamily="49" charset="-122"/>
              <a:sym typeface="+mn-ea"/>
            </a:endParaRPr>
          </a:p>
          <a:p>
            <a:pPr marL="457200" indent="-457200" algn="l">
              <a:buFont typeface="Wingdings" pitchFamily="2" charset="2"/>
              <a:buChar char="ü"/>
            </a:pPr>
            <a:r>
              <a:rPr lang="zh-CN" altLang="en-US" sz="2000" b="1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en-US" sz="2000" b="1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籍</a:t>
            </a:r>
            <a:r>
              <a:rPr lang="zh-CN" altLang="en-US" sz="2000" b="1">
                <a:solidFill>
                  <a:schemeClr val="tx1">
                    <a:lumMod val="95000"/>
                    <a:lumOff val="5000"/>
                  </a:schemeClr>
                </a:solidFill>
                <a:latin typeface="楷体" pitchFamily="49" charset="-122"/>
                <a:ea typeface="楷体" pitchFamily="49" charset="-122"/>
              </a:rPr>
              <a:t>吏民，封府库：登记</a:t>
            </a:r>
            <a:r>
              <a:rPr lang="zh-CN" altLang="en-US" sz="2000" b="1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itchFamily="49" charset="-122"/>
                <a:ea typeface="楷体" pitchFamily="49" charset="-122"/>
              </a:rPr>
              <a:t>在册</a:t>
            </a:r>
            <a:endParaRPr lang="en-US" altLang="zh-CN" sz="2000" b="1" smtClean="0">
              <a:solidFill>
                <a:schemeClr val="tx1">
                  <a:lumMod val="95000"/>
                  <a:lumOff val="5000"/>
                </a:schemeClr>
              </a:solidFill>
              <a:latin typeface="楷体" pitchFamily="49" charset="-122"/>
              <a:ea typeface="楷体" pitchFamily="49" charset="-122"/>
            </a:endParaRPr>
          </a:p>
          <a:p>
            <a:pPr marL="457200" indent="-457200" algn="l">
              <a:buFont typeface="Wingdings" pitchFamily="2" charset="2"/>
              <a:buChar char="ü"/>
            </a:pPr>
            <a:r>
              <a:rPr lang="zh-CN" altLang="en-US" sz="2000" b="1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itchFamily="49" charset="-122"/>
                <a:ea typeface="楷体" pitchFamily="49" charset="-122"/>
                <a:sym typeface="+mn-ea"/>
              </a:rPr>
              <a:t> </a:t>
            </a:r>
            <a:r>
              <a:rPr lang="zh-CN" altLang="en-US" sz="2000" b="1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  <a:sym typeface="+mn-ea"/>
              </a:rPr>
              <a:t>刑</a:t>
            </a:r>
            <a:r>
              <a:rPr lang="zh-CN" altLang="en-US" sz="2000" b="1">
                <a:solidFill>
                  <a:schemeClr val="tx1">
                    <a:lumMod val="95000"/>
                    <a:lumOff val="5000"/>
                  </a:schemeClr>
                </a:solidFill>
                <a:latin typeface="楷体" pitchFamily="49" charset="-122"/>
                <a:ea typeface="楷体" pitchFamily="49" charset="-122"/>
                <a:sym typeface="+mn-ea"/>
              </a:rPr>
              <a:t>人如恐不胜：处罚 </a:t>
            </a:r>
            <a:endParaRPr lang="en-US" altLang="zh-CN" sz="2000" b="1" smtClean="0">
              <a:solidFill>
                <a:schemeClr val="tx1">
                  <a:lumMod val="95000"/>
                  <a:lumOff val="5000"/>
                </a:schemeClr>
              </a:solidFill>
              <a:latin typeface="楷体" pitchFamily="49" charset="-122"/>
              <a:ea typeface="楷体" pitchFamily="49" charset="-122"/>
              <a:sym typeface="+mn-ea"/>
            </a:endParaRPr>
          </a:p>
          <a:p>
            <a:pPr marL="457200" indent="-457200" algn="l">
              <a:buFont typeface="Wingdings" pitchFamily="2" charset="2"/>
              <a:buChar char="ü"/>
            </a:pPr>
            <a:r>
              <a:rPr lang="zh-CN" altLang="en-US" sz="2000" b="1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itchFamily="49" charset="-122"/>
                <a:ea typeface="楷体" pitchFamily="49" charset="-122"/>
                <a:sym typeface="+mn-ea"/>
              </a:rPr>
              <a:t> 范曾</a:t>
            </a:r>
            <a:r>
              <a:rPr lang="zh-CN" altLang="en-US" sz="2000" b="1">
                <a:solidFill>
                  <a:schemeClr val="tx1">
                    <a:lumMod val="95000"/>
                    <a:lumOff val="5000"/>
                  </a:schemeClr>
                </a:solidFill>
                <a:latin typeface="楷体" pitchFamily="49" charset="-122"/>
                <a:ea typeface="楷体" pitchFamily="49" charset="-122"/>
                <a:sym typeface="+mn-ea"/>
              </a:rPr>
              <a:t>数</a:t>
            </a:r>
            <a:r>
              <a:rPr lang="zh-CN" altLang="en-US" sz="2000" b="1">
                <a:solidFill>
                  <a:srgbClr val="C00000"/>
                </a:solidFill>
                <a:latin typeface="楷体" pitchFamily="49" charset="-122"/>
                <a:ea typeface="楷体" pitchFamily="49" charset="-122"/>
                <a:sym typeface="+mn-ea"/>
              </a:rPr>
              <a:t>目</a:t>
            </a:r>
            <a:r>
              <a:rPr lang="zh-CN" altLang="en-US" sz="2000" b="1">
                <a:solidFill>
                  <a:schemeClr val="tx1">
                    <a:lumMod val="95000"/>
                    <a:lumOff val="5000"/>
                  </a:schemeClr>
                </a:solidFill>
                <a:latin typeface="楷体" pitchFamily="49" charset="-122"/>
                <a:ea typeface="楷体" pitchFamily="49" charset="-122"/>
                <a:sym typeface="+mn-ea"/>
              </a:rPr>
              <a:t>项王：用眼示意</a:t>
            </a:r>
            <a:endParaRPr lang="en-US" altLang="zh-CN" sz="2000" b="1">
              <a:solidFill>
                <a:schemeClr val="tx1">
                  <a:lumMod val="95000"/>
                  <a:lumOff val="5000"/>
                </a:schemeClr>
              </a:solidFill>
              <a:latin typeface="楷体" pitchFamily="49" charset="-122"/>
              <a:ea typeface="楷体" pitchFamily="49" charset="-122"/>
              <a:sym typeface="+mn-ea"/>
            </a:endParaRPr>
          </a:p>
          <a:p>
            <a:pPr marL="457200" indent="-457200" algn="l">
              <a:buFont typeface="Wingdings" pitchFamily="2" charset="2"/>
              <a:buChar char="ü"/>
            </a:pPr>
            <a:r>
              <a:rPr lang="zh-CN" altLang="en-US" sz="2000" b="1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itchFamily="49" charset="-122"/>
                <a:ea typeface="楷体" pitchFamily="49" charset="-122"/>
                <a:sym typeface="+mn-ea"/>
              </a:rPr>
              <a:t> </a:t>
            </a:r>
            <a:r>
              <a:rPr lang="zh-CN" altLang="en-US" sz="2000" b="1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  <a:sym typeface="+mn-ea"/>
              </a:rPr>
              <a:t>道</a:t>
            </a:r>
            <a:r>
              <a:rPr lang="zh-CN" altLang="en-US" sz="2000" b="1">
                <a:solidFill>
                  <a:schemeClr val="tx1">
                    <a:lumMod val="95000"/>
                    <a:lumOff val="5000"/>
                  </a:schemeClr>
                </a:solidFill>
                <a:latin typeface="楷体" pitchFamily="49" charset="-122"/>
                <a:ea typeface="楷体" pitchFamily="49" charset="-122"/>
                <a:sym typeface="+mn-ea"/>
              </a:rPr>
              <a:t>芷阳间行：取道  </a:t>
            </a:r>
            <a:endParaRPr lang="zh-CN" altLang="en-US" sz="2000" b="1">
              <a:solidFill>
                <a:schemeClr val="tx1">
                  <a:lumMod val="95000"/>
                  <a:lumOff val="5000"/>
                </a:schemeClr>
              </a:solidFill>
              <a:latin typeface="楷体" pitchFamily="49" charset="-122"/>
              <a:ea typeface="楷体" pitchFamily="49" charset="-122"/>
            </a:endParaRPr>
          </a:p>
          <a:p>
            <a:endParaRPr lang="zh-CN" altLang="en-US" sz="2400">
              <a:solidFill>
                <a:srgbClr val="682828"/>
              </a:solidFill>
              <a:latin typeface="黑体" pitchFamily="49" charset="-122"/>
              <a:ea typeface="黑体" pitchFamily="49" charset="-122"/>
            </a:endParaRPr>
          </a:p>
          <a:p>
            <a:pPr marL="457200" indent="-457200" algn="l">
              <a:buFont typeface="Wingdings" pitchFamily="2" charset="2"/>
              <a:buChar char="ü"/>
            </a:pPr>
            <a:endParaRPr lang="zh-CN" altLang="en-US" sz="2400">
              <a:solidFill>
                <a:schemeClr val="tx1">
                  <a:lumMod val="95000"/>
                  <a:lumOff val="5000"/>
                </a:schemeClr>
              </a:solidFill>
              <a:latin typeface="楷体" pitchFamily="49" charset="-122"/>
              <a:ea typeface="楷体" pitchFamily="49" charset="-122"/>
            </a:endParaRPr>
          </a:p>
          <a:p>
            <a:pPr algn="l"/>
            <a:endParaRPr lang="zh-CN" altLang="en-US">
              <a:solidFill>
                <a:schemeClr val="tx1">
                  <a:lumMod val="95000"/>
                  <a:lumOff val="5000"/>
                </a:schemeClr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904797" y="370863"/>
            <a:ext cx="3479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itchFamily="2" charset="2"/>
              <a:buChar char="Ø"/>
            </a:pPr>
            <a:r>
              <a:rPr lang="zh-CN" altLang="en-US" sz="2000" b="1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名词作动词</a:t>
            </a:r>
            <a:endParaRPr lang="zh-CN" altLang="en-US" sz="2000" b="1">
              <a:solidFill>
                <a:schemeClr val="tx2">
                  <a:lumMod val="50000"/>
                </a:schemeClr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752197" y="2682599"/>
            <a:ext cx="7264803" cy="18389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Ø"/>
            </a:pPr>
            <a:r>
              <a:rPr lang="zh-CN" altLang="en-US" sz="2000" b="1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名词</a:t>
            </a:r>
            <a:r>
              <a:rPr lang="zh-CN" altLang="en-US" sz="2000" b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作状语</a:t>
            </a:r>
            <a:endParaRPr lang="en-US" altLang="zh-CN" sz="2000" b="1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49" charset="-122"/>
              <a:ea typeface="黑体" pitchFamily="49" charset="-122"/>
            </a:endParaRPr>
          </a:p>
          <a:p>
            <a:pPr marL="342900" indent="-342900">
              <a:buFont typeface="Wingdings" pitchFamily="2" charset="2"/>
              <a:buChar char="ü"/>
            </a:pPr>
            <a:r>
              <a:rPr lang="zh-CN" altLang="en-US" sz="2000" b="1">
                <a:solidFill>
                  <a:schemeClr val="tx1">
                    <a:lumMod val="95000"/>
                    <a:lumOff val="5000"/>
                  </a:schemeClr>
                </a:solidFill>
                <a:latin typeface="楷体" pitchFamily="49" charset="-122"/>
                <a:ea typeface="楷体" pitchFamily="49" charset="-122"/>
              </a:rPr>
              <a:t>吾得</a:t>
            </a:r>
            <a:r>
              <a:rPr lang="zh-CN" altLang="en-US" sz="2000" b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兄</a:t>
            </a:r>
            <a:r>
              <a:rPr lang="zh-CN" altLang="en-US" sz="2000" b="1">
                <a:solidFill>
                  <a:schemeClr val="tx1">
                    <a:lumMod val="95000"/>
                    <a:lumOff val="5000"/>
                  </a:schemeClr>
                </a:solidFill>
                <a:latin typeface="楷体" pitchFamily="49" charset="-122"/>
                <a:ea typeface="楷体" pitchFamily="49" charset="-122"/>
              </a:rPr>
              <a:t>事</a:t>
            </a:r>
            <a:r>
              <a:rPr lang="zh-CN" altLang="en-US" sz="2000" b="1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itchFamily="49" charset="-122"/>
                <a:ea typeface="楷体" pitchFamily="49" charset="-122"/>
              </a:rPr>
              <a:t>之</a:t>
            </a:r>
            <a:r>
              <a:rPr lang="zh-CN" altLang="en-US" sz="2000" b="1">
                <a:solidFill>
                  <a:schemeClr val="tx1">
                    <a:lumMod val="95000"/>
                    <a:lumOff val="5000"/>
                  </a:schemeClr>
                </a:solidFill>
                <a:latin typeface="楷体" pitchFamily="49" charset="-122"/>
                <a:ea typeface="楷体" pitchFamily="49" charset="-122"/>
              </a:rPr>
              <a:t>：</a:t>
            </a:r>
            <a:r>
              <a:rPr lang="zh-CN" altLang="en-US" sz="2000" b="1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itchFamily="49" charset="-122"/>
                <a:ea typeface="楷体" pitchFamily="49" charset="-122"/>
              </a:rPr>
              <a:t>像</a:t>
            </a:r>
            <a:r>
              <a:rPr lang="zh-CN" altLang="en-US" sz="2000" b="1">
                <a:solidFill>
                  <a:schemeClr val="tx1">
                    <a:lumMod val="95000"/>
                    <a:lumOff val="5000"/>
                  </a:schemeClr>
                </a:solidFill>
                <a:latin typeface="楷体" pitchFamily="49" charset="-122"/>
                <a:ea typeface="楷体" pitchFamily="49" charset="-122"/>
              </a:rPr>
              <a:t>对待兄长</a:t>
            </a:r>
            <a:r>
              <a:rPr lang="zh-CN" altLang="en-US" sz="2000" b="1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itchFamily="49" charset="-122"/>
                <a:ea typeface="楷体" pitchFamily="49" charset="-122"/>
              </a:rPr>
              <a:t>一样</a:t>
            </a:r>
            <a:endParaRPr lang="en-US" altLang="zh-CN" sz="2000" b="1" smtClean="0">
              <a:solidFill>
                <a:schemeClr val="tx1">
                  <a:lumMod val="95000"/>
                  <a:lumOff val="5000"/>
                </a:schemeClr>
              </a:solidFill>
              <a:latin typeface="楷体" pitchFamily="49" charset="-122"/>
              <a:ea typeface="楷体" pitchFamily="49" charset="-122"/>
            </a:endParaRPr>
          </a:p>
          <a:p>
            <a:pPr marL="342900" indent="-342900">
              <a:buFont typeface="Wingdings" pitchFamily="2" charset="2"/>
              <a:buChar char="ü"/>
            </a:pPr>
            <a:r>
              <a:rPr lang="zh-CN" altLang="en-US" sz="2000" b="1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itchFamily="49" charset="-122"/>
                <a:ea typeface="楷体" pitchFamily="49" charset="-122"/>
                <a:sym typeface="+mn-ea"/>
              </a:rPr>
              <a:t>项</a:t>
            </a:r>
            <a:r>
              <a:rPr lang="zh-CN" altLang="en-US" sz="2000" b="1">
                <a:solidFill>
                  <a:schemeClr val="tx1">
                    <a:lumMod val="95000"/>
                    <a:lumOff val="5000"/>
                  </a:schemeClr>
                </a:solidFill>
                <a:latin typeface="楷体" pitchFamily="49" charset="-122"/>
                <a:ea typeface="楷体" pitchFamily="49" charset="-122"/>
                <a:sym typeface="+mn-ea"/>
              </a:rPr>
              <a:t>伯乃</a:t>
            </a:r>
            <a:r>
              <a:rPr lang="zh-CN" altLang="en-US" sz="2000" b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  <a:sym typeface="+mn-ea"/>
              </a:rPr>
              <a:t>夜</a:t>
            </a:r>
            <a:r>
              <a:rPr lang="zh-CN" altLang="en-US" sz="2000" b="1">
                <a:solidFill>
                  <a:schemeClr val="tx1">
                    <a:lumMod val="95000"/>
                    <a:lumOff val="5000"/>
                  </a:schemeClr>
                </a:solidFill>
                <a:latin typeface="楷体" pitchFamily="49" charset="-122"/>
                <a:ea typeface="楷体" pitchFamily="49" charset="-122"/>
                <a:sym typeface="+mn-ea"/>
              </a:rPr>
              <a:t>驰之沛公</a:t>
            </a:r>
            <a:r>
              <a:rPr lang="zh-CN" altLang="en-US" sz="2000" b="1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itchFamily="49" charset="-122"/>
                <a:ea typeface="楷体" pitchFamily="49" charset="-122"/>
                <a:sym typeface="+mn-ea"/>
              </a:rPr>
              <a:t>军：连夜</a:t>
            </a:r>
            <a:endParaRPr lang="en-US" altLang="zh-CN" sz="2000" b="1" smtClean="0">
              <a:solidFill>
                <a:schemeClr val="tx1">
                  <a:lumMod val="95000"/>
                  <a:lumOff val="5000"/>
                </a:schemeClr>
              </a:solidFill>
              <a:latin typeface="楷体" pitchFamily="49" charset="-122"/>
              <a:ea typeface="楷体" pitchFamily="49" charset="-122"/>
              <a:sym typeface="+mn-ea"/>
            </a:endParaRPr>
          </a:p>
          <a:p>
            <a:pPr marL="342900" indent="-342900">
              <a:buFont typeface="Wingdings" pitchFamily="2" charset="2"/>
              <a:buChar char="ü"/>
            </a:pPr>
            <a:r>
              <a:rPr lang="zh-CN" altLang="en-US" sz="2000" b="1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itchFamily="49" charset="-122"/>
                <a:ea typeface="楷体" pitchFamily="49" charset="-122"/>
                <a:sym typeface="+mn-ea"/>
              </a:rPr>
              <a:t>常</a:t>
            </a:r>
            <a:r>
              <a:rPr lang="zh-CN" altLang="en-US" sz="2000" b="1">
                <a:solidFill>
                  <a:schemeClr val="tx1">
                    <a:lumMod val="95000"/>
                    <a:lumOff val="5000"/>
                  </a:schemeClr>
                </a:solidFill>
                <a:latin typeface="楷体" pitchFamily="49" charset="-122"/>
                <a:ea typeface="楷体" pitchFamily="49" charset="-122"/>
                <a:sym typeface="+mn-ea"/>
              </a:rPr>
              <a:t>以身</a:t>
            </a:r>
            <a:r>
              <a:rPr lang="zh-CN" altLang="en-US" sz="2000" b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  <a:sym typeface="+mn-ea"/>
              </a:rPr>
              <a:t>翼</a:t>
            </a:r>
            <a:r>
              <a:rPr lang="zh-CN" altLang="en-US" sz="2000" b="1">
                <a:solidFill>
                  <a:schemeClr val="tx1">
                    <a:lumMod val="95000"/>
                    <a:lumOff val="5000"/>
                  </a:schemeClr>
                </a:solidFill>
                <a:latin typeface="楷体" pitchFamily="49" charset="-122"/>
                <a:ea typeface="楷体" pitchFamily="49" charset="-122"/>
                <a:sym typeface="+mn-ea"/>
              </a:rPr>
              <a:t>蔽沛</a:t>
            </a:r>
            <a:r>
              <a:rPr lang="zh-CN" altLang="en-US" sz="2000" b="1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itchFamily="49" charset="-122"/>
                <a:ea typeface="楷体" pitchFamily="49" charset="-122"/>
                <a:sym typeface="+mn-ea"/>
              </a:rPr>
              <a:t>公</a:t>
            </a:r>
            <a:r>
              <a:rPr lang="zh-CN" altLang="en-US" sz="2000" b="1">
                <a:solidFill>
                  <a:schemeClr val="tx1">
                    <a:lumMod val="95000"/>
                    <a:lumOff val="5000"/>
                  </a:schemeClr>
                </a:solidFill>
                <a:latin typeface="楷体" pitchFamily="49" charset="-122"/>
                <a:ea typeface="楷体" pitchFamily="49" charset="-122"/>
                <a:sym typeface="+mn-ea"/>
              </a:rPr>
              <a:t>：</a:t>
            </a:r>
            <a:r>
              <a:rPr lang="zh-CN" altLang="en-US" sz="2000" b="1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itchFamily="49" charset="-122"/>
                <a:ea typeface="楷体" pitchFamily="49" charset="-122"/>
                <a:sym typeface="+mn-ea"/>
              </a:rPr>
              <a:t>像</a:t>
            </a:r>
            <a:r>
              <a:rPr lang="zh-CN" altLang="en-US" sz="2000" b="1">
                <a:solidFill>
                  <a:schemeClr val="tx1">
                    <a:lumMod val="95000"/>
                    <a:lumOff val="5000"/>
                  </a:schemeClr>
                </a:solidFill>
                <a:latin typeface="楷体" pitchFamily="49" charset="-122"/>
                <a:ea typeface="楷体" pitchFamily="49" charset="-122"/>
                <a:sym typeface="+mn-ea"/>
              </a:rPr>
              <a:t>翅膀一样</a:t>
            </a:r>
            <a:endParaRPr lang="zh-CN" altLang="en-US" sz="2000" b="1">
              <a:solidFill>
                <a:schemeClr val="tx1">
                  <a:lumMod val="95000"/>
                  <a:lumOff val="5000"/>
                </a:schemeClr>
              </a:solidFill>
              <a:latin typeface="楷体" pitchFamily="49" charset="-122"/>
              <a:ea typeface="楷体" pitchFamily="49" charset="-122"/>
            </a:endParaRPr>
          </a:p>
          <a:p>
            <a:pPr marL="342900" indent="-342900">
              <a:buFont typeface="Wingdings" pitchFamily="2" charset="2"/>
              <a:buChar char="ü"/>
            </a:pPr>
            <a:endParaRPr lang="zh-CN" altLang="en-US" sz="200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itchFamily="49" charset="-122"/>
              <a:ea typeface="楷体" pitchFamily="49" charset="-122"/>
            </a:endParaRPr>
          </a:p>
          <a:p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125277" y="1265790"/>
            <a:ext cx="994892" cy="2123574"/>
            <a:chOff x="4050540" y="1387270"/>
            <a:chExt cx="1265465" cy="2123574"/>
          </a:xfrm>
        </p:grpSpPr>
        <p:sp>
          <p:nvSpPr>
            <p:cNvPr id="8" name="文本框 113"/>
            <p:cNvSpPr txBox="1"/>
            <p:nvPr/>
          </p:nvSpPr>
          <p:spPr>
            <a:xfrm>
              <a:off x="4317241" y="1548875"/>
              <a:ext cx="731182" cy="1798320"/>
            </a:xfrm>
            <a:prstGeom prst="rect">
              <a:avLst/>
            </a:prstGeom>
            <a:noFill/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vert="horz" wrap="square" rtlCol="0">
              <a:spAutoFit/>
            </a:bodyPr>
            <a:lstStyle/>
            <a:p>
              <a:r>
                <a:rPr lang="zh-CN" altLang="en-US" sz="28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禹卫书法行书简体" panose="02000603000000000000" pitchFamily="2" charset="-122"/>
                  <a:ea typeface="禹卫书法行书简体" panose="02000603000000000000" pitchFamily="2" charset="-122"/>
                </a:rPr>
                <a:t>词类活用</a:t>
              </a:r>
            </a:p>
          </p:txBody>
        </p:sp>
        <p:sp>
          <p:nvSpPr>
            <p:cNvPr id="9" name="矩形 8"/>
            <p:cNvSpPr>
              <a:spLocks noChangeAspect="1"/>
            </p:cNvSpPr>
            <p:nvPr/>
          </p:nvSpPr>
          <p:spPr>
            <a:xfrm>
              <a:off x="4050540" y="1387270"/>
              <a:ext cx="1265465" cy="2123574"/>
            </a:xfrm>
            <a:prstGeom prst="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4143879" y="1513034"/>
              <a:ext cx="1078787" cy="1872047"/>
            </a:xfrm>
            <a:prstGeom prst="rect">
              <a:avLst/>
            </a:prstGeom>
            <a:noFill/>
            <a:ln w="7620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068943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>
        <p14:doors dir="vert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1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2">
      <a:majorFont>
        <a:latin typeface="等线 Light"/>
        <a:ea typeface="微软雅黑"/>
        <a:cs typeface="Arial"/>
      </a:majorFont>
      <a:minorFont>
        <a:latin typeface="等线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xmlns:r="http://schemas.openxmlformats.org/officeDocument/2006/relationships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2">
      <a:majorFont>
        <a:latin typeface="等线 Light"/>
        <a:ea typeface="微软雅黑"/>
        <a:cs typeface="Arial"/>
      </a:majorFont>
      <a:minorFont>
        <a:latin typeface="等线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xmlns:r="http://schemas.openxmlformats.org/officeDocument/2006/relationships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xmlns:r="http://schemas.openxmlformats.org/officeDocument/2006/relationships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4476</Words>
  <Application>Microsoft Office PowerPoint</Application>
  <PresentationFormat>全屏显示(16:9)</PresentationFormat>
  <Paragraphs>296</Paragraphs>
  <Slides>51</Slides>
  <Notes>3</Notes>
  <HiddenSlides>0</HiddenSlides>
  <MMClips>1</MMClips>
  <ScaleCrop>false</ScaleCrop>
  <HeadingPairs>
    <vt:vector size="4" baseType="variant">
      <vt:variant>
        <vt:lpstr>主题</vt:lpstr>
      </vt:variant>
      <vt:variant>
        <vt:i4>3</vt:i4>
      </vt:variant>
      <vt:variant>
        <vt:lpstr>幻灯片标题</vt:lpstr>
      </vt:variant>
      <vt:variant>
        <vt:i4>51</vt:i4>
      </vt:variant>
    </vt:vector>
  </HeadingPairs>
  <TitlesOfParts>
    <vt:vector size="54" baseType="lpstr">
      <vt:lpstr>Office 主题​​</vt:lpstr>
      <vt:lpstr>Office 主题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rbm.xkw.com</dc:creator>
  <cp:lastModifiedBy>hj</cp:lastModifiedBy>
  <cp:revision>3</cp:revision>
  <cp:lastPrinted>2021-02-16T12:48:01Z</cp:lastPrinted>
  <dcterms:created xsi:type="dcterms:W3CDTF">2021-02-16T12:48:01Z</dcterms:created>
  <dcterms:modified xsi:type="dcterms:W3CDTF">2021-02-23T06:35:48Z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