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av" ContentType="audio/x-wav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handoutMasterIdLst>
    <p:handoutMasterId r:id="rId4"/>
  </p:handoutMasterIdLst>
  <p:sldIdLst>
    <p:sldId id="258" r:id="rId5"/>
    <p:sldId id="299" r:id="rId6"/>
    <p:sldId id="319" r:id="rId7"/>
    <p:sldId id="259" r:id="rId8"/>
    <p:sldId id="321" r:id="rId9"/>
    <p:sldId id="315" r:id="rId10"/>
    <p:sldId id="334" r:id="rId11"/>
    <p:sldId id="338" r:id="rId12"/>
    <p:sldId id="341" r:id="rId13"/>
    <p:sldId id="339" r:id="rId14"/>
    <p:sldId id="340" r:id="rId15"/>
    <p:sldId id="360" r:id="rId16"/>
    <p:sldId id="337" r:id="rId17"/>
    <p:sldId id="263" r:id="rId18"/>
    <p:sldId id="264" r:id="rId19"/>
    <p:sldId id="266" r:id="rId20"/>
    <p:sldId id="262" r:id="rId21"/>
    <p:sldId id="267" r:id="rId22"/>
    <p:sldId id="318" r:id="rId23"/>
    <p:sldId id="317" r:id="rId24"/>
    <p:sldId id="269" r:id="rId25"/>
    <p:sldId id="270" r:id="rId26"/>
    <p:sldId id="257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>
          <p15:clr>
            <a:srgbClr val="A4A3A4"/>
          </p15:clr>
        </p15:guide>
        <p15:guide id="2" pos="3643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78" autoAdjust="0"/>
    <p:restoredTop sz="96249" autoAdjust="0"/>
  </p:normalViewPr>
  <p:slideViewPr>
    <p:cSldViewPr snapToGrid="0">
      <p:cViewPr varScale="1">
        <p:scale>
          <a:sx n="73" d="100"/>
          <a:sy n="73" d="100"/>
        </p:scale>
        <p:origin x="858" y="78"/>
      </p:cViewPr>
      <p:guideLst>
        <p:guide orient="horz" pos="2131"/>
        <p:guide pos="364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tags" Target="tags/tag84.xml" /><Relationship Id="rId29" Type="http://schemas.openxmlformats.org/officeDocument/2006/relationships/presProps" Target="presProps.xml" /><Relationship Id="rId3" Type="http://schemas.openxmlformats.org/officeDocument/2006/relationships/notesMaster" Target="notesMasters/notes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>2021/5/3</a:t>
            </a:fld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>‹#›</a:t>
            </a:fld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9177600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440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7539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7373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9989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5243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9648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5843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3877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6431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6822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8991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1091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5578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4052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975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372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8875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1288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379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2077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5488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4943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061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988182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3" y="2588733"/>
            <a:ext cx="10852237" cy="899324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3" y="3566784"/>
            <a:ext cx="10852237" cy="951151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1" y="952675"/>
            <a:ext cx="10852237" cy="5040881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3" y="2588733"/>
            <a:ext cx="10852237" cy="899324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" y="0"/>
            <a:ext cx="12183893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3389"/>
            <a:ext cx="1318981" cy="776823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0"/>
            <a:ext cx="12188388" cy="6858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3" y="432076"/>
            <a:ext cx="10852237" cy="648113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3" y="1296227"/>
            <a:ext cx="10852237" cy="504223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1" y="3809396"/>
            <a:ext cx="10852237" cy="62495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2464"/>
            <a:ext cx="10852237" cy="1078173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10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8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3" y="432076"/>
            <a:ext cx="10852237" cy="648113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1" y="1296227"/>
            <a:ext cx="5283243" cy="5040881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227"/>
            <a:ext cx="5283243" cy="5040881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3" y="432076"/>
            <a:ext cx="10852237" cy="648113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1" y="1296227"/>
            <a:ext cx="5283243" cy="381069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356"/>
            <a:ext cx="5283200" cy="4553031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1" y="1296227"/>
            <a:ext cx="5283243" cy="381069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1" y="1789356"/>
            <a:ext cx="5283243" cy="4553031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1" y="1296227"/>
            <a:ext cx="5283243" cy="5040881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227"/>
            <a:ext cx="5283243" cy="5040881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675"/>
            <a:ext cx="950984" cy="5389849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667"/>
            <a:ext cx="9828101" cy="5389849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6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3" y="432076"/>
            <a:ext cx="10852237" cy="648113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3" y="1296227"/>
            <a:ext cx="10852237" cy="5040881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3" y="6350944"/>
            <a:ext cx="2700000" cy="3168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50944"/>
            <a:ext cx="3960000" cy="3168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0944"/>
            <a:ext cx="2700000" cy="3168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10360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09789-FCD6-481A-9923-32E656DF23CB}" type="datetimeFigureOut">
              <a:rPr lang="zh-CN" altLang="en-US" smtClean="0"/>
              <a:t>2021/5/3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4.jpeg" /><Relationship Id="rId4" Type="http://schemas.openxmlformats.org/officeDocument/2006/relationships/tags" Target="../tags/tag6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6.png" /><Relationship Id="rId4" Type="http://schemas.openxmlformats.org/officeDocument/2006/relationships/image" Target="../media/image4.jpeg" /><Relationship Id="rId5" Type="http://schemas.openxmlformats.org/officeDocument/2006/relationships/tags" Target="../tags/tag7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7.png" /><Relationship Id="rId4" Type="http://schemas.openxmlformats.org/officeDocument/2006/relationships/image" Target="../media/image4.jpeg" /><Relationship Id="rId5" Type="http://schemas.openxmlformats.org/officeDocument/2006/relationships/tags" Target="../tags/tag7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4.jpeg" /><Relationship Id="rId4" Type="http://schemas.openxmlformats.org/officeDocument/2006/relationships/tags" Target="../tags/tag7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4.jpeg" /><Relationship Id="rId4" Type="http://schemas.openxmlformats.org/officeDocument/2006/relationships/tags" Target="../tags/tag7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4.jpeg" /><Relationship Id="rId4" Type="http://schemas.openxmlformats.org/officeDocument/2006/relationships/tags" Target="../tags/tag7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4.jpeg" /><Relationship Id="rId4" Type="http://schemas.openxmlformats.org/officeDocument/2006/relationships/tags" Target="../tags/tag7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4.jpeg" /><Relationship Id="rId4" Type="http://schemas.openxmlformats.org/officeDocument/2006/relationships/tags" Target="../tags/tag7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4.jpeg" /><Relationship Id="rId4" Type="http://schemas.openxmlformats.org/officeDocument/2006/relationships/tags" Target="../tags/tag7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4.jpeg" /><Relationship Id="rId4" Type="http://schemas.openxmlformats.org/officeDocument/2006/relationships/tags" Target="../tags/tag7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image" Target="../media/image15.png" /><Relationship Id="rId11" Type="http://schemas.openxmlformats.org/officeDocument/2006/relationships/image" Target="../media/image16.png" /><Relationship Id="rId12" Type="http://schemas.openxmlformats.org/officeDocument/2006/relationships/audio" Target="../media/media1.wav" /><Relationship Id="rId13" Type="http://schemas.microsoft.com/office/2007/relationships/media" Target="../media/media1.wav" TargetMode="Interna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8.png" /><Relationship Id="rId4" Type="http://schemas.openxmlformats.org/officeDocument/2006/relationships/image" Target="../media/image9.jpeg" /><Relationship Id="rId5" Type="http://schemas.openxmlformats.org/officeDocument/2006/relationships/image" Target="../media/image10.jpeg" /><Relationship Id="rId6" Type="http://schemas.openxmlformats.org/officeDocument/2006/relationships/image" Target="../media/image11.png" /><Relationship Id="rId7" Type="http://schemas.openxmlformats.org/officeDocument/2006/relationships/image" Target="../media/image12.png" /><Relationship Id="rId8" Type="http://schemas.openxmlformats.org/officeDocument/2006/relationships/image" Target="../media/image13.png" /><Relationship Id="rId9" Type="http://schemas.openxmlformats.org/officeDocument/2006/relationships/image" Target="../media/image1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jpeg" /><Relationship Id="rId4" Type="http://schemas.openxmlformats.org/officeDocument/2006/relationships/tags" Target="../tags/tag6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4.jpeg" /><Relationship Id="rId4" Type="http://schemas.openxmlformats.org/officeDocument/2006/relationships/tags" Target="../tags/tag8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17.png" /><Relationship Id="rId4" Type="http://schemas.openxmlformats.org/officeDocument/2006/relationships/image" Target="../media/image4.jpeg" /><Relationship Id="rId5" Type="http://schemas.openxmlformats.org/officeDocument/2006/relationships/tags" Target="../tags/tag8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4.jpeg" /><Relationship Id="rId4" Type="http://schemas.openxmlformats.org/officeDocument/2006/relationships/tags" Target="../tags/tag8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18.png" /><Relationship Id="rId4" Type="http://schemas.openxmlformats.org/officeDocument/2006/relationships/image" Target="../media/image19.png" /><Relationship Id="rId5" Type="http://schemas.openxmlformats.org/officeDocument/2006/relationships/image" Target="../media/image4.jpeg" /><Relationship Id="rId6" Type="http://schemas.openxmlformats.org/officeDocument/2006/relationships/tags" Target="../tags/tag8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4.jpeg" /><Relationship Id="rId4" Type="http://schemas.openxmlformats.org/officeDocument/2006/relationships/tags" Target="../tags/tag6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4.jpeg" /><Relationship Id="rId4" Type="http://schemas.openxmlformats.org/officeDocument/2006/relationships/tags" Target="../tags/tag6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4.jpeg" /><Relationship Id="rId4" Type="http://schemas.openxmlformats.org/officeDocument/2006/relationships/tags" Target="../tags/tag6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4.jpeg" /><Relationship Id="rId4" Type="http://schemas.openxmlformats.org/officeDocument/2006/relationships/tags" Target="../tags/tag6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4.jpeg" /><Relationship Id="rId4" Type="http://schemas.openxmlformats.org/officeDocument/2006/relationships/tags" Target="../tags/tag6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4.jpeg" /><Relationship Id="rId4" Type="http://schemas.openxmlformats.org/officeDocument/2006/relationships/tags" Target="../tags/tag6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5.png" /><Relationship Id="rId4" Type="http://schemas.openxmlformats.org/officeDocument/2006/relationships/image" Target="../media/image4.jpeg" /><Relationship Id="rId5" Type="http://schemas.openxmlformats.org/officeDocument/2006/relationships/tags" Target="../tags/tag7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竖卷形 6"/>
          <p:cNvSpPr/>
          <p:nvPr/>
        </p:nvSpPr>
        <p:spPr>
          <a:xfrm rot="16200000">
            <a:off x="5099685" y="-767715"/>
            <a:ext cx="2141220" cy="6242685"/>
          </a:xfrm>
          <a:prstGeom prst="verticalScroll">
            <a:avLst/>
          </a:prstGeom>
          <a:noFill/>
          <a:ln>
            <a:solidFill>
              <a:srgbClr val="628F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3508375" y="1814830"/>
            <a:ext cx="56476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八年级上册第三单元知识建构   </a:t>
            </a:r>
          </a:p>
          <a:p>
            <a:r>
              <a:rPr lang="zh-CN" altLang="en-US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              </a:t>
            </a:r>
            <a:r>
              <a:rPr lang="en-US" altLang="zh-CN" sz="3200" b="1">
                <a:latin typeface="楷体" panose="02010609060101010101" charset="-122"/>
                <a:ea typeface="楷体"/>
                <a:cs typeface="楷体" panose="02010609060101010101" charset="-122"/>
                <a:sym typeface="+mn-ea"/>
              </a:rPr>
              <a:t>----</a:t>
            </a:r>
            <a:r>
              <a:rPr lang="zh-CN" altLang="en-US" sz="3200" b="1">
                <a:latin typeface="楷体" panose="02010609060101010101" charset="-122"/>
                <a:ea typeface="楷体"/>
                <a:cs typeface="楷体" panose="02010609060101010101" charset="-122"/>
                <a:sym typeface="+mn-ea"/>
              </a:rPr>
              <a:t>景物描写</a:t>
            </a:r>
            <a:endParaRPr lang="zh-CN" altLang="en-US" sz="3200" b="1">
              <a:latin typeface="楷体" panose="02010609060101010101" charset="-122"/>
              <a:ea typeface="楷体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              </a:t>
            </a:r>
          </a:p>
        </p:txBody>
      </p:sp>
    </p:spTree>
    <p:custDataLst>
      <p:tags r:id="rId4"/>
    </p:custDataLst>
  </p:cSld>
  <p:clrMapOvr>
    <a:masterClrMapping/>
  </p:clrMapOvr>
  <p:transition>
    <p:fad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245745" y="296545"/>
            <a:ext cx="54927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/>
                <a:sym typeface="+mn-ea"/>
              </a:rPr>
              <a:t>一词多义</a:t>
            </a:r>
            <a:endParaRPr lang="zh-CN" altLang="en-US"/>
          </a:p>
        </p:txBody>
      </p:sp>
      <p:pic>
        <p:nvPicPr>
          <p:cNvPr id="9" name="图片 8" descr="O0MXC0ZIKK7_TLAA%@E~RD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96545"/>
            <a:ext cx="10965815" cy="63881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66165" y="5770245"/>
            <a:ext cx="10465435" cy="914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380365" y="454025"/>
            <a:ext cx="71818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/>
                <a:sym typeface="+mn-ea"/>
              </a:rPr>
              <a:t>词类活用</a:t>
            </a:r>
            <a:endParaRPr lang="zh-CN" altLang="en-US"/>
          </a:p>
        </p:txBody>
      </p:sp>
      <p:pic>
        <p:nvPicPr>
          <p:cNvPr id="23" name="图片 22" descr="A%QM$4M(12`}E@BDYDOWFD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750" y="110490"/>
            <a:ext cx="10765155" cy="6637655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8572916" y="269240"/>
            <a:ext cx="2570943" cy="6167587"/>
            <a:chOff x="13559" y="927"/>
            <a:chExt cx="4795" cy="8854"/>
          </a:xfrm>
        </p:grpSpPr>
        <p:sp>
          <p:nvSpPr>
            <p:cNvPr id="6" name="矩形 5"/>
            <p:cNvSpPr/>
            <p:nvPr/>
          </p:nvSpPr>
          <p:spPr>
            <a:xfrm>
              <a:off x="13995" y="927"/>
              <a:ext cx="2714" cy="77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5330" y="1838"/>
              <a:ext cx="3024" cy="77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3996" y="2400"/>
              <a:ext cx="2552" cy="77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997" y="3179"/>
              <a:ext cx="2552" cy="77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3996" y="4006"/>
              <a:ext cx="2552" cy="77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3995" y="5520"/>
              <a:ext cx="4358" cy="77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3995" y="6898"/>
              <a:ext cx="2552" cy="77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3559" y="7677"/>
              <a:ext cx="2989" cy="77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3559" y="9002"/>
              <a:ext cx="3178" cy="77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5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380365" y="454025"/>
            <a:ext cx="71818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/>
                <a:sym typeface="+mn-ea"/>
              </a:rPr>
              <a:t>通假字</a:t>
            </a:r>
            <a:endParaRPr lang="zh-CN" altLang="en-US" sz="3200">
              <a:latin typeface="楷体" panose="02010609060101010101" charset="-122"/>
              <a:ea typeface="楷体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52345" y="1041400"/>
            <a:ext cx="819340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略无阙处：阙同</a:t>
            </a:r>
            <a:r>
              <a:rPr lang="en-US" altLang="zh-CN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“</a:t>
            </a:r>
            <a:r>
              <a:rPr lang="zh-CN" altLang="en-US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缺</a:t>
            </a:r>
            <a:r>
              <a:rPr lang="en-US" altLang="zh-CN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”</a:t>
            </a:r>
            <a:r>
              <a:rPr lang="zh-CN" altLang="en-US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，空隙，缺口                            </a:t>
            </a:r>
          </a:p>
          <a:p>
            <a:r>
              <a:rPr lang="en-US" altLang="zh-CN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                             ---</a:t>
            </a:r>
            <a:r>
              <a:rPr lang="zh-CN" altLang="en-US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《三峡》</a:t>
            </a:r>
          </a:p>
          <a:p>
            <a:r>
              <a:rPr lang="zh-CN" altLang="en-US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千转不穷：转同</a:t>
            </a:r>
            <a:r>
              <a:rPr lang="en-US" altLang="zh-CN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“</a:t>
            </a:r>
            <a:r>
              <a:rPr lang="zh-CN" altLang="en-US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啭</a:t>
            </a:r>
            <a:r>
              <a:rPr lang="en-US" altLang="zh-CN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”</a:t>
            </a:r>
            <a:r>
              <a:rPr lang="zh-CN" altLang="en-US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，鸟鸣，这里指蝉鸣</a:t>
            </a:r>
          </a:p>
          <a:p>
            <a:r>
              <a:rPr lang="zh-CN" altLang="en-US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                       </a:t>
            </a:r>
            <a:r>
              <a:rPr lang="en-US" altLang="zh-CN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---</a:t>
            </a:r>
            <a:r>
              <a:rPr lang="zh-CN" altLang="en-US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《与朱元思书》</a:t>
            </a:r>
          </a:p>
          <a:p>
            <a:r>
              <a:rPr lang="zh-CN" altLang="en-US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窥谷忘反：反同</a:t>
            </a:r>
            <a:r>
              <a:rPr lang="en-US" altLang="zh-CN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“</a:t>
            </a:r>
            <a:r>
              <a:rPr lang="zh-CN" altLang="en-US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返</a:t>
            </a:r>
            <a:r>
              <a:rPr lang="en-US" altLang="zh-CN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”</a:t>
            </a:r>
            <a:r>
              <a:rPr lang="zh-CN" altLang="en-US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，返回</a:t>
            </a:r>
          </a:p>
          <a:p>
            <a:r>
              <a:rPr lang="en-US" altLang="zh-CN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                       ---</a:t>
            </a:r>
            <a:r>
              <a:rPr lang="zh-CN" altLang="en-US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《与朱元思书》</a:t>
            </a:r>
          </a:p>
        </p:txBody>
      </p:sp>
    </p:spTree>
    <p:custDataLst>
      <p:tags r:id="rId4"/>
    </p:custDataLst>
  </p:cSld>
  <p:clrMapOvr>
    <a:masterClrMapping/>
  </p:clrMapOvr>
  <p:transition>
    <p:fade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5784215" y="0"/>
            <a:ext cx="624205" cy="4819015"/>
            <a:chOff x="9193" y="7"/>
            <a:chExt cx="737" cy="8088"/>
          </a:xfrm>
        </p:grpSpPr>
        <p:sp>
          <p:nvSpPr>
            <p:cNvPr id="4" name="矩形 3"/>
            <p:cNvSpPr/>
            <p:nvPr/>
          </p:nvSpPr>
          <p:spPr>
            <a:xfrm>
              <a:off x="9193" y="7"/>
              <a:ext cx="737" cy="8088"/>
            </a:xfrm>
            <a:prstGeom prst="rect">
              <a:avLst/>
            </a:prstGeom>
            <a:solidFill>
              <a:srgbClr val="4C8694"/>
            </a:solidFill>
            <a:ln>
              <a:solidFill>
                <a:srgbClr val="6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329" y="774"/>
              <a:ext cx="465" cy="7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735">
                  <a:solidFill>
                    <a:schemeClr val="bg1"/>
                  </a:solidFill>
                  <a:latin typeface="华文隶书" panose="02010800040101010101" charset="-122"/>
                  <a:ea typeface="华文隶书" panose="02010800040101010101" charset="-122"/>
                </a:rPr>
                <a:t>叁</a:t>
              </a:r>
            </a:p>
            <a:p>
              <a:pPr algn="ctr"/>
              <a:endParaRPr lang="zh-CN" altLang="en-US" sz="240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</a:endParaRPr>
            </a:p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华文隶书" panose="02010800040101010101" charset="-122"/>
                  <a:ea typeface="华文隶书" panose="02010800040101010101" charset="-122"/>
                  <a:sym typeface="+mn-ea"/>
                </a:rPr>
                <a:t>跟名家学习景物描写</a:t>
              </a:r>
              <a:endParaRPr lang="zh-CN" altLang="en-US" sz="240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776095" y="802005"/>
            <a:ext cx="20878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472C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7E6E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latin typeface="楷体" panose="02010609060101010101" charset="-122"/>
                <a:ea typeface="楷体"/>
              </a:rPr>
              <a:t>三峡概貌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3863975" y="433070"/>
            <a:ext cx="738695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472C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7E6E6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latin typeface="楷体" panose="02010609060101010101" charset="-122"/>
                <a:ea typeface="楷体"/>
              </a:rPr>
              <a:t>两岸连山，略无阙处 连绵不绝 </a:t>
            </a:r>
            <a:r>
              <a:rPr lang="en-US" altLang="zh-CN" b="1">
                <a:latin typeface="楷体" panose="02010609060101010101" charset="-122"/>
                <a:ea typeface="楷体"/>
              </a:rPr>
              <a:t>---</a:t>
            </a:r>
            <a:r>
              <a:rPr lang="zh-CN" altLang="en-US" b="1">
                <a:latin typeface="楷体" panose="02010609060101010101" charset="-122"/>
                <a:ea typeface="楷体"/>
              </a:rPr>
              <a:t>广度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latin typeface="楷体" panose="02010609060101010101" charset="-122"/>
                <a:ea typeface="楷体"/>
              </a:rPr>
              <a:t>重岩叠嶂，隐天蔽日  高耸险峻</a:t>
            </a:r>
            <a:r>
              <a:rPr lang="en-US" altLang="zh-CN" b="1">
                <a:latin typeface="楷体" panose="02010609060101010101" charset="-122"/>
                <a:ea typeface="楷体"/>
              </a:rPr>
              <a:t>---</a:t>
            </a:r>
            <a:r>
              <a:rPr lang="zh-CN" altLang="en-US" b="1">
                <a:latin typeface="楷体" panose="02010609060101010101" charset="-122"/>
                <a:ea typeface="楷体"/>
              </a:rPr>
              <a:t>高度</a:t>
            </a: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1776095" y="2598420"/>
            <a:ext cx="1945005" cy="584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472C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7E6E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latin typeface="楷体" panose="02010609060101010101" charset="-122"/>
                <a:ea typeface="楷体"/>
              </a:rPr>
              <a:t>三峡的水</a:t>
            </a: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3822700" y="3102610"/>
            <a:ext cx="1152525" cy="584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472C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7E6E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latin typeface="楷体" panose="02010609060101010101" charset="-122"/>
                <a:ea typeface="楷体"/>
              </a:rPr>
              <a:t>春冬</a:t>
            </a: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4070985" y="4325620"/>
            <a:ext cx="531495" cy="593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472C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7E6E6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latin typeface="楷体" panose="02010609060101010101" charset="-122"/>
                <a:ea typeface="楷体"/>
              </a:rPr>
              <a:t>秋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070985" y="1878965"/>
            <a:ext cx="5683885" cy="584835"/>
            <a:chOff x="7321" y="2845"/>
            <a:chExt cx="8951" cy="921"/>
          </a:xfrm>
        </p:grpSpPr>
        <p:sp>
          <p:nvSpPr>
            <p:cNvPr id="16" name="Text Box 9"/>
            <p:cNvSpPr txBox="1">
              <a:spLocks noChangeArrowheads="1"/>
            </p:cNvSpPr>
            <p:nvPr/>
          </p:nvSpPr>
          <p:spPr bwMode="auto">
            <a:xfrm>
              <a:off x="7321" y="2845"/>
              <a:ext cx="1135" cy="9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472C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ysClr val="windowText" lastClr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7E6E6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b="1">
                  <a:latin typeface="楷体" panose="02010609060101010101" charset="-122"/>
                  <a:ea typeface="楷体"/>
                </a:rPr>
                <a:t>夏</a:t>
              </a:r>
            </a:p>
          </p:txBody>
        </p:sp>
        <p:sp>
          <p:nvSpPr>
            <p:cNvPr id="19" name="Text Box 12"/>
            <p:cNvSpPr txBox="1">
              <a:spLocks noChangeArrowheads="1"/>
            </p:cNvSpPr>
            <p:nvPr/>
          </p:nvSpPr>
          <p:spPr bwMode="auto">
            <a:xfrm>
              <a:off x="8872" y="2845"/>
              <a:ext cx="7400" cy="9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472C4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ysClr val="windowText" lastClr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7E6E6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b="1">
                  <a:latin typeface="楷体" panose="02010609060101010101" charset="-122"/>
                  <a:ea typeface="楷体"/>
                </a:rPr>
                <a:t>水势</a:t>
              </a:r>
              <a:r>
                <a:rPr lang="zh-CN" altLang="en-US" b="1">
                  <a:solidFill>
                    <a:srgbClr val="FF0000"/>
                  </a:solidFill>
                  <a:latin typeface="楷体" panose="02010609060101010101" charset="-122"/>
                  <a:ea typeface="楷体"/>
                </a:rPr>
                <a:t>浩大</a:t>
              </a:r>
              <a:r>
                <a:rPr lang="zh-CN" altLang="en-US" b="1">
                  <a:latin typeface="楷体" panose="02010609060101010101" charset="-122"/>
                  <a:ea typeface="楷体"/>
                </a:rPr>
                <a:t>，   水流</a:t>
              </a:r>
              <a:r>
                <a:rPr lang="zh-CN" altLang="en-US" b="1">
                  <a:solidFill>
                    <a:srgbClr val="FF0000"/>
                  </a:solidFill>
                  <a:latin typeface="楷体" panose="02010609060101010101" charset="-122"/>
                  <a:ea typeface="楷体"/>
                </a:rPr>
                <a:t>湍急</a:t>
              </a:r>
            </a:p>
          </p:txBody>
        </p:sp>
      </p:grp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5055870" y="3102610"/>
            <a:ext cx="416115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472C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7E6E6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素</a:t>
            </a:r>
            <a:r>
              <a:rPr lang="zh-CN" altLang="en-US" b="1">
                <a:latin typeface="楷体" panose="02010609060101010101" charset="-122"/>
                <a:ea typeface="楷体"/>
              </a:rPr>
              <a:t>湍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绿</a:t>
            </a:r>
            <a:r>
              <a:rPr lang="zh-CN" altLang="en-US" b="1">
                <a:latin typeface="楷体" panose="02010609060101010101" charset="-122"/>
                <a:ea typeface="楷体"/>
              </a:rPr>
              <a:t>潭， 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清荣峻茂</a:t>
            </a: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4791710" y="3961130"/>
            <a:ext cx="6657340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472C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7E6E6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latin typeface="楷体" panose="02010609060101010101" charset="-122"/>
                <a:ea typeface="楷体"/>
              </a:rPr>
              <a:t>林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寒</a:t>
            </a:r>
            <a:r>
              <a:rPr lang="zh-CN" altLang="en-US" b="1">
                <a:latin typeface="楷体" panose="02010609060101010101" charset="-122"/>
                <a:ea typeface="楷体"/>
              </a:rPr>
              <a:t>涧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肃   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latin typeface="楷体" panose="02010609060101010101" charset="-122"/>
                <a:ea typeface="楷体"/>
              </a:rPr>
              <a:t>高猿长啸  渔人歌谣   </a:t>
            </a:r>
          </a:p>
        </p:txBody>
      </p:sp>
      <p:sp>
        <p:nvSpPr>
          <p:cNvPr id="24" name="AutoShape 20"/>
          <p:cNvSpPr/>
          <p:nvPr/>
        </p:nvSpPr>
        <p:spPr bwMode="auto">
          <a:xfrm>
            <a:off x="1180465" y="802005"/>
            <a:ext cx="375285" cy="4450080"/>
          </a:xfrm>
          <a:prstGeom prst="leftBrace">
            <a:avLst>
              <a:gd name="adj1" fmla="val 193147"/>
              <a:gd name="adj2" fmla="val 50000"/>
            </a:avLst>
          </a:prstGeom>
          <a:noFill/>
          <a:ln w="9525">
            <a:solidFill>
              <a:srgbClr val="4D8F8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472C4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7E6E6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b="1">
              <a:latin typeface="楷体" panose="02010609060101010101" charset="-122"/>
              <a:ea typeface="楷体"/>
            </a:endParaRPr>
          </a:p>
        </p:txBody>
      </p:sp>
      <p:sp>
        <p:nvSpPr>
          <p:cNvPr id="25" name="AutoShape 21"/>
          <p:cNvSpPr/>
          <p:nvPr/>
        </p:nvSpPr>
        <p:spPr bwMode="auto">
          <a:xfrm>
            <a:off x="3625850" y="2096135"/>
            <a:ext cx="95250" cy="2510790"/>
          </a:xfrm>
          <a:prstGeom prst="leftBrace">
            <a:avLst>
              <a:gd name="adj1" fmla="val 100833"/>
              <a:gd name="adj2" fmla="val 50000"/>
            </a:avLst>
          </a:prstGeom>
          <a:noFill/>
          <a:ln w="9525">
            <a:solidFill>
              <a:srgbClr val="4D8F8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472C4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7E6E6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b="1">
              <a:latin typeface="楷体" panose="02010609060101010101" charset="-122"/>
              <a:ea typeface="楷体"/>
            </a:endParaRPr>
          </a:p>
        </p:txBody>
      </p:sp>
      <p:sp>
        <p:nvSpPr>
          <p:cNvPr id="28" name="Text Box 24"/>
          <p:cNvSpPr txBox="1">
            <a:spLocks noChangeArrowheads="1"/>
          </p:cNvSpPr>
          <p:nvPr/>
        </p:nvSpPr>
        <p:spPr bwMode="auto">
          <a:xfrm>
            <a:off x="411480" y="2463800"/>
            <a:ext cx="676910" cy="1861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472C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7E6E6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>
                <a:latin typeface="楷体" panose="02010609060101010101" charset="-122"/>
                <a:ea typeface="楷体"/>
              </a:rPr>
              <a:t>三峡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688205" y="246253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/>
              <a:t>夏水襄陵，沿溯阻绝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720330" y="246253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/>
              <a:t>朝发白帝，暮到江陵</a:t>
            </a:r>
          </a:p>
        </p:txBody>
      </p:sp>
      <p:sp>
        <p:nvSpPr>
          <p:cNvPr id="22" name="横卷形 21"/>
          <p:cNvSpPr/>
          <p:nvPr/>
        </p:nvSpPr>
        <p:spPr>
          <a:xfrm>
            <a:off x="4544060" y="5879465"/>
            <a:ext cx="7647940" cy="1144905"/>
          </a:xfrm>
          <a:prstGeom prst="horizontalScrol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latin typeface="楷体" panose="02010609060101010101" charset="-122"/>
                <a:ea typeface="楷体"/>
                <a:cs typeface="楷体" panose="02010609060101010101" charset="-122"/>
              </a:rPr>
              <a:t>写作点</a:t>
            </a:r>
            <a:r>
              <a:rPr lang="en-US" altLang="zh-CN" sz="3600" b="1">
                <a:latin typeface="楷体" panose="02010609060101010101" charset="-122"/>
                <a:ea typeface="楷体"/>
                <a:cs typeface="楷体" panose="02010609060101010101" charset="-122"/>
              </a:rPr>
              <a:t>1</a:t>
            </a:r>
            <a:r>
              <a:rPr lang="zh-CN" altLang="en-US" sz="3600" b="1">
                <a:latin typeface="楷体" panose="02010609060101010101" charset="-122"/>
                <a:ea typeface="楷体"/>
                <a:cs typeface="楷体" panose="02010609060101010101" charset="-122"/>
              </a:rPr>
              <a:t>：抓住特点，写景有神</a:t>
            </a:r>
          </a:p>
        </p:txBody>
      </p:sp>
    </p:spTree>
    <p:custDataLst>
      <p:tags r:id="rId4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文本框 28"/>
          <p:cNvSpPr txBox="1"/>
          <p:nvPr/>
        </p:nvSpPr>
        <p:spPr>
          <a:xfrm>
            <a:off x="133985" y="1977390"/>
            <a:ext cx="2937510" cy="534035"/>
          </a:xfrm>
          <a:prstGeom prst="rect">
            <a:avLst/>
          </a:prstGeom>
          <a:noFill/>
          <a:ln w="66675">
            <a:noFill/>
          </a:ln>
        </p:spPr>
        <p:txBody>
          <a:bodyPr wrap="none" rtlCol="0" anchor="t">
            <a:sp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/>
                <a:cs typeface="楷体" panose="02010609060101010101" charset="-122"/>
                <a:sym typeface="+mn-lt"/>
              </a:rPr>
              <a:t>高峰入云，清流见底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-1270" y="5496560"/>
            <a:ext cx="3017520" cy="977265"/>
          </a:xfrm>
          <a:prstGeom prst="rect">
            <a:avLst/>
          </a:prstGeom>
          <a:noFill/>
          <a:ln w="66675">
            <a:noFill/>
          </a:ln>
        </p:spPr>
        <p:txBody>
          <a:bodyPr wrap="square" rtlCol="0" anchor="t">
            <a:sp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/>
                <a:cs typeface="楷体" panose="02010609060101010101" charset="-122"/>
                <a:sym typeface="+mn-lt"/>
              </a:rPr>
              <a:t>晓雾将歇，猿鸟乱鸣；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/>
              <a:cs typeface="楷体" panose="02010609060101010101" charset="-122"/>
              <a:sym typeface="+mn-lt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/>
                <a:cs typeface="楷体" panose="02010609060101010101" charset="-122"/>
                <a:sym typeface="+mn-lt"/>
              </a:rPr>
              <a:t>夕日欲颓，沉鳞竞跃。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953635" y="1647825"/>
            <a:ext cx="2747645" cy="2721610"/>
            <a:chOff x="7801" y="2595"/>
            <a:chExt cx="4327" cy="4286"/>
          </a:xfrm>
        </p:grpSpPr>
        <p:sp>
          <p:nvSpPr>
            <p:cNvPr id="16423" name="Oval 8"/>
            <p:cNvSpPr>
              <a:spLocks noChangeArrowheads="1"/>
            </p:cNvSpPr>
            <p:nvPr/>
          </p:nvSpPr>
          <p:spPr bwMode="auto">
            <a:xfrm>
              <a:off x="7801" y="2595"/>
              <a:ext cx="4287" cy="4287"/>
            </a:xfrm>
            <a:prstGeom prst="ellipse">
              <a:avLst/>
            </a:prstGeom>
            <a:solidFill>
              <a:srgbClr val="DFD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rgbClr val="484849"/>
                  </a:solidFill>
                  <a:latin typeface="Arial" panose="020b0604020202020204" pitchFamily="34" charset="0"/>
                  <a:ea typeface="微软雅黑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rgbClr val="484849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294A5A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294A5A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294A5A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94A5A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94A5A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94A5A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294A5A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grpSp>
          <p:nvGrpSpPr>
            <p:cNvPr id="26" name="组合 43"/>
            <p:cNvGrpSpPr/>
            <p:nvPr/>
          </p:nvGrpSpPr>
          <p:grpSpPr>
            <a:xfrm>
              <a:off x="9908" y="3751"/>
              <a:ext cx="2221" cy="1975"/>
              <a:chOff x="6298977" y="3438123"/>
              <a:chExt cx="649287" cy="645795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6298977" y="3438123"/>
                <a:ext cx="649287" cy="64579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688A9E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sp>
            <p:nvSpPr>
              <p:cNvPr id="28" name="文本框 5"/>
              <p:cNvSpPr txBox="1">
                <a:spLocks noChangeArrowheads="1"/>
              </p:cNvSpPr>
              <p:nvPr/>
            </p:nvSpPr>
            <p:spPr bwMode="auto">
              <a:xfrm>
                <a:off x="6300192" y="3557908"/>
                <a:ext cx="648072" cy="50257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31" tIns="45715" rIns="91431" bIns="45715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</a:pPr>
                <a:r>
                  <a:rPr lang="zh-CN" altLang="en-US" sz="2400" b="1">
                    <a:solidFill>
                      <a:schemeClr val="bg1"/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</a:rPr>
                  <a:t>记承天寺夜游</a:t>
                </a: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7801" y="3739"/>
              <a:ext cx="2230" cy="2068"/>
              <a:chOff x="7842" y="3898"/>
              <a:chExt cx="2230" cy="2068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7842" y="3898"/>
                <a:ext cx="2230" cy="2068"/>
              </a:xfrm>
              <a:prstGeom prst="ellipse">
                <a:avLst/>
              </a:prstGeom>
              <a:solidFill>
                <a:srgbClr val="688A9E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800" b="1">
                  <a:solidFill>
                    <a:schemeClr val="bg1"/>
                  </a:solidFill>
                  <a:latin typeface="楷体" panose="02010609060101010101" charset="-122"/>
                  <a:ea typeface="楷体"/>
                </a:endParaRPr>
              </a:p>
            </p:txBody>
          </p:sp>
          <p:sp>
            <p:nvSpPr>
              <p:cNvPr id="31" name="文本框 5"/>
              <p:cNvSpPr txBox="1">
                <a:spLocks noChangeArrowheads="1"/>
              </p:cNvSpPr>
              <p:nvPr/>
            </p:nvSpPr>
            <p:spPr bwMode="auto">
              <a:xfrm>
                <a:off x="7978" y="4057"/>
                <a:ext cx="1934" cy="15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31" tIns="45715" rIns="91431" bIns="45715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</a:pPr>
                <a:r>
                  <a:rPr lang="zh-CN" altLang="en-US" sz="2400" b="1">
                    <a:solidFill>
                      <a:schemeClr val="bg1"/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</a:rPr>
                  <a:t>答谢中书书</a:t>
                </a: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9533255" y="2954020"/>
            <a:ext cx="2821940" cy="1198880"/>
            <a:chOff x="15013" y="5227"/>
            <a:chExt cx="4444" cy="1888"/>
          </a:xfrm>
        </p:grpSpPr>
        <p:sp>
          <p:nvSpPr>
            <p:cNvPr id="68" name="文本框 67"/>
            <p:cNvSpPr txBox="1"/>
            <p:nvPr/>
          </p:nvSpPr>
          <p:spPr>
            <a:xfrm>
              <a:off x="15013" y="5227"/>
              <a:ext cx="4444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楷体" panose="02010609060101010101" charset="-122"/>
                  <a:ea typeface="楷体"/>
                  <a:cs typeface="楷体" panose="02010609060101010101" charset="-122"/>
                </a:rPr>
                <a:t>水      月光</a:t>
              </a:r>
            </a:p>
            <a:p>
              <a:r>
                <a:rPr lang="zh-CN" altLang="en-US" sz="2400" b="1">
                  <a:latin typeface="楷体" panose="02010609060101010101" charset="-122"/>
                  <a:ea typeface="楷体"/>
                  <a:cs typeface="楷体" panose="02010609060101010101" charset="-122"/>
                </a:rPr>
                <a:t>藻荇     松柏影子</a:t>
              </a:r>
            </a:p>
            <a:p>
              <a:endParaRPr lang="zh-CN" altLang="en-US" sz="2400" b="1">
                <a:latin typeface="楷体" panose="02010609060101010101" charset="-122"/>
                <a:ea typeface="楷体"/>
                <a:cs typeface="楷体" panose="02010609060101010101" charset="-122"/>
              </a:endParaRPr>
            </a:p>
          </p:txBody>
        </p:sp>
        <p:sp>
          <p:nvSpPr>
            <p:cNvPr id="70" name="右箭头 69"/>
            <p:cNvSpPr/>
            <p:nvPr/>
          </p:nvSpPr>
          <p:spPr>
            <a:xfrm>
              <a:off x="15732" y="5625"/>
              <a:ext cx="1000" cy="122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右箭头 73"/>
            <p:cNvSpPr/>
            <p:nvPr/>
          </p:nvSpPr>
          <p:spPr>
            <a:xfrm>
              <a:off x="16087" y="6266"/>
              <a:ext cx="1047" cy="122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横卷形 74"/>
          <p:cNvSpPr/>
          <p:nvPr/>
        </p:nvSpPr>
        <p:spPr>
          <a:xfrm>
            <a:off x="4490720" y="5848985"/>
            <a:ext cx="7647940" cy="1144905"/>
          </a:xfrm>
          <a:prstGeom prst="horizontalScrol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latin typeface="楷体" panose="02010609060101010101" charset="-122"/>
                <a:ea typeface="楷体"/>
                <a:cs typeface="楷体" panose="02010609060101010101" charset="-122"/>
              </a:rPr>
              <a:t>写作点</a:t>
            </a:r>
            <a:r>
              <a:rPr lang="en-US" altLang="zh-CN" sz="3600" b="1">
                <a:latin typeface="楷体" panose="02010609060101010101" charset="-122"/>
                <a:ea typeface="楷体"/>
                <a:cs typeface="楷体" panose="02010609060101010101" charset="-122"/>
              </a:rPr>
              <a:t>2</a:t>
            </a:r>
            <a:r>
              <a:rPr lang="zh-CN" altLang="en-US" sz="3600" b="1">
                <a:latin typeface="楷体" panose="02010609060101010101" charset="-122"/>
                <a:ea typeface="楷体"/>
                <a:cs typeface="楷体" panose="02010609060101010101" charset="-122"/>
              </a:rPr>
              <a:t>：多种手法，写景聚神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133985" y="3649345"/>
            <a:ext cx="32435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/>
              </a:rPr>
              <a:t>两岸石壁，五色交辉。</a:t>
            </a:r>
          </a:p>
          <a:p>
            <a:r>
              <a:rPr lang="zh-CN" altLang="en-US" sz="2400" b="1">
                <a:latin typeface="楷体" panose="02010609060101010101" charset="-122"/>
                <a:ea typeface="楷体"/>
              </a:rPr>
              <a:t>青林翠竹，四时俱备。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9895205" y="2092325"/>
            <a:ext cx="2243455" cy="52197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/>
              </a:rPr>
              <a:t>比喻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70510" y="778510"/>
            <a:ext cx="3292475" cy="4541520"/>
            <a:chOff x="426" y="1226"/>
            <a:chExt cx="5185" cy="7152"/>
          </a:xfrm>
        </p:grpSpPr>
        <p:sp>
          <p:nvSpPr>
            <p:cNvPr id="25" name="文本框 24"/>
            <p:cNvSpPr txBox="1"/>
            <p:nvPr/>
          </p:nvSpPr>
          <p:spPr>
            <a:xfrm>
              <a:off x="933" y="1226"/>
              <a:ext cx="3182" cy="1888"/>
            </a:xfrm>
            <a:prstGeom prst="rect">
              <a:avLst/>
            </a:prstGeom>
            <a:noFill/>
            <a:ln w="3492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/>
                </a:rPr>
                <a:t> </a:t>
              </a:r>
              <a:r>
                <a:rPr lang="zh-CN" altLang="en-US" sz="2400" b="1">
                  <a:solidFill>
                    <a:schemeClr val="tx1"/>
                  </a:solidFill>
                  <a:latin typeface="楷体" panose="02010609060101010101" charset="-122"/>
                  <a:ea typeface="楷体"/>
                </a:rPr>
                <a:t>视角不同：</a:t>
              </a:r>
            </a:p>
            <a:p>
              <a:r>
                <a:rPr lang="zh-CN" altLang="en-US" sz="2400" b="1">
                  <a:solidFill>
                    <a:schemeClr val="tx1"/>
                  </a:solidFill>
                  <a:latin typeface="楷体" panose="02010609060101010101" charset="-122"/>
                  <a:ea typeface="楷体"/>
                </a:rPr>
                <a:t>仰、俯、</a:t>
              </a:r>
            </a:p>
            <a:p>
              <a:endPara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870" y="4739"/>
              <a:ext cx="2326" cy="725"/>
            </a:xfrm>
            <a:prstGeom prst="rect">
              <a:avLst/>
            </a:prstGeom>
            <a:noFill/>
            <a:ln w="3492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tx1"/>
                  </a:solidFill>
                  <a:latin typeface="楷体" panose="02010609060101010101" charset="-122"/>
                  <a:ea typeface="楷体"/>
                </a:rPr>
                <a:t>色彩渲染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426" y="7653"/>
              <a:ext cx="3896" cy="725"/>
            </a:xfrm>
            <a:prstGeom prst="rect">
              <a:avLst/>
            </a:prstGeom>
            <a:noFill/>
            <a:ln w="3492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tx1"/>
                  </a:solidFill>
                  <a:latin typeface="楷体" panose="02010609060101010101" charset="-122"/>
                  <a:ea typeface="楷体"/>
                </a:rPr>
                <a:t>动静、视听结合</a:t>
              </a:r>
            </a:p>
          </p:txBody>
        </p:sp>
        <p:sp>
          <p:nvSpPr>
            <p:cNvPr id="78" name="Line 16"/>
            <p:cNvSpPr>
              <a:spLocks noChangeShapeType="1"/>
            </p:cNvSpPr>
            <p:nvPr/>
          </p:nvSpPr>
          <p:spPr bwMode="auto">
            <a:xfrm rot="11040000">
              <a:off x="4293" y="2566"/>
              <a:ext cx="1271" cy="1346"/>
            </a:xfrm>
            <a:prstGeom prst="line">
              <a:avLst/>
            </a:prstGeom>
            <a:noFill/>
            <a:ln w="57150" cmpd="sng">
              <a:solidFill>
                <a:srgbClr val="FF0000"/>
              </a:solidFill>
              <a:prstDash val="solid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Line 16"/>
            <p:cNvSpPr>
              <a:spLocks noChangeShapeType="1"/>
            </p:cNvSpPr>
            <p:nvPr/>
          </p:nvSpPr>
          <p:spPr bwMode="auto">
            <a:xfrm rot="11040000" flipV="1">
              <a:off x="3627" y="4978"/>
              <a:ext cx="1535" cy="148"/>
            </a:xfrm>
            <a:prstGeom prst="line">
              <a:avLst/>
            </a:prstGeom>
            <a:noFill/>
            <a:ln w="57150" cmpd="sng">
              <a:solidFill>
                <a:srgbClr val="FF0000"/>
              </a:solidFill>
              <a:prstDash val="solid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Line 16"/>
            <p:cNvSpPr>
              <a:spLocks noChangeShapeType="1"/>
            </p:cNvSpPr>
            <p:nvPr/>
          </p:nvSpPr>
          <p:spPr bwMode="auto">
            <a:xfrm rot="8160000" flipV="1">
              <a:off x="4076" y="6992"/>
              <a:ext cx="1535" cy="148"/>
            </a:xfrm>
            <a:prstGeom prst="line">
              <a:avLst/>
            </a:prstGeom>
            <a:noFill/>
            <a:ln w="57150" cmpd="sng">
              <a:solidFill>
                <a:srgbClr val="FF0000"/>
              </a:solidFill>
              <a:prstDash val="solid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039995" y="4571365"/>
            <a:ext cx="3027680" cy="521970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/>
              <a:t>描写结合抒情议论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053080" y="852170"/>
            <a:ext cx="6480175" cy="4357370"/>
            <a:chOff x="4979" y="1584"/>
            <a:chExt cx="10205" cy="6862"/>
          </a:xfrm>
        </p:grpSpPr>
        <p:sp>
          <p:nvSpPr>
            <p:cNvPr id="16396" name="Line 19"/>
            <p:cNvSpPr>
              <a:spLocks noChangeShapeType="1"/>
            </p:cNvSpPr>
            <p:nvPr/>
          </p:nvSpPr>
          <p:spPr bwMode="auto">
            <a:xfrm flipH="1">
              <a:off x="11826" y="3059"/>
              <a:ext cx="1182" cy="680"/>
            </a:xfrm>
            <a:prstGeom prst="line">
              <a:avLst/>
            </a:prstGeom>
            <a:noFill/>
            <a:ln w="50800">
              <a:solidFill>
                <a:srgbClr val="7F7F7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8" name="Line 21"/>
            <p:cNvSpPr>
              <a:spLocks noChangeShapeType="1"/>
            </p:cNvSpPr>
            <p:nvPr/>
          </p:nvSpPr>
          <p:spPr bwMode="auto">
            <a:xfrm flipH="1">
              <a:off x="12128" y="4767"/>
              <a:ext cx="1249" cy="38"/>
            </a:xfrm>
            <a:prstGeom prst="line">
              <a:avLst/>
            </a:prstGeom>
            <a:noFill/>
            <a:ln w="50800">
              <a:solidFill>
                <a:srgbClr val="7F7F7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420" name="组合 36"/>
            <p:cNvGrpSpPr/>
            <p:nvPr/>
          </p:nvGrpSpPr>
          <p:grpSpPr>
            <a:xfrm>
              <a:off x="13010" y="1791"/>
              <a:ext cx="1635" cy="1635"/>
              <a:chExt cx="1038225" cy="1038225"/>
            </a:xfrm>
          </p:grpSpPr>
          <p:sp>
            <p:nvSpPr>
              <p:cNvPr id="23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8225" cy="1038225"/>
              </a:xfrm>
              <a:prstGeom prst="ellipse">
                <a:avLst/>
              </a:prstGeom>
              <a:solidFill>
                <a:srgbClr val="ED5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微软雅黑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6415" name="TextBox 38"/>
              <p:cNvSpPr txBox="1">
                <a:spLocks noChangeArrowheads="1"/>
              </p:cNvSpPr>
              <p:nvPr/>
            </p:nvSpPr>
            <p:spPr bwMode="auto">
              <a:xfrm>
                <a:off x="111125" y="150813"/>
                <a:ext cx="812800" cy="7067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微软雅黑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>
                    <a:solidFill>
                      <a:srgbClr val="FFFFFF"/>
                    </a:solidFill>
                    <a:latin typeface="微软雅黑" panose="020b0503020204020204" charset="-122"/>
                  </a:rPr>
                  <a:t>叙事开头</a:t>
                </a:r>
              </a:p>
            </p:txBody>
          </p:sp>
        </p:grpSp>
        <p:sp>
          <p:nvSpPr>
            <p:cNvPr id="5" name="Line 16"/>
            <p:cNvSpPr>
              <a:spLocks noChangeShapeType="1"/>
            </p:cNvSpPr>
            <p:nvPr/>
          </p:nvSpPr>
          <p:spPr bwMode="auto">
            <a:xfrm>
              <a:off x="7071" y="2957"/>
              <a:ext cx="865" cy="884"/>
            </a:xfrm>
            <a:prstGeom prst="line">
              <a:avLst/>
            </a:prstGeom>
            <a:noFill/>
            <a:ln w="50800">
              <a:solidFill>
                <a:srgbClr val="7F7F7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Line 20"/>
            <p:cNvSpPr>
              <a:spLocks noChangeShapeType="1"/>
            </p:cNvSpPr>
            <p:nvPr/>
          </p:nvSpPr>
          <p:spPr bwMode="auto">
            <a:xfrm flipH="1" flipV="1">
              <a:off x="11825" y="5890"/>
              <a:ext cx="1005" cy="618"/>
            </a:xfrm>
            <a:prstGeom prst="line">
              <a:avLst/>
            </a:prstGeom>
            <a:noFill/>
            <a:ln w="50800">
              <a:solidFill>
                <a:srgbClr val="7F7F7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" name="组合 21"/>
            <p:cNvGrpSpPr/>
            <p:nvPr/>
          </p:nvGrpSpPr>
          <p:grpSpPr>
            <a:xfrm>
              <a:off x="5614" y="1584"/>
              <a:ext cx="1635" cy="1635"/>
              <a:chExt cx="1038225" cy="1038225"/>
            </a:xfrm>
          </p:grpSpPr>
          <p:sp>
            <p:nvSpPr>
              <p:cNvPr id="8" name="Oval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8225" cy="1038225"/>
              </a:xfrm>
              <a:prstGeom prst="ellipse">
                <a:avLst/>
              </a:prstGeom>
              <a:solidFill>
                <a:srgbClr val="ED5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微软雅黑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9" name="TextBox 23"/>
              <p:cNvSpPr txBox="1">
                <a:spLocks noChangeArrowheads="1"/>
              </p:cNvSpPr>
              <p:nvPr/>
            </p:nvSpPr>
            <p:spPr bwMode="auto">
              <a:xfrm>
                <a:off x="112712" y="165100"/>
                <a:ext cx="812800" cy="7067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微软雅黑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>
                    <a:solidFill>
                      <a:srgbClr val="FFFFFF"/>
                    </a:solidFill>
                    <a:latin typeface="微软雅黑" panose="020b0503020204020204" charset="-122"/>
                  </a:rPr>
                  <a:t>感慨发端</a:t>
                </a:r>
              </a:p>
            </p:txBody>
          </p:sp>
        </p:grpSp>
        <p:grpSp>
          <p:nvGrpSpPr>
            <p:cNvPr id="10" name="组合 27"/>
            <p:cNvGrpSpPr/>
            <p:nvPr/>
          </p:nvGrpSpPr>
          <p:grpSpPr>
            <a:xfrm>
              <a:off x="4979" y="4233"/>
              <a:ext cx="1635" cy="1637"/>
              <a:chExt cx="1038225" cy="1039812"/>
            </a:xfrm>
          </p:grpSpPr>
          <p:sp>
            <p:nvSpPr>
              <p:cNvPr id="11" name="Oval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8225" cy="1039812"/>
              </a:xfrm>
              <a:prstGeom prst="ellipse">
                <a:avLst/>
              </a:prstGeom>
              <a:solidFill>
                <a:srgbClr val="ED5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微软雅黑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2" name="TextBox 29"/>
              <p:cNvSpPr txBox="1">
                <a:spLocks noChangeArrowheads="1"/>
              </p:cNvSpPr>
              <p:nvPr/>
            </p:nvSpPr>
            <p:spPr bwMode="auto">
              <a:xfrm>
                <a:off x="127000" y="173037"/>
                <a:ext cx="811212" cy="7069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微软雅黑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>
                    <a:solidFill>
                      <a:srgbClr val="FFFFFF"/>
                    </a:solidFill>
                    <a:latin typeface="微软雅黑" panose="020b0503020204020204" charset="-122"/>
                  </a:rPr>
                  <a:t>中间写景</a:t>
                </a:r>
              </a:p>
            </p:txBody>
          </p:sp>
        </p:grpSp>
        <p:grpSp>
          <p:nvGrpSpPr>
            <p:cNvPr id="13" name="组合 30"/>
            <p:cNvGrpSpPr/>
            <p:nvPr/>
          </p:nvGrpSpPr>
          <p:grpSpPr>
            <a:xfrm>
              <a:off x="12830" y="6306"/>
              <a:ext cx="1635" cy="1637"/>
              <a:chOff x="-121285" y="-283296"/>
              <a:chExt cx="1038225" cy="1039812"/>
            </a:xfrm>
          </p:grpSpPr>
          <p:sp>
            <p:nvSpPr>
              <p:cNvPr id="14" name="Oval 14"/>
              <p:cNvSpPr>
                <a:spLocks noChangeArrowheads="1"/>
              </p:cNvSpPr>
              <p:nvPr/>
            </p:nvSpPr>
            <p:spPr bwMode="auto">
              <a:xfrm>
                <a:off x="-121285" y="-283296"/>
                <a:ext cx="1038225" cy="1039812"/>
              </a:xfrm>
              <a:prstGeom prst="ellipse">
                <a:avLst/>
              </a:prstGeom>
              <a:solidFill>
                <a:srgbClr val="ED5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微软雅黑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5" name="TextBox 32"/>
              <p:cNvSpPr txBox="1">
                <a:spLocks noChangeArrowheads="1"/>
              </p:cNvSpPr>
              <p:nvPr/>
            </p:nvSpPr>
            <p:spPr bwMode="auto">
              <a:xfrm>
                <a:off x="-8572" y="-116611"/>
                <a:ext cx="812800" cy="7069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微软雅黑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>
                    <a:solidFill>
                      <a:srgbClr val="FFFFFF"/>
                    </a:solidFill>
                    <a:latin typeface="微软雅黑" panose="020b0503020204020204" charset="-122"/>
                  </a:rPr>
                  <a:t>议论抒怀</a:t>
                </a:r>
              </a:p>
            </p:txBody>
          </p:sp>
        </p:grpSp>
        <p:grpSp>
          <p:nvGrpSpPr>
            <p:cNvPr id="16" name="组合 33"/>
            <p:cNvGrpSpPr/>
            <p:nvPr/>
          </p:nvGrpSpPr>
          <p:grpSpPr>
            <a:xfrm>
              <a:off x="13550" y="3960"/>
              <a:ext cx="1635" cy="1635"/>
              <a:chExt cx="1038225" cy="1038225"/>
            </a:xfrm>
          </p:grpSpPr>
          <p:sp>
            <p:nvSpPr>
              <p:cNvPr id="19" name="Oval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8225" cy="1038225"/>
              </a:xfrm>
              <a:prstGeom prst="ellipse">
                <a:avLst/>
              </a:prstGeom>
              <a:solidFill>
                <a:srgbClr val="ED5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微软雅黑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21" name="TextBox 35"/>
              <p:cNvSpPr txBox="1">
                <a:spLocks noChangeArrowheads="1"/>
              </p:cNvSpPr>
              <p:nvPr/>
            </p:nvSpPr>
            <p:spPr bwMode="auto">
              <a:xfrm>
                <a:off x="115887" y="158750"/>
                <a:ext cx="812800" cy="7067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微软雅黑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>
                    <a:solidFill>
                      <a:srgbClr val="FFFFFF"/>
                    </a:solidFill>
                    <a:latin typeface="微软雅黑" panose="020b0503020204020204" charset="-122"/>
                  </a:rPr>
                  <a:t>中间写景</a:t>
                </a:r>
              </a:p>
            </p:txBody>
          </p:sp>
        </p:grpSp>
        <p:grpSp>
          <p:nvGrpSpPr>
            <p:cNvPr id="24" name="组合 27"/>
            <p:cNvGrpSpPr/>
            <p:nvPr/>
          </p:nvGrpSpPr>
          <p:grpSpPr>
            <a:xfrm>
              <a:off x="6165" y="6810"/>
              <a:ext cx="1635" cy="1637"/>
              <a:chExt cx="1038225" cy="1039812"/>
            </a:xfrm>
          </p:grpSpPr>
          <p:sp>
            <p:nvSpPr>
              <p:cNvPr id="32" name="Oval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8225" cy="1039812"/>
              </a:xfrm>
              <a:prstGeom prst="ellipse">
                <a:avLst/>
              </a:prstGeom>
              <a:solidFill>
                <a:srgbClr val="ED5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微软雅黑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33" name="TextBox 29"/>
              <p:cNvSpPr txBox="1">
                <a:spLocks noChangeArrowheads="1"/>
              </p:cNvSpPr>
              <p:nvPr/>
            </p:nvSpPr>
            <p:spPr bwMode="auto">
              <a:xfrm>
                <a:off x="127000" y="173037"/>
                <a:ext cx="811212" cy="7069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微软雅黑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rgbClr val="484849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rgbClr val="294A5A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>
                    <a:solidFill>
                      <a:srgbClr val="FFFFFF"/>
                    </a:solidFill>
                    <a:latin typeface="微软雅黑" panose="020b0503020204020204" charset="-122"/>
                  </a:rPr>
                  <a:t>议论结尾</a:t>
                </a:r>
              </a:p>
            </p:txBody>
          </p:sp>
        </p:grpSp>
        <p:sp>
          <p:nvSpPr>
            <p:cNvPr id="34" name="Line 17"/>
            <p:cNvSpPr>
              <a:spLocks noChangeShapeType="1"/>
            </p:cNvSpPr>
            <p:nvPr/>
          </p:nvSpPr>
          <p:spPr bwMode="auto">
            <a:xfrm flipV="1">
              <a:off x="7642" y="6006"/>
              <a:ext cx="652" cy="832"/>
            </a:xfrm>
            <a:prstGeom prst="line">
              <a:avLst/>
            </a:prstGeom>
            <a:noFill/>
            <a:ln w="50800">
              <a:solidFill>
                <a:srgbClr val="7F7F7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Line 16"/>
            <p:cNvSpPr>
              <a:spLocks noChangeShapeType="1"/>
            </p:cNvSpPr>
            <p:nvPr/>
          </p:nvSpPr>
          <p:spPr bwMode="auto">
            <a:xfrm>
              <a:off x="6709" y="5187"/>
              <a:ext cx="1132" cy="21"/>
            </a:xfrm>
            <a:prstGeom prst="line">
              <a:avLst/>
            </a:prstGeom>
            <a:noFill/>
            <a:ln w="50800">
              <a:solidFill>
                <a:srgbClr val="7F7F7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4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75" grpId="0"/>
      <p:bldP spid="77" grpId="0"/>
      <p:bldP spid="67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8" name="Group 1"/>
          <p:cNvGrpSpPr/>
          <p:nvPr/>
        </p:nvGrpSpPr>
        <p:grpSpPr>
          <a:xfrm>
            <a:off x="2987352" y="1634278"/>
            <a:ext cx="5730064" cy="5223935"/>
            <a:chOff x="2580218" y="2118"/>
            <a:chExt cx="7222067" cy="6364817"/>
          </a:xfrm>
        </p:grpSpPr>
        <p:sp>
          <p:nvSpPr>
            <p:cNvPr id="29" name="Freeform 7"/>
            <p:cNvSpPr/>
            <p:nvPr/>
          </p:nvSpPr>
          <p:spPr bwMode="auto">
            <a:xfrm>
              <a:off x="5251452" y="2965451"/>
              <a:ext cx="1869017" cy="3401484"/>
            </a:xfrm>
            <a:custGeom>
              <a:gdLst>
                <a:gd name="T0" fmla="*/ 558 w 679"/>
                <a:gd name="T1" fmla="*/ 1235 h 1235"/>
                <a:gd name="T2" fmla="*/ 517 w 679"/>
                <a:gd name="T3" fmla="*/ 546 h 1235"/>
                <a:gd name="T4" fmla="*/ 669 w 679"/>
                <a:gd name="T5" fmla="*/ 191 h 1235"/>
                <a:gd name="T6" fmla="*/ 593 w 679"/>
                <a:gd name="T7" fmla="*/ 207 h 1235"/>
                <a:gd name="T8" fmla="*/ 451 w 679"/>
                <a:gd name="T9" fmla="*/ 310 h 1235"/>
                <a:gd name="T10" fmla="*/ 331 w 679"/>
                <a:gd name="T11" fmla="*/ 25 h 1235"/>
                <a:gd name="T12" fmla="*/ 319 w 679"/>
                <a:gd name="T13" fmla="*/ 214 h 1235"/>
                <a:gd name="T14" fmla="*/ 199 w 679"/>
                <a:gd name="T15" fmla="*/ 139 h 1235"/>
                <a:gd name="T16" fmla="*/ 110 w 679"/>
                <a:gd name="T17" fmla="*/ 71 h 1235"/>
                <a:gd name="T18" fmla="*/ 216 w 679"/>
                <a:gd name="T19" fmla="*/ 311 h 1235"/>
                <a:gd name="T20" fmla="*/ 40 w 679"/>
                <a:gd name="T21" fmla="*/ 150 h 1235"/>
                <a:gd name="T22" fmla="*/ 37 w 679"/>
                <a:gd name="T23" fmla="*/ 224 h 1235"/>
                <a:gd name="T24" fmla="*/ 180 w 679"/>
                <a:gd name="T25" fmla="*/ 388 h 1235"/>
                <a:gd name="T26" fmla="*/ 44 w 679"/>
                <a:gd name="T27" fmla="*/ 317 h 1235"/>
                <a:gd name="T28" fmla="*/ 85 w 679"/>
                <a:gd name="T29" fmla="*/ 408 h 1235"/>
                <a:gd name="T30" fmla="*/ 303 w 679"/>
                <a:gd name="T31" fmla="*/ 668 h 1235"/>
                <a:gd name="T32" fmla="*/ 275 w 679"/>
                <a:gd name="T33" fmla="*/ 1139 h 12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9" h="1235">
                  <a:moveTo>
                    <a:pt x="558" y="1235"/>
                  </a:moveTo>
                  <a:cubicBezTo>
                    <a:pt x="558" y="1235"/>
                    <a:pt x="455" y="806"/>
                    <a:pt x="517" y="546"/>
                  </a:cubicBezTo>
                  <a:cubicBezTo>
                    <a:pt x="580" y="285"/>
                    <a:pt x="679" y="231"/>
                    <a:pt x="669" y="191"/>
                  </a:cubicBezTo>
                  <a:cubicBezTo>
                    <a:pt x="660" y="151"/>
                    <a:pt x="609" y="170"/>
                    <a:pt x="593" y="207"/>
                  </a:cubicBezTo>
                  <a:cubicBezTo>
                    <a:pt x="577" y="243"/>
                    <a:pt x="512" y="323"/>
                    <a:pt x="451" y="310"/>
                  </a:cubicBezTo>
                  <a:cubicBezTo>
                    <a:pt x="391" y="297"/>
                    <a:pt x="375" y="49"/>
                    <a:pt x="331" y="25"/>
                  </a:cubicBezTo>
                  <a:cubicBezTo>
                    <a:pt x="287" y="0"/>
                    <a:pt x="302" y="114"/>
                    <a:pt x="319" y="214"/>
                  </a:cubicBezTo>
                  <a:cubicBezTo>
                    <a:pt x="336" y="313"/>
                    <a:pt x="252" y="258"/>
                    <a:pt x="199" y="139"/>
                  </a:cubicBezTo>
                  <a:cubicBezTo>
                    <a:pt x="146" y="20"/>
                    <a:pt x="115" y="54"/>
                    <a:pt x="110" y="71"/>
                  </a:cubicBezTo>
                  <a:cubicBezTo>
                    <a:pt x="104" y="88"/>
                    <a:pt x="225" y="300"/>
                    <a:pt x="216" y="311"/>
                  </a:cubicBezTo>
                  <a:cubicBezTo>
                    <a:pt x="208" y="321"/>
                    <a:pt x="55" y="145"/>
                    <a:pt x="40" y="150"/>
                  </a:cubicBezTo>
                  <a:cubicBezTo>
                    <a:pt x="26" y="155"/>
                    <a:pt x="0" y="169"/>
                    <a:pt x="37" y="224"/>
                  </a:cubicBezTo>
                  <a:cubicBezTo>
                    <a:pt x="73" y="280"/>
                    <a:pt x="187" y="373"/>
                    <a:pt x="180" y="388"/>
                  </a:cubicBezTo>
                  <a:cubicBezTo>
                    <a:pt x="173" y="404"/>
                    <a:pt x="78" y="319"/>
                    <a:pt x="44" y="317"/>
                  </a:cubicBezTo>
                  <a:cubicBezTo>
                    <a:pt x="9" y="315"/>
                    <a:pt x="23" y="364"/>
                    <a:pt x="85" y="408"/>
                  </a:cubicBezTo>
                  <a:cubicBezTo>
                    <a:pt x="147" y="452"/>
                    <a:pt x="298" y="501"/>
                    <a:pt x="303" y="668"/>
                  </a:cubicBezTo>
                  <a:cubicBezTo>
                    <a:pt x="308" y="835"/>
                    <a:pt x="275" y="1139"/>
                    <a:pt x="275" y="1139"/>
                  </a:cubicBezTo>
                </a:path>
              </a:pathLst>
            </a:custGeom>
            <a:solidFill>
              <a:srgbClr val="ACCB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30" name="Freeform 8"/>
            <p:cNvSpPr/>
            <p:nvPr/>
          </p:nvSpPr>
          <p:spPr bwMode="auto">
            <a:xfrm>
              <a:off x="5444068" y="2118"/>
              <a:ext cx="3471333" cy="3282951"/>
            </a:xfrm>
            <a:custGeom>
              <a:gdLst>
                <a:gd name="T0" fmla="*/ 388 w 1261"/>
                <a:gd name="T1" fmla="*/ 1185 h 1192"/>
                <a:gd name="T2" fmla="*/ 659 w 1261"/>
                <a:gd name="T3" fmla="*/ 0 h 1192"/>
                <a:gd name="T4" fmla="*/ 490 w 1261"/>
                <a:gd name="T5" fmla="*/ 1192 h 1192"/>
                <a:gd name="T6" fmla="*/ 595 w 1261"/>
                <a:gd name="T7" fmla="*/ 548 h 1192"/>
                <a:gd name="T8" fmla="*/ 388 w 1261"/>
                <a:gd name="T9" fmla="*/ 1185 h 1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1" h="1192">
                  <a:moveTo>
                    <a:pt x="388" y="1185"/>
                  </a:moveTo>
                  <a:cubicBezTo>
                    <a:pt x="388" y="1185"/>
                    <a:pt x="0" y="615"/>
                    <a:pt x="659" y="0"/>
                  </a:cubicBezTo>
                  <a:cubicBezTo>
                    <a:pt x="659" y="0"/>
                    <a:pt x="1261" y="710"/>
                    <a:pt x="490" y="1192"/>
                  </a:cubicBezTo>
                  <a:cubicBezTo>
                    <a:pt x="490" y="1192"/>
                    <a:pt x="508" y="734"/>
                    <a:pt x="595" y="548"/>
                  </a:cubicBezTo>
                  <a:cubicBezTo>
                    <a:pt x="595" y="548"/>
                    <a:pt x="363" y="953"/>
                    <a:pt x="388" y="1185"/>
                  </a:cubicBezTo>
                  <a:close/>
                </a:path>
              </a:pathLst>
            </a:custGeom>
            <a:solidFill>
              <a:srgbClr val="297F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31" name="Freeform 9"/>
            <p:cNvSpPr/>
            <p:nvPr/>
          </p:nvSpPr>
          <p:spPr bwMode="auto">
            <a:xfrm>
              <a:off x="7232652" y="2036236"/>
              <a:ext cx="2569633" cy="2518833"/>
            </a:xfrm>
            <a:custGeom>
              <a:gdLst>
                <a:gd name="T0" fmla="*/ 0 w 933"/>
                <a:gd name="T1" fmla="*/ 502 h 915"/>
                <a:gd name="T2" fmla="*/ 933 w 933"/>
                <a:gd name="T3" fmla="*/ 207 h 915"/>
                <a:gd name="T4" fmla="*/ 37 w 933"/>
                <a:gd name="T5" fmla="*/ 576 h 915"/>
                <a:gd name="T6" fmla="*/ 527 w 933"/>
                <a:gd name="T7" fmla="*/ 386 h 915"/>
                <a:gd name="T8" fmla="*/ 0 w 933"/>
                <a:gd name="T9" fmla="*/ 502 h 9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915">
                  <a:moveTo>
                    <a:pt x="0" y="502"/>
                  </a:moveTo>
                  <a:cubicBezTo>
                    <a:pt x="0" y="502"/>
                    <a:pt x="238" y="0"/>
                    <a:pt x="933" y="207"/>
                  </a:cubicBezTo>
                  <a:cubicBezTo>
                    <a:pt x="933" y="207"/>
                    <a:pt x="686" y="915"/>
                    <a:pt x="37" y="576"/>
                  </a:cubicBezTo>
                  <a:cubicBezTo>
                    <a:pt x="37" y="576"/>
                    <a:pt x="362" y="402"/>
                    <a:pt x="527" y="386"/>
                  </a:cubicBezTo>
                  <a:cubicBezTo>
                    <a:pt x="527" y="386"/>
                    <a:pt x="151" y="390"/>
                    <a:pt x="0" y="502"/>
                  </a:cubicBezTo>
                  <a:close/>
                </a:path>
              </a:pathLst>
            </a:custGeom>
            <a:solidFill>
              <a:srgbClr val="5AA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32" name="Freeform 10"/>
            <p:cNvSpPr/>
            <p:nvPr/>
          </p:nvSpPr>
          <p:spPr bwMode="auto">
            <a:xfrm>
              <a:off x="2580218" y="1509185"/>
              <a:ext cx="2671233" cy="2823633"/>
            </a:xfrm>
            <a:custGeom>
              <a:gdLst>
                <a:gd name="T0" fmla="*/ 966 w 970"/>
                <a:gd name="T1" fmla="*/ 703 h 1025"/>
                <a:gd name="T2" fmla="*/ 0 w 970"/>
                <a:gd name="T3" fmla="*/ 498 h 1025"/>
                <a:gd name="T4" fmla="*/ 970 w 970"/>
                <a:gd name="T5" fmla="*/ 620 h 1025"/>
                <a:gd name="T6" fmla="*/ 445 w 970"/>
                <a:gd name="T7" fmla="*/ 543 h 1025"/>
                <a:gd name="T8" fmla="*/ 966 w 970"/>
                <a:gd name="T9" fmla="*/ 703 h 10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0" h="1025">
                  <a:moveTo>
                    <a:pt x="966" y="703"/>
                  </a:moveTo>
                  <a:cubicBezTo>
                    <a:pt x="966" y="703"/>
                    <a:pt x="507" y="1025"/>
                    <a:pt x="0" y="498"/>
                  </a:cubicBezTo>
                  <a:cubicBezTo>
                    <a:pt x="0" y="498"/>
                    <a:pt x="568" y="0"/>
                    <a:pt x="970" y="620"/>
                  </a:cubicBezTo>
                  <a:cubicBezTo>
                    <a:pt x="970" y="620"/>
                    <a:pt x="598" y="611"/>
                    <a:pt x="445" y="543"/>
                  </a:cubicBezTo>
                  <a:cubicBezTo>
                    <a:pt x="445" y="543"/>
                    <a:pt x="778" y="726"/>
                    <a:pt x="966" y="703"/>
                  </a:cubicBezTo>
                  <a:close/>
                </a:path>
              </a:pathLst>
            </a:custGeom>
            <a:solidFill>
              <a:srgbClr val="4A66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33" name="Freeform 11"/>
            <p:cNvSpPr/>
            <p:nvPr/>
          </p:nvSpPr>
          <p:spPr bwMode="auto">
            <a:xfrm>
              <a:off x="3920068" y="249768"/>
              <a:ext cx="2667000" cy="2779184"/>
            </a:xfrm>
            <a:custGeom>
              <a:gdLst>
                <a:gd name="T0" fmla="*/ 594 w 968"/>
                <a:gd name="T1" fmla="*/ 1009 h 1009"/>
                <a:gd name="T2" fmla="*/ 142 w 968"/>
                <a:gd name="T3" fmla="*/ 0 h 1009"/>
                <a:gd name="T4" fmla="*/ 671 w 968"/>
                <a:gd name="T5" fmla="*/ 958 h 1009"/>
                <a:gd name="T6" fmla="*/ 395 w 968"/>
                <a:gd name="T7" fmla="*/ 433 h 1009"/>
                <a:gd name="T8" fmla="*/ 594 w 968"/>
                <a:gd name="T9" fmla="*/ 1009 h 100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1009">
                  <a:moveTo>
                    <a:pt x="594" y="1009"/>
                  </a:moveTo>
                  <a:cubicBezTo>
                    <a:pt x="594" y="1009"/>
                    <a:pt x="0" y="806"/>
                    <a:pt x="142" y="0"/>
                  </a:cubicBezTo>
                  <a:cubicBezTo>
                    <a:pt x="142" y="0"/>
                    <a:pt x="968" y="186"/>
                    <a:pt x="671" y="958"/>
                  </a:cubicBezTo>
                  <a:cubicBezTo>
                    <a:pt x="671" y="958"/>
                    <a:pt x="435" y="615"/>
                    <a:pt x="395" y="433"/>
                  </a:cubicBezTo>
                  <a:cubicBezTo>
                    <a:pt x="395" y="433"/>
                    <a:pt x="449" y="854"/>
                    <a:pt x="594" y="1009"/>
                  </a:cubicBezTo>
                  <a:close/>
                </a:path>
              </a:pathLst>
            </a:custGeom>
            <a:solidFill>
              <a:srgbClr val="629D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43255" y="745490"/>
            <a:ext cx="5674360" cy="5303520"/>
            <a:chOff x="1013" y="1174"/>
            <a:chExt cx="8936" cy="8352"/>
          </a:xfrm>
        </p:grpSpPr>
        <p:sp>
          <p:nvSpPr>
            <p:cNvPr id="71" name="išľíďè"/>
            <p:cNvSpPr/>
            <p:nvPr/>
          </p:nvSpPr>
          <p:spPr bwMode="auto">
            <a:xfrm>
              <a:off x="1013" y="6776"/>
              <a:ext cx="6411" cy="2750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/>
                  <a:cs typeface="等线" panose="02010600030101010101" charset="-122"/>
                  <a:sym typeface="等线"/>
                </a:rPr>
                <a:t>俯、平、仰结合</a:t>
              </a:r>
            </a:p>
            <a:p>
              <a:pPr marL="0" marR="0" lvl="0" indent="0" algn="l" defTabSz="913765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/>
                  <a:cs typeface="等线" panose="02010600030101010101" charset="-122"/>
                  <a:sym typeface="等线"/>
                </a:rPr>
                <a:t>水皆缥碧，千丈见底。</a:t>
              </a:r>
            </a:p>
            <a:p>
              <a:pPr marL="0" marR="0" lvl="0" indent="0" algn="l" defTabSz="913765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/>
                  <a:cs typeface="等线" panose="02010600030101010101" charset="-122"/>
                  <a:sym typeface="等线"/>
                </a:rPr>
                <a:t>夹岸高山，皆生寒树。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/>
                <a:cs typeface="等线" panose="02010600030101010101" charset="-122"/>
                <a:sym typeface="等线"/>
              </a:endParaRPr>
            </a:p>
            <a:p>
              <a:pPr marL="0" marR="0" lvl="0" indent="0" algn="l" defTabSz="913765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/>
                <a:cs typeface="等线" panose="02010600030101010101" charset="-122"/>
                <a:sym typeface="等线"/>
              </a:endParaRPr>
            </a:p>
          </p:txBody>
        </p:sp>
        <p:sp>
          <p:nvSpPr>
            <p:cNvPr id="73" name="išľíďè"/>
            <p:cNvSpPr/>
            <p:nvPr/>
          </p:nvSpPr>
          <p:spPr bwMode="auto">
            <a:xfrm>
              <a:off x="2087" y="1174"/>
              <a:ext cx="4571" cy="3503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2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/>
                  <a:cs typeface="等线" panose="02010600030101010101" charset="-122"/>
                  <a:sym typeface="等线"/>
                </a:rPr>
                <a:t>动静、视听结合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/>
                <a:cs typeface="等线" panose="02010600030101010101" charset="-122"/>
                <a:sym typeface="等线"/>
              </a:endParaRPr>
            </a:p>
            <a:p>
              <a:pPr marL="0" marR="0" lvl="0" indent="0" algn="l" defTabSz="913765" rtl="0" eaLnBrk="1" fontAlgn="auto" latinLnBrk="0" hangingPunct="1">
                <a:lnSpc>
                  <a:spcPct val="12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noProof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/>
                  <a:cs typeface="等线" panose="02010600030101010101" charset="-122"/>
                  <a:sym typeface="等线"/>
                </a:rPr>
                <a:t>山、水、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/>
                <a:cs typeface="等线" panose="02010600030101010101" charset="-122"/>
                <a:sym typeface="等线"/>
              </a:endParaRPr>
            </a:p>
            <a:p>
              <a:pPr marL="0" marR="0" lvl="0" indent="0" algn="l" defTabSz="913765" rtl="0" eaLnBrk="1" fontAlgn="auto" latinLnBrk="0" hangingPunct="1">
                <a:lnSpc>
                  <a:spcPct val="12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noProof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/>
                  <a:cs typeface="等线" panose="02010600030101010101" charset="-122"/>
                  <a:sym typeface="等线"/>
                </a:rPr>
                <a:t>蝉转、鸟鸣、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/>
                <a:cs typeface="等线" panose="02010600030101010101" charset="-122"/>
                <a:sym typeface="等线"/>
              </a:endParaRPr>
            </a:p>
            <a:p>
              <a:pPr marL="0" marR="0" lvl="0" indent="0" algn="l" defTabSz="913765" rtl="0" eaLnBrk="1" fontAlgn="auto" latinLnBrk="0" hangingPunct="1">
                <a:lnSpc>
                  <a:spcPct val="12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noProof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/>
                  <a:cs typeface="等线" panose="02010600030101010101" charset="-122"/>
                  <a:sym typeface="等线"/>
                </a:rPr>
                <a:t>水声、猿叫</a:t>
              </a:r>
              <a:endParaRPr lang="zh-CN" altLang="en-US" sz="2800">
                <a:solidFill>
                  <a:sysClr val="window" lastClr="FFFFFF">
                    <a:lumMod val="50000"/>
                  </a:sys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  <a:cs typeface="等线" panose="02010600030101010101" charset="-122"/>
                <a:sym typeface="等线"/>
              </a:endParaRPr>
            </a:p>
          </p:txBody>
        </p:sp>
        <p:sp>
          <p:nvSpPr>
            <p:cNvPr id="61" name="文本框 5"/>
            <p:cNvSpPr txBox="1">
              <a:spLocks noChangeArrowheads="1"/>
            </p:cNvSpPr>
            <p:nvPr/>
          </p:nvSpPr>
          <p:spPr bwMode="auto">
            <a:xfrm>
              <a:off x="6141" y="3666"/>
              <a:ext cx="3809" cy="1769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31" tIns="45715" rIns="91431" bIns="45715">
              <a:spAutoFit/>
            </a:bodyPr>
            <a:lstStyle>
              <a:lvl1pPr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chemeClr val="tx1"/>
                  </a:solidFill>
                  <a:latin typeface="楷体" panose="02010609060101010101" charset="-122"/>
                  <a:ea typeface="楷体"/>
                </a:rPr>
                <a:t>动静、</a:t>
              </a: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chemeClr val="tx1"/>
                  </a:solidFill>
                  <a:latin typeface="楷体" panose="02010609060101010101" charset="-122"/>
                  <a:ea typeface="楷体"/>
                </a:rPr>
                <a:t>视听结合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244" y="5869"/>
              <a:ext cx="1414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>
                  <a:solidFill>
                    <a:schemeClr val="tx1"/>
                  </a:solidFill>
                  <a:latin typeface="楷体" panose="02010609060101010101" charset="-122"/>
                  <a:ea typeface="楷体"/>
                </a:rPr>
                <a:t>视角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66485" y="90170"/>
            <a:ext cx="5882005" cy="6200140"/>
            <a:chOff x="9711" y="142"/>
            <a:chExt cx="9263" cy="9764"/>
          </a:xfrm>
        </p:grpSpPr>
        <p:sp>
          <p:nvSpPr>
            <p:cNvPr id="53" name="文本框 5"/>
            <p:cNvSpPr txBox="1">
              <a:spLocks noChangeArrowheads="1"/>
            </p:cNvSpPr>
            <p:nvPr/>
          </p:nvSpPr>
          <p:spPr bwMode="auto">
            <a:xfrm>
              <a:off x="9711" y="3434"/>
              <a:ext cx="1684" cy="1769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31" tIns="45715" rIns="91431" bIns="45715">
              <a:spAutoFit/>
            </a:bodyPr>
            <a:lstStyle>
              <a:lvl1pPr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chemeClr val="tx1"/>
                  </a:solidFill>
                  <a:latin typeface="楷体" panose="02010609060101010101" charset="-122"/>
                  <a:ea typeface="楷体"/>
                </a:rPr>
                <a:t>运用修辞</a:t>
              </a:r>
            </a:p>
          </p:txBody>
        </p:sp>
        <p:sp>
          <p:nvSpPr>
            <p:cNvPr id="72" name="išľíďè"/>
            <p:cNvSpPr/>
            <p:nvPr/>
          </p:nvSpPr>
          <p:spPr bwMode="auto">
            <a:xfrm>
              <a:off x="11861" y="142"/>
              <a:ext cx="5602" cy="453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defTabSz="9137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/>
                  <a:cs typeface="等线" panose="02010600030101010101" charset="-122"/>
                  <a:sym typeface="等线"/>
                </a:rPr>
                <a:t>夸张，比喻</a:t>
              </a:r>
            </a:p>
            <a:p>
              <a:pPr defTabSz="9137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2800" b="1">
                  <a:solidFill>
                    <a:schemeClr val="tx1"/>
                  </a:solidFill>
                  <a:latin typeface="楷体" panose="02010609060101010101" charset="-122"/>
                  <a:ea typeface="楷体"/>
                  <a:cs typeface="等线" panose="02010600030101010101" charset="-122"/>
                  <a:sym typeface="等线"/>
                </a:rPr>
                <a:t>急湍甚箭，猛浪若奔</a:t>
              </a:r>
            </a:p>
            <a:p>
              <a:pPr defTabSz="9137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/>
                  <a:cs typeface="等线" panose="02010600030101010101" charset="-122"/>
                  <a:sym typeface="等线"/>
                </a:rPr>
                <a:t>拟人</a:t>
              </a:r>
            </a:p>
            <a:p>
              <a:pPr defTabSz="9137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2800" b="1">
                  <a:solidFill>
                    <a:schemeClr val="tx1"/>
                  </a:solidFill>
                  <a:latin typeface="楷体" panose="02010609060101010101" charset="-122"/>
                  <a:ea typeface="楷体"/>
                  <a:cs typeface="等线" panose="02010600030101010101" charset="-122"/>
                  <a:sym typeface="等线"/>
                </a:rPr>
                <a:t>互相轩邈，争高直指</a:t>
              </a:r>
            </a:p>
            <a:p>
              <a:pPr defTabSz="913765">
                <a:lnSpc>
                  <a:spcPct val="120000"/>
                </a:lnSpc>
                <a:spcBef>
                  <a:spcPct val="0"/>
                </a:spcBef>
                <a:defRPr/>
              </a:pPr>
              <a:endPara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/>
                <a:cs typeface="等线" panose="02010600030101010101" charset="-122"/>
                <a:sym typeface="等线"/>
              </a:endParaRPr>
            </a:p>
          </p:txBody>
        </p:sp>
        <p:sp>
          <p:nvSpPr>
            <p:cNvPr id="69" name="文本框 5"/>
            <p:cNvSpPr txBox="1">
              <a:spLocks noChangeArrowheads="1"/>
            </p:cNvSpPr>
            <p:nvPr/>
          </p:nvSpPr>
          <p:spPr bwMode="auto">
            <a:xfrm>
              <a:off x="11630" y="5869"/>
              <a:ext cx="1476" cy="65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31" tIns="45715" rIns="91431" bIns="45715">
              <a:spAutoFit/>
            </a:bodyPr>
            <a:lstStyle>
              <a:lvl1pPr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chemeClr val="tx1"/>
                  </a:solidFill>
                  <a:latin typeface="楷体" panose="02010609060101010101" charset="-122"/>
                  <a:ea typeface="楷体"/>
                </a:rPr>
                <a:t>叠词</a:t>
              </a:r>
            </a:p>
          </p:txBody>
        </p:sp>
        <p:sp>
          <p:nvSpPr>
            <p:cNvPr id="35" name="išľíďè"/>
            <p:cNvSpPr/>
            <p:nvPr/>
          </p:nvSpPr>
          <p:spPr bwMode="auto">
            <a:xfrm>
              <a:off x="13280" y="6404"/>
              <a:ext cx="5695" cy="3503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2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>
                  <a:solidFill>
                    <a:schemeClr val="tx1"/>
                  </a:solidFill>
                  <a:latin typeface="楷体" panose="02010609060101010101" charset="-122"/>
                  <a:ea typeface="楷体"/>
                  <a:cs typeface="等线" panose="02010600030101010101" charset="-122"/>
                  <a:sym typeface="等线"/>
                </a:rPr>
                <a:t>泉水激石，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/>
                  <a:cs typeface="等线" panose="02010600030101010101" charset="-122"/>
                  <a:sym typeface="等线"/>
                </a:rPr>
                <a:t>泠泠</a:t>
              </a:r>
              <a:r>
                <a:rPr lang="zh-CN" altLang="en-US" sz="2800" b="1">
                  <a:solidFill>
                    <a:schemeClr val="tx1"/>
                  </a:solidFill>
                  <a:latin typeface="楷体" panose="02010609060101010101" charset="-122"/>
                  <a:ea typeface="楷体"/>
                  <a:cs typeface="等线" panose="02010600030101010101" charset="-122"/>
                  <a:sym typeface="等线"/>
                </a:rPr>
                <a:t>作响；</a:t>
              </a:r>
            </a:p>
            <a:p>
              <a:pPr marL="0" marR="0" lvl="0" indent="0" algn="l" defTabSz="913765" rtl="0" eaLnBrk="1" fontAlgn="auto" latinLnBrk="0" hangingPunct="1">
                <a:lnSpc>
                  <a:spcPct val="12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>
                  <a:solidFill>
                    <a:schemeClr val="tx1"/>
                  </a:solidFill>
                  <a:latin typeface="楷体" panose="02010609060101010101" charset="-122"/>
                  <a:ea typeface="楷体"/>
                  <a:cs typeface="等线" panose="02010600030101010101" charset="-122"/>
                  <a:sym typeface="等线"/>
                </a:rPr>
                <a:t>好鸟相鸣，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/>
                  <a:cs typeface="等线" panose="02010600030101010101" charset="-122"/>
                  <a:sym typeface="等线"/>
                </a:rPr>
                <a:t>嘤嘤</a:t>
              </a:r>
              <a:r>
                <a:rPr lang="zh-CN" altLang="en-US" sz="2800" b="1">
                  <a:solidFill>
                    <a:schemeClr val="tx1"/>
                  </a:solidFill>
                  <a:latin typeface="楷体" panose="02010609060101010101" charset="-122"/>
                  <a:ea typeface="楷体"/>
                  <a:cs typeface="等线" panose="02010600030101010101" charset="-122"/>
                  <a:sym typeface="等线"/>
                </a:rPr>
                <a:t>成韵。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614670" y="4616450"/>
            <a:ext cx="551815" cy="223393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/>
              </a:rPr>
              <a:t>《与朱元思书》</a:t>
            </a:r>
          </a:p>
        </p:txBody>
      </p:sp>
      <p:sp>
        <p:nvSpPr>
          <p:cNvPr id="75" name="横卷形 74"/>
          <p:cNvSpPr/>
          <p:nvPr/>
        </p:nvSpPr>
        <p:spPr>
          <a:xfrm>
            <a:off x="4544060" y="5611495"/>
            <a:ext cx="7647940" cy="1144905"/>
          </a:xfrm>
          <a:prstGeom prst="horizontalScrol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latin typeface="楷体" panose="02010609060101010101" charset="-122"/>
                <a:ea typeface="楷体"/>
                <a:cs typeface="楷体" panose="02010609060101010101" charset="-122"/>
              </a:rPr>
              <a:t>写作点</a:t>
            </a:r>
            <a:r>
              <a:rPr lang="en-US" altLang="zh-CN" sz="3600" b="1">
                <a:latin typeface="楷体" panose="02010609060101010101" charset="-122"/>
                <a:ea typeface="楷体"/>
                <a:cs typeface="楷体" panose="02010609060101010101" charset="-122"/>
              </a:rPr>
              <a:t>3</a:t>
            </a:r>
            <a:r>
              <a:rPr lang="zh-CN" altLang="en-US" sz="3600" b="1">
                <a:latin typeface="楷体" panose="02010609060101010101" charset="-122"/>
                <a:ea typeface="楷体"/>
                <a:cs typeface="楷体" panose="02010609060101010101" charset="-122"/>
              </a:rPr>
              <a:t>：修辞润色，写景传神</a:t>
            </a:r>
          </a:p>
        </p:txBody>
      </p:sp>
    </p:spTree>
    <p:custDataLst>
      <p:tags r:id="rId4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文本框 28"/>
          <p:cNvSpPr txBox="1"/>
          <p:nvPr/>
        </p:nvSpPr>
        <p:spPr>
          <a:xfrm>
            <a:off x="0" y="75565"/>
            <a:ext cx="426275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/>
              </a:rPr>
              <a:t>树树皆秋色，山山唯落晖。</a:t>
            </a:r>
          </a:p>
          <a:p>
            <a:r>
              <a:rPr lang="zh-CN" altLang="en-US" sz="2800" b="1">
                <a:latin typeface="楷体" panose="02010609060101010101" charset="-122"/>
                <a:ea typeface="楷体"/>
              </a:rPr>
              <a:t>     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/>
            </a:endParaRPr>
          </a:p>
          <a:p>
            <a:r>
              <a:rPr lang="zh-CN" altLang="en-US" sz="2800" b="1">
                <a:latin typeface="楷体" panose="02010609060101010101" charset="-122"/>
                <a:ea typeface="楷体"/>
              </a:rPr>
              <a:t>牧人驱犊返，猎马带禽归。</a:t>
            </a:r>
          </a:p>
          <a:p>
            <a:r>
              <a:rPr lang="zh-CN" altLang="en-US" sz="2800" b="1">
                <a:latin typeface="楷体" panose="02010609060101010101" charset="-122"/>
                <a:ea typeface="楷体"/>
              </a:rPr>
              <a:t>  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657600" y="3876675"/>
            <a:ext cx="3042920" cy="2676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/>
              </a:rPr>
              <a:t>黄鹤一去不复返，</a:t>
            </a:r>
          </a:p>
          <a:p>
            <a:r>
              <a:rPr lang="zh-CN" altLang="en-US" sz="2800" b="1">
                <a:latin typeface="楷体" panose="02010609060101010101" charset="-122"/>
                <a:ea typeface="楷体"/>
              </a:rPr>
              <a:t>白云千载空悠悠。</a:t>
            </a:r>
          </a:p>
          <a:p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/>
            </a:endParaRPr>
          </a:p>
          <a:p>
            <a:r>
              <a:rPr lang="zh-CN" altLang="en-US" sz="2800" b="1">
                <a:latin typeface="楷体" panose="02010609060101010101" charset="-122"/>
                <a:ea typeface="楷体"/>
              </a:rPr>
              <a:t>晴川历历汉阳树，</a:t>
            </a:r>
          </a:p>
          <a:p>
            <a:r>
              <a:rPr lang="zh-CN" altLang="en-US" sz="2800" b="1">
                <a:latin typeface="楷体" panose="02010609060101010101" charset="-122"/>
                <a:ea typeface="楷体"/>
              </a:rPr>
              <a:t>芳草萋萋鹦鹉洲。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  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4129405" y="-635"/>
            <a:ext cx="4472940" cy="2676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/>
              </a:rPr>
              <a:t>征蓬出汉塞，归雁入胡天。</a:t>
            </a:r>
          </a:p>
          <a:p>
            <a:endParaRPr lang="zh-CN" altLang="en-US" sz="2800" b="1">
              <a:latin typeface="楷体" panose="02010609060101010101" charset="-122"/>
              <a:ea typeface="楷体"/>
            </a:endParaRPr>
          </a:p>
          <a:p>
            <a:r>
              <a:rPr lang="zh-CN" altLang="en-US" sz="2800" b="1">
                <a:latin typeface="楷体" panose="02010609060101010101" charset="-122"/>
                <a:ea typeface="楷体"/>
              </a:rPr>
              <a:t>大漠</a:t>
            </a:r>
            <a:r>
              <a:rPr lang="zh-CN" altLang="en-US" sz="2800" b="1" u="sng">
                <a:latin typeface="楷体" panose="02010609060101010101" charset="-122"/>
                <a:ea typeface="楷体"/>
              </a:rPr>
              <a:t>孤</a:t>
            </a:r>
            <a:r>
              <a:rPr lang="zh-CN" altLang="en-US" sz="2800" b="1">
                <a:latin typeface="楷体" panose="02010609060101010101" charset="-122"/>
                <a:ea typeface="楷体"/>
              </a:rPr>
              <a:t>烟</a:t>
            </a:r>
            <a:r>
              <a:rPr lang="zh-CN" altLang="en-US" sz="2800" b="1" u="sng">
                <a:latin typeface="楷体" panose="02010609060101010101" charset="-122"/>
                <a:ea typeface="楷体"/>
              </a:rPr>
              <a:t>直</a:t>
            </a:r>
            <a:r>
              <a:rPr lang="zh-CN" altLang="en-US" sz="2800" b="1">
                <a:latin typeface="楷体" panose="02010609060101010101" charset="-122"/>
                <a:ea typeface="楷体"/>
              </a:rPr>
              <a:t>，长河</a:t>
            </a:r>
            <a:r>
              <a:rPr lang="zh-CN" altLang="en-US" sz="2800" b="1" u="sng">
                <a:latin typeface="楷体" panose="02010609060101010101" charset="-122"/>
                <a:ea typeface="楷体"/>
              </a:rPr>
              <a:t>落</a:t>
            </a:r>
            <a:r>
              <a:rPr lang="zh-CN" altLang="en-US" sz="2800" b="1">
                <a:latin typeface="楷体" panose="02010609060101010101" charset="-122"/>
                <a:ea typeface="楷体"/>
              </a:rPr>
              <a:t>日</a:t>
            </a:r>
            <a:r>
              <a:rPr lang="zh-CN" altLang="en-US" sz="2800" b="1" u="sng">
                <a:latin typeface="楷体" panose="02010609060101010101" charset="-122"/>
                <a:ea typeface="楷体"/>
              </a:rPr>
              <a:t>圆</a:t>
            </a:r>
            <a:r>
              <a:rPr lang="zh-CN" altLang="en-US" sz="2800" b="1">
                <a:latin typeface="楷体" panose="02010609060101010101" charset="-122"/>
                <a:ea typeface="楷体"/>
              </a:rPr>
              <a:t>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  </a:t>
            </a:r>
            <a:endParaRPr lang="zh-CN" altLang="en-US" sz="2800" b="1">
              <a:latin typeface="楷体" panose="02010609060101010101" charset="-122"/>
              <a:ea typeface="楷体"/>
            </a:endParaRPr>
          </a:p>
          <a:p>
            <a:endParaRPr lang="zh-CN" altLang="en-US" sz="2800" b="1">
              <a:latin typeface="楷体" panose="02010609060101010101" charset="-122"/>
              <a:ea typeface="楷体"/>
            </a:endParaRPr>
          </a:p>
          <a:p>
            <a:endParaRPr lang="zh-CN" altLang="en-US" sz="2800" b="1">
              <a:latin typeface="楷体" panose="02010609060101010101" charset="-122"/>
              <a:ea typeface="楷体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305925" y="3876675"/>
            <a:ext cx="2327910" cy="2676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/>
              </a:rPr>
              <a:t>山随平野尽，</a:t>
            </a:r>
          </a:p>
          <a:p>
            <a:r>
              <a:rPr lang="zh-CN" altLang="en-US" sz="2800" b="1">
                <a:latin typeface="楷体" panose="02010609060101010101" charset="-122"/>
                <a:ea typeface="楷体"/>
              </a:rPr>
              <a:t>江入大荒流。</a:t>
            </a:r>
          </a:p>
          <a:p>
            <a:endParaRPr lang="zh-CN" altLang="en-US" sz="2800" b="1">
              <a:latin typeface="楷体" panose="02010609060101010101" charset="-122"/>
              <a:ea typeface="楷体"/>
            </a:endParaRPr>
          </a:p>
          <a:p>
            <a:r>
              <a:rPr lang="zh-CN" altLang="en-US" sz="2800" b="1">
                <a:latin typeface="楷体" panose="02010609060101010101" charset="-122"/>
                <a:ea typeface="楷体"/>
              </a:rPr>
              <a:t>月下飞天镜，</a:t>
            </a:r>
          </a:p>
          <a:p>
            <a:r>
              <a:rPr lang="zh-CN" altLang="en-US" sz="2800" b="1">
                <a:latin typeface="楷体" panose="02010609060101010101" charset="-122"/>
                <a:ea typeface="楷体"/>
              </a:rPr>
              <a:t>云生结海楼。</a:t>
            </a:r>
          </a:p>
          <a:p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14375" y="506730"/>
            <a:ext cx="1970405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远景、静态</a:t>
            </a:r>
          </a:p>
          <a:p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近景、动态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749040" y="4738370"/>
            <a:ext cx="2685415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想象、虚实结合</a:t>
            </a:r>
          </a:p>
          <a:p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/>
            </a:endParaRPr>
          </a:p>
          <a:p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使用叠词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4991100" y="411480"/>
            <a:ext cx="2685415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既写景，也抒情</a:t>
            </a:r>
          </a:p>
          <a:p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添加形容词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9305925" y="4738370"/>
            <a:ext cx="2327910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动态描写</a:t>
            </a:r>
          </a:p>
          <a:p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/>
            </a:endParaRPr>
          </a:p>
          <a:p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比喻（修辞）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442595" y="1868806"/>
            <a:ext cx="10913110" cy="3812540"/>
            <a:chOff x="698" y="3004"/>
            <a:chExt cx="17186" cy="6004"/>
          </a:xfrm>
        </p:grpSpPr>
        <p:grpSp>
          <p:nvGrpSpPr>
            <p:cNvPr id="30" name="组合 29"/>
            <p:cNvGrpSpPr/>
            <p:nvPr/>
          </p:nvGrpSpPr>
          <p:grpSpPr>
            <a:xfrm>
              <a:off x="698" y="3004"/>
              <a:ext cx="17186" cy="6004"/>
              <a:chOff x="1794" y="2388"/>
              <a:chExt cx="15193" cy="6004"/>
            </a:xfrm>
          </p:grpSpPr>
          <p:grpSp>
            <p:nvGrpSpPr>
              <p:cNvPr id="31" name="组 37"/>
              <p:cNvGrpSpPr/>
              <p:nvPr/>
            </p:nvGrpSpPr>
            <p:grpSpPr>
              <a:xfrm>
                <a:off x="2865" y="4121"/>
                <a:ext cx="14122" cy="2252"/>
                <a:chOff x="1605838" y="2687316"/>
                <a:chExt cx="8967412" cy="1429890"/>
              </a:xfrm>
            </p:grpSpPr>
            <p:cxnSp>
              <p:nvCxnSpPr>
                <p:cNvPr id="33" name="直接连接符 13"/>
                <p:cNvCxnSpPr/>
                <p:nvPr/>
              </p:nvCxnSpPr>
              <p:spPr>
                <a:xfrm>
                  <a:off x="1609206" y="3440481"/>
                  <a:ext cx="2242378" cy="0"/>
                </a:xfrm>
                <a:prstGeom prst="line">
                  <a:avLst/>
                </a:prstGeom>
                <a:ln>
                  <a:solidFill>
                    <a:srgbClr val="688A9E"/>
                  </a:solidFill>
                </a:ln>
              </p:spPr>
              <p:style>
                <a:lnRef idx="1">
                  <a:srgbClr val="4472C4"/>
                </a:lnRef>
                <a:fillRef idx="0">
                  <a:srgbClr val="4472C4"/>
                </a:fillRef>
                <a:effectRef idx="0">
                  <a:srgbClr val="4472C4"/>
                </a:effectRef>
                <a:fontRef idx="minor">
                  <a:sysClr val="windowText" lastClr="000000"/>
                </a:fontRef>
              </p:style>
            </p:cxnSp>
            <p:cxnSp>
              <p:nvCxnSpPr>
                <p:cNvPr id="32" name="直接连接符 12"/>
                <p:cNvCxnSpPr/>
                <p:nvPr/>
              </p:nvCxnSpPr>
              <p:spPr>
                <a:xfrm flipH="1">
                  <a:off x="1605838" y="2782642"/>
                  <a:ext cx="0" cy="657841"/>
                </a:xfrm>
                <a:prstGeom prst="line">
                  <a:avLst/>
                </a:prstGeom>
                <a:ln>
                  <a:solidFill>
                    <a:srgbClr val="688A9E"/>
                  </a:solidFill>
                </a:ln>
              </p:spPr>
              <p:style>
                <a:lnRef idx="1">
                  <a:srgbClr val="4472C4"/>
                </a:lnRef>
                <a:fillRef idx="0">
                  <a:srgbClr val="4472C4"/>
                </a:fillRef>
                <a:effectRef idx="0">
                  <a:srgbClr val="4472C4"/>
                </a:effectRef>
                <a:fontRef idx="minor">
                  <a:sysClr val="windowText" lastClr="000000"/>
                </a:fontRef>
              </p:style>
            </p:cxnSp>
            <p:cxnSp>
              <p:nvCxnSpPr>
                <p:cNvPr id="34" name="直接连接符 14"/>
                <p:cNvCxnSpPr/>
                <p:nvPr/>
              </p:nvCxnSpPr>
              <p:spPr>
                <a:xfrm>
                  <a:off x="3848218" y="3440481"/>
                  <a:ext cx="2242379" cy="0"/>
                </a:xfrm>
                <a:prstGeom prst="line">
                  <a:avLst/>
                </a:prstGeom>
                <a:ln>
                  <a:solidFill>
                    <a:srgbClr val="688A9E"/>
                  </a:solidFill>
                </a:ln>
              </p:spPr>
              <p:style>
                <a:lnRef idx="1">
                  <a:srgbClr val="4472C4"/>
                </a:lnRef>
                <a:fillRef idx="0">
                  <a:srgbClr val="4472C4"/>
                </a:fillRef>
                <a:effectRef idx="0">
                  <a:srgbClr val="4472C4"/>
                </a:effectRef>
                <a:fontRef idx="minor">
                  <a:sysClr val="windowText" lastClr="000000"/>
                </a:fontRef>
              </p:style>
            </p:cxnSp>
            <p:cxnSp>
              <p:nvCxnSpPr>
                <p:cNvPr id="35" name="直接连接符 16"/>
                <p:cNvCxnSpPr/>
                <p:nvPr/>
              </p:nvCxnSpPr>
              <p:spPr>
                <a:xfrm flipH="1">
                  <a:off x="2973129" y="3440484"/>
                  <a:ext cx="0" cy="676722"/>
                </a:xfrm>
                <a:prstGeom prst="line">
                  <a:avLst/>
                </a:prstGeom>
                <a:ln>
                  <a:solidFill>
                    <a:srgbClr val="688A9E"/>
                  </a:solidFill>
                </a:ln>
              </p:spPr>
              <p:style>
                <a:lnRef idx="1">
                  <a:srgbClr val="4472C4"/>
                </a:lnRef>
                <a:fillRef idx="0">
                  <a:srgbClr val="4472C4"/>
                </a:fillRef>
                <a:effectRef idx="0">
                  <a:srgbClr val="4472C4"/>
                </a:effectRef>
                <a:fontRef idx="minor">
                  <a:sysClr val="windowText" lastClr="000000"/>
                </a:fontRef>
              </p:style>
            </p:cxnSp>
            <p:cxnSp>
              <p:nvCxnSpPr>
                <p:cNvPr id="36" name="直接连接符 27"/>
                <p:cNvCxnSpPr/>
                <p:nvPr/>
              </p:nvCxnSpPr>
              <p:spPr>
                <a:xfrm flipH="1">
                  <a:off x="6090595" y="2687316"/>
                  <a:ext cx="0" cy="753167"/>
                </a:xfrm>
                <a:prstGeom prst="line">
                  <a:avLst/>
                </a:prstGeom>
                <a:ln>
                  <a:solidFill>
                    <a:srgbClr val="688A9E"/>
                  </a:solidFill>
                </a:ln>
              </p:spPr>
              <p:style>
                <a:lnRef idx="1">
                  <a:srgbClr val="4472C4"/>
                </a:lnRef>
                <a:fillRef idx="0">
                  <a:srgbClr val="4472C4"/>
                </a:fillRef>
                <a:effectRef idx="0">
                  <a:srgbClr val="4472C4"/>
                </a:effectRef>
                <a:fontRef idx="minor">
                  <a:sysClr val="windowText" lastClr="000000"/>
                </a:fontRef>
              </p:style>
            </p:cxnSp>
            <p:cxnSp>
              <p:nvCxnSpPr>
                <p:cNvPr id="37" name="直接连接符 28"/>
                <p:cNvCxnSpPr/>
                <p:nvPr/>
              </p:nvCxnSpPr>
              <p:spPr>
                <a:xfrm>
                  <a:off x="6090598" y="3440481"/>
                  <a:ext cx="2240277" cy="0"/>
                </a:xfrm>
                <a:prstGeom prst="line">
                  <a:avLst/>
                </a:prstGeom>
                <a:ln>
                  <a:solidFill>
                    <a:srgbClr val="688A9E"/>
                  </a:solidFill>
                </a:ln>
              </p:spPr>
              <p:style>
                <a:lnRef idx="1">
                  <a:srgbClr val="4472C4"/>
                </a:lnRef>
                <a:fillRef idx="0">
                  <a:srgbClr val="4472C4"/>
                </a:fillRef>
                <a:effectRef idx="0">
                  <a:srgbClr val="4472C4"/>
                </a:effectRef>
                <a:fontRef idx="minor">
                  <a:sysClr val="windowText" lastClr="000000"/>
                </a:fontRef>
              </p:style>
            </p:cxnSp>
            <p:cxnSp>
              <p:nvCxnSpPr>
                <p:cNvPr id="38" name="直接连接符 29"/>
                <p:cNvCxnSpPr/>
                <p:nvPr/>
              </p:nvCxnSpPr>
              <p:spPr>
                <a:xfrm flipH="1">
                  <a:off x="7518000" y="3440484"/>
                  <a:ext cx="0" cy="676722"/>
                </a:xfrm>
                <a:prstGeom prst="line">
                  <a:avLst/>
                </a:prstGeom>
                <a:ln>
                  <a:solidFill>
                    <a:srgbClr val="688A9E"/>
                  </a:solidFill>
                </a:ln>
              </p:spPr>
              <p:style>
                <a:lnRef idx="1">
                  <a:srgbClr val="4472C4"/>
                </a:lnRef>
                <a:fillRef idx="0">
                  <a:srgbClr val="4472C4"/>
                </a:fillRef>
                <a:effectRef idx="0">
                  <a:srgbClr val="4472C4"/>
                </a:effectRef>
                <a:fontRef idx="minor">
                  <a:sysClr val="windowText" lastClr="000000"/>
                </a:fontRef>
              </p:style>
            </p:cxnSp>
            <p:cxnSp>
              <p:nvCxnSpPr>
                <p:cNvPr id="39" name="直接连接符 30"/>
                <p:cNvCxnSpPr/>
                <p:nvPr/>
              </p:nvCxnSpPr>
              <p:spPr>
                <a:xfrm>
                  <a:off x="8330872" y="3440481"/>
                  <a:ext cx="2242378" cy="0"/>
                </a:xfrm>
                <a:prstGeom prst="line">
                  <a:avLst/>
                </a:prstGeom>
                <a:ln>
                  <a:solidFill>
                    <a:srgbClr val="688A9E"/>
                  </a:solidFill>
                  <a:tailEnd type="stealth"/>
                </a:ln>
              </p:spPr>
              <p:style>
                <a:lnRef idx="1">
                  <a:srgbClr val="4472C4"/>
                </a:lnRef>
                <a:fillRef idx="0">
                  <a:srgbClr val="4472C4"/>
                </a:fillRef>
                <a:effectRef idx="0">
                  <a:srgbClr val="4472C4"/>
                </a:effectRef>
                <a:fontRef idx="minor">
                  <a:sysClr val="windowText" lastClr="000000"/>
                </a:fontRef>
              </p:style>
            </p:cxnSp>
          </p:grpSp>
          <p:sp>
            <p:nvSpPr>
              <p:cNvPr id="41" name="椭圆 40"/>
              <p:cNvSpPr/>
              <p:nvPr/>
            </p:nvSpPr>
            <p:spPr>
              <a:xfrm>
                <a:off x="1794" y="2710"/>
                <a:ext cx="2152" cy="2070"/>
              </a:xfrm>
              <a:prstGeom prst="ellipse">
                <a:avLst/>
              </a:prstGeom>
              <a:solidFill>
                <a:srgbClr val="688A9E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4472C4">
                  <a:shade val="50000"/>
                </a:srgbClr>
              </a:lnRef>
              <a:fillRef idx="1">
                <a:srgbClr val="4472C4"/>
              </a:fillRef>
              <a:effectRef idx="0">
                <a:srgbClr val="4472C4"/>
              </a:effectRef>
              <a:fontRef idx="minor">
                <a:sysClr val="window" lastClr="FFFFFF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688A9E"/>
                  </a:solidFill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grpSp>
            <p:nvGrpSpPr>
              <p:cNvPr id="55" name="组合 40"/>
              <p:cNvGrpSpPr/>
              <p:nvPr/>
            </p:nvGrpSpPr>
            <p:grpSpPr>
              <a:xfrm>
                <a:off x="8505" y="2388"/>
                <a:ext cx="2934" cy="2237"/>
                <a:chOff x="4923563" y="1598614"/>
                <a:chExt cx="1407000" cy="1073286"/>
              </a:xfrm>
            </p:grpSpPr>
            <p:sp>
              <p:nvSpPr>
                <p:cNvPr id="58" name="椭圆 57"/>
                <p:cNvSpPr/>
                <p:nvPr/>
              </p:nvSpPr>
              <p:spPr>
                <a:xfrm>
                  <a:off x="5006359" y="1598614"/>
                  <a:ext cx="1198352" cy="1073286"/>
                </a:xfrm>
                <a:prstGeom prst="ellipse">
                  <a:avLst/>
                </a:prstGeom>
                <a:solidFill>
                  <a:srgbClr val="688A9E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rgbClr val="4472C4">
                    <a:shade val="50000"/>
                  </a:srgbClr>
                </a:lnRef>
                <a:fillRef idx="1">
                  <a:srgbClr val="4472C4"/>
                </a:fillRef>
                <a:effectRef idx="0">
                  <a:srgbClr val="4472C4"/>
                </a:effectRef>
                <a:fontRef idx="minor">
                  <a:sysClr val="window" lastClr="FFFFFF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chemeClr val="bg1"/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</a:endParaRPr>
                </a:p>
              </p:txBody>
            </p:sp>
            <p:sp>
              <p:nvSpPr>
                <p:cNvPr id="61" name="文本框 5"/>
                <p:cNvSpPr txBox="1">
                  <a:spLocks noChangeArrowheads="1"/>
                </p:cNvSpPr>
                <p:nvPr/>
              </p:nvSpPr>
              <p:spPr bwMode="auto">
                <a:xfrm>
                  <a:off x="4923563" y="1874012"/>
                  <a:ext cx="1407000" cy="4581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31" tIns="45715" rIns="91431" bIns="45715">
                  <a:spAutoFit/>
                </a:bodyPr>
                <a:lstStyle>
                  <a:lvl1pPr>
                    <a:defRPr>
                      <a:solidFill>
                        <a:sysClr val="windowText" lastClr="000000"/>
                      </a:solidFill>
                      <a:latin typeface="Calibri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ysClr val="windowText" lastClr="000000"/>
                      </a:solidFill>
                      <a:latin typeface="Calibri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ysClr val="windowText" lastClr="000000"/>
                      </a:solidFill>
                      <a:latin typeface="Calibri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ysClr val="windowText" lastClr="000000"/>
                      </a:solidFill>
                      <a:latin typeface="Calibri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ysClr val="windowText" lastClr="000000"/>
                      </a:solidFill>
                      <a:latin typeface="Calibri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ysClr val="windowText" lastClr="000000"/>
                      </a:solidFill>
                      <a:latin typeface="Calibri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ysClr val="windowText" lastClr="000000"/>
                      </a:solidFill>
                      <a:latin typeface="Calibri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ysClr val="windowText" lastClr="000000"/>
                      </a:solidFill>
                      <a:latin typeface="Calibri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ysClr val="windowText" lastClr="000000"/>
                      </a:solidFill>
                      <a:latin typeface="Calibri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20000"/>
                    </a:lnSpc>
                  </a:pPr>
                  <a:r>
                    <a:rPr lang="zh-CN" altLang="en-US" sz="2800" b="1">
                      <a:solidFill>
                        <a:schemeClr val="tx1"/>
                      </a:solidFill>
                      <a:latin typeface="楷体" panose="02010609060101010101" charset="-122"/>
                      <a:ea typeface="楷体"/>
                    </a:rPr>
                    <a:t>《使至塞上》</a:t>
                  </a:r>
                </a:p>
              </p:txBody>
            </p:sp>
          </p:grpSp>
          <p:grpSp>
            <p:nvGrpSpPr>
              <p:cNvPr id="63" name="组合 43"/>
              <p:cNvGrpSpPr/>
              <p:nvPr/>
            </p:nvGrpSpPr>
            <p:grpSpPr>
              <a:xfrm>
                <a:off x="11440" y="6012"/>
                <a:ext cx="2401" cy="2380"/>
                <a:chOff x="6298977" y="3337367"/>
                <a:chExt cx="1151374" cy="1141897"/>
              </a:xfrm>
            </p:grpSpPr>
            <p:sp>
              <p:nvSpPr>
                <p:cNvPr id="64" name="椭圆 63"/>
                <p:cNvSpPr/>
                <p:nvPr/>
              </p:nvSpPr>
              <p:spPr>
                <a:xfrm>
                  <a:off x="6298977" y="3337367"/>
                  <a:ext cx="1150950" cy="1141897"/>
                </a:xfrm>
                <a:prstGeom prst="ellipse">
                  <a:avLst/>
                </a:prstGeom>
                <a:solidFill>
                  <a:srgbClr val="FFD5B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rgbClr val="4472C4">
                    <a:shade val="50000"/>
                  </a:srgbClr>
                </a:lnRef>
                <a:fillRef idx="1">
                  <a:srgbClr val="4472C4"/>
                </a:fillRef>
                <a:effectRef idx="0">
                  <a:srgbClr val="4472C4"/>
                </a:effectRef>
                <a:fontRef idx="minor">
                  <a:sysClr val="window" lastClr="FFFFFF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688A9E"/>
                    </a:solidFill>
                    <a:latin typeface="Noto Sans S Chinese DemiLight" panose="020b0400000000000000" pitchFamily="34" charset="-122"/>
                    <a:ea typeface="Noto Sans S Chinese DemiLight" panose="020b0400000000000000" pitchFamily="34" charset="-122"/>
                  </a:endParaRPr>
                </a:p>
              </p:txBody>
            </p:sp>
            <p:sp>
              <p:nvSpPr>
                <p:cNvPr id="69" name="文本框 5"/>
                <p:cNvSpPr txBox="1">
                  <a:spLocks noChangeArrowheads="1"/>
                </p:cNvSpPr>
                <p:nvPr/>
              </p:nvSpPr>
              <p:spPr bwMode="auto">
                <a:xfrm>
                  <a:off x="6298977" y="3483703"/>
                  <a:ext cx="1151374" cy="84874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31" tIns="45715" rIns="91431" bIns="45715">
                  <a:spAutoFit/>
                </a:bodyPr>
                <a:lstStyle>
                  <a:lvl1pPr>
                    <a:defRPr>
                      <a:solidFill>
                        <a:sysClr val="windowText" lastClr="000000"/>
                      </a:solidFill>
                      <a:latin typeface="Calibri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ysClr val="windowText" lastClr="000000"/>
                      </a:solidFill>
                      <a:latin typeface="Calibri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ysClr val="windowText" lastClr="000000"/>
                      </a:solidFill>
                      <a:latin typeface="Calibri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ysClr val="windowText" lastClr="000000"/>
                      </a:solidFill>
                      <a:latin typeface="Calibri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ysClr val="windowText" lastClr="000000"/>
                      </a:solidFill>
                      <a:latin typeface="Calibri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ysClr val="windowText" lastClr="000000"/>
                      </a:solidFill>
                      <a:latin typeface="Calibri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ysClr val="windowText" lastClr="000000"/>
                      </a:solidFill>
                      <a:latin typeface="Calibri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ysClr val="windowText" lastClr="000000"/>
                      </a:solidFill>
                      <a:latin typeface="Calibri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ysClr val="windowText" lastClr="000000"/>
                      </a:solidFill>
                      <a:latin typeface="Calibri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20000"/>
                    </a:lnSpc>
                  </a:pPr>
                  <a:r>
                    <a:rPr lang="zh-CN" altLang="en-US" sz="2800" b="1">
                      <a:solidFill>
                        <a:schemeClr val="tx1"/>
                      </a:solidFill>
                      <a:latin typeface="楷体" panose="02010609060101010101" charset="-122"/>
                      <a:ea typeface="楷体"/>
                    </a:rPr>
                    <a:t>《渡荆门送别》</a:t>
                  </a:r>
                </a:p>
              </p:txBody>
            </p:sp>
          </p:grpSp>
        </p:grpSp>
        <p:sp>
          <p:nvSpPr>
            <p:cNvPr id="28" name="文本框 27"/>
            <p:cNvSpPr txBox="1"/>
            <p:nvPr/>
          </p:nvSpPr>
          <p:spPr>
            <a:xfrm>
              <a:off x="698" y="3711"/>
              <a:ext cx="2540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/>
                </a:rPr>
                <a:t>《野望》</a:t>
              </a:r>
            </a:p>
          </p:txBody>
        </p:sp>
      </p:grpSp>
      <p:sp>
        <p:nvSpPr>
          <p:cNvPr id="54" name="椭圆 53"/>
          <p:cNvSpPr/>
          <p:nvPr/>
        </p:nvSpPr>
        <p:spPr>
          <a:xfrm>
            <a:off x="9307830" y="2073275"/>
            <a:ext cx="2098040" cy="1420495"/>
          </a:xfrm>
          <a:prstGeom prst="ellipse">
            <a:avLst/>
          </a:prstGeom>
          <a:solidFill>
            <a:srgbClr val="688A9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/>
              </a:rPr>
              <a:t>《钱塘湖春行》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8602345" y="-19685"/>
            <a:ext cx="280352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/>
              </a:rPr>
              <a:t>几处早莺争暖树，</a:t>
            </a:r>
          </a:p>
          <a:p>
            <a:r>
              <a:rPr lang="zh-CN" altLang="en-US" sz="2800" b="1">
                <a:latin typeface="楷体" panose="02010609060101010101" charset="-122"/>
                <a:ea typeface="楷体"/>
              </a:rPr>
              <a:t>谁家新燕啄春泥。</a:t>
            </a:r>
          </a:p>
          <a:p>
            <a:r>
              <a:rPr lang="zh-CN" altLang="en-US" sz="2800" b="1">
                <a:latin typeface="楷体" panose="02010609060101010101" charset="-122"/>
                <a:ea typeface="楷体"/>
              </a:rPr>
              <a:t>乱花渐欲迷人眼，</a:t>
            </a:r>
          </a:p>
          <a:p>
            <a:r>
              <a:rPr lang="zh-CN" altLang="en-US" sz="2800" b="1">
                <a:latin typeface="楷体" panose="02010609060101010101" charset="-122"/>
                <a:ea typeface="楷体"/>
              </a:rPr>
              <a:t>浅草才能没马蹄。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8602345" y="1666240"/>
            <a:ext cx="34004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/>
              </a:rPr>
              <a:t>抓特征，添加形容词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1764665" y="4154805"/>
            <a:ext cx="1797685" cy="1414780"/>
            <a:chOff x="2847" y="8258"/>
            <a:chExt cx="2831" cy="2228"/>
          </a:xfrm>
        </p:grpSpPr>
        <p:sp>
          <p:nvSpPr>
            <p:cNvPr id="67" name="椭圆 66"/>
            <p:cNvSpPr/>
            <p:nvPr/>
          </p:nvSpPr>
          <p:spPr>
            <a:xfrm>
              <a:off x="2847" y="8258"/>
              <a:ext cx="2695" cy="2229"/>
            </a:xfrm>
            <a:prstGeom prst="ellipse">
              <a:avLst/>
            </a:prstGeom>
            <a:solidFill>
              <a:srgbClr val="FFD5B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4472C4">
                <a:shade val="50000"/>
              </a:srgbClr>
            </a:lnRef>
            <a:fillRef idx="1">
              <a:srgbClr val="4472C4"/>
            </a:fillRef>
            <a:effectRef idx="0">
              <a:srgbClr val="4472C4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688A9E"/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68" name="文本框 5"/>
            <p:cNvSpPr txBox="1">
              <a:spLocks noChangeArrowheads="1"/>
            </p:cNvSpPr>
            <p:nvPr/>
          </p:nvSpPr>
          <p:spPr bwMode="auto">
            <a:xfrm>
              <a:off x="2982" y="8895"/>
              <a:ext cx="2696" cy="95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31" tIns="45715" rIns="91431" bIns="45715">
              <a:spAutoFit/>
            </a:bodyPr>
            <a:lstStyle>
              <a:lvl1pPr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chemeClr val="tx1"/>
                  </a:solidFill>
                  <a:latin typeface="楷体" panose="02010609060101010101" charset="-122"/>
                  <a:ea typeface="楷体"/>
                </a:rPr>
                <a:t>《黄鹤楼》</a:t>
              </a:r>
            </a:p>
          </p:txBody>
        </p:sp>
      </p:grpSp>
    </p:spTree>
    <p:custDataLst>
      <p:tags r:id="rId4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7" grpId="0"/>
      <p:bldP spid="6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2101850" y="2426970"/>
            <a:ext cx="7987665" cy="1476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/>
              </a:rPr>
              <a:t>欣赏美景，使人赏心悦目，怡情养性。</a:t>
            </a:r>
          </a:p>
          <a:p>
            <a:r>
              <a:rPr lang="zh-CN" altLang="en-US" sz="3600" b="1">
                <a:latin typeface="楷体" panose="02010609060101010101" charset="-122"/>
                <a:ea typeface="楷体"/>
              </a:rPr>
              <a:t>写好美景，使人如临其境，恍如亲历。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[[YUH$TV[NR@5[R}4_K5F}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635"/>
            <a:ext cx="12192635" cy="6828155"/>
          </a:xfrm>
          <a:prstGeom prst="rect">
            <a:avLst/>
          </a:prstGeom>
        </p:spPr>
      </p:pic>
      <p:pic>
        <p:nvPicPr>
          <p:cNvPr id="17" name="Picture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61741" y="1418244"/>
            <a:ext cx="7142240" cy="3461427"/>
          </a:xfrm>
          <a:prstGeom prst="rect">
            <a:avLst/>
          </a:prstGeom>
          <a:noFill/>
          <a:ln>
            <a:noFill/>
          </a:ln>
          <a:effectLst>
            <a:outerShdw blurRad="304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244483" y="1763305"/>
            <a:ext cx="5874327" cy="267386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2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64596" y="1237835"/>
            <a:ext cx="522501" cy="3810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62137" y="3843015"/>
            <a:ext cx="841405" cy="55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1861" y="1237833"/>
            <a:ext cx="570733" cy="3810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" descr="F:\360安全浏览器下载\水墨\1402\09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40564" y="2989259"/>
            <a:ext cx="1362979" cy="144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文本框 20"/>
          <p:cNvSpPr txBox="1"/>
          <p:nvPr/>
        </p:nvSpPr>
        <p:spPr>
          <a:xfrm>
            <a:off x="3456940" y="1942253"/>
            <a:ext cx="5499947" cy="2701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>
                <a:latin typeface="楷体" panose="02010609060101010101" charset="-122"/>
                <a:ea typeface="楷体"/>
                <a:sym typeface="+mn-ea"/>
              </a:rPr>
              <a:t>多角度观察生活，发现生活的丰富多彩，能抓住事物特征，有自己的感受和认识，表达力求有创意。</a:t>
            </a:r>
            <a:endParaRPr lang="zh-CN" altLang="en-US" sz="3735" b="1">
              <a:latin typeface="楷体" panose="02010609060101010101" charset="-122"/>
              <a:ea typeface="楷体"/>
            </a:endParaRPr>
          </a:p>
          <a:p>
            <a:pPr>
              <a:lnSpc>
                <a:spcPts val="5000"/>
              </a:lnSpc>
            </a:pPr>
            <a:endParaRPr lang="zh-CN" altLang="en-US" sz="3735" spc="-300">
              <a:latin typeface="华文隶书" panose="02010800040101010101" charset="-122"/>
              <a:ea typeface="华文隶书" panose="02010800040101010101" charset="-122"/>
              <a:cs typeface="经典繁方篆" panose="02010609000101010101" pitchFamily="49" charset="-122"/>
            </a:endParaRPr>
          </a:p>
        </p:txBody>
      </p:sp>
      <p:pic>
        <p:nvPicPr>
          <p:cNvPr id="24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15603" y="3589661"/>
            <a:ext cx="550285" cy="342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古筝">
            <a:hlinkClick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158196" y="-1669517"/>
            <a:ext cx="812800" cy="812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06 -3.33333E-06 L 0.26128 -3.33333E-06" pathEditMode="relative" rAng="0" ptsTypes="AA">
                                      <p:cBhvr>
                                        <p:cTn id="16" dur="7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56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7250" fill="hold"/>
                                        <p:tgtEl>
                                          <p:spTgt spid="19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06 -3.33333E-06 L -0.25955 -3.33333E-06" pathEditMode="relative" rAng="0" ptsTypes="AA">
                                      <p:cBhvr>
                                        <p:cTn id="20" dur="7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8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7250" fill="hold"/>
                                        <p:tgtEl>
                                          <p:spTgt spid="18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8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8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8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6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6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539365" y="1664970"/>
            <a:ext cx="30295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/>
              <a:t>景物描写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66365" y="3709670"/>
            <a:ext cx="85369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/>
              </a:rPr>
              <a:t>山林与！皋壤与！使我欣欣然而乐与！</a:t>
            </a:r>
          </a:p>
          <a:p>
            <a:pPr algn="r"/>
            <a:r>
              <a:rPr lang="en-US" altLang="zh-CN" sz="3600" b="1">
                <a:latin typeface="楷体" panose="02010609060101010101" charset="-122"/>
                <a:ea typeface="楷体"/>
              </a:rPr>
              <a:t>      ---</a:t>
            </a:r>
            <a:r>
              <a:rPr lang="zh-CN" altLang="en-US" sz="3600" b="1">
                <a:latin typeface="楷体" panose="02010609060101010101" charset="-122"/>
                <a:ea typeface="楷体"/>
              </a:rPr>
              <a:t>《庄子》</a:t>
            </a:r>
          </a:p>
        </p:txBody>
      </p:sp>
    </p:spTree>
    <p:custDataLst>
      <p:tags r:id="rId4"/>
    </p:custDataLst>
  </p:cSld>
  <p:clrMapOvr>
    <a:masterClrMapping/>
  </p:clrMapOvr>
  <p:transition>
    <p:fade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/>
        </p:nvGrpSpPr>
        <p:grpSpPr>
          <a:xfrm>
            <a:off x="5783580" y="0"/>
            <a:ext cx="624205" cy="4819015"/>
            <a:chOff x="7768" y="7"/>
            <a:chExt cx="737" cy="8088"/>
          </a:xfrm>
        </p:grpSpPr>
        <p:sp>
          <p:nvSpPr>
            <p:cNvPr id="4" name="矩形 3"/>
            <p:cNvSpPr/>
            <p:nvPr/>
          </p:nvSpPr>
          <p:spPr>
            <a:xfrm>
              <a:off x="7768" y="7"/>
              <a:ext cx="737" cy="8088"/>
            </a:xfrm>
            <a:prstGeom prst="rect">
              <a:avLst/>
            </a:prstGeom>
            <a:solidFill>
              <a:srgbClr val="4C8694"/>
            </a:solidFill>
            <a:ln>
              <a:solidFill>
                <a:srgbClr val="6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904" y="774"/>
              <a:ext cx="465" cy="4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735">
                  <a:solidFill>
                    <a:schemeClr val="bg1"/>
                  </a:solidFill>
                  <a:latin typeface="华文隶书" panose="02010800040101010101" charset="-122"/>
                  <a:ea typeface="华文隶书" panose="02010800040101010101" charset="-122"/>
                </a:rPr>
                <a:t>肆</a:t>
              </a:r>
              <a:endParaRPr lang="zh-CN" altLang="en-US" sz="240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</a:endParaRPr>
            </a:p>
            <a:p>
              <a:pPr algn="ctr"/>
              <a:endParaRPr lang="zh-CN" altLang="en-US" sz="240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</a:endParaRPr>
            </a:p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华文隶书" panose="02010800040101010101" charset="-122"/>
                  <a:ea typeface="华文隶书" panose="02010800040101010101" charset="-122"/>
                </a:rPr>
                <a:t>总结提升</a:t>
              </a:r>
            </a:p>
          </p:txBody>
        </p:sp>
      </p:grpSp>
    </p:spTree>
    <p:custDataLst>
      <p:tags r:id="rId4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1555115" y="899795"/>
            <a:ext cx="7613015" cy="372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/>
                <a:cs typeface="隶书" panose="02010509060101010101" charset="-122"/>
              </a:rPr>
              <a:t>写作点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/>
                <a:cs typeface="隶书" panose="02010509060101010101" charset="-122"/>
              </a:rPr>
              <a:t>1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/>
                <a:cs typeface="隶书" panose="02010509060101010101" charset="-122"/>
              </a:rPr>
              <a:t>：抓住特点，写景有神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4000" b="1">
                <a:latin typeface="楷体" panose="02010609060101010101" charset="-122"/>
                <a:ea typeface="楷体"/>
                <a:cs typeface="楷体" panose="02010609060101010101" charset="-122"/>
                <a:sym typeface="+mn-ea"/>
              </a:rPr>
              <a:t>写作点</a:t>
            </a:r>
            <a:r>
              <a:rPr lang="en-US" altLang="zh-CN" sz="4000" b="1">
                <a:latin typeface="楷体" panose="02010609060101010101" charset="-122"/>
                <a:ea typeface="楷体"/>
                <a:cs typeface="楷体" panose="02010609060101010101" charset="-122"/>
                <a:sym typeface="+mn-ea"/>
              </a:rPr>
              <a:t>2</a:t>
            </a:r>
            <a:r>
              <a:rPr lang="zh-CN" altLang="en-US" sz="4000" b="1">
                <a:latin typeface="楷体" panose="02010609060101010101" charset="-122"/>
                <a:ea typeface="楷体"/>
                <a:cs typeface="楷体" panose="02010609060101010101" charset="-122"/>
                <a:sym typeface="+mn-ea"/>
              </a:rPr>
              <a:t>：多种手法，写景聚神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4000" b="1">
                <a:latin typeface="楷体" panose="02010609060101010101" charset="-122"/>
                <a:ea typeface="楷体"/>
                <a:cs typeface="楷体" panose="02010609060101010101" charset="-122"/>
                <a:sym typeface="+mn-ea"/>
              </a:rPr>
              <a:t>写作点</a:t>
            </a:r>
            <a:r>
              <a:rPr lang="en-US" altLang="zh-CN" sz="4000" b="1">
                <a:latin typeface="楷体" panose="02010609060101010101" charset="-122"/>
                <a:ea typeface="楷体"/>
                <a:cs typeface="楷体" panose="02010609060101010101" charset="-122"/>
                <a:sym typeface="+mn-ea"/>
              </a:rPr>
              <a:t>3</a:t>
            </a:r>
            <a:r>
              <a:rPr lang="zh-CN" altLang="en-US" sz="4000" b="1">
                <a:latin typeface="楷体" panose="02010609060101010101" charset="-122"/>
                <a:ea typeface="楷体"/>
                <a:cs typeface="楷体" panose="02010609060101010101" charset="-122"/>
                <a:sym typeface="+mn-ea"/>
              </a:rPr>
              <a:t>：修辞润色，写景传神</a:t>
            </a:r>
            <a:endParaRPr lang="en-US" altLang="zh-CN" sz="4000" b="1">
              <a:solidFill>
                <a:schemeClr val="tx1"/>
              </a:solidFill>
              <a:latin typeface="楷体" panose="02010609060101010101" charset="-122"/>
              <a:ea typeface="楷体"/>
              <a:cs typeface="楷体" panose="02010609060101010101" charset="-122"/>
            </a:endParaRPr>
          </a:p>
          <a:p>
            <a:pPr algn="l">
              <a:lnSpc>
                <a:spcPct val="70000"/>
              </a:lnSpc>
            </a:pPr>
            <a:endParaRPr lang="zh-CN" altLang="en-US" sz="4000" b="1">
              <a:solidFill>
                <a:schemeClr val="tx1"/>
              </a:solidFill>
              <a:latin typeface="楷体" panose="02010609060101010101" charset="-122"/>
              <a:ea typeface="楷体"/>
              <a:cs typeface="隶书" panose="02010509060101010101" charset="-122"/>
            </a:endParaRPr>
          </a:p>
          <a:p>
            <a:pPr algn="l">
              <a:lnSpc>
                <a:spcPct val="70000"/>
              </a:lnSpc>
            </a:pPr>
            <a:endParaRPr lang="zh-CN" altLang="en-US" sz="4000" b="1">
              <a:solidFill>
                <a:schemeClr val="tx1"/>
              </a:solidFill>
              <a:latin typeface="楷体" panose="02010609060101010101" charset="-122"/>
              <a:ea typeface="楷体"/>
              <a:cs typeface="隶书" panose="02010509060101010101" charset="-122"/>
            </a:endParaRPr>
          </a:p>
        </p:txBody>
      </p:sp>
      <p:pic>
        <p:nvPicPr>
          <p:cNvPr id="3" name="图片 2" descr="鹅毛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6150" y="1651847"/>
            <a:ext cx="2601807" cy="2970953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67765" y="1804035"/>
            <a:ext cx="92494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/>
                <a:cs typeface="楷体" panose="02010609060101010101" charset="-122"/>
              </a:rPr>
              <a:t>A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/>
                <a:cs typeface="楷体" panose="02010609060101010101" charset="-122"/>
              </a:rPr>
              <a:t>：以</a:t>
            </a:r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/>
                <a:cs typeface="楷体" panose="02010609060101010101" charset="-122"/>
              </a:rPr>
              <a:t>“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/>
                <a:cs typeface="楷体" panose="02010609060101010101" charset="-122"/>
              </a:rPr>
              <a:t>一棵会开花的树</a:t>
            </a:r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/>
                <a:cs typeface="楷体" panose="02010609060101010101" charset="-122"/>
              </a:rPr>
              <a:t>”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/>
                <a:cs typeface="楷体" panose="02010609060101010101" charset="-122"/>
              </a:rPr>
              <a:t>为题，写一篇文章，运用本节课所学的景物描写方法，</a:t>
            </a:r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/>
                <a:cs typeface="楷体" panose="02010609060101010101" charset="-122"/>
              </a:rPr>
              <a:t>600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/>
                <a:cs typeface="楷体" panose="02010609060101010101" charset="-122"/>
              </a:rPr>
              <a:t>字。</a:t>
            </a:r>
          </a:p>
          <a:p>
            <a:pPr algn="ctr"/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/>
                <a:cs typeface="楷体" panose="02010609060101010101" charset="-122"/>
                <a:sym typeface="+mn-ea"/>
              </a:rPr>
              <a:t>B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/>
                <a:cs typeface="楷体" panose="02010609060101010101" charset="-122"/>
                <a:sym typeface="+mn-ea"/>
              </a:rPr>
              <a:t>：以</a:t>
            </a:r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/>
                <a:cs typeface="楷体" panose="02010609060101010101" charset="-122"/>
                <a:sym typeface="+mn-ea"/>
              </a:rPr>
              <a:t>一棵会开花的树</a:t>
            </a:r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/>
                <a:cs typeface="楷体" panose="02010609060101010101" charset="-122"/>
                <a:sym typeface="+mn-ea"/>
              </a:rPr>
              <a:t>”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/>
                <a:cs typeface="楷体" panose="02010609060101010101" charset="-122"/>
                <a:sym typeface="+mn-ea"/>
              </a:rPr>
              <a:t>为题，写一篇文章，运用本节课所学的景物描写方法，</a:t>
            </a:r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/>
                <a:cs typeface="楷体" panose="02010609060101010101" charset="-122"/>
                <a:sym typeface="+mn-ea"/>
              </a:rPr>
              <a:t>500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/>
                <a:cs typeface="楷体" panose="02010609060101010101" charset="-122"/>
                <a:sym typeface="+mn-ea"/>
              </a:rPr>
              <a:t>字。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53720" y="439420"/>
            <a:ext cx="25444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/>
              <a:t>一笔春风</a:t>
            </a:r>
          </a:p>
        </p:txBody>
      </p:sp>
    </p:spTree>
    <p:custDataLst>
      <p:tags r:id="rId4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4251960" y="1907540"/>
            <a:ext cx="39624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>
                <a:solidFill>
                  <a:srgbClr val="4C8694"/>
                </a:solidFill>
                <a:latin typeface="华文隶书" panose="02010800040101010101" charset="-122"/>
                <a:ea typeface="华文隶书" panose="02010800040101010101" charset="-122"/>
              </a:rPr>
              <a:t>同学们，再见！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781328" y="1968500"/>
            <a:ext cx="927947" cy="1409700"/>
            <a:chOff x="6560" y="2466"/>
            <a:chExt cx="1096" cy="1665"/>
          </a:xfrm>
        </p:grpSpPr>
        <p:pic>
          <p:nvPicPr>
            <p:cNvPr id="10" name="图片 9" descr="树枝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60" y="2466"/>
              <a:ext cx="928" cy="1584"/>
            </a:xfrm>
            <a:prstGeom prst="rect">
              <a:avLst/>
            </a:prstGeom>
          </p:spPr>
        </p:pic>
        <p:pic>
          <p:nvPicPr>
            <p:cNvPr id="11" name="图片 10" descr="树枝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460000">
              <a:off x="6968" y="3443"/>
              <a:ext cx="689" cy="689"/>
            </a:xfrm>
            <a:prstGeom prst="rect">
              <a:avLst/>
            </a:prstGeom>
          </p:spPr>
        </p:pic>
        <p:pic>
          <p:nvPicPr>
            <p:cNvPr id="12" name="图片 11" descr="树枝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140000">
              <a:off x="6848" y="3122"/>
              <a:ext cx="736" cy="896"/>
            </a:xfrm>
            <a:prstGeom prst="rect">
              <a:avLst/>
            </a:prstGeom>
          </p:spPr>
        </p:pic>
      </p:grpSp>
      <p:pic>
        <p:nvPicPr>
          <p:cNvPr id="13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922000" y="10210800"/>
            <a:ext cx="304800" cy="2286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3829685" y="1270"/>
            <a:ext cx="624205" cy="4824730"/>
            <a:chOff x="4933" y="-1"/>
            <a:chExt cx="737" cy="8088"/>
          </a:xfrm>
        </p:grpSpPr>
        <p:sp>
          <p:nvSpPr>
            <p:cNvPr id="2" name="矩形 1"/>
            <p:cNvSpPr/>
            <p:nvPr/>
          </p:nvSpPr>
          <p:spPr>
            <a:xfrm>
              <a:off x="4933" y="-1"/>
              <a:ext cx="737" cy="8088"/>
            </a:xfrm>
            <a:prstGeom prst="rect">
              <a:avLst/>
            </a:prstGeom>
            <a:solidFill>
              <a:srgbClr val="4C8694"/>
            </a:solidFill>
            <a:ln>
              <a:solidFill>
                <a:srgbClr val="6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69" y="774"/>
              <a:ext cx="465" cy="5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735">
                  <a:solidFill>
                    <a:schemeClr val="bg1"/>
                  </a:solidFill>
                  <a:latin typeface="华文隶书" panose="02010800040101010101" charset="-122"/>
                  <a:ea typeface="华文隶书" panose="02010800040101010101" charset="-122"/>
                </a:rPr>
                <a:t>壹</a:t>
              </a:r>
              <a:endParaRPr lang="zh-CN" altLang="en-US" sz="240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</a:endParaRPr>
            </a:p>
            <a:p>
              <a:pPr algn="ctr"/>
              <a:endParaRPr lang="zh-CN" altLang="en-US" sz="240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</a:endParaRPr>
            </a:p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华文隶书" panose="02010800040101010101" charset="-122"/>
                  <a:ea typeface="华文隶书" panose="02010800040101010101" charset="-122"/>
                </a:rPr>
                <a:t>单元文本概括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20155" y="5715"/>
            <a:ext cx="624205" cy="4820285"/>
            <a:chOff x="6351" y="6"/>
            <a:chExt cx="737" cy="8088"/>
          </a:xfrm>
        </p:grpSpPr>
        <p:sp>
          <p:nvSpPr>
            <p:cNvPr id="3" name="矩形 2"/>
            <p:cNvSpPr/>
            <p:nvPr/>
          </p:nvSpPr>
          <p:spPr>
            <a:xfrm>
              <a:off x="6351" y="6"/>
              <a:ext cx="737" cy="8088"/>
            </a:xfrm>
            <a:prstGeom prst="rect">
              <a:avLst/>
            </a:prstGeom>
            <a:solidFill>
              <a:srgbClr val="4C8694"/>
            </a:solidFill>
            <a:ln>
              <a:solidFill>
                <a:srgbClr val="6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487" y="774"/>
              <a:ext cx="465" cy="6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735">
                  <a:solidFill>
                    <a:schemeClr val="bg1"/>
                  </a:solidFill>
                  <a:latin typeface="华文隶书" panose="02010800040101010101" charset="-122"/>
                  <a:ea typeface="华文隶书" panose="02010800040101010101" charset="-122"/>
                </a:rPr>
                <a:t>叁</a:t>
              </a:r>
            </a:p>
            <a:p>
              <a:pPr algn="ctr"/>
              <a:endParaRPr lang="zh-CN" altLang="en-US" sz="240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</a:endParaRPr>
            </a:p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华文隶书" panose="02010800040101010101" charset="-122"/>
                  <a:ea typeface="华文隶书" panose="02010800040101010101" charset="-122"/>
                </a:rPr>
                <a:t>跟名家学习景物描写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536180" y="6350"/>
            <a:ext cx="624205" cy="4819015"/>
            <a:chOff x="7768" y="7"/>
            <a:chExt cx="737" cy="8088"/>
          </a:xfrm>
        </p:grpSpPr>
        <p:sp>
          <p:nvSpPr>
            <p:cNvPr id="4" name="矩形 3"/>
            <p:cNvSpPr/>
            <p:nvPr/>
          </p:nvSpPr>
          <p:spPr>
            <a:xfrm>
              <a:off x="7768" y="7"/>
              <a:ext cx="737" cy="8088"/>
            </a:xfrm>
            <a:prstGeom prst="rect">
              <a:avLst/>
            </a:prstGeom>
            <a:solidFill>
              <a:srgbClr val="4C8694"/>
            </a:solidFill>
            <a:ln>
              <a:solidFill>
                <a:srgbClr val="6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904" y="774"/>
              <a:ext cx="465" cy="3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735">
                  <a:solidFill>
                    <a:schemeClr val="bg1"/>
                  </a:solidFill>
                  <a:latin typeface="华文隶书" panose="02010800040101010101" charset="-122"/>
                  <a:ea typeface="华文隶书" panose="02010800040101010101" charset="-122"/>
                </a:rPr>
                <a:t>肆</a:t>
              </a:r>
            </a:p>
            <a:p>
              <a:pPr algn="ctr"/>
              <a:endParaRPr lang="zh-CN" altLang="en-US" sz="240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</a:endParaRPr>
            </a:p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华文隶书" panose="02010800040101010101" charset="-122"/>
                  <a:ea typeface="华文隶书" panose="02010800040101010101" charset="-122"/>
                </a:rPr>
                <a:t>总结提升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92065" y="1270"/>
            <a:ext cx="624205" cy="4824730"/>
            <a:chOff x="4933" y="-1"/>
            <a:chExt cx="737" cy="8088"/>
          </a:xfrm>
        </p:grpSpPr>
        <p:sp>
          <p:nvSpPr>
            <p:cNvPr id="6" name="矩形 5"/>
            <p:cNvSpPr/>
            <p:nvPr/>
          </p:nvSpPr>
          <p:spPr>
            <a:xfrm>
              <a:off x="4933" y="-1"/>
              <a:ext cx="737" cy="8088"/>
            </a:xfrm>
            <a:prstGeom prst="rect">
              <a:avLst/>
            </a:prstGeom>
            <a:solidFill>
              <a:srgbClr val="4C8694"/>
            </a:solidFill>
            <a:ln>
              <a:solidFill>
                <a:srgbClr val="6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069" y="774"/>
              <a:ext cx="465" cy="5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735">
                  <a:solidFill>
                    <a:schemeClr val="bg1"/>
                  </a:solidFill>
                  <a:latin typeface="华文隶书" panose="02010800040101010101" charset="-122"/>
                  <a:ea typeface="华文隶书" panose="02010800040101010101" charset="-122"/>
                </a:rPr>
                <a:t>贰</a:t>
              </a:r>
            </a:p>
            <a:p>
              <a:pPr algn="ctr"/>
              <a:endParaRPr lang="zh-CN" altLang="en-US" sz="240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</a:endParaRPr>
            </a:p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华文隶书" panose="02010800040101010101" charset="-122"/>
                  <a:ea typeface="华文隶书" panose="02010800040101010101" charset="-122"/>
                </a:rPr>
                <a:t>文言知识积累</a:t>
              </a:r>
            </a:p>
          </p:txBody>
        </p:sp>
      </p:grpSp>
    </p:spTree>
    <p:custDataLst>
      <p:tags r:id="rId4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5783580" y="5080"/>
            <a:ext cx="624205" cy="4819015"/>
            <a:chOff x="9193" y="7"/>
            <a:chExt cx="737" cy="8088"/>
          </a:xfrm>
        </p:grpSpPr>
        <p:sp>
          <p:nvSpPr>
            <p:cNvPr id="5" name="矩形 4"/>
            <p:cNvSpPr/>
            <p:nvPr/>
          </p:nvSpPr>
          <p:spPr>
            <a:xfrm>
              <a:off x="9193" y="7"/>
              <a:ext cx="737" cy="8088"/>
            </a:xfrm>
            <a:prstGeom prst="rect">
              <a:avLst/>
            </a:prstGeom>
            <a:solidFill>
              <a:srgbClr val="4C8694"/>
            </a:solidFill>
            <a:ln>
              <a:solidFill>
                <a:srgbClr val="6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329" y="774"/>
              <a:ext cx="465" cy="5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735">
                  <a:solidFill>
                    <a:schemeClr val="bg1"/>
                  </a:solidFill>
                  <a:latin typeface="华文隶书" panose="02010800040101010101" charset="-122"/>
                  <a:ea typeface="华文隶书" panose="02010800040101010101" charset="-122"/>
                </a:rPr>
                <a:t>壹</a:t>
              </a:r>
              <a:endParaRPr lang="zh-CN" altLang="en-US" sz="240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</a:endParaRPr>
            </a:p>
            <a:p>
              <a:pPr algn="ctr"/>
              <a:endParaRPr lang="zh-CN" altLang="en-US" sz="240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</a:endParaRPr>
            </a:p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华文隶书" panose="02010800040101010101" charset="-122"/>
                  <a:ea typeface="华文隶书" panose="02010800040101010101" charset="-122"/>
                </a:rPr>
                <a:t>单元文本概括</a:t>
              </a:r>
            </a:p>
          </p:txBody>
        </p:sp>
      </p:grpSp>
    </p:spTree>
    <p:custDataLst>
      <p:tags r:id="rId4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燕尾形箭头 4"/>
          <p:cNvSpPr/>
          <p:nvPr/>
        </p:nvSpPr>
        <p:spPr>
          <a:xfrm>
            <a:off x="662093" y="436668"/>
            <a:ext cx="1480820" cy="369993"/>
          </a:xfrm>
          <a:prstGeom prst="notchedRightArrow">
            <a:avLst/>
          </a:prstGeom>
          <a:solidFill>
            <a:srgbClr val="4C8694"/>
          </a:solidFill>
          <a:ln>
            <a:solidFill>
              <a:srgbClr val="4C86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燕尾形箭头 5"/>
          <p:cNvSpPr/>
          <p:nvPr/>
        </p:nvSpPr>
        <p:spPr>
          <a:xfrm>
            <a:off x="3532505" y="436668"/>
            <a:ext cx="1480820" cy="369993"/>
          </a:xfrm>
          <a:prstGeom prst="notchedRightArrow">
            <a:avLst/>
          </a:prstGeom>
          <a:solidFill>
            <a:srgbClr val="4C8694"/>
          </a:solidFill>
          <a:ln>
            <a:solidFill>
              <a:srgbClr val="4C86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燕尾形箭头 6"/>
          <p:cNvSpPr/>
          <p:nvPr/>
        </p:nvSpPr>
        <p:spPr>
          <a:xfrm>
            <a:off x="6703483" y="436668"/>
            <a:ext cx="1480820" cy="369993"/>
          </a:xfrm>
          <a:prstGeom prst="notchedRightArrow">
            <a:avLst/>
          </a:prstGeom>
          <a:solidFill>
            <a:srgbClr val="4C8694"/>
          </a:solidFill>
          <a:ln>
            <a:solidFill>
              <a:srgbClr val="4C86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" name="燕尾形箭头 7"/>
          <p:cNvSpPr/>
          <p:nvPr/>
        </p:nvSpPr>
        <p:spPr>
          <a:xfrm>
            <a:off x="9568392" y="436668"/>
            <a:ext cx="1480820" cy="369993"/>
          </a:xfrm>
          <a:prstGeom prst="notchedRightArrow">
            <a:avLst/>
          </a:prstGeom>
          <a:solidFill>
            <a:srgbClr val="4C8694"/>
          </a:solidFill>
          <a:ln>
            <a:solidFill>
              <a:srgbClr val="4C86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文本框 20"/>
          <p:cNvSpPr txBox="1"/>
          <p:nvPr/>
        </p:nvSpPr>
        <p:spPr>
          <a:xfrm>
            <a:off x="127000" y="902970"/>
            <a:ext cx="2550795" cy="5539105"/>
          </a:xfrm>
          <a:prstGeom prst="rect">
            <a:avLst/>
          </a:prstGeom>
          <a:noFill/>
          <a:ln w="47625" cmpd="sng">
            <a:solidFill>
              <a:srgbClr val="FFFF00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sz="2000" b="1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《三峡》</a:t>
            </a:r>
          </a:p>
          <a:p>
            <a:pPr algn="ctr" fontAlgn="auto">
              <a:lnSpc>
                <a:spcPct val="150000"/>
              </a:lnSpc>
            </a:pPr>
            <a:r>
              <a:rPr lang="zh-CN" sz="2000" b="1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文章布局清新自然，思路清晰，以生动的笔墨，描绘了三峡雄奇险拔、清幽秀丽的景色。</a:t>
            </a:r>
          </a:p>
          <a:p>
            <a:pPr algn="ctr" fontAlgn="auto">
              <a:lnSpc>
                <a:spcPct val="150000"/>
              </a:lnSpc>
            </a:pPr>
            <a:endParaRPr lang="zh-CN" sz="2000" b="1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algn="ctr" fontAlgn="auto">
              <a:lnSpc>
                <a:spcPct val="150000"/>
              </a:lnSpc>
            </a:pPr>
            <a:endParaRPr lang="zh-CN" sz="240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algn="ctr" fontAlgn="auto">
              <a:lnSpc>
                <a:spcPct val="150000"/>
              </a:lnSpc>
            </a:pPr>
            <a:endParaRPr lang="zh-CN" sz="240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algn="ctr" fontAlgn="auto">
              <a:lnSpc>
                <a:spcPct val="150000"/>
              </a:lnSpc>
            </a:pPr>
            <a:endParaRPr lang="zh-CN" sz="240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algn="ctr" fontAlgn="auto">
              <a:lnSpc>
                <a:spcPct val="150000"/>
              </a:lnSpc>
            </a:pPr>
            <a:endParaRPr lang="zh-CN" sz="240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33065" y="902970"/>
            <a:ext cx="2982595" cy="5631180"/>
          </a:xfrm>
          <a:prstGeom prst="rect">
            <a:avLst/>
          </a:prstGeom>
          <a:noFill/>
          <a:ln w="47625" cmpd="sng"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sz="2000" b="1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《短文两篇》</a:t>
            </a:r>
          </a:p>
          <a:p>
            <a:pPr algn="ctr" fontAlgn="auto">
              <a:lnSpc>
                <a:spcPct val="150000"/>
              </a:lnSpc>
            </a:pPr>
            <a:r>
              <a:rPr lang="zh-CN" sz="2000" b="1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《答谢中书书》</a:t>
            </a:r>
          </a:p>
          <a:p>
            <a:pPr algn="ctr" fontAlgn="auto">
              <a:lnSpc>
                <a:spcPct val="150000"/>
              </a:lnSpc>
            </a:pPr>
            <a:r>
              <a:rPr lang="zh-CN" sz="2000" b="1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清峻的笔触描绘了秀美的山川景色，传达自己与自然相融合的生命愉悦。</a:t>
            </a:r>
          </a:p>
          <a:p>
            <a:pPr algn="ctr" fontAlgn="auto">
              <a:lnSpc>
                <a:spcPct val="150000"/>
              </a:lnSpc>
            </a:pPr>
            <a:r>
              <a:rPr lang="zh-CN" sz="2000" b="1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《记承天寺夜游》</a:t>
            </a:r>
          </a:p>
          <a:p>
            <a:pPr algn="ctr" fontAlgn="auto">
              <a:lnSpc>
                <a:spcPct val="150000"/>
              </a:lnSpc>
            </a:pPr>
            <a:r>
              <a:rPr lang="zh-CN" sz="2000" b="1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记述了作者夜游承天寺的经历，创造了一个清幽宁静的艺术境界，传达出作者复杂微妙的心境。</a:t>
            </a:r>
          </a:p>
          <a:p>
            <a:pPr algn="ctr" fontAlgn="auto">
              <a:lnSpc>
                <a:spcPct val="150000"/>
              </a:lnSpc>
            </a:pPr>
            <a:endParaRPr lang="zh-CN" sz="2000" b="1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algn="ctr" fontAlgn="auto">
              <a:lnSpc>
                <a:spcPct val="150000"/>
              </a:lnSpc>
            </a:pPr>
            <a:endParaRPr lang="zh-CN" sz="2000" b="1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70295" y="902970"/>
            <a:ext cx="2547620" cy="5723890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sz="2000" b="1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《与朱元思书》</a:t>
            </a:r>
          </a:p>
          <a:p>
            <a:pPr algn="ctr" fontAlgn="auto">
              <a:lnSpc>
                <a:spcPct val="150000"/>
              </a:lnSpc>
            </a:pPr>
            <a:r>
              <a:rPr lang="zh-CN" sz="2000" b="1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以书札的形式，描绘了富阳至桐庐之间100余里的秀丽景色，清新隽永，历历如绘</a:t>
            </a:r>
            <a:r>
              <a:rPr lang="zh-CN" sz="2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。</a:t>
            </a:r>
          </a:p>
          <a:p>
            <a:pPr algn="ctr" fontAlgn="auto">
              <a:lnSpc>
                <a:spcPct val="150000"/>
              </a:lnSpc>
            </a:pP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/>
              <a:cs typeface="楷体" panose="02010609060101010101" charset="-122"/>
            </a:endParaRPr>
          </a:p>
          <a:p>
            <a:pPr algn="ctr" fontAlgn="auto">
              <a:lnSpc>
                <a:spcPct val="150000"/>
              </a:lnSpc>
            </a:pP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/>
              <a:cs typeface="楷体" panose="02010609060101010101" charset="-122"/>
            </a:endParaRPr>
          </a:p>
          <a:p>
            <a:pPr algn="ctr" fontAlgn="auto">
              <a:lnSpc>
                <a:spcPct val="150000"/>
              </a:lnSpc>
            </a:pP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/>
              <a:cs typeface="楷体" panose="02010609060101010101" charset="-122"/>
            </a:endParaRPr>
          </a:p>
          <a:p>
            <a:pPr algn="ctr" fontAlgn="auto">
              <a:lnSpc>
                <a:spcPct val="150000"/>
              </a:lnSpc>
            </a:pP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/>
              <a:cs typeface="楷体" panose="02010609060101010101" charset="-122"/>
            </a:endParaRPr>
          </a:p>
          <a:p>
            <a:pPr algn="ctr" fontAlgn="auto">
              <a:lnSpc>
                <a:spcPct val="150000"/>
              </a:lnSpc>
            </a:pP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/>
              <a:cs typeface="楷体" panose="02010609060101010101" charset="-122"/>
            </a:endParaRPr>
          </a:p>
          <a:p>
            <a:pPr algn="ctr" fontAlgn="auto">
              <a:lnSpc>
                <a:spcPct val="150000"/>
              </a:lnSpc>
            </a:pP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18600" y="856615"/>
            <a:ext cx="2783840" cy="5723890"/>
          </a:xfrm>
          <a:prstGeom prst="rect">
            <a:avLst/>
          </a:prstGeom>
          <a:noFill/>
          <a:ln w="47625" cmpd="sng">
            <a:solidFill>
              <a:srgbClr val="00B0F0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sz="2400" b="1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《唐诗五首》</a:t>
            </a:r>
            <a:endParaRPr lang="zh-CN" sz="240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sz="2000" b="1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或写田园风光，抒发孤独彷徨，或写登临之景，吊古怀今，或描绘塞外雄浑壮阔，表达达观之情，或写远游所见，表达对故乡的依依惜别，或点染西湖早春气象，表现诗人内心喜悦。</a:t>
            </a:r>
          </a:p>
          <a:p>
            <a:pPr algn="ctr" fontAlgn="auto">
              <a:lnSpc>
                <a:spcPct val="150000"/>
              </a:lnSpc>
            </a:pPr>
            <a:endParaRPr lang="zh-CN" sz="200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algn="ctr" fontAlgn="auto">
              <a:lnSpc>
                <a:spcPct val="150000"/>
              </a:lnSpc>
            </a:pPr>
            <a:endParaRPr lang="zh-CN" sz="200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algn="ctr" fontAlgn="auto">
              <a:lnSpc>
                <a:spcPct val="150000"/>
              </a:lnSpc>
            </a:pPr>
            <a:endParaRPr lang="zh-CN" sz="200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21" grpId="0"/>
      <p:bldP spid="11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5784215" y="0"/>
            <a:ext cx="624205" cy="4819015"/>
            <a:chOff x="9193" y="7"/>
            <a:chExt cx="737" cy="8088"/>
          </a:xfrm>
        </p:grpSpPr>
        <p:sp>
          <p:nvSpPr>
            <p:cNvPr id="4" name="矩形 3"/>
            <p:cNvSpPr/>
            <p:nvPr/>
          </p:nvSpPr>
          <p:spPr>
            <a:xfrm>
              <a:off x="9193" y="7"/>
              <a:ext cx="737" cy="8088"/>
            </a:xfrm>
            <a:prstGeom prst="rect">
              <a:avLst/>
            </a:prstGeom>
            <a:solidFill>
              <a:srgbClr val="4C8694"/>
            </a:solidFill>
            <a:ln>
              <a:solidFill>
                <a:srgbClr val="628F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329" y="774"/>
              <a:ext cx="465" cy="5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735">
                  <a:solidFill>
                    <a:schemeClr val="bg1"/>
                  </a:solidFill>
                  <a:latin typeface="华文隶书" panose="02010800040101010101" charset="-122"/>
                  <a:ea typeface="华文隶书" panose="02010800040101010101" charset="-122"/>
                </a:rPr>
                <a:t>贰</a:t>
              </a:r>
            </a:p>
            <a:p>
              <a:pPr algn="ctr"/>
              <a:endParaRPr lang="zh-CN" altLang="en-US" sz="2400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</a:endParaRPr>
            </a:p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华文隶书" panose="02010800040101010101" charset="-122"/>
                  <a:ea typeface="华文隶书" panose="02010800040101010101" charset="-122"/>
                </a:rPr>
                <a:t>文言知识积累</a:t>
              </a:r>
            </a:p>
          </p:txBody>
        </p:sp>
      </p:grpSp>
    </p:spTree>
    <p:custDataLst>
      <p:tags r:id="rId4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586740" y="174625"/>
            <a:ext cx="25444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/>
              </a:rPr>
              <a:t>实词积累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603500" y="1207770"/>
            <a:ext cx="391604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>
              <a:latin typeface="楷体" panose="02010609060101010101" charset="-122"/>
              <a:ea typeface="楷体"/>
              <a:cs typeface="楷体" panose="02010609060101010101" charset="-122"/>
            </a:endParaRPr>
          </a:p>
          <a:p>
            <a:endParaRPr lang="zh-CN" altLang="en-US" sz="3200">
              <a:latin typeface="楷体" panose="02010609060101010101" charset="-122"/>
              <a:ea typeface="楷体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日光，这里指太阳       </a:t>
            </a:r>
          </a:p>
          <a:p>
            <a:r>
              <a:rPr lang="zh-CN" altLang="en-US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冲上、漫上     </a:t>
            </a:r>
          </a:p>
          <a:p>
            <a:r>
              <a:rPr lang="zh-CN" altLang="en-US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肃杀       </a:t>
            </a:r>
          </a:p>
          <a:p>
            <a:r>
              <a:rPr lang="zh-CN" altLang="en-US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连接不断   </a:t>
            </a:r>
          </a:p>
          <a:p>
            <a:r>
              <a:rPr lang="zh-CN" altLang="en-US" sz="3200" b="1">
                <a:latin typeface="楷体" panose="02010609060101010101" charset="-122"/>
                <a:ea typeface="楷体"/>
                <a:cs typeface="楷体" panose="02010609060101010101" charset="-122"/>
              </a:rPr>
              <a:t>回响</a:t>
            </a:r>
          </a:p>
          <a:p>
            <a:endParaRPr lang="zh-CN" altLang="en-US" sz="3200" b="1">
              <a:latin typeface="楷体" panose="02010609060101010101" charset="-122"/>
              <a:ea typeface="楷体"/>
              <a:cs typeface="楷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172835" y="1207770"/>
            <a:ext cx="3376930" cy="4523105"/>
            <a:chOff x="9721" y="1902"/>
            <a:chExt cx="5318" cy="7123"/>
          </a:xfrm>
        </p:grpSpPr>
        <p:sp>
          <p:nvSpPr>
            <p:cNvPr id="11" name="文本框 10"/>
            <p:cNvSpPr txBox="1"/>
            <p:nvPr/>
          </p:nvSpPr>
          <p:spPr>
            <a:xfrm>
              <a:off x="11437" y="1902"/>
              <a:ext cx="360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charset="-122"/>
                  <a:ea typeface="楷体"/>
                </a:rPr>
                <a:t>《短文两篇》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721" y="3453"/>
              <a:ext cx="4146" cy="5572"/>
            </a:xfrm>
            <a:prstGeom prst="rect">
              <a:avLst/>
            </a:prstGeom>
            <a:noFill/>
            <a:ln w="44450">
              <a:solidFill>
                <a:schemeClr val="accent2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/>
                </a:rPr>
                <a:t>四时</a:t>
              </a:r>
              <a:r>
                <a:rPr lang="zh-CN" altLang="en-US" sz="3200" b="1">
                  <a:latin typeface="楷体" panose="02010609060101010101" charset="-122"/>
                  <a:ea typeface="楷体"/>
                </a:rPr>
                <a:t>俱备</a:t>
              </a:r>
            </a:p>
            <a:p>
              <a:r>
                <a:rPr lang="zh-CN" altLang="en-US" sz="3200" b="1">
                  <a:latin typeface="楷体" panose="02010609060101010101" charset="-122"/>
                  <a:ea typeface="楷体"/>
                </a:rPr>
                <a:t>晓雾将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/>
                </a:rPr>
                <a:t>歇</a:t>
              </a:r>
            </a:p>
            <a:p>
              <a:r>
                <a:rPr lang="zh-CN" altLang="en-US" sz="3200" b="1">
                  <a:latin typeface="楷体" panose="02010609060101010101" charset="-122"/>
                  <a:ea typeface="楷体"/>
                </a:rPr>
                <a:t>夕日欲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/>
                </a:rPr>
                <a:t>颓</a:t>
              </a:r>
              <a:endParaRPr lang="zh-CN" altLang="en-US" sz="3200" b="1">
                <a:latin typeface="楷体" panose="02010609060101010101" charset="-122"/>
                <a:ea typeface="楷体"/>
              </a:endParaRPr>
            </a:p>
            <a:p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/>
                </a:rPr>
                <a:t>与</a:t>
              </a:r>
              <a:r>
                <a:rPr lang="zh-CN" altLang="en-US" sz="3200" b="1">
                  <a:latin typeface="楷体" panose="02010609060101010101" charset="-122"/>
                  <a:ea typeface="楷体"/>
                </a:rPr>
                <a:t>其奇者</a:t>
              </a:r>
            </a:p>
            <a:p>
              <a:r>
                <a:rPr lang="zh-CN" altLang="en-US" sz="3200" b="1">
                  <a:latin typeface="楷体" panose="02010609060101010101" charset="-122"/>
                  <a:ea typeface="楷体"/>
                </a:rPr>
                <a:t>月色入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/>
                </a:rPr>
                <a:t>户</a:t>
              </a:r>
              <a:endParaRPr lang="zh-CN" altLang="en-US" sz="3200" b="1">
                <a:latin typeface="楷体" panose="02010609060101010101" charset="-122"/>
                <a:ea typeface="楷体"/>
              </a:endParaRPr>
            </a:p>
            <a:p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/>
                </a:rPr>
                <a:t>念</a:t>
              </a:r>
              <a:r>
                <a:rPr lang="zh-CN" altLang="en-US" sz="3200" b="1">
                  <a:latin typeface="楷体" panose="02010609060101010101" charset="-122"/>
                  <a:ea typeface="楷体"/>
                </a:rPr>
                <a:t>无与为乐者</a:t>
              </a:r>
            </a:p>
            <a:p>
              <a:endParaRPr lang="zh-CN" altLang="en-US" sz="3200" b="1">
                <a:latin typeface="楷体" panose="02010609060101010101" charset="-122"/>
                <a:ea typeface="楷体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937625" y="2192655"/>
            <a:ext cx="3698240" cy="34150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/>
              </a:rPr>
              <a:t>四季</a:t>
            </a:r>
          </a:p>
          <a:p>
            <a:r>
              <a:rPr lang="zh-CN" altLang="en-US" sz="3200" b="1">
                <a:latin typeface="楷体" panose="02010609060101010101" charset="-122"/>
                <a:ea typeface="楷体"/>
              </a:rPr>
              <a:t>消散</a:t>
            </a:r>
          </a:p>
          <a:p>
            <a:r>
              <a:rPr lang="zh-CN" altLang="en-US" sz="3200" b="1">
                <a:latin typeface="楷体" panose="02010609060101010101" charset="-122"/>
                <a:ea typeface="楷体"/>
              </a:rPr>
              <a:t>坠落</a:t>
            </a:r>
          </a:p>
          <a:p>
            <a:r>
              <a:rPr lang="zh-CN" altLang="en-US" sz="2400" b="1">
                <a:latin typeface="楷体" panose="02010609060101010101" charset="-122"/>
                <a:ea typeface="楷体"/>
              </a:rPr>
              <a:t>参与，这里有欣赏之意。</a:t>
            </a:r>
          </a:p>
          <a:p>
            <a:r>
              <a:rPr lang="zh-CN" altLang="en-US" sz="3200" b="1">
                <a:latin typeface="楷体" panose="02010609060101010101" charset="-122"/>
                <a:ea typeface="楷体"/>
              </a:rPr>
              <a:t>房门</a:t>
            </a:r>
          </a:p>
          <a:p>
            <a:r>
              <a:rPr lang="zh-CN" altLang="en-US" sz="3200" b="1">
                <a:latin typeface="楷体" panose="02010609060101010101" charset="-122"/>
                <a:ea typeface="楷体"/>
              </a:rPr>
              <a:t>想到，考虑</a:t>
            </a:r>
          </a:p>
          <a:p>
            <a:endParaRPr lang="zh-CN" altLang="en-US" sz="3200" b="1">
              <a:latin typeface="楷体" panose="02010609060101010101" charset="-122"/>
              <a:ea typeface="楷体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76530" y="1311275"/>
            <a:ext cx="2426970" cy="3434715"/>
            <a:chOff x="278" y="2065"/>
            <a:chExt cx="3822" cy="5409"/>
          </a:xfrm>
        </p:grpSpPr>
        <p:sp>
          <p:nvSpPr>
            <p:cNvPr id="6" name="文本框 5"/>
            <p:cNvSpPr txBox="1"/>
            <p:nvPr/>
          </p:nvSpPr>
          <p:spPr>
            <a:xfrm>
              <a:off x="278" y="3453"/>
              <a:ext cx="3822" cy="4021"/>
            </a:xfrm>
            <a:prstGeom prst="rect">
              <a:avLst/>
            </a:prstGeom>
            <a:noFill/>
            <a:ln w="44450" cmpd="sng">
              <a:solidFill>
                <a:schemeClr val="accent2"/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charset="-122"/>
                  <a:ea typeface="楷体"/>
                  <a:cs typeface="楷体" panose="02010609060101010101" charset="-122"/>
                </a:rPr>
                <a:t>不见</a:t>
              </a:r>
              <a:r>
                <a:rPr lang="zh-CN" altLang="en-US" sz="3200" b="1">
                  <a:solidFill>
                    <a:srgbClr val="FF0000"/>
                  </a:solidFill>
                  <a:uFillTx/>
                  <a:latin typeface="楷体" panose="02010609060101010101" charset="-122"/>
                  <a:ea typeface="楷体"/>
                  <a:cs typeface="楷体" panose="02010609060101010101" charset="-122"/>
                </a:rPr>
                <a:t>曦</a:t>
              </a:r>
              <a:r>
                <a:rPr lang="zh-CN" altLang="en-US" sz="3200" b="1">
                  <a:latin typeface="楷体" panose="02010609060101010101" charset="-122"/>
                  <a:ea typeface="楷体"/>
                  <a:cs typeface="楷体" panose="02010609060101010101" charset="-122"/>
                </a:rPr>
                <a:t>月</a:t>
              </a:r>
            </a:p>
            <a:p>
              <a:r>
                <a:rPr lang="zh-CN" altLang="en-US" sz="3200" b="1">
                  <a:latin typeface="楷体" panose="02010609060101010101" charset="-122"/>
                  <a:ea typeface="楷体"/>
                  <a:cs typeface="楷体" panose="02010609060101010101" charset="-122"/>
                </a:rPr>
                <a:t>夏水</a:t>
              </a:r>
              <a:r>
                <a:rPr lang="zh-CN" altLang="en-US" sz="3200" b="1">
                  <a:solidFill>
                    <a:srgbClr val="FF0000"/>
                  </a:solidFill>
                  <a:uFillTx/>
                  <a:latin typeface="楷体" panose="02010609060101010101" charset="-122"/>
                  <a:ea typeface="楷体"/>
                  <a:cs typeface="楷体" panose="02010609060101010101" charset="-122"/>
                </a:rPr>
                <a:t>襄</a:t>
              </a:r>
              <a:r>
                <a:rPr lang="zh-CN" altLang="en-US" sz="3200" b="1">
                  <a:latin typeface="楷体" panose="02010609060101010101" charset="-122"/>
                  <a:ea typeface="楷体"/>
                  <a:cs typeface="楷体" panose="02010609060101010101" charset="-122"/>
                </a:rPr>
                <a:t>陵 </a:t>
              </a:r>
            </a:p>
            <a:p>
              <a:r>
                <a:rPr lang="zh-CN" altLang="en-US" sz="3200" b="1">
                  <a:latin typeface="楷体" panose="02010609060101010101" charset="-122"/>
                  <a:ea typeface="楷体"/>
                  <a:cs typeface="楷体" panose="02010609060101010101" charset="-122"/>
                </a:rPr>
                <a:t>林寒涧</a:t>
              </a:r>
              <a:r>
                <a:rPr lang="zh-CN" altLang="en-US" sz="3200" b="1">
                  <a:solidFill>
                    <a:srgbClr val="FF0000"/>
                  </a:solidFill>
                  <a:uFillTx/>
                  <a:latin typeface="楷体" panose="02010609060101010101" charset="-122"/>
                  <a:ea typeface="楷体"/>
                  <a:cs typeface="楷体" panose="02010609060101010101" charset="-122"/>
                </a:rPr>
                <a:t>肃</a:t>
              </a:r>
              <a:r>
                <a:rPr lang="zh-CN" altLang="en-US" sz="3200" b="1">
                  <a:latin typeface="楷体" panose="02010609060101010101" charset="-122"/>
                  <a:ea typeface="楷体"/>
                  <a:cs typeface="楷体" panose="02010609060101010101" charset="-122"/>
                </a:rPr>
                <a:t>     </a:t>
              </a:r>
            </a:p>
            <a:p>
              <a:r>
                <a:rPr lang="zh-CN" altLang="en-US" sz="3200" b="1">
                  <a:solidFill>
                    <a:srgbClr val="FF0000"/>
                  </a:solidFill>
                  <a:uFillTx/>
                  <a:latin typeface="楷体" panose="02010609060101010101" charset="-122"/>
                  <a:ea typeface="楷体"/>
                  <a:cs typeface="楷体" panose="02010609060101010101" charset="-122"/>
                </a:rPr>
                <a:t>属引</a:t>
              </a:r>
              <a:r>
                <a:rPr lang="zh-CN" altLang="en-US" sz="3200" b="1">
                  <a:latin typeface="楷体" panose="02010609060101010101" charset="-122"/>
                  <a:ea typeface="楷体"/>
                  <a:cs typeface="楷体" panose="02010609060101010101" charset="-122"/>
                </a:rPr>
                <a:t>凄异</a:t>
              </a:r>
            </a:p>
            <a:p>
              <a:r>
                <a:rPr lang="zh-CN" altLang="en-US" sz="3200" b="1">
                  <a:latin typeface="楷体" panose="02010609060101010101" charset="-122"/>
                  <a:ea typeface="楷体"/>
                  <a:cs typeface="楷体" panose="02010609060101010101" charset="-122"/>
                </a:rPr>
                <a:t>空谷传</a:t>
              </a:r>
              <a:r>
                <a:rPr lang="zh-CN" altLang="en-US" sz="3200" b="1">
                  <a:solidFill>
                    <a:srgbClr val="FF0000"/>
                  </a:solidFill>
                  <a:uFillTx/>
                  <a:latin typeface="楷体" panose="02010609060101010101" charset="-122"/>
                  <a:ea typeface="楷体"/>
                  <a:cs typeface="楷体" panose="02010609060101010101" charset="-122"/>
                </a:rPr>
                <a:t>响</a:t>
              </a:r>
              <a:endParaRPr lang="zh-CN" altLang="en-US" sz="3200" b="1">
                <a:latin typeface="楷体" panose="02010609060101010101" charset="-122"/>
                <a:ea typeface="楷体"/>
                <a:cs typeface="楷体" panose="0201060906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65" y="2065"/>
              <a:ext cx="2860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latin typeface="楷体" panose="02010609060101010101" charset="-122"/>
                  <a:ea typeface="楷体"/>
                </a:rPr>
                <a:t>《三峡》</a:t>
              </a:r>
            </a:p>
          </p:txBody>
        </p:sp>
      </p:grpSp>
    </p:spTree>
    <p:custDataLst>
      <p:tags r:id="rId4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527685" y="764540"/>
            <a:ext cx="3686175" cy="4264025"/>
            <a:chOff x="831" y="1204"/>
            <a:chExt cx="5805" cy="6715"/>
          </a:xfrm>
        </p:grpSpPr>
        <p:sp>
          <p:nvSpPr>
            <p:cNvPr id="3" name="文本框 2"/>
            <p:cNvSpPr txBox="1"/>
            <p:nvPr/>
          </p:nvSpPr>
          <p:spPr>
            <a:xfrm>
              <a:off x="1848" y="1204"/>
              <a:ext cx="4789" cy="16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latin typeface="楷体" panose="02010609060101010101" charset="-122"/>
                  <a:ea typeface="楷体"/>
                </a:rPr>
                <a:t>《与朱元思书》</a:t>
              </a:r>
            </a:p>
            <a:p>
              <a:endParaRPr lang="zh-CN" altLang="en-US" sz="3200" b="1">
                <a:latin typeface="楷体" panose="02010609060101010101" charset="-122"/>
                <a:ea typeface="楷体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31" y="3123"/>
              <a:ext cx="2860" cy="4797"/>
            </a:xfrm>
            <a:prstGeom prst="rect">
              <a:avLst/>
            </a:prstGeom>
            <a:noFill/>
            <a:ln w="44450">
              <a:solidFill>
                <a:schemeClr val="accent2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latin typeface="楷体" panose="02010609060101010101" charset="-122"/>
                  <a:ea typeface="楷体"/>
                </a:rPr>
                <a:t>水皆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/>
                </a:rPr>
                <a:t>缥碧</a:t>
              </a:r>
              <a:endParaRPr lang="zh-CN" altLang="en-US" sz="3200" b="1">
                <a:latin typeface="楷体" panose="02010609060101010101" charset="-122"/>
                <a:ea typeface="楷体"/>
              </a:endParaRPr>
            </a:p>
            <a:p>
              <a:r>
                <a:rPr lang="zh-CN" altLang="en-US" sz="3200" b="1">
                  <a:latin typeface="楷体" panose="02010609060101010101" charset="-122"/>
                  <a:ea typeface="楷体"/>
                </a:rPr>
                <a:t>泉水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/>
                </a:rPr>
                <a:t>激</a:t>
              </a:r>
              <a:r>
                <a:rPr lang="zh-CN" altLang="en-US" sz="3200" b="1">
                  <a:latin typeface="楷体" panose="02010609060101010101" charset="-122"/>
                  <a:ea typeface="楷体"/>
                </a:rPr>
                <a:t>石</a:t>
              </a:r>
            </a:p>
            <a:p>
              <a:r>
                <a:rPr lang="zh-CN" altLang="en-US" sz="3200" b="1">
                  <a:latin typeface="楷体" panose="02010609060101010101" charset="-122"/>
                  <a:ea typeface="楷体"/>
                </a:rPr>
                <a:t>鸢飞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/>
                </a:rPr>
                <a:t>戾</a:t>
              </a:r>
              <a:r>
                <a:rPr lang="zh-CN" altLang="en-US" sz="3200" b="1">
                  <a:latin typeface="楷体" panose="02010609060101010101" charset="-122"/>
                  <a:ea typeface="楷体"/>
                </a:rPr>
                <a:t>天</a:t>
              </a:r>
            </a:p>
            <a:p>
              <a:r>
                <a:rPr lang="zh-CN" altLang="en-US" sz="3200" b="1">
                  <a:latin typeface="楷体" panose="02010609060101010101" charset="-122"/>
                  <a:ea typeface="楷体"/>
                </a:rPr>
                <a:t>望峰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/>
                </a:rPr>
                <a:t>息心</a:t>
              </a:r>
              <a:endParaRPr lang="zh-CN" altLang="en-US" sz="3200" b="1">
                <a:latin typeface="楷体" panose="02010609060101010101" charset="-122"/>
                <a:ea typeface="楷体"/>
              </a:endParaRPr>
            </a:p>
            <a:p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/>
                </a:rPr>
                <a:t>经纶</a:t>
              </a:r>
              <a:r>
                <a:rPr lang="zh-CN" altLang="en-US" sz="3200" b="1">
                  <a:latin typeface="楷体" panose="02010609060101010101" charset="-122"/>
                  <a:ea typeface="楷体"/>
                </a:rPr>
                <a:t>世务</a:t>
              </a:r>
            </a:p>
            <a:p>
              <a:endParaRPr lang="zh-CN" altLang="en-US" sz="3200" b="1">
                <a:latin typeface="楷体" panose="02010609060101010101" charset="-122"/>
                <a:ea typeface="楷体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56555" y="764540"/>
            <a:ext cx="3666490" cy="5741670"/>
            <a:chOff x="7837" y="1204"/>
            <a:chExt cx="5774" cy="9042"/>
          </a:xfrm>
        </p:grpSpPr>
        <p:sp>
          <p:nvSpPr>
            <p:cNvPr id="6" name="文本框 5"/>
            <p:cNvSpPr txBox="1"/>
            <p:nvPr/>
          </p:nvSpPr>
          <p:spPr>
            <a:xfrm>
              <a:off x="7837" y="3123"/>
              <a:ext cx="4789" cy="7123"/>
            </a:xfrm>
            <a:prstGeom prst="rect">
              <a:avLst/>
            </a:prstGeom>
            <a:noFill/>
            <a:ln w="44450" cmpd="sng">
              <a:solidFill>
                <a:schemeClr val="accent2"/>
              </a:solidFill>
              <a:prstDash val="solid"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/>
                </a:rPr>
                <a:t>徙倚</a:t>
              </a:r>
              <a:r>
                <a:rPr lang="zh-CN" altLang="en-US" sz="3200" b="1">
                  <a:latin typeface="楷体" panose="02010609060101010101" charset="-122"/>
                  <a:ea typeface="楷体"/>
                </a:rPr>
                <a:t>欲何依</a:t>
              </a:r>
            </a:p>
            <a:p>
              <a:r>
                <a:rPr lang="zh-CN" altLang="en-US" sz="3200" b="1">
                  <a:latin typeface="楷体" panose="02010609060101010101" charset="-122"/>
                  <a:ea typeface="楷体"/>
                </a:rPr>
                <a:t>长歌怀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/>
                </a:rPr>
                <a:t>采薇</a:t>
              </a:r>
              <a:endParaRPr lang="zh-CN" altLang="en-US" sz="3200" b="1">
                <a:latin typeface="楷体" panose="02010609060101010101" charset="-122"/>
                <a:ea typeface="楷体"/>
              </a:endParaRPr>
            </a:p>
            <a:p>
              <a:r>
                <a:rPr lang="zh-CN" altLang="en-US" sz="3200" b="1">
                  <a:latin typeface="楷体" panose="02010609060101010101" charset="-122"/>
                  <a:ea typeface="楷体"/>
                </a:rPr>
                <a:t>晴川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/>
                </a:rPr>
                <a:t>历历</a:t>
              </a:r>
              <a:r>
                <a:rPr lang="zh-CN" altLang="en-US" sz="3200" b="1">
                  <a:latin typeface="楷体" panose="02010609060101010101" charset="-122"/>
                  <a:ea typeface="楷体"/>
                </a:rPr>
                <a:t>汉阳树</a:t>
              </a:r>
            </a:p>
            <a:p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/>
                </a:rPr>
                <a:t>属国</a:t>
              </a:r>
              <a:r>
                <a:rPr lang="zh-CN" altLang="en-US" sz="3200" b="1">
                  <a:latin typeface="楷体" panose="02010609060101010101" charset="-122"/>
                  <a:ea typeface="楷体"/>
                </a:rPr>
                <a:t>过居延</a:t>
              </a:r>
            </a:p>
            <a:p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/>
                </a:rPr>
                <a:t>征蓬</a:t>
              </a:r>
              <a:r>
                <a:rPr lang="zh-CN" altLang="en-US" sz="3200" b="1">
                  <a:latin typeface="楷体" panose="02010609060101010101" charset="-122"/>
                  <a:ea typeface="楷体"/>
                </a:rPr>
                <a:t>出汉塞</a:t>
              </a:r>
            </a:p>
            <a:p>
              <a:endParaRPr lang="zh-CN" altLang="en-US" sz="3200" b="1">
                <a:latin typeface="楷体" panose="02010609060101010101" charset="-122"/>
                <a:ea typeface="楷体"/>
              </a:endParaRPr>
            </a:p>
            <a:p>
              <a:r>
                <a:rPr lang="zh-CN" altLang="en-US" sz="3200" b="1">
                  <a:latin typeface="楷体" panose="02010609060101010101" charset="-122"/>
                  <a:ea typeface="楷体"/>
                </a:rPr>
                <a:t>仍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/>
                </a:rPr>
                <a:t>怜</a:t>
              </a:r>
              <a:r>
                <a:rPr lang="zh-CN" altLang="en-US" sz="3200" b="1">
                  <a:latin typeface="楷体" panose="02010609060101010101" charset="-122"/>
                  <a:ea typeface="楷体"/>
                </a:rPr>
                <a:t>故乡水</a:t>
              </a:r>
            </a:p>
            <a:p>
              <a:endParaRPr lang="zh-CN" altLang="en-US" sz="3200" b="1">
                <a:latin typeface="楷体" panose="02010609060101010101" charset="-122"/>
                <a:ea typeface="楷体"/>
              </a:endParaRPr>
            </a:p>
            <a:p>
              <a:endParaRPr lang="zh-CN" altLang="en-US" sz="3200" b="1">
                <a:latin typeface="楷体" panose="02010609060101010101" charset="-122"/>
                <a:ea typeface="楷体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465" y="1204"/>
              <a:ext cx="4146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3200" b="1">
                  <a:latin typeface="楷体" panose="02010609060101010101" charset="-122"/>
                  <a:ea typeface="楷体"/>
                  <a:sym typeface="+mn-ea"/>
                </a:rPr>
                <a:t>《唐诗五首》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343785" y="1983105"/>
            <a:ext cx="2632710" cy="353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/>
              </a:rPr>
              <a:t>浅青色</a:t>
            </a:r>
          </a:p>
          <a:p>
            <a:r>
              <a:rPr lang="zh-CN" altLang="en-US" sz="3200" b="1">
                <a:latin typeface="楷体" panose="02010609060101010101" charset="-122"/>
                <a:ea typeface="楷体"/>
              </a:rPr>
              <a:t>冲击，撞击</a:t>
            </a:r>
          </a:p>
          <a:p>
            <a:r>
              <a:rPr lang="zh-CN" altLang="en-US" sz="3200" b="1">
                <a:latin typeface="楷体" panose="02010609060101010101" charset="-122"/>
                <a:ea typeface="楷体"/>
              </a:rPr>
              <a:t>到达</a:t>
            </a:r>
          </a:p>
          <a:p>
            <a:r>
              <a:rPr lang="zh-CN" altLang="en-US" sz="3200" b="1">
                <a:latin typeface="楷体" panose="02010609060101010101" charset="-122"/>
                <a:ea typeface="楷体"/>
              </a:rPr>
              <a:t>平息名利之心</a:t>
            </a:r>
          </a:p>
          <a:p>
            <a:r>
              <a:rPr lang="zh-CN" altLang="en-US" sz="3200" b="1">
                <a:latin typeface="楷体" panose="02010609060101010101" charset="-122"/>
                <a:ea typeface="楷体"/>
              </a:rPr>
              <a:t>筹划，治理</a:t>
            </a:r>
          </a:p>
          <a:p>
            <a:endParaRPr lang="zh-CN" altLang="en-US" sz="3200" b="1">
              <a:latin typeface="楷体" panose="02010609060101010101" charset="-122"/>
              <a:ea typeface="楷体"/>
            </a:endParaRPr>
          </a:p>
          <a:p>
            <a:endParaRPr lang="zh-CN" altLang="en-US" sz="3200" b="1">
              <a:latin typeface="楷体" panose="02010609060101010101" charset="-122"/>
              <a:ea typeface="楷体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30285" y="1983105"/>
            <a:ext cx="4173855" cy="3907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/>
              </a:rPr>
              <a:t>徘徊</a:t>
            </a:r>
          </a:p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/>
              </a:rPr>
              <a:t>比喻隐居不仕</a:t>
            </a:r>
          </a:p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/>
              </a:rPr>
              <a:t>分明的样子</a:t>
            </a:r>
          </a:p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/>
              </a:rPr>
              <a:t>代指诗人使者身份</a:t>
            </a:r>
          </a:p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/>
              </a:rPr>
              <a:t>飘飞的蓬草，</a:t>
            </a:r>
          </a:p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/>
              </a:rPr>
              <a:t>比喻远行之人</a:t>
            </a:r>
          </a:p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/>
              </a:rPr>
              <a:t>喜爱</a:t>
            </a:r>
          </a:p>
          <a:p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/>
            </a:endParaRPr>
          </a:p>
        </p:txBody>
      </p:sp>
    </p:spTree>
    <p:custDataLst>
      <p:tags r:id="rId4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128270" y="222885"/>
            <a:ext cx="77851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/>
                <a:sym typeface="+mn-ea"/>
              </a:rPr>
              <a:t>虚词积累</a:t>
            </a:r>
            <a:endParaRPr lang="zh-CN" altLang="en-US" sz="3200"/>
          </a:p>
        </p:txBody>
      </p:sp>
      <p:pic>
        <p:nvPicPr>
          <p:cNvPr id="16" name="图片 15" descr="NM43W0G)UB)J6TE`]M{3TB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195" y="222885"/>
            <a:ext cx="10299700" cy="648779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>
    <p:fade/>
  </p:transition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5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6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7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8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9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1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5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6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7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8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9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81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8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8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8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onstantia"/>
        <a:ea typeface="文鼎中隶简"/>
        <a:cs typeface="Arial"/>
      </a:majorFont>
      <a:minorFont>
        <a:latin typeface="Calibri"/>
        <a:ea typeface="楷体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194</Paragraphs>
  <Slides>23</Slides>
  <Notes>23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9">
      <vt:lpstr>Arial</vt:lpstr>
      <vt:lpstr>微软雅黑</vt:lpstr>
      <vt:lpstr>Constantia</vt:lpstr>
      <vt:lpstr>文鼎中隶简</vt:lpstr>
      <vt:lpstr>Calibri</vt:lpstr>
      <vt:lpstr>楷体</vt:lpstr>
      <vt:lpstr>等线 Light</vt:lpstr>
      <vt:lpstr>等线</vt:lpstr>
      <vt:lpstr>Calibri Light</vt:lpstr>
      <vt:lpstr>华文隶书</vt:lpstr>
      <vt:lpstr>隶书</vt:lpstr>
      <vt:lpstr>宋体</vt:lpstr>
      <vt:lpstr>仿宋_GB2312</vt:lpstr>
      <vt:lpstr>Noto Sans S Chinese DemiLight</vt:lpstr>
      <vt:lpstr>经典繁方篆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2021-05-03T13:31:48.080</cp:lastPrinted>
  <dcterms:created xsi:type="dcterms:W3CDTF">2021-05-03T13:31:48Z</dcterms:created>
  <dcterms:modified xsi:type="dcterms:W3CDTF">2021-05-03T05:31:49Z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