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340" r:id="rId3"/>
    <p:sldId id="341" r:id="rId5"/>
    <p:sldId id="342" r:id="rId6"/>
    <p:sldId id="257" r:id="rId7"/>
    <p:sldId id="368" r:id="rId8"/>
    <p:sldId id="369" r:id="rId9"/>
    <p:sldId id="346" r:id="rId10"/>
    <p:sldId id="302" r:id="rId11"/>
    <p:sldId id="303" r:id="rId12"/>
    <p:sldId id="323" r:id="rId13"/>
    <p:sldId id="304" r:id="rId14"/>
    <p:sldId id="370" r:id="rId15"/>
    <p:sldId id="371" r:id="rId16"/>
    <p:sldId id="349" r:id="rId17"/>
    <p:sldId id="309" r:id="rId18"/>
    <p:sldId id="310" r:id="rId19"/>
    <p:sldId id="311" r:id="rId20"/>
    <p:sldId id="327" r:id="rId21"/>
    <p:sldId id="312" r:id="rId22"/>
    <p:sldId id="313" r:id="rId23"/>
    <p:sldId id="314" r:id="rId24"/>
    <p:sldId id="315" r:id="rId25"/>
    <p:sldId id="351" r:id="rId26"/>
    <p:sldId id="317" r:id="rId27"/>
    <p:sldId id="328" r:id="rId28"/>
    <p:sldId id="329" r:id="rId29"/>
    <p:sldId id="352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indent="0" algn="l" defTabSz="6858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400">
        <a:solidFill>
          <a:schemeClr val="tx1"/>
        </a:solidFill>
        <a:latin typeface="等线" panose="02010600030101010101" charset="-122"/>
        <a:ea typeface="等线" panose="02010600030101010101" charset="-122"/>
      </a:defRPr>
    </a:lvl1pPr>
    <a:lvl2pPr marL="342900" indent="0" algn="l" defTabSz="6858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400">
        <a:solidFill>
          <a:schemeClr val="tx1"/>
        </a:solidFill>
        <a:latin typeface="等线" panose="02010600030101010101" charset="-122"/>
        <a:ea typeface="等线" panose="02010600030101010101" charset="-122"/>
      </a:defRPr>
    </a:lvl2pPr>
    <a:lvl3pPr marL="685800" indent="0" algn="l" defTabSz="6858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400">
        <a:solidFill>
          <a:schemeClr val="tx1"/>
        </a:solidFill>
        <a:latin typeface="等线" panose="02010600030101010101" charset="-122"/>
        <a:ea typeface="等线" panose="02010600030101010101" charset="-122"/>
      </a:defRPr>
    </a:lvl3pPr>
    <a:lvl4pPr marL="1028700" indent="0" algn="l" defTabSz="6858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400">
        <a:solidFill>
          <a:schemeClr val="tx1"/>
        </a:solidFill>
        <a:latin typeface="等线" panose="02010600030101010101" charset="-122"/>
        <a:ea typeface="等线" panose="02010600030101010101" charset="-122"/>
      </a:defRPr>
    </a:lvl4pPr>
    <a:lvl5pPr marL="1371600" indent="0" algn="l" defTabSz="6858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400">
        <a:solidFill>
          <a:schemeClr val="tx1"/>
        </a:solidFill>
        <a:latin typeface="等线" panose="02010600030101010101" charset="-122"/>
        <a:ea typeface="等线" panose="02010600030101010101" charset="-122"/>
      </a:defRPr>
    </a:lvl5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walkinnet" initials="w" lastIdx="0" clrIdx="0"/>
  <p:cmAuthor id="3" name="新课标第一网" initials="新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C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 varScale="1">
        <p:scale>
          <a:sx n="152" d="100"/>
          <a:sy n="152" d="100"/>
        </p:scale>
        <p:origin x="-44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0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lvl="0" fontAlgn="auto"/>
            <a:fld id="{A021AB3C-F14F-440B-AAE2-64C855067D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/>
            <a:r>
              <a:t>编辑母版文本样式</a:t>
            </a:r>
          </a:p>
          <a:p>
            <a:pPr marL="457200" lvl="1" indent="0"/>
            <a:r>
              <a:t>第二级</a:t>
            </a:r>
          </a:p>
          <a:p>
            <a:pPr marL="914400" lvl="2" indent="0"/>
            <a:r>
              <a:t>第三级</a:t>
            </a:r>
          </a:p>
          <a:p>
            <a:pPr marL="1371600" lvl="3" indent="0"/>
            <a:r>
              <a:t>第四级</a:t>
            </a:r>
          </a:p>
          <a:p>
            <a:pPr marL="1828800" lvl="4" indent="0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lvl="0" fontAlgn="auto"/>
            <a:fld id="{654078DD-A231-49E7-8B08-108AB30F5E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12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algn="r"/>
            <a:r>
              <a:rPr lang="zh-CN" altLang="en-US" sz="1200"/>
              <a:t>*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355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algn="r"/>
            <a:r>
              <a:rPr lang="zh-CN" altLang="en-US" sz="1200"/>
              <a:t>*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image" Target="../media/image1.png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0.png"/><Relationship Id="rId11" Type="http://schemas.microsoft.com/office/2007/relationships/media" Target="../media/media1.mp3"/><Relationship Id="rId10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1.pn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2.pn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23.png"/><Relationship Id="rId2" Type="http://schemas.openxmlformats.org/officeDocument/2006/relationships/tags" Target="../tags/tag7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24.png"/><Relationship Id="rId2" Type="http://schemas.openxmlformats.org/officeDocument/2006/relationships/tags" Target="../tags/tag8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25.png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6.pn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7.png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30.png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43" y="545394"/>
            <a:ext cx="1924050" cy="1476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419" y="314325"/>
            <a:ext cx="1817739" cy="3314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936" y="3835893"/>
            <a:ext cx="1958975" cy="578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504233"/>
            <a:ext cx="1761760" cy="4503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79037" y="4163738"/>
            <a:ext cx="3107976" cy="29036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217" y="488944"/>
            <a:ext cx="2487543" cy="23144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标题 1"/>
          <p:cNvSpPr>
            <a:spLocks noGrp="1"/>
          </p:cNvSpPr>
          <p:nvPr>
            <p:ph type="title"/>
          </p:nvPr>
        </p:nvSpPr>
        <p:spPr>
          <a:xfrm>
            <a:off x="2254521" y="1988886"/>
            <a:ext cx="737756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8000" b="1" dirty="0">
                <a:solidFill>
                  <a:srgbClr val="393945"/>
                </a:solidFill>
                <a:sym typeface="微软雅黑" panose="020B0503020204020204" charset="-122"/>
              </a:rPr>
              <a:t>喜看稻菽千重浪</a:t>
            </a:r>
            <a:endParaRPr lang="zh-CN" altLang="en-US" sz="8000" b="1" spc="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70" y="3773574"/>
            <a:ext cx="1884754" cy="229427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32" name="任意多边形: 形状 31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27575" y="4163695"/>
            <a:ext cx="542861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dirty="0">
                <a:latin typeface="宋体" panose="02010600030101010101" pitchFamily="2" charset="-122"/>
                <a:cs typeface="+mn-ea"/>
                <a:sym typeface="+mn-lt"/>
              </a:rPr>
              <a:t>人教版高中语文必修一课件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79" name="文本框 1"/>
          <p:cNvSpPr/>
          <p:nvPr/>
        </p:nvSpPr>
        <p:spPr>
          <a:xfrm>
            <a:off x="6311900" y="3357245"/>
            <a:ext cx="1872615" cy="5607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沈英甲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音频 (2)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520055" y="-89154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3" dur="1227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24"/>
          <p:cNvSpPr/>
          <p:nvPr/>
        </p:nvSpPr>
        <p:spPr>
          <a:xfrm>
            <a:off x="5638800" y="1272779"/>
            <a:ext cx="899160" cy="530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r>
              <a:rPr lang="zh-CN" altLang="en-US" sz="3000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语用</a:t>
            </a:r>
            <a:endParaRPr lang="zh-CN" altLang="en-US" sz="3000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0243" name="Straight Connector 44"/>
          <p:cNvCxnSpPr/>
          <p:nvPr/>
        </p:nvCxnSpPr>
        <p:spPr>
          <a:xfrm>
            <a:off x="5879307" y="1171575"/>
            <a:ext cx="446485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文本框 17495"/>
          <p:cNvSpPr/>
          <p:nvPr/>
        </p:nvSpPr>
        <p:spPr>
          <a:xfrm>
            <a:off x="2027635" y="1989535"/>
            <a:ext cx="8209359" cy="15627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①他经不起金钱的诱感，很快就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_____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变质了。</a:t>
            </a:r>
            <a:endParaRPr lang="zh-CN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②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土地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_____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会使生产能力下降，引发环境问题。</a:t>
            </a:r>
            <a:endParaRPr lang="zh-CN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                                              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400" b="1" dirty="0" smtClean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蜕化；退化）</a:t>
            </a:r>
            <a:endParaRPr lang="zh-CN" altLang="en-US" sz="24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245" name="文本框 17497"/>
          <p:cNvSpPr/>
          <p:nvPr/>
        </p:nvSpPr>
        <p:spPr>
          <a:xfrm>
            <a:off x="1905001" y="3337322"/>
            <a:ext cx="8452247" cy="21996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65000"/>
              </a:lnSpc>
              <a:buFont typeface="Arial" panose="020B0604020202020204" pitchFamily="34" charset="0"/>
            </a:pPr>
            <a:r>
              <a:rPr lang="zh-CN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同：两者都是动词，都有变化的意思。</a:t>
            </a:r>
            <a:endParaRPr lang="zh-CN" altLang="zh-CN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65000"/>
              </a:lnSpc>
              <a:buFont typeface="Arial" panose="020B0604020202020204" pitchFamily="34" charset="0"/>
            </a:pPr>
            <a:r>
              <a:rPr lang="zh-CN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异:“蜕化”指虫类脱皮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</a:t>
            </a:r>
            <a:r>
              <a:rPr lang="zh-CN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借指事物向坏的方面变化，借指</a:t>
            </a:r>
            <a:r>
              <a:rPr lang="zh-CN" altLang="zh-CN" sz="21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腐化堕落</a:t>
            </a:r>
            <a:r>
              <a:rPr lang="zh-CN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。“退化”指生物体在</a:t>
            </a:r>
            <a:r>
              <a:rPr lang="zh-CN" altLang="zh-CN" sz="21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进化过程</a:t>
            </a:r>
            <a:r>
              <a:rPr lang="zh-CN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中某一部分器官变小，构造简化，机能减退甚至完全消失；泛指事物由优变劣，由好变坏。</a:t>
            </a:r>
            <a:endParaRPr lang="zh-CN" altLang="zh-CN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 fill="hold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24000" y="1864519"/>
            <a:ext cx="3886200" cy="413623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8" name="文本框 1"/>
          <p:cNvSpPr/>
          <p:nvPr/>
        </p:nvSpPr>
        <p:spPr>
          <a:xfrm>
            <a:off x="4942285" y="1643062"/>
            <a:ext cx="5406628" cy="6991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algn="ctr"/>
            <a:r>
              <a:rPr lang="zh-CN" altLang="en-US" sz="41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研读课文，梳理事件</a:t>
            </a:r>
            <a:endParaRPr lang="zh-CN" altLang="en-US" sz="41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69" name="文本框 18"/>
          <p:cNvSpPr/>
          <p:nvPr/>
        </p:nvSpPr>
        <p:spPr>
          <a:xfrm>
            <a:off x="5410200" y="3159919"/>
            <a:ext cx="4722019" cy="203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课文主要写了哪几件事？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这几件事分别体现了袁隆平哪些方面的品质？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958467"/>
            <a:ext cx="10304145" cy="4715220"/>
          </a:xfrm>
        </p:spPr>
        <p:txBody>
          <a:bodyPr/>
          <a:lstStyle/>
          <a:p>
            <a:r>
              <a:rPr lang="zh-CN" altLang="zh-CN" sz="2800" dirty="0"/>
              <a:t>概括袁隆平精神</a:t>
            </a:r>
            <a:r>
              <a:rPr lang="zh-CN" altLang="en-US" sz="2800" dirty="0"/>
              <a:t>，</a:t>
            </a:r>
            <a:r>
              <a:rPr lang="zh-CN" altLang="zh-CN" sz="2800" dirty="0"/>
              <a:t>并在文中找出能够体现这些精神的事件</a:t>
            </a:r>
            <a:r>
              <a:rPr lang="zh-CN" altLang="en-US" sz="2800" dirty="0"/>
              <a:t>，填入下表。</a:t>
            </a:r>
            <a:endParaRPr lang="en-US" altLang="zh-CN" sz="2800" dirty="0"/>
          </a:p>
          <a:p>
            <a:r>
              <a:rPr lang="zh-CN" altLang="zh-CN" dirty="0"/>
              <a:t> </a:t>
            </a:r>
            <a:endParaRPr lang="zh-CN" altLang="en-US" dirty="0"/>
          </a:p>
        </p:txBody>
      </p:sp>
      <p:graphicFrame>
        <p:nvGraphicFramePr>
          <p:cNvPr id="5" name="表格 5"/>
          <p:cNvGraphicFramePr>
            <a:graphicFrameLocks noGrp="1"/>
          </p:cNvGraphicFramePr>
          <p:nvPr/>
        </p:nvGraphicFramePr>
        <p:xfrm>
          <a:off x="1227163" y="2350160"/>
          <a:ext cx="9915182" cy="3499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7591"/>
                <a:gridCol w="4957591"/>
              </a:tblGrid>
              <a:tr h="58329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具体事件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精神品质</a:t>
                      </a:r>
                      <a:endParaRPr lang="zh-CN" altLang="en-US" sz="2400" dirty="0"/>
                    </a:p>
                  </a:txBody>
                  <a:tcPr/>
                </a:tc>
              </a:tr>
              <a:tr h="58329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8329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8329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8329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8329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67438" y="1492784"/>
          <a:ext cx="10934241" cy="36851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49495"/>
                <a:gridCol w="2984746"/>
              </a:tblGrid>
              <a:tr h="614191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</a:rPr>
                        <a:t>具体事件</a:t>
                      </a:r>
                      <a:endParaRPr lang="zh-CN" sz="24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</a:rPr>
                        <a:t>精神品质</a:t>
                      </a:r>
                      <a:endParaRPr lang="zh-CN" sz="24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419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</a:rPr>
                        <a:t>①</a:t>
                      </a:r>
                      <a:r>
                        <a:rPr lang="en-US" sz="2400" b="1" kern="100" dirty="0">
                          <a:effectLst/>
                        </a:rPr>
                        <a:t>2001</a:t>
                      </a:r>
                      <a:r>
                        <a:rPr lang="zh-CN" sz="2400" b="1" kern="100" dirty="0">
                          <a:effectLst/>
                        </a:rPr>
                        <a:t>年春节刚过，领奖前仍在稻田里工作。</a:t>
                      </a:r>
                      <a:endParaRPr lang="zh-CN" sz="24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gradFill>
                            <a:gsLst>
                              <a:gs pos="0">
                                <a:srgbClr val="007BD3"/>
                              </a:gs>
                              <a:gs pos="100000">
                                <a:srgbClr val="034373"/>
                              </a:gs>
                            </a:gsLst>
                            <a:lin scaled="0"/>
                          </a:gradFill>
                          <a:effectLst/>
                        </a:rPr>
                        <a:t>热爱工作，淡泊名利</a:t>
                      </a:r>
                      <a:endParaRPr lang="zh-CN" sz="2400" b="1" kern="100" dirty="0">
                        <a:gradFill>
                          <a:gsLst>
                            <a:gs pos="0">
                              <a:srgbClr val="007BD3"/>
                            </a:gs>
                            <a:gs pos="100000">
                              <a:srgbClr val="034373"/>
                            </a:gs>
                          </a:gsLst>
                          <a:lin scaled="0"/>
                        </a:gra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419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</a:rPr>
                        <a:t>②</a:t>
                      </a:r>
                      <a:r>
                        <a:rPr lang="en-US" sz="2400" b="1" kern="100" dirty="0">
                          <a:effectLst/>
                        </a:rPr>
                        <a:t>1961</a:t>
                      </a:r>
                      <a:r>
                        <a:rPr lang="zh-CN" sz="2400" b="1" kern="100" dirty="0">
                          <a:effectLst/>
                        </a:rPr>
                        <a:t>年，发现“天然杂交稻株”，确定研究方向。</a:t>
                      </a:r>
                      <a:endParaRPr lang="zh-CN" sz="2400" b="1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gradFill>
                            <a:gsLst>
                              <a:gs pos="0">
                                <a:srgbClr val="007BD3"/>
                              </a:gs>
                              <a:gs pos="100000">
                                <a:srgbClr val="034373"/>
                              </a:gs>
                            </a:gsLst>
                            <a:lin scaled="0"/>
                          </a:gradFill>
                          <a:effectLst/>
                        </a:rPr>
                        <a:t>重视实践，探索规律</a:t>
                      </a:r>
                      <a:endParaRPr lang="zh-CN" sz="2400" b="1" kern="100" dirty="0">
                        <a:gradFill>
                          <a:gsLst>
                            <a:gs pos="0">
                              <a:srgbClr val="007BD3"/>
                            </a:gs>
                            <a:gs pos="100000">
                              <a:srgbClr val="034373"/>
                            </a:gs>
                          </a:gsLst>
                          <a:lin scaled="0"/>
                        </a:gra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419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</a:rPr>
                        <a:t>③</a:t>
                      </a:r>
                      <a:r>
                        <a:rPr lang="en-US" sz="2400" b="1" kern="100">
                          <a:effectLst/>
                        </a:rPr>
                        <a:t>1964</a:t>
                      </a:r>
                      <a:r>
                        <a:rPr lang="zh-CN" sz="2400" b="1" kern="100">
                          <a:effectLst/>
                        </a:rPr>
                        <a:t>年，发现水稻雄性不育植株，推进研究进程。</a:t>
                      </a:r>
                      <a:endParaRPr lang="zh-CN" sz="24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gradFill>
                            <a:gsLst>
                              <a:gs pos="0">
                                <a:srgbClr val="007BD3"/>
                              </a:gs>
                              <a:gs pos="100000">
                                <a:srgbClr val="034373"/>
                              </a:gs>
                            </a:gsLst>
                            <a:lin scaled="0"/>
                          </a:gradFill>
                          <a:effectLst/>
                        </a:rPr>
                        <a:t>不惧权威，敢于创新</a:t>
                      </a:r>
                      <a:endParaRPr lang="zh-CN" sz="2400" b="1" kern="100" dirty="0">
                        <a:gradFill>
                          <a:gsLst>
                            <a:gs pos="0">
                              <a:srgbClr val="007BD3"/>
                            </a:gs>
                            <a:gs pos="100000">
                              <a:srgbClr val="034373"/>
                            </a:gs>
                          </a:gsLst>
                          <a:lin scaled="0"/>
                        </a:gra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419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</a:rPr>
                        <a:t>④</a:t>
                      </a:r>
                      <a:r>
                        <a:rPr lang="en-US" sz="2400" b="1" kern="100">
                          <a:effectLst/>
                        </a:rPr>
                        <a:t>1992</a:t>
                      </a:r>
                      <a:r>
                        <a:rPr lang="zh-CN" sz="2400" b="1" kern="100">
                          <a:effectLst/>
                        </a:rPr>
                        <a:t>年，袁隆平写文章，贬斥</a:t>
                      </a:r>
                      <a:r>
                        <a:rPr lang="en-US" sz="2400" b="1" kern="100">
                          <a:effectLst/>
                        </a:rPr>
                        <a:t>“</a:t>
                      </a:r>
                      <a:r>
                        <a:rPr lang="zh-CN" sz="2400" b="1" kern="100">
                          <a:effectLst/>
                        </a:rPr>
                        <a:t>杂交稻三不养</a:t>
                      </a:r>
                      <a:r>
                        <a:rPr lang="en-US" sz="2400" b="1" kern="100">
                          <a:effectLst/>
                        </a:rPr>
                        <a:t>”</a:t>
                      </a:r>
                      <a:r>
                        <a:rPr lang="zh-CN" sz="2400" b="1" kern="100">
                          <a:effectLst/>
                        </a:rPr>
                        <a:t>的谬论。</a:t>
                      </a:r>
                      <a:endParaRPr lang="zh-CN" sz="24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gradFill>
                            <a:gsLst>
                              <a:gs pos="0">
                                <a:srgbClr val="007BD3"/>
                              </a:gs>
                              <a:gs pos="100000">
                                <a:srgbClr val="034373"/>
                              </a:gs>
                            </a:gsLst>
                            <a:lin scaled="0"/>
                          </a:gradFill>
                          <a:effectLst/>
                        </a:rPr>
                        <a:t>实事求是，关心农民</a:t>
                      </a:r>
                      <a:endParaRPr lang="zh-CN" sz="2400" b="1" kern="100" dirty="0">
                        <a:gradFill>
                          <a:gsLst>
                            <a:gs pos="0">
                              <a:srgbClr val="007BD3"/>
                            </a:gs>
                            <a:gs pos="100000">
                              <a:srgbClr val="034373"/>
                            </a:gs>
                          </a:gsLst>
                          <a:lin scaled="0"/>
                        </a:gra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419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</a:rPr>
                        <a:t>⑤</a:t>
                      </a:r>
                      <a:r>
                        <a:rPr lang="en-US" sz="2400" b="1" kern="100">
                          <a:effectLst/>
                        </a:rPr>
                        <a:t>1986</a:t>
                      </a:r>
                      <a:r>
                        <a:rPr lang="zh-CN" sz="2400" b="1" kern="100">
                          <a:effectLst/>
                        </a:rPr>
                        <a:t>年以来，杂交水稻研究取得一系列成功，影响世界。</a:t>
                      </a:r>
                      <a:endParaRPr lang="zh-CN" sz="24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gradFill>
                            <a:gsLst>
                              <a:gs pos="0">
                                <a:srgbClr val="007BD3"/>
                              </a:gs>
                              <a:gs pos="100000">
                                <a:srgbClr val="034373"/>
                              </a:gs>
                            </a:gsLst>
                            <a:lin scaled="0"/>
                          </a:gradFill>
                          <a:effectLst/>
                        </a:rPr>
                        <a:t>为国分忧，为国争光</a:t>
                      </a:r>
                      <a:endParaRPr lang="zh-CN" sz="2400" b="1" kern="100" dirty="0">
                        <a:gradFill>
                          <a:gsLst>
                            <a:gs pos="0">
                              <a:srgbClr val="007BD3"/>
                            </a:gs>
                            <a:gs pos="100000">
                              <a:srgbClr val="034373"/>
                            </a:gs>
                          </a:gsLst>
                          <a:lin scaled="0"/>
                        </a:gra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6" name="任意多边形: 形状 5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矩形 7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11194851" y="347484"/>
              <a:ext cx="609791" cy="765969"/>
              <a:chOff x="538163" y="490537"/>
              <a:chExt cx="609791" cy="765969"/>
            </a:xfrm>
          </p:grpSpPr>
          <p:sp>
            <p:nvSpPr>
              <p:cNvPr id="11" name="任意多边形: 形状 10"/>
              <p:cNvSpPr/>
              <p:nvPr/>
            </p:nvSpPr>
            <p:spPr>
              <a:xfrm>
                <a:off x="539750" y="641350"/>
                <a:ext cx="273050" cy="203200"/>
              </a:xfrm>
              <a:custGeom>
                <a:avLst/>
                <a:gdLst>
                  <a:gd name="connsiteX0" fmla="*/ 0 w 273050"/>
                  <a:gd name="connsiteY0" fmla="*/ 203200 h 203200"/>
                  <a:gd name="connsiteX1" fmla="*/ 273050 w 273050"/>
                  <a:gd name="connsiteY1" fmla="*/ 203200 h 203200"/>
                  <a:gd name="connsiteX2" fmla="*/ 273050 w 273050"/>
                  <a:gd name="connsiteY2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050" h="203200">
                    <a:moveTo>
                      <a:pt x="0" y="203200"/>
                    </a:moveTo>
                    <a:lnTo>
                      <a:pt x="273050" y="203200"/>
                    </a:lnTo>
                    <a:lnTo>
                      <a:pt x="273050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694532" y="490537"/>
                <a:ext cx="453422" cy="243680"/>
              </a:xfrm>
              <a:custGeom>
                <a:avLst/>
                <a:gdLst>
                  <a:gd name="connsiteX0" fmla="*/ 0 w 469900"/>
                  <a:gd name="connsiteY0" fmla="*/ 222250 h 222250"/>
                  <a:gd name="connsiteX1" fmla="*/ 12700 w 469900"/>
                  <a:gd name="connsiteY1" fmla="*/ 120650 h 222250"/>
                  <a:gd name="connsiteX2" fmla="*/ 463550 w 469900"/>
                  <a:gd name="connsiteY2" fmla="*/ 139700 h 222250"/>
                  <a:gd name="connsiteX3" fmla="*/ 469900 w 469900"/>
                  <a:gd name="connsiteY3" fmla="*/ 0 h 222250"/>
                  <a:gd name="connsiteX0-1" fmla="*/ 8731 w 457200"/>
                  <a:gd name="connsiteY0-2" fmla="*/ 241300 h 241300"/>
                  <a:gd name="connsiteX1-3" fmla="*/ 0 w 457200"/>
                  <a:gd name="connsiteY1-4" fmla="*/ 120650 h 241300"/>
                  <a:gd name="connsiteX2-5" fmla="*/ 450850 w 457200"/>
                  <a:gd name="connsiteY2-6" fmla="*/ 139700 h 241300"/>
                  <a:gd name="connsiteX3-7" fmla="*/ 457200 w 457200"/>
                  <a:gd name="connsiteY3-8" fmla="*/ 0 h 241300"/>
                  <a:gd name="connsiteX0-9" fmla="*/ 0 w 448469"/>
                  <a:gd name="connsiteY0-10" fmla="*/ 241300 h 241300"/>
                  <a:gd name="connsiteX1-11" fmla="*/ 5557 w 448469"/>
                  <a:gd name="connsiteY1-12" fmla="*/ 123032 h 241300"/>
                  <a:gd name="connsiteX2-13" fmla="*/ 442119 w 448469"/>
                  <a:gd name="connsiteY2-14" fmla="*/ 139700 h 241300"/>
                  <a:gd name="connsiteX3-15" fmla="*/ 448469 w 448469"/>
                  <a:gd name="connsiteY3-16" fmla="*/ 0 h 241300"/>
                  <a:gd name="connsiteX0-17" fmla="*/ 0 w 448469"/>
                  <a:gd name="connsiteY0-18" fmla="*/ 241300 h 241300"/>
                  <a:gd name="connsiteX1-19" fmla="*/ 3176 w 448469"/>
                  <a:gd name="connsiteY1-20" fmla="*/ 146844 h 241300"/>
                  <a:gd name="connsiteX2-21" fmla="*/ 442119 w 448469"/>
                  <a:gd name="connsiteY2-22" fmla="*/ 139700 h 241300"/>
                  <a:gd name="connsiteX3-23" fmla="*/ 448469 w 448469"/>
                  <a:gd name="connsiteY3-24" fmla="*/ 0 h 241300"/>
                  <a:gd name="connsiteX0-25" fmla="*/ 0 w 442119"/>
                  <a:gd name="connsiteY0-26" fmla="*/ 243681 h 243681"/>
                  <a:gd name="connsiteX1-27" fmla="*/ 3176 w 442119"/>
                  <a:gd name="connsiteY1-28" fmla="*/ 149225 h 243681"/>
                  <a:gd name="connsiteX2-29" fmla="*/ 442119 w 442119"/>
                  <a:gd name="connsiteY2-30" fmla="*/ 142081 h 243681"/>
                  <a:gd name="connsiteX3-31" fmla="*/ 434181 w 442119"/>
                  <a:gd name="connsiteY3-32" fmla="*/ 0 h 243681"/>
                  <a:gd name="connsiteX0-33" fmla="*/ 0 w 434181"/>
                  <a:gd name="connsiteY0-34" fmla="*/ 243681 h 243681"/>
                  <a:gd name="connsiteX1-35" fmla="*/ 3176 w 434181"/>
                  <a:gd name="connsiteY1-36" fmla="*/ 149225 h 243681"/>
                  <a:gd name="connsiteX2-37" fmla="*/ 430213 w 434181"/>
                  <a:gd name="connsiteY2-38" fmla="*/ 142081 h 243681"/>
                  <a:gd name="connsiteX3-39" fmla="*/ 434181 w 434181"/>
                  <a:gd name="connsiteY3-40" fmla="*/ 0 h 243681"/>
                  <a:gd name="connsiteX0-41" fmla="*/ 0 w 451644"/>
                  <a:gd name="connsiteY0-42" fmla="*/ 243681 h 243681"/>
                  <a:gd name="connsiteX1-43" fmla="*/ 3176 w 451644"/>
                  <a:gd name="connsiteY1-44" fmla="*/ 149225 h 243681"/>
                  <a:gd name="connsiteX2-45" fmla="*/ 451644 w 451644"/>
                  <a:gd name="connsiteY2-46" fmla="*/ 149224 h 243681"/>
                  <a:gd name="connsiteX3-47" fmla="*/ 434181 w 451644"/>
                  <a:gd name="connsiteY3-48" fmla="*/ 0 h 243681"/>
                  <a:gd name="connsiteX0-49" fmla="*/ 0 w 451644"/>
                  <a:gd name="connsiteY0-50" fmla="*/ 246062 h 246062"/>
                  <a:gd name="connsiteX1-51" fmla="*/ 3176 w 451644"/>
                  <a:gd name="connsiteY1-52" fmla="*/ 151606 h 246062"/>
                  <a:gd name="connsiteX2-53" fmla="*/ 451644 w 451644"/>
                  <a:gd name="connsiteY2-54" fmla="*/ 151605 h 246062"/>
                  <a:gd name="connsiteX3-55" fmla="*/ 448468 w 451644"/>
                  <a:gd name="connsiteY3-56" fmla="*/ 0 h 246062"/>
                  <a:gd name="connsiteX0-57" fmla="*/ 0 w 453422"/>
                  <a:gd name="connsiteY0-58" fmla="*/ 246062 h 246062"/>
                  <a:gd name="connsiteX1-59" fmla="*/ 3176 w 453422"/>
                  <a:gd name="connsiteY1-60" fmla="*/ 151606 h 246062"/>
                  <a:gd name="connsiteX2-61" fmla="*/ 451644 w 453422"/>
                  <a:gd name="connsiteY2-62" fmla="*/ 151605 h 246062"/>
                  <a:gd name="connsiteX3-63" fmla="*/ 453230 w 453422"/>
                  <a:gd name="connsiteY3-64" fmla="*/ 0 h 246062"/>
                  <a:gd name="connsiteX0-65" fmla="*/ 0 w 453422"/>
                  <a:gd name="connsiteY0-66" fmla="*/ 246062 h 246062"/>
                  <a:gd name="connsiteX1-67" fmla="*/ 3176 w 453422"/>
                  <a:gd name="connsiteY1-68" fmla="*/ 151606 h 246062"/>
                  <a:gd name="connsiteX2-69" fmla="*/ 451644 w 453422"/>
                  <a:gd name="connsiteY2-70" fmla="*/ 151605 h 246062"/>
                  <a:gd name="connsiteX3-71" fmla="*/ 453230 w 453422"/>
                  <a:gd name="connsiteY3-72" fmla="*/ 0 h 246062"/>
                  <a:gd name="connsiteX0-73" fmla="*/ 1587 w 450246"/>
                  <a:gd name="connsiteY0-74" fmla="*/ 246062 h 246062"/>
                  <a:gd name="connsiteX1-75" fmla="*/ 0 w 450246"/>
                  <a:gd name="connsiteY1-76" fmla="*/ 151606 h 246062"/>
                  <a:gd name="connsiteX2-77" fmla="*/ 448468 w 450246"/>
                  <a:gd name="connsiteY2-78" fmla="*/ 151605 h 246062"/>
                  <a:gd name="connsiteX3-79" fmla="*/ 450054 w 450246"/>
                  <a:gd name="connsiteY3-80" fmla="*/ 0 h 246062"/>
                  <a:gd name="connsiteX0-81" fmla="*/ 0 w 453422"/>
                  <a:gd name="connsiteY0-82" fmla="*/ 243680 h 243680"/>
                  <a:gd name="connsiteX1-83" fmla="*/ 3176 w 453422"/>
                  <a:gd name="connsiteY1-84" fmla="*/ 151606 h 243680"/>
                  <a:gd name="connsiteX2-85" fmla="*/ 451644 w 453422"/>
                  <a:gd name="connsiteY2-86" fmla="*/ 151605 h 243680"/>
                  <a:gd name="connsiteX3-87" fmla="*/ 453230 w 453422"/>
                  <a:gd name="connsiteY3-88" fmla="*/ 0 h 243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53422" h="243680">
                    <a:moveTo>
                      <a:pt x="0" y="243680"/>
                    </a:moveTo>
                    <a:lnTo>
                      <a:pt x="3176" y="151606"/>
                    </a:lnTo>
                    <a:lnTo>
                      <a:pt x="451644" y="151605"/>
                    </a:lnTo>
                    <a:cubicBezTo>
                      <a:pt x="450585" y="101070"/>
                      <a:pt x="454289" y="50535"/>
                      <a:pt x="453230" y="0"/>
                    </a:cubicBez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38163" y="849313"/>
                <a:ext cx="161925" cy="407193"/>
              </a:xfrm>
              <a:custGeom>
                <a:avLst/>
                <a:gdLst>
                  <a:gd name="connsiteX0" fmla="*/ 0 w 161925"/>
                  <a:gd name="connsiteY0" fmla="*/ 407193 h 407193"/>
                  <a:gd name="connsiteX1" fmla="*/ 161925 w 161925"/>
                  <a:gd name="connsiteY1" fmla="*/ 404812 h 407193"/>
                  <a:gd name="connsiteX2" fmla="*/ 161925 w 161925"/>
                  <a:gd name="connsiteY2" fmla="*/ 0 h 40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925" h="407193">
                    <a:moveTo>
                      <a:pt x="0" y="407193"/>
                    </a:moveTo>
                    <a:lnTo>
                      <a:pt x="161925" y="404812"/>
                    </a:lnTo>
                    <a:lnTo>
                      <a:pt x="161925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5" name="添加标题"/>
          <p:cNvSpPr/>
          <p:nvPr/>
        </p:nvSpPr>
        <p:spPr>
          <a:xfrm>
            <a:off x="3701975" y="2352412"/>
            <a:ext cx="370910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PART THREE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2156" y="3121433"/>
            <a:ext cx="450762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b="1">
                <a:solidFill>
                  <a:srgbClr val="DB8F99"/>
                </a:solidFill>
                <a:effectLst>
                  <a:innerShdw blurRad="63500" dist="50800" dir="18900000">
                    <a:srgbClr val="C00000">
                      <a:alpha val="50000"/>
                    </a:srgbClr>
                  </a:innerShdw>
                </a:effectLst>
                <a:latin typeface="义启春暖花开" panose="02010601030101010101" pitchFamily="2" charset="-122"/>
                <a:ea typeface="义启春暖花开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新知探究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84" y="353939"/>
            <a:ext cx="3056059" cy="37424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9434">
            <a:off x="8398418" y="3576443"/>
            <a:ext cx="2906105" cy="236999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2937">
            <a:off x="7655218" y="2042204"/>
            <a:ext cx="1699840" cy="138626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642" y="701497"/>
            <a:ext cx="1449786" cy="12645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18047" y="3681412"/>
            <a:ext cx="1291828" cy="2614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3" name="文本框 8"/>
          <p:cNvSpPr txBox="1"/>
          <p:nvPr/>
        </p:nvSpPr>
        <p:spPr>
          <a:xfrm>
            <a:off x="2226469" y="1423988"/>
            <a:ext cx="7753350" cy="11017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>
              <a:lnSpc>
                <a:spcPct val="12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第一部分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曾记否，到中流击水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是怎样来写袁隆平的？怎样表现他实事求是的科学精神?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5365" name="Straight Connector 44"/>
          <p:cNvCxnSpPr/>
          <p:nvPr/>
        </p:nvCxnSpPr>
        <p:spPr>
          <a:xfrm>
            <a:off x="5879307" y="1171575"/>
            <a:ext cx="446485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6" name="文本框 1"/>
          <p:cNvSpPr/>
          <p:nvPr/>
        </p:nvSpPr>
        <p:spPr>
          <a:xfrm>
            <a:off x="3664585" y="2913380"/>
            <a:ext cx="7662545" cy="299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algn="just">
              <a:lnSpc>
                <a:spcPct val="170000"/>
              </a:lnSpc>
            </a:pP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第1自然段用几个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动词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突出表现袁隆平认真细心的工作态度，描写了一个平凡的“农民”形象。正是这平凡的外貌与伟大的贡献形成了极大的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反差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,更突出了袁隆平的不平凡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深入实践。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  <p:bldP spid="153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9174956" y="3765948"/>
            <a:ext cx="942975" cy="18776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8" name="文本框 2"/>
          <p:cNvSpPr txBox="1"/>
          <p:nvPr/>
        </p:nvSpPr>
        <p:spPr>
          <a:xfrm>
            <a:off x="522764" y="1535748"/>
            <a:ext cx="7753350" cy="11017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袁隆平是怎样发现真理的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?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这一过程说明了袁隆平怎样的精神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?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9" name="文本框 19"/>
          <p:cNvSpPr/>
          <p:nvPr/>
        </p:nvSpPr>
        <p:spPr>
          <a:xfrm>
            <a:off x="1102678" y="2938463"/>
            <a:ext cx="6592491" cy="299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algn="just">
              <a:lnSpc>
                <a:spcPct val="170000"/>
              </a:lnSpc>
            </a:pP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采用了</a:t>
            </a:r>
            <a:r>
              <a:rPr lang="zh-CN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倒叙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的手法，追述了袁隆平科学实践的过程：发现特异稻(欣喜)-一护理特异稻(满怀希望)→试种特异稻(失望)一分析研究(自信)-一发现真理(收获)。</a:t>
            </a:r>
            <a:endParaRPr lang="zh-CN" altLang="zh-CN" sz="2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  <p:bldP spid="163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11" name="Straight Connector 44"/>
          <p:cNvCxnSpPr/>
          <p:nvPr/>
        </p:nvCxnSpPr>
        <p:spPr>
          <a:xfrm>
            <a:off x="5879307" y="1171575"/>
            <a:ext cx="446485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384698" y="3949304"/>
            <a:ext cx="2287190" cy="228719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3" name="文本框 2"/>
          <p:cNvSpPr txBox="1"/>
          <p:nvPr/>
        </p:nvSpPr>
        <p:spPr>
          <a:xfrm>
            <a:off x="2226469" y="1423988"/>
            <a:ext cx="7753350" cy="16186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>
              <a:lnSpc>
                <a:spcPct val="120000"/>
              </a:lnSpc>
            </a:pPr>
            <a:r>
              <a:rPr lang="zh-CN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第二部分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创新是科学家的灵魂和本质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。袁隆平在研究杂交稻的过程中,遇到了什么困难?他是怎样解决的?</a:t>
            </a:r>
            <a:endParaRPr lang="zh-CN" altLang="zh-CN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4" name="文本框 3"/>
          <p:cNvSpPr/>
          <p:nvPr/>
        </p:nvSpPr>
        <p:spPr>
          <a:xfrm>
            <a:off x="3487420" y="2917190"/>
            <a:ext cx="8310880" cy="25228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algn="just">
              <a:lnSpc>
                <a:spcPct val="190000"/>
              </a:lnSpc>
            </a:pP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①权威论断的否定:杂交无优势。</a:t>
            </a:r>
            <a:endParaRPr lang="zh-CN" altLang="zh-CN" sz="2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>
              <a:lnSpc>
                <a:spcPct val="190000"/>
              </a:lnSpc>
            </a:pP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②有些人的嘲笑:对遗传学的无知。</a:t>
            </a:r>
            <a:endParaRPr lang="zh-CN" altLang="zh-CN" sz="2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>
              <a:lnSpc>
                <a:spcPct val="190000"/>
              </a:lnSpc>
            </a:pP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③有些学者认为:杂交制种困难，无法应用于生产。</a:t>
            </a:r>
            <a:endParaRPr lang="zh-CN" altLang="zh-CN" sz="2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  <p:bldP spid="174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434" name="Straight Connector 44"/>
          <p:cNvCxnSpPr/>
          <p:nvPr/>
        </p:nvCxnSpPr>
        <p:spPr>
          <a:xfrm>
            <a:off x="5879307" y="1171575"/>
            <a:ext cx="446485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5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384697" y="4114800"/>
            <a:ext cx="2121694" cy="212169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6" name="文本框 2"/>
          <p:cNvSpPr txBox="1"/>
          <p:nvPr/>
        </p:nvSpPr>
        <p:spPr>
          <a:xfrm>
            <a:off x="2226469" y="1423988"/>
            <a:ext cx="7753350" cy="16186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>
              <a:lnSpc>
                <a:spcPct val="120000"/>
              </a:lnSpc>
            </a:pPr>
            <a:r>
              <a:rPr lang="zh-CN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第二部分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创新是科学家的灵魂和本质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。袁隆平在研究杂交稻的过程中,遇到了什么困难?他是怎样解决的?</a:t>
            </a:r>
            <a:endParaRPr lang="zh-CN" altLang="zh-CN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7" name="文本框 3"/>
          <p:cNvSpPr/>
          <p:nvPr/>
        </p:nvSpPr>
        <p:spPr>
          <a:xfrm>
            <a:off x="3091815" y="2624455"/>
            <a:ext cx="8493125" cy="33413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algn="just">
              <a:lnSpc>
                <a:spcPct val="19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以上三点都是袁隆平在研究中遇到的困难,但他并不迷信权威的每一个观点，而是认真分析，勇于创新，大胆试验，用事实证明了自己的培育杂交水稻的理论设想是科学的，是切实可行的。</a:t>
            </a:r>
            <a:endParaRPr lang="zh-CN" altLang="zh-CN" sz="2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  <p:bldP spid="184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245079" y="4295775"/>
            <a:ext cx="2361009" cy="1704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19460" name="Straight Connector 44"/>
          <p:cNvCxnSpPr/>
          <p:nvPr/>
        </p:nvCxnSpPr>
        <p:spPr>
          <a:xfrm>
            <a:off x="5879307" y="1171575"/>
            <a:ext cx="446485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1" name="文本框 2"/>
          <p:cNvSpPr txBox="1"/>
          <p:nvPr/>
        </p:nvSpPr>
        <p:spPr>
          <a:xfrm>
            <a:off x="2226310" y="1424305"/>
            <a:ext cx="5027930" cy="5848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>
              <a:lnSpc>
                <a:spcPct val="120000"/>
              </a:lnSpc>
            </a:pPr>
            <a:r>
              <a:rPr lang="zh-CN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第二部分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可以分为几个层次</a:t>
            </a:r>
            <a:r>
              <a:rPr lang="zh-CN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?</a:t>
            </a:r>
            <a:endParaRPr lang="zh-CN" altLang="zh-CN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62" name="文本框 3"/>
          <p:cNvSpPr/>
          <p:nvPr/>
        </p:nvSpPr>
        <p:spPr>
          <a:xfrm>
            <a:off x="1419225" y="2508885"/>
            <a:ext cx="8560435" cy="25228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algn="just">
              <a:lnSpc>
                <a:spcPct val="19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可分两个层次。前五个自然段都是写袁隆平的研究情况，围绕不崇拜权威、勇于探索来展开。后两个自然段写袁隆平的独特发现和介绍他的创新成果。</a:t>
            </a:r>
            <a:endParaRPr lang="zh-CN" altLang="zh-CN" sz="2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/>
      <p:bldP spid="194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81" y="1697580"/>
            <a:ext cx="3234987" cy="4841477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13" name="任意多边形: 形状 12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20" name="组合 19"/>
            <p:cNvGrpSpPr/>
            <p:nvPr/>
          </p:nvGrpSpPr>
          <p:grpSpPr>
            <a:xfrm flipH="1">
              <a:off x="11194851" y="347484"/>
              <a:ext cx="609791" cy="765969"/>
              <a:chOff x="538163" y="490537"/>
              <a:chExt cx="609791" cy="765969"/>
            </a:xfrm>
          </p:grpSpPr>
          <p:sp>
            <p:nvSpPr>
              <p:cNvPr id="17" name="任意多边形: 形状 16"/>
              <p:cNvSpPr/>
              <p:nvPr/>
            </p:nvSpPr>
            <p:spPr>
              <a:xfrm>
                <a:off x="539750" y="641350"/>
                <a:ext cx="273050" cy="203200"/>
              </a:xfrm>
              <a:custGeom>
                <a:avLst/>
                <a:gdLst>
                  <a:gd name="connsiteX0" fmla="*/ 0 w 273050"/>
                  <a:gd name="connsiteY0" fmla="*/ 203200 h 203200"/>
                  <a:gd name="connsiteX1" fmla="*/ 273050 w 273050"/>
                  <a:gd name="connsiteY1" fmla="*/ 203200 h 203200"/>
                  <a:gd name="connsiteX2" fmla="*/ 273050 w 273050"/>
                  <a:gd name="connsiteY2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050" h="203200">
                    <a:moveTo>
                      <a:pt x="0" y="203200"/>
                    </a:moveTo>
                    <a:lnTo>
                      <a:pt x="273050" y="203200"/>
                    </a:lnTo>
                    <a:lnTo>
                      <a:pt x="273050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694532" y="490537"/>
                <a:ext cx="453422" cy="243680"/>
              </a:xfrm>
              <a:custGeom>
                <a:avLst/>
                <a:gdLst>
                  <a:gd name="connsiteX0" fmla="*/ 0 w 469900"/>
                  <a:gd name="connsiteY0" fmla="*/ 222250 h 222250"/>
                  <a:gd name="connsiteX1" fmla="*/ 12700 w 469900"/>
                  <a:gd name="connsiteY1" fmla="*/ 120650 h 222250"/>
                  <a:gd name="connsiteX2" fmla="*/ 463550 w 469900"/>
                  <a:gd name="connsiteY2" fmla="*/ 139700 h 222250"/>
                  <a:gd name="connsiteX3" fmla="*/ 469900 w 469900"/>
                  <a:gd name="connsiteY3" fmla="*/ 0 h 222250"/>
                  <a:gd name="connsiteX0-1" fmla="*/ 8731 w 457200"/>
                  <a:gd name="connsiteY0-2" fmla="*/ 241300 h 241300"/>
                  <a:gd name="connsiteX1-3" fmla="*/ 0 w 457200"/>
                  <a:gd name="connsiteY1-4" fmla="*/ 120650 h 241300"/>
                  <a:gd name="connsiteX2-5" fmla="*/ 450850 w 457200"/>
                  <a:gd name="connsiteY2-6" fmla="*/ 139700 h 241300"/>
                  <a:gd name="connsiteX3-7" fmla="*/ 457200 w 457200"/>
                  <a:gd name="connsiteY3-8" fmla="*/ 0 h 241300"/>
                  <a:gd name="connsiteX0-9" fmla="*/ 0 w 448469"/>
                  <a:gd name="connsiteY0-10" fmla="*/ 241300 h 241300"/>
                  <a:gd name="connsiteX1-11" fmla="*/ 5557 w 448469"/>
                  <a:gd name="connsiteY1-12" fmla="*/ 123032 h 241300"/>
                  <a:gd name="connsiteX2-13" fmla="*/ 442119 w 448469"/>
                  <a:gd name="connsiteY2-14" fmla="*/ 139700 h 241300"/>
                  <a:gd name="connsiteX3-15" fmla="*/ 448469 w 448469"/>
                  <a:gd name="connsiteY3-16" fmla="*/ 0 h 241300"/>
                  <a:gd name="connsiteX0-17" fmla="*/ 0 w 448469"/>
                  <a:gd name="connsiteY0-18" fmla="*/ 241300 h 241300"/>
                  <a:gd name="connsiteX1-19" fmla="*/ 3176 w 448469"/>
                  <a:gd name="connsiteY1-20" fmla="*/ 146844 h 241300"/>
                  <a:gd name="connsiteX2-21" fmla="*/ 442119 w 448469"/>
                  <a:gd name="connsiteY2-22" fmla="*/ 139700 h 241300"/>
                  <a:gd name="connsiteX3-23" fmla="*/ 448469 w 448469"/>
                  <a:gd name="connsiteY3-24" fmla="*/ 0 h 241300"/>
                  <a:gd name="connsiteX0-25" fmla="*/ 0 w 442119"/>
                  <a:gd name="connsiteY0-26" fmla="*/ 243681 h 243681"/>
                  <a:gd name="connsiteX1-27" fmla="*/ 3176 w 442119"/>
                  <a:gd name="connsiteY1-28" fmla="*/ 149225 h 243681"/>
                  <a:gd name="connsiteX2-29" fmla="*/ 442119 w 442119"/>
                  <a:gd name="connsiteY2-30" fmla="*/ 142081 h 243681"/>
                  <a:gd name="connsiteX3-31" fmla="*/ 434181 w 442119"/>
                  <a:gd name="connsiteY3-32" fmla="*/ 0 h 243681"/>
                  <a:gd name="connsiteX0-33" fmla="*/ 0 w 434181"/>
                  <a:gd name="connsiteY0-34" fmla="*/ 243681 h 243681"/>
                  <a:gd name="connsiteX1-35" fmla="*/ 3176 w 434181"/>
                  <a:gd name="connsiteY1-36" fmla="*/ 149225 h 243681"/>
                  <a:gd name="connsiteX2-37" fmla="*/ 430213 w 434181"/>
                  <a:gd name="connsiteY2-38" fmla="*/ 142081 h 243681"/>
                  <a:gd name="connsiteX3-39" fmla="*/ 434181 w 434181"/>
                  <a:gd name="connsiteY3-40" fmla="*/ 0 h 243681"/>
                  <a:gd name="connsiteX0-41" fmla="*/ 0 w 451644"/>
                  <a:gd name="connsiteY0-42" fmla="*/ 243681 h 243681"/>
                  <a:gd name="connsiteX1-43" fmla="*/ 3176 w 451644"/>
                  <a:gd name="connsiteY1-44" fmla="*/ 149225 h 243681"/>
                  <a:gd name="connsiteX2-45" fmla="*/ 451644 w 451644"/>
                  <a:gd name="connsiteY2-46" fmla="*/ 149224 h 243681"/>
                  <a:gd name="connsiteX3-47" fmla="*/ 434181 w 451644"/>
                  <a:gd name="connsiteY3-48" fmla="*/ 0 h 243681"/>
                  <a:gd name="connsiteX0-49" fmla="*/ 0 w 451644"/>
                  <a:gd name="connsiteY0-50" fmla="*/ 246062 h 246062"/>
                  <a:gd name="connsiteX1-51" fmla="*/ 3176 w 451644"/>
                  <a:gd name="connsiteY1-52" fmla="*/ 151606 h 246062"/>
                  <a:gd name="connsiteX2-53" fmla="*/ 451644 w 451644"/>
                  <a:gd name="connsiteY2-54" fmla="*/ 151605 h 246062"/>
                  <a:gd name="connsiteX3-55" fmla="*/ 448468 w 451644"/>
                  <a:gd name="connsiteY3-56" fmla="*/ 0 h 246062"/>
                  <a:gd name="connsiteX0-57" fmla="*/ 0 w 453422"/>
                  <a:gd name="connsiteY0-58" fmla="*/ 246062 h 246062"/>
                  <a:gd name="connsiteX1-59" fmla="*/ 3176 w 453422"/>
                  <a:gd name="connsiteY1-60" fmla="*/ 151606 h 246062"/>
                  <a:gd name="connsiteX2-61" fmla="*/ 451644 w 453422"/>
                  <a:gd name="connsiteY2-62" fmla="*/ 151605 h 246062"/>
                  <a:gd name="connsiteX3-63" fmla="*/ 453230 w 453422"/>
                  <a:gd name="connsiteY3-64" fmla="*/ 0 h 246062"/>
                  <a:gd name="connsiteX0-65" fmla="*/ 0 w 453422"/>
                  <a:gd name="connsiteY0-66" fmla="*/ 246062 h 246062"/>
                  <a:gd name="connsiteX1-67" fmla="*/ 3176 w 453422"/>
                  <a:gd name="connsiteY1-68" fmla="*/ 151606 h 246062"/>
                  <a:gd name="connsiteX2-69" fmla="*/ 451644 w 453422"/>
                  <a:gd name="connsiteY2-70" fmla="*/ 151605 h 246062"/>
                  <a:gd name="connsiteX3-71" fmla="*/ 453230 w 453422"/>
                  <a:gd name="connsiteY3-72" fmla="*/ 0 h 246062"/>
                  <a:gd name="connsiteX0-73" fmla="*/ 1587 w 450246"/>
                  <a:gd name="connsiteY0-74" fmla="*/ 246062 h 246062"/>
                  <a:gd name="connsiteX1-75" fmla="*/ 0 w 450246"/>
                  <a:gd name="connsiteY1-76" fmla="*/ 151606 h 246062"/>
                  <a:gd name="connsiteX2-77" fmla="*/ 448468 w 450246"/>
                  <a:gd name="connsiteY2-78" fmla="*/ 151605 h 246062"/>
                  <a:gd name="connsiteX3-79" fmla="*/ 450054 w 450246"/>
                  <a:gd name="connsiteY3-80" fmla="*/ 0 h 246062"/>
                  <a:gd name="connsiteX0-81" fmla="*/ 0 w 453422"/>
                  <a:gd name="connsiteY0-82" fmla="*/ 243680 h 243680"/>
                  <a:gd name="connsiteX1-83" fmla="*/ 3176 w 453422"/>
                  <a:gd name="connsiteY1-84" fmla="*/ 151606 h 243680"/>
                  <a:gd name="connsiteX2-85" fmla="*/ 451644 w 453422"/>
                  <a:gd name="connsiteY2-86" fmla="*/ 151605 h 243680"/>
                  <a:gd name="connsiteX3-87" fmla="*/ 453230 w 453422"/>
                  <a:gd name="connsiteY3-88" fmla="*/ 0 h 243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53422" h="243680">
                    <a:moveTo>
                      <a:pt x="0" y="243680"/>
                    </a:moveTo>
                    <a:lnTo>
                      <a:pt x="3176" y="151606"/>
                    </a:lnTo>
                    <a:lnTo>
                      <a:pt x="451644" y="151605"/>
                    </a:lnTo>
                    <a:cubicBezTo>
                      <a:pt x="450585" y="101070"/>
                      <a:pt x="454289" y="50535"/>
                      <a:pt x="453230" y="0"/>
                    </a:cubicBez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538163" y="849313"/>
                <a:ext cx="161925" cy="407193"/>
              </a:xfrm>
              <a:custGeom>
                <a:avLst/>
                <a:gdLst>
                  <a:gd name="connsiteX0" fmla="*/ 0 w 161925"/>
                  <a:gd name="connsiteY0" fmla="*/ 407193 h 407193"/>
                  <a:gd name="connsiteX1" fmla="*/ 161925 w 161925"/>
                  <a:gd name="connsiteY1" fmla="*/ 404812 h 407193"/>
                  <a:gd name="connsiteX2" fmla="*/ 161925 w 161925"/>
                  <a:gd name="connsiteY2" fmla="*/ 0 h 40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925" h="407193">
                    <a:moveTo>
                      <a:pt x="0" y="407193"/>
                    </a:moveTo>
                    <a:lnTo>
                      <a:pt x="161925" y="404812"/>
                    </a:lnTo>
                    <a:lnTo>
                      <a:pt x="161925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527" y="1901881"/>
            <a:ext cx="1919939" cy="146898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868420" y="2173605"/>
            <a:ext cx="33096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Contents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MH_Others_1"/>
          <p:cNvSpPr txBox="1"/>
          <p:nvPr>
            <p:custDataLst>
              <p:tags r:id="rId4"/>
            </p:custDataLst>
          </p:nvPr>
        </p:nvSpPr>
        <p:spPr>
          <a:xfrm>
            <a:off x="3725706" y="1575411"/>
            <a:ext cx="3382645" cy="738664"/>
          </a:xfrm>
          <a:prstGeom prst="rect">
            <a:avLst/>
          </a:prstGeom>
          <a:noFill/>
        </p:spPr>
        <p:txBody>
          <a:bodyPr wrap="square" lIns="108000" tIns="0" rIns="0" bIns="0" rtlCol="0" anchor="ctr" anchorCtr="0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目录</a:t>
            </a:r>
            <a:endParaRPr kumimoji="0" lang="zh-CN" altLang="en-US" sz="48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PA-矩形 12"/>
          <p:cNvSpPr/>
          <p:nvPr>
            <p:custDataLst>
              <p:tags r:id="rId5"/>
            </p:custDataLst>
          </p:nvPr>
        </p:nvSpPr>
        <p:spPr>
          <a:xfrm>
            <a:off x="3791725" y="3237401"/>
            <a:ext cx="2944560" cy="52197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情境导入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PA-矩形 12"/>
          <p:cNvSpPr/>
          <p:nvPr>
            <p:custDataLst>
              <p:tags r:id="rId6"/>
            </p:custDataLst>
          </p:nvPr>
        </p:nvSpPr>
        <p:spPr>
          <a:xfrm>
            <a:off x="7433440" y="3210171"/>
            <a:ext cx="2944560" cy="52197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02.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初读感知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" name="PA-矩形 12"/>
          <p:cNvSpPr/>
          <p:nvPr>
            <p:custDataLst>
              <p:tags r:id="rId7"/>
            </p:custDataLst>
          </p:nvPr>
        </p:nvSpPr>
        <p:spPr>
          <a:xfrm>
            <a:off x="3828033" y="4525417"/>
            <a:ext cx="2944560" cy="52197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新知探究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PA-矩形 12"/>
          <p:cNvSpPr/>
          <p:nvPr>
            <p:custDataLst>
              <p:tags r:id="rId8"/>
            </p:custDataLst>
          </p:nvPr>
        </p:nvSpPr>
        <p:spPr>
          <a:xfrm>
            <a:off x="7469748" y="4498187"/>
            <a:ext cx="2944560" cy="52197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04.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拓展延伸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197828" y="681544"/>
            <a:ext cx="1086002" cy="1068829"/>
            <a:chOff x="8835224" y="1451855"/>
            <a:chExt cx="1086002" cy="1068829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5224" y="1452691"/>
              <a:ext cx="1086002" cy="1066949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5224" y="1453735"/>
              <a:ext cx="1086002" cy="1066949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5224" y="1451855"/>
              <a:ext cx="1086002" cy="106694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5224" y="1452899"/>
              <a:ext cx="1086002" cy="1066949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8" grpId="0"/>
      <p:bldP spid="30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877300" y="4423172"/>
            <a:ext cx="1790700" cy="178950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文本框 2"/>
          <p:cNvSpPr/>
          <p:nvPr/>
        </p:nvSpPr>
        <p:spPr>
          <a:xfrm>
            <a:off x="995839" y="1401763"/>
            <a:ext cx="7127081" cy="1101725"/>
          </a:xfrm>
          <a:prstGeom prst="rect">
            <a:avLst/>
          </a:prstGeom>
          <a:solidFill>
            <a:srgbClr val="DAE3F3"/>
          </a:solidFill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第三部分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事实是科学家的空气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”主要围绕什么来写?在选材上有什么特点?</a:t>
            </a:r>
            <a:endParaRPr lang="zh-CN" altLang="zh-CN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5" name="文本框 3"/>
          <p:cNvSpPr/>
          <p:nvPr/>
        </p:nvSpPr>
        <p:spPr>
          <a:xfrm>
            <a:off x="469900" y="2626995"/>
            <a:ext cx="8615680" cy="33413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algn="just">
              <a:lnSpc>
                <a:spcPct val="19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这部分说明了袁隆平是“真理的侍者，是事实的追随者”。主要围绕“三不稻"来写。这部分在选材上的特点有两个:一是有个性，突出了袁隆平对于杂交水稻的认知与众不同。二是选材精,不庞杂。</a:t>
            </a:r>
            <a:endParaRPr lang="zh-CN" altLang="zh-CN" sz="2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  <p:bldP spid="2048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067800" y="857207"/>
            <a:ext cx="1600200" cy="432077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7" name="文本框 2"/>
          <p:cNvSpPr/>
          <p:nvPr/>
        </p:nvSpPr>
        <p:spPr>
          <a:xfrm>
            <a:off x="2213610" y="1424305"/>
            <a:ext cx="5380990" cy="584835"/>
          </a:xfrm>
          <a:prstGeom prst="rect">
            <a:avLst/>
          </a:prstGeom>
          <a:solidFill>
            <a:srgbClr val="DAE3F3"/>
          </a:solidFill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面对谣言，袁隆平持怎样的态度?</a:t>
            </a:r>
            <a:endParaRPr lang="zh-CN" altLang="zh-CN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08" name="文本框 3"/>
          <p:cNvSpPr/>
          <p:nvPr/>
        </p:nvSpPr>
        <p:spPr>
          <a:xfrm>
            <a:off x="1069975" y="2459990"/>
            <a:ext cx="8246745" cy="33413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algn="just">
              <a:lnSpc>
                <a:spcPct val="19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zh-CN" sz="28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面</a:t>
            </a: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对贬斥杂交稻的文章，袁隆平用平和的语气，写了一封信寄给了《人民日报》，这封信最终刊登在《人民日报)上。他用事实，用具体的数据进行说明，充分地否定了那些谣言，捍卫了事实和真理。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  <p:bldP spid="2150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840266" y="833437"/>
            <a:ext cx="3082528" cy="284440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2" name="矩形 15361"/>
          <p:cNvSpPr/>
          <p:nvPr/>
        </p:nvSpPr>
        <p:spPr>
          <a:xfrm>
            <a:off x="2058591" y="2978944"/>
            <a:ext cx="8074819" cy="5664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7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27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、这篇人物通讯的叙事手法有什么特点？</a:t>
            </a:r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3" name="矩形 15362"/>
          <p:cNvSpPr/>
          <p:nvPr/>
        </p:nvSpPr>
        <p:spPr>
          <a:xfrm>
            <a:off x="1993107" y="1539479"/>
            <a:ext cx="5492115" cy="4838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buFont typeface="Arial" panose="020B0604020202020204" pitchFamily="34" charset="0"/>
            </a:pPr>
            <a:r>
              <a:rPr lang="en-US" altLang="zh-CN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、这篇通讯在结构上有哪些特点？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4" name="文本框 15365"/>
          <p:cNvSpPr/>
          <p:nvPr/>
        </p:nvSpPr>
        <p:spPr>
          <a:xfrm>
            <a:off x="1991916" y="2132410"/>
            <a:ext cx="7922419" cy="4375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使用小标题，条理清晰明白，重点突出。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5" name="矩形 10241"/>
          <p:cNvSpPr/>
          <p:nvPr/>
        </p:nvSpPr>
        <p:spPr>
          <a:xfrm>
            <a:off x="2058670" y="3642360"/>
            <a:ext cx="8360410" cy="13608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①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按人物的品质和事迹分类，列小标题组织材料。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②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以记叙为主，夹以描写、议论、说明，形式活泼。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 fill="hold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6" name="任意多边形: 形状 5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矩形 7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11194851" y="347484"/>
              <a:ext cx="609791" cy="765969"/>
              <a:chOff x="538163" y="490537"/>
              <a:chExt cx="609791" cy="765969"/>
            </a:xfrm>
          </p:grpSpPr>
          <p:sp>
            <p:nvSpPr>
              <p:cNvPr id="11" name="任意多边形: 形状 10"/>
              <p:cNvSpPr/>
              <p:nvPr/>
            </p:nvSpPr>
            <p:spPr>
              <a:xfrm>
                <a:off x="539750" y="641350"/>
                <a:ext cx="273050" cy="203200"/>
              </a:xfrm>
              <a:custGeom>
                <a:avLst/>
                <a:gdLst>
                  <a:gd name="connsiteX0" fmla="*/ 0 w 273050"/>
                  <a:gd name="connsiteY0" fmla="*/ 203200 h 203200"/>
                  <a:gd name="connsiteX1" fmla="*/ 273050 w 273050"/>
                  <a:gd name="connsiteY1" fmla="*/ 203200 h 203200"/>
                  <a:gd name="connsiteX2" fmla="*/ 273050 w 273050"/>
                  <a:gd name="connsiteY2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050" h="203200">
                    <a:moveTo>
                      <a:pt x="0" y="203200"/>
                    </a:moveTo>
                    <a:lnTo>
                      <a:pt x="273050" y="203200"/>
                    </a:lnTo>
                    <a:lnTo>
                      <a:pt x="273050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694532" y="490537"/>
                <a:ext cx="453422" cy="243680"/>
              </a:xfrm>
              <a:custGeom>
                <a:avLst/>
                <a:gdLst>
                  <a:gd name="connsiteX0" fmla="*/ 0 w 469900"/>
                  <a:gd name="connsiteY0" fmla="*/ 222250 h 222250"/>
                  <a:gd name="connsiteX1" fmla="*/ 12700 w 469900"/>
                  <a:gd name="connsiteY1" fmla="*/ 120650 h 222250"/>
                  <a:gd name="connsiteX2" fmla="*/ 463550 w 469900"/>
                  <a:gd name="connsiteY2" fmla="*/ 139700 h 222250"/>
                  <a:gd name="connsiteX3" fmla="*/ 469900 w 469900"/>
                  <a:gd name="connsiteY3" fmla="*/ 0 h 222250"/>
                  <a:gd name="connsiteX0-1" fmla="*/ 8731 w 457200"/>
                  <a:gd name="connsiteY0-2" fmla="*/ 241300 h 241300"/>
                  <a:gd name="connsiteX1-3" fmla="*/ 0 w 457200"/>
                  <a:gd name="connsiteY1-4" fmla="*/ 120650 h 241300"/>
                  <a:gd name="connsiteX2-5" fmla="*/ 450850 w 457200"/>
                  <a:gd name="connsiteY2-6" fmla="*/ 139700 h 241300"/>
                  <a:gd name="connsiteX3-7" fmla="*/ 457200 w 457200"/>
                  <a:gd name="connsiteY3-8" fmla="*/ 0 h 241300"/>
                  <a:gd name="connsiteX0-9" fmla="*/ 0 w 448469"/>
                  <a:gd name="connsiteY0-10" fmla="*/ 241300 h 241300"/>
                  <a:gd name="connsiteX1-11" fmla="*/ 5557 w 448469"/>
                  <a:gd name="connsiteY1-12" fmla="*/ 123032 h 241300"/>
                  <a:gd name="connsiteX2-13" fmla="*/ 442119 w 448469"/>
                  <a:gd name="connsiteY2-14" fmla="*/ 139700 h 241300"/>
                  <a:gd name="connsiteX3-15" fmla="*/ 448469 w 448469"/>
                  <a:gd name="connsiteY3-16" fmla="*/ 0 h 241300"/>
                  <a:gd name="connsiteX0-17" fmla="*/ 0 w 448469"/>
                  <a:gd name="connsiteY0-18" fmla="*/ 241300 h 241300"/>
                  <a:gd name="connsiteX1-19" fmla="*/ 3176 w 448469"/>
                  <a:gd name="connsiteY1-20" fmla="*/ 146844 h 241300"/>
                  <a:gd name="connsiteX2-21" fmla="*/ 442119 w 448469"/>
                  <a:gd name="connsiteY2-22" fmla="*/ 139700 h 241300"/>
                  <a:gd name="connsiteX3-23" fmla="*/ 448469 w 448469"/>
                  <a:gd name="connsiteY3-24" fmla="*/ 0 h 241300"/>
                  <a:gd name="connsiteX0-25" fmla="*/ 0 w 442119"/>
                  <a:gd name="connsiteY0-26" fmla="*/ 243681 h 243681"/>
                  <a:gd name="connsiteX1-27" fmla="*/ 3176 w 442119"/>
                  <a:gd name="connsiteY1-28" fmla="*/ 149225 h 243681"/>
                  <a:gd name="connsiteX2-29" fmla="*/ 442119 w 442119"/>
                  <a:gd name="connsiteY2-30" fmla="*/ 142081 h 243681"/>
                  <a:gd name="connsiteX3-31" fmla="*/ 434181 w 442119"/>
                  <a:gd name="connsiteY3-32" fmla="*/ 0 h 243681"/>
                  <a:gd name="connsiteX0-33" fmla="*/ 0 w 434181"/>
                  <a:gd name="connsiteY0-34" fmla="*/ 243681 h 243681"/>
                  <a:gd name="connsiteX1-35" fmla="*/ 3176 w 434181"/>
                  <a:gd name="connsiteY1-36" fmla="*/ 149225 h 243681"/>
                  <a:gd name="connsiteX2-37" fmla="*/ 430213 w 434181"/>
                  <a:gd name="connsiteY2-38" fmla="*/ 142081 h 243681"/>
                  <a:gd name="connsiteX3-39" fmla="*/ 434181 w 434181"/>
                  <a:gd name="connsiteY3-40" fmla="*/ 0 h 243681"/>
                  <a:gd name="connsiteX0-41" fmla="*/ 0 w 451644"/>
                  <a:gd name="connsiteY0-42" fmla="*/ 243681 h 243681"/>
                  <a:gd name="connsiteX1-43" fmla="*/ 3176 w 451644"/>
                  <a:gd name="connsiteY1-44" fmla="*/ 149225 h 243681"/>
                  <a:gd name="connsiteX2-45" fmla="*/ 451644 w 451644"/>
                  <a:gd name="connsiteY2-46" fmla="*/ 149224 h 243681"/>
                  <a:gd name="connsiteX3-47" fmla="*/ 434181 w 451644"/>
                  <a:gd name="connsiteY3-48" fmla="*/ 0 h 243681"/>
                  <a:gd name="connsiteX0-49" fmla="*/ 0 w 451644"/>
                  <a:gd name="connsiteY0-50" fmla="*/ 246062 h 246062"/>
                  <a:gd name="connsiteX1-51" fmla="*/ 3176 w 451644"/>
                  <a:gd name="connsiteY1-52" fmla="*/ 151606 h 246062"/>
                  <a:gd name="connsiteX2-53" fmla="*/ 451644 w 451644"/>
                  <a:gd name="connsiteY2-54" fmla="*/ 151605 h 246062"/>
                  <a:gd name="connsiteX3-55" fmla="*/ 448468 w 451644"/>
                  <a:gd name="connsiteY3-56" fmla="*/ 0 h 246062"/>
                  <a:gd name="connsiteX0-57" fmla="*/ 0 w 453422"/>
                  <a:gd name="connsiteY0-58" fmla="*/ 246062 h 246062"/>
                  <a:gd name="connsiteX1-59" fmla="*/ 3176 w 453422"/>
                  <a:gd name="connsiteY1-60" fmla="*/ 151606 h 246062"/>
                  <a:gd name="connsiteX2-61" fmla="*/ 451644 w 453422"/>
                  <a:gd name="connsiteY2-62" fmla="*/ 151605 h 246062"/>
                  <a:gd name="connsiteX3-63" fmla="*/ 453230 w 453422"/>
                  <a:gd name="connsiteY3-64" fmla="*/ 0 h 246062"/>
                  <a:gd name="connsiteX0-65" fmla="*/ 0 w 453422"/>
                  <a:gd name="connsiteY0-66" fmla="*/ 246062 h 246062"/>
                  <a:gd name="connsiteX1-67" fmla="*/ 3176 w 453422"/>
                  <a:gd name="connsiteY1-68" fmla="*/ 151606 h 246062"/>
                  <a:gd name="connsiteX2-69" fmla="*/ 451644 w 453422"/>
                  <a:gd name="connsiteY2-70" fmla="*/ 151605 h 246062"/>
                  <a:gd name="connsiteX3-71" fmla="*/ 453230 w 453422"/>
                  <a:gd name="connsiteY3-72" fmla="*/ 0 h 246062"/>
                  <a:gd name="connsiteX0-73" fmla="*/ 1587 w 450246"/>
                  <a:gd name="connsiteY0-74" fmla="*/ 246062 h 246062"/>
                  <a:gd name="connsiteX1-75" fmla="*/ 0 w 450246"/>
                  <a:gd name="connsiteY1-76" fmla="*/ 151606 h 246062"/>
                  <a:gd name="connsiteX2-77" fmla="*/ 448468 w 450246"/>
                  <a:gd name="connsiteY2-78" fmla="*/ 151605 h 246062"/>
                  <a:gd name="connsiteX3-79" fmla="*/ 450054 w 450246"/>
                  <a:gd name="connsiteY3-80" fmla="*/ 0 h 246062"/>
                  <a:gd name="connsiteX0-81" fmla="*/ 0 w 453422"/>
                  <a:gd name="connsiteY0-82" fmla="*/ 243680 h 243680"/>
                  <a:gd name="connsiteX1-83" fmla="*/ 3176 w 453422"/>
                  <a:gd name="connsiteY1-84" fmla="*/ 151606 h 243680"/>
                  <a:gd name="connsiteX2-85" fmla="*/ 451644 w 453422"/>
                  <a:gd name="connsiteY2-86" fmla="*/ 151605 h 243680"/>
                  <a:gd name="connsiteX3-87" fmla="*/ 453230 w 453422"/>
                  <a:gd name="connsiteY3-88" fmla="*/ 0 h 243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53422" h="243680">
                    <a:moveTo>
                      <a:pt x="0" y="243680"/>
                    </a:moveTo>
                    <a:lnTo>
                      <a:pt x="3176" y="151606"/>
                    </a:lnTo>
                    <a:lnTo>
                      <a:pt x="451644" y="151605"/>
                    </a:lnTo>
                    <a:cubicBezTo>
                      <a:pt x="450585" y="101070"/>
                      <a:pt x="454289" y="50535"/>
                      <a:pt x="453230" y="0"/>
                    </a:cubicBez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38163" y="849313"/>
                <a:ext cx="161925" cy="407193"/>
              </a:xfrm>
              <a:custGeom>
                <a:avLst/>
                <a:gdLst>
                  <a:gd name="connsiteX0" fmla="*/ 0 w 161925"/>
                  <a:gd name="connsiteY0" fmla="*/ 407193 h 407193"/>
                  <a:gd name="connsiteX1" fmla="*/ 161925 w 161925"/>
                  <a:gd name="connsiteY1" fmla="*/ 404812 h 407193"/>
                  <a:gd name="connsiteX2" fmla="*/ 161925 w 161925"/>
                  <a:gd name="connsiteY2" fmla="*/ 0 h 40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925" h="407193">
                    <a:moveTo>
                      <a:pt x="0" y="407193"/>
                    </a:moveTo>
                    <a:lnTo>
                      <a:pt x="161925" y="404812"/>
                    </a:lnTo>
                    <a:lnTo>
                      <a:pt x="161925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5" name="添加标题"/>
          <p:cNvSpPr/>
          <p:nvPr/>
        </p:nvSpPr>
        <p:spPr>
          <a:xfrm>
            <a:off x="3701975" y="2352412"/>
            <a:ext cx="370910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PART FOUR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2156" y="3121433"/>
            <a:ext cx="450762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b="1">
                <a:solidFill>
                  <a:srgbClr val="DB8F99"/>
                </a:solidFill>
                <a:effectLst>
                  <a:innerShdw blurRad="63500" dist="50800" dir="18900000">
                    <a:srgbClr val="C00000">
                      <a:alpha val="50000"/>
                    </a:srgbClr>
                  </a:innerShdw>
                </a:effectLst>
                <a:latin typeface="义启春暖花开" panose="02010601030101010101" pitchFamily="2" charset="-122"/>
                <a:ea typeface="义启春暖花开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拓展延伸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84" y="353939"/>
            <a:ext cx="3056059" cy="37424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9434">
            <a:off x="8398418" y="3576443"/>
            <a:ext cx="2906105" cy="236999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2937">
            <a:off x="7655218" y="2042204"/>
            <a:ext cx="1699840" cy="138626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642" y="701497"/>
            <a:ext cx="1449786" cy="12645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35894" y="3059906"/>
            <a:ext cx="1318022" cy="2790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0" name="文本框 3"/>
          <p:cNvSpPr/>
          <p:nvPr/>
        </p:nvSpPr>
        <p:spPr>
          <a:xfrm>
            <a:off x="4307682" y="1237060"/>
            <a:ext cx="4960144" cy="575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r>
              <a:rPr lang="zh-CN" altLang="en-US" sz="33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这篇通讯的主要特点：</a:t>
            </a:r>
            <a:endParaRPr lang="zh-CN" altLang="en-US" sz="33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581" name="矩形 10241"/>
          <p:cNvSpPr/>
          <p:nvPr/>
        </p:nvSpPr>
        <p:spPr>
          <a:xfrm>
            <a:off x="3195955" y="2215833"/>
            <a:ext cx="8337550" cy="33921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①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以事写人，以追述杂交水稻研究过程作为贯穿全文的线索。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发现“天然杂交稻” 的杂种第一代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研究水稻杂种优势利用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寻找与发现水稻天然雄性不孕株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研究证明培育杂交水稻切实可行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研究成功两系杂交稻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从国内到国际引种推广杂交水稻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培育超级稻成果世界领先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引导一场新的 “绿色革命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582" name="文本框 5"/>
          <p:cNvSpPr txBox="1"/>
          <p:nvPr/>
        </p:nvSpPr>
        <p:spPr>
          <a:xfrm>
            <a:off x="3631407" y="3059906"/>
            <a:ext cx="6312694" cy="173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just" fontAlgn="base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使读者清晰地了解了袁隆平的科学探索之路，还理解了袁隆平敢于挑战权威、坚持真理、敢于创新的精神品格。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 fill="hold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35894" y="3059906"/>
            <a:ext cx="1318022" cy="2790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3" name="文本框 3"/>
          <p:cNvSpPr/>
          <p:nvPr/>
        </p:nvSpPr>
        <p:spPr>
          <a:xfrm>
            <a:off x="4307682" y="1237060"/>
            <a:ext cx="4960144" cy="575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r>
              <a:rPr lang="zh-CN" altLang="en-US" sz="33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这篇通讯的主要特点：</a:t>
            </a:r>
            <a:endParaRPr lang="zh-CN" altLang="en-US" sz="33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604" name="矩形 10241"/>
          <p:cNvSpPr/>
          <p:nvPr/>
        </p:nvSpPr>
        <p:spPr>
          <a:xfrm>
            <a:off x="3195955" y="2705418"/>
            <a:ext cx="8402955" cy="14471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60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②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以采访过程中的亲身感受及访谈中得到的典型细节来表现人物。            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亲历的视角、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在场感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35894" y="3059906"/>
            <a:ext cx="1318022" cy="2790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7" name="文本框 3"/>
          <p:cNvSpPr/>
          <p:nvPr/>
        </p:nvSpPr>
        <p:spPr>
          <a:xfrm>
            <a:off x="4151784" y="1412776"/>
            <a:ext cx="4960144" cy="575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r>
              <a:rPr lang="zh-CN" altLang="en-US" sz="33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这篇通讯的主要特点：</a:t>
            </a:r>
            <a:endParaRPr lang="zh-CN" altLang="en-US" sz="33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28" name="矩形 10241"/>
          <p:cNvSpPr/>
          <p:nvPr/>
        </p:nvSpPr>
        <p:spPr>
          <a:xfrm>
            <a:off x="3195638" y="3050225"/>
            <a:ext cx="7184231" cy="7575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60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③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深入浅出地说明科学原理。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</a:t>
            </a:r>
            <a:endParaRPr lang="en-US" altLang="zh-CN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662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29850" y="9172575"/>
            <a:ext cx="276225" cy="200025"/>
          </a:xfrm>
          <a:prstGeom prst="cube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 fill="hold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43" y="545394"/>
            <a:ext cx="1924050" cy="1476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419" y="314325"/>
            <a:ext cx="1817739" cy="3314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936" y="3835893"/>
            <a:ext cx="1958975" cy="578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504233"/>
            <a:ext cx="1761760" cy="4503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79037" y="4163738"/>
            <a:ext cx="3107976" cy="29036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217" y="488944"/>
            <a:ext cx="2487543" cy="23144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标题 1"/>
          <p:cNvSpPr>
            <a:spLocks noGrp="1"/>
          </p:cNvSpPr>
          <p:nvPr>
            <p:ph type="title"/>
          </p:nvPr>
        </p:nvSpPr>
        <p:spPr>
          <a:xfrm>
            <a:off x="2254521" y="1988886"/>
            <a:ext cx="737756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8000" b="1" dirty="0">
                <a:solidFill>
                  <a:srgbClr val="393945"/>
                </a:solidFill>
                <a:sym typeface="微软雅黑" panose="020B0503020204020204" charset="-122"/>
              </a:rPr>
              <a:t>喜看稻菽千重浪</a:t>
            </a:r>
            <a:endParaRPr lang="zh-CN" altLang="en-US" sz="8000" b="1" spc="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70" y="3773574"/>
            <a:ext cx="1884754" cy="229427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32" name="任意多边形: 形状 31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27575" y="4163695"/>
            <a:ext cx="542861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dirty="0">
                <a:latin typeface="宋体" panose="02010600030101010101" pitchFamily="2" charset="-122"/>
                <a:cs typeface="+mn-ea"/>
                <a:sym typeface="+mn-lt"/>
              </a:rPr>
              <a:t>人教版高中语文必修一课件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79" name="文本框 1"/>
          <p:cNvSpPr/>
          <p:nvPr/>
        </p:nvSpPr>
        <p:spPr>
          <a:xfrm>
            <a:off x="6311900" y="3357245"/>
            <a:ext cx="1872615" cy="5607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沈英甲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6" name="任意多边形: 形状 5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矩形 7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11194851" y="347484"/>
              <a:ext cx="609791" cy="765969"/>
              <a:chOff x="538163" y="490537"/>
              <a:chExt cx="609791" cy="765969"/>
            </a:xfrm>
          </p:grpSpPr>
          <p:sp>
            <p:nvSpPr>
              <p:cNvPr id="11" name="任意多边形: 形状 10"/>
              <p:cNvSpPr/>
              <p:nvPr/>
            </p:nvSpPr>
            <p:spPr>
              <a:xfrm>
                <a:off x="539750" y="641350"/>
                <a:ext cx="273050" cy="203200"/>
              </a:xfrm>
              <a:custGeom>
                <a:avLst/>
                <a:gdLst>
                  <a:gd name="connsiteX0" fmla="*/ 0 w 273050"/>
                  <a:gd name="connsiteY0" fmla="*/ 203200 h 203200"/>
                  <a:gd name="connsiteX1" fmla="*/ 273050 w 273050"/>
                  <a:gd name="connsiteY1" fmla="*/ 203200 h 203200"/>
                  <a:gd name="connsiteX2" fmla="*/ 273050 w 273050"/>
                  <a:gd name="connsiteY2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050" h="203200">
                    <a:moveTo>
                      <a:pt x="0" y="203200"/>
                    </a:moveTo>
                    <a:lnTo>
                      <a:pt x="273050" y="203200"/>
                    </a:lnTo>
                    <a:lnTo>
                      <a:pt x="273050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694532" y="490537"/>
                <a:ext cx="453422" cy="243680"/>
              </a:xfrm>
              <a:custGeom>
                <a:avLst/>
                <a:gdLst>
                  <a:gd name="connsiteX0" fmla="*/ 0 w 469900"/>
                  <a:gd name="connsiteY0" fmla="*/ 222250 h 222250"/>
                  <a:gd name="connsiteX1" fmla="*/ 12700 w 469900"/>
                  <a:gd name="connsiteY1" fmla="*/ 120650 h 222250"/>
                  <a:gd name="connsiteX2" fmla="*/ 463550 w 469900"/>
                  <a:gd name="connsiteY2" fmla="*/ 139700 h 222250"/>
                  <a:gd name="connsiteX3" fmla="*/ 469900 w 469900"/>
                  <a:gd name="connsiteY3" fmla="*/ 0 h 222250"/>
                  <a:gd name="connsiteX0-1" fmla="*/ 8731 w 457200"/>
                  <a:gd name="connsiteY0-2" fmla="*/ 241300 h 241300"/>
                  <a:gd name="connsiteX1-3" fmla="*/ 0 w 457200"/>
                  <a:gd name="connsiteY1-4" fmla="*/ 120650 h 241300"/>
                  <a:gd name="connsiteX2-5" fmla="*/ 450850 w 457200"/>
                  <a:gd name="connsiteY2-6" fmla="*/ 139700 h 241300"/>
                  <a:gd name="connsiteX3-7" fmla="*/ 457200 w 457200"/>
                  <a:gd name="connsiteY3-8" fmla="*/ 0 h 241300"/>
                  <a:gd name="connsiteX0-9" fmla="*/ 0 w 448469"/>
                  <a:gd name="connsiteY0-10" fmla="*/ 241300 h 241300"/>
                  <a:gd name="connsiteX1-11" fmla="*/ 5557 w 448469"/>
                  <a:gd name="connsiteY1-12" fmla="*/ 123032 h 241300"/>
                  <a:gd name="connsiteX2-13" fmla="*/ 442119 w 448469"/>
                  <a:gd name="connsiteY2-14" fmla="*/ 139700 h 241300"/>
                  <a:gd name="connsiteX3-15" fmla="*/ 448469 w 448469"/>
                  <a:gd name="connsiteY3-16" fmla="*/ 0 h 241300"/>
                  <a:gd name="connsiteX0-17" fmla="*/ 0 w 448469"/>
                  <a:gd name="connsiteY0-18" fmla="*/ 241300 h 241300"/>
                  <a:gd name="connsiteX1-19" fmla="*/ 3176 w 448469"/>
                  <a:gd name="connsiteY1-20" fmla="*/ 146844 h 241300"/>
                  <a:gd name="connsiteX2-21" fmla="*/ 442119 w 448469"/>
                  <a:gd name="connsiteY2-22" fmla="*/ 139700 h 241300"/>
                  <a:gd name="connsiteX3-23" fmla="*/ 448469 w 448469"/>
                  <a:gd name="connsiteY3-24" fmla="*/ 0 h 241300"/>
                  <a:gd name="connsiteX0-25" fmla="*/ 0 w 442119"/>
                  <a:gd name="connsiteY0-26" fmla="*/ 243681 h 243681"/>
                  <a:gd name="connsiteX1-27" fmla="*/ 3176 w 442119"/>
                  <a:gd name="connsiteY1-28" fmla="*/ 149225 h 243681"/>
                  <a:gd name="connsiteX2-29" fmla="*/ 442119 w 442119"/>
                  <a:gd name="connsiteY2-30" fmla="*/ 142081 h 243681"/>
                  <a:gd name="connsiteX3-31" fmla="*/ 434181 w 442119"/>
                  <a:gd name="connsiteY3-32" fmla="*/ 0 h 243681"/>
                  <a:gd name="connsiteX0-33" fmla="*/ 0 w 434181"/>
                  <a:gd name="connsiteY0-34" fmla="*/ 243681 h 243681"/>
                  <a:gd name="connsiteX1-35" fmla="*/ 3176 w 434181"/>
                  <a:gd name="connsiteY1-36" fmla="*/ 149225 h 243681"/>
                  <a:gd name="connsiteX2-37" fmla="*/ 430213 w 434181"/>
                  <a:gd name="connsiteY2-38" fmla="*/ 142081 h 243681"/>
                  <a:gd name="connsiteX3-39" fmla="*/ 434181 w 434181"/>
                  <a:gd name="connsiteY3-40" fmla="*/ 0 h 243681"/>
                  <a:gd name="connsiteX0-41" fmla="*/ 0 w 451644"/>
                  <a:gd name="connsiteY0-42" fmla="*/ 243681 h 243681"/>
                  <a:gd name="connsiteX1-43" fmla="*/ 3176 w 451644"/>
                  <a:gd name="connsiteY1-44" fmla="*/ 149225 h 243681"/>
                  <a:gd name="connsiteX2-45" fmla="*/ 451644 w 451644"/>
                  <a:gd name="connsiteY2-46" fmla="*/ 149224 h 243681"/>
                  <a:gd name="connsiteX3-47" fmla="*/ 434181 w 451644"/>
                  <a:gd name="connsiteY3-48" fmla="*/ 0 h 243681"/>
                  <a:gd name="connsiteX0-49" fmla="*/ 0 w 451644"/>
                  <a:gd name="connsiteY0-50" fmla="*/ 246062 h 246062"/>
                  <a:gd name="connsiteX1-51" fmla="*/ 3176 w 451644"/>
                  <a:gd name="connsiteY1-52" fmla="*/ 151606 h 246062"/>
                  <a:gd name="connsiteX2-53" fmla="*/ 451644 w 451644"/>
                  <a:gd name="connsiteY2-54" fmla="*/ 151605 h 246062"/>
                  <a:gd name="connsiteX3-55" fmla="*/ 448468 w 451644"/>
                  <a:gd name="connsiteY3-56" fmla="*/ 0 h 246062"/>
                  <a:gd name="connsiteX0-57" fmla="*/ 0 w 453422"/>
                  <a:gd name="connsiteY0-58" fmla="*/ 246062 h 246062"/>
                  <a:gd name="connsiteX1-59" fmla="*/ 3176 w 453422"/>
                  <a:gd name="connsiteY1-60" fmla="*/ 151606 h 246062"/>
                  <a:gd name="connsiteX2-61" fmla="*/ 451644 w 453422"/>
                  <a:gd name="connsiteY2-62" fmla="*/ 151605 h 246062"/>
                  <a:gd name="connsiteX3-63" fmla="*/ 453230 w 453422"/>
                  <a:gd name="connsiteY3-64" fmla="*/ 0 h 246062"/>
                  <a:gd name="connsiteX0-65" fmla="*/ 0 w 453422"/>
                  <a:gd name="connsiteY0-66" fmla="*/ 246062 h 246062"/>
                  <a:gd name="connsiteX1-67" fmla="*/ 3176 w 453422"/>
                  <a:gd name="connsiteY1-68" fmla="*/ 151606 h 246062"/>
                  <a:gd name="connsiteX2-69" fmla="*/ 451644 w 453422"/>
                  <a:gd name="connsiteY2-70" fmla="*/ 151605 h 246062"/>
                  <a:gd name="connsiteX3-71" fmla="*/ 453230 w 453422"/>
                  <a:gd name="connsiteY3-72" fmla="*/ 0 h 246062"/>
                  <a:gd name="connsiteX0-73" fmla="*/ 1587 w 450246"/>
                  <a:gd name="connsiteY0-74" fmla="*/ 246062 h 246062"/>
                  <a:gd name="connsiteX1-75" fmla="*/ 0 w 450246"/>
                  <a:gd name="connsiteY1-76" fmla="*/ 151606 h 246062"/>
                  <a:gd name="connsiteX2-77" fmla="*/ 448468 w 450246"/>
                  <a:gd name="connsiteY2-78" fmla="*/ 151605 h 246062"/>
                  <a:gd name="connsiteX3-79" fmla="*/ 450054 w 450246"/>
                  <a:gd name="connsiteY3-80" fmla="*/ 0 h 246062"/>
                  <a:gd name="connsiteX0-81" fmla="*/ 0 w 453422"/>
                  <a:gd name="connsiteY0-82" fmla="*/ 243680 h 243680"/>
                  <a:gd name="connsiteX1-83" fmla="*/ 3176 w 453422"/>
                  <a:gd name="connsiteY1-84" fmla="*/ 151606 h 243680"/>
                  <a:gd name="connsiteX2-85" fmla="*/ 451644 w 453422"/>
                  <a:gd name="connsiteY2-86" fmla="*/ 151605 h 243680"/>
                  <a:gd name="connsiteX3-87" fmla="*/ 453230 w 453422"/>
                  <a:gd name="connsiteY3-88" fmla="*/ 0 h 243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53422" h="243680">
                    <a:moveTo>
                      <a:pt x="0" y="243680"/>
                    </a:moveTo>
                    <a:lnTo>
                      <a:pt x="3176" y="151606"/>
                    </a:lnTo>
                    <a:lnTo>
                      <a:pt x="451644" y="151605"/>
                    </a:lnTo>
                    <a:cubicBezTo>
                      <a:pt x="450585" y="101070"/>
                      <a:pt x="454289" y="50535"/>
                      <a:pt x="453230" y="0"/>
                    </a:cubicBez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38163" y="849313"/>
                <a:ext cx="161925" cy="407193"/>
              </a:xfrm>
              <a:custGeom>
                <a:avLst/>
                <a:gdLst>
                  <a:gd name="connsiteX0" fmla="*/ 0 w 161925"/>
                  <a:gd name="connsiteY0" fmla="*/ 407193 h 407193"/>
                  <a:gd name="connsiteX1" fmla="*/ 161925 w 161925"/>
                  <a:gd name="connsiteY1" fmla="*/ 404812 h 407193"/>
                  <a:gd name="connsiteX2" fmla="*/ 161925 w 161925"/>
                  <a:gd name="connsiteY2" fmla="*/ 0 h 40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925" h="407193">
                    <a:moveTo>
                      <a:pt x="0" y="407193"/>
                    </a:moveTo>
                    <a:lnTo>
                      <a:pt x="161925" y="404812"/>
                    </a:lnTo>
                    <a:lnTo>
                      <a:pt x="161925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5" name="添加标题"/>
          <p:cNvSpPr/>
          <p:nvPr/>
        </p:nvSpPr>
        <p:spPr>
          <a:xfrm>
            <a:off x="3701975" y="2352412"/>
            <a:ext cx="37091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PART ONE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2156" y="3121433"/>
            <a:ext cx="450762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b="1">
                <a:solidFill>
                  <a:srgbClr val="DB8F99"/>
                </a:solidFill>
                <a:effectLst>
                  <a:innerShdw blurRad="63500" dist="50800" dir="18900000">
                    <a:srgbClr val="C00000">
                      <a:alpha val="50000"/>
                    </a:srgbClr>
                  </a:innerShdw>
                </a:effectLst>
                <a:latin typeface="义启春暖花开" panose="02010601030101010101" pitchFamily="2" charset="-122"/>
                <a:ea typeface="义启春暖花开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情境导入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84" y="353939"/>
            <a:ext cx="3056059" cy="37424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9434">
            <a:off x="8398418" y="3576443"/>
            <a:ext cx="2906105" cy="236999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2937">
            <a:off x="7655218" y="2042204"/>
            <a:ext cx="1699840" cy="138626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642" y="701497"/>
            <a:ext cx="1449786" cy="12645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510713" y="4379119"/>
            <a:ext cx="1057275" cy="163472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9" name="文本框 3"/>
          <p:cNvSpPr/>
          <p:nvPr/>
        </p:nvSpPr>
        <p:spPr>
          <a:xfrm>
            <a:off x="213995" y="739775"/>
            <a:ext cx="9297035" cy="47199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algn="just">
              <a:lnSpc>
                <a:spcPct val="18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国农民说，吃饭靠“两平”。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>
              <a:lnSpc>
                <a:spcPct val="18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西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方世界称，杂交稻是“东方魔稻”。他的成果不仅在很大程度上解决了中国人的吃饭问题，而且也被认为是解决下个世纪世界性饥饿问题的法宝。国际上甚至把杂交稻当作中国继四大发明之后的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第五大发明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，誉为“第二次绿色革命”。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545335"/>
            <a:ext cx="4251591" cy="5789364"/>
          </a:xfrm>
        </p:spPr>
        <p:txBody>
          <a:bodyPr>
            <a:normAutofit lnSpcReduction="10000"/>
          </a:bodyPr>
          <a:lstStyle/>
          <a:p>
            <a:endParaRPr lang="zh-CN" altLang="zh-CN" sz="3200" dirty="0"/>
          </a:p>
          <a:p>
            <a:r>
              <a:rPr lang="zh-CN" altLang="zh-CN" b="1" dirty="0"/>
              <a:t>（</a:t>
            </a:r>
            <a:r>
              <a:rPr lang="en-US" altLang="zh-CN" sz="2800" b="1" dirty="0"/>
              <a:t>1</a:t>
            </a:r>
            <a:r>
              <a:rPr lang="zh-CN" altLang="zh-CN" sz="2800" b="1" dirty="0"/>
              <a:t>）认识</a:t>
            </a:r>
            <a:r>
              <a:rPr lang="zh-CN" altLang="zh-CN" sz="2800" b="1" dirty="0">
                <a:solidFill>
                  <a:srgbClr val="C00000"/>
                </a:solidFill>
              </a:rPr>
              <a:t>通讯</a:t>
            </a:r>
            <a:r>
              <a:rPr lang="zh-CN" altLang="zh-CN" sz="2800" b="1" dirty="0"/>
              <a:t>：</a:t>
            </a:r>
            <a:endParaRPr lang="en-US" altLang="zh-CN" sz="2800" b="1" dirty="0"/>
          </a:p>
          <a:p>
            <a:pPr>
              <a:spcBef>
                <a:spcPts val="0"/>
              </a:spcBef>
            </a:pPr>
            <a:r>
              <a:rPr lang="en-US" altLang="zh-CN" sz="2800" b="1" dirty="0"/>
              <a:t>        </a:t>
            </a:r>
            <a:r>
              <a:rPr lang="en-US" altLang="zh-CN" sz="3200" b="1" dirty="0"/>
              <a:t>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本文是一篇人物通讯，属于广义的新闻。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人物通讯是报刊、广播、电视上最为常见的通讯形式之一，是一种重要的应用文体。它以人物的新近行动为新闻，重在表现人物的品质、性格和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精神面貌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791" y="782198"/>
            <a:ext cx="7050795" cy="5591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436085" y="795968"/>
            <a:ext cx="4543539" cy="5266063"/>
          </a:xfrm>
        </p:spPr>
        <p:txBody>
          <a:bodyPr>
            <a:normAutofit fontScale="90000" lnSpcReduction="20000"/>
          </a:bodyPr>
          <a:lstStyle/>
          <a:p>
            <a:r>
              <a:rPr lang="zh-CN" altLang="zh-CN" sz="2800" dirty="0"/>
              <a:t>（</a:t>
            </a:r>
            <a:r>
              <a:rPr lang="en-US" altLang="zh-CN" sz="2800" dirty="0"/>
              <a:t>2</a:t>
            </a:r>
            <a:r>
              <a:rPr lang="zh-CN" altLang="zh-CN" sz="2800" dirty="0"/>
              <a:t>）认识袁隆平：结合</a:t>
            </a:r>
            <a:r>
              <a:rPr lang="en-US" altLang="zh-CN" sz="2800" dirty="0"/>
              <a:t>2004</a:t>
            </a:r>
            <a:r>
              <a:rPr lang="zh-CN" altLang="zh-CN" sz="2800" dirty="0"/>
              <a:t>年感动中国颁奖词，概况袁隆平精神。 </a:t>
            </a:r>
            <a:endParaRPr lang="zh-CN" altLang="zh-CN" sz="2800" dirty="0"/>
          </a:p>
          <a:p>
            <a:r>
              <a:rPr lang="en-US" altLang="zh-CN" sz="2800" dirty="0"/>
              <a:t>         </a:t>
            </a:r>
            <a:r>
              <a:rPr lang="zh-CN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他是一位真正的耕耘者。当他还是一个乡村教师的时候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已经具有颠覆世界权威的胆识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当他名满天下的时候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却仍然只是专注于田畴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淡泊名利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一介农夫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播撒智慧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收获富足。他毕生的梦想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就是让所有的人远离饥饿。喜看稻菽千重浪</a:t>
            </a:r>
            <a:r>
              <a:rPr lang="en-US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6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最是风流袁隆平。</a:t>
            </a:r>
            <a:endParaRPr lang="zh-CN" altLang="zh-CN" sz="36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6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368" y="666521"/>
            <a:ext cx="6982771" cy="52660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6" name="任意多边形: 形状 5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矩形 7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11194851" y="347484"/>
              <a:ext cx="609791" cy="765969"/>
              <a:chOff x="538163" y="490537"/>
              <a:chExt cx="609791" cy="765969"/>
            </a:xfrm>
          </p:grpSpPr>
          <p:sp>
            <p:nvSpPr>
              <p:cNvPr id="11" name="任意多边形: 形状 10"/>
              <p:cNvSpPr/>
              <p:nvPr/>
            </p:nvSpPr>
            <p:spPr>
              <a:xfrm>
                <a:off x="539750" y="641350"/>
                <a:ext cx="273050" cy="203200"/>
              </a:xfrm>
              <a:custGeom>
                <a:avLst/>
                <a:gdLst>
                  <a:gd name="connsiteX0" fmla="*/ 0 w 273050"/>
                  <a:gd name="connsiteY0" fmla="*/ 203200 h 203200"/>
                  <a:gd name="connsiteX1" fmla="*/ 273050 w 273050"/>
                  <a:gd name="connsiteY1" fmla="*/ 203200 h 203200"/>
                  <a:gd name="connsiteX2" fmla="*/ 273050 w 273050"/>
                  <a:gd name="connsiteY2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050" h="203200">
                    <a:moveTo>
                      <a:pt x="0" y="203200"/>
                    </a:moveTo>
                    <a:lnTo>
                      <a:pt x="273050" y="203200"/>
                    </a:lnTo>
                    <a:lnTo>
                      <a:pt x="273050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694532" y="490537"/>
                <a:ext cx="453422" cy="243680"/>
              </a:xfrm>
              <a:custGeom>
                <a:avLst/>
                <a:gdLst>
                  <a:gd name="connsiteX0" fmla="*/ 0 w 469900"/>
                  <a:gd name="connsiteY0" fmla="*/ 222250 h 222250"/>
                  <a:gd name="connsiteX1" fmla="*/ 12700 w 469900"/>
                  <a:gd name="connsiteY1" fmla="*/ 120650 h 222250"/>
                  <a:gd name="connsiteX2" fmla="*/ 463550 w 469900"/>
                  <a:gd name="connsiteY2" fmla="*/ 139700 h 222250"/>
                  <a:gd name="connsiteX3" fmla="*/ 469900 w 469900"/>
                  <a:gd name="connsiteY3" fmla="*/ 0 h 222250"/>
                  <a:gd name="connsiteX0-1" fmla="*/ 8731 w 457200"/>
                  <a:gd name="connsiteY0-2" fmla="*/ 241300 h 241300"/>
                  <a:gd name="connsiteX1-3" fmla="*/ 0 w 457200"/>
                  <a:gd name="connsiteY1-4" fmla="*/ 120650 h 241300"/>
                  <a:gd name="connsiteX2-5" fmla="*/ 450850 w 457200"/>
                  <a:gd name="connsiteY2-6" fmla="*/ 139700 h 241300"/>
                  <a:gd name="connsiteX3-7" fmla="*/ 457200 w 457200"/>
                  <a:gd name="connsiteY3-8" fmla="*/ 0 h 241300"/>
                  <a:gd name="connsiteX0-9" fmla="*/ 0 w 448469"/>
                  <a:gd name="connsiteY0-10" fmla="*/ 241300 h 241300"/>
                  <a:gd name="connsiteX1-11" fmla="*/ 5557 w 448469"/>
                  <a:gd name="connsiteY1-12" fmla="*/ 123032 h 241300"/>
                  <a:gd name="connsiteX2-13" fmla="*/ 442119 w 448469"/>
                  <a:gd name="connsiteY2-14" fmla="*/ 139700 h 241300"/>
                  <a:gd name="connsiteX3-15" fmla="*/ 448469 w 448469"/>
                  <a:gd name="connsiteY3-16" fmla="*/ 0 h 241300"/>
                  <a:gd name="connsiteX0-17" fmla="*/ 0 w 448469"/>
                  <a:gd name="connsiteY0-18" fmla="*/ 241300 h 241300"/>
                  <a:gd name="connsiteX1-19" fmla="*/ 3176 w 448469"/>
                  <a:gd name="connsiteY1-20" fmla="*/ 146844 h 241300"/>
                  <a:gd name="connsiteX2-21" fmla="*/ 442119 w 448469"/>
                  <a:gd name="connsiteY2-22" fmla="*/ 139700 h 241300"/>
                  <a:gd name="connsiteX3-23" fmla="*/ 448469 w 448469"/>
                  <a:gd name="connsiteY3-24" fmla="*/ 0 h 241300"/>
                  <a:gd name="connsiteX0-25" fmla="*/ 0 w 442119"/>
                  <a:gd name="connsiteY0-26" fmla="*/ 243681 h 243681"/>
                  <a:gd name="connsiteX1-27" fmla="*/ 3176 w 442119"/>
                  <a:gd name="connsiteY1-28" fmla="*/ 149225 h 243681"/>
                  <a:gd name="connsiteX2-29" fmla="*/ 442119 w 442119"/>
                  <a:gd name="connsiteY2-30" fmla="*/ 142081 h 243681"/>
                  <a:gd name="connsiteX3-31" fmla="*/ 434181 w 442119"/>
                  <a:gd name="connsiteY3-32" fmla="*/ 0 h 243681"/>
                  <a:gd name="connsiteX0-33" fmla="*/ 0 w 434181"/>
                  <a:gd name="connsiteY0-34" fmla="*/ 243681 h 243681"/>
                  <a:gd name="connsiteX1-35" fmla="*/ 3176 w 434181"/>
                  <a:gd name="connsiteY1-36" fmla="*/ 149225 h 243681"/>
                  <a:gd name="connsiteX2-37" fmla="*/ 430213 w 434181"/>
                  <a:gd name="connsiteY2-38" fmla="*/ 142081 h 243681"/>
                  <a:gd name="connsiteX3-39" fmla="*/ 434181 w 434181"/>
                  <a:gd name="connsiteY3-40" fmla="*/ 0 h 243681"/>
                  <a:gd name="connsiteX0-41" fmla="*/ 0 w 451644"/>
                  <a:gd name="connsiteY0-42" fmla="*/ 243681 h 243681"/>
                  <a:gd name="connsiteX1-43" fmla="*/ 3176 w 451644"/>
                  <a:gd name="connsiteY1-44" fmla="*/ 149225 h 243681"/>
                  <a:gd name="connsiteX2-45" fmla="*/ 451644 w 451644"/>
                  <a:gd name="connsiteY2-46" fmla="*/ 149224 h 243681"/>
                  <a:gd name="connsiteX3-47" fmla="*/ 434181 w 451644"/>
                  <a:gd name="connsiteY3-48" fmla="*/ 0 h 243681"/>
                  <a:gd name="connsiteX0-49" fmla="*/ 0 w 451644"/>
                  <a:gd name="connsiteY0-50" fmla="*/ 246062 h 246062"/>
                  <a:gd name="connsiteX1-51" fmla="*/ 3176 w 451644"/>
                  <a:gd name="connsiteY1-52" fmla="*/ 151606 h 246062"/>
                  <a:gd name="connsiteX2-53" fmla="*/ 451644 w 451644"/>
                  <a:gd name="connsiteY2-54" fmla="*/ 151605 h 246062"/>
                  <a:gd name="connsiteX3-55" fmla="*/ 448468 w 451644"/>
                  <a:gd name="connsiteY3-56" fmla="*/ 0 h 246062"/>
                  <a:gd name="connsiteX0-57" fmla="*/ 0 w 453422"/>
                  <a:gd name="connsiteY0-58" fmla="*/ 246062 h 246062"/>
                  <a:gd name="connsiteX1-59" fmla="*/ 3176 w 453422"/>
                  <a:gd name="connsiteY1-60" fmla="*/ 151606 h 246062"/>
                  <a:gd name="connsiteX2-61" fmla="*/ 451644 w 453422"/>
                  <a:gd name="connsiteY2-62" fmla="*/ 151605 h 246062"/>
                  <a:gd name="connsiteX3-63" fmla="*/ 453230 w 453422"/>
                  <a:gd name="connsiteY3-64" fmla="*/ 0 h 246062"/>
                  <a:gd name="connsiteX0-65" fmla="*/ 0 w 453422"/>
                  <a:gd name="connsiteY0-66" fmla="*/ 246062 h 246062"/>
                  <a:gd name="connsiteX1-67" fmla="*/ 3176 w 453422"/>
                  <a:gd name="connsiteY1-68" fmla="*/ 151606 h 246062"/>
                  <a:gd name="connsiteX2-69" fmla="*/ 451644 w 453422"/>
                  <a:gd name="connsiteY2-70" fmla="*/ 151605 h 246062"/>
                  <a:gd name="connsiteX3-71" fmla="*/ 453230 w 453422"/>
                  <a:gd name="connsiteY3-72" fmla="*/ 0 h 246062"/>
                  <a:gd name="connsiteX0-73" fmla="*/ 1587 w 450246"/>
                  <a:gd name="connsiteY0-74" fmla="*/ 246062 h 246062"/>
                  <a:gd name="connsiteX1-75" fmla="*/ 0 w 450246"/>
                  <a:gd name="connsiteY1-76" fmla="*/ 151606 h 246062"/>
                  <a:gd name="connsiteX2-77" fmla="*/ 448468 w 450246"/>
                  <a:gd name="connsiteY2-78" fmla="*/ 151605 h 246062"/>
                  <a:gd name="connsiteX3-79" fmla="*/ 450054 w 450246"/>
                  <a:gd name="connsiteY3-80" fmla="*/ 0 h 246062"/>
                  <a:gd name="connsiteX0-81" fmla="*/ 0 w 453422"/>
                  <a:gd name="connsiteY0-82" fmla="*/ 243680 h 243680"/>
                  <a:gd name="connsiteX1-83" fmla="*/ 3176 w 453422"/>
                  <a:gd name="connsiteY1-84" fmla="*/ 151606 h 243680"/>
                  <a:gd name="connsiteX2-85" fmla="*/ 451644 w 453422"/>
                  <a:gd name="connsiteY2-86" fmla="*/ 151605 h 243680"/>
                  <a:gd name="connsiteX3-87" fmla="*/ 453230 w 453422"/>
                  <a:gd name="connsiteY3-88" fmla="*/ 0 h 243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53422" h="243680">
                    <a:moveTo>
                      <a:pt x="0" y="243680"/>
                    </a:moveTo>
                    <a:lnTo>
                      <a:pt x="3176" y="151606"/>
                    </a:lnTo>
                    <a:lnTo>
                      <a:pt x="451644" y="151605"/>
                    </a:lnTo>
                    <a:cubicBezTo>
                      <a:pt x="450585" y="101070"/>
                      <a:pt x="454289" y="50535"/>
                      <a:pt x="453230" y="0"/>
                    </a:cubicBez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38163" y="849313"/>
                <a:ext cx="161925" cy="407193"/>
              </a:xfrm>
              <a:custGeom>
                <a:avLst/>
                <a:gdLst>
                  <a:gd name="connsiteX0" fmla="*/ 0 w 161925"/>
                  <a:gd name="connsiteY0" fmla="*/ 407193 h 407193"/>
                  <a:gd name="connsiteX1" fmla="*/ 161925 w 161925"/>
                  <a:gd name="connsiteY1" fmla="*/ 404812 h 407193"/>
                  <a:gd name="connsiteX2" fmla="*/ 161925 w 161925"/>
                  <a:gd name="connsiteY2" fmla="*/ 0 h 40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925" h="407193">
                    <a:moveTo>
                      <a:pt x="0" y="407193"/>
                    </a:moveTo>
                    <a:lnTo>
                      <a:pt x="161925" y="404812"/>
                    </a:lnTo>
                    <a:lnTo>
                      <a:pt x="161925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5" name="添加标题"/>
          <p:cNvSpPr/>
          <p:nvPr/>
        </p:nvSpPr>
        <p:spPr>
          <a:xfrm>
            <a:off x="3701975" y="2352412"/>
            <a:ext cx="370910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PART TWO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2156" y="3121433"/>
            <a:ext cx="450762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b="1">
                <a:solidFill>
                  <a:srgbClr val="DB8F99"/>
                </a:solidFill>
                <a:effectLst>
                  <a:innerShdw blurRad="63500" dist="50800" dir="18900000">
                    <a:srgbClr val="C00000">
                      <a:alpha val="50000"/>
                    </a:srgbClr>
                  </a:innerShdw>
                </a:effectLst>
                <a:latin typeface="义启春暖花开" panose="02010601030101010101" pitchFamily="2" charset="-122"/>
                <a:ea typeface="义启春暖花开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初读感知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34" y="301234"/>
            <a:ext cx="3056059" cy="37424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9434">
            <a:off x="8398418" y="3576443"/>
            <a:ext cx="2906105" cy="236999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2937">
            <a:off x="7655218" y="2042204"/>
            <a:ext cx="1699840" cy="138626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642" y="701497"/>
            <a:ext cx="1449786" cy="12645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28"/>
          <p:cNvSpPr/>
          <p:nvPr/>
        </p:nvSpPr>
        <p:spPr>
          <a:xfrm>
            <a:off x="5645944" y="1171575"/>
            <a:ext cx="1254760" cy="7454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r>
              <a:rPr lang="zh-CN" altLang="en-US" sz="4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字音</a:t>
            </a:r>
            <a:endParaRPr lang="zh-CN" altLang="en-US" sz="44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8196" name="Straight Connector 44"/>
          <p:cNvCxnSpPr/>
          <p:nvPr/>
        </p:nvCxnSpPr>
        <p:spPr>
          <a:xfrm>
            <a:off x="5879307" y="1171575"/>
            <a:ext cx="446485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7" name="矩形 17481"/>
          <p:cNvSpPr/>
          <p:nvPr/>
        </p:nvSpPr>
        <p:spPr>
          <a:xfrm>
            <a:off x="4783932" y="2216588"/>
            <a:ext cx="848360" cy="6496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一蔸</a:t>
            </a:r>
            <a:endParaRPr lang="zh-CN" altLang="en-US" sz="28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198" name="矩形 17482"/>
          <p:cNvSpPr/>
          <p:nvPr/>
        </p:nvSpPr>
        <p:spPr>
          <a:xfrm>
            <a:off x="4783931" y="2926200"/>
            <a:ext cx="848360" cy="6496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屏气</a:t>
            </a:r>
            <a:endParaRPr lang="zh-CN" altLang="en-US" sz="28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199" name="矩形 17483"/>
          <p:cNvSpPr/>
          <p:nvPr/>
        </p:nvSpPr>
        <p:spPr>
          <a:xfrm>
            <a:off x="2201466" y="3617953"/>
            <a:ext cx="848360" cy="6496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分蘖</a:t>
            </a:r>
            <a:r>
              <a:rPr lang="zh-CN" altLang="en-US" sz="21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21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0" name="矩形 17484"/>
          <p:cNvSpPr/>
          <p:nvPr/>
        </p:nvSpPr>
        <p:spPr>
          <a:xfrm>
            <a:off x="2201467" y="2922628"/>
            <a:ext cx="848360" cy="6496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籼粳</a:t>
            </a:r>
            <a:endParaRPr lang="zh-CN" altLang="en-US" sz="28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1" name="文本框 17490"/>
          <p:cNvSpPr/>
          <p:nvPr/>
        </p:nvSpPr>
        <p:spPr>
          <a:xfrm>
            <a:off x="3077766" y="3662362"/>
            <a:ext cx="601980" cy="5664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en-US" altLang="zh-CN" sz="24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niè</a:t>
            </a:r>
            <a:endParaRPr lang="en-US" altLang="zh-CN" sz="24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2" name="矩形 6"/>
          <p:cNvSpPr/>
          <p:nvPr/>
        </p:nvSpPr>
        <p:spPr>
          <a:xfrm>
            <a:off x="3077766" y="2936081"/>
            <a:ext cx="1361440" cy="5664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en-US" altLang="zh-CN" sz="24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xiānjīng</a:t>
            </a:r>
            <a:endParaRPr lang="en-US" altLang="zh-CN" sz="24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3" name="文本框 17492"/>
          <p:cNvSpPr/>
          <p:nvPr/>
        </p:nvSpPr>
        <p:spPr>
          <a:xfrm>
            <a:off x="2201467" y="2215397"/>
            <a:ext cx="848360" cy="6496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稻菽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4" name="文本框 17493"/>
          <p:cNvSpPr/>
          <p:nvPr/>
        </p:nvSpPr>
        <p:spPr>
          <a:xfrm>
            <a:off x="3077767" y="2228850"/>
            <a:ext cx="681990" cy="5664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en-US" altLang="zh-CN" sz="24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shū</a:t>
            </a:r>
            <a:endParaRPr lang="en-US" altLang="zh-CN" sz="24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5" name="矩形 17498"/>
          <p:cNvSpPr/>
          <p:nvPr/>
        </p:nvSpPr>
        <p:spPr>
          <a:xfrm>
            <a:off x="5455444" y="2290762"/>
            <a:ext cx="737235" cy="5664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en-US" altLang="zh-CN" sz="2400" b="1" dirty="0" err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dōu</a:t>
            </a:r>
            <a:endParaRPr lang="en-US" altLang="zh-CN" sz="24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6" name="矩形 7"/>
          <p:cNvSpPr/>
          <p:nvPr/>
        </p:nvSpPr>
        <p:spPr>
          <a:xfrm>
            <a:off x="5532835" y="3000375"/>
            <a:ext cx="830580" cy="5664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en-US" altLang="zh-CN" sz="24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bǐng</a:t>
            </a:r>
            <a:endParaRPr lang="en-US" altLang="zh-CN" sz="24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7" name="矩形 17481"/>
          <p:cNvSpPr/>
          <p:nvPr/>
        </p:nvSpPr>
        <p:spPr>
          <a:xfrm>
            <a:off x="6996112" y="2246949"/>
            <a:ext cx="848360" cy="6496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山麓</a:t>
            </a:r>
            <a:endParaRPr lang="zh-CN" altLang="en-US" sz="28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8" name="矩形 34"/>
          <p:cNvSpPr/>
          <p:nvPr/>
        </p:nvSpPr>
        <p:spPr>
          <a:xfrm>
            <a:off x="8012907" y="2286000"/>
            <a:ext cx="424815" cy="5664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en-US" altLang="zh-CN" sz="24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lù</a:t>
            </a:r>
            <a:endParaRPr lang="en-US" altLang="zh-CN" sz="24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9" name="矩形 17481"/>
          <p:cNvSpPr/>
          <p:nvPr/>
        </p:nvSpPr>
        <p:spPr>
          <a:xfrm>
            <a:off x="6996113" y="2956561"/>
            <a:ext cx="848360" cy="6496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田埂</a:t>
            </a:r>
            <a:endParaRPr lang="zh-CN" altLang="en-US" sz="28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10" name="矩形 36"/>
          <p:cNvSpPr/>
          <p:nvPr/>
        </p:nvSpPr>
        <p:spPr>
          <a:xfrm>
            <a:off x="8012907" y="2936081"/>
            <a:ext cx="916940" cy="5664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en-US" altLang="zh-CN" sz="24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gěng</a:t>
            </a:r>
            <a:endParaRPr lang="en-US" altLang="zh-CN" sz="24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/>
      <p:bldP spid="8204" grpId="0"/>
      <p:bldP spid="8205" grpId="0"/>
      <p:bldP spid="8206" grpId="0"/>
      <p:bldP spid="8208" grpId="0"/>
      <p:bldP spid="82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24"/>
          <p:cNvSpPr/>
          <p:nvPr/>
        </p:nvSpPr>
        <p:spPr>
          <a:xfrm>
            <a:off x="5638800" y="1272779"/>
            <a:ext cx="899160" cy="530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r>
              <a:rPr lang="zh-CN" altLang="en-US" sz="3000" b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语用</a:t>
            </a:r>
            <a:endParaRPr lang="zh-CN" altLang="en-US" sz="3000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9220" name="Straight Connector 44"/>
          <p:cNvCxnSpPr/>
          <p:nvPr/>
        </p:nvCxnSpPr>
        <p:spPr>
          <a:xfrm>
            <a:off x="5879307" y="1171575"/>
            <a:ext cx="446485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1" name="文本框 17495"/>
          <p:cNvSpPr/>
          <p:nvPr/>
        </p:nvSpPr>
        <p:spPr>
          <a:xfrm>
            <a:off x="2026444" y="2181226"/>
            <a:ext cx="8209360" cy="15627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①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这次演出的成功是我们乐队和歌手大力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_____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的成果。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②这两所大学正在某一项目上进行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______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5000"/>
              </a:lnSpc>
              <a:buFont typeface="Arial" panose="020B0604020202020204" pitchFamily="34" charset="0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                                               </a:t>
            </a:r>
            <a:r>
              <a:rPr lang="zh-CN" altLang="en-US" sz="2400" b="1" dirty="0" smtClean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合作；协作）</a:t>
            </a:r>
            <a:endParaRPr lang="zh-CN" altLang="en-US" sz="24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222" name="文本框 17497"/>
          <p:cNvSpPr/>
          <p:nvPr/>
        </p:nvSpPr>
        <p:spPr>
          <a:xfrm>
            <a:off x="1905001" y="3861197"/>
            <a:ext cx="8452247" cy="12865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>
              <a:lnSpc>
                <a:spcPct val="165000"/>
              </a:lnSpc>
              <a:buFont typeface="Arial" panose="020B0604020202020204" pitchFamily="34" charset="0"/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同：都可以指相互配合,共同完成任分。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65000"/>
              </a:lnSpc>
              <a:buFont typeface="Arial" panose="020B0604020202020204" pitchFamily="34" charset="0"/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异：“协作“侧重于协助。“合作”侧重于相互配合。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 fill="hold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</p:bldLst>
  </p:timing>
</p:sld>
</file>

<file path=ppt/tags/tag1.xml><?xml version="1.0" encoding="utf-8"?>
<p:tagLst xmlns:p="http://schemas.openxmlformats.org/presentationml/2006/main">
  <p:tag name="MH" val="20161008230036"/>
  <p:tag name="MH_LIBRARY" val="CONTENTS"/>
  <p:tag name="MH_TYPE" val="OTHERS"/>
  <p:tag name="ID" val="553514"/>
</p:tagLst>
</file>

<file path=ppt/tags/tag1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PA" val="v5.1.2"/>
</p:tagLst>
</file>

<file path=ppt/tags/tag3.xml><?xml version="1.0" encoding="utf-8"?>
<p:tagLst xmlns:p="http://schemas.openxmlformats.org/presentationml/2006/main">
  <p:tag name="PA" val="v5.1.2"/>
</p:tagLst>
</file>

<file path=ppt/tags/tag4.xml><?xml version="1.0" encoding="utf-8"?>
<p:tagLst xmlns:p="http://schemas.openxmlformats.org/presentationml/2006/main">
  <p:tag name="PA" val="v5.1.2"/>
</p:tagLst>
</file>

<file path=ppt/tags/tag5.xml><?xml version="1.0" encoding="utf-8"?>
<p:tagLst xmlns:p="http://schemas.openxmlformats.org/presentationml/2006/main">
  <p:tag name="PA" val="v5.1.2"/>
</p:tagLst>
</file>

<file path=ppt/tags/tag6.xml><?xml version="1.0" encoding="utf-8"?>
<p:tagLst xmlns:p="http://schemas.openxmlformats.org/presentationml/2006/main">
  <p:tag name="KSO_WM_UNIT_TABLE_BEAUTIFY" val="smartTable{f39d5ffe-bbb6-4230-b792-f6bfabd864f8}"/>
</p:tagLst>
</file>

<file path=ppt/tags/tag7.xml><?xml version="1.0" encoding="utf-8"?>
<p:tagLst xmlns:p="http://schemas.openxmlformats.org/presentationml/2006/main">
  <p:tag name="KSO_WM_UNIT_PLACING_PICTURE_USER_VIEWPORT" val="{&quot;height&quot;:3942,&quot;width&quot;:1980}"/>
</p:tagLst>
</file>

<file path=ppt/tags/tag8.xml><?xml version="1.0" encoding="utf-8"?>
<p:tagLst xmlns:p="http://schemas.openxmlformats.org/presentationml/2006/main">
  <p:tag name="KSO_WM_UNIT_PLACING_PICTURE_USER_VIEWPORT" val="{&quot;height&quot;:7801,&quot;width&quot;:7801}"/>
</p:tagLst>
</file>

<file path=ppt/tags/tag9.xml><?xml version="1.0" encoding="utf-8"?>
<p:tagLst xmlns:p="http://schemas.openxmlformats.org/presentationml/2006/main">
  <p:tag name="KSO_WM_UNIT_PLACING_PICTURE_USER_VIEWPORT" val="{&quot;height&quot;:7801,&quot;width&quot;:7801}"/>
</p:tagLst>
</file>

<file path=ppt/theme/theme1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2403</Words>
  <Application>WPS 演示</Application>
  <PresentationFormat>全屏显示(16:9)</PresentationFormat>
  <Paragraphs>192</Paragraphs>
  <Slides>27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等线</vt:lpstr>
      <vt:lpstr>微软雅黑</vt:lpstr>
      <vt:lpstr>Times New Roman</vt:lpstr>
      <vt:lpstr>义启春暖花开</vt:lpstr>
      <vt:lpstr>Arial Unicode MS</vt:lpstr>
      <vt:lpstr>楷体</vt:lpstr>
      <vt:lpstr>Calibri</vt:lpstr>
      <vt:lpstr>6_Office 主题​​</vt:lpstr>
      <vt:lpstr>喜看稻菽千重浪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喜看稻菽千重浪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素材来源网站好课件-www.haokj.cn</dc:title>
  <dc:creator>素材来源网站好课件-www.haokj.cn</dc:creator>
  <dc:description>素材来源网站好课件-www.haokj.cn</dc:description>
  <dc:subject>素材来源网站好课件-www.haokj.cn</dc:subject>
  <cp:lastModifiedBy>sg</cp:lastModifiedBy>
  <cp:revision>4</cp:revision>
  <cp:lastPrinted>2021-01-18T15:35:00Z</cp:lastPrinted>
  <dcterms:created xsi:type="dcterms:W3CDTF">2021-01-18T15:35:00Z</dcterms:created>
  <dcterms:modified xsi:type="dcterms:W3CDTF">2021-09-14T07:39:51Z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041AE7B6CEA04A64B5A6684B182C0F1D</vt:lpwstr>
  </property>
  <property fmtid="{D5CDD505-2E9C-101B-9397-08002B2CF9AE}" pid="7" name="KSOProductBuildVer">
    <vt:lpwstr>2052-11.3.0.9228</vt:lpwstr>
  </property>
</Properties>
</file>