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  <p:sldMasterId id="2147483651" r:id="rId3"/>
    <p:sldMasterId id="2147483663" r:id="rId4"/>
  </p:sldMasterIdLst>
  <p:notesMasterIdLst>
    <p:notesMasterId r:id="rId6"/>
  </p:notesMasterIdLst>
  <p:sldIdLst>
    <p:sldId id="271" r:id="rId5"/>
    <p:sldId id="280" r:id="rId7"/>
    <p:sldId id="281" r:id="rId8"/>
    <p:sldId id="278" r:id="rId9"/>
    <p:sldId id="308" r:id="rId10"/>
    <p:sldId id="309" r:id="rId11"/>
    <p:sldId id="284" r:id="rId12"/>
    <p:sldId id="314" r:id="rId13"/>
    <p:sldId id="283" r:id="rId14"/>
    <p:sldId id="286" r:id="rId15"/>
    <p:sldId id="285" r:id="rId16"/>
    <p:sldId id="282" r:id="rId17"/>
    <p:sldId id="287" r:id="rId18"/>
    <p:sldId id="317" r:id="rId19"/>
    <p:sldId id="292" r:id="rId20"/>
    <p:sldId id="291" r:id="rId21"/>
    <p:sldId id="316" r:id="rId22"/>
    <p:sldId id="301" r:id="rId23"/>
    <p:sldId id="318" r:id="rId24"/>
    <p:sldId id="306" r:id="rId25"/>
  </p:sldIdLst>
  <p:sldSz cx="12192000" cy="6858000"/>
  <p:notesSz cx="6858000" cy="9144000"/>
  <p:embeddedFontLst>
    <p:embeddedFont>
      <p:font typeface="微软雅黑" panose="020B0503020204020204" charset="-122"/>
      <p:regular r:id="rId29"/>
    </p:embeddedFont>
    <p:embeddedFont>
      <p:font typeface="楷体" panose="02010609060101010101" pitchFamily="49" charset="-122"/>
      <p:regular r:id="rId30"/>
    </p:embeddedFont>
    <p:embeddedFont>
      <p:font typeface="黑体" panose="02010609060101010101" pitchFamily="49" charset="-122"/>
      <p:regular r:id="rId31"/>
    </p:embeddedFont>
    <p:embeddedFont>
      <p:font typeface="Rockwell" panose="02060603020205020403" charset="0"/>
      <p:regular r:id="rId32"/>
      <p:bold r:id="rId33"/>
      <p:italic r:id="rId34"/>
      <p:boldItalic r:id="rId35"/>
    </p:embeddedFont>
    <p:embeddedFont>
      <p:font typeface="Bookman Old Style" panose="02050604050505020204" charset="0"/>
      <p:regular r:id="rId36"/>
      <p:bold r:id="rId37"/>
      <p:italic r:id="rId38"/>
    </p:embeddedFont>
    <p:embeddedFont>
      <p:font typeface="等线 Light" panose="02010600030101010101" charset="-122"/>
      <p:regular r:id="rId39"/>
    </p:embeddedFont>
    <p:embeddedFont>
      <p:font typeface="等线" panose="02010600030101010101" charset="-122"/>
      <p:regular r:id="rId40"/>
    </p:embeddedFont>
  </p:embeddedFontLst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4F81BD"/>
    <a:srgbClr val="247105"/>
    <a:srgbClr val="1D5C04"/>
    <a:srgbClr val="5E7594"/>
    <a:srgbClr val="4F6A94"/>
    <a:srgbClr val="C64106"/>
    <a:srgbClr val="1D4582"/>
    <a:srgbClr val="102C52"/>
    <a:srgbClr val="2151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3" autoAdjust="0"/>
    <p:restoredTop sz="94640"/>
  </p:normalViewPr>
  <p:slideViewPr>
    <p:cSldViewPr snapToGrid="0" snapToObjects="1" showGuides="1">
      <p:cViewPr varScale="1">
        <p:scale>
          <a:sx n="69" d="100"/>
          <a:sy n="69" d="100"/>
        </p:scale>
        <p:origin x="372" y="48"/>
      </p:cViewPr>
      <p:guideLst>
        <p:guide orient="horz" pos="4269"/>
        <p:guide pos="3840"/>
        <p:guide pos="2116"/>
        <p:guide pos="801"/>
        <p:guide orient="horz" pos="3453"/>
        <p:guide pos="3931"/>
        <p:guide pos="508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1" Type="http://schemas.openxmlformats.org/officeDocument/2006/relationships/tags" Target="tags/tag1.xml"/><Relationship Id="rId40" Type="http://schemas.openxmlformats.org/officeDocument/2006/relationships/font" Target="fonts/font12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11.fntdata"/><Relationship Id="rId38" Type="http://schemas.openxmlformats.org/officeDocument/2006/relationships/font" Target="fonts/font10.fntdata"/><Relationship Id="rId37" Type="http://schemas.openxmlformats.org/officeDocument/2006/relationships/font" Target="fonts/font9.fntdata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0F84BF-94F5-48BE-B2C9-76E96A262FA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DB9FD-F92B-4336-9E6E-1707174193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DB9FD-F92B-4336-9E6E-1707174193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wheel spokes="1"/>
  </p:transition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06DF1-BC15-457A-BEB2-E9F0FCFE67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D5058-7620-4C04-856C-275DCE9B08B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CA08C-D1D6-4984-BD93-BD29A398C8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BA9A4-8861-475C-A857-DB460025CF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59038" y="2116136"/>
            <a:ext cx="110773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latin typeface="微软雅黑" panose="020B0503020204020204" charset="-122"/>
                <a:ea typeface="微软雅黑" panose="020B0503020204020204" charset="-122"/>
              </a:rPr>
              <a:t>溜索</a:t>
            </a:r>
            <a:endParaRPr lang="zh-CN" altLang="en-US" sz="6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26873" y="3210748"/>
            <a:ext cx="45416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部编版九年级下册  语文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410691" y="85898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000" dirty="0"/>
          </a:p>
        </p:txBody>
      </p:sp>
      <p:sp>
        <p:nvSpPr>
          <p:cNvPr id="6" name="文本框 5"/>
          <p:cNvSpPr txBox="1"/>
          <p:nvPr/>
        </p:nvSpPr>
        <p:spPr>
          <a:xfrm>
            <a:off x="1814313" y="2106323"/>
            <a:ext cx="8752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找出描写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首领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的语句，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读一读，品一品，体会首领的性格特点</a:t>
            </a:r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6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410691" y="85898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000" dirty="0"/>
          </a:p>
        </p:txBody>
      </p:sp>
      <p:sp>
        <p:nvSpPr>
          <p:cNvPr id="6" name="文本框 5"/>
          <p:cNvSpPr txBox="1"/>
          <p:nvPr/>
        </p:nvSpPr>
        <p:spPr>
          <a:xfrm>
            <a:off x="2503056" y="797423"/>
            <a:ext cx="65619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+mn-ea"/>
              </a:rPr>
              <a:t>首领稳稳坐在马上，笑一笑。</a:t>
            </a:r>
            <a:endParaRPr lang="en-US" altLang="zh-CN" sz="4000" b="1" dirty="0">
              <a:latin typeface="+mn-ea"/>
            </a:endParaRPr>
          </a:p>
        </p:txBody>
      </p:sp>
      <p:sp>
        <p:nvSpPr>
          <p:cNvPr id="8" name="文本框 6147"/>
          <p:cNvSpPr txBox="1">
            <a:spLocks noChangeArrowheads="1"/>
          </p:cNvSpPr>
          <p:nvPr/>
        </p:nvSpPr>
        <p:spPr bwMode="auto">
          <a:xfrm>
            <a:off x="835979" y="1848868"/>
            <a:ext cx="10831652" cy="1794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rgbClr val="00CCFF"/>
              </a:buClr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动作描写，与“我”和牛马的恐惧形成对比，反衬首领在怒江天险前的从容、镇定。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28292" y="805087"/>
            <a:ext cx="3334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稳稳坐在马上</a:t>
            </a:r>
            <a:endParaRPr lang="en-US" altLang="zh-CN" sz="4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79675" y="797423"/>
            <a:ext cx="23321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笑一笑</a:t>
            </a:r>
            <a:endParaRPr lang="en-US" altLang="zh-CN" sz="4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文本框 6147"/>
          <p:cNvSpPr txBox="1">
            <a:spLocks noChangeArrowheads="1"/>
          </p:cNvSpPr>
          <p:nvPr/>
        </p:nvSpPr>
        <p:spPr bwMode="auto">
          <a:xfrm>
            <a:off x="835979" y="3925590"/>
            <a:ext cx="1065855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>
                <a:srgbClr val="00CCFF"/>
              </a:buClr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神态描写，表现首领在怒江天险前的胸有成竹、乐观自信。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410691" y="85898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000" dirty="0"/>
          </a:p>
        </p:txBody>
      </p:sp>
      <p:sp>
        <p:nvSpPr>
          <p:cNvPr id="8" name="文本框 6147"/>
          <p:cNvSpPr txBox="1">
            <a:spLocks noChangeArrowheads="1"/>
          </p:cNvSpPr>
          <p:nvPr/>
        </p:nvSpPr>
        <p:spPr bwMode="auto">
          <a:xfrm>
            <a:off x="1043921" y="1275228"/>
            <a:ext cx="989214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CCFF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latin typeface="+mn-ea"/>
                <a:ea typeface="+mn-ea"/>
              </a:rPr>
              <a:t>    首领眼睛细成一条缝，先望望天，满脸冷光一闪，又俯身看峡，腮上绷出筋来。</a:t>
            </a:r>
            <a:endParaRPr lang="zh-CN" altLang="en-US" sz="4000" b="1" dirty="0">
              <a:latin typeface="+mn-ea"/>
              <a:ea typeface="+mn-ea"/>
            </a:endParaRPr>
          </a:p>
        </p:txBody>
      </p:sp>
      <p:sp>
        <p:nvSpPr>
          <p:cNvPr id="9" name="文本框 6147"/>
          <p:cNvSpPr txBox="1">
            <a:spLocks noChangeArrowheads="1"/>
          </p:cNvSpPr>
          <p:nvPr/>
        </p:nvSpPr>
        <p:spPr bwMode="auto">
          <a:xfrm>
            <a:off x="1043922" y="3416012"/>
            <a:ext cx="1029833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rgbClr val="00CCFF"/>
              </a:buClr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rgbClr val="0000FF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4000" b="1" dirty="0">
                <a:latin typeface="宋体" panose="02010600030101010101" pitchFamily="2" charset="-122"/>
              </a:rPr>
              <a:t>外貌描写、神态描写、动作描写，勾勒出一位冷静、沉着的硬汉首领的形象</a:t>
            </a:r>
            <a:r>
              <a:rPr lang="zh-CN" altLang="zh-CN" sz="4000" b="1" dirty="0">
                <a:latin typeface="宋体" panose="02010600030101010101" pitchFamily="2" charset="-122"/>
              </a:rPr>
              <a:t>。</a:t>
            </a:r>
            <a:endParaRPr lang="zh-CN" altLang="zh-CN" sz="4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410691" y="85898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000" dirty="0"/>
          </a:p>
        </p:txBody>
      </p:sp>
      <p:sp>
        <p:nvSpPr>
          <p:cNvPr id="11" name="文本框 6147"/>
          <p:cNvSpPr txBox="1">
            <a:spLocks noChangeArrowheads="1"/>
          </p:cNvSpPr>
          <p:nvPr/>
        </p:nvSpPr>
        <p:spPr bwMode="auto">
          <a:xfrm>
            <a:off x="835979" y="993193"/>
            <a:ext cx="1056084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>
                <a:srgbClr val="00CCFF"/>
              </a:buClr>
              <a:buNone/>
            </a:pPr>
            <a:r>
              <a:rPr lang="zh-CN" altLang="en-US" sz="4000" b="1" dirty="0">
                <a:latin typeface="+mn-ea"/>
                <a:ea typeface="+mn-ea"/>
              </a:rPr>
              <a:t>    （</a:t>
            </a:r>
            <a:r>
              <a:rPr lang="zh-CN" altLang="en-US" sz="4000" b="1" dirty="0">
                <a:latin typeface="+mn-ea"/>
              </a:rPr>
              <a:t>我</a:t>
            </a:r>
            <a:r>
              <a:rPr lang="zh-CN" altLang="en-US" sz="4000" b="1" dirty="0">
                <a:latin typeface="+mn-ea"/>
                <a:ea typeface="+mn-ea"/>
              </a:rPr>
              <a:t>）战战兢兢跨上角框，首领吼一声：“往下看不得，命在天上！”</a:t>
            </a:r>
            <a:endParaRPr lang="zh-CN" altLang="en-US" sz="4000" b="1" dirty="0">
              <a:latin typeface="+mn-ea"/>
              <a:ea typeface="+mn-ea"/>
            </a:endParaRPr>
          </a:p>
        </p:txBody>
      </p:sp>
      <p:sp>
        <p:nvSpPr>
          <p:cNvPr id="12" name="文本框 6147"/>
          <p:cNvSpPr txBox="1">
            <a:spLocks noChangeArrowheads="1"/>
          </p:cNvSpPr>
          <p:nvPr/>
        </p:nvSpPr>
        <p:spPr bwMode="auto">
          <a:xfrm>
            <a:off x="808393" y="3665106"/>
            <a:ext cx="1058843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>
                <a:srgbClr val="00CCFF"/>
              </a:buClr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000" b="1" dirty="0">
                <a:latin typeface="宋体" panose="02010600030101010101" pitchFamily="2" charset="-122"/>
              </a:rPr>
              <a:t>语言描写，</a:t>
            </a:r>
            <a:r>
              <a:rPr lang="zh-CN" altLang="zh-CN" sz="4000" b="1" dirty="0">
                <a:latin typeface="宋体" panose="02010600030101010101" pitchFamily="2" charset="-122"/>
              </a:rPr>
              <a:t>体现了</a:t>
            </a:r>
            <a:r>
              <a:rPr lang="zh-CN" altLang="en-US" sz="4000" b="1" dirty="0">
                <a:latin typeface="宋体" panose="02010600030101010101" pitchFamily="2" charset="-122"/>
              </a:rPr>
              <a:t>首领粗犷豪迈、认真负责、</a:t>
            </a:r>
            <a:r>
              <a:rPr lang="zh-CN" altLang="zh-CN" sz="4000" b="1" dirty="0">
                <a:latin typeface="宋体" panose="02010600030101010101" pitchFamily="2" charset="-122"/>
              </a:rPr>
              <a:t>关爱他人</a:t>
            </a:r>
            <a:r>
              <a:rPr lang="zh-CN" altLang="en-US" sz="4000" b="1" dirty="0">
                <a:latin typeface="宋体" panose="02010600030101010101" pitchFamily="2" charset="-122"/>
              </a:rPr>
              <a:t>，他是一个粗中有细的人</a:t>
            </a:r>
            <a:r>
              <a:rPr lang="zh-CN" altLang="zh-CN" sz="4000" b="1" dirty="0">
                <a:latin typeface="宋体" panose="02010600030101010101" pitchFamily="2" charset="-122"/>
              </a:rPr>
              <a:t>。</a:t>
            </a:r>
            <a:endParaRPr lang="zh-CN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8" name="文本框 6147"/>
          <p:cNvSpPr txBox="1">
            <a:spLocks noChangeArrowheads="1"/>
          </p:cNvSpPr>
          <p:nvPr/>
        </p:nvSpPr>
        <p:spPr bwMode="auto">
          <a:xfrm>
            <a:off x="8994826" y="993193"/>
            <a:ext cx="9658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CCFF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吼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9" name="文本框 6147"/>
          <p:cNvSpPr txBox="1">
            <a:spLocks noChangeArrowheads="1"/>
          </p:cNvSpPr>
          <p:nvPr/>
        </p:nvSpPr>
        <p:spPr bwMode="auto">
          <a:xfrm>
            <a:off x="4396933" y="1607145"/>
            <a:ext cx="245666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00CCFF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命在天上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827711" y="880972"/>
            <a:ext cx="1031701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/>
              <a:t>        那鹰斜移着，忽然一栽身，射到壁上，顷刻又飞起来，翅膀一鼓一鼓地扇动。首领把裤腰塞紧，曲着眼望那鹰，</a:t>
            </a:r>
            <a:r>
              <a:rPr lang="zh-CN" altLang="en-US" sz="4000" b="1" u="sng" dirty="0"/>
              <a:t>说：“蛇？”</a:t>
            </a:r>
            <a:r>
              <a:rPr lang="zh-CN" altLang="en-US" sz="4000" b="1" dirty="0"/>
              <a:t>几个汉子也望那鹰，都说：“是呢，蛇。”</a:t>
            </a:r>
            <a:endParaRPr lang="zh-CN" altLang="en-US" sz="40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835979" y="4100946"/>
            <a:ext cx="99944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atin typeface="+mn-ea"/>
              </a:rPr>
              <a:t>    这是矫健的鹰在峭壁上抓蛇的</a:t>
            </a:r>
            <a:r>
              <a:rPr lang="zh-CN" altLang="en-US" sz="4000" b="1">
                <a:latin typeface="+mn-ea"/>
              </a:rPr>
              <a:t>过程。语言</a:t>
            </a:r>
            <a:r>
              <a:rPr lang="zh-CN" altLang="en-US" sz="4000" b="1" dirty="0">
                <a:latin typeface="+mn-ea"/>
              </a:rPr>
              <a:t>描写，表现首领的目光敏锐和经验丰富。</a:t>
            </a:r>
            <a:endParaRPr lang="en-US" altLang="zh-CN" sz="40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410691" y="85898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000" dirty="0"/>
          </a:p>
        </p:txBody>
      </p:sp>
      <p:sp>
        <p:nvSpPr>
          <p:cNvPr id="6" name="文本框 6147"/>
          <p:cNvSpPr txBox="1">
            <a:spLocks noChangeArrowheads="1"/>
          </p:cNvSpPr>
          <p:nvPr/>
        </p:nvSpPr>
        <p:spPr bwMode="auto">
          <a:xfrm>
            <a:off x="942109" y="1408733"/>
            <a:ext cx="10066173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rgbClr val="00CCFF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latin typeface="+mn-ea"/>
                <a:ea typeface="+mn-ea"/>
              </a:rPr>
              <a:t>    回身却见首领早已飞到索头，抽身跃下，拐着腿弹一弹，走到汉子们跟前。</a:t>
            </a:r>
            <a:endParaRPr lang="zh-CN" altLang="en-US" sz="4000" b="1" dirty="0">
              <a:latin typeface="+mn-ea"/>
              <a:ea typeface="+mn-ea"/>
            </a:endParaRPr>
          </a:p>
        </p:txBody>
      </p:sp>
      <p:sp>
        <p:nvSpPr>
          <p:cNvPr id="7" name="文本框 6147"/>
          <p:cNvSpPr txBox="1">
            <a:spLocks noChangeArrowheads="1"/>
          </p:cNvSpPr>
          <p:nvPr/>
        </p:nvSpPr>
        <p:spPr bwMode="auto">
          <a:xfrm>
            <a:off x="942109" y="3671629"/>
            <a:ext cx="1059410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Clr>
                <a:srgbClr val="00CCFF"/>
              </a:buClr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000" b="1" dirty="0">
                <a:latin typeface="宋体" panose="02010600030101010101" pitchFamily="2" charset="-122"/>
              </a:rPr>
              <a:t>动作描写，</a:t>
            </a:r>
            <a:r>
              <a:rPr lang="zh-CN" altLang="zh-CN" sz="4000" b="1" dirty="0">
                <a:latin typeface="宋体" panose="02010600030101010101" pitchFamily="2" charset="-122"/>
              </a:rPr>
              <a:t>表现</a:t>
            </a:r>
            <a:r>
              <a:rPr lang="zh-CN" altLang="en-US" sz="4000" b="1" dirty="0">
                <a:latin typeface="宋体" panose="02010600030101010101" pitchFamily="2" charset="-122"/>
              </a:rPr>
              <a:t>首领溜索、下索时的矫健英勇、灵活敏捷、沉着冷静，极具</a:t>
            </a:r>
            <a:r>
              <a:rPr lang="zh-CN" altLang="zh-CN" sz="4000" b="1" dirty="0">
                <a:latin typeface="宋体" panose="02010600030101010101" pitchFamily="2" charset="-122"/>
              </a:rPr>
              <a:t>领袖的气质。</a:t>
            </a:r>
            <a:endParaRPr lang="zh-CN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9" name="文本框 6147"/>
          <p:cNvSpPr txBox="1">
            <a:spLocks noChangeArrowheads="1"/>
          </p:cNvSpPr>
          <p:nvPr/>
        </p:nvSpPr>
        <p:spPr bwMode="auto">
          <a:xfrm>
            <a:off x="6051714" y="1400831"/>
            <a:ext cx="880285" cy="73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rgbClr val="00CCFF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飞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0" name="文本框 6147"/>
          <p:cNvSpPr txBox="1">
            <a:spLocks noChangeArrowheads="1"/>
          </p:cNvSpPr>
          <p:nvPr/>
        </p:nvSpPr>
        <p:spPr bwMode="auto">
          <a:xfrm>
            <a:off x="9605598" y="1408733"/>
            <a:ext cx="909782" cy="73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rgbClr val="00CCFF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跃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1" name="文本框 6147"/>
          <p:cNvSpPr txBox="1">
            <a:spLocks noChangeArrowheads="1"/>
          </p:cNvSpPr>
          <p:nvPr/>
        </p:nvSpPr>
        <p:spPr bwMode="auto">
          <a:xfrm>
            <a:off x="942109" y="2136145"/>
            <a:ext cx="942109" cy="73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rgbClr val="00CCFF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拐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2" name="文本框 6147"/>
          <p:cNvSpPr txBox="1">
            <a:spLocks noChangeArrowheads="1"/>
          </p:cNvSpPr>
          <p:nvPr/>
        </p:nvSpPr>
        <p:spPr bwMode="auto">
          <a:xfrm>
            <a:off x="2466998" y="2136145"/>
            <a:ext cx="65794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rgbClr val="00CCFF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弹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" name="文本框 6147"/>
          <p:cNvSpPr txBox="1">
            <a:spLocks noChangeArrowheads="1"/>
          </p:cNvSpPr>
          <p:nvPr/>
        </p:nvSpPr>
        <p:spPr bwMode="auto">
          <a:xfrm>
            <a:off x="4498621" y="2136145"/>
            <a:ext cx="936986" cy="73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rgbClr val="00CCFF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走</a:t>
            </a:r>
            <a:endParaRPr lang="zh-CN" altLang="en-US" sz="40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410691" y="85898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000" dirty="0"/>
          </a:p>
        </p:txBody>
      </p:sp>
      <p:sp>
        <p:nvSpPr>
          <p:cNvPr id="6" name="文本框 5"/>
          <p:cNvSpPr txBox="1"/>
          <p:nvPr/>
        </p:nvSpPr>
        <p:spPr>
          <a:xfrm>
            <a:off x="4073237" y="705644"/>
            <a:ext cx="391621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noProof="1">
                <a:latin typeface="宋体" panose="02010600030101010101" pitchFamily="2" charset="-122"/>
                <a:sym typeface="+mn-ea"/>
              </a:rPr>
              <a:t>身手非凡</a:t>
            </a:r>
            <a:endParaRPr lang="en-US" altLang="zh-CN" sz="4000" b="1" noProof="1">
              <a:latin typeface="宋体" panose="02010600030101010101" pitchFamily="2" charset="-122"/>
              <a:sym typeface="+mn-ea"/>
            </a:endParaRPr>
          </a:p>
          <a:p>
            <a:pPr algn="ctr"/>
            <a:r>
              <a:rPr lang="zh-CN" altLang="en-US" sz="4000" b="1" noProof="1">
                <a:latin typeface="宋体" panose="02010600030101010101" pitchFamily="2" charset="-122"/>
                <a:sym typeface="+mn-ea"/>
              </a:rPr>
              <a:t>经验丰富</a:t>
            </a:r>
            <a:endParaRPr lang="en-US" altLang="zh-CN" sz="4000" b="1" noProof="1">
              <a:latin typeface="宋体" panose="02010600030101010101" pitchFamily="2" charset="-122"/>
              <a:sym typeface="+mn-ea"/>
            </a:endParaRPr>
          </a:p>
          <a:p>
            <a:pPr algn="ctr"/>
            <a:r>
              <a:rPr lang="zh-CN" altLang="en-US" sz="4000" b="1" dirty="0">
                <a:latin typeface="宋体" panose="02010600030101010101" pitchFamily="2" charset="-122"/>
              </a:rPr>
              <a:t>从容镇定</a:t>
            </a:r>
            <a:endParaRPr lang="en-US" altLang="zh-CN" sz="4000" b="1" dirty="0">
              <a:latin typeface="宋体" panose="02010600030101010101" pitchFamily="2" charset="-122"/>
            </a:endParaRPr>
          </a:p>
          <a:p>
            <a:pPr algn="ctr"/>
            <a:r>
              <a:rPr lang="zh-CN" altLang="en-US" sz="4000" b="1" dirty="0">
                <a:latin typeface="宋体" panose="02010600030101010101" pitchFamily="2" charset="-122"/>
              </a:rPr>
              <a:t>冷静沉着</a:t>
            </a:r>
            <a:endParaRPr lang="en-US" altLang="zh-CN" sz="4000" b="1" dirty="0">
              <a:latin typeface="宋体" panose="02010600030101010101" pitchFamily="2" charset="-122"/>
            </a:endParaRPr>
          </a:p>
          <a:p>
            <a:pPr algn="ctr"/>
            <a:r>
              <a:rPr lang="zh-CN" altLang="en-US" sz="4000" b="1" dirty="0">
                <a:latin typeface="宋体" panose="02010600030101010101" pitchFamily="2" charset="-122"/>
              </a:rPr>
              <a:t>乐观自信</a:t>
            </a:r>
            <a:endParaRPr lang="en-US" altLang="zh-CN" sz="4000" b="1" dirty="0">
              <a:latin typeface="宋体" panose="02010600030101010101" pitchFamily="2" charset="-122"/>
            </a:endParaRPr>
          </a:p>
          <a:p>
            <a:pPr algn="ctr"/>
            <a:r>
              <a:rPr lang="zh-CN" altLang="en-US" sz="4000" b="1" noProof="1">
                <a:latin typeface="宋体" panose="02010600030101010101" pitchFamily="2" charset="-122"/>
                <a:sym typeface="+mn-ea"/>
              </a:rPr>
              <a:t>关爱他人</a:t>
            </a:r>
            <a:endParaRPr lang="en-US" altLang="zh-CN" sz="4000" b="1" noProof="1">
              <a:latin typeface="宋体" panose="02010600030101010101" pitchFamily="2" charset="-122"/>
              <a:sym typeface="+mn-ea"/>
            </a:endParaRPr>
          </a:p>
          <a:p>
            <a:pPr algn="ctr"/>
            <a:r>
              <a:rPr lang="zh-CN" altLang="en-US" sz="4000" b="1" noProof="1">
                <a:latin typeface="宋体" panose="02010600030101010101" pitchFamily="2" charset="-122"/>
                <a:sym typeface="+mn-ea"/>
              </a:rPr>
              <a:t>认真负责</a:t>
            </a:r>
            <a:endParaRPr lang="en-US" altLang="zh-CN" sz="4000" b="1" noProof="1">
              <a:latin typeface="宋体" panose="02010600030101010101" pitchFamily="2" charset="-122"/>
              <a:sym typeface="+mn-ea"/>
            </a:endParaRPr>
          </a:p>
          <a:p>
            <a:pPr algn="ctr"/>
            <a:r>
              <a:rPr lang="zh-CN" altLang="en-US" sz="4000" b="1" dirty="0">
                <a:latin typeface="宋体" panose="02010600030101010101" pitchFamily="2" charset="-122"/>
              </a:rPr>
              <a:t>粗中有细</a:t>
            </a:r>
            <a:endParaRPr lang="en-US" altLang="zh-CN" sz="4000" b="1" dirty="0">
              <a:latin typeface="宋体" panose="02010600030101010101" pitchFamily="2" charset="-122"/>
            </a:endParaRPr>
          </a:p>
          <a:p>
            <a:pPr algn="ctr"/>
            <a:r>
              <a:rPr lang="zh-CN" altLang="en-US" sz="4000" b="1" noProof="1">
                <a:latin typeface="宋体" panose="02010600030101010101" pitchFamily="2" charset="-122"/>
                <a:sym typeface="+mn-ea"/>
              </a:rPr>
              <a:t>具有领袖气质</a:t>
            </a:r>
            <a:endParaRPr lang="zh-CN" altLang="en-US" sz="4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410691" y="85898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000" dirty="0"/>
          </a:p>
        </p:txBody>
      </p:sp>
      <p:sp>
        <p:nvSpPr>
          <p:cNvPr id="6" name="文本框 5"/>
          <p:cNvSpPr txBox="1"/>
          <p:nvPr/>
        </p:nvSpPr>
        <p:spPr>
          <a:xfrm>
            <a:off x="1043921" y="2881743"/>
            <a:ext cx="1052377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4800" b="1" noProof="1">
                <a:latin typeface="+mn-ea"/>
                <a:cs typeface="宋体" panose="02010600030101010101" pitchFamily="2" charset="-122"/>
              </a:rPr>
              <a:t>马帮汉子</a:t>
            </a:r>
            <a:r>
              <a:rPr lang="zh-CN" altLang="zh-CN" sz="4800" b="1" noProof="1">
                <a:latin typeface="+mn-ea"/>
                <a:cs typeface="宋体" panose="02010600030101010101" pitchFamily="2" charset="-122"/>
              </a:rPr>
              <a:t>溜索</a:t>
            </a:r>
            <a:r>
              <a:rPr lang="zh-CN" altLang="en-US" sz="4800" b="1" dirty="0">
                <a:latin typeface="+mn-ea"/>
              </a:rPr>
              <a:t>跨越怒江大峡谷的经过。 </a:t>
            </a:r>
            <a:endParaRPr lang="zh-CN" altLang="zh-CN" sz="4800" b="1" noProof="1">
              <a:latin typeface="+mn-ea"/>
              <a:cs typeface="宋体" panose="02010600030101010101" pitchFamily="2" charset="-122"/>
            </a:endParaRPr>
          </a:p>
          <a:p>
            <a:endParaRPr lang="en-US" altLang="zh-CN" sz="3600" b="1" dirty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27927" y="858982"/>
            <a:ext cx="613898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请用</a:t>
            </a:r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一句话概括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小说情节</a:t>
            </a:r>
            <a:endParaRPr lang="en-US" altLang="zh-CN" sz="4000" b="1" dirty="0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ctr"/>
            <a:r>
              <a:rPr lang="zh-CN" altLang="en-US" sz="4000" b="1" noProof="1">
                <a:latin typeface="宋体" panose="02010600030101010101" pitchFamily="2" charset="-122"/>
                <a:cs typeface="宋体" panose="02010600030101010101" pitchFamily="2" charset="-122"/>
              </a:rPr>
              <a:t>（人物</a:t>
            </a:r>
            <a:r>
              <a:rPr lang="en-US" altLang="zh-CN" sz="4000" b="1" noProof="1">
                <a:latin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4000" b="1" noProof="1">
                <a:latin typeface="宋体" panose="02010600030101010101" pitchFamily="2" charset="-122"/>
                <a:cs typeface="宋体" panose="02010600030101010101" pitchFamily="2" charset="-122"/>
              </a:rPr>
              <a:t>事件</a:t>
            </a:r>
            <a:r>
              <a:rPr lang="en-US" altLang="zh-CN" sz="4000" b="1" noProof="1">
                <a:latin typeface="宋体" panose="02010600030101010101" pitchFamily="2" charset="-122"/>
                <a:cs typeface="宋体" panose="02010600030101010101" pitchFamily="2" charset="-122"/>
              </a:rPr>
              <a:t>+</a:t>
            </a:r>
            <a:r>
              <a:rPr lang="zh-CN" altLang="en-US" sz="4000" b="1" noProof="1">
                <a:latin typeface="宋体" panose="02010600030101010101" pitchFamily="2" charset="-122"/>
                <a:cs typeface="宋体" panose="02010600030101010101" pitchFamily="2" charset="-122"/>
              </a:rPr>
              <a:t>结果）</a:t>
            </a:r>
            <a:endParaRPr lang="en-US" altLang="zh-CN" sz="4000" b="1" noProof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410691" y="85898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000" dirty="0"/>
          </a:p>
        </p:txBody>
      </p:sp>
      <p:sp>
        <p:nvSpPr>
          <p:cNvPr id="6" name="矩形 5"/>
          <p:cNvSpPr/>
          <p:nvPr/>
        </p:nvSpPr>
        <p:spPr>
          <a:xfrm>
            <a:off x="1913082" y="380136"/>
            <a:ext cx="2650837" cy="8252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zh-CN" altLang="en-US" sz="4000" b="1" dirty="0">
                <a:latin typeface="宋体" panose="02010600030101010101" pitchFamily="2" charset="-122"/>
              </a:rPr>
              <a:t>主题归纳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27711" y="1879293"/>
            <a:ext cx="10815782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4000" b="1" dirty="0">
                <a:latin typeface="+mj-ea"/>
                <a:ea typeface="+mj-ea"/>
              </a:rPr>
              <a:t>    小说讲述了马帮飞渡峡谷的故事，既突出了怒江峡谷的孤悬、高峻、险恶，又表现了马帮汉子沉着、冷静、从容的姿态。小说赞美了马帮汉子粗犷豪迈的性格和勇敢无畏的精神，突出表现了人在自然面前接受挑战、战胜艰险时镇定自若的姿态。</a:t>
            </a:r>
            <a:endParaRPr lang="zh-CN" altLang="en-US" sz="4000" b="1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410691" y="85898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000" dirty="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138674" y="1424793"/>
            <a:ext cx="10357525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4000" b="1" dirty="0">
                <a:latin typeface="+mj-ea"/>
                <a:ea typeface="+mj-ea"/>
              </a:rPr>
              <a:t>    每个人都有自己的轨迹。鹰选择了蓝天，便注定在悬崖间盘旋俯冲；牛选择了跋涉，便注定要过峡谷险境；马帮的汉子选择了大山，便不再畏惧悬崖峭壁。路在前方，即将初中毕业的您</a:t>
            </a:r>
            <a:r>
              <a:rPr lang="zh-CN" altLang="en-US" sz="4000" b="1">
                <a:latin typeface="+mj-ea"/>
                <a:ea typeface="+mj-ea"/>
              </a:rPr>
              <a:t>一旦做出了选择</a:t>
            </a:r>
            <a:r>
              <a:rPr lang="zh-CN" altLang="en-US" sz="4000" b="1" dirty="0">
                <a:latin typeface="+mj-ea"/>
                <a:ea typeface="+mj-ea"/>
              </a:rPr>
              <a:t>，就要勇敢地走下去，直到成功的那一天！</a:t>
            </a:r>
            <a:endParaRPr lang="zh-CN" altLang="en-US" sz="4000" b="1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746" y="886692"/>
            <a:ext cx="8562110" cy="5222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5283199" y="692024"/>
            <a:ext cx="3275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/>
              <a:t>课外拓展</a:t>
            </a:r>
            <a:endParaRPr lang="zh-CN" altLang="en-US" sz="6000" b="1" dirty="0"/>
          </a:p>
        </p:txBody>
      </p:sp>
      <p:pic>
        <p:nvPicPr>
          <p:cNvPr id="6" name="Picture 9" descr="阿城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93" y="1707687"/>
            <a:ext cx="2498725" cy="312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29722"/>
          <p:cNvSpPr txBox="1">
            <a:spLocks noChangeArrowheads="1"/>
          </p:cNvSpPr>
          <p:nvPr/>
        </p:nvSpPr>
        <p:spPr bwMode="auto">
          <a:xfrm>
            <a:off x="3223490" y="2213675"/>
            <a:ext cx="8460509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1.</a:t>
            </a:r>
            <a:r>
              <a:rPr lang="zh-CN" altLang="en-US" sz="4000" b="1" dirty="0">
                <a:latin typeface="宋体" panose="02010600030101010101" pitchFamily="2" charset="-122"/>
              </a:rPr>
              <a:t>品读阿城的</a:t>
            </a:r>
            <a:r>
              <a:rPr lang="en-US" altLang="zh-CN" sz="4000" b="1" dirty="0">
                <a:latin typeface="宋体" panose="02010600030101010101" pitchFamily="2" charset="-122"/>
              </a:rPr>
              <a:t>《</a:t>
            </a:r>
            <a:r>
              <a:rPr lang="zh-CN" altLang="en-US" sz="4000" b="1" dirty="0">
                <a:latin typeface="宋体" panose="02010600030101010101" pitchFamily="2" charset="-122"/>
              </a:rPr>
              <a:t>棋王</a:t>
            </a:r>
            <a:r>
              <a:rPr lang="en-US" altLang="zh-CN" sz="4000" b="1" dirty="0">
                <a:latin typeface="宋体" panose="02010600030101010101" pitchFamily="2" charset="-122"/>
              </a:rPr>
              <a:t>》</a:t>
            </a:r>
            <a:r>
              <a:rPr lang="zh-CN" altLang="en-US" sz="4000" b="1" dirty="0">
                <a:latin typeface="宋体" panose="02010600030101010101" pitchFamily="2" charset="-122"/>
              </a:rPr>
              <a:t>。</a:t>
            </a:r>
            <a:endParaRPr lang="en-US" altLang="zh-CN" sz="40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2.</a:t>
            </a:r>
            <a:r>
              <a:rPr lang="zh-CN" altLang="en-US" sz="4000" b="1" dirty="0">
                <a:latin typeface="宋体" panose="02010600030101010101" pitchFamily="2" charset="-122"/>
              </a:rPr>
              <a:t>学习运用本文多种人物描写的方法或对比衬托的写法，写一个自己熟悉的人物，注意突出人物的性格特点。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内容占位符 2"/>
          <p:cNvSpPr txBox="1">
            <a:spLocks noChangeArrowheads="1"/>
          </p:cNvSpPr>
          <p:nvPr/>
        </p:nvSpPr>
        <p:spPr>
          <a:xfrm>
            <a:off x="827711" y="1418870"/>
            <a:ext cx="10514544" cy="38862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5000"/>
              </a:lnSpc>
              <a:buNone/>
              <a:defRPr/>
            </a:pPr>
            <a:r>
              <a:rPr lang="zh-CN" altLang="en-US" sz="4000" b="1" dirty="0">
                <a:latin typeface="Arial" panose="020B0604020202020204" pitchFamily="34" charset="0"/>
              </a:rPr>
              <a:t>       溜索是一种原始的渡河工具，有时也可指原始的渡河方法。一般使用一条或两条绳索，分别系于河流两岸的树木或其他固定物上。一头高，一头低，形成高低倾斜，渡者把皮带或绳索系腰间，绳上挂以木制滑轮，俗称</a:t>
            </a:r>
            <a:r>
              <a:rPr lang="zh-CN" altLang="en-US" sz="4000" b="1" dirty="0">
                <a:latin typeface="宋体" panose="02010600030101010101" pitchFamily="2" charset="-122"/>
              </a:rPr>
              <a:t>“</a:t>
            </a:r>
            <a:r>
              <a:rPr lang="zh-CN" altLang="en-US" sz="4000" b="1" dirty="0">
                <a:latin typeface="Arial" panose="020B0604020202020204" pitchFamily="34" charset="0"/>
              </a:rPr>
              <a:t>溜壳子</a:t>
            </a:r>
            <a:r>
              <a:rPr lang="zh-CN" altLang="en-US" sz="4000" b="1" dirty="0">
                <a:latin typeface="宋体" panose="02010600030101010101" pitchFamily="2" charset="-122"/>
              </a:rPr>
              <a:t>”</a:t>
            </a:r>
            <a:r>
              <a:rPr lang="zh-CN" altLang="en-US" sz="4000" b="1" dirty="0">
                <a:latin typeface="Arial" panose="020B0604020202020204" pitchFamily="34" charset="0"/>
              </a:rPr>
              <a:t>，借倾斜之势滑越渡河。</a:t>
            </a:r>
            <a:endParaRPr lang="zh-CN" altLang="en-US" sz="4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410691" y="85898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000" dirty="0"/>
          </a:p>
        </p:txBody>
      </p:sp>
      <p:sp>
        <p:nvSpPr>
          <p:cNvPr id="6" name="文本框 5"/>
          <p:cNvSpPr txBox="1"/>
          <p:nvPr/>
        </p:nvSpPr>
        <p:spPr>
          <a:xfrm>
            <a:off x="920075" y="2286311"/>
            <a:ext cx="1073563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/>
              <a:t>             </a:t>
            </a:r>
            <a:r>
              <a:rPr lang="zh-CN" altLang="en-US" sz="4000" b="1" dirty="0">
                <a:latin typeface="+mn-ea"/>
              </a:rPr>
              <a:t>马帮向横在峡上的一根索子颤颤移去。</a:t>
            </a:r>
            <a:endParaRPr lang="en-US" altLang="zh-CN" sz="4000" b="1" dirty="0">
              <a:latin typeface="+mn-ea"/>
            </a:endParaRPr>
          </a:p>
          <a:p>
            <a:r>
              <a:rPr lang="en-US" altLang="zh-CN" sz="4000" b="1" dirty="0">
                <a:latin typeface="+mn-ea"/>
              </a:rPr>
              <a:t>    </a:t>
            </a:r>
            <a:r>
              <a:rPr lang="zh-CN" altLang="en-US" sz="4000" b="1" dirty="0">
                <a:latin typeface="+mn-ea"/>
              </a:rPr>
              <a:t>那索似有千钧之力，扯住两岸石壁，谁也动弹不得，仿佛再有锱铢之力加在上面，不是山倾，就是索崩。 </a:t>
            </a:r>
            <a:endParaRPr lang="en-US" altLang="zh-CN" sz="4000" b="1" dirty="0">
              <a:latin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59995" y="4839189"/>
            <a:ext cx="224292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/>
              <a:t>结实牢固</a:t>
            </a:r>
            <a:endParaRPr lang="en-US" altLang="zh-CN" sz="4000" b="1" dirty="0"/>
          </a:p>
          <a:p>
            <a:r>
              <a:rPr lang="zh-CN" altLang="en-US" sz="4000" b="1" dirty="0"/>
              <a:t>重要作用</a:t>
            </a:r>
            <a:endParaRPr lang="zh-CN" altLang="en-US" sz="4000" b="1" dirty="0"/>
          </a:p>
        </p:txBody>
      </p:sp>
      <p:sp>
        <p:nvSpPr>
          <p:cNvPr id="9" name="矩形 8"/>
          <p:cNvSpPr/>
          <p:nvPr/>
        </p:nvSpPr>
        <p:spPr>
          <a:xfrm>
            <a:off x="3189330" y="1108598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/>
              <a:t>位置险要</a:t>
            </a:r>
            <a:endParaRPr lang="zh-CN" altLang="en-US" sz="40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3450726" y="2321594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横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33653" y="2911070"/>
            <a:ext cx="643812" cy="719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扯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410691" y="85898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000" dirty="0"/>
          </a:p>
        </p:txBody>
      </p:sp>
      <p:sp>
        <p:nvSpPr>
          <p:cNvPr id="6" name="文本框 96258"/>
          <p:cNvSpPr txBox="1">
            <a:spLocks noChangeArrowheads="1"/>
          </p:cNvSpPr>
          <p:nvPr/>
        </p:nvSpPr>
        <p:spPr bwMode="auto">
          <a:xfrm>
            <a:off x="938548" y="1275228"/>
            <a:ext cx="10431416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50000"/>
              </a:spcBef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    怒江发源于青藏高原的唐古拉山，</a:t>
            </a:r>
            <a:r>
              <a:rPr lang="zh-CN" altLang="en-US" sz="4000" b="1" dirty="0"/>
              <a:t>奔流在碧罗雪山与高黎贡山之间 </a:t>
            </a:r>
            <a:r>
              <a:rPr lang="zh-CN" altLang="en-US" sz="4000" b="1" dirty="0">
                <a:latin typeface="宋体" panose="02010600030101010101" pitchFamily="2" charset="-122"/>
              </a:rPr>
              <a:t>。怒江大峡谷，</a:t>
            </a:r>
            <a:r>
              <a:rPr lang="zh-CN" altLang="en-US" sz="4000" b="1" dirty="0"/>
              <a:t>山谷幽深，危崖耸立，</a:t>
            </a:r>
            <a:r>
              <a:rPr lang="zh-CN" altLang="en-US" sz="4000" b="1" dirty="0">
                <a:latin typeface="宋体" panose="02010600030101010101" pitchFamily="2" charset="-122"/>
              </a:rPr>
              <a:t>是世界三大峡谷之一。怒江上惊涛骇浪，小船根本无法横渡，从前两岸居民渡江主要靠“溜索”。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410691" y="85898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000" dirty="0"/>
          </a:p>
        </p:txBody>
      </p:sp>
      <p:sp>
        <p:nvSpPr>
          <p:cNvPr id="6" name="文本框 5"/>
          <p:cNvSpPr txBox="1"/>
          <p:nvPr/>
        </p:nvSpPr>
        <p:spPr>
          <a:xfrm>
            <a:off x="1352494" y="381752"/>
            <a:ext cx="986329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noProof="1">
                <a:latin typeface="+mn-ea"/>
                <a:cs typeface="楷体" panose="02010609060101010101" pitchFamily="49" charset="-122"/>
              </a:rPr>
              <a:t>    </a:t>
            </a:r>
            <a:r>
              <a:rPr lang="zh-CN" altLang="zh-CN" sz="4000" b="1" noProof="1">
                <a:latin typeface="+mn-ea"/>
                <a:cs typeface="楷体" panose="02010609060101010101" pitchFamily="49" charset="-122"/>
              </a:rPr>
              <a:t>万丈绝壁</a:t>
            </a:r>
            <a:r>
              <a:rPr lang="zh-CN" altLang="en-US" sz="4000" b="1" noProof="1">
                <a:latin typeface="+mn-ea"/>
                <a:cs typeface="楷体" panose="02010609060101010101" pitchFamily="49" charset="-122"/>
              </a:rPr>
              <a:t>飞快</a:t>
            </a:r>
            <a:r>
              <a:rPr lang="zh-CN" altLang="zh-CN" sz="4000" b="1" noProof="1">
                <a:latin typeface="+mn-ea"/>
                <a:cs typeface="楷体" panose="02010609060101010101" pitchFamily="49" charset="-122"/>
              </a:rPr>
              <a:t>垂下</a:t>
            </a:r>
            <a:r>
              <a:rPr lang="zh-CN" altLang="en-US" sz="4000" b="1" noProof="1">
                <a:latin typeface="+mn-ea"/>
                <a:cs typeface="楷体" panose="02010609060101010101" pitchFamily="49" charset="-122"/>
              </a:rPr>
              <a:t>去，马帮原来就在这壁顶上。</a:t>
            </a:r>
            <a:endParaRPr lang="en-US" altLang="zh-CN" sz="4000" b="1" noProof="1">
              <a:latin typeface="+mn-ea"/>
              <a:cs typeface="楷体" panose="02010609060101010101" pitchFamily="49" charset="-122"/>
            </a:endParaRPr>
          </a:p>
          <a:p>
            <a:r>
              <a:rPr lang="en-US" altLang="zh-CN" sz="4000" b="1" noProof="1">
                <a:latin typeface="+mn-ea"/>
                <a:cs typeface="楷体" panose="02010609060101010101" pitchFamily="49" charset="-122"/>
              </a:rPr>
              <a:t>    </a:t>
            </a:r>
            <a:r>
              <a:rPr lang="zh-CN" altLang="en-US" sz="4000" b="1" noProof="1">
                <a:latin typeface="+mn-ea"/>
                <a:cs typeface="楷体" panose="02010609060101010101" pitchFamily="49" charset="-122"/>
              </a:rPr>
              <a:t>怒江自西北天际亮亮而来，深远似涓涓细流，隐隐喧声腾上来，着一派森气。</a:t>
            </a:r>
            <a:endParaRPr lang="zh-CN" altLang="en-US" sz="4000" b="1" dirty="0">
              <a:latin typeface="+mn-ea"/>
            </a:endParaRPr>
          </a:p>
        </p:txBody>
      </p:sp>
      <p:sp>
        <p:nvSpPr>
          <p:cNvPr id="7" name="文本框 6147"/>
          <p:cNvSpPr txBox="1">
            <a:spLocks noChangeArrowheads="1"/>
          </p:cNvSpPr>
          <p:nvPr/>
        </p:nvSpPr>
        <p:spPr bwMode="auto">
          <a:xfrm>
            <a:off x="827711" y="3246569"/>
            <a:ext cx="10616144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>
                <a:srgbClr val="00CCFF"/>
              </a:buClr>
              <a:buFont typeface="Wingdings" panose="05000000000000000000" pitchFamily="2" charset="2"/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    万丈绝壁是相对静止的，“垂”字化静为动，赋予绝壁以动态感，“腾”有升到空中之意。两句将</a:t>
            </a:r>
            <a:r>
              <a:rPr lang="zh-CN" altLang="zh-CN" sz="4000" b="1" dirty="0">
                <a:latin typeface="宋体" panose="02010600030101010101" pitchFamily="2" charset="-122"/>
              </a:rPr>
              <a:t>视觉和听觉相结合，写出了怒江峡谷壁顶孤悬、高峻</a:t>
            </a:r>
            <a:r>
              <a:rPr lang="zh-CN" altLang="en-US" sz="4000" b="1" dirty="0">
                <a:latin typeface="宋体" panose="02010600030101010101" pitchFamily="2" charset="-122"/>
              </a:rPr>
              <a:t>、陡峭、险恶</a:t>
            </a:r>
            <a:r>
              <a:rPr lang="zh-CN" altLang="zh-CN" sz="4000" b="1" dirty="0">
                <a:latin typeface="宋体" panose="02010600030101010101" pitchFamily="2" charset="-122"/>
              </a:rPr>
              <a:t>的特点</a:t>
            </a:r>
            <a:r>
              <a:rPr lang="zh-CN" altLang="en-US" sz="4000" b="1" dirty="0">
                <a:latin typeface="宋体" panose="02010600030101010101" pitchFamily="2" charset="-122"/>
              </a:rPr>
              <a:t>。</a:t>
            </a:r>
            <a:endParaRPr lang="zh-CN" altLang="zh-CN" sz="4000" b="1" dirty="0"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41687" y="407175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000" b="1" noProof="1">
                <a:solidFill>
                  <a:srgbClr val="FF0000"/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36553" y="2228411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noProof="1">
                <a:solidFill>
                  <a:srgbClr val="FF0000"/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腾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410691" y="85898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000" dirty="0"/>
          </a:p>
        </p:txBody>
      </p:sp>
      <p:sp>
        <p:nvSpPr>
          <p:cNvPr id="6" name="文本框 5"/>
          <p:cNvSpPr txBox="1"/>
          <p:nvPr/>
        </p:nvSpPr>
        <p:spPr>
          <a:xfrm>
            <a:off x="835979" y="2848606"/>
            <a:ext cx="102867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4000" b="1" noProof="1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    </a:t>
            </a:r>
            <a:r>
              <a:rPr lang="zh-CN" altLang="en-US" sz="4000" b="1" noProof="1">
                <a:latin typeface="+mn-ea"/>
                <a:cs typeface="宋体" panose="02010600030101010101" pitchFamily="2" charset="-122"/>
              </a:rPr>
              <a:t>比喻新颖、生动、传神，形象地写出了马帮队伍在峡谷行走的缓慢。</a:t>
            </a:r>
            <a:endParaRPr lang="en-US" altLang="zh-CN" sz="4000" b="1" noProof="1">
              <a:latin typeface="+mn-ea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4000" b="1" dirty="0">
                <a:latin typeface="+mn-ea"/>
              </a:rPr>
              <a:t>    侧面烘托怒江峡谷环境的险恶</a:t>
            </a:r>
            <a:r>
              <a:rPr lang="zh-CN" altLang="en-US" sz="4000" b="1" noProof="1">
                <a:solidFill>
                  <a:prstClr val="white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4000" b="1" dirty="0">
                <a:solidFill>
                  <a:prstClr val="white"/>
                </a:solidFill>
                <a:latin typeface="宋体" panose="02010600030101010101" pitchFamily="2" charset="-122"/>
              </a:rPr>
              <a:t> </a:t>
            </a:r>
            <a:endParaRPr lang="en-US" altLang="zh-CN" sz="4000" b="1" dirty="0"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711" y="858982"/>
            <a:ext cx="100463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4000" b="1" dirty="0">
                <a:latin typeface="+mn-ea"/>
                <a:sym typeface="宋体" panose="02010600030101010101" pitchFamily="2" charset="-122"/>
              </a:rPr>
              <a:t>铃铛们又慌慌响起来，马帮如极稠的粥，慢慢流向那个山口。</a:t>
            </a:r>
            <a:endParaRPr lang="en-US" altLang="zh-CN" sz="4000" b="1" noProof="1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45745" y="883977"/>
            <a:ext cx="37866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马帮如极稠的粥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410691" y="85898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000" dirty="0"/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554557" y="795479"/>
            <a:ext cx="10166388" cy="1938992"/>
          </a:xfrm>
          <a:prstGeom prst="rect">
            <a:avLst/>
          </a:prstGeom>
          <a:noFill/>
          <a:ln>
            <a:noFill/>
          </a:ln>
          <a:effectLst>
            <a:outerShdw dist="35921" dir="2700000" sy="50000" kx="2115830" algn="bl" rotWithShape="0">
              <a:srgbClr val="C0C0C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4000" b="1" dirty="0">
                <a:latin typeface="+mn-ea"/>
                <a:ea typeface="+mn-ea"/>
              </a:rPr>
              <a:t>马却更觉迟疑。</a:t>
            </a:r>
            <a:endParaRPr lang="en-US" altLang="zh-CN" sz="4000" b="1" dirty="0">
              <a:latin typeface="+mn-ea"/>
              <a:ea typeface="+mn-ea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4000" b="1" dirty="0">
                <a:latin typeface="+mn-ea"/>
                <a:ea typeface="+mn-ea"/>
              </a:rPr>
              <a:t>牛们死也不肯再走。</a:t>
            </a:r>
            <a:endParaRPr lang="en-US" altLang="zh-CN" sz="4000" b="1" dirty="0">
              <a:latin typeface="+mn-ea"/>
              <a:ea typeface="+mn-ea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4000" b="1" dirty="0">
                <a:latin typeface="+mn-ea"/>
                <a:ea typeface="+mn-ea"/>
              </a:rPr>
              <a:t>（我）俯望那江，蓦地心中一颤，惨叫一声。</a:t>
            </a:r>
            <a:endParaRPr lang="en-US" altLang="zh-CN" sz="4000" b="1" dirty="0">
              <a:latin typeface="+mn-ea"/>
              <a:ea typeface="+mn-ea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33285" y="3485730"/>
            <a:ext cx="11289260" cy="1938992"/>
          </a:xfrm>
          <a:prstGeom prst="rect">
            <a:avLst/>
          </a:prstGeom>
          <a:noFill/>
          <a:ln>
            <a:noFill/>
          </a:ln>
          <a:effectLst>
            <a:outerShdw dist="35921" dir="2700000" sy="50000" kx="2115830" algn="bl" rotWithShape="0">
              <a:srgbClr val="C0C0C0">
                <a:alpha val="7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4000" b="1" dirty="0">
                <a:latin typeface="+mn-ea"/>
                <a:ea typeface="+mn-ea"/>
              </a:rPr>
              <a:t>    三个副词的使用，凸显马、牛、“我”面对峡谷时的震颤和惊恐之情。</a:t>
            </a:r>
            <a:endParaRPr lang="en-US" altLang="zh-CN" sz="4000" b="1" dirty="0">
              <a:latin typeface="+mn-ea"/>
              <a:ea typeface="+mn-ea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4000" b="1" dirty="0">
                <a:latin typeface="+mn-ea"/>
                <a:ea typeface="+mn-ea"/>
              </a:rPr>
              <a:t>    侧面烘托怒江峡谷环境的高峻、险恶</a:t>
            </a:r>
            <a:r>
              <a:rPr lang="zh-CN" altLang="en-US" sz="4000" b="1" noProof="1">
                <a:solidFill>
                  <a:prstClr val="white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4000" b="1" dirty="0">
                <a:solidFill>
                  <a:prstClr val="white"/>
                </a:solidFill>
                <a:latin typeface="宋体" panose="02010600030101010101" pitchFamily="2" charset="-122"/>
              </a:rPr>
              <a:t> </a:t>
            </a:r>
            <a:endParaRPr lang="en-US" altLang="zh-CN" sz="4000" b="1" dirty="0">
              <a:latin typeface="+mn-ea"/>
              <a:ea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66579" y="801754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更</a:t>
            </a:r>
            <a:endParaRPr lang="zh-CN" altLang="en-US" sz="4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91265" y="1411032"/>
            <a:ext cx="6992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也</a:t>
            </a:r>
            <a:endParaRPr lang="zh-CN" altLang="en-US" sz="40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30020" y="2026585"/>
            <a:ext cx="12137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+mn-ea"/>
              </a:rPr>
              <a:t>蓦地</a:t>
            </a:r>
            <a:endParaRPr lang="zh-CN" altLang="en-US" sz="40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533285" y="381752"/>
            <a:ext cx="726846" cy="726846"/>
            <a:chOff x="1965186" y="1419622"/>
            <a:chExt cx="302558" cy="314067"/>
          </a:xfrm>
        </p:grpSpPr>
        <p:sp>
          <p:nvSpPr>
            <p:cNvPr id="3" name="矩形 2"/>
            <p:cNvSpPr/>
            <p:nvPr/>
          </p:nvSpPr>
          <p:spPr>
            <a:xfrm>
              <a:off x="1965186" y="1419622"/>
              <a:ext cx="252000" cy="252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087744" y="1553689"/>
              <a:ext cx="180000" cy="180000"/>
            </a:xfrm>
            <a:prstGeom prst="rect">
              <a:avLst/>
            </a:prstGeom>
            <a:solidFill>
              <a:srgbClr val="2471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410691" y="858982"/>
            <a:ext cx="1847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4000" dirty="0"/>
          </a:p>
        </p:txBody>
      </p:sp>
      <p:sp>
        <p:nvSpPr>
          <p:cNvPr id="6" name="文本框 5"/>
          <p:cNvSpPr txBox="1"/>
          <p:nvPr/>
        </p:nvSpPr>
        <p:spPr>
          <a:xfrm>
            <a:off x="618836" y="632407"/>
            <a:ext cx="1097279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zh-CN" altLang="en-US" sz="3200" b="1" dirty="0">
                <a:latin typeface="+mn-ea"/>
              </a:rPr>
              <a:t>瘦小汉子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 b="1" dirty="0">
                <a:latin typeface="+mn-ea"/>
              </a:rPr>
              <a:t>脚一用力，飞身离岸，嗖的一下小过去。</a:t>
            </a:r>
            <a:endParaRPr lang="en-US" altLang="zh-CN" sz="3200" b="1" dirty="0">
              <a:latin typeface="+mn-ea"/>
            </a:endParaRPr>
          </a:p>
          <a:p>
            <a:r>
              <a:rPr lang="en-US" altLang="zh-CN" sz="3200" b="1" dirty="0">
                <a:latin typeface="+mn-ea"/>
              </a:rPr>
              <a:t>    </a:t>
            </a:r>
            <a:r>
              <a:rPr lang="zh-CN" altLang="en-US" sz="3200" b="1" dirty="0">
                <a:latin typeface="+mn-ea"/>
              </a:rPr>
              <a:t>那只大鹰在瘦小汉子身下十余丈处移来移去，翅膀尖上几根羽毛被风吹得抖。</a:t>
            </a:r>
            <a:endParaRPr lang="en-US" altLang="zh-CN" sz="3200" b="1" dirty="0">
              <a:latin typeface="+mn-ea"/>
            </a:endParaRPr>
          </a:p>
        </p:txBody>
      </p:sp>
      <p:sp>
        <p:nvSpPr>
          <p:cNvPr id="8" name="文本框 6147"/>
          <p:cNvSpPr txBox="1">
            <a:spLocks noChangeArrowheads="1"/>
          </p:cNvSpPr>
          <p:nvPr/>
        </p:nvSpPr>
        <p:spPr bwMode="auto">
          <a:xfrm>
            <a:off x="533285" y="2637388"/>
            <a:ext cx="1126836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4000" b="1" dirty="0">
                <a:latin typeface="楷体" panose="02010609060101010101" pitchFamily="49" charset="-122"/>
              </a:rPr>
              <a:t>   “小”字的活用，传神地将瘦小汉子在溜索之上快速划过怒江峡谷时，人愈来愈小的视觉感受和情状表现了出来。</a:t>
            </a:r>
            <a:endParaRPr lang="en-US" altLang="zh-CN" sz="4000" b="1" dirty="0">
              <a:latin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65792" y="692024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小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58523" y="1200298"/>
            <a:ext cx="18325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</a:rPr>
              <a:t>移来移去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8835" y="4692073"/>
            <a:ext cx="112868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/>
              <a:t>        用“移来移去”写出鹰在空中滑翔的姿态，突出瘦小汉子溜索位置之高，不仅表现峡谷的险峻，而且衬托瘦小汉子的英勇。</a:t>
            </a:r>
            <a:endParaRPr lang="zh-CN" altLang="en-US" sz="4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7" grpId="0"/>
    </p:bldLst>
  </p:timing>
</p:sld>
</file>

<file path=ppt/tags/tag1.xml><?xml version="1.0" encoding="utf-8"?>
<p:tagLst xmlns:p="http://schemas.openxmlformats.org/presentationml/2006/main">
  <p:tag name="ISPRING_PRESENTATION_TITLE" val="企业员工团队时间管理技能培训课件PPT模板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TM04033921[[fn=花纹]]</Template>
  <TotalTime>0</TotalTime>
  <Words>1686</Words>
  <Application>WPS 演示</Application>
  <PresentationFormat>宽屏</PresentationFormat>
  <Paragraphs>129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</vt:lpstr>
      <vt:lpstr>楷体</vt:lpstr>
      <vt:lpstr>黑体</vt:lpstr>
      <vt:lpstr>Rockwell</vt:lpstr>
      <vt:lpstr>Arial Unicode MS</vt:lpstr>
      <vt:lpstr>Bookman Old Style</vt:lpstr>
      <vt:lpstr>等线 Light</vt:lpstr>
      <vt:lpstr>等线</vt:lpstr>
      <vt:lpstr>Calibri</vt:lpstr>
      <vt:lpstr>Damask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13184</dc:creator>
  <cp:lastModifiedBy>.</cp:lastModifiedBy>
  <cp:revision>139</cp:revision>
  <dcterms:created xsi:type="dcterms:W3CDTF">2017-12-18T08:33:00Z</dcterms:created>
  <dcterms:modified xsi:type="dcterms:W3CDTF">2020-04-19T08:13:47Z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