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0"/>
  </p:handoutMasterIdLst>
  <p:sldIdLst>
    <p:sldId id="260" r:id="rId2"/>
    <p:sldId id="261" r:id="rId3"/>
    <p:sldId id="494" r:id="rId4"/>
    <p:sldId id="533" r:id="rId5"/>
    <p:sldId id="534" r:id="rId6"/>
    <p:sldId id="535" r:id="rId7"/>
    <p:sldId id="725" r:id="rId8"/>
    <p:sldId id="565" r:id="rId9"/>
    <p:sldId id="566" r:id="rId10"/>
    <p:sldId id="537" r:id="rId11"/>
    <p:sldId id="538" r:id="rId12"/>
    <p:sldId id="539" r:id="rId13"/>
    <p:sldId id="540" r:id="rId14"/>
    <p:sldId id="541" r:id="rId15"/>
    <p:sldId id="542" r:id="rId16"/>
    <p:sldId id="543" r:id="rId17"/>
    <p:sldId id="544" r:id="rId18"/>
    <p:sldId id="545" r:id="rId19"/>
    <p:sldId id="546" r:id="rId20"/>
    <p:sldId id="547" r:id="rId21"/>
    <p:sldId id="548" r:id="rId22"/>
    <p:sldId id="726" r:id="rId23"/>
    <p:sldId id="272" r:id="rId24"/>
    <p:sldId id="567" r:id="rId25"/>
    <p:sldId id="495" r:id="rId26"/>
    <p:sldId id="496" r:id="rId27"/>
    <p:sldId id="550" r:id="rId28"/>
    <p:sldId id="727" r:id="rId29"/>
    <p:sldId id="728" r:id="rId30"/>
    <p:sldId id="729" r:id="rId31"/>
    <p:sldId id="554" r:id="rId32"/>
    <p:sldId id="555" r:id="rId33"/>
    <p:sldId id="556" r:id="rId34"/>
    <p:sldId id="557" r:id="rId35"/>
    <p:sldId id="558" r:id="rId36"/>
    <p:sldId id="559" r:id="rId37"/>
    <p:sldId id="560" r:id="rId38"/>
    <p:sldId id="561" r:id="rId39"/>
    <p:sldId id="562" r:id="rId40"/>
    <p:sldId id="563" r:id="rId41"/>
    <p:sldId id="564" r:id="rId42"/>
    <p:sldId id="568" r:id="rId43"/>
    <p:sldId id="569" r:id="rId44"/>
    <p:sldId id="570" r:id="rId45"/>
    <p:sldId id="571" r:id="rId46"/>
    <p:sldId id="572" r:id="rId47"/>
    <p:sldId id="573" r:id="rId48"/>
    <p:sldId id="259" r:id="rId49"/>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1AED5F62-CEC6-4D1C-92EE-3BAC3DC130F0}"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1B5827C-598B-48EE-B835-73D3367FF90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23857255-BDB1-45B8-8BEC-53638A616DE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69AA4CD4-1C72-4F46-96D4-B62AB8E92AE4}"/>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EE47587F-917A-4563-A480-DC47CB8498C7}"/>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358522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D788847E-B2E5-4DAD-B9FF-63FC38B28594}"/>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F6D2C0CD-15C5-48B2-B473-25A007106895}"/>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C88037E7-7DF0-4F8F-8DF3-1D7FA1F2947E}"/>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C9C03BE0-221E-4051-820E-C72F6561D26A}"/>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B4515DC8-79AE-41EC-93C4-53BFD5A77DEF}"/>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1287663F-3543-4E29-9C71-83D84392B62C}"/>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E791ED78-94AF-48F0-868A-48DC921435A2}"/>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022C54ED-31D6-44EB-8D12-4063A9B376F1}"/>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A8CF2576-42D8-420D-B7EC-2BEAEA98174D}"/>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06522E1D-A5F4-43E9-8644-96D3257E6430}"/>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EDA01C68-818E-40CB-BED9-599F2D072BC9}"/>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2FD77FAF-237A-47A0-BC6A-080F368BBBDC}"/>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05F6447D-67E8-4B13-AE0A-D4052EB9AD18}"/>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730088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EACF982-5EB6-4A90-8F14-1367A0A27706}"/>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F28FBBE7-9605-4BC2-BD9A-26C29C1F5D94}"/>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40A1A251-F08A-4FA6-A9A4-7F9256246E28}"/>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5A00395D-B2D9-4A94-92D5-55569C1D589C}"/>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B23C822F-38EA-426A-8B42-666C90919D69}"/>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97B67A10-A6FF-4944-8DE9-38B1AC1038C9}"/>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BA3A8DA2-817B-4ABC-B233-61C77BB431C1}"/>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FC6F9C7B-9DD1-4EB2-9BC0-D24161698E68}"/>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8EAE5F23-2FA8-4463-B90A-543550CD0A0E}"/>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D2FA64F7-1AC7-4059-A932-32EA6EC92340}"/>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07C77702-184A-43F3-887D-B831233EAFDA}"/>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7CFDC016-B6E2-4690-8364-7FF5510FFC2D}"/>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FF3EBF13-3812-40DF-869E-FD0E00175D98}"/>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F503956B-2B93-4425-8B4C-6D6C3D1D1B4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6B20322A-2D70-4D03-A773-280C48C7A62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D69CDD1D-E3BA-4B02-898F-41E37187EFD5}"/>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365B7E8E-4480-4C94-A29A-262DF74C9EF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B3F03010-5465-47B7-AE6D-4C503159D288}"/>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944029AF-82F1-40BF-AA76-BB472081EF24}"/>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DBA863BD-303D-4D06-A900-ADEC426A281F}"/>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92CF3B9D-17FC-4CAA-BC2D-9132BC5D742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A73FE591-E4FC-4F2A-87BC-FD545D36B9A8}"/>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9B31C47-BEA0-4421-BE9E-17A2B60E5A71}"/>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BA53803A-D892-40E7-BC57-B12D65BCB8C4}"/>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4B747AEA-245A-450B-AE24-FB0F2D6A687E}"/>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6992A74C-4F2F-42D1-8609-FC974575AB45}"/>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C710C01B-CDA9-4658-A0BA-DE43E1244A22}"/>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134719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B29DAFD3-1A06-498B-99A8-90CDC86E333E}"/>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EB08281C-1803-4579-8594-47DBF27E6B89}"/>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A64BCF17-5F10-45AC-A8F9-2A8C80E8080C}"/>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5527042F-576D-4E92-A2B7-A2AE2BDE50CE}"/>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793DE677-9216-4422-AB2C-8039C7BD7984}"/>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C44A72E1-7320-408B-9BDD-7697CAC5DD9B}"/>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12DC56C7-3012-49AB-8D16-8D3899989B1D}"/>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FD2D8412-668F-41D2-AE53-5F7DA5ECB3DE}"/>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AACA983D-5D02-406C-B89F-398731520AC6}"/>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E1E98316-2BF2-4485-8BD5-52ECA87D693C}"/>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9E61B683-A8C7-41FD-9819-1CCD9C16AB56}"/>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1EA86ABA-9F69-45D4-BC26-BDB48174E9DB}"/>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4DA3CD5B-969D-4C87-8F46-390365A23023}"/>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07EE44CC-B05D-42C2-911C-925905DB522F}"/>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C7D8FC1C-5CFD-44C8-BAC8-143F81AB1B8A}"/>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17BCE584-B81C-45A7-B071-C11D744753B7}"/>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47554505-33B1-4ABC-8A23-49F8F9F8FCCE}"/>
              </a:ext>
            </a:extLst>
          </p:cNvPr>
          <p:cNvSpPr>
            <a:spLocks noGrp="1"/>
          </p:cNvSpPr>
          <p:nvPr>
            <p:ph type="sldNum" sz="quarter" idx="10"/>
          </p:nvPr>
        </p:nvSpPr>
        <p:spPr>
          <a:xfrm>
            <a:off x="488950" y="6430963"/>
            <a:ext cx="373063" cy="365125"/>
          </a:xfrm>
        </p:spPr>
        <p:txBody>
          <a:bodyPr/>
          <a:lstStyle>
            <a:lvl1pPr>
              <a:defRPr/>
            </a:lvl1pPr>
          </a:lstStyle>
          <a:p>
            <a:pPr>
              <a:defRPr/>
            </a:pPr>
            <a:fld id="{65D4BAF8-2307-45A1-9B89-B7A0A6F74097}" type="slidenum">
              <a:rPr lang="zh-CN" altLang="en-US"/>
              <a:pPr>
                <a:defRPr/>
              </a:pPr>
              <a:t>‹#›</a:t>
            </a:fld>
            <a:endParaRPr lang="zh-CN" altLang="en-US"/>
          </a:p>
        </p:txBody>
      </p:sp>
    </p:spTree>
    <p:extLst>
      <p:ext uri="{BB962C8B-B14F-4D97-AF65-F5344CB8AC3E}">
        <p14:creationId xmlns:p14="http://schemas.microsoft.com/office/powerpoint/2010/main" val="1203346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ACA4C53E-02E0-4ECA-91A8-A023476EC021}"/>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E23E9AA4-BD26-4BCF-8594-2082D93B9957}"/>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1ACA3443-103A-46E1-8FA2-96E8AD203A8D}"/>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640AF64-8C7C-4731-89B8-CA23A6EAE4DC}"/>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75EC4B1A-7903-4A46-AEA8-F22AF850D4BD}"/>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FA1DA996-47EF-411A-84A7-B2B1E94E16E8}"/>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3769327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843EBA08-0081-46AD-9FC4-A322A913E6D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48C3DEBB-4072-4057-8503-A734FB64C79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621D119B-6327-4A18-BCEE-73E2E6B5421F}"/>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3762483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5F3E9026-88E6-4DCA-8463-ACE695CD750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4CD48EFF-AD72-4587-AC25-149BFDA2A358}"/>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863D1496-6899-43E3-82B4-CD0E9F985ED0}"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98616A0-1E86-4A14-9664-22B49DD150AB}" type="slidenum">
              <a:rPr lang="zh-CN" altLang="en-US"/>
              <a:pPr>
                <a:defRPr/>
              </a:pPr>
              <a:t>‹#›</a:t>
            </a:fld>
            <a:endParaRPr lang="zh-CN" altLang="en-US"/>
          </a:p>
        </p:txBody>
      </p:sp>
      <p:pic>
        <p:nvPicPr>
          <p:cNvPr id="1031" name="图片 6">
            <a:extLst>
              <a:ext uri="{FF2B5EF4-FFF2-40B4-BE49-F238E27FC236}">
                <a16:creationId xmlns:a16="http://schemas.microsoft.com/office/drawing/2014/main" id="{F693ED43-5885-407F-A211-2C1F4502D152}"/>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A0529B56-EEA6-49D8-9902-FA8AD4A83782}"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5.xml"/><Relationship Id="rId1" Type="http://schemas.openxmlformats.org/officeDocument/2006/relationships/vmlDrawing" Target="../drawings/vmlDrawing2.v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file:///D:\&#26753;&#36154;\2019\&#35838;&#20214;\2019&#65288;&#31179;&#65289;&#35821;&#25991;&#12288;&#36873;&#20462;&#12288;&#19978;&#20876;&#65288;&#26032;&#25945;&#26448;&#26032;&#26631;&#20934;&#65289;\A104.TIF" TargetMode="External"/><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file:///D:\&#26753;&#36154;\2019\&#35838;&#20214;\2019&#65288;&#31179;&#65289;&#35821;&#25991;&#12288;&#36873;&#20462;&#12288;&#19978;&#20876;&#65288;&#26032;&#25945;&#26448;&#26032;&#26631;&#20934;&#65289;\A102.TI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5.xml"/><Relationship Id="rId1" Type="http://schemas.openxmlformats.org/officeDocument/2006/relationships/vmlDrawing" Target="../drawings/vmlDrawing5.vml"/><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package" Target="../embeddings/Microsoft_Word_Document1.docx"/><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4613" y="3501008"/>
            <a:ext cx="5432899" cy="1217834"/>
          </a:xfrm>
          <a:prstGeom prst="rect">
            <a:avLst/>
          </a:prstGeom>
        </p:spPr>
        <p:txBody>
          <a:bodyPr wrap="none">
            <a:spAutoFit/>
          </a:bodyPr>
          <a:lstStyle/>
          <a:p>
            <a:pPr algn="ctr">
              <a:lnSpc>
                <a:spcPct val="240000"/>
              </a:lnSpc>
              <a:spcBef>
                <a:spcPts val="1700"/>
              </a:spcBef>
              <a:spcAft>
                <a:spcPts val="1650"/>
              </a:spcAft>
            </a:pPr>
            <a:r>
              <a:rPr lang="en-US" altLang="zh-CN" sz="3600" b="1" kern="2200" dirty="0">
                <a:latin typeface="Times New Roman"/>
                <a:ea typeface="方正小标宋_GBK"/>
              </a:rPr>
              <a:t>14</a:t>
            </a:r>
            <a:r>
              <a:rPr lang="zh-CN" altLang="zh-CN" sz="3600" b="1" kern="2200" dirty="0">
                <a:latin typeface="Times New Roman"/>
                <a:ea typeface="方正小标宋_GBK"/>
              </a:rPr>
              <a:t>　故都的秋　</a:t>
            </a:r>
            <a:r>
              <a:rPr lang="en-US" altLang="zh-CN" sz="3600" b="1" kern="2200" baseline="30000" dirty="0">
                <a:latin typeface="Times New Roman"/>
                <a:ea typeface="方正小标宋_GBK"/>
              </a:rPr>
              <a:t>*</a:t>
            </a:r>
            <a:r>
              <a:rPr lang="zh-CN" altLang="zh-CN" sz="3600" b="1" kern="2200" dirty="0">
                <a:latin typeface="Times New Roman"/>
                <a:ea typeface="方正小标宋_GBK"/>
              </a:rPr>
              <a:t>荷塘月色</a:t>
            </a:r>
            <a:endParaRPr lang="zh-CN" altLang="zh-CN" sz="2800" b="1" kern="2200" dirty="0">
              <a:effectLst/>
              <a:latin typeface="Times New Roman"/>
              <a:ea typeface="方正小标宋_GBK"/>
            </a:endParaRPr>
          </a:p>
        </p:txBody>
      </p:sp>
      <p:sp>
        <p:nvSpPr>
          <p:cNvPr id="5" name="矩形 4"/>
          <p:cNvSpPr>
            <a:spLocks noChangeArrowheads="1"/>
          </p:cNvSpPr>
          <p:nvPr/>
        </p:nvSpPr>
        <p:spPr bwMode="auto">
          <a:xfrm>
            <a:off x="2495600" y="1674641"/>
            <a:ext cx="6574596" cy="107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4800" b="1" kern="100" dirty="0">
                <a:latin typeface="宋体"/>
                <a:ea typeface="方正细圆_GBK"/>
                <a:cs typeface="Times New Roman"/>
              </a:rPr>
              <a:t>第七单元</a:t>
            </a:r>
            <a:endParaRPr lang="zh-CN" altLang="zh-CN" sz="2000" kern="100" dirty="0">
              <a:effectLst/>
              <a:latin typeface="宋体"/>
              <a:cs typeface="Courier New"/>
            </a:endParaRPr>
          </a:p>
        </p:txBody>
      </p:sp>
      <p:sp>
        <p:nvSpPr>
          <p:cNvPr id="6" name="矩形 5"/>
          <p:cNvSpPr>
            <a:spLocks noChangeArrowheads="1"/>
          </p:cNvSpPr>
          <p:nvPr/>
        </p:nvSpPr>
        <p:spPr bwMode="auto">
          <a:xfrm>
            <a:off x="5210037" y="2636912"/>
            <a:ext cx="657459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学习任务群：文学阅读与写作</a:t>
            </a:r>
            <a:endParaRPr lang="zh-CN" altLang="zh-CN" sz="1050" kern="100" dirty="0">
              <a:effectLst/>
              <a:latin typeface="宋体"/>
              <a:cs typeface="Courier New"/>
            </a:endParaRPr>
          </a:p>
        </p:txBody>
      </p:sp>
      <p:pic>
        <p:nvPicPr>
          <p:cNvPr id="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1875" y="654765"/>
            <a:ext cx="2103642" cy="205414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58105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268724"/>
            <a:ext cx="11417796"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黑体" pitchFamily="2" charset="-122"/>
                <a:ea typeface="黑体" pitchFamily="2" charset="-122"/>
                <a:cs typeface="Courier New"/>
              </a:rPr>
              <a:t>(2)</a:t>
            </a:r>
            <a:r>
              <a:rPr lang="zh-CN" altLang="zh-CN" sz="2400" b="1" kern="100" dirty="0">
                <a:latin typeface="黑体" pitchFamily="2" charset="-122"/>
                <a:ea typeface="黑体" pitchFamily="2" charset="-122"/>
                <a:cs typeface="Times New Roman"/>
              </a:rPr>
              <a:t>清闲</a:t>
            </a:r>
            <a:r>
              <a:rPr lang="en-US" altLang="zh-CN" sz="2400" b="1" kern="100" dirty="0">
                <a:latin typeface="黑体" pitchFamily="2" charset="-122"/>
                <a:ea typeface="黑体" pitchFamily="2" charset="-122"/>
                <a:cs typeface="Courier New"/>
              </a:rPr>
              <a:t>·</a:t>
            </a:r>
            <a:r>
              <a:rPr lang="zh-CN" altLang="zh-CN" sz="2400" b="1" kern="100" dirty="0">
                <a:latin typeface="黑体" pitchFamily="2" charset="-122"/>
                <a:ea typeface="黑体" pitchFamily="2" charset="-122"/>
                <a:cs typeface="Times New Roman"/>
              </a:rPr>
              <a:t>悠闲</a:t>
            </a:r>
            <a:endParaRPr lang="zh-CN" altLang="zh-CN" sz="1050" kern="100" dirty="0">
              <a:latin typeface="黑体" pitchFamily="2" charset="-122"/>
              <a:ea typeface="黑体" pitchFamily="2" charset="-122"/>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清闲：指清静闲暇，侧重无事做，有闲空。悠闲：指闲适自得，侧重心态上怡然自得，了无牵挂。</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淑娟与母亲同居西院，虽然冷静，倒喜</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清</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李渔《风筝误》</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这位老相公，不知是送儿子孙子进场的？事外之人，好不</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自在。</a:t>
            </a:r>
            <a:r>
              <a:rPr lang="en-US" altLang="zh-CN" sz="2400" b="1" kern="100" dirty="0">
                <a:latin typeface="Times New Roman"/>
                <a:ea typeface="楷体_GB2312"/>
                <a:cs typeface="Courier New"/>
              </a:rPr>
              <a:t>——</a:t>
            </a:r>
            <a:r>
              <a:rPr lang="zh-CN" altLang="zh-CN" sz="2400" b="1" kern="100" dirty="0">
                <a:latin typeface="Times New Roman"/>
                <a:ea typeface="楷体_GB2312"/>
                <a:cs typeface="Times New Roman"/>
              </a:rPr>
              <a:t>《警世通言》</a:t>
            </a:r>
            <a:endParaRPr lang="zh-CN" altLang="zh-CN" sz="1050" kern="100" dirty="0">
              <a:effectLst/>
              <a:latin typeface="宋体"/>
              <a:cs typeface="Courier New"/>
            </a:endParaRPr>
          </a:p>
        </p:txBody>
      </p:sp>
      <p:sp>
        <p:nvSpPr>
          <p:cNvPr id="5" name="矩形 4"/>
          <p:cNvSpPr/>
          <p:nvPr/>
        </p:nvSpPr>
        <p:spPr>
          <a:xfrm>
            <a:off x="6809878" y="3011403"/>
            <a:ext cx="803425" cy="461665"/>
          </a:xfrm>
          <a:prstGeom prst="rect">
            <a:avLst/>
          </a:prstGeom>
        </p:spPr>
        <p:txBody>
          <a:bodyPr wrap="none">
            <a:spAutoFit/>
          </a:bodyPr>
          <a:lstStyle/>
          <a:p>
            <a:r>
              <a:rPr lang="zh-CN" altLang="en-US" sz="2400" b="1">
                <a:solidFill>
                  <a:srgbClr val="FF0000"/>
                </a:solidFill>
              </a:rPr>
              <a:t>清闲</a:t>
            </a:r>
            <a:endParaRPr lang="zh-CN" altLang="en-US" sz="2400" b="1" dirty="0">
              <a:solidFill>
                <a:srgbClr val="FF0000"/>
              </a:solidFill>
            </a:endParaRPr>
          </a:p>
        </p:txBody>
      </p:sp>
      <p:sp>
        <p:nvSpPr>
          <p:cNvPr id="6" name="矩形 5"/>
          <p:cNvSpPr/>
          <p:nvPr/>
        </p:nvSpPr>
        <p:spPr>
          <a:xfrm>
            <a:off x="8425282" y="3562489"/>
            <a:ext cx="803425" cy="461665"/>
          </a:xfrm>
          <a:prstGeom prst="rect">
            <a:avLst/>
          </a:prstGeom>
        </p:spPr>
        <p:txBody>
          <a:bodyPr wrap="none">
            <a:spAutoFit/>
          </a:bodyPr>
          <a:lstStyle/>
          <a:p>
            <a:r>
              <a:rPr lang="zh-CN" altLang="en-US" sz="2400" b="1">
                <a:solidFill>
                  <a:srgbClr val="FF0000"/>
                </a:solidFill>
              </a:rPr>
              <a:t>悠闲</a:t>
            </a:r>
            <a:endParaRPr lang="zh-CN" altLang="en-US" sz="2400" b="1" dirty="0">
              <a:solidFill>
                <a:srgbClr val="FF0000"/>
              </a:solidFill>
            </a:endParaRPr>
          </a:p>
        </p:txBody>
      </p:sp>
    </p:spTree>
    <p:extLst>
      <p:ext uri="{BB962C8B-B14F-4D97-AF65-F5344CB8AC3E}">
        <p14:creationId xmlns:p14="http://schemas.microsoft.com/office/powerpoint/2010/main" val="74023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4884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69032"/>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502152119"/>
              </p:ext>
            </p:extLst>
          </p:nvPr>
        </p:nvGraphicFramePr>
        <p:xfrm>
          <a:off x="679450" y="2221553"/>
          <a:ext cx="10698163" cy="3187700"/>
        </p:xfrm>
        <a:graphic>
          <a:graphicData uri="http://schemas.openxmlformats.org/presentationml/2006/ole">
            <mc:AlternateContent xmlns:mc="http://schemas.openxmlformats.org/markup-compatibility/2006">
              <mc:Choice xmlns:v="urn:schemas-microsoft-com:vml" Requires="v">
                <p:oleObj spid="_x0000_s63490" name="文档" r:id="rId3" imgW="11174601" imgH="3319791" progId="Word.Document.12">
                  <p:embed/>
                </p:oleObj>
              </mc:Choice>
              <mc:Fallback>
                <p:oleObj name="文档" r:id="rId3" imgW="11174601" imgH="3319791" progId="Word.Document.12">
                  <p:embed/>
                  <p:pic>
                    <p:nvPicPr>
                      <p:cNvPr id="2" name="对象 1"/>
                      <p:cNvPicPr/>
                      <p:nvPr/>
                    </p:nvPicPr>
                    <p:blipFill>
                      <a:blip r:embed="rId4"/>
                      <a:stretch>
                        <a:fillRect/>
                      </a:stretch>
                    </p:blipFill>
                    <p:spPr>
                      <a:xfrm>
                        <a:off x="679450" y="2221553"/>
                        <a:ext cx="10698163" cy="3187700"/>
                      </a:xfrm>
                      <a:prstGeom prst="rect">
                        <a:avLst/>
                      </a:prstGeom>
                    </p:spPr>
                  </p:pic>
                </p:oleObj>
              </mc:Fallback>
            </mc:AlternateContent>
          </a:graphicData>
        </a:graphic>
      </p:graphicFrame>
    </p:spTree>
    <p:extLst>
      <p:ext uri="{BB962C8B-B14F-4D97-AF65-F5344CB8AC3E}">
        <p14:creationId xmlns:p14="http://schemas.microsoft.com/office/powerpoint/2010/main" val="806393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19844" y="1448747"/>
            <a:ext cx="11304749" cy="327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一叶落而知天下秋：</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混混沌沌：</a:t>
            </a:r>
            <a:endParaRPr lang="en-US" altLang="zh-CN" sz="2400" b="1" kern="100" dirty="0">
              <a:latin typeface="Times New Roman"/>
              <a:cs typeface="Times New Roman"/>
            </a:endParaRPr>
          </a:p>
          <a:p>
            <a:pPr algn="just">
              <a:lnSpc>
                <a:spcPct val="150000"/>
              </a:lnSpc>
              <a:spcAft>
                <a:spcPts val="0"/>
              </a:spcAft>
              <a:tabLst>
                <a:tab pos="1260475" algn="l"/>
                <a:tab pos="2610485" algn="l"/>
                <a:tab pos="3870960" algn="l"/>
              </a:tabLst>
            </a:pPr>
            <a:endParaRPr lang="en-US" altLang="zh-CN" sz="1050" kern="100" dirty="0">
              <a:latin typeface="宋体"/>
              <a:cs typeface="Courier New"/>
            </a:endParaRPr>
          </a:p>
          <a:p>
            <a:pPr algn="just">
              <a:lnSpc>
                <a:spcPct val="150000"/>
              </a:lnSpc>
              <a:spcAft>
                <a:spcPts val="0"/>
              </a:spcAft>
              <a:tabLst>
                <a:tab pos="1260475" algn="l"/>
                <a:tab pos="2610485" algn="l"/>
                <a:tab pos="3870960" algn="l"/>
              </a:tabLst>
            </a:pP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疏疏落落：</a:t>
            </a:r>
            <a:endParaRPr lang="zh-CN" altLang="zh-CN" sz="1050" kern="100" dirty="0">
              <a:effectLst/>
              <a:latin typeface="宋体"/>
              <a:cs typeface="Courier New"/>
            </a:endParaRPr>
          </a:p>
        </p:txBody>
      </p:sp>
      <p:sp>
        <p:nvSpPr>
          <p:cNvPr id="5" name="矩形 4"/>
          <p:cNvSpPr/>
          <p:nvPr/>
        </p:nvSpPr>
        <p:spPr>
          <a:xfrm>
            <a:off x="3514379" y="2036635"/>
            <a:ext cx="8228535"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从一片树叶的凋落，知道秋天的到来。比喻通过个别的细微</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的迹象，可以看到整个形势的发展趋向与结果。</a:t>
            </a:r>
            <a:endParaRPr lang="zh-CN" altLang="en-US" sz="2400" b="1" dirty="0">
              <a:solidFill>
                <a:srgbClr val="FF0000"/>
              </a:solidFill>
            </a:endParaRPr>
          </a:p>
        </p:txBody>
      </p:sp>
      <p:sp>
        <p:nvSpPr>
          <p:cNvPr id="6" name="矩形 5"/>
          <p:cNvSpPr/>
          <p:nvPr/>
        </p:nvSpPr>
        <p:spPr>
          <a:xfrm>
            <a:off x="2315517" y="3068954"/>
            <a:ext cx="9466053" cy="1200329"/>
          </a:xfrm>
          <a:prstGeom prst="rect">
            <a:avLst/>
          </a:prstGeom>
        </p:spPr>
        <p:txBody>
          <a:bodyPr wrap="none">
            <a:spAutoFit/>
          </a:bodyPr>
          <a:lstStyle/>
          <a:p>
            <a:pPr>
              <a:lnSpc>
                <a:spcPct val="150000"/>
              </a:lnSpc>
            </a:pPr>
            <a:r>
              <a:rPr lang="zh-CN" altLang="zh-CN" sz="2400" b="1" kern="100" dirty="0">
                <a:solidFill>
                  <a:srgbClr val="FF0000"/>
                </a:solidFill>
                <a:latin typeface="Times New Roman"/>
                <a:cs typeface="Times New Roman"/>
              </a:rPr>
              <a:t>传说中指宇宙形成以前模糊一团的景象。也指迷糊不清的样子，模糊</a:t>
            </a:r>
            <a:endParaRPr lang="en-US" altLang="zh-CN" sz="2400" b="1" kern="100" dirty="0">
              <a:solidFill>
                <a:srgbClr val="FF0000"/>
              </a:solidFill>
              <a:latin typeface="Times New Roman"/>
              <a:cs typeface="Times New Roman"/>
            </a:endParaRPr>
          </a:p>
          <a:p>
            <a:pPr>
              <a:lnSpc>
                <a:spcPct val="150000"/>
              </a:lnSpc>
            </a:pPr>
            <a:r>
              <a:rPr lang="zh-CN" altLang="zh-CN" sz="2400" b="1" kern="100" dirty="0">
                <a:solidFill>
                  <a:srgbClr val="FF0000"/>
                </a:solidFill>
                <a:latin typeface="Times New Roman"/>
                <a:cs typeface="Times New Roman"/>
              </a:rPr>
              <a:t>一片，不分明。</a:t>
            </a:r>
            <a:endParaRPr lang="zh-CN" altLang="en-US" sz="2400" b="1" dirty="0">
              <a:solidFill>
                <a:srgbClr val="FF0000"/>
              </a:solidFill>
            </a:endParaRPr>
          </a:p>
        </p:txBody>
      </p:sp>
      <p:sp>
        <p:nvSpPr>
          <p:cNvPr id="7" name="矩形 6"/>
          <p:cNvSpPr/>
          <p:nvPr/>
        </p:nvSpPr>
        <p:spPr>
          <a:xfrm>
            <a:off x="2315517" y="4193160"/>
            <a:ext cx="1731564" cy="461665"/>
          </a:xfrm>
          <a:prstGeom prst="rect">
            <a:avLst/>
          </a:prstGeom>
        </p:spPr>
        <p:txBody>
          <a:bodyPr wrap="none">
            <a:spAutoFit/>
          </a:bodyPr>
          <a:lstStyle/>
          <a:p>
            <a:r>
              <a:rPr lang="zh-CN" altLang="zh-CN" sz="2400" b="1" kern="100" dirty="0">
                <a:solidFill>
                  <a:srgbClr val="FF0000"/>
                </a:solidFill>
                <a:latin typeface="Times New Roman"/>
                <a:cs typeface="Times New Roman"/>
              </a:rPr>
              <a:t>稀疏零落。</a:t>
            </a:r>
            <a:endParaRPr lang="zh-CN" altLang="en-US" sz="2400" b="1" dirty="0">
              <a:solidFill>
                <a:srgbClr val="FF0000"/>
              </a:solidFill>
            </a:endParaRPr>
          </a:p>
        </p:txBody>
      </p:sp>
    </p:spTree>
    <p:extLst>
      <p:ext uri="{BB962C8B-B14F-4D97-AF65-F5344CB8AC3E}">
        <p14:creationId xmlns:p14="http://schemas.microsoft.com/office/powerpoint/2010/main" val="4273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a:latin typeface="Times New Roman"/>
                <a:cs typeface="Courier New"/>
              </a:rPr>
              <a:t>*</a:t>
            </a:r>
            <a:r>
              <a:rPr lang="zh-CN" altLang="zh-CN" sz="2400" b="1" kern="100" dirty="0">
                <a:latin typeface="宋体"/>
                <a:ea typeface="华文新魏"/>
                <a:cs typeface="Times New Roman"/>
              </a:rPr>
              <a:t>荷塘月色</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散文家、诗人、学者、民主战士</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朱自清</a:t>
            </a:r>
            <a:endParaRPr lang="zh-CN" altLang="zh-CN" sz="1050" kern="100" dirty="0">
              <a:effectLst/>
              <a:latin typeface="宋体"/>
              <a:cs typeface="Courier New"/>
            </a:endParaRPr>
          </a:p>
        </p:txBody>
      </p:sp>
      <p:sp>
        <p:nvSpPr>
          <p:cNvPr id="5" name="矩形 4"/>
          <p:cNvSpPr>
            <a:spLocks noChangeArrowheads="1"/>
          </p:cNvSpPr>
          <p:nvPr/>
        </p:nvSpPr>
        <p:spPr bwMode="auto">
          <a:xfrm>
            <a:off x="515287" y="2509185"/>
            <a:ext cx="849342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nSpc>
                <a:spcPct val="150000"/>
              </a:lnSpc>
              <a:tabLst>
                <a:tab pos="1260475" algn="l"/>
                <a:tab pos="2610485" algn="l"/>
                <a:tab pos="3870960" algn="l"/>
              </a:tabLst>
            </a:pPr>
            <a:r>
              <a:rPr lang="zh-CN" altLang="zh-CN" sz="2400" b="1" kern="100" dirty="0">
                <a:latin typeface="Times New Roman"/>
                <a:cs typeface="Times New Roman"/>
              </a:rPr>
              <a:t>朱自清，原名自华，字佩弦，号秋实。</a:t>
            </a:r>
            <a:r>
              <a:rPr lang="en-US" altLang="zh-CN" sz="2400" b="1" kern="100" dirty="0">
                <a:latin typeface="Times New Roman"/>
                <a:cs typeface="Courier New"/>
              </a:rPr>
              <a:t>1898</a:t>
            </a:r>
            <a:r>
              <a:rPr lang="zh-CN" altLang="zh-CN" sz="2400" b="1" kern="100" dirty="0">
                <a:latin typeface="Times New Roman"/>
                <a:cs typeface="Times New Roman"/>
              </a:rPr>
              <a:t>年生于江苏东海。</a:t>
            </a:r>
            <a:r>
              <a:rPr lang="en-US" altLang="zh-CN" sz="2400" b="1" kern="100" dirty="0">
                <a:latin typeface="Times New Roman"/>
                <a:cs typeface="Courier New"/>
              </a:rPr>
              <a:t>1903</a:t>
            </a:r>
            <a:r>
              <a:rPr lang="zh-CN" altLang="zh-CN" sz="2400" b="1" kern="100" dirty="0">
                <a:latin typeface="Times New Roman"/>
                <a:cs typeface="Times New Roman"/>
              </a:rPr>
              <a:t>年随家定居扬州，所以自称</a:t>
            </a:r>
            <a:r>
              <a:rPr lang="en-US" altLang="zh-CN" sz="2400" b="1" kern="100" dirty="0">
                <a:latin typeface="宋体"/>
                <a:cs typeface="Times New Roman"/>
              </a:rPr>
              <a:t>“</a:t>
            </a:r>
            <a:r>
              <a:rPr lang="zh-CN" altLang="zh-CN" sz="2400" b="1" kern="100" dirty="0">
                <a:latin typeface="Times New Roman"/>
                <a:cs typeface="Times New Roman"/>
              </a:rPr>
              <a:t>我是扬州人</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Times New Roman"/>
                <a:cs typeface="Courier New"/>
              </a:rPr>
              <a:t>1916</a:t>
            </a:r>
            <a:r>
              <a:rPr lang="zh-CN" altLang="zh-CN" sz="2400" b="1" kern="100" dirty="0">
                <a:latin typeface="Times New Roman"/>
                <a:cs typeface="Times New Roman"/>
              </a:rPr>
              <a:t>年中学毕业后，考入北京大学预科班，次年改名</a:t>
            </a:r>
            <a:r>
              <a:rPr lang="en-US" altLang="zh-CN" sz="2400" b="1" kern="100" dirty="0">
                <a:latin typeface="宋体"/>
                <a:cs typeface="Times New Roman"/>
              </a:rPr>
              <a:t>“</a:t>
            </a:r>
            <a:r>
              <a:rPr lang="zh-CN" altLang="zh-CN" sz="2400" b="1" u="sng" kern="100" dirty="0">
                <a:latin typeface="Times New Roman"/>
                <a:ea typeface="黑体"/>
                <a:cs typeface="Times New Roman"/>
              </a:rPr>
              <a:t>自清</a:t>
            </a:r>
            <a:r>
              <a:rPr lang="en-US" altLang="zh-CN" sz="2400" b="1" kern="100" baseline="30000" dirty="0">
                <a:latin typeface="宋体"/>
                <a:cs typeface="Times New Roman"/>
              </a:rPr>
              <a:t>③</a:t>
            </a:r>
            <a:r>
              <a:rPr lang="en-US" altLang="zh-CN" sz="2400" b="1" kern="100" dirty="0">
                <a:latin typeface="宋体"/>
                <a:cs typeface="Times New Roman"/>
              </a:rPr>
              <a:t>”</a:t>
            </a:r>
            <a:r>
              <a:rPr lang="zh-CN" altLang="zh-CN" sz="2400" b="1" kern="100" dirty="0">
                <a:latin typeface="Times New Roman"/>
                <a:cs typeface="Times New Roman"/>
              </a:rPr>
              <a:t>，考入本科哲学系。毕业后在江苏、浙江等地的中学任教。</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③</a:t>
            </a:r>
            <a:r>
              <a:rPr lang="zh-CN" altLang="zh-CN" sz="2400" b="1" kern="100" dirty="0">
                <a:solidFill>
                  <a:srgbClr val="3366FF"/>
                </a:solidFill>
                <a:latin typeface="Times New Roman"/>
                <a:ea typeface="华文行楷"/>
                <a:cs typeface="Times New Roman"/>
              </a:rPr>
              <a:t>典出《楚辞</a:t>
            </a:r>
            <a:r>
              <a:rPr lang="en-US" altLang="zh-CN" sz="2400" b="1" kern="100" dirty="0">
                <a:solidFill>
                  <a:srgbClr val="3366FF"/>
                </a:solidFill>
                <a:latin typeface="Times New Roman"/>
                <a:ea typeface="华文行楷"/>
                <a:cs typeface="Courier New"/>
              </a:rPr>
              <a:t>·</a:t>
            </a:r>
            <a:r>
              <a:rPr lang="zh-CN" altLang="zh-CN" sz="2400" b="1" kern="100" dirty="0">
                <a:solidFill>
                  <a:srgbClr val="3366FF"/>
                </a:solidFill>
                <a:latin typeface="Times New Roman"/>
                <a:ea typeface="华文行楷"/>
                <a:cs typeface="Times New Roman"/>
              </a:rPr>
              <a:t>卜居》</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宁廉洁正直以自清乎</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，意思是廉洁正直使自己保持清白。朱先生有深意。</a:t>
            </a:r>
            <a:endParaRPr lang="zh-CN" altLang="zh-CN" sz="1050" kern="100" dirty="0">
              <a:solidFill>
                <a:srgbClr val="3366FF"/>
              </a:solidFill>
              <a:effectLst/>
              <a:latin typeface="宋体"/>
              <a:cs typeface="Courier New"/>
            </a:endParaRPr>
          </a:p>
        </p:txBody>
      </p:sp>
      <p:pic>
        <p:nvPicPr>
          <p:cNvPr id="5122" name="Picture 2" descr="D:\梁贺\2019\课件\2019（秋）语文　选修　上册（新教材新标准）\A104.TIF"/>
          <p:cNvPicPr>
            <a:picLocks noChangeAspect="1" noChangeArrowheads="1"/>
          </p:cNvPicPr>
          <p:nvPr/>
        </p:nvPicPr>
        <p:blipFill>
          <a:blip r:embed="rId2" r:link="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36757" y="2708908"/>
            <a:ext cx="2239956" cy="309641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02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28505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上大学时，朱自清开始创作新诗，</a:t>
            </a:r>
            <a:r>
              <a:rPr lang="en-US" altLang="zh-CN" sz="2400" b="1" kern="100" dirty="0">
                <a:latin typeface="Times New Roman"/>
                <a:cs typeface="Courier New"/>
              </a:rPr>
              <a:t>1923</a:t>
            </a:r>
            <a:r>
              <a:rPr lang="zh-CN" altLang="zh-CN" sz="2400" b="1" kern="100" dirty="0">
                <a:latin typeface="Times New Roman"/>
                <a:cs typeface="Times New Roman"/>
              </a:rPr>
              <a:t>年发表的长诗《毁灭》，震动了当时的诗坛。</a:t>
            </a:r>
            <a:r>
              <a:rPr lang="en-US" altLang="zh-CN" sz="2400" b="1" kern="100" dirty="0">
                <a:latin typeface="Times New Roman"/>
                <a:cs typeface="Courier New"/>
              </a:rPr>
              <a:t>1925</a:t>
            </a:r>
            <a:r>
              <a:rPr lang="zh-CN" altLang="zh-CN" sz="2400" b="1" kern="100" dirty="0">
                <a:latin typeface="Times New Roman"/>
                <a:cs typeface="Times New Roman"/>
              </a:rPr>
              <a:t>年任清华大学教授，创作转向散文，同时开始研究古典文学。</a:t>
            </a:r>
            <a:r>
              <a:rPr lang="en-US" altLang="zh-CN" sz="2400" b="1" kern="100" dirty="0">
                <a:latin typeface="Times New Roman"/>
                <a:cs typeface="Courier New"/>
              </a:rPr>
              <a:t>1928</a:t>
            </a:r>
            <a:r>
              <a:rPr lang="zh-CN" altLang="zh-CN" sz="2400" b="1" kern="100" dirty="0">
                <a:latin typeface="Times New Roman"/>
                <a:cs typeface="Times New Roman"/>
              </a:rPr>
              <a:t>年出版散文集《背影》。</a:t>
            </a:r>
            <a:r>
              <a:rPr lang="en-US" altLang="zh-CN" sz="2400" b="1" kern="100" dirty="0">
                <a:latin typeface="Times New Roman"/>
                <a:cs typeface="Courier New"/>
              </a:rPr>
              <a:t>1929</a:t>
            </a:r>
            <a:r>
              <a:rPr lang="zh-CN" altLang="zh-CN" sz="2400" b="1" kern="100" dirty="0">
                <a:latin typeface="Times New Roman"/>
                <a:cs typeface="Times New Roman"/>
              </a:rPr>
              <a:t>年出版诗集《踪迹》。</a:t>
            </a:r>
            <a:r>
              <a:rPr lang="en-US" altLang="zh-CN" sz="2400" b="1" kern="100" dirty="0">
                <a:latin typeface="Times New Roman"/>
                <a:cs typeface="Courier New"/>
              </a:rPr>
              <a:t>1948</a:t>
            </a:r>
            <a:r>
              <a:rPr lang="zh-CN" altLang="zh-CN" sz="2400" b="1" kern="100" dirty="0">
                <a:latin typeface="Times New Roman"/>
                <a:cs typeface="Times New Roman"/>
              </a:rPr>
              <a:t>年</a:t>
            </a:r>
            <a:r>
              <a:rPr lang="en-US" altLang="zh-CN" sz="2400" b="1" kern="100" dirty="0">
                <a:latin typeface="Times New Roman"/>
                <a:cs typeface="Courier New"/>
              </a:rPr>
              <a:t>8</a:t>
            </a:r>
            <a:r>
              <a:rPr lang="zh-CN" altLang="zh-CN" sz="2400" b="1" kern="100" dirty="0">
                <a:latin typeface="Times New Roman"/>
                <a:cs typeface="Times New Roman"/>
              </a:rPr>
              <a:t>月病逝于北京。他是诗人、散文家、学者，又是民主战士、爱国知识分子，</a:t>
            </a:r>
            <a:r>
              <a:rPr lang="zh-CN" altLang="zh-CN" sz="2400" b="1" u="sng" kern="100" dirty="0">
                <a:latin typeface="Times New Roman"/>
                <a:ea typeface="黑体"/>
                <a:cs typeface="Times New Roman"/>
              </a:rPr>
              <a:t>毛泽东称他</a:t>
            </a:r>
            <a:r>
              <a:rPr lang="en-US" altLang="zh-CN" sz="2400" b="1" u="sng" kern="100" dirty="0">
                <a:latin typeface="宋体"/>
                <a:cs typeface="Times New Roman"/>
              </a:rPr>
              <a:t>“</a:t>
            </a:r>
            <a:r>
              <a:rPr lang="zh-CN" altLang="zh-CN" sz="2400" b="1" u="sng" kern="100" dirty="0">
                <a:latin typeface="Times New Roman"/>
                <a:ea typeface="黑体"/>
                <a:cs typeface="Times New Roman"/>
              </a:rPr>
              <a:t>表现了我们民族的英雄气概</a:t>
            </a:r>
            <a:r>
              <a:rPr lang="en-US" altLang="zh-CN" sz="2400" b="1" u="sng" kern="100" dirty="0">
                <a:latin typeface="宋体"/>
                <a:cs typeface="Times New Roman"/>
              </a:rPr>
              <a:t>”</a:t>
            </a:r>
            <a:r>
              <a:rPr lang="zh-CN" altLang="zh-CN" sz="2400" b="1" u="sng" kern="100" dirty="0">
                <a:latin typeface="Times New Roman"/>
                <a:ea typeface="黑体"/>
                <a:cs typeface="Times New Roman"/>
              </a:rPr>
              <a:t>。</a:t>
            </a:r>
            <a:r>
              <a:rPr lang="en-US" altLang="zh-CN" sz="2400" b="1" kern="100" baseline="30000" dirty="0">
                <a:latin typeface="宋体"/>
                <a:cs typeface="Times New Roman"/>
              </a:rPr>
              <a:t>④</a:t>
            </a:r>
            <a:r>
              <a:rPr lang="zh-CN" altLang="zh-CN" sz="2400" b="1" kern="100" dirty="0">
                <a:latin typeface="Times New Roman"/>
                <a:cs typeface="Times New Roman"/>
              </a:rPr>
              <a:t>著作有《朱自清全集》。</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④</a:t>
            </a:r>
            <a:r>
              <a:rPr lang="zh-CN" altLang="zh-CN" sz="2400" b="1" kern="100" dirty="0">
                <a:solidFill>
                  <a:srgbClr val="3366FF"/>
                </a:solidFill>
                <a:latin typeface="Times New Roman"/>
                <a:ea typeface="华文行楷"/>
                <a:cs typeface="Times New Roman"/>
              </a:rPr>
              <a:t>朱自清一身重病，宁可饿死，不领美国的</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救济粮</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。一身傲骨宁折不愿弯。文人风骨硬如此。</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22868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442616"/>
            <a:ext cx="11763767" cy="6058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39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《荷塘月色》写于</a:t>
            </a:r>
            <a:r>
              <a:rPr lang="en-US" altLang="zh-CN" sz="2400" b="1" kern="100" dirty="0">
                <a:latin typeface="Times New Roman"/>
                <a:cs typeface="Courier New"/>
              </a:rPr>
              <a:t>1927</a:t>
            </a:r>
            <a:r>
              <a:rPr lang="zh-CN" altLang="zh-CN" sz="2400" b="1" kern="100" dirty="0">
                <a:latin typeface="Times New Roman"/>
                <a:cs typeface="Times New Roman"/>
              </a:rPr>
              <a:t>年</a:t>
            </a:r>
            <a:r>
              <a:rPr lang="en-US" altLang="zh-CN" sz="2400" b="1" kern="100" dirty="0">
                <a:latin typeface="Times New Roman"/>
                <a:cs typeface="Courier New"/>
              </a:rPr>
              <a:t>7</a:t>
            </a:r>
            <a:r>
              <a:rPr lang="zh-CN" altLang="zh-CN" sz="2400" b="1" kern="100" dirty="0">
                <a:latin typeface="Times New Roman"/>
                <a:cs typeface="Times New Roman"/>
              </a:rPr>
              <a:t>月，那时作者在清华大学教书，住清华园西院。文章里描写的荷塘就在清华园。当时正值大革命失败，这一年中国接连发生了</a:t>
            </a:r>
            <a:r>
              <a:rPr lang="en-US" altLang="zh-CN" sz="2400" b="1" kern="100" dirty="0">
                <a:latin typeface="宋体"/>
                <a:cs typeface="Times New Roman"/>
              </a:rPr>
              <a:t>“</a:t>
            </a:r>
            <a:r>
              <a:rPr lang="zh-CN" altLang="zh-CN" sz="2400" b="1" kern="100" dirty="0">
                <a:latin typeface="Times New Roman"/>
                <a:cs typeface="Times New Roman"/>
              </a:rPr>
              <a:t>四一二</a:t>
            </a:r>
            <a:r>
              <a:rPr lang="en-US" altLang="zh-CN" sz="2400" b="1" kern="100" dirty="0">
                <a:latin typeface="宋体"/>
                <a:cs typeface="Times New Roman"/>
              </a:rPr>
              <a:t>”</a:t>
            </a:r>
            <a:r>
              <a:rPr lang="zh-CN" altLang="zh-CN" sz="2400" b="1" kern="100" dirty="0">
                <a:latin typeface="Times New Roman"/>
                <a:cs typeface="Times New Roman"/>
              </a:rPr>
              <a:t>和</a:t>
            </a:r>
            <a:r>
              <a:rPr lang="en-US" altLang="zh-CN" sz="2400" b="1" kern="100" dirty="0">
                <a:latin typeface="宋体"/>
                <a:cs typeface="Times New Roman"/>
              </a:rPr>
              <a:t>“</a:t>
            </a:r>
            <a:r>
              <a:rPr lang="zh-CN" altLang="zh-CN" sz="2400" b="1" kern="100" dirty="0">
                <a:latin typeface="Times New Roman"/>
                <a:cs typeface="Times New Roman"/>
              </a:rPr>
              <a:t>七一五</a:t>
            </a:r>
            <a:r>
              <a:rPr lang="en-US" altLang="zh-CN" sz="2400" b="1" kern="100" dirty="0">
                <a:latin typeface="宋体"/>
                <a:cs typeface="Times New Roman"/>
              </a:rPr>
              <a:t>”</a:t>
            </a:r>
            <a:r>
              <a:rPr lang="zh-CN" altLang="zh-CN" sz="2400" b="1" kern="100" dirty="0">
                <a:latin typeface="Times New Roman"/>
                <a:cs typeface="Times New Roman"/>
              </a:rPr>
              <a:t>反革命大屠杀，白色恐怖笼罩着中国大地。朱自清处于苦闷彷徨中。他自己也知道</a:t>
            </a:r>
            <a:r>
              <a:rPr lang="en-US" altLang="zh-CN" sz="2400" b="1" kern="100" dirty="0">
                <a:latin typeface="宋体"/>
                <a:cs typeface="Times New Roman"/>
              </a:rPr>
              <a:t>“</a:t>
            </a:r>
            <a:r>
              <a:rPr lang="zh-CN" altLang="zh-CN" sz="2400" b="1" kern="100" dirty="0">
                <a:latin typeface="Times New Roman"/>
                <a:cs typeface="Times New Roman"/>
              </a:rPr>
              <a:t>只有参加革命或反革命，才能解决这惶惶然</a:t>
            </a:r>
            <a:r>
              <a:rPr lang="en-US" altLang="zh-CN" sz="2400" b="1" kern="100" dirty="0">
                <a:latin typeface="宋体"/>
                <a:cs typeface="Times New Roman"/>
              </a:rPr>
              <a:t>”</a:t>
            </a:r>
            <a:r>
              <a:rPr lang="zh-CN" altLang="zh-CN" sz="2400" b="1" kern="100" dirty="0">
                <a:latin typeface="Times New Roman"/>
                <a:cs typeface="Times New Roman"/>
              </a:rPr>
              <a:t>，但他最终还是选择了</a:t>
            </a:r>
            <a:r>
              <a:rPr lang="zh-CN" altLang="zh-CN" sz="2400" b="1" kern="100" dirty="0">
                <a:latin typeface="宋体"/>
                <a:cs typeface="Times New Roman"/>
              </a:rPr>
              <a:t>“</a:t>
            </a:r>
            <a:r>
              <a:rPr lang="zh-CN" altLang="zh-CN" sz="2400" b="1" kern="100" dirty="0">
                <a:latin typeface="Times New Roman"/>
                <a:cs typeface="Times New Roman"/>
              </a:rPr>
              <a:t>暂时逃避的一法</a:t>
            </a:r>
            <a:r>
              <a:rPr lang="zh-CN" altLang="zh-CN" sz="2400" b="1" kern="100" dirty="0">
                <a:latin typeface="宋体"/>
                <a:cs typeface="Times New Roman"/>
              </a:rPr>
              <a:t>”</a:t>
            </a:r>
            <a:r>
              <a:rPr lang="en-US" altLang="zh-CN" sz="2400" b="1" kern="100" dirty="0">
                <a:latin typeface="Times New Roman"/>
                <a:cs typeface="Courier New"/>
              </a:rPr>
              <a:t>(</a:t>
            </a:r>
            <a:r>
              <a:rPr lang="zh-CN" altLang="zh-CN" sz="2400" b="1" kern="100" dirty="0">
                <a:latin typeface="Times New Roman"/>
                <a:cs typeface="Times New Roman"/>
              </a:rPr>
              <a:t>《忆佩弦》</a:t>
            </a:r>
            <a:r>
              <a:rPr lang="en-US" altLang="zh-CN" sz="2400" b="1" kern="100" dirty="0">
                <a:latin typeface="Times New Roman"/>
                <a:cs typeface="Courier New"/>
              </a:rPr>
              <a:t>)</a:t>
            </a:r>
            <a:r>
              <a:rPr lang="zh-CN" altLang="zh-CN" sz="2400" b="1" kern="100" dirty="0">
                <a:latin typeface="Times New Roman"/>
                <a:cs typeface="Times New Roman"/>
              </a:rPr>
              <a:t>。但是他毕竟是一个爱国的民主主义者，面对黑暗现实，又不能安心于这种</a:t>
            </a:r>
            <a:r>
              <a:rPr lang="zh-CN" altLang="zh-CN" sz="2400" b="1" kern="100" dirty="0">
                <a:latin typeface="宋体"/>
                <a:cs typeface="Times New Roman"/>
              </a:rPr>
              <a:t>“</a:t>
            </a:r>
            <a:r>
              <a:rPr lang="zh-CN" altLang="zh-CN" sz="2400" b="1" kern="100" dirty="0">
                <a:latin typeface="Times New Roman"/>
                <a:cs typeface="Times New Roman"/>
              </a:rPr>
              <a:t>超然</a:t>
            </a:r>
            <a:r>
              <a:rPr lang="zh-CN" altLang="zh-CN" sz="2400" b="1" kern="100" dirty="0">
                <a:latin typeface="宋体"/>
                <a:cs typeface="Times New Roman"/>
              </a:rPr>
              <a:t>”</a:t>
            </a:r>
            <a:r>
              <a:rPr lang="zh-CN" altLang="zh-CN" sz="2400" b="1" kern="100" dirty="0">
                <a:latin typeface="Times New Roman"/>
                <a:cs typeface="Times New Roman"/>
              </a:rPr>
              <a:t>。在《一封信》中他表白说：</a:t>
            </a:r>
            <a:r>
              <a:rPr lang="en-US" altLang="zh-CN" sz="2400" b="1" u="sng" kern="100" dirty="0">
                <a:latin typeface="宋体"/>
                <a:cs typeface="Times New Roman"/>
              </a:rPr>
              <a:t>“</a:t>
            </a:r>
            <a:r>
              <a:rPr lang="zh-CN" altLang="zh-CN" sz="2400" b="1" u="sng" kern="100" dirty="0">
                <a:latin typeface="Times New Roman"/>
                <a:ea typeface="黑体"/>
                <a:cs typeface="Times New Roman"/>
              </a:rPr>
              <a:t>这几天似乎有些异样，像一叶扁舟在无边的大海上，像一个猎人在无尽的森林里</a:t>
            </a:r>
            <a:r>
              <a:rPr lang="en-US" altLang="zh-CN" sz="2400" b="1" u="sng" kern="100" dirty="0">
                <a:latin typeface="宋体"/>
                <a:cs typeface="Times New Roman"/>
              </a:rPr>
              <a:t>……</a:t>
            </a:r>
            <a:r>
              <a:rPr lang="zh-CN" altLang="zh-CN" sz="2400" b="1" u="sng" kern="100" dirty="0">
                <a:latin typeface="Times New Roman"/>
                <a:ea typeface="黑体"/>
                <a:cs typeface="Times New Roman"/>
              </a:rPr>
              <a:t>心里是一团乱麻，也可以说是一团火。似乎在挣扎着，要明白些什么，但似乎什么也没有明白。</a:t>
            </a:r>
            <a:r>
              <a:rPr lang="en-US" altLang="zh-CN" sz="2400" b="1" u="sng" kern="100" dirty="0">
                <a:latin typeface="宋体"/>
                <a:cs typeface="Times New Roman"/>
              </a:rPr>
              <a:t>”</a:t>
            </a:r>
            <a:r>
              <a:rPr lang="en-US" altLang="zh-CN" sz="2400" b="1" kern="100" baseline="30000" dirty="0">
                <a:latin typeface="宋体"/>
                <a:cs typeface="Times New Roman"/>
              </a:rPr>
              <a:t>⑤</a:t>
            </a:r>
            <a:r>
              <a:rPr lang="zh-CN" altLang="zh-CN" sz="2400" b="1" kern="100" dirty="0">
                <a:latin typeface="Times New Roman"/>
                <a:cs typeface="Times New Roman"/>
              </a:rPr>
              <a:t>《荷塘月色》就正是作者自己想</a:t>
            </a:r>
            <a:r>
              <a:rPr lang="en-US" altLang="zh-CN" sz="2400" b="1" kern="100" dirty="0">
                <a:latin typeface="宋体"/>
                <a:cs typeface="Times New Roman"/>
              </a:rPr>
              <a:t>“</a:t>
            </a:r>
            <a:r>
              <a:rPr lang="zh-CN" altLang="zh-CN" sz="2400" b="1" kern="100" dirty="0">
                <a:latin typeface="Times New Roman"/>
                <a:cs typeface="Times New Roman"/>
              </a:rPr>
              <a:t>超然</a:t>
            </a:r>
            <a:r>
              <a:rPr lang="en-US" altLang="zh-CN" sz="2400" b="1" kern="100" dirty="0">
                <a:latin typeface="宋体"/>
                <a:cs typeface="Times New Roman"/>
              </a:rPr>
              <a:t>”</a:t>
            </a:r>
            <a:r>
              <a:rPr lang="zh-CN" altLang="zh-CN" sz="2400" b="1" kern="100" dirty="0">
                <a:latin typeface="Times New Roman"/>
                <a:cs typeface="Times New Roman"/>
              </a:rPr>
              <a:t>而又不能的</a:t>
            </a:r>
            <a:r>
              <a:rPr lang="en-US" altLang="zh-CN" sz="2400" b="1" kern="100" dirty="0">
                <a:latin typeface="宋体"/>
                <a:cs typeface="Times New Roman"/>
              </a:rPr>
              <a:t>“</a:t>
            </a:r>
            <a:r>
              <a:rPr lang="zh-CN" altLang="zh-CN" sz="2400" b="1" kern="100" dirty="0">
                <a:latin typeface="Times New Roman"/>
                <a:cs typeface="Times New Roman"/>
              </a:rPr>
              <a:t>挣扎</a:t>
            </a:r>
            <a:r>
              <a:rPr lang="en-US" altLang="zh-CN" sz="2400" b="1" kern="100" dirty="0">
                <a:latin typeface="宋体"/>
                <a:cs typeface="Times New Roman"/>
              </a:rPr>
              <a:t>”</a:t>
            </a:r>
            <a:r>
              <a:rPr lang="zh-CN" altLang="zh-CN" sz="2400" b="1" kern="100" dirty="0">
                <a:latin typeface="Times New Roman"/>
                <a:cs typeface="Times New Roman"/>
              </a:rPr>
              <a:t>的心迹的真实描摹和生动写照。</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⑤</a:t>
            </a:r>
            <a:r>
              <a:rPr lang="zh-CN" altLang="zh-CN" sz="2400" b="1" kern="100" dirty="0">
                <a:solidFill>
                  <a:srgbClr val="3366FF"/>
                </a:solidFill>
                <a:latin typeface="Times New Roman"/>
                <a:ea typeface="华文行楷"/>
                <a:cs typeface="Times New Roman"/>
              </a:rPr>
              <a:t>他在五月写下</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踟蹰计行程，嘶骢何处行</a:t>
            </a:r>
            <a:r>
              <a:rPr lang="zh-CN"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的词句，真乃作者当时内心之写照。</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36911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三、拓知识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西洲曲</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u="sng" kern="100" dirty="0">
                <a:latin typeface="Times New Roman"/>
                <a:ea typeface="黑体"/>
                <a:cs typeface="Times New Roman"/>
              </a:rPr>
              <a:t>《西洲曲》</a:t>
            </a:r>
            <a:r>
              <a:rPr lang="en-US" altLang="zh-CN" sz="2400" b="1" kern="100" baseline="30000" dirty="0">
                <a:latin typeface="宋体"/>
                <a:cs typeface="Times New Roman"/>
              </a:rPr>
              <a:t>⑥</a:t>
            </a:r>
            <a:r>
              <a:rPr lang="zh-CN" altLang="zh-CN" sz="2400" b="1" kern="100" dirty="0">
                <a:latin typeface="Times New Roman"/>
                <a:cs typeface="Times New Roman"/>
              </a:rPr>
              <a:t>是南朝民歌中的名篇，全诗描写青年女子对所爱之人的深切的思念，课文所引四句是写青年女子盼郎不至，</a:t>
            </a:r>
            <a:r>
              <a:rPr lang="en-US" altLang="zh-CN" sz="2400" b="1" kern="100" dirty="0">
                <a:latin typeface="宋体"/>
                <a:cs typeface="Times New Roman"/>
              </a:rPr>
              <a:t>“</a:t>
            </a:r>
            <a:r>
              <a:rPr lang="zh-CN" altLang="zh-CN" sz="2400" b="1" kern="100" dirty="0">
                <a:latin typeface="Times New Roman"/>
                <a:cs typeface="Times New Roman"/>
              </a:rPr>
              <a:t>出门采红莲</a:t>
            </a:r>
            <a:r>
              <a:rPr lang="en-US" altLang="zh-CN" sz="2400" b="1" kern="100" dirty="0">
                <a:latin typeface="宋体"/>
                <a:cs typeface="Times New Roman"/>
              </a:rPr>
              <a:t>”</a:t>
            </a:r>
            <a:r>
              <a:rPr lang="zh-CN" altLang="zh-CN" sz="2400" b="1" kern="100" dirty="0">
                <a:latin typeface="Times New Roman"/>
                <a:cs typeface="Times New Roman"/>
              </a:rPr>
              <a:t>，由</a:t>
            </a:r>
            <a:r>
              <a:rPr lang="en-US" altLang="zh-CN" sz="2400" b="1" kern="100" dirty="0">
                <a:latin typeface="宋体"/>
                <a:cs typeface="Times New Roman"/>
              </a:rPr>
              <a:t>“</a:t>
            </a:r>
            <a:r>
              <a:rPr lang="zh-CN" altLang="zh-CN" sz="2400" b="1" kern="100" dirty="0">
                <a:latin typeface="Times New Roman"/>
                <a:cs typeface="Times New Roman"/>
              </a:rPr>
              <a:t>过人头</a:t>
            </a:r>
            <a:r>
              <a:rPr lang="en-US" altLang="zh-CN" sz="2400" b="1" kern="100" dirty="0">
                <a:latin typeface="宋体"/>
                <a:cs typeface="Times New Roman"/>
              </a:rPr>
              <a:t>”</a:t>
            </a:r>
            <a:r>
              <a:rPr lang="zh-CN" altLang="zh-CN" sz="2400" b="1" kern="100" dirty="0">
                <a:latin typeface="Times New Roman"/>
                <a:cs typeface="Times New Roman"/>
              </a:rPr>
              <a:t>的莲花和如水的莲子触景生情，由</a:t>
            </a:r>
            <a:r>
              <a:rPr lang="en-US" altLang="zh-CN" sz="2400" b="1" kern="100" dirty="0">
                <a:latin typeface="宋体"/>
                <a:cs typeface="Times New Roman"/>
              </a:rPr>
              <a:t>“</a:t>
            </a:r>
            <a:r>
              <a:rPr lang="zh-CN" altLang="zh-CN" sz="2400" b="1" kern="100" dirty="0">
                <a:latin typeface="Times New Roman"/>
                <a:cs typeface="Times New Roman"/>
              </a:rPr>
              <a:t>莲子</a:t>
            </a:r>
            <a:r>
              <a:rPr lang="en-US" altLang="zh-CN" sz="2400" b="1" kern="100" dirty="0">
                <a:latin typeface="宋体"/>
                <a:cs typeface="Times New Roman"/>
              </a:rPr>
              <a:t>”</a:t>
            </a:r>
            <a:r>
              <a:rPr lang="zh-CN" altLang="zh-CN" sz="2400" b="1" kern="100" dirty="0">
                <a:latin typeface="Times New Roman"/>
                <a:cs typeface="Times New Roman"/>
              </a:rPr>
              <a:t>的谐音</a:t>
            </a:r>
            <a:r>
              <a:rPr lang="en-US" altLang="zh-CN" sz="2400" b="1" kern="100" dirty="0">
                <a:latin typeface="宋体"/>
                <a:cs typeface="Times New Roman"/>
              </a:rPr>
              <a:t>“</a:t>
            </a:r>
            <a:r>
              <a:rPr lang="zh-CN" altLang="zh-CN" sz="2400" b="1" kern="100" dirty="0">
                <a:latin typeface="Times New Roman"/>
                <a:cs typeface="Times New Roman"/>
              </a:rPr>
              <a:t>怜子</a:t>
            </a:r>
            <a:r>
              <a:rPr lang="en-US" altLang="zh-CN" sz="2400" b="1" kern="100" dirty="0">
                <a:latin typeface="宋体"/>
                <a:cs typeface="Times New Roman"/>
              </a:rPr>
              <a:t>”</a:t>
            </a:r>
            <a:r>
              <a:rPr lang="zh-CN" altLang="zh-CN" sz="2400" b="1" kern="100" dirty="0">
                <a:latin typeface="Times New Roman"/>
                <a:cs typeface="Times New Roman"/>
              </a:rPr>
              <a:t>勾起了对情郎的思恋。作者引用《西洲曲》，包含着他对美好与自由的无限向往。这与《荷塘月色》第三段所描写的自由心态遥相呼应，一脉相承。</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⑥</a:t>
            </a:r>
            <a:r>
              <a:rPr lang="zh-CN" altLang="zh-CN" sz="2400" b="1" kern="100" dirty="0">
                <a:solidFill>
                  <a:srgbClr val="3366FF"/>
                </a:solidFill>
                <a:latin typeface="Times New Roman"/>
                <a:ea typeface="华文行楷"/>
                <a:cs typeface="Times New Roman"/>
              </a:rPr>
              <a:t>南方民歌缠绵婉转，北方民歌慷慨激昂。北方民歌代表作是《木兰诗》，南方民歌代表作便是这《西洲曲》了。</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148486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164290"/>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715992" y="2352876"/>
            <a:ext cx="55976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xiè</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430383222"/>
              </p:ext>
            </p:extLst>
          </p:nvPr>
        </p:nvGraphicFramePr>
        <p:xfrm>
          <a:off x="574675" y="2410782"/>
          <a:ext cx="9953625" cy="2638425"/>
        </p:xfrm>
        <a:graphic>
          <a:graphicData uri="http://schemas.openxmlformats.org/presentationml/2006/ole">
            <mc:AlternateContent xmlns:mc="http://schemas.openxmlformats.org/markup-compatibility/2006">
              <mc:Choice xmlns:v="urn:schemas-microsoft-com:vml" Requires="v">
                <p:oleObj spid="_x0000_s64514" name="文档" r:id="rId3" imgW="10391188" imgH="2748432" progId="Word.Document.12">
                  <p:embed/>
                </p:oleObj>
              </mc:Choice>
              <mc:Fallback>
                <p:oleObj name="文档" r:id="rId3" imgW="10391188" imgH="2748432" progId="Word.Document.12">
                  <p:embed/>
                  <p:pic>
                    <p:nvPicPr>
                      <p:cNvPr id="2" name="对象 1"/>
                      <p:cNvPicPr/>
                      <p:nvPr/>
                    </p:nvPicPr>
                    <p:blipFill>
                      <a:blip r:embed="rId4"/>
                      <a:stretch>
                        <a:fillRect/>
                      </a:stretch>
                    </p:blipFill>
                    <p:spPr>
                      <a:xfrm>
                        <a:off x="574675" y="2410782"/>
                        <a:ext cx="9953625" cy="2638425"/>
                      </a:xfrm>
                      <a:prstGeom prst="rect">
                        <a:avLst/>
                      </a:prstGeom>
                    </p:spPr>
                  </p:pic>
                </p:oleObj>
              </mc:Fallback>
            </mc:AlternateContent>
          </a:graphicData>
        </a:graphic>
      </p:graphicFrame>
      <p:sp>
        <p:nvSpPr>
          <p:cNvPr id="6" name="矩形 5"/>
          <p:cNvSpPr/>
          <p:nvPr/>
        </p:nvSpPr>
        <p:spPr>
          <a:xfrm>
            <a:off x="4203006" y="2348479"/>
            <a:ext cx="52610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mí</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109878" y="2348479"/>
            <a:ext cx="74892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niǎo</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595425" y="2928304"/>
            <a:ext cx="83388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miǎo</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4142251" y="2928304"/>
            <a:ext cx="630301"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shà</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022619" y="2937159"/>
            <a:ext cx="73289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wǎn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41906" y="3508129"/>
            <a:ext cx="1083951"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bān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bó</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4102495" y="3490480"/>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zhuì</a:t>
            </a:r>
            <a:endParaRPr lang="zh-CN" altLang="en-US" sz="2400" b="1" dirty="0">
              <a:solidFill>
                <a:srgbClr val="FF0000"/>
              </a:solidFill>
              <a:latin typeface="Times New Roman" pitchFamily="18" charset="0"/>
              <a:cs typeface="Times New Roman" pitchFamily="18" charset="0"/>
            </a:endParaRPr>
          </a:p>
        </p:txBody>
      </p:sp>
      <p:sp>
        <p:nvSpPr>
          <p:cNvPr id="13" name="矩形 12"/>
          <p:cNvSpPr/>
          <p:nvPr/>
        </p:nvSpPr>
        <p:spPr>
          <a:xfrm>
            <a:off x="7123130" y="3490480"/>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diàn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1775448" y="4077991"/>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pì</a:t>
            </a:r>
            <a:endParaRPr lang="zh-CN" altLang="en-US" sz="2400" b="1" dirty="0">
              <a:solidFill>
                <a:srgbClr val="FF0000"/>
              </a:solidFill>
              <a:latin typeface="Times New Roman" pitchFamily="18" charset="0"/>
              <a:cs typeface="Times New Roman" pitchFamily="18" charset="0"/>
            </a:endParaRPr>
          </a:p>
        </p:txBody>
      </p:sp>
      <p:sp>
        <p:nvSpPr>
          <p:cNvPr id="15" name="矩形 14"/>
          <p:cNvSpPr/>
          <p:nvPr/>
        </p:nvSpPr>
        <p:spPr>
          <a:xfrm>
            <a:off x="4154242" y="4086846"/>
            <a:ext cx="68159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hān</a:t>
            </a:r>
            <a:endParaRPr lang="zh-CN" altLang="en-US" sz="24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65451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48496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sp>
        <p:nvSpPr>
          <p:cNvPr id="6" name="矩形 5"/>
          <p:cNvSpPr/>
          <p:nvPr/>
        </p:nvSpPr>
        <p:spPr>
          <a:xfrm>
            <a:off x="1691532" y="2175235"/>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zhuì</a:t>
            </a:r>
            <a:endParaRPr lang="zh-CN" altLang="en-US" sz="2400" b="1" dirty="0">
              <a:solidFill>
                <a:srgbClr val="FF0000"/>
              </a:solidFill>
              <a:latin typeface="Times New Roman" pitchFamily="18" charset="0"/>
              <a:cs typeface="Times New Roman" pitchFamily="18" charset="0"/>
            </a:endParaRPr>
          </a:p>
        </p:txBody>
      </p:sp>
      <p:sp>
        <p:nvSpPr>
          <p:cNvPr id="5" name="矩形 4"/>
          <p:cNvSpPr/>
          <p:nvPr/>
        </p:nvSpPr>
        <p:spPr>
          <a:xfrm>
            <a:off x="2838355" y="2181141"/>
            <a:ext cx="803425" cy="461665"/>
          </a:xfrm>
          <a:prstGeom prst="rect">
            <a:avLst/>
          </a:prstGeom>
        </p:spPr>
        <p:txBody>
          <a:bodyPr wrap="none">
            <a:spAutoFit/>
          </a:bodyPr>
          <a:lstStyle/>
          <a:p>
            <a:r>
              <a:rPr lang="zh-CN" altLang="en-US" sz="2400" b="1" dirty="0">
                <a:solidFill>
                  <a:srgbClr val="FF0000"/>
                </a:solidFill>
              </a:rPr>
              <a:t>点缀</a:t>
            </a:r>
          </a:p>
        </p:txBody>
      </p:sp>
      <p:graphicFrame>
        <p:nvGraphicFramePr>
          <p:cNvPr id="2" name="对象 1"/>
          <p:cNvGraphicFramePr>
            <a:graphicFrameLocks noChangeAspect="1"/>
          </p:cNvGraphicFramePr>
          <p:nvPr>
            <p:extLst>
              <p:ext uri="{D42A27DB-BD31-4B8C-83A1-F6EECF244321}">
                <p14:modId xmlns:p14="http://schemas.microsoft.com/office/powerpoint/2010/main" val="3458079895"/>
              </p:ext>
            </p:extLst>
          </p:nvPr>
        </p:nvGraphicFramePr>
        <p:xfrm>
          <a:off x="554324" y="2251080"/>
          <a:ext cx="9536113" cy="2978150"/>
        </p:xfrm>
        <a:graphic>
          <a:graphicData uri="http://schemas.openxmlformats.org/presentationml/2006/ole">
            <mc:AlternateContent xmlns:mc="http://schemas.openxmlformats.org/markup-compatibility/2006">
              <mc:Choice xmlns:v="urn:schemas-microsoft-com:vml" Requires="v">
                <p:oleObj spid="_x0000_s65538" name="文档" r:id="rId3" imgW="9810643" imgH="3058413" progId="Word.Document.12">
                  <p:embed/>
                </p:oleObj>
              </mc:Choice>
              <mc:Fallback>
                <p:oleObj name="文档" r:id="rId3" imgW="9810643" imgH="3058413" progId="Word.Document.12">
                  <p:embed/>
                  <p:pic>
                    <p:nvPicPr>
                      <p:cNvPr id="2" name="对象 1"/>
                      <p:cNvPicPr/>
                      <p:nvPr/>
                    </p:nvPicPr>
                    <p:blipFill>
                      <a:blip r:embed="rId4"/>
                      <a:stretch>
                        <a:fillRect/>
                      </a:stretch>
                    </p:blipFill>
                    <p:spPr>
                      <a:xfrm>
                        <a:off x="554324" y="2251080"/>
                        <a:ext cx="9536113" cy="2978150"/>
                      </a:xfrm>
                      <a:prstGeom prst="rect">
                        <a:avLst/>
                      </a:prstGeom>
                    </p:spPr>
                  </p:pic>
                </p:oleObj>
              </mc:Fallback>
            </mc:AlternateContent>
          </a:graphicData>
        </a:graphic>
      </p:graphicFrame>
      <p:sp>
        <p:nvSpPr>
          <p:cNvPr id="7" name="矩形 6"/>
          <p:cNvSpPr/>
          <p:nvPr/>
        </p:nvSpPr>
        <p:spPr>
          <a:xfrm>
            <a:off x="1655954" y="2628038"/>
            <a:ext cx="68159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duō</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2827338" y="2622927"/>
            <a:ext cx="803425" cy="461665"/>
          </a:xfrm>
          <a:prstGeom prst="rect">
            <a:avLst/>
          </a:prstGeom>
        </p:spPr>
        <p:txBody>
          <a:bodyPr wrap="none">
            <a:spAutoFit/>
          </a:bodyPr>
          <a:lstStyle/>
          <a:p>
            <a:r>
              <a:rPr lang="zh-CN" altLang="en-US" sz="2400" b="1" dirty="0">
                <a:solidFill>
                  <a:srgbClr val="FF0000"/>
                </a:solidFill>
              </a:rPr>
              <a:t>掇拾</a:t>
            </a:r>
          </a:p>
        </p:txBody>
      </p:sp>
      <p:sp>
        <p:nvSpPr>
          <p:cNvPr id="9" name="矩形 8"/>
          <p:cNvSpPr/>
          <p:nvPr/>
        </p:nvSpPr>
        <p:spPr>
          <a:xfrm>
            <a:off x="1617459" y="3068954"/>
            <a:ext cx="81785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chuò</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2866603" y="3070239"/>
            <a:ext cx="803425" cy="461665"/>
          </a:xfrm>
          <a:prstGeom prst="rect">
            <a:avLst/>
          </a:prstGeom>
        </p:spPr>
        <p:txBody>
          <a:bodyPr wrap="none">
            <a:spAutoFit/>
          </a:bodyPr>
          <a:lstStyle/>
          <a:p>
            <a:r>
              <a:rPr lang="zh-CN" altLang="en-US" sz="2400" b="1" dirty="0">
                <a:solidFill>
                  <a:srgbClr val="FF0000"/>
                </a:solidFill>
              </a:rPr>
              <a:t>辍学</a:t>
            </a:r>
          </a:p>
        </p:txBody>
      </p:sp>
      <p:sp>
        <p:nvSpPr>
          <p:cNvPr id="11" name="矩形 10"/>
          <p:cNvSpPr/>
          <p:nvPr/>
        </p:nvSpPr>
        <p:spPr>
          <a:xfrm>
            <a:off x="6062949" y="2179856"/>
            <a:ext cx="76655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diàn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7272828" y="2196779"/>
            <a:ext cx="803425" cy="461665"/>
          </a:xfrm>
          <a:prstGeom prst="rect">
            <a:avLst/>
          </a:prstGeom>
        </p:spPr>
        <p:txBody>
          <a:bodyPr wrap="none">
            <a:spAutoFit/>
          </a:bodyPr>
          <a:lstStyle/>
          <a:p>
            <a:r>
              <a:rPr lang="zh-CN" altLang="en-US" sz="2400" b="1" dirty="0">
                <a:solidFill>
                  <a:srgbClr val="FF0000"/>
                </a:solidFill>
              </a:rPr>
              <a:t>惦记</a:t>
            </a:r>
          </a:p>
        </p:txBody>
      </p:sp>
      <p:sp>
        <p:nvSpPr>
          <p:cNvPr id="13" name="矩形 12"/>
          <p:cNvSpPr/>
          <p:nvPr/>
        </p:nvSpPr>
        <p:spPr>
          <a:xfrm>
            <a:off x="6051932" y="2623417"/>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diān</a:t>
            </a:r>
            <a:endParaRPr lang="zh-CN" altLang="en-US" sz="2400" b="1" dirty="0">
              <a:solidFill>
                <a:srgbClr val="FF0000"/>
              </a:solidFill>
              <a:latin typeface="Times New Roman" pitchFamily="18" charset="0"/>
              <a:cs typeface="Times New Roman" pitchFamily="18" charset="0"/>
            </a:endParaRPr>
          </a:p>
        </p:txBody>
      </p:sp>
      <p:sp>
        <p:nvSpPr>
          <p:cNvPr id="14" name="矩形 13"/>
          <p:cNvSpPr/>
          <p:nvPr/>
        </p:nvSpPr>
        <p:spPr>
          <a:xfrm>
            <a:off x="7272828" y="2629323"/>
            <a:ext cx="803425" cy="461665"/>
          </a:xfrm>
          <a:prstGeom prst="rect">
            <a:avLst/>
          </a:prstGeom>
        </p:spPr>
        <p:txBody>
          <a:bodyPr wrap="none">
            <a:spAutoFit/>
          </a:bodyPr>
          <a:lstStyle/>
          <a:p>
            <a:r>
              <a:rPr lang="zh-CN" altLang="en-US" sz="2400" b="1" dirty="0">
                <a:solidFill>
                  <a:srgbClr val="FF0000"/>
                </a:solidFill>
              </a:rPr>
              <a:t>掂量</a:t>
            </a:r>
          </a:p>
        </p:txBody>
      </p:sp>
      <p:sp>
        <p:nvSpPr>
          <p:cNvPr id="15" name="矩形 14"/>
          <p:cNvSpPr/>
          <p:nvPr/>
        </p:nvSpPr>
        <p:spPr>
          <a:xfrm>
            <a:off x="6062949" y="3079971"/>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diǎn</a:t>
            </a:r>
            <a:endParaRPr lang="zh-CN" altLang="en-US" sz="2400" b="1" dirty="0">
              <a:solidFill>
                <a:srgbClr val="FF0000"/>
              </a:solidFill>
              <a:latin typeface="Times New Roman" pitchFamily="18" charset="0"/>
              <a:cs typeface="Times New Roman" pitchFamily="18" charset="0"/>
            </a:endParaRPr>
          </a:p>
        </p:txBody>
      </p:sp>
      <p:sp>
        <p:nvSpPr>
          <p:cNvPr id="16" name="矩形 15"/>
          <p:cNvSpPr/>
          <p:nvPr/>
        </p:nvSpPr>
        <p:spPr>
          <a:xfrm>
            <a:off x="7272828" y="3060092"/>
            <a:ext cx="803425" cy="461665"/>
          </a:xfrm>
          <a:prstGeom prst="rect">
            <a:avLst/>
          </a:prstGeom>
        </p:spPr>
        <p:txBody>
          <a:bodyPr wrap="none">
            <a:spAutoFit/>
          </a:bodyPr>
          <a:lstStyle/>
          <a:p>
            <a:r>
              <a:rPr lang="zh-CN" altLang="en-US" sz="2400" b="1">
                <a:solidFill>
                  <a:srgbClr val="FF0000"/>
                </a:solidFill>
              </a:rPr>
              <a:t>踮脚</a:t>
            </a:r>
            <a:endParaRPr lang="zh-CN" altLang="en-US" sz="2400" b="1" dirty="0">
              <a:solidFill>
                <a:srgbClr val="FF0000"/>
              </a:solidFill>
            </a:endParaRPr>
          </a:p>
        </p:txBody>
      </p:sp>
      <p:sp>
        <p:nvSpPr>
          <p:cNvPr id="17" name="矩形 16"/>
          <p:cNvSpPr/>
          <p:nvPr/>
        </p:nvSpPr>
        <p:spPr>
          <a:xfrm>
            <a:off x="1635523" y="3626436"/>
            <a:ext cx="67999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liǎn</a:t>
            </a:r>
            <a:endParaRPr lang="zh-CN" altLang="en-US" sz="2400" b="1" dirty="0">
              <a:solidFill>
                <a:srgbClr val="FF0000"/>
              </a:solidFill>
              <a:latin typeface="Times New Roman" pitchFamily="18" charset="0"/>
              <a:cs typeface="Times New Roman" pitchFamily="18" charset="0"/>
            </a:endParaRPr>
          </a:p>
        </p:txBody>
      </p:sp>
      <p:sp>
        <p:nvSpPr>
          <p:cNvPr id="18" name="矩形 17"/>
          <p:cNvSpPr/>
          <p:nvPr/>
        </p:nvSpPr>
        <p:spPr>
          <a:xfrm>
            <a:off x="2827338" y="3621325"/>
            <a:ext cx="803425" cy="461665"/>
          </a:xfrm>
          <a:prstGeom prst="rect">
            <a:avLst/>
          </a:prstGeom>
        </p:spPr>
        <p:txBody>
          <a:bodyPr wrap="none">
            <a:spAutoFit/>
          </a:bodyPr>
          <a:lstStyle/>
          <a:p>
            <a:r>
              <a:rPr lang="zh-CN" altLang="en-US" sz="2400" b="1">
                <a:solidFill>
                  <a:srgbClr val="FF0000"/>
                </a:solidFill>
              </a:rPr>
              <a:t>敛裾</a:t>
            </a:r>
            <a:endParaRPr lang="zh-CN" altLang="en-US" sz="2400" b="1" dirty="0">
              <a:solidFill>
                <a:srgbClr val="FF0000"/>
              </a:solidFill>
            </a:endParaRPr>
          </a:p>
        </p:txBody>
      </p:sp>
      <p:sp>
        <p:nvSpPr>
          <p:cNvPr id="19" name="矩形 18"/>
          <p:cNvSpPr/>
          <p:nvPr/>
        </p:nvSpPr>
        <p:spPr>
          <a:xfrm>
            <a:off x="1635523" y="4052584"/>
            <a:ext cx="679994"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liàn</a:t>
            </a:r>
            <a:endParaRPr lang="zh-CN" altLang="en-US" sz="2400" b="1" dirty="0">
              <a:solidFill>
                <a:srgbClr val="FF0000"/>
              </a:solidFill>
              <a:latin typeface="Times New Roman" pitchFamily="18" charset="0"/>
              <a:cs typeface="Times New Roman" pitchFamily="18" charset="0"/>
            </a:endParaRPr>
          </a:p>
        </p:txBody>
      </p:sp>
      <p:sp>
        <p:nvSpPr>
          <p:cNvPr id="20" name="矩形 19"/>
          <p:cNvSpPr/>
          <p:nvPr/>
        </p:nvSpPr>
        <p:spPr>
          <a:xfrm>
            <a:off x="2833552" y="4080524"/>
            <a:ext cx="803425" cy="461665"/>
          </a:xfrm>
          <a:prstGeom prst="rect">
            <a:avLst/>
          </a:prstGeom>
        </p:spPr>
        <p:txBody>
          <a:bodyPr wrap="none">
            <a:spAutoFit/>
          </a:bodyPr>
          <a:lstStyle/>
          <a:p>
            <a:r>
              <a:rPr lang="zh-CN" altLang="en-US" sz="2400" b="1" dirty="0">
                <a:solidFill>
                  <a:srgbClr val="FF0000"/>
                </a:solidFill>
              </a:rPr>
              <a:t>殓葬</a:t>
            </a:r>
          </a:p>
        </p:txBody>
      </p:sp>
      <p:sp>
        <p:nvSpPr>
          <p:cNvPr id="21" name="矩形 20"/>
          <p:cNvSpPr/>
          <p:nvPr/>
        </p:nvSpPr>
        <p:spPr>
          <a:xfrm>
            <a:off x="6029898" y="3593385"/>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qiào</a:t>
            </a:r>
            <a:endParaRPr lang="zh-CN" altLang="en-US" sz="2400" b="1" dirty="0">
              <a:solidFill>
                <a:srgbClr val="FF0000"/>
              </a:solidFill>
              <a:latin typeface="Times New Roman" pitchFamily="18" charset="0"/>
              <a:cs typeface="Times New Roman" pitchFamily="18" charset="0"/>
            </a:endParaRPr>
          </a:p>
        </p:txBody>
      </p:sp>
      <p:sp>
        <p:nvSpPr>
          <p:cNvPr id="22" name="矩形 21"/>
          <p:cNvSpPr/>
          <p:nvPr/>
        </p:nvSpPr>
        <p:spPr>
          <a:xfrm>
            <a:off x="7103822" y="3632342"/>
            <a:ext cx="1112805" cy="461665"/>
          </a:xfrm>
          <a:prstGeom prst="rect">
            <a:avLst/>
          </a:prstGeom>
        </p:spPr>
        <p:txBody>
          <a:bodyPr wrap="none">
            <a:spAutoFit/>
          </a:bodyPr>
          <a:lstStyle/>
          <a:p>
            <a:r>
              <a:rPr lang="zh-CN" altLang="en-US" sz="2400" b="1">
                <a:solidFill>
                  <a:srgbClr val="FF0000"/>
                </a:solidFill>
              </a:rPr>
              <a:t>峭楞楞</a:t>
            </a:r>
            <a:endParaRPr lang="zh-CN" altLang="en-US" sz="2400" b="1" dirty="0">
              <a:solidFill>
                <a:srgbClr val="FF0000"/>
              </a:solidFill>
            </a:endParaRPr>
          </a:p>
        </p:txBody>
      </p:sp>
      <p:sp>
        <p:nvSpPr>
          <p:cNvPr id="23" name="矩形 22"/>
          <p:cNvSpPr/>
          <p:nvPr/>
        </p:nvSpPr>
        <p:spPr>
          <a:xfrm>
            <a:off x="6040915" y="4041567"/>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qiào</a:t>
            </a:r>
            <a:endParaRPr lang="zh-CN" altLang="en-US" sz="2400" b="1" dirty="0">
              <a:solidFill>
                <a:srgbClr val="FF0000"/>
              </a:solidFill>
              <a:latin typeface="Times New Roman" pitchFamily="18" charset="0"/>
              <a:cs typeface="Times New Roman" pitchFamily="18" charset="0"/>
            </a:endParaRPr>
          </a:p>
        </p:txBody>
      </p:sp>
      <p:sp>
        <p:nvSpPr>
          <p:cNvPr id="24" name="矩形 23"/>
          <p:cNvSpPr/>
          <p:nvPr/>
        </p:nvSpPr>
        <p:spPr>
          <a:xfrm>
            <a:off x="7114839" y="4069507"/>
            <a:ext cx="1112805" cy="461665"/>
          </a:xfrm>
          <a:prstGeom prst="rect">
            <a:avLst/>
          </a:prstGeom>
        </p:spPr>
        <p:txBody>
          <a:bodyPr wrap="none">
            <a:spAutoFit/>
          </a:bodyPr>
          <a:lstStyle/>
          <a:p>
            <a:r>
              <a:rPr lang="zh-CN" altLang="en-US" sz="2400" b="1" dirty="0">
                <a:solidFill>
                  <a:srgbClr val="FF0000"/>
                </a:solidFill>
              </a:rPr>
              <a:t>俏生生</a:t>
            </a:r>
          </a:p>
        </p:txBody>
      </p:sp>
    </p:spTree>
    <p:extLst>
      <p:ext uri="{BB962C8B-B14F-4D97-AF65-F5344CB8AC3E}">
        <p14:creationId xmlns:p14="http://schemas.microsoft.com/office/powerpoint/2010/main" val="65928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linds(horizontal)">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linds(horizontal)">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blinds(horizontal)">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blinds(horizontal)">
                                      <p:cBhvr>
                                        <p:cTn id="72" dur="500"/>
                                        <p:tgtEl>
                                          <p:spTgt spid="1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blinds(horizontal)">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blinds(horizontal)">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blinds(horizontal)">
                                      <p:cBhvr>
                                        <p:cTn id="10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3063" y="1448747"/>
            <a:ext cx="11417796"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1987" y="1968931"/>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清净</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清静</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cs typeface="Times New Roman"/>
              </a:rPr>
              <a:t>“</a:t>
            </a:r>
            <a:r>
              <a:rPr lang="zh-CN" altLang="zh-CN" sz="2400" b="1" kern="100" dirty="0">
                <a:latin typeface="Times New Roman"/>
                <a:cs typeface="Times New Roman"/>
              </a:rPr>
              <a:t>清净</a:t>
            </a:r>
            <a:r>
              <a:rPr lang="en-US" altLang="zh-CN" sz="2400" b="1" kern="100" dirty="0">
                <a:latin typeface="宋体"/>
                <a:cs typeface="Times New Roman"/>
              </a:rPr>
              <a:t>”</a:t>
            </a:r>
            <a:r>
              <a:rPr lang="zh-CN" altLang="zh-CN" sz="2400" b="1" kern="100" dirty="0">
                <a:latin typeface="Times New Roman"/>
                <a:cs typeface="Times New Roman"/>
              </a:rPr>
              <a:t>指没有事物打扰。如：耳根清净。</a:t>
            </a:r>
            <a:r>
              <a:rPr lang="en-US" altLang="zh-CN" sz="2400" b="1" kern="100" dirty="0">
                <a:latin typeface="宋体"/>
                <a:cs typeface="Times New Roman"/>
              </a:rPr>
              <a:t>“</a:t>
            </a:r>
            <a:r>
              <a:rPr lang="zh-CN" altLang="zh-CN" sz="2400" b="1" kern="100" dirty="0">
                <a:latin typeface="Times New Roman"/>
                <a:cs typeface="Times New Roman"/>
              </a:rPr>
              <a:t>清静</a:t>
            </a:r>
            <a:r>
              <a:rPr lang="en-US" altLang="zh-CN" sz="2400" b="1" kern="100" dirty="0">
                <a:latin typeface="宋体"/>
                <a:cs typeface="Times New Roman"/>
              </a:rPr>
              <a:t>”</a:t>
            </a:r>
            <a:r>
              <a:rPr lang="zh-CN" altLang="zh-CN" sz="2400" b="1" kern="100" dirty="0">
                <a:latin typeface="Times New Roman"/>
                <a:cs typeface="Times New Roman"/>
              </a:rPr>
              <a:t>指安静、不嘈杂。如：环境非常清静。</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张老将军退休以后就回到了在湖南的农村老家，过着</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的日子。</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长假来临，市民不妨避开人潮，选择一些</a:t>
            </a:r>
            <a:r>
              <a:rPr lang="en-US" altLang="zh-CN" sz="2400" b="1" kern="100" dirty="0">
                <a:latin typeface="Times New Roman"/>
                <a:ea typeface="楷体_GB2312"/>
                <a:cs typeface="Times New Roman"/>
              </a:rPr>
              <a:t>______</a:t>
            </a:r>
            <a:r>
              <a:rPr lang="zh-CN" altLang="zh-CN" sz="2400" b="1" kern="100" dirty="0">
                <a:latin typeface="Times New Roman"/>
                <a:ea typeface="楷体_GB2312"/>
                <a:cs typeface="Times New Roman"/>
              </a:rPr>
              <a:t>的出行路线。</a:t>
            </a:r>
            <a:endParaRPr lang="zh-CN" altLang="zh-CN" sz="1050" kern="100" dirty="0">
              <a:latin typeface="宋体"/>
              <a:cs typeface="Courier New"/>
            </a:endParaRPr>
          </a:p>
        </p:txBody>
      </p:sp>
      <p:sp>
        <p:nvSpPr>
          <p:cNvPr id="5" name="矩形 4"/>
          <p:cNvSpPr/>
          <p:nvPr/>
        </p:nvSpPr>
        <p:spPr>
          <a:xfrm>
            <a:off x="8840413" y="3726615"/>
            <a:ext cx="803425" cy="461665"/>
          </a:xfrm>
          <a:prstGeom prst="rect">
            <a:avLst/>
          </a:prstGeom>
        </p:spPr>
        <p:txBody>
          <a:bodyPr wrap="none">
            <a:spAutoFit/>
          </a:bodyPr>
          <a:lstStyle/>
          <a:p>
            <a:r>
              <a:rPr lang="zh-CN" altLang="en-US" sz="2400" b="1" dirty="0">
                <a:solidFill>
                  <a:srgbClr val="FF0000"/>
                </a:solidFill>
              </a:rPr>
              <a:t>清净</a:t>
            </a:r>
          </a:p>
        </p:txBody>
      </p:sp>
      <p:sp>
        <p:nvSpPr>
          <p:cNvPr id="6" name="矩形 5"/>
          <p:cNvSpPr/>
          <p:nvPr/>
        </p:nvSpPr>
        <p:spPr>
          <a:xfrm>
            <a:off x="6530702" y="4291184"/>
            <a:ext cx="803425" cy="461665"/>
          </a:xfrm>
          <a:prstGeom prst="rect">
            <a:avLst/>
          </a:prstGeom>
        </p:spPr>
        <p:txBody>
          <a:bodyPr wrap="none">
            <a:spAutoFit/>
          </a:bodyPr>
          <a:lstStyle/>
          <a:p>
            <a:r>
              <a:rPr lang="zh-CN" altLang="en-US" sz="2400" b="1" dirty="0">
                <a:solidFill>
                  <a:srgbClr val="FF0000"/>
                </a:solidFill>
              </a:rPr>
              <a:t>清静</a:t>
            </a:r>
          </a:p>
        </p:txBody>
      </p:sp>
    </p:spTree>
    <p:extLst>
      <p:ext uri="{BB962C8B-B14F-4D97-AF65-F5344CB8AC3E}">
        <p14:creationId xmlns:p14="http://schemas.microsoft.com/office/powerpoint/2010/main" val="2301673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1402437"/>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故都的秋</a:t>
            </a:r>
            <a:endParaRPr lang="zh-CN" altLang="zh-CN" sz="1050" kern="100" dirty="0">
              <a:effectLst/>
              <a:latin typeface="宋体"/>
              <a:cs typeface="Courier New"/>
            </a:endParaRPr>
          </a:p>
        </p:txBody>
      </p:sp>
      <p:sp>
        <p:nvSpPr>
          <p:cNvPr id="8" name="矩形 7"/>
          <p:cNvSpPr>
            <a:spLocks noChangeArrowheads="1"/>
          </p:cNvSpPr>
          <p:nvPr/>
        </p:nvSpPr>
        <p:spPr bwMode="auto">
          <a:xfrm>
            <a:off x="371099" y="1988816"/>
            <a:ext cx="827827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一、识作者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抗日救国的爱国主义作家</a:t>
            </a:r>
            <a:r>
              <a:rPr lang="en-US" altLang="zh-CN" sz="2400" b="1" kern="100" dirty="0">
                <a:latin typeface="Times New Roman"/>
                <a:ea typeface="黑体"/>
                <a:cs typeface="Courier New"/>
              </a:rPr>
              <a:t>——</a:t>
            </a:r>
            <a:r>
              <a:rPr lang="zh-CN" altLang="zh-CN" sz="2400" b="1" u="sng" kern="100" dirty="0">
                <a:latin typeface="Times New Roman"/>
                <a:ea typeface="黑体"/>
                <a:cs typeface="Times New Roman"/>
              </a:rPr>
              <a:t>郁达夫</a:t>
            </a:r>
            <a:r>
              <a:rPr lang="en-US" altLang="zh-CN" sz="2400" b="1" kern="100" baseline="30000" dirty="0">
                <a:latin typeface="宋体"/>
                <a:cs typeface="Times New Roman"/>
              </a:rPr>
              <a:t>①</a:t>
            </a:r>
            <a:endParaRPr lang="zh-CN" altLang="zh-CN" sz="1050" kern="100" dirty="0">
              <a:latin typeface="宋体"/>
              <a:cs typeface="Courier New"/>
            </a:endParaRPr>
          </a:p>
          <a:p>
            <a:pPr indent="612140">
              <a:lnSpc>
                <a:spcPct val="150000"/>
              </a:lnSpc>
              <a:tabLst>
                <a:tab pos="1260475" algn="l"/>
                <a:tab pos="2610485" algn="l"/>
                <a:tab pos="3870960" algn="l"/>
              </a:tabLst>
            </a:pPr>
            <a:r>
              <a:rPr lang="zh-CN" altLang="zh-CN" sz="2400" b="1" kern="100" dirty="0">
                <a:latin typeface="Times New Roman"/>
                <a:cs typeface="Times New Roman"/>
              </a:rPr>
              <a:t>郁达夫</a:t>
            </a:r>
            <a:r>
              <a:rPr lang="en-US" altLang="zh-CN" sz="2400" b="1" kern="100" dirty="0">
                <a:latin typeface="Times New Roman"/>
                <a:cs typeface="Courier New"/>
              </a:rPr>
              <a:t>(1896—1945)</a:t>
            </a:r>
            <a:r>
              <a:rPr lang="zh-CN" altLang="zh-CN" sz="2400" b="1" kern="100" dirty="0">
                <a:latin typeface="Times New Roman"/>
                <a:cs typeface="Times New Roman"/>
              </a:rPr>
              <a:t>，原名郁文，字达夫。</a:t>
            </a:r>
            <a:r>
              <a:rPr lang="en-US" altLang="zh-CN" sz="2400" b="1" kern="100" dirty="0">
                <a:latin typeface="Times New Roman"/>
                <a:cs typeface="Courier New"/>
              </a:rPr>
              <a:t>1922</a:t>
            </a:r>
            <a:r>
              <a:rPr lang="zh-CN" altLang="zh-CN" sz="2400" b="1" kern="100" dirty="0">
                <a:latin typeface="Times New Roman"/>
                <a:cs typeface="Times New Roman"/>
              </a:rPr>
              <a:t>年与郭沫若、成仿吾等组织了著名的新文学团体</a:t>
            </a:r>
            <a:r>
              <a:rPr lang="en-US" altLang="zh-CN" sz="2400" b="1" kern="100" dirty="0">
                <a:latin typeface="宋体"/>
                <a:cs typeface="Times New Roman"/>
              </a:rPr>
              <a:t>“</a:t>
            </a:r>
            <a:r>
              <a:rPr lang="zh-CN" altLang="zh-CN" sz="2400" b="1" kern="100" dirty="0">
                <a:latin typeface="Times New Roman"/>
                <a:cs typeface="Times New Roman"/>
              </a:rPr>
              <a:t>创造社</a:t>
            </a:r>
            <a:r>
              <a:rPr lang="en-US" altLang="zh-CN" sz="2400" b="1" kern="100" dirty="0">
                <a:latin typeface="宋体"/>
                <a:cs typeface="Times New Roman"/>
              </a:rPr>
              <a:t>”</a:t>
            </a:r>
            <a:r>
              <a:rPr lang="zh-CN" altLang="zh-CN" sz="2400" b="1" kern="100" dirty="0">
                <a:latin typeface="Times New Roman"/>
                <a:cs typeface="Times New Roman"/>
              </a:rPr>
              <a:t>。</a:t>
            </a:r>
            <a:r>
              <a:rPr lang="en-US" altLang="zh-CN" sz="2400" b="1" kern="100" dirty="0">
                <a:latin typeface="Times New Roman"/>
                <a:cs typeface="Courier New"/>
              </a:rPr>
              <a:t>1930</a:t>
            </a:r>
            <a:r>
              <a:rPr lang="zh-CN" altLang="zh-CN" sz="2400" b="1" kern="100" dirty="0">
                <a:latin typeface="Times New Roman"/>
                <a:cs typeface="Times New Roman"/>
              </a:rPr>
              <a:t>年参加中国左翼作家联盟。抗战爆发后，赴武汉投入抗日救亡运动，并到新加坡积极宣传抗日。后流亡到苏门答腊。</a:t>
            </a:r>
            <a:r>
              <a:rPr lang="en-US" altLang="zh-CN" sz="2400" b="1" kern="100" dirty="0">
                <a:latin typeface="Times New Roman"/>
                <a:cs typeface="Courier New"/>
              </a:rPr>
              <a:t>1945</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月被日本宪兵杀害。</a:t>
            </a:r>
            <a:r>
              <a:rPr lang="en-US" altLang="zh-CN" sz="2400" b="1" kern="100" dirty="0">
                <a:latin typeface="Times New Roman"/>
                <a:cs typeface="Courier New"/>
              </a:rPr>
              <a:t>1952</a:t>
            </a:r>
            <a:r>
              <a:rPr lang="zh-CN" altLang="zh-CN" sz="2400" b="1" kern="100" dirty="0">
                <a:latin typeface="Times New Roman"/>
                <a:cs typeface="Times New Roman"/>
              </a:rPr>
              <a:t>年经中央人民政府批准，追认为革命烈士。</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2398" y="692696"/>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D:\梁贺\2019\课件\2019（秋）语文　选修　上册（新教材新标准）\A102.TIF"/>
          <p:cNvPicPr>
            <a:picLocks noChangeAspect="1" noChangeArrowheads="1"/>
          </p:cNvPicPr>
          <p:nvPr/>
        </p:nvPicPr>
        <p:blipFill>
          <a:blip r:embed="rId3" r:link="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75944" y="2528493"/>
            <a:ext cx="2401537" cy="344337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0277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50210" y="128505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(2)</a:t>
            </a:r>
            <a:r>
              <a:rPr lang="zh-CN" altLang="zh-CN" sz="2400" b="1" kern="100" dirty="0">
                <a:solidFill>
                  <a:prstClr val="black"/>
                </a:solidFill>
                <a:latin typeface="Times New Roman"/>
                <a:ea typeface="黑体"/>
                <a:cs typeface="Times New Roman"/>
              </a:rPr>
              <a:t>约略</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大概</a:t>
            </a:r>
            <a:endParaRPr lang="zh-CN" altLang="zh-CN" sz="1050" kern="100" dirty="0">
              <a:solidFill>
                <a:prstClr val="black"/>
              </a:solidFill>
              <a:latin typeface="宋体"/>
              <a:cs typeface="Courier New"/>
            </a:endParaRPr>
          </a:p>
          <a:p>
            <a:pPr lvl="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辨词</a:t>
            </a:r>
            <a:r>
              <a:rPr lang="en-US" altLang="zh-CN" sz="2400" b="1" kern="100" dirty="0">
                <a:solidFill>
                  <a:prstClr val="black"/>
                </a:solidFill>
                <a:latin typeface="Times New Roman"/>
                <a:ea typeface="黑体"/>
                <a:cs typeface="Courier New"/>
              </a:rPr>
              <a:t>]</a:t>
            </a:r>
            <a:r>
              <a:rPr lang="en-US" altLang="zh-CN" sz="2400" b="1" kern="100" dirty="0">
                <a:solidFill>
                  <a:prstClr val="black"/>
                </a:solidFill>
                <a:latin typeface="Times New Roman"/>
                <a:cs typeface="Courier New"/>
              </a:rPr>
              <a:t> </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约略</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除了有</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大致，大体上</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的意思外，还有</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仿佛，依稀</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大概，有很大可能性</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略微，轻微；不经意</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等意思。</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大概</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指的是</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大致内容或情况</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表示对时间、数量的不很精确的估计</a:t>
            </a:r>
            <a:r>
              <a:rPr lang="en-US" altLang="zh-CN" sz="2400" b="1" kern="100" dirty="0">
                <a:solidFill>
                  <a:prstClr val="black"/>
                </a:solidFill>
                <a:latin typeface="宋体"/>
                <a:cs typeface="Times New Roman"/>
              </a:rPr>
              <a:t>”</a:t>
            </a:r>
            <a:r>
              <a:rPr lang="zh-CN" altLang="zh-CN" sz="2400" b="1" kern="100" dirty="0">
                <a:solidFill>
                  <a:prstClr val="black"/>
                </a:solidFill>
                <a:latin typeface="Times New Roman"/>
                <a:cs typeface="Times New Roman"/>
              </a:rPr>
              <a:t>。</a:t>
            </a:r>
            <a:endParaRPr lang="zh-CN" altLang="zh-CN" sz="1050" kern="100" dirty="0">
              <a:solidFill>
                <a:prstClr val="black"/>
              </a:solidFill>
              <a:latin typeface="宋体"/>
              <a:cs typeface="Courier New"/>
            </a:endParaRPr>
          </a:p>
          <a:p>
            <a:pPr lvl="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选词</a:t>
            </a:r>
            <a:r>
              <a:rPr lang="en-US" altLang="zh-CN" sz="2400" b="1" kern="100" dirty="0">
                <a:solidFill>
                  <a:prstClr val="black"/>
                </a:solidFill>
                <a:latin typeface="Times New Roman"/>
                <a:ea typeface="黑体"/>
                <a:cs typeface="Courier New"/>
              </a:rPr>
              <a:t>]</a:t>
            </a:r>
            <a:r>
              <a:rPr lang="en-US" altLang="zh-CN" sz="2400" b="1" kern="100" dirty="0">
                <a:solidFill>
                  <a:prstClr val="black"/>
                </a:solidFill>
                <a:latin typeface="Times New Roman"/>
                <a:cs typeface="Courier New"/>
              </a:rPr>
              <a:t> </a:t>
            </a:r>
            <a:r>
              <a:rPr lang="en-US" altLang="zh-CN" sz="2400" b="1" kern="100" dirty="0">
                <a:solidFill>
                  <a:prstClr val="black"/>
                </a:solidFill>
                <a:latin typeface="宋体"/>
                <a:ea typeface="楷体_GB2312"/>
                <a:cs typeface="Times New Roman"/>
              </a:rPr>
              <a:t>①</a:t>
            </a:r>
            <a:r>
              <a:rPr lang="en-US" altLang="zh-CN" sz="2400" b="1" kern="100" dirty="0">
                <a:solidFill>
                  <a:prstClr val="black"/>
                </a:solidFill>
                <a:latin typeface="Times New Roman"/>
                <a:ea typeface="楷体_GB2312"/>
                <a:cs typeface="Times New Roman"/>
              </a:rPr>
              <a:t>_____</a:t>
            </a:r>
            <a:r>
              <a:rPr lang="zh-CN" altLang="zh-CN" sz="2400" b="1" kern="100" dirty="0">
                <a:solidFill>
                  <a:prstClr val="black"/>
                </a:solidFill>
                <a:latin typeface="Times New Roman"/>
                <a:ea typeface="楷体_GB2312"/>
                <a:cs typeface="Times New Roman"/>
              </a:rPr>
              <a:t>听得窗外有细细屑屑的雨点声，但也不一定是雨点，细听去却又没有了。</a:t>
            </a:r>
            <a:endParaRPr lang="zh-CN" altLang="zh-CN" sz="1050" kern="100" dirty="0">
              <a:solidFill>
                <a:prstClr val="black"/>
              </a:solidFill>
              <a:latin typeface="宋体"/>
              <a:cs typeface="Courier New"/>
            </a:endParaRPr>
          </a:p>
          <a:p>
            <a:pPr lvl="0" algn="just">
              <a:lnSpc>
                <a:spcPct val="150000"/>
              </a:lnSpc>
              <a:tabLst>
                <a:tab pos="1260475" algn="l"/>
                <a:tab pos="2610485" algn="l"/>
                <a:tab pos="3870960" algn="l"/>
              </a:tabLst>
            </a:pPr>
            <a:r>
              <a:rPr lang="zh-CN" altLang="zh-CN" sz="2400" b="1" kern="100" dirty="0">
                <a:solidFill>
                  <a:prstClr val="black"/>
                </a:solidFill>
                <a:latin typeface="宋体"/>
                <a:ea typeface="楷体_GB2312"/>
                <a:cs typeface="Times New Roman"/>
              </a:rPr>
              <a:t>②</a:t>
            </a:r>
            <a:r>
              <a:rPr lang="zh-CN" altLang="zh-CN" sz="2400" b="1" kern="100" dirty="0">
                <a:solidFill>
                  <a:prstClr val="black"/>
                </a:solidFill>
                <a:latin typeface="Times New Roman"/>
                <a:ea typeface="楷体_GB2312"/>
                <a:cs typeface="Times New Roman"/>
              </a:rPr>
              <a:t>你的书</a:t>
            </a:r>
            <a:r>
              <a:rPr lang="en-US" altLang="zh-CN" sz="2400" b="1" kern="100" dirty="0">
                <a:solidFill>
                  <a:prstClr val="black"/>
                </a:solidFill>
                <a:latin typeface="Times New Roman"/>
                <a:ea typeface="楷体_GB2312"/>
                <a:cs typeface="Times New Roman"/>
              </a:rPr>
              <a:t>_____</a:t>
            </a:r>
            <a:r>
              <a:rPr lang="zh-CN" altLang="zh-CN" sz="2400" b="1" kern="100" dirty="0">
                <a:solidFill>
                  <a:prstClr val="black"/>
                </a:solidFill>
                <a:latin typeface="Times New Roman"/>
                <a:ea typeface="楷体_GB2312"/>
                <a:cs typeface="Times New Roman"/>
              </a:rPr>
              <a:t>什么时候能出来？你的那些粉丝都等急了。</a:t>
            </a:r>
            <a:endParaRPr lang="zh-CN" altLang="zh-CN" sz="1050" kern="100" dirty="0">
              <a:solidFill>
                <a:prstClr val="black"/>
              </a:solidFill>
              <a:latin typeface="宋体"/>
              <a:cs typeface="Courier New"/>
            </a:endParaRPr>
          </a:p>
        </p:txBody>
      </p:sp>
      <p:sp>
        <p:nvSpPr>
          <p:cNvPr id="5" name="矩形 4"/>
          <p:cNvSpPr/>
          <p:nvPr/>
        </p:nvSpPr>
        <p:spPr>
          <a:xfrm>
            <a:off x="1905189" y="3584523"/>
            <a:ext cx="803425" cy="461665"/>
          </a:xfrm>
          <a:prstGeom prst="rect">
            <a:avLst/>
          </a:prstGeom>
        </p:spPr>
        <p:txBody>
          <a:bodyPr wrap="none">
            <a:spAutoFit/>
          </a:bodyPr>
          <a:lstStyle/>
          <a:p>
            <a:r>
              <a:rPr lang="zh-CN" altLang="en-US" sz="2400" b="1" dirty="0">
                <a:solidFill>
                  <a:srgbClr val="FF0000"/>
                </a:solidFill>
              </a:rPr>
              <a:t>约略</a:t>
            </a:r>
          </a:p>
        </p:txBody>
      </p:sp>
      <p:sp>
        <p:nvSpPr>
          <p:cNvPr id="6" name="矩形 5"/>
          <p:cNvSpPr/>
          <p:nvPr/>
        </p:nvSpPr>
        <p:spPr>
          <a:xfrm>
            <a:off x="1856318" y="4678144"/>
            <a:ext cx="803425" cy="461665"/>
          </a:xfrm>
          <a:prstGeom prst="rect">
            <a:avLst/>
          </a:prstGeom>
        </p:spPr>
        <p:txBody>
          <a:bodyPr wrap="none">
            <a:spAutoFit/>
          </a:bodyPr>
          <a:lstStyle/>
          <a:p>
            <a:r>
              <a:rPr lang="zh-CN" altLang="en-US" sz="2400" b="1" dirty="0">
                <a:solidFill>
                  <a:srgbClr val="FF0000"/>
                </a:solidFill>
              </a:rPr>
              <a:t>大概</a:t>
            </a:r>
          </a:p>
        </p:txBody>
      </p:sp>
    </p:spTree>
    <p:extLst>
      <p:ext uri="{BB962C8B-B14F-4D97-AF65-F5344CB8AC3E}">
        <p14:creationId xmlns:p14="http://schemas.microsoft.com/office/powerpoint/2010/main" val="177219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4</a:t>
            </a:r>
            <a:r>
              <a:rPr lang="en-US" altLang="zh-CN" sz="2400" b="1" kern="100">
                <a:latin typeface="Times New Roman"/>
                <a:cs typeface="Courier New"/>
              </a:rPr>
              <a:t>.</a:t>
            </a:r>
            <a:r>
              <a:rPr lang="zh-CN" altLang="zh-CN" sz="2400" b="1" kern="100" dirty="0">
                <a:latin typeface="Times New Roman"/>
                <a:ea typeface="黑体"/>
                <a:cs typeface="Times New Roman"/>
              </a:rPr>
              <a:t>积成语</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663970"/>
            <a:ext cx="11304749"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a:t>
            </a:r>
            <a:r>
              <a:rPr lang="zh-CN" altLang="zh-CN" sz="2400" b="1" kern="100" dirty="0">
                <a:latin typeface="Times New Roman"/>
                <a:ea typeface="黑体"/>
                <a:cs typeface="Times New Roman"/>
              </a:rPr>
              <a:t>语境呈现</a:t>
            </a:r>
            <a:r>
              <a:rPr lang="en-US" altLang="zh-CN" sz="2400" b="1" kern="100" dirty="0">
                <a:latin typeface="Times New Roman"/>
                <a:ea typeface="黑体"/>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47152064"/>
              </p:ext>
            </p:extLst>
          </p:nvPr>
        </p:nvGraphicFramePr>
        <p:xfrm>
          <a:off x="679450" y="2442665"/>
          <a:ext cx="10855325" cy="3292475"/>
        </p:xfrm>
        <a:graphic>
          <a:graphicData uri="http://schemas.openxmlformats.org/presentationml/2006/ole">
            <mc:AlternateContent xmlns:mc="http://schemas.openxmlformats.org/markup-compatibility/2006">
              <mc:Choice xmlns:v="urn:schemas-microsoft-com:vml" Requires="v">
                <p:oleObj spid="_x0000_s66562" name="文档" r:id="rId3" imgW="11165249" imgH="3381716" progId="Word.Document.12">
                  <p:embed/>
                </p:oleObj>
              </mc:Choice>
              <mc:Fallback>
                <p:oleObj name="文档" r:id="rId3" imgW="11165249" imgH="3381716" progId="Word.Document.12">
                  <p:embed/>
                  <p:pic>
                    <p:nvPicPr>
                      <p:cNvPr id="2" name="对象 1"/>
                      <p:cNvPicPr/>
                      <p:nvPr/>
                    </p:nvPicPr>
                    <p:blipFill>
                      <a:blip r:embed="rId4"/>
                      <a:stretch>
                        <a:fillRect/>
                      </a:stretch>
                    </p:blipFill>
                    <p:spPr>
                      <a:xfrm>
                        <a:off x="679450" y="2442665"/>
                        <a:ext cx="10855325" cy="3292475"/>
                      </a:xfrm>
                      <a:prstGeom prst="rect">
                        <a:avLst/>
                      </a:prstGeom>
                    </p:spPr>
                  </p:pic>
                </p:oleObj>
              </mc:Fallback>
            </mc:AlternateContent>
          </a:graphicData>
        </a:graphic>
      </p:graphicFrame>
    </p:spTree>
    <p:extLst>
      <p:ext uri="{BB962C8B-B14F-4D97-AF65-F5344CB8AC3E}">
        <p14:creationId xmlns:p14="http://schemas.microsoft.com/office/powerpoint/2010/main" val="4601375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35264" y="1553355"/>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释义</a:t>
            </a:r>
            <a:r>
              <a:rPr lang="en-US" altLang="zh-CN" sz="2400" b="1"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①</a:t>
            </a:r>
            <a:r>
              <a:rPr lang="zh-CN" altLang="zh-CN" sz="2400" b="1" kern="100" dirty="0">
                <a:latin typeface="Times New Roman"/>
                <a:cs typeface="Times New Roman"/>
              </a:rPr>
              <a:t>没精打采：</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cs typeface="Times New Roman"/>
              </a:rPr>
              <a:t>②</a:t>
            </a:r>
            <a:r>
              <a:rPr lang="zh-CN" altLang="zh-CN" sz="2400" b="1" kern="100" dirty="0">
                <a:latin typeface="Times New Roman"/>
                <a:cs typeface="Times New Roman"/>
              </a:rPr>
              <a:t>蓊蓊郁郁：</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宋体"/>
                <a:cs typeface="Times New Roman"/>
              </a:rPr>
              <a:t>③</a:t>
            </a:r>
            <a:r>
              <a:rPr lang="zh-CN" altLang="zh-CN" sz="2400" b="1" kern="100" dirty="0">
                <a:latin typeface="Times New Roman"/>
                <a:cs typeface="Times New Roman"/>
              </a:rPr>
              <a:t>隐隐约约：</a:t>
            </a:r>
            <a:endParaRPr lang="zh-CN" altLang="zh-CN" sz="1050" kern="100" dirty="0">
              <a:latin typeface="宋体"/>
              <a:cs typeface="Courier New"/>
            </a:endParaRPr>
          </a:p>
          <a:p>
            <a:pPr>
              <a:lnSpc>
                <a:spcPct val="150000"/>
              </a:lnSpc>
              <a:tabLst>
                <a:tab pos="1260475" algn="l"/>
                <a:tab pos="2610485" algn="l"/>
                <a:tab pos="3870960" algn="l"/>
              </a:tabLst>
            </a:pPr>
            <a:r>
              <a:rPr lang="zh-CN" altLang="zh-CN" sz="2400" b="1" kern="100" dirty="0">
                <a:latin typeface="宋体"/>
                <a:cs typeface="Times New Roman"/>
              </a:rPr>
              <a:t>④</a:t>
            </a:r>
            <a:r>
              <a:rPr lang="zh-CN" altLang="zh-CN" sz="2400" b="1" kern="100" dirty="0">
                <a:latin typeface="Times New Roman"/>
                <a:cs typeface="Times New Roman"/>
              </a:rPr>
              <a:t>别有风味：</a:t>
            </a:r>
            <a:endParaRPr lang="zh-CN" altLang="zh-CN" sz="1050" kern="100" dirty="0">
              <a:effectLst/>
              <a:latin typeface="宋体"/>
              <a:cs typeface="Courier New"/>
            </a:endParaRPr>
          </a:p>
        </p:txBody>
      </p:sp>
      <p:sp>
        <p:nvSpPr>
          <p:cNvPr id="5" name="矩形 4"/>
          <p:cNvSpPr/>
          <p:nvPr/>
        </p:nvSpPr>
        <p:spPr>
          <a:xfrm>
            <a:off x="2201596" y="2223924"/>
            <a:ext cx="4206601"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形容精神不振，提不起劲头。</a:t>
            </a:r>
            <a:endParaRPr lang="zh-CN" altLang="en-US" sz="2400" b="1" dirty="0">
              <a:solidFill>
                <a:srgbClr val="FF0000"/>
              </a:solidFill>
            </a:endParaRPr>
          </a:p>
        </p:txBody>
      </p:sp>
      <p:sp>
        <p:nvSpPr>
          <p:cNvPr id="6" name="矩形 5"/>
          <p:cNvSpPr/>
          <p:nvPr/>
        </p:nvSpPr>
        <p:spPr>
          <a:xfrm>
            <a:off x="2210150" y="2743244"/>
            <a:ext cx="3278462" cy="461665"/>
          </a:xfrm>
          <a:prstGeom prst="rect">
            <a:avLst/>
          </a:prstGeom>
        </p:spPr>
        <p:txBody>
          <a:bodyPr wrap="none">
            <a:spAutoFit/>
          </a:bodyPr>
          <a:lstStyle/>
          <a:p>
            <a:r>
              <a:rPr lang="zh-CN" altLang="zh-CN" sz="2400" b="1" kern="100" dirty="0">
                <a:solidFill>
                  <a:srgbClr val="FF0000"/>
                </a:solidFill>
                <a:latin typeface="Times New Roman"/>
                <a:cs typeface="Times New Roman"/>
              </a:rPr>
              <a:t>形容树木茂盛的样子。</a:t>
            </a:r>
            <a:endParaRPr lang="zh-CN" altLang="en-US" sz="2400" b="1" dirty="0">
              <a:solidFill>
                <a:srgbClr val="FF0000"/>
              </a:solidFill>
            </a:endParaRPr>
          </a:p>
        </p:txBody>
      </p:sp>
      <p:sp>
        <p:nvSpPr>
          <p:cNvPr id="7" name="矩形 6"/>
          <p:cNvSpPr/>
          <p:nvPr/>
        </p:nvSpPr>
        <p:spPr>
          <a:xfrm>
            <a:off x="2210150" y="3316364"/>
            <a:ext cx="7300396" cy="461665"/>
          </a:xfrm>
          <a:prstGeom prst="rect">
            <a:avLst/>
          </a:prstGeom>
        </p:spPr>
        <p:txBody>
          <a:bodyPr wrap="none">
            <a:spAutoFit/>
          </a:bodyPr>
          <a:lstStyle/>
          <a:p>
            <a:r>
              <a:rPr lang="zh-CN" altLang="zh-CN" sz="2400" b="1" kern="100" dirty="0">
                <a:solidFill>
                  <a:srgbClr val="FF0000"/>
                </a:solidFill>
                <a:latin typeface="Times New Roman"/>
                <a:cs typeface="Times New Roman"/>
              </a:rPr>
              <a:t>指看起来或听起来模糊，不很清楚，感觉不很明显。</a:t>
            </a:r>
            <a:endParaRPr lang="zh-CN" altLang="en-US" sz="2400" b="1" dirty="0">
              <a:solidFill>
                <a:srgbClr val="FF0000"/>
              </a:solidFill>
            </a:endParaRPr>
          </a:p>
        </p:txBody>
      </p:sp>
      <p:sp>
        <p:nvSpPr>
          <p:cNvPr id="8" name="矩形 7"/>
          <p:cNvSpPr/>
          <p:nvPr/>
        </p:nvSpPr>
        <p:spPr>
          <a:xfrm>
            <a:off x="2210150" y="3867450"/>
            <a:ext cx="7609776" cy="461665"/>
          </a:xfrm>
          <a:prstGeom prst="rect">
            <a:avLst/>
          </a:prstGeom>
        </p:spPr>
        <p:txBody>
          <a:bodyPr wrap="none">
            <a:spAutoFit/>
          </a:bodyPr>
          <a:lstStyle/>
          <a:p>
            <a:r>
              <a:rPr lang="zh-CN" altLang="zh-CN" sz="2400" b="1" kern="100" dirty="0">
                <a:solidFill>
                  <a:srgbClr val="FF0000"/>
                </a:solidFill>
                <a:latin typeface="Times New Roman"/>
                <a:cs typeface="Times New Roman"/>
              </a:rPr>
              <a:t>另有一种美好的口味。比喻事物另有一种趣味或特色。</a:t>
            </a:r>
            <a:endParaRPr lang="zh-CN" altLang="en-US" sz="2400" b="1" dirty="0">
              <a:solidFill>
                <a:srgbClr val="FF0000"/>
              </a:solidFill>
            </a:endParaRPr>
          </a:p>
        </p:txBody>
      </p:sp>
    </p:spTree>
    <p:extLst>
      <p:ext uri="{BB962C8B-B14F-4D97-AF65-F5344CB8AC3E}">
        <p14:creationId xmlns:p14="http://schemas.microsoft.com/office/powerpoint/2010/main" val="1742905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775520" y="1379725"/>
            <a:ext cx="7721295"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350645" algn="l"/>
                <a:tab pos="3870960" algn="l"/>
              </a:tabLst>
            </a:pPr>
            <a:r>
              <a:rPr lang="zh-CN" altLang="zh-CN" sz="2400" b="1" kern="100" dirty="0">
                <a:latin typeface="Times New Roman"/>
                <a:ea typeface="华文新魏"/>
                <a:cs typeface="Times New Roman"/>
              </a:rPr>
              <a:t>任务群构建与探究</a:t>
            </a:r>
            <a:endParaRPr lang="zh-CN" altLang="zh-CN" sz="1050" kern="100" dirty="0">
              <a:latin typeface="宋体"/>
              <a:cs typeface="Courier New"/>
            </a:endParaRPr>
          </a:p>
          <a:p>
            <a:pPr algn="ctr">
              <a:lnSpc>
                <a:spcPct val="150000"/>
              </a:lnSpc>
              <a:spcAft>
                <a:spcPts val="0"/>
              </a:spcAft>
              <a:tabLst>
                <a:tab pos="1350645" algn="l"/>
                <a:tab pos="3870960" algn="l"/>
              </a:tabLst>
            </a:pPr>
            <a:r>
              <a:rPr lang="zh-CN" altLang="zh-CN" sz="2400" b="1" kern="100" dirty="0">
                <a:latin typeface="Times New Roman"/>
                <a:ea typeface="黑体"/>
                <a:cs typeface="Times New Roman"/>
              </a:rPr>
              <a:t>文本构建</a:t>
            </a:r>
            <a:endParaRPr lang="zh-CN" altLang="zh-CN" sz="1050" kern="100" dirty="0">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1381" y="631705"/>
            <a:ext cx="11566527"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407368" y="3214499"/>
            <a:ext cx="4490537"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sp>
        <p:nvSpPr>
          <p:cNvPr id="9" name="矩形 8"/>
          <p:cNvSpPr>
            <a:spLocks noChangeArrowheads="1"/>
          </p:cNvSpPr>
          <p:nvPr/>
        </p:nvSpPr>
        <p:spPr bwMode="auto">
          <a:xfrm>
            <a:off x="6816092" y="3209221"/>
            <a:ext cx="5038876"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作者通过对北平秋色的描绘，赞美了故都的自然风物，抒发了向往、眷恋故都之秋的真情，并流露出忧郁、孤独、落寞、悲凉的心境。</a:t>
            </a:r>
            <a:endParaRPr lang="zh-CN" altLang="zh-CN" sz="1050" kern="100" dirty="0">
              <a:effectLst/>
              <a:latin typeface="宋体"/>
              <a:cs typeface="Courier New"/>
            </a:endParaRPr>
          </a:p>
        </p:txBody>
      </p:sp>
      <p:sp>
        <p:nvSpPr>
          <p:cNvPr id="7" name="矩形 6"/>
          <p:cNvSpPr>
            <a:spLocks noChangeArrowheads="1"/>
          </p:cNvSpPr>
          <p:nvPr/>
        </p:nvSpPr>
        <p:spPr bwMode="auto">
          <a:xfrm>
            <a:off x="3320157" y="2535689"/>
            <a:ext cx="5433550"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故都的秋</a:t>
            </a:r>
            <a:endParaRPr lang="zh-CN" altLang="zh-CN" sz="1050" kern="100" dirty="0">
              <a:effectLst/>
              <a:latin typeface="宋体"/>
              <a:cs typeface="Courier New"/>
            </a:endParaRPr>
          </a:p>
        </p:txBody>
      </p:sp>
      <p:pic>
        <p:nvPicPr>
          <p:cNvPr id="9218" name="Picture 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511" y="4213988"/>
            <a:ext cx="5692203" cy="16581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0468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8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en-US" altLang="zh-CN" sz="2400" b="1" kern="100" baseline="30000">
                <a:latin typeface="Times New Roman"/>
                <a:cs typeface="Courier New"/>
              </a:rPr>
              <a:t>*</a:t>
            </a:r>
            <a:r>
              <a:rPr lang="zh-CN" altLang="zh-CN" sz="2400" b="1" kern="100" dirty="0">
                <a:latin typeface="宋体"/>
                <a:ea typeface="华文新魏"/>
                <a:cs typeface="Times New Roman"/>
              </a:rPr>
              <a:t>荷塘月色</a:t>
            </a:r>
            <a:endParaRPr lang="zh-CN" altLang="zh-CN" sz="1050" kern="100" dirty="0">
              <a:effectLst/>
              <a:latin typeface="宋体"/>
              <a:cs typeface="Courier New"/>
            </a:endParaRPr>
          </a:p>
        </p:txBody>
      </p:sp>
      <p:sp>
        <p:nvSpPr>
          <p:cNvPr id="4" name="矩形 3"/>
          <p:cNvSpPr>
            <a:spLocks noChangeArrowheads="1"/>
          </p:cNvSpPr>
          <p:nvPr/>
        </p:nvSpPr>
        <p:spPr bwMode="auto">
          <a:xfrm>
            <a:off x="695310" y="1429047"/>
            <a:ext cx="3962245"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结构图示</a:t>
            </a:r>
            <a:endParaRPr lang="zh-CN" altLang="zh-CN" sz="1050" kern="100" dirty="0">
              <a:effectLst/>
              <a:latin typeface="宋体"/>
              <a:cs typeface="Courier New"/>
            </a:endParaRPr>
          </a:p>
        </p:txBody>
      </p:sp>
      <p:pic>
        <p:nvPicPr>
          <p:cNvPr id="10242"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7380" y="2142335"/>
            <a:ext cx="4818574" cy="37160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a:spLocks noChangeArrowheads="1"/>
          </p:cNvSpPr>
          <p:nvPr/>
        </p:nvSpPr>
        <p:spPr bwMode="auto">
          <a:xfrm>
            <a:off x="6435047" y="1435495"/>
            <a:ext cx="5433549"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主旨归纳</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作者通过描写在荷塘月夜独步的所见所闻，赞美了月夜下的荷塘和荷塘上的月色，在月光下，在荷塘边，作者感受到</a:t>
            </a:r>
            <a:r>
              <a:rPr lang="en-US" altLang="zh-CN" sz="2400" b="1" kern="100" dirty="0">
                <a:latin typeface="宋体"/>
                <a:cs typeface="Times New Roman"/>
              </a:rPr>
              <a:t>“</a:t>
            </a:r>
            <a:r>
              <a:rPr lang="zh-CN" altLang="zh-CN" sz="2400" b="1" kern="100" dirty="0">
                <a:latin typeface="Times New Roman"/>
                <a:cs typeface="Times New Roman"/>
              </a:rPr>
              <a:t>难得偷来片刻逍遥</a:t>
            </a:r>
            <a:r>
              <a:rPr lang="en-US" altLang="zh-CN" sz="2400" b="1" kern="100" dirty="0">
                <a:latin typeface="宋体"/>
                <a:cs typeface="Times New Roman"/>
              </a:rPr>
              <a:t>”</a:t>
            </a:r>
            <a:r>
              <a:rPr lang="zh-CN" altLang="zh-CN" sz="2400" b="1" kern="100" dirty="0">
                <a:latin typeface="Times New Roman"/>
                <a:cs typeface="Times New Roman"/>
              </a:rPr>
              <a:t>的淡淡喜悦，但仍然夹杂着摆脱不开的淡淡哀愁，委婉而曲折地表达他不满现实、幻想超脱现实而又无法超脱的苦闷心理。</a:t>
            </a:r>
            <a:endParaRPr lang="zh-CN" altLang="zh-CN" sz="1050" kern="100" dirty="0">
              <a:effectLst/>
              <a:latin typeface="宋体"/>
              <a:cs typeface="Courier New"/>
            </a:endParaRPr>
          </a:p>
        </p:txBody>
      </p:sp>
    </p:spTree>
    <p:extLst>
      <p:ext uri="{BB962C8B-B14F-4D97-AF65-F5344CB8AC3E}">
        <p14:creationId xmlns:p14="http://schemas.microsoft.com/office/powerpoint/2010/main" val="2193635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4197" y="1165452"/>
            <a:ext cx="11531974"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任务探究</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任务探究一　相似的客观世界，不同的主观心灵——走进朱自清和郁达夫的内心世界</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同为现代作家，郁达夫和朱自清生存的社会环境是相同的。他们的人生之路是从</a:t>
            </a:r>
            <a:r>
              <a:rPr lang="en-US" altLang="zh-CN" sz="2400" b="1" kern="100" dirty="0">
                <a:latin typeface="Times New Roman"/>
                <a:ea typeface="楷体_GB2312"/>
                <a:cs typeface="Courier New"/>
              </a:rPr>
              <a:t>19</a:t>
            </a:r>
            <a:r>
              <a:rPr lang="zh-CN" altLang="zh-CN" sz="2400" b="1" kern="100" dirty="0">
                <a:latin typeface="Times New Roman"/>
                <a:ea typeface="楷体_GB2312"/>
                <a:cs typeface="Times New Roman"/>
              </a:rPr>
              <a:t>世纪末蹒跚走到</a:t>
            </a:r>
            <a:r>
              <a:rPr lang="en-US" altLang="zh-CN" sz="2400" b="1" kern="100" dirty="0">
                <a:latin typeface="Times New Roman"/>
                <a:ea typeface="楷体_GB2312"/>
                <a:cs typeface="Courier New"/>
              </a:rPr>
              <a:t>20</a:t>
            </a:r>
            <a:r>
              <a:rPr lang="zh-CN" altLang="zh-CN" sz="2400" b="1" kern="100" dirty="0">
                <a:latin typeface="Times New Roman"/>
                <a:ea typeface="楷体_GB2312"/>
                <a:cs typeface="Times New Roman"/>
              </a:rPr>
              <a:t>世纪中叶，这是中国社会最动荡不安的时期。郁达夫和朱自清客观世界相似，从</a:t>
            </a:r>
            <a:r>
              <a:rPr lang="zh-CN" altLang="zh-CN" sz="2400" b="1" kern="100" dirty="0">
                <a:latin typeface="宋体"/>
                <a:cs typeface="Times New Roman"/>
              </a:rPr>
              <a:t>“</a:t>
            </a:r>
            <a:r>
              <a:rPr lang="zh-CN" altLang="zh-CN" sz="2400" b="1" kern="100" dirty="0">
                <a:latin typeface="Times New Roman"/>
                <a:ea typeface="楷体_GB2312"/>
                <a:cs typeface="Times New Roman"/>
              </a:rPr>
              <a:t>生活是创作的唯一源泉</a:t>
            </a:r>
            <a:r>
              <a:rPr lang="zh-CN" altLang="zh-CN" sz="2400" b="1" kern="100" dirty="0">
                <a:latin typeface="宋体"/>
                <a:cs typeface="Times New Roman"/>
              </a:rPr>
              <a:t>”</a:t>
            </a:r>
            <a:r>
              <a:rPr lang="zh-CN" altLang="zh-CN" sz="2400" b="1" kern="100" dirty="0">
                <a:latin typeface="Times New Roman"/>
                <a:ea typeface="楷体_GB2312"/>
                <a:cs typeface="Times New Roman"/>
              </a:rPr>
              <a:t>来看，他们的创作风格也应相似。其实不然，一个写实一个浪漫，原因只有一个：主观心灵不同。</a:t>
            </a:r>
            <a:endParaRPr lang="zh-CN" altLang="zh-CN" sz="1050" kern="100" dirty="0">
              <a:effectLst/>
              <a:latin typeface="宋体"/>
              <a:cs typeface="Courier New"/>
            </a:endParaRPr>
          </a:p>
        </p:txBody>
      </p:sp>
    </p:spTree>
    <p:extLst>
      <p:ext uri="{BB962C8B-B14F-4D97-AF65-F5344CB8AC3E}">
        <p14:creationId xmlns:p14="http://schemas.microsoft.com/office/powerpoint/2010/main" val="2352421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08678"/>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本着</a:t>
            </a:r>
            <a:r>
              <a:rPr lang="zh-CN" altLang="zh-CN" sz="2400" b="1" u="sng" kern="100" dirty="0">
                <a:latin typeface="Times New Roman"/>
                <a:ea typeface="黑体"/>
                <a:cs typeface="Times New Roman"/>
              </a:rPr>
              <a:t>知人论世</a:t>
            </a:r>
            <a:r>
              <a:rPr lang="zh-CN" altLang="zh-CN" sz="2400" b="1" kern="100" dirty="0">
                <a:latin typeface="Times New Roman"/>
                <a:cs typeface="Times New Roman"/>
              </a:rPr>
              <a:t>的原则，请结合有关资料进行探究：郁达夫笔下的秋为何如此</a:t>
            </a:r>
            <a:r>
              <a:rPr lang="en-US" altLang="zh-CN" sz="2400" b="1" kern="100" dirty="0">
                <a:latin typeface="宋体"/>
                <a:cs typeface="Times New Roman"/>
              </a:rPr>
              <a:t>“</a:t>
            </a:r>
            <a:r>
              <a:rPr lang="zh-CN" altLang="zh-CN" sz="2400" b="1" kern="100" dirty="0">
                <a:latin typeface="Times New Roman"/>
                <a:cs typeface="Times New Roman"/>
              </a:rPr>
              <a:t>悲凉</a:t>
            </a:r>
            <a:r>
              <a:rPr lang="en-US" altLang="zh-CN" sz="2400" b="1" kern="100" dirty="0">
                <a:latin typeface="宋体"/>
                <a:cs typeface="Times New Roman"/>
              </a:rPr>
              <a:t>”</a:t>
            </a:r>
            <a:r>
              <a:rPr lang="zh-CN" altLang="zh-CN" sz="2400" b="1" kern="100" dirty="0">
                <a:latin typeface="Times New Roman"/>
                <a:cs typeface="Times New Roman"/>
              </a:rPr>
              <a:t>呢？</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50538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知人不易，论世更难。既要了解作者写作时的处境及心境，又要了解创作背景。</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社会环境黑暗。在</a:t>
            </a:r>
            <a:r>
              <a:rPr lang="en-US" altLang="zh-CN" sz="2400" b="1" kern="100" dirty="0">
                <a:solidFill>
                  <a:srgbClr val="FF0000"/>
                </a:solidFill>
                <a:latin typeface="Times New Roman"/>
                <a:cs typeface="Courier New"/>
              </a:rPr>
              <a:t>20</a:t>
            </a:r>
            <a:r>
              <a:rPr lang="zh-CN" altLang="zh-CN" sz="2400" b="1" kern="100" dirty="0">
                <a:solidFill>
                  <a:srgbClr val="FF0000"/>
                </a:solidFill>
                <a:latin typeface="Times New Roman"/>
                <a:cs typeface="Times New Roman"/>
              </a:rPr>
              <a:t>世纪</a:t>
            </a:r>
            <a:r>
              <a:rPr lang="en-US" altLang="zh-CN" sz="2400" b="1" kern="100" dirty="0">
                <a:solidFill>
                  <a:srgbClr val="FF0000"/>
                </a:solidFill>
                <a:latin typeface="Times New Roman"/>
                <a:cs typeface="Courier New"/>
              </a:rPr>
              <a:t>30</a:t>
            </a:r>
            <a:r>
              <a:rPr lang="zh-CN" altLang="zh-CN" sz="2400" b="1" kern="100" dirty="0">
                <a:solidFill>
                  <a:srgbClr val="FF0000"/>
                </a:solidFill>
                <a:latin typeface="Times New Roman"/>
                <a:cs typeface="Times New Roman"/>
              </a:rPr>
              <a:t>年代，中国社会连年战乱，民生凋敝，读书人衣食无所安，居无定所。为了谋生，郁达夫辗转千里，颠沛流离，饱受人生愁苦与哀痛。他描写自己心中的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已不仅仅是故都赏景的心态，而是整个的人生感受。这种感受在郁达夫的其他作品中也时有流露。</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127603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71964" y="1733378"/>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与作家的文艺观和审美追求有关。在杭州期间，他思想苦闷，创作枯竭，过着闲散寂寥的生活，提倡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的文学，写的也多是</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静如止水似的遁世文学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lvl="0" algn="just">
              <a:lnSpc>
                <a:spcPct val="150000"/>
              </a:lnSpc>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与中国文人传统的悲秋情结有关。郁达夫作为一个现代文人，由于所受教育的影响，始终没有完全摆脱中国旧式传统文人的积习，因此，当他写故都之秋时，就自然地承袭了中国传统文人的悲秋情结。</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39662905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77534"/>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如何理解朱自清先生的</a:t>
            </a:r>
            <a:r>
              <a:rPr lang="en-US" altLang="zh-CN" sz="2400" b="1" kern="100" dirty="0">
                <a:latin typeface="宋体"/>
                <a:cs typeface="Times New Roman"/>
              </a:rPr>
              <a:t>“</a:t>
            </a:r>
            <a:r>
              <a:rPr lang="zh-CN" altLang="zh-CN" sz="2400" b="1" u="sng" kern="100" dirty="0">
                <a:latin typeface="Times New Roman"/>
                <a:ea typeface="黑体"/>
                <a:cs typeface="Times New Roman"/>
              </a:rPr>
              <a:t>心里颇不宁静</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144710"/>
            <a:ext cx="11304749" cy="527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这句话可以称之为</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文眼</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，即</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揭全文之旨</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的关键句子。</a:t>
            </a:r>
            <a:endParaRPr lang="zh-CN" altLang="zh-CN" sz="1050" kern="100" dirty="0">
              <a:solidFill>
                <a:srgbClr val="3366FF"/>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朱自清写此文的时候，是</a:t>
            </a:r>
            <a:r>
              <a:rPr lang="en-US" altLang="zh-CN" sz="2400" b="1" kern="100" dirty="0">
                <a:solidFill>
                  <a:srgbClr val="FF0000"/>
                </a:solidFill>
                <a:latin typeface="Times New Roman"/>
                <a:cs typeface="Courier New"/>
              </a:rPr>
              <a:t>1927</a:t>
            </a:r>
            <a:r>
              <a:rPr lang="zh-CN" altLang="zh-CN" sz="2400" b="1" kern="100" dirty="0">
                <a:solidFill>
                  <a:srgbClr val="FF0000"/>
                </a:solidFill>
                <a:latin typeface="Times New Roman"/>
                <a:cs typeface="Times New Roman"/>
              </a:rPr>
              <a:t>年</a:t>
            </a:r>
            <a:r>
              <a:rPr lang="en-US" altLang="zh-CN" sz="2400" b="1" kern="100" dirty="0">
                <a:solidFill>
                  <a:srgbClr val="FF0000"/>
                </a:solidFill>
                <a:latin typeface="Times New Roman"/>
                <a:cs typeface="Courier New"/>
              </a:rPr>
              <a:t>7</a:t>
            </a:r>
            <a:r>
              <a:rPr lang="zh-CN" altLang="zh-CN" sz="2400" b="1" kern="100" dirty="0">
                <a:solidFill>
                  <a:srgbClr val="FF0000"/>
                </a:solidFill>
                <a:latin typeface="Times New Roman"/>
                <a:cs typeface="Times New Roman"/>
              </a:rPr>
              <a:t>月。由于蒋介石叛变革命，中国社会一片混乱。朱自清在白色恐怖的年代里，陷入了苦闷彷徨之中。他既反感国民党的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反革命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，又对共产党的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革命</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心怀疑惧，就不能不陷入矛盾中，于是想找个避难所，保持知识分子的相对独立。在某种意义上，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荷塘月色</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宁静的大自然</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也是知识分子的精神避难所。然而朱自清先生毕竟又是个民主主义者，面对黑暗现实，又不安心于这种</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超然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。《荷塘月色》正是朱自清先生想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超然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而又不能的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挣扎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的心迹的真实描摹和生动写照。</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总之，朱自清既神往于个人的自由世界，又为此感到不安与自谴，这种内在矛盾构成了朱自清内心的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不宁静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8098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两篇散文都是现代散文史上的名篇，都是借景抒情，两位作者在抒发感情的方式上有何不同？</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74933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《故都的秋》抒发感情一是借助写景，抓取一些富有特征的景物加以点染描绘，情意的泉流自然汩汩而出；二是述事，即述说</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在皇城人海之中</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的闲适生活，以及</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中国的文人学士，尤其是诗人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，还有</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外国的诗人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诗歌散文钞</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，甚至</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被关闭在牢狱里的囚犯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种种事象，视野开阔，感情强烈。抒情除了浓烈、开放的特点外，还有深度厚度，探及人生的底蕴，富含哲理意味。</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《荷塘月色》抒情主要借助写景，把感情深掩在写景中。开篇</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这几天心里颇不宁静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和随后</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现在都可不理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之后便转为对景物的悉心观察和描写上，含蓄地抒发了淡淡的喜悦和淡淡的忧愁之情。</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789238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515287" y="1628770"/>
            <a:ext cx="772129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作品主要有短篇小说《沉沦》《春风沉醉的晚上》《薄奠》等。</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①</a:t>
            </a:r>
            <a:r>
              <a:rPr lang="zh-CN" altLang="zh-CN" sz="2400" b="1" kern="100" dirty="0">
                <a:solidFill>
                  <a:srgbClr val="3366FF"/>
                </a:solidFill>
                <a:latin typeface="Times New Roman"/>
                <a:ea typeface="华文行楷"/>
                <a:cs typeface="Times New Roman"/>
              </a:rPr>
              <a:t>郁达夫曾说自己是</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一出结构并不很好而尚未完的悲剧</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，但知识、不服输的气节和亲人的疼爱，偏让这出悲剧走出国门、走向世界，走出了波澜壮阔的一生。</a:t>
            </a:r>
            <a:endParaRPr lang="zh-CN" altLang="zh-CN" sz="1050" kern="100" dirty="0">
              <a:solidFill>
                <a:srgbClr val="3366FF"/>
              </a:solidFill>
              <a:effectLst/>
              <a:latin typeface="宋体"/>
              <a:cs typeface="Courier New"/>
            </a:endParaRPr>
          </a:p>
        </p:txBody>
      </p:sp>
      <p:pic>
        <p:nvPicPr>
          <p:cNvPr id="3074"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20022" y="1749036"/>
            <a:ext cx="2186053" cy="362345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744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8301" y="434869"/>
            <a:ext cx="11763767"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4.</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有人将朱自清的散文与郁达夫的散文作了比较，总的体会是：朱自清的散文如他的名字突出一个</a:t>
            </a:r>
            <a:r>
              <a:rPr lang="zh-CN" altLang="zh-CN" sz="2400" b="1" kern="100" dirty="0">
                <a:latin typeface="宋体"/>
                <a:cs typeface="Times New Roman"/>
              </a:rPr>
              <a:t>“</a:t>
            </a:r>
            <a:r>
              <a:rPr lang="zh-CN" altLang="zh-CN" sz="2400" b="1" kern="100" dirty="0">
                <a:latin typeface="Times New Roman"/>
                <a:cs typeface="Times New Roman"/>
              </a:rPr>
              <a:t>清</a:t>
            </a:r>
            <a:r>
              <a:rPr lang="zh-CN" altLang="zh-CN" sz="2400" b="1" kern="100" dirty="0">
                <a:latin typeface="宋体"/>
                <a:cs typeface="Times New Roman"/>
              </a:rPr>
              <a:t>”</a:t>
            </a:r>
            <a:r>
              <a:rPr lang="zh-CN" altLang="zh-CN" sz="2400" b="1" kern="100" dirty="0">
                <a:latin typeface="Times New Roman"/>
                <a:cs typeface="Times New Roman"/>
              </a:rPr>
              <a:t>字，郁达夫的散文也如他的名字突出一个</a:t>
            </a:r>
            <a:r>
              <a:rPr lang="zh-CN" altLang="zh-CN" sz="2400" b="1" kern="100" dirty="0">
                <a:latin typeface="宋体"/>
                <a:cs typeface="Times New Roman"/>
              </a:rPr>
              <a:t>“</a:t>
            </a:r>
            <a:r>
              <a:rPr lang="zh-CN" altLang="zh-CN" sz="2400" b="1" kern="100" dirty="0">
                <a:latin typeface="Times New Roman"/>
                <a:cs typeface="Times New Roman"/>
              </a:rPr>
              <a:t>郁</a:t>
            </a:r>
            <a:r>
              <a:rPr lang="zh-CN" altLang="zh-CN" sz="2400" b="1" kern="100" dirty="0">
                <a:latin typeface="宋体"/>
                <a:cs typeface="Times New Roman"/>
              </a:rPr>
              <a:t>”</a:t>
            </a:r>
            <a:r>
              <a:rPr lang="zh-CN" altLang="zh-CN" sz="2400" b="1" kern="100" dirty="0">
                <a:latin typeface="Times New Roman"/>
                <a:cs typeface="Times New Roman"/>
              </a:rPr>
              <a:t>字。你同意这种看法吗？请结合两位作者的人生经历和精神品质说说你的理解。</a:t>
            </a:r>
            <a:endParaRPr lang="zh-CN" altLang="zh-CN" sz="1050" kern="100" dirty="0">
              <a:effectLst/>
              <a:latin typeface="宋体"/>
              <a:cs typeface="Courier New"/>
            </a:endParaRPr>
          </a:p>
        </p:txBody>
      </p:sp>
      <p:sp>
        <p:nvSpPr>
          <p:cNvPr id="4" name="矩形 3"/>
          <p:cNvSpPr>
            <a:spLocks noChangeArrowheads="1"/>
          </p:cNvSpPr>
          <p:nvPr/>
        </p:nvSpPr>
        <p:spPr bwMode="auto">
          <a:xfrm>
            <a:off x="493686" y="2005075"/>
            <a:ext cx="11417796"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朱自清的散文真是清丽、清秀、清纯、清新。他的散文既简洁又明快，而且朴实得让人感到亲切。另外，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也体现在朱先生的品格上。他始终保持着一个正直的爱国知识分子的清高气节和可贵情操，毛泽东曾称赞他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一身重病，宁可饿死，不领美国的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救济粮</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的骨气，表现了我们民族的英雄气概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郁达夫的散文真如他的名字突出了一个</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郁</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字，几乎每一篇都充满了忧国忧民的感伤和愤懑，包含着国破家亡的沉重的咏叹。他的散文是</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萧条复萧条，衰落又衰落</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的情深意笃的爱国者的悲歌。他的散文郁得深沉，郁得深远，郁得隽永，郁得感人泪下。</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060757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97810" y="1359403"/>
            <a:ext cx="11304749"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任务探究二　一枝一叶总关情——体会散文的景与情</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许多优秀的散文，像一幅幅美丽动人的画，又像一首首震撼心灵的诗。</a:t>
            </a:r>
            <a:r>
              <a:rPr lang="en-US" altLang="zh-CN" sz="2400" b="1" kern="100" dirty="0">
                <a:latin typeface="宋体"/>
                <a:cs typeface="Times New Roman"/>
              </a:rPr>
              <a:t>“</a:t>
            </a:r>
            <a:r>
              <a:rPr lang="zh-CN" altLang="zh-CN" sz="2400" b="1" kern="100" dirty="0">
                <a:latin typeface="Times New Roman"/>
                <a:ea typeface="楷体_GB2312"/>
                <a:cs typeface="Times New Roman"/>
              </a:rPr>
              <a:t>诗情画意</a:t>
            </a:r>
            <a:r>
              <a:rPr lang="en-US" altLang="zh-CN" sz="2400" b="1" kern="100" dirty="0">
                <a:latin typeface="宋体"/>
                <a:cs typeface="Times New Roman"/>
              </a:rPr>
              <a:t>”</a:t>
            </a:r>
            <a:r>
              <a:rPr lang="zh-CN" altLang="zh-CN" sz="2400" b="1" kern="100" dirty="0">
                <a:latin typeface="Times New Roman"/>
                <a:ea typeface="楷体_GB2312"/>
                <a:cs typeface="Times New Roman"/>
              </a:rPr>
              <a:t>是许多散文作家刻意追求的境界。一篇散文既要有</a:t>
            </a:r>
            <a:r>
              <a:rPr lang="zh-CN" altLang="zh-CN" sz="2400" b="1" kern="100" dirty="0">
                <a:latin typeface="宋体"/>
                <a:cs typeface="Times New Roman"/>
              </a:rPr>
              <a:t>“</a:t>
            </a:r>
            <a:r>
              <a:rPr lang="zh-CN" altLang="zh-CN" sz="2400" b="1" kern="100" dirty="0">
                <a:latin typeface="Times New Roman"/>
                <a:ea typeface="楷体_GB2312"/>
                <a:cs typeface="Times New Roman"/>
              </a:rPr>
              <a:t>景</a:t>
            </a:r>
            <a:r>
              <a:rPr lang="zh-CN" altLang="zh-CN" sz="2400" b="1" kern="100" dirty="0">
                <a:latin typeface="宋体"/>
                <a:cs typeface="Times New Roman"/>
              </a:rPr>
              <a:t>”</a:t>
            </a:r>
            <a:r>
              <a:rPr lang="zh-CN" altLang="zh-CN" sz="2400" b="1" kern="100" dirty="0">
                <a:latin typeface="Times New Roman"/>
                <a:ea typeface="楷体_GB2312"/>
                <a:cs typeface="Times New Roman"/>
              </a:rPr>
              <a:t>，也要有</a:t>
            </a:r>
            <a:r>
              <a:rPr lang="zh-CN" altLang="zh-CN" sz="2400" b="1" kern="100" dirty="0">
                <a:latin typeface="宋体"/>
                <a:cs typeface="Times New Roman"/>
              </a:rPr>
              <a:t>“</a:t>
            </a:r>
            <a:r>
              <a:rPr lang="zh-CN" altLang="zh-CN" sz="2400" b="1" kern="100" dirty="0">
                <a:latin typeface="Times New Roman"/>
                <a:ea typeface="楷体_GB2312"/>
                <a:cs typeface="Times New Roman"/>
              </a:rPr>
              <a:t>情</a:t>
            </a:r>
            <a:r>
              <a:rPr lang="zh-CN" altLang="zh-CN" sz="2400" b="1" kern="100" dirty="0">
                <a:latin typeface="宋体"/>
                <a:cs typeface="Times New Roman"/>
              </a:rPr>
              <a:t>”</a:t>
            </a:r>
            <a:r>
              <a:rPr lang="zh-CN" altLang="zh-CN" sz="2400" b="1" kern="100" dirty="0">
                <a:latin typeface="Times New Roman"/>
                <a:ea typeface="楷体_GB2312"/>
                <a:cs typeface="Times New Roman"/>
              </a:rPr>
              <a:t>，人们常用</a:t>
            </a:r>
            <a:r>
              <a:rPr lang="zh-CN" altLang="zh-CN" sz="2400" b="1" kern="100" dirty="0">
                <a:latin typeface="宋体"/>
                <a:cs typeface="Times New Roman"/>
              </a:rPr>
              <a:t>“</a:t>
            </a:r>
            <a:r>
              <a:rPr lang="zh-CN" altLang="zh-CN" sz="2400" b="1" kern="100" dirty="0">
                <a:latin typeface="Times New Roman"/>
                <a:ea typeface="楷体_GB2312"/>
                <a:cs typeface="Times New Roman"/>
              </a:rPr>
              <a:t>寓情于景</a:t>
            </a:r>
            <a:r>
              <a:rPr lang="zh-CN" altLang="zh-CN" sz="2400" b="1" kern="100" dirty="0">
                <a:latin typeface="宋体"/>
                <a:cs typeface="Times New Roman"/>
              </a:rPr>
              <a:t>”“</a:t>
            </a:r>
            <a:r>
              <a:rPr lang="zh-CN" altLang="zh-CN" sz="2400" b="1" kern="100" dirty="0">
                <a:latin typeface="Times New Roman"/>
                <a:ea typeface="楷体_GB2312"/>
                <a:cs typeface="Times New Roman"/>
              </a:rPr>
              <a:t>情景交融</a:t>
            </a:r>
            <a:r>
              <a:rPr lang="zh-CN" altLang="zh-CN" sz="2400" b="1" kern="100" dirty="0">
                <a:latin typeface="宋体"/>
                <a:cs typeface="Times New Roman"/>
              </a:rPr>
              <a:t>”</a:t>
            </a:r>
            <a:r>
              <a:rPr lang="zh-CN" altLang="zh-CN" sz="2400" b="1" kern="100" dirty="0">
                <a:latin typeface="Times New Roman"/>
                <a:ea typeface="楷体_GB2312"/>
                <a:cs typeface="Times New Roman"/>
              </a:rPr>
              <a:t>来评价它。本课两篇散文都是写景抒情的佳作，值得我们仔细赏鉴。</a:t>
            </a:r>
            <a:endParaRPr lang="zh-CN" altLang="zh-CN" sz="1050" kern="100" dirty="0">
              <a:effectLst/>
              <a:latin typeface="宋体"/>
              <a:cs typeface="Courier New"/>
            </a:endParaRPr>
          </a:p>
        </p:txBody>
      </p:sp>
    </p:spTree>
    <p:extLst>
      <p:ext uri="{BB962C8B-B14F-4D97-AF65-F5344CB8AC3E}">
        <p14:creationId xmlns:p14="http://schemas.microsoft.com/office/powerpoint/2010/main" val="9575726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01640"/>
            <a:ext cx="11647294"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赏析《故都的秋》写景的五幅画面，具体分析作者是从哪些方面突出了故都的秋的特点的。</a:t>
            </a:r>
            <a:endParaRPr lang="zh-CN" altLang="zh-CN" sz="1050" kern="100" dirty="0">
              <a:effectLst/>
              <a:latin typeface="宋体"/>
              <a:cs typeface="Courier New"/>
            </a:endParaRPr>
          </a:p>
        </p:txBody>
      </p:sp>
      <p:sp>
        <p:nvSpPr>
          <p:cNvPr id="4" name="矩形 3"/>
          <p:cNvSpPr>
            <a:spLocks noChangeArrowheads="1"/>
          </p:cNvSpPr>
          <p:nvPr/>
        </p:nvSpPr>
        <p:spPr bwMode="auto">
          <a:xfrm>
            <a:off x="475531" y="2221847"/>
            <a:ext cx="11304749"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endParaRPr lang="zh-CN" altLang="zh-CN" sz="1050" kern="100" dirty="0">
              <a:solidFill>
                <a:srgbClr val="FF0000"/>
              </a:solidFill>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4177172489"/>
              </p:ext>
            </p:extLst>
          </p:nvPr>
        </p:nvGraphicFramePr>
        <p:xfrm>
          <a:off x="721814" y="3026099"/>
          <a:ext cx="10801380" cy="2743200"/>
        </p:xfrm>
        <a:graphic>
          <a:graphicData uri="http://schemas.openxmlformats.org/drawingml/2006/table">
            <a:tbl>
              <a:tblPr firstRow="1" firstCol="1" bandRow="1"/>
              <a:tblGrid>
                <a:gridCol w="1302889">
                  <a:extLst>
                    <a:ext uri="{9D8B030D-6E8A-4147-A177-3AD203B41FA5}">
                      <a16:colId xmlns:a16="http://schemas.microsoft.com/office/drawing/2014/main" val="20000"/>
                    </a:ext>
                  </a:extLst>
                </a:gridCol>
                <a:gridCol w="9498491">
                  <a:extLst>
                    <a:ext uri="{9D8B030D-6E8A-4147-A177-3AD203B41FA5}">
                      <a16:colId xmlns:a16="http://schemas.microsoft.com/office/drawing/2014/main" val="20001"/>
                    </a:ext>
                  </a:extLst>
                </a:gridCol>
              </a:tblGrid>
              <a:tr h="348107">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画面</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语句品析</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21837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秋院</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en-US" sz="2400" b="1" kern="100" dirty="0">
                          <a:solidFill>
                            <a:srgbClr val="FF0000"/>
                          </a:solidFill>
                          <a:effectLst/>
                          <a:latin typeface="宋体"/>
                          <a:cs typeface="Times New Roman"/>
                        </a:rPr>
                        <a:t>①“</a:t>
                      </a:r>
                      <a:r>
                        <a:rPr lang="zh-CN" sz="2400" b="1" kern="100" dirty="0">
                          <a:solidFill>
                            <a:srgbClr val="FF0000"/>
                          </a:solidFill>
                          <a:effectLst/>
                          <a:latin typeface="Times New Roman"/>
                          <a:cs typeface="Times New Roman"/>
                        </a:rPr>
                        <a:t>听得到青天下驯鸽的飞声</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：这是境的宁静。</a:t>
                      </a:r>
                      <a:endParaRPr lang="zh-CN" sz="2400" kern="100" dirty="0">
                        <a:solidFill>
                          <a:srgbClr val="FF0000"/>
                        </a:solidFill>
                        <a:effectLst/>
                        <a:latin typeface="宋体"/>
                        <a:cs typeface="Courier New"/>
                      </a:endParaRPr>
                    </a:p>
                    <a:p>
                      <a:pPr algn="l">
                        <a:lnSpc>
                          <a:spcPct val="150000"/>
                        </a:lnSpc>
                        <a:spcAft>
                          <a:spcPts val="0"/>
                        </a:spcAft>
                        <a:tabLst>
                          <a:tab pos="1260475" algn="l"/>
                          <a:tab pos="2610485" algn="l"/>
                          <a:tab pos="3870960" algn="l"/>
                        </a:tabLst>
                      </a:pPr>
                      <a:r>
                        <a:rPr lang="en-US" sz="2400" b="1" kern="100" dirty="0">
                          <a:solidFill>
                            <a:srgbClr val="FF0000"/>
                          </a:solidFill>
                          <a:effectLst/>
                          <a:latin typeface="宋体"/>
                          <a:cs typeface="Times New Roman"/>
                        </a:rPr>
                        <a:t>②“</a:t>
                      </a:r>
                      <a:r>
                        <a:rPr lang="zh-CN" sz="2400" b="1" kern="100" dirty="0">
                          <a:solidFill>
                            <a:srgbClr val="FF0000"/>
                          </a:solidFill>
                          <a:effectLst/>
                          <a:latin typeface="Times New Roman"/>
                          <a:cs typeface="Times New Roman"/>
                        </a:rPr>
                        <a:t>细数着一丝一丝漏下来的日光</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静对着像喇叭似的牵牛花</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：这是心的宁静。</a:t>
                      </a:r>
                      <a:endParaRPr lang="zh-CN" sz="2400" kern="100" dirty="0">
                        <a:solidFill>
                          <a:srgbClr val="FF0000"/>
                        </a:solidFill>
                        <a:effectLst/>
                        <a:latin typeface="宋体"/>
                        <a:cs typeface="Courier New"/>
                      </a:endParaRPr>
                    </a:p>
                    <a:p>
                      <a:pPr algn="l">
                        <a:lnSpc>
                          <a:spcPct val="150000"/>
                        </a:lnSpc>
                        <a:spcAft>
                          <a:spcPts val="0"/>
                        </a:spcAft>
                        <a:tabLst>
                          <a:tab pos="1260475" algn="l"/>
                          <a:tab pos="2610485" algn="l"/>
                          <a:tab pos="3870960" algn="l"/>
                        </a:tabLst>
                      </a:pPr>
                      <a:r>
                        <a:rPr lang="en-US" sz="2400" b="1" kern="100" dirty="0">
                          <a:solidFill>
                            <a:srgbClr val="FF0000"/>
                          </a:solidFill>
                          <a:effectLst/>
                          <a:latin typeface="宋体"/>
                          <a:cs typeface="Times New Roman"/>
                        </a:rPr>
                        <a:t>③“</a:t>
                      </a:r>
                      <a:r>
                        <a:rPr lang="zh-CN" sz="2400" b="1" kern="100" dirty="0">
                          <a:solidFill>
                            <a:srgbClr val="FF0000"/>
                          </a:solidFill>
                          <a:effectLst/>
                          <a:latin typeface="Times New Roman"/>
                          <a:cs typeface="Times New Roman"/>
                        </a:rPr>
                        <a:t>一椽破屋</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破壁腰</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：这是境的宁静。</a:t>
                      </a:r>
                      <a:endParaRPr lang="zh-CN" sz="2400" kern="100" dirty="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69597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997168972"/>
              </p:ext>
            </p:extLst>
          </p:nvPr>
        </p:nvGraphicFramePr>
        <p:xfrm>
          <a:off x="695309" y="1260702"/>
          <a:ext cx="10801381" cy="4389120"/>
        </p:xfrm>
        <a:graphic>
          <a:graphicData uri="http://schemas.openxmlformats.org/drawingml/2006/table">
            <a:tbl>
              <a:tblPr firstRow="1" firstCol="1" bandRow="1"/>
              <a:tblGrid>
                <a:gridCol w="1324604">
                  <a:extLst>
                    <a:ext uri="{9D8B030D-6E8A-4147-A177-3AD203B41FA5}">
                      <a16:colId xmlns:a16="http://schemas.microsoft.com/office/drawing/2014/main" val="20000"/>
                    </a:ext>
                  </a:extLst>
                </a:gridCol>
                <a:gridCol w="9476777">
                  <a:extLst>
                    <a:ext uri="{9D8B030D-6E8A-4147-A177-3AD203B41FA5}">
                      <a16:colId xmlns:a16="http://schemas.microsoft.com/office/drawing/2014/main" val="20001"/>
                    </a:ext>
                  </a:extLst>
                </a:gridCol>
              </a:tblGrid>
              <a:tr h="1392428">
                <a:tc>
                  <a:txBody>
                    <a:bodyPr/>
                    <a:lstStyle/>
                    <a:p>
                      <a:pPr algn="ctr">
                        <a:lnSpc>
                          <a:spcPct val="150000"/>
                        </a:lnSpc>
                        <a:spcAft>
                          <a:spcPts val="0"/>
                        </a:spcAft>
                        <a:tabLst>
                          <a:tab pos="1260475" algn="l"/>
                          <a:tab pos="2610485" algn="l"/>
                          <a:tab pos="3870960" algn="l"/>
                        </a:tabLst>
                      </a:pPr>
                      <a:r>
                        <a:rPr lang="zh-CN" sz="2400" b="1" kern="100" dirty="0">
                          <a:solidFill>
                            <a:srgbClr val="FF0000"/>
                          </a:solidFill>
                          <a:effectLst/>
                          <a:latin typeface="Times New Roman"/>
                          <a:cs typeface="Times New Roman"/>
                        </a:rPr>
                        <a:t>秋槐</a:t>
                      </a:r>
                      <a:endParaRPr lang="zh-CN" sz="2400" kern="100" dirty="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en-US" sz="2400" b="1" kern="100">
                          <a:solidFill>
                            <a:srgbClr val="FF0000"/>
                          </a:solidFill>
                          <a:effectLst/>
                          <a:latin typeface="宋体"/>
                          <a:cs typeface="Times New Roman"/>
                        </a:rPr>
                        <a:t>①“</a:t>
                      </a:r>
                      <a:r>
                        <a:rPr lang="zh-CN" sz="2400" b="1" kern="100">
                          <a:solidFill>
                            <a:srgbClr val="FF0000"/>
                          </a:solidFill>
                          <a:effectLst/>
                          <a:latin typeface="Times New Roman"/>
                          <a:cs typeface="Times New Roman"/>
                        </a:rPr>
                        <a:t>脚踏上去，声音也没有，气味也没有，只能感出一点点极微细极柔软的触觉</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：这是境的宁静，也是心的宁静。</a:t>
                      </a:r>
                      <a:endParaRPr lang="zh-CN" sz="2400" kern="100">
                        <a:solidFill>
                          <a:srgbClr val="FF0000"/>
                        </a:solidFill>
                        <a:effectLst/>
                        <a:latin typeface="宋体"/>
                        <a:cs typeface="Courier New"/>
                      </a:endParaRPr>
                    </a:p>
                    <a:p>
                      <a:pPr algn="l">
                        <a:lnSpc>
                          <a:spcPct val="150000"/>
                        </a:lnSpc>
                        <a:spcAft>
                          <a:spcPts val="0"/>
                        </a:spcAft>
                        <a:tabLst>
                          <a:tab pos="1260475" algn="l"/>
                          <a:tab pos="2610485" algn="l"/>
                          <a:tab pos="3870960" algn="l"/>
                        </a:tabLst>
                      </a:pPr>
                      <a:r>
                        <a:rPr lang="en-US" sz="2400" b="1" kern="100">
                          <a:solidFill>
                            <a:srgbClr val="FF0000"/>
                          </a:solidFill>
                          <a:effectLst/>
                          <a:latin typeface="宋体"/>
                          <a:cs typeface="Times New Roman"/>
                        </a:rPr>
                        <a:t>②“</a:t>
                      </a:r>
                      <a:r>
                        <a:rPr lang="zh-CN" sz="2400" b="1" kern="100">
                          <a:solidFill>
                            <a:srgbClr val="FF0000"/>
                          </a:solidFill>
                          <a:effectLst/>
                          <a:latin typeface="Times New Roman"/>
                          <a:cs typeface="Times New Roman"/>
                        </a:rPr>
                        <a:t>扫街的在树影下一阵扫后</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潜意识下并且还觉得有点儿落寞</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：这里有境的宁静，也有心的悲凉。</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48107">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秋蝉</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秋蝉的衰弱的残声</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这嘶叫的秋蝉</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：本身就是一种悲凉。</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96214">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秋雨</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en-US" sz="2400" b="1" kern="100">
                          <a:solidFill>
                            <a:srgbClr val="FF0000"/>
                          </a:solidFill>
                          <a:effectLst/>
                          <a:latin typeface="宋体"/>
                          <a:cs typeface="Times New Roman"/>
                        </a:rPr>
                        <a:t>①“</a:t>
                      </a:r>
                      <a:r>
                        <a:rPr lang="zh-CN" sz="2400" b="1" kern="100">
                          <a:solidFill>
                            <a:srgbClr val="FF0000"/>
                          </a:solidFill>
                          <a:effectLst/>
                          <a:latin typeface="Times New Roman"/>
                          <a:cs typeface="Times New Roman"/>
                        </a:rPr>
                        <a:t>息列索落</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云渐渐地卷向了西去</a:t>
                      </a:r>
                      <a:r>
                        <a:rPr lang="en-US" sz="2400" b="1" kern="100">
                          <a:solidFill>
                            <a:srgbClr val="FF0000"/>
                          </a:solidFill>
                          <a:effectLst/>
                          <a:latin typeface="宋体"/>
                          <a:cs typeface="Times New Roman"/>
                        </a:rPr>
                        <a:t>”</a:t>
                      </a:r>
                      <a:r>
                        <a:rPr lang="zh-CN" sz="2400" b="1" kern="100">
                          <a:solidFill>
                            <a:srgbClr val="FF0000"/>
                          </a:solidFill>
                          <a:effectLst/>
                          <a:latin typeface="Times New Roman"/>
                          <a:cs typeface="Times New Roman"/>
                        </a:rPr>
                        <a:t>：这是境的宁静。</a:t>
                      </a:r>
                      <a:endParaRPr lang="zh-CN" sz="2400" kern="100">
                        <a:solidFill>
                          <a:srgbClr val="FF0000"/>
                        </a:solidFill>
                        <a:effectLst/>
                        <a:latin typeface="宋体"/>
                        <a:cs typeface="Courier New"/>
                      </a:endParaRPr>
                    </a:p>
                    <a:p>
                      <a:pPr algn="l">
                        <a:lnSpc>
                          <a:spcPct val="150000"/>
                        </a:lnSpc>
                        <a:spcAft>
                          <a:spcPts val="0"/>
                        </a:spcAft>
                        <a:tabLst>
                          <a:tab pos="1260475" algn="l"/>
                          <a:tab pos="2610485" algn="l"/>
                          <a:tab pos="3870960" algn="l"/>
                        </a:tabLst>
                      </a:pPr>
                      <a:r>
                        <a:rPr lang="en-US" sz="2400" b="1" kern="100">
                          <a:solidFill>
                            <a:srgbClr val="FF0000"/>
                          </a:solidFill>
                          <a:effectLst/>
                          <a:latin typeface="宋体"/>
                          <a:cs typeface="Times New Roman"/>
                        </a:rPr>
                        <a:t>②</a:t>
                      </a:r>
                      <a:r>
                        <a:rPr lang="zh-CN" sz="2400" b="1" kern="100">
                          <a:solidFill>
                            <a:srgbClr val="FF0000"/>
                          </a:solidFill>
                          <a:effectLst/>
                          <a:latin typeface="Times New Roman"/>
                          <a:cs typeface="Times New Roman"/>
                        </a:rPr>
                        <a:t>都市闲人的互答：这里是心和境的悲凉。</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48107">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秋果</a:t>
                      </a:r>
                      <a:endParaRPr lang="zh-CN" sz="2400" kern="10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tabLst>
                          <a:tab pos="1260475" algn="l"/>
                          <a:tab pos="2610485" algn="l"/>
                          <a:tab pos="3870960" algn="l"/>
                        </a:tabLst>
                      </a:pP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淡绿微黄的颜色</a:t>
                      </a:r>
                      <a:r>
                        <a:rPr lang="en-US" sz="2400" b="1" kern="100" dirty="0">
                          <a:solidFill>
                            <a:srgbClr val="FF0000"/>
                          </a:solidFill>
                          <a:effectLst/>
                          <a:latin typeface="宋体"/>
                          <a:cs typeface="Times New Roman"/>
                        </a:rPr>
                        <a:t>”</a:t>
                      </a:r>
                      <a:r>
                        <a:rPr lang="zh-CN" sz="2400" b="1" kern="100" dirty="0">
                          <a:solidFill>
                            <a:srgbClr val="FF0000"/>
                          </a:solidFill>
                          <a:effectLst/>
                          <a:latin typeface="Times New Roman"/>
                          <a:cs typeface="Times New Roman"/>
                        </a:rPr>
                        <a:t>：清、静的淡色。</a:t>
                      </a:r>
                      <a:endParaRPr lang="zh-CN" sz="2400" kern="100" dirty="0">
                        <a:solidFill>
                          <a:srgbClr val="FF0000"/>
                        </a:solidFill>
                        <a:effectLst/>
                        <a:latin typeface="宋体"/>
                        <a:cs typeface="Courier New"/>
                      </a:endParaRPr>
                    </a:p>
                  </a:txBody>
                  <a:tcPr marL="21757" marR="2175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791596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70658"/>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《荷塘月色》在所描写的四幅画面中描写了哪些景物？请概括每幅画面的特征。</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581898"/>
            <a:ext cx="11304749"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endParaRPr lang="zh-CN" altLang="zh-CN" sz="1050" kern="100" dirty="0">
              <a:solidFill>
                <a:srgbClr val="FF0000"/>
              </a:solidFill>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820566862"/>
              </p:ext>
            </p:extLst>
          </p:nvPr>
        </p:nvGraphicFramePr>
        <p:xfrm>
          <a:off x="821430" y="2357834"/>
          <a:ext cx="10262206" cy="3091175"/>
        </p:xfrm>
        <a:graphic>
          <a:graphicData uri="http://schemas.openxmlformats.org/drawingml/2006/table">
            <a:tbl>
              <a:tblPr firstRow="1" firstCol="1" bandRow="1"/>
              <a:tblGrid>
                <a:gridCol w="2260727">
                  <a:extLst>
                    <a:ext uri="{9D8B030D-6E8A-4147-A177-3AD203B41FA5}">
                      <a16:colId xmlns:a16="http://schemas.microsoft.com/office/drawing/2014/main" val="20000"/>
                    </a:ext>
                  </a:extLst>
                </a:gridCol>
                <a:gridCol w="5042783">
                  <a:extLst>
                    <a:ext uri="{9D8B030D-6E8A-4147-A177-3AD203B41FA5}">
                      <a16:colId xmlns:a16="http://schemas.microsoft.com/office/drawing/2014/main" val="20001"/>
                    </a:ext>
                  </a:extLst>
                </a:gridCol>
                <a:gridCol w="2958696">
                  <a:extLst>
                    <a:ext uri="{9D8B030D-6E8A-4147-A177-3AD203B41FA5}">
                      <a16:colId xmlns:a16="http://schemas.microsoft.com/office/drawing/2014/main" val="20002"/>
                    </a:ext>
                  </a:extLst>
                </a:gridCol>
              </a:tblGrid>
              <a:tr h="61823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画面</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画面意象</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画面特征</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61823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月下小径</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小煤屑路、许多树</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幽僻、寂静</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1823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月下荷塘</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荷叶、荷花、荷香、荷波、流水</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幽静、淡雅</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61823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荷塘月色</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月光、青雾、树影</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朦胧、缥缈</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18235">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荷塘四面</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a:solidFill>
                            <a:srgbClr val="FF0000"/>
                          </a:solidFill>
                          <a:effectLst/>
                          <a:latin typeface="Times New Roman"/>
                          <a:cs typeface="Times New Roman"/>
                        </a:rPr>
                        <a:t>树色、树姿、远山、蝉声、蛙声</a:t>
                      </a:r>
                      <a:endParaRPr lang="zh-CN" sz="2400" kern="10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 pos="3870960" algn="l"/>
                        </a:tabLst>
                      </a:pPr>
                      <a:r>
                        <a:rPr lang="zh-CN" sz="2400" b="1" kern="100" dirty="0">
                          <a:solidFill>
                            <a:srgbClr val="FF0000"/>
                          </a:solidFill>
                          <a:effectLst/>
                          <a:latin typeface="Times New Roman"/>
                          <a:cs typeface="Times New Roman"/>
                        </a:rPr>
                        <a:t>阴沉、模糊</a:t>
                      </a:r>
                      <a:endParaRPr lang="zh-CN" sz="2400" kern="100" dirty="0">
                        <a:solidFill>
                          <a:srgbClr val="FF0000"/>
                        </a:solidFill>
                        <a:effectLst/>
                        <a:latin typeface="宋体"/>
                        <a:cs typeface="Courier New"/>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5434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92696"/>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3.</a:t>
            </a:r>
            <a:r>
              <a:rPr lang="zh-CN" altLang="zh-CN" sz="2400" b="1" kern="100" dirty="0">
                <a:latin typeface="Times New Roman"/>
                <a:cs typeface="Times New Roman"/>
              </a:rPr>
              <a:t>两篇散文在写景抒情上各有什么特点？</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12880"/>
            <a:ext cx="11304749"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(1)</a:t>
            </a:r>
            <a:r>
              <a:rPr lang="zh-CN" altLang="zh-CN" sz="2400" b="1" kern="100" dirty="0">
                <a:solidFill>
                  <a:srgbClr val="FF0000"/>
                </a:solidFill>
                <a:latin typeface="Times New Roman"/>
                <a:cs typeface="Times New Roman"/>
              </a:rPr>
              <a:t>《故都的秋》主观热情地写景，景与情一并呈现，文中所写无非情语，</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人化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特点突出；《荷塘月色》冷静客观地写景，写景占了文章的主体，文中所见皆物，</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物化</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特点明显。</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(2)</a:t>
            </a:r>
            <a:r>
              <a:rPr lang="zh-CN" altLang="zh-CN" sz="2400" b="1" kern="100" dirty="0">
                <a:solidFill>
                  <a:srgbClr val="FF0000"/>
                </a:solidFill>
                <a:latin typeface="Times New Roman"/>
                <a:cs typeface="Times New Roman"/>
              </a:rPr>
              <a:t>《故都的秋》直观景物，直述印象，如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很高很高的碧绿的天色</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在灰沉沉的天底下，忽而来一阵凉风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，完全是本色的，与寻常所见并无二致；《荷塘月色》写景则呈美化倾向，描写的是幽暗情境中的非常态的景物，如</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清香</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仿佛远处高楼上渺茫的歌声似的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叶子和花仿佛在牛乳中洗过一样</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光与影有着和谐的旋律，如梵婀玲上奏着的名曲</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，它们绝非景物原状本色的真实再现，如同梦幻一般奇妙。</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230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61768" y="1101953"/>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cs typeface="Courier New"/>
              </a:rPr>
              <a:t>(3)</a:t>
            </a:r>
            <a:r>
              <a:rPr lang="zh-CN" altLang="zh-CN" sz="2400" b="1" kern="100" dirty="0">
                <a:solidFill>
                  <a:srgbClr val="FF0000"/>
                </a:solidFill>
                <a:latin typeface="Times New Roman"/>
                <a:cs typeface="Times New Roman"/>
              </a:rPr>
              <a:t>《故都的秋》一文中，作者先从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静</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三个方面对</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故都的秋</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作了归纳，接着，作者分别选取了能体现这三个方面特点的景物如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蓝色、白色、紫黑色、淡红色的牵牛花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槐树的落蕊</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衰弱的蝉声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透着浓浓凉意的秋雨</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等作了描绘。作者之所以要着力描写故都这些带有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清静感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悲凉感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的景物，是因为对故都之秋的向往和眷恋，并借此来抒发内心的苦闷、寂寞与忧思。《荷塘月色》中，作者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忽然</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想起荷塘，于是信步来到荷塘边，并对月光下的荷塘、荷塘上的月色作了一番尽情的描写，并不是因为他对荷塘有特别深厚的感情，而只是想借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今晚的荷塘</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来排遣内心的烦闷。</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056617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482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cs typeface="Courier New"/>
              </a:rPr>
              <a:t>4.</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从两篇文章的写景文字中寻找一个片段进行模仿，写一段景物描写的文字。</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425007"/>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模仿的是语言形式，内容上要力求创新。</a:t>
            </a:r>
            <a:endParaRPr lang="zh-CN" altLang="zh-CN" sz="1050" kern="100" dirty="0">
              <a:solidFill>
                <a:srgbClr val="3366FF"/>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《荷塘月色》第五段仿写：</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朝霞如轻烟一般，轻轻地洒在这一片叶子和花上。微微的雾气弥漫在山野里。叶子和花似乎在瑶池中沐浴一样；又似披着轻绸的梦。虽然是暖阳，天空却有一片缥缈的云，因此无法尽明；可我认为这恰点到了妙笔</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沉睡必不可缺，微眠也风情万种的。朝霞是穿过树射过来的，低处成片的树林，掉落凌乱的斑驳的光点，峻巍巍如佛一般；直直的沙杨的坚挺的俊影，乍又像是刻在天空上。山野的霞光不是均匀；但光与影交错美丽乐章，如阿诗玛上高歌的情歌。</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045716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952231"/>
            <a:ext cx="11417796"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宋体"/>
                <a:ea typeface="黑体"/>
                <a:cs typeface="Times New Roman"/>
              </a:rPr>
              <a:t>任务探究三　让语言靓起来——鉴赏散文的语言美</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任务导引</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当我们读完一篇好的散文后，如啜香茗余香满口。这固然来自思想的精粹、意境的隽永，同时也来自作品的语言。散文的语言似乎比小说多几分雕琢和雕饰，而比诗歌又多几分清淡和自然。它简洁又潇洒，朴素又优美，自然中透着情韵。本课两位散文名家都尽显天赋异能，又有所不同，需要我们认真分析。</a:t>
            </a:r>
            <a:endParaRPr lang="zh-CN" altLang="zh-CN" sz="1050" kern="100" dirty="0">
              <a:effectLst/>
              <a:latin typeface="宋体"/>
              <a:cs typeface="Courier New"/>
            </a:endParaRPr>
          </a:p>
        </p:txBody>
      </p:sp>
      <p:sp>
        <p:nvSpPr>
          <p:cNvPr id="4" name="矩形 3"/>
          <p:cNvSpPr>
            <a:spLocks noChangeArrowheads="1"/>
          </p:cNvSpPr>
          <p:nvPr/>
        </p:nvSpPr>
        <p:spPr bwMode="auto">
          <a:xfrm>
            <a:off x="550210" y="4271776"/>
            <a:ext cx="11304749" cy="59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solidFill>
                  <a:srgbClr val="3366FF"/>
                </a:solidFill>
                <a:latin typeface="Times New Roman"/>
                <a:ea typeface="华文行楷"/>
                <a:cs typeface="Times New Roman"/>
              </a:rPr>
              <a:t>要想语言靓起来，就要注意从用词和修辞上下功夫。</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1526639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14782" y="719200"/>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两篇散文读来都具有节奏感和韵律美，试分析两篇散文分别是如何体现出这种特点的？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55666"/>
            <a:ext cx="1130474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《故都的秋》具有诗歌的声韵和节奏，加强了《故都的秋》的音乐美。如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江南，秋当然也是有的；但草木</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凋得</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慢，空气</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来得</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润，天的颜色</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显得</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。上面三句，结构相同，动词后面均辅以结构助词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得</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，形式整齐划一，有一种整体的美感。作谓语的形容词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慢</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润</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，表现的都是平淡细腻的意味。它们又都是响亮的音节。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慢</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en-US" altLang="zh-CN" sz="2400" b="1" kern="100" dirty="0" err="1">
                <a:solidFill>
                  <a:srgbClr val="FF0000"/>
                </a:solidFill>
                <a:latin typeface="Times New Roman"/>
                <a:cs typeface="Courier New"/>
              </a:rPr>
              <a:t>màn</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润</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en-US" altLang="zh-CN" sz="2400" b="1" kern="100" dirty="0" err="1">
                <a:solidFill>
                  <a:srgbClr val="FF0000"/>
                </a:solidFill>
                <a:latin typeface="Times New Roman"/>
                <a:cs typeface="Courier New"/>
              </a:rPr>
              <a:t>rùn</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淡</a:t>
            </a:r>
            <a:r>
              <a:rPr lang="en-US" altLang="zh-CN" sz="2400" b="1" kern="100" dirty="0">
                <a:solidFill>
                  <a:srgbClr val="FF0000"/>
                </a:solidFill>
                <a:latin typeface="宋体"/>
                <a:cs typeface="Times New Roman"/>
              </a:rPr>
              <a:t>”</a:t>
            </a:r>
            <a:r>
              <a:rPr lang="en-US" altLang="zh-CN" sz="2400" b="1" kern="100" dirty="0">
                <a:solidFill>
                  <a:srgbClr val="FF0000"/>
                </a:solidFill>
                <a:latin typeface="Times New Roman"/>
                <a:cs typeface="Courier New"/>
              </a:rPr>
              <a:t>(</a:t>
            </a:r>
            <a:r>
              <a:rPr lang="en-US" altLang="zh-CN" sz="2400" b="1" kern="100" dirty="0" err="1">
                <a:solidFill>
                  <a:srgbClr val="FF0000"/>
                </a:solidFill>
                <a:latin typeface="Times New Roman"/>
                <a:cs typeface="Courier New"/>
              </a:rPr>
              <a:t>dàn</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声调相同，这样读起来声韵铿锵，语势贯通，具有很强的音乐感。</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822338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197" y="1148972"/>
            <a:ext cx="11531974"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二、知背景</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本文写于</a:t>
            </a:r>
            <a:r>
              <a:rPr lang="en-US" altLang="zh-CN" sz="2400" b="1" kern="100" dirty="0">
                <a:latin typeface="Times New Roman"/>
                <a:cs typeface="Courier New"/>
              </a:rPr>
              <a:t>1934</a:t>
            </a:r>
            <a:r>
              <a:rPr lang="zh-CN" altLang="zh-CN" sz="2400" b="1" kern="100" dirty="0">
                <a:latin typeface="Times New Roman"/>
                <a:cs typeface="Times New Roman"/>
              </a:rPr>
              <a:t>年</a:t>
            </a:r>
            <a:r>
              <a:rPr lang="en-US" altLang="zh-CN" sz="2400" b="1" kern="100" dirty="0">
                <a:latin typeface="Times New Roman"/>
                <a:cs typeface="Courier New"/>
              </a:rPr>
              <a:t>8</a:t>
            </a:r>
            <a:r>
              <a:rPr lang="zh-CN" altLang="zh-CN" sz="2400" b="1" kern="100" dirty="0">
                <a:latin typeface="Times New Roman"/>
                <a:cs typeface="Times New Roman"/>
              </a:rPr>
              <a:t>月。从</a:t>
            </a:r>
            <a:r>
              <a:rPr lang="en-US" altLang="zh-CN" sz="2400" b="1" kern="100" dirty="0">
                <a:latin typeface="Times New Roman"/>
                <a:cs typeface="Courier New"/>
              </a:rPr>
              <a:t>1921</a:t>
            </a:r>
            <a:r>
              <a:rPr lang="zh-CN" altLang="zh-CN" sz="2400" b="1" kern="100" dirty="0">
                <a:latin typeface="Times New Roman"/>
                <a:cs typeface="Times New Roman"/>
              </a:rPr>
              <a:t>年</a:t>
            </a:r>
            <a:r>
              <a:rPr lang="en-US" altLang="zh-CN" sz="2400" b="1" kern="100" dirty="0">
                <a:latin typeface="Times New Roman"/>
                <a:cs typeface="Courier New"/>
              </a:rPr>
              <a:t>9</a:t>
            </a:r>
            <a:r>
              <a:rPr lang="zh-CN" altLang="zh-CN" sz="2400" b="1" kern="100" dirty="0">
                <a:latin typeface="Times New Roman"/>
                <a:cs typeface="Times New Roman"/>
              </a:rPr>
              <a:t>月至</a:t>
            </a:r>
            <a:r>
              <a:rPr lang="en-US" altLang="zh-CN" sz="2400" b="1" kern="100" dirty="0">
                <a:latin typeface="Times New Roman"/>
                <a:cs typeface="Courier New"/>
              </a:rPr>
              <a:t>1933</a:t>
            </a:r>
            <a:r>
              <a:rPr lang="zh-CN" altLang="zh-CN" sz="2400" b="1" kern="100" dirty="0">
                <a:latin typeface="Times New Roman"/>
                <a:cs typeface="Times New Roman"/>
              </a:rPr>
              <a:t>年</a:t>
            </a:r>
            <a:r>
              <a:rPr lang="en-US" altLang="zh-CN" sz="2400" b="1" kern="100" dirty="0">
                <a:latin typeface="Times New Roman"/>
                <a:cs typeface="Courier New"/>
              </a:rPr>
              <a:t>3</a:t>
            </a:r>
            <a:r>
              <a:rPr lang="zh-CN" altLang="zh-CN" sz="2400" b="1" kern="100" dirty="0">
                <a:latin typeface="Times New Roman"/>
                <a:cs typeface="Times New Roman"/>
              </a:rPr>
              <a:t>月，郁达夫用相当大的精力参加左翼文艺活动和进行创作。由于国民党白色恐怖的威胁，郁达夫从</a:t>
            </a:r>
            <a:r>
              <a:rPr lang="en-US" altLang="zh-CN" sz="2400" b="1" kern="100" dirty="0">
                <a:latin typeface="Times New Roman"/>
                <a:cs typeface="Courier New"/>
              </a:rPr>
              <a:t>1933</a:t>
            </a:r>
            <a:r>
              <a:rPr lang="zh-CN" altLang="zh-CN" sz="2400" b="1" kern="100" dirty="0">
                <a:latin typeface="Times New Roman"/>
                <a:cs typeface="Times New Roman"/>
              </a:rPr>
              <a:t>年</a:t>
            </a:r>
            <a:r>
              <a:rPr lang="en-US" altLang="zh-CN" sz="2400" b="1" kern="100" dirty="0">
                <a:latin typeface="Times New Roman"/>
                <a:cs typeface="Courier New"/>
              </a:rPr>
              <a:t>4</a:t>
            </a:r>
            <a:r>
              <a:rPr lang="zh-CN" altLang="zh-CN" sz="2400" b="1" kern="100" dirty="0">
                <a:latin typeface="Times New Roman"/>
                <a:cs typeface="Times New Roman"/>
              </a:rPr>
              <a:t>月由上海迁居杭州，在杭州居住了近三年。在这段时间里，他思想苦闷，创作枯竭，过的是一种闲散安逸的生活，并花了许多时间到处游山玩水，在一定程度上也是为了排遣现实带给他的苦闷和离群索居的寂寞。</a:t>
            </a:r>
            <a:r>
              <a:rPr lang="en-US" altLang="zh-CN" sz="2400" b="1" kern="100" dirty="0">
                <a:latin typeface="Times New Roman"/>
                <a:cs typeface="Courier New"/>
              </a:rPr>
              <a:t>1934</a:t>
            </a:r>
            <a:r>
              <a:rPr lang="zh-CN" altLang="zh-CN" sz="2400" b="1" kern="100" dirty="0">
                <a:latin typeface="Times New Roman"/>
                <a:cs typeface="Times New Roman"/>
              </a:rPr>
              <a:t>年</a:t>
            </a:r>
            <a:r>
              <a:rPr lang="en-US" altLang="zh-CN" sz="2400" b="1" kern="100" dirty="0">
                <a:latin typeface="Times New Roman"/>
                <a:cs typeface="Courier New"/>
              </a:rPr>
              <a:t>7</a:t>
            </a:r>
            <a:r>
              <a:rPr lang="zh-CN" altLang="zh-CN" sz="2400" b="1" kern="100" dirty="0">
                <a:latin typeface="Times New Roman"/>
                <a:cs typeface="Times New Roman"/>
              </a:rPr>
              <a:t>月，郁达夫不远千里从杭州经青岛去北平，再次饱尝了故都的秋</a:t>
            </a:r>
            <a:r>
              <a:rPr lang="zh-CN" altLang="zh-CN" sz="2400" b="1" kern="100" dirty="0">
                <a:latin typeface="宋体"/>
                <a:cs typeface="Times New Roman"/>
              </a:rPr>
              <a:t>“</a:t>
            </a:r>
            <a:r>
              <a:rPr lang="zh-CN" altLang="zh-CN" sz="2400" b="1" kern="100" dirty="0">
                <a:latin typeface="Times New Roman"/>
                <a:cs typeface="Times New Roman"/>
              </a:rPr>
              <a:t>味</a:t>
            </a:r>
            <a:r>
              <a:rPr lang="zh-CN" altLang="zh-CN" sz="2400" b="1" kern="100" dirty="0">
                <a:latin typeface="宋体"/>
                <a:cs typeface="Times New Roman"/>
              </a:rPr>
              <a:t>”</a:t>
            </a:r>
            <a:r>
              <a:rPr lang="zh-CN" altLang="zh-CN" sz="2400" b="1" kern="100" dirty="0">
                <a:latin typeface="Times New Roman"/>
                <a:cs typeface="Times New Roman"/>
              </a:rPr>
              <a:t>，并写下了优美的散文</a:t>
            </a:r>
            <a:r>
              <a:rPr lang="en-US" altLang="zh-CN" sz="2400" b="1" kern="100" dirty="0">
                <a:latin typeface="Times New Roman"/>
                <a:cs typeface="Courier New"/>
              </a:rPr>
              <a:t>——</a:t>
            </a:r>
            <a:r>
              <a:rPr lang="zh-CN" altLang="zh-CN" sz="2400" b="1" kern="100" dirty="0">
                <a:latin typeface="Times New Roman"/>
                <a:cs typeface="Times New Roman"/>
              </a:rPr>
              <a:t>《故都的秋》。</a:t>
            </a:r>
            <a:endParaRPr lang="zh-CN" altLang="zh-CN" sz="1050" kern="100" dirty="0">
              <a:effectLst/>
              <a:latin typeface="宋体"/>
              <a:cs typeface="Courier New"/>
            </a:endParaRPr>
          </a:p>
        </p:txBody>
      </p:sp>
    </p:spTree>
    <p:extLst>
      <p:ext uri="{BB962C8B-B14F-4D97-AF65-F5344CB8AC3E}">
        <p14:creationId xmlns:p14="http://schemas.microsoft.com/office/powerpoint/2010/main" val="14949495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98468" y="1146620"/>
            <a:ext cx="11304749"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gn="just">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再如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在南方每年到了秋天，总要想起陶然亭的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芦花，钓鱼台的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柳影，西山的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虫唱，玉泉的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夜月，潭柘寺的</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钟声</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。作者把这些名胜用一个个偏正词组整齐地排列起来，回旋往复，像一串珠玑那样，有着明丽轻快的韵律和节奏。</a:t>
            </a:r>
            <a:endParaRPr lang="zh-CN" altLang="zh-CN" sz="1050" kern="100" dirty="0">
              <a:solidFill>
                <a:srgbClr val="FF0000"/>
              </a:solidFill>
              <a:latin typeface="宋体"/>
              <a:cs typeface="Courier New"/>
            </a:endParaRPr>
          </a:p>
          <a:p>
            <a:pPr lvl="0" algn="just">
              <a:lnSpc>
                <a:spcPct val="150000"/>
              </a:lnSpc>
              <a:tabLst>
                <a:tab pos="1260475" algn="l"/>
                <a:tab pos="2610485" algn="l"/>
                <a:tab pos="3870960" algn="l"/>
              </a:tabLst>
            </a:pPr>
            <a:r>
              <a:rPr lang="zh-CN" altLang="zh-CN" sz="2400" b="1" kern="100" dirty="0">
                <a:solidFill>
                  <a:srgbClr val="FF0000"/>
                </a:solidFill>
                <a:latin typeface="Times New Roman"/>
                <a:cs typeface="Times New Roman"/>
              </a:rPr>
              <a:t>《荷塘月色》运用叠词增强了语言的音乐性、抒情性，使文辞的音节匀称整齐，读起来音韵悦耳。本文共运用了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日日</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渐渐</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等叠词</a:t>
            </a:r>
            <a:r>
              <a:rPr lang="en-US" altLang="zh-CN" sz="2400" b="1" kern="100" dirty="0">
                <a:solidFill>
                  <a:srgbClr val="FF0000"/>
                </a:solidFill>
                <a:latin typeface="Times New Roman"/>
                <a:cs typeface="Courier New"/>
              </a:rPr>
              <a:t>25</a:t>
            </a:r>
            <a:r>
              <a:rPr lang="zh-CN" altLang="zh-CN" sz="2400" b="1" kern="100" dirty="0">
                <a:solidFill>
                  <a:srgbClr val="FF0000"/>
                </a:solidFill>
                <a:latin typeface="Times New Roman"/>
                <a:cs typeface="Times New Roman"/>
              </a:rPr>
              <a:t>个</a:t>
            </a:r>
            <a:r>
              <a:rPr lang="en-US" altLang="zh-CN" sz="2400" b="1" kern="100" dirty="0">
                <a:solidFill>
                  <a:srgbClr val="FF0000"/>
                </a:solidFill>
                <a:latin typeface="Times New Roman"/>
                <a:cs typeface="Courier New"/>
              </a:rPr>
              <a:t>26</a:t>
            </a:r>
            <a:r>
              <a:rPr lang="zh-CN" altLang="zh-CN" sz="2400" b="1" kern="100" dirty="0">
                <a:solidFill>
                  <a:srgbClr val="FF0000"/>
                </a:solidFill>
                <a:latin typeface="Times New Roman"/>
                <a:cs typeface="Times New Roman"/>
              </a:rPr>
              <a:t>次</a:t>
            </a:r>
            <a:r>
              <a:rPr lang="en-US" altLang="zh-CN" sz="2400" b="1" kern="100" dirty="0">
                <a:solidFill>
                  <a:srgbClr val="FF0000"/>
                </a:solidFill>
                <a:latin typeface="Times New Roman"/>
                <a:cs typeface="Courier New"/>
              </a:rPr>
              <a:t>(</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淡淡</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重复了一次</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，使文章柔美、舒缓、流畅。同时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袅娜</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仿佛</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斑驳</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到底</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和</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苍茫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独处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零星</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宛然</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酣眠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均匀</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一例</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等双声叠韵词的运用也增加了语言的音乐美。</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7916537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45525"/>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两篇散文都巧妙地运用了各种修辞手法，请简要分析有何异同。</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165709"/>
            <a:ext cx="11304749" cy="527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相同点：都用到了排比、比喻等修辞手法。</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《故都的秋》中，如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北方的秋雨，也似乎比南方的下得奇，下得有味，下得更像样</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，这是由三个短句组成的排比句，既具有口语的生动性，又兼有排比的语势连贯性，充分地表达了赞美之情。再如</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像喇叭似的牵牛花</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像鸽蛋似的这枣子颗儿</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嘶叫的秋蝉，在北平可和蟋蟀耗子一样，简直像是家家户户都养在家里的家虫</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，这些生动的比喻显示出作者很强的语言驾驭能力。</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《荷塘月色》中，如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正如一粒粒的明珠，又如碧天里的星星，又如刚出浴的美人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，既是排比，又是比喻，用</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一粒粒的明珠</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碧天里的星星</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刚出浴的美人</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三个喻体同时比喻</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白花</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，从色彩和光华上极写荷花之美，十分生动形象，又不落俗套。</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77966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11720" y="1212880"/>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不同点：《故都的秋》运用对比。文中用江南的秋与北国的秋作比较，来表现作者对北国的秋的思念与向往之情。</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正像是黄酒之与白干，稀饭之与馍馍，鲈鱼之与大蟹，黄犬之与骆驼</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，这个对比中兼用了比喻，从味觉、视觉的相似上去作比，不仅形象，而且让人回味无穷。</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cs typeface="Times New Roman"/>
              </a:rPr>
              <a:t>《荷塘月色》运用通感。如</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微风过处，送来缕缕清香，仿佛远处高楼上渺茫的歌声似的</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，表现微风送来荷香的幽微断续的特点，给人形象具体之感，表现出幽远的风格。</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15693881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09756"/>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拓展延伸</a:t>
            </a:r>
            <a:r>
              <a:rPr lang="en-US" altLang="zh-CN" sz="2400" b="1" kern="100" dirty="0">
                <a:latin typeface="Times New Roman"/>
                <a:ea typeface="黑体"/>
                <a:cs typeface="Courier New"/>
              </a:rPr>
              <a:t>)</a:t>
            </a:r>
            <a:r>
              <a:rPr lang="zh-CN" altLang="zh-CN" sz="2400" b="1" kern="100" dirty="0">
                <a:latin typeface="Times New Roman"/>
                <a:cs typeface="Times New Roman"/>
              </a:rPr>
              <a:t>如果写作时用到叠音叠词，读起来就会有大珠小珠落玉盘的圆润清亮节奏，有轻音乐的美感。请描写一个关于景物的片段，用到下列叠音词。</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279649"/>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cs typeface="Times New Roman"/>
              </a:rPr>
              <a:t>静静　潺潺　幽幽　缓缓　淡淡</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示例</a:t>
            </a:r>
            <a:r>
              <a:rPr lang="en-US" altLang="zh-CN" sz="2400" b="1" kern="100" dirty="0">
                <a:solidFill>
                  <a:srgbClr val="FF0000"/>
                </a:solidFill>
                <a:latin typeface="Times New Roman"/>
                <a:cs typeface="Courier New"/>
              </a:rPr>
              <a:t>)</a:t>
            </a:r>
            <a:r>
              <a:rPr lang="zh-CN" altLang="zh-CN" sz="2400" b="1" kern="100" dirty="0">
                <a:solidFill>
                  <a:srgbClr val="FF0000"/>
                </a:solidFill>
                <a:latin typeface="Times New Roman"/>
                <a:cs typeface="Times New Roman"/>
              </a:rPr>
              <a:t>这是一个静静的月夜，我独自站在村外的小河边出神，潺潺的流水像一个多愁善感的少女，仿佛在诉说着千年剪不断的幽幽情思。这缓缓流淌的小河敲开我记忆的大门，把我带回到遥远的过去，我深深吸一口气，树林中有风吹来，风中飘过淡淡的清香，一如你温柔的笑脸。</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86705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652940"/>
            <a:ext cx="11417796"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ts val="0"/>
              </a:spcAft>
              <a:tabLst>
                <a:tab pos="1260475" algn="l"/>
                <a:tab pos="2610485" algn="l"/>
                <a:tab pos="3870960" algn="l"/>
              </a:tabLst>
            </a:pPr>
            <a:r>
              <a:rPr lang="zh-CN" altLang="zh-CN" sz="2400" b="1" kern="100" dirty="0">
                <a:latin typeface="Times New Roman"/>
                <a:ea typeface="华文新魏"/>
                <a:cs typeface="Times New Roman"/>
              </a:rPr>
              <a:t>任务群阅读与实践</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阅读下面三则材料，完成后面的学习任务。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材料一　</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那醉人的绿呀，仿佛一张极大极大的荷叶铺着，满是奇异的绿呀。我想张开两臂抱住她；但这是怎样一个妄想呀。站在水边，望到那面，居然觉着有些远呢！这平铺着、厚积着的绿，着实可爱。她松松的皱缬着，像少妇拖着的裙幅；她轻轻的摆弄着，像跳动的初恋的处女的心；她滑滑的明亮着，像涂了</a:t>
            </a:r>
            <a:r>
              <a:rPr lang="zh-CN" altLang="zh-CN" sz="2400" b="1" kern="100" dirty="0">
                <a:latin typeface="宋体"/>
                <a:cs typeface="Times New Roman"/>
              </a:rPr>
              <a:t>“</a:t>
            </a:r>
            <a:r>
              <a:rPr lang="zh-CN" altLang="zh-CN" sz="2400" b="1" kern="100" dirty="0">
                <a:latin typeface="Times New Roman"/>
                <a:ea typeface="楷体_GB2312"/>
                <a:cs typeface="Times New Roman"/>
              </a:rPr>
              <a:t>明油</a:t>
            </a:r>
            <a:r>
              <a:rPr lang="zh-CN" altLang="zh-CN" sz="2400" b="1" kern="100" dirty="0">
                <a:latin typeface="宋体"/>
                <a:cs typeface="Times New Roman"/>
              </a:rPr>
              <a:t>”</a:t>
            </a:r>
            <a:r>
              <a:rPr lang="zh-CN" altLang="zh-CN" sz="2400" b="1" kern="100" dirty="0">
                <a:latin typeface="Times New Roman"/>
                <a:ea typeface="楷体_GB2312"/>
                <a:cs typeface="Times New Roman"/>
              </a:rPr>
              <a:t>一般，有鸡蛋清那样软，那样嫩，令人想着所曾触过的最嫩的皮肤；她又不杂些儿尘滓，宛然一块温润的碧玉，只清清的一色，但你却看不透她！</a:t>
            </a:r>
            <a:endParaRPr lang="en-US" altLang="zh-CN" sz="2400" b="1" kern="100" dirty="0">
              <a:latin typeface="Times New Roman"/>
              <a:ea typeface="楷体_GB2312"/>
              <a:cs typeface="Times New Roman"/>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朱自清《绿》</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727773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29364"/>
            <a:ext cx="11647294" cy="611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材料二　</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楷体_GB2312"/>
                <a:cs typeface="Times New Roman"/>
              </a:rPr>
              <a:t>五步一转弯，三步一上岭，一面是流泉涡旋的深坑万丈，一面又是鸟飞不到的绝壁千寻。转一个弯，变一番景色，上一条岭，辟一个天地，上上下下，去去回回，我们在仙霞山中，龙溪岸上，自北去南，因为要绕过仙霞关去，汽车足足走了有一个多钟头的山路。</a:t>
            </a:r>
            <a:r>
              <a:rPr lang="en-US" altLang="zh-CN" sz="2400" b="1" kern="100" dirty="0">
                <a:latin typeface="Times New Roman"/>
                <a:ea typeface="楷体_GB2312"/>
                <a:cs typeface="Times New Roman"/>
              </a:rPr>
              <a:t>					</a:t>
            </a:r>
            <a:r>
              <a:rPr lang="en-US" altLang="zh-CN" sz="2400" b="1" kern="100" dirty="0">
                <a:latin typeface="Times New Roman"/>
                <a:cs typeface="Courier New"/>
              </a:rPr>
              <a:t>(</a:t>
            </a:r>
            <a:r>
              <a:rPr lang="zh-CN" altLang="zh-CN" sz="2400" b="1" kern="100" dirty="0">
                <a:latin typeface="Times New Roman"/>
                <a:cs typeface="Times New Roman"/>
              </a:rPr>
              <a:t>郁达夫《浙东景物记略</a:t>
            </a:r>
            <a:r>
              <a:rPr lang="en-US" altLang="zh-CN" sz="2400" b="1" kern="100" dirty="0">
                <a:latin typeface="Times New Roman"/>
                <a:cs typeface="Courier New"/>
              </a:rPr>
              <a:t>·</a:t>
            </a:r>
            <a:r>
              <a:rPr lang="zh-CN" altLang="zh-CN" sz="2400" b="1" kern="100" dirty="0">
                <a:latin typeface="Times New Roman"/>
                <a:cs typeface="Times New Roman"/>
              </a:rPr>
              <a:t>仙霞记险》</a:t>
            </a:r>
            <a:r>
              <a:rPr lang="en-US" altLang="zh-CN" sz="2400" b="1" kern="100" dirty="0">
                <a:latin typeface="Times New Roman"/>
                <a:cs typeface="Courier New"/>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材料三</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达夫的散文，如行云流水，时映霞蔚。他和古代写景抒情之作不相蹈袭，而又得其神髓，写到山水，尤其他故乡富阳一带风光，不愧是一位大画师。</a:t>
            </a:r>
            <a:r>
              <a:rPr lang="en-US" altLang="zh-CN" sz="2400" b="1" kern="100" dirty="0">
                <a:latin typeface="Times New Roman"/>
                <a:cs typeface="Courier New"/>
              </a:rPr>
              <a:t>(</a:t>
            </a:r>
            <a:r>
              <a:rPr lang="zh-CN" altLang="zh-CN" sz="2400" b="1" kern="100" dirty="0">
                <a:latin typeface="Times New Roman"/>
                <a:cs typeface="Times New Roman"/>
              </a:rPr>
              <a:t>刘海粟</a:t>
            </a:r>
            <a:r>
              <a:rPr lang="en-US" altLang="zh-CN" sz="2400" b="1" kern="100" dirty="0">
                <a:latin typeface="Times New Roman"/>
                <a:cs typeface="Courier New"/>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朱自清虽则是一个诗人，可是他的散文，仍能够满贮着那一种诗意，文学研究会的散文作家中，除冰心女士外，文字之美，要算他了。</a:t>
            </a:r>
            <a:endParaRPr lang="en-US" altLang="zh-CN" sz="2400" b="1" kern="100" dirty="0">
              <a:latin typeface="Times New Roman"/>
              <a:ea typeface="楷体_GB2312"/>
              <a:cs typeface="Times New Roman"/>
            </a:endParaRPr>
          </a:p>
          <a:p>
            <a:pPr indent="612140" algn="r">
              <a:lnSpc>
                <a:spcPct val="150000"/>
              </a:lnSpc>
              <a:spcAft>
                <a:spcPts val="0"/>
              </a:spcAft>
              <a:tabLst>
                <a:tab pos="1260475" algn="l"/>
                <a:tab pos="2610485" algn="l"/>
                <a:tab pos="3870960" algn="l"/>
              </a:tabLst>
            </a:pPr>
            <a:r>
              <a:rPr lang="en-US" altLang="zh-CN" sz="2400" b="1" kern="100" dirty="0">
                <a:latin typeface="Times New Roman"/>
                <a:cs typeface="Courier New"/>
              </a:rPr>
              <a:t>[</a:t>
            </a:r>
            <a:r>
              <a:rPr lang="zh-CN" altLang="zh-CN" sz="2400" b="1" kern="100" dirty="0">
                <a:latin typeface="Times New Roman"/>
                <a:cs typeface="Times New Roman"/>
              </a:rPr>
              <a:t>郁达夫</a:t>
            </a:r>
            <a:r>
              <a:rPr lang="en-US" altLang="zh-CN" sz="2400" b="1" kern="100" dirty="0">
                <a:latin typeface="Times New Roman"/>
                <a:cs typeface="Courier New"/>
              </a:rPr>
              <a:t>(</a:t>
            </a:r>
            <a:r>
              <a:rPr lang="zh-CN" altLang="zh-CN" sz="2400" b="1" kern="100" dirty="0">
                <a:latin typeface="Times New Roman"/>
                <a:cs typeface="Times New Roman"/>
              </a:rPr>
              <a:t>《〈中国新文学大系</a:t>
            </a:r>
            <a:r>
              <a:rPr lang="en-US" altLang="zh-CN" sz="2400" b="1" kern="100" dirty="0">
                <a:latin typeface="Times New Roman"/>
                <a:cs typeface="Courier New"/>
              </a:rPr>
              <a:t>·</a:t>
            </a:r>
            <a:r>
              <a:rPr lang="zh-CN" altLang="zh-CN" sz="2400" b="1" kern="100" dirty="0">
                <a:latin typeface="Times New Roman"/>
                <a:cs typeface="Times New Roman"/>
              </a:rPr>
              <a:t>散文二集〉导言》</a:t>
            </a:r>
            <a:r>
              <a:rPr lang="en-US" altLang="zh-CN" sz="2400" b="1" kern="100" dirty="0">
                <a:latin typeface="Times New Roman"/>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29686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268724"/>
            <a:ext cx="11647294"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52000" indent="-45720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材料三中借用郁达夫的话说，</a:t>
            </a:r>
            <a:r>
              <a:rPr lang="en-US" altLang="zh-CN" sz="2400" b="1" kern="100" dirty="0">
                <a:latin typeface="宋体"/>
                <a:cs typeface="Times New Roman"/>
              </a:rPr>
              <a:t>“</a:t>
            </a:r>
            <a:r>
              <a:rPr lang="zh-CN" altLang="zh-CN" sz="2400" b="1" kern="100" dirty="0">
                <a:latin typeface="Times New Roman"/>
                <a:cs typeface="Times New Roman"/>
              </a:rPr>
              <a:t>他</a:t>
            </a:r>
            <a:r>
              <a:rPr lang="en-US" altLang="zh-CN" sz="2400" b="1" kern="100" dirty="0">
                <a:latin typeface="Times New Roman"/>
                <a:cs typeface="Courier New"/>
              </a:rPr>
              <a:t>(</a:t>
            </a:r>
            <a:r>
              <a:rPr lang="zh-CN" altLang="zh-CN" sz="2400" b="1" kern="100" dirty="0">
                <a:latin typeface="Times New Roman"/>
                <a:cs typeface="Times New Roman"/>
              </a:rPr>
              <a:t>朱自清</a:t>
            </a:r>
            <a:r>
              <a:rPr lang="en-US" altLang="zh-CN" sz="2400" b="1" kern="100" dirty="0">
                <a:latin typeface="Times New Roman"/>
                <a:cs typeface="Courier New"/>
              </a:rPr>
              <a:t>)</a:t>
            </a:r>
            <a:r>
              <a:rPr lang="zh-CN" altLang="zh-CN" sz="2400" b="1" kern="100" dirty="0">
                <a:latin typeface="Times New Roman"/>
                <a:cs typeface="Times New Roman"/>
              </a:rPr>
              <a:t>的散文能够贮满着那一种诗意</a:t>
            </a:r>
            <a:r>
              <a:rPr lang="zh-CN" altLang="zh-CN" sz="2400" b="1" kern="100" dirty="0">
                <a:latin typeface="宋体"/>
                <a:cs typeface="Times New Roman"/>
              </a:rPr>
              <a:t>”</a:t>
            </a:r>
            <a:r>
              <a:rPr lang="zh-CN" altLang="zh-CN" sz="2400" b="1" kern="100" dirty="0">
                <a:latin typeface="Times New Roman"/>
                <a:cs typeface="Times New Roman"/>
              </a:rPr>
              <a:t>，请你结合材料一中举例分析其</a:t>
            </a:r>
            <a:r>
              <a:rPr lang="zh-CN" altLang="zh-CN" sz="2400" b="1" kern="100" dirty="0">
                <a:latin typeface="宋体"/>
                <a:cs typeface="Times New Roman"/>
              </a:rPr>
              <a:t>“</a:t>
            </a:r>
            <a:r>
              <a:rPr lang="zh-CN" altLang="zh-CN" sz="2400" b="1" kern="100" dirty="0">
                <a:latin typeface="Times New Roman"/>
                <a:cs typeface="Times New Roman"/>
              </a:rPr>
              <a:t>诗意之美</a:t>
            </a:r>
            <a:r>
              <a:rPr lang="zh-CN"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effectLst/>
              <a:latin typeface="宋体"/>
              <a:cs typeface="Courier New"/>
            </a:endParaRPr>
          </a:p>
        </p:txBody>
      </p:sp>
      <p:sp>
        <p:nvSpPr>
          <p:cNvPr id="4" name="矩形 3"/>
          <p:cNvSpPr>
            <a:spLocks noChangeArrowheads="1"/>
          </p:cNvSpPr>
          <p:nvPr/>
        </p:nvSpPr>
        <p:spPr bwMode="auto">
          <a:xfrm>
            <a:off x="523706" y="2332702"/>
            <a:ext cx="1130474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作者善用比喻，不仅描绘了潭水静态的美，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仿佛一张极大极大的荷叶铺着，满是奇异的绿呀</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，使作者禁不住产生想抱住她的妄想；更形容了她那动态的美，</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她松松的皱缬着，像少妇拖着的裙幅</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cs typeface="Times New Roman"/>
              </a:rPr>
              <a:t>。从多层面多角度极富情致地将梅雨潭的一汪清水描写得奇异可爱温润柔和，在这饱含诗情、充满生趣的绿意中，透露出作者对生活的爱。</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24052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78112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cs typeface="Courier New"/>
              </a:rPr>
              <a:t>2.</a:t>
            </a:r>
            <a:r>
              <a:rPr lang="zh-CN" altLang="zh-CN" sz="2400" b="1" kern="100" dirty="0">
                <a:latin typeface="Times New Roman"/>
                <a:cs typeface="Times New Roman"/>
              </a:rPr>
              <a:t>材料二是如何体现郁达夫散文的</a:t>
            </a:r>
            <a:r>
              <a:rPr lang="en-US" altLang="zh-CN" sz="2400" b="1" kern="100" dirty="0">
                <a:latin typeface="宋体"/>
                <a:cs typeface="Times New Roman"/>
              </a:rPr>
              <a:t>“</a:t>
            </a:r>
            <a:r>
              <a:rPr lang="zh-CN" altLang="zh-CN" sz="2400" b="1" kern="100" dirty="0">
                <a:latin typeface="Times New Roman"/>
                <a:cs typeface="Times New Roman"/>
              </a:rPr>
              <a:t>行云流水</a:t>
            </a:r>
            <a:r>
              <a:rPr lang="en-US" altLang="zh-CN" sz="2400" b="1" kern="100" dirty="0">
                <a:latin typeface="宋体"/>
                <a:cs typeface="Times New Roman"/>
              </a:rPr>
              <a:t>”</a:t>
            </a:r>
            <a:r>
              <a:rPr lang="zh-CN" altLang="zh-CN" sz="2400" b="1" kern="100" dirty="0">
                <a:latin typeface="Times New Roman"/>
                <a:cs typeface="Times New Roman"/>
              </a:rPr>
              <a:t>特点的？</a:t>
            </a:r>
            <a:endParaRPr lang="zh-CN" altLang="zh-CN" sz="1050" kern="100" dirty="0">
              <a:effectLst/>
              <a:latin typeface="宋体"/>
              <a:cs typeface="Courier New"/>
            </a:endParaRPr>
          </a:p>
        </p:txBody>
      </p:sp>
      <p:sp>
        <p:nvSpPr>
          <p:cNvPr id="4" name="矩形 3"/>
          <p:cNvSpPr>
            <a:spLocks noChangeArrowheads="1"/>
          </p:cNvSpPr>
          <p:nvPr/>
        </p:nvSpPr>
        <p:spPr bwMode="auto">
          <a:xfrm>
            <a:off x="550210" y="2301305"/>
            <a:ext cx="11304749"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260475" algn="l"/>
                <a:tab pos="2610485" algn="l"/>
                <a:tab pos="3870960" algn="l"/>
              </a:tabLst>
            </a:pPr>
            <a:r>
              <a:rPr lang="zh-CN" altLang="zh-CN" sz="2400" b="1" kern="100" dirty="0">
                <a:solidFill>
                  <a:srgbClr val="FF0000"/>
                </a:solidFill>
                <a:latin typeface="Times New Roman"/>
                <a:ea typeface="黑体"/>
                <a:cs typeface="Times New Roman"/>
              </a:rPr>
              <a:t>答案　</a:t>
            </a:r>
            <a:r>
              <a:rPr lang="zh-CN" altLang="zh-CN" sz="2400" b="1" kern="100" dirty="0">
                <a:solidFill>
                  <a:srgbClr val="FF0000"/>
                </a:solidFill>
                <a:latin typeface="Times New Roman"/>
                <a:cs typeface="Times New Roman"/>
              </a:rPr>
              <a:t>材料二中，长句与短句相间，长句语意绵细、舒缓，短句明快、简洁，错落有致，产生了平静舒缓而又起伏跌宕的节奏；并且运用叠词，读起来韵味十足，情趣盎然，清新流丽，给读者一种难以名状的美感。</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4213391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4055926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三、明文体</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散　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一</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概说</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散文是与诗歌、小说、戏剧并称的一种文学体裁，指不讲究韵律的散体文章，是最自由的文体，也是中国最早出现的行文体例。散文通过对现实生活中某些片断或生活事件的描述，表达作者的观点、感情，揭示其社会意义。</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散文的表现形式多种多样，杂文、短评、小品、随笔、速写、特写、游记、通讯、书信、日记、回忆录等都属于散文。总之，散文篇幅短小，形式自由，取材广泛，写法灵活，语言优美，能比较迅速地反映生活，深受人们喜爱。</a:t>
            </a:r>
            <a:endParaRPr lang="zh-CN" altLang="zh-CN" sz="1050" kern="100" dirty="0">
              <a:effectLst/>
              <a:latin typeface="宋体"/>
              <a:cs typeface="Courier New"/>
            </a:endParaRPr>
          </a:p>
        </p:txBody>
      </p:sp>
    </p:spTree>
    <p:extLst>
      <p:ext uri="{BB962C8B-B14F-4D97-AF65-F5344CB8AC3E}">
        <p14:creationId xmlns:p14="http://schemas.microsoft.com/office/powerpoint/2010/main" val="1233738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19252" y="764871"/>
            <a:ext cx="11417796" cy="502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二</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散文的特点</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形散而神不散</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宋体"/>
                <a:cs typeface="Times New Roman"/>
              </a:rPr>
              <a:t>“</a:t>
            </a:r>
            <a:r>
              <a:rPr lang="zh-CN" altLang="zh-CN" sz="2400" b="1" kern="100" dirty="0">
                <a:latin typeface="Times New Roman"/>
                <a:cs typeface="Times New Roman"/>
              </a:rPr>
              <a:t>形散</a:t>
            </a:r>
            <a:r>
              <a:rPr lang="en-US" altLang="zh-CN" sz="2400" b="1" kern="100" dirty="0">
                <a:latin typeface="宋体"/>
                <a:cs typeface="Times New Roman"/>
              </a:rPr>
              <a:t>”</a:t>
            </a:r>
            <a:r>
              <a:rPr lang="zh-CN" altLang="zh-CN" sz="2400" b="1" kern="100" dirty="0">
                <a:latin typeface="Times New Roman"/>
                <a:cs typeface="Times New Roman"/>
              </a:rPr>
              <a:t>主要是说散文取材十分广泛自由，不受时间和空间的限制；表现手法不拘一格：可以叙述事件的发展，可以描写人物形象，可以托物抒情，可以发表议论，而且作者可以根据内容需要自由调整、随意变化。</a:t>
            </a:r>
            <a:r>
              <a:rPr lang="en-US" altLang="zh-CN" sz="2400" b="1" u="sng" kern="100" dirty="0">
                <a:latin typeface="宋体"/>
                <a:cs typeface="Times New Roman"/>
              </a:rPr>
              <a:t>“</a:t>
            </a:r>
            <a:r>
              <a:rPr lang="zh-CN" altLang="zh-CN" sz="2400" b="1" u="sng" kern="100" dirty="0">
                <a:latin typeface="Times New Roman"/>
                <a:ea typeface="黑体"/>
                <a:cs typeface="Times New Roman"/>
              </a:rPr>
              <a:t>神不散</a:t>
            </a:r>
            <a:r>
              <a:rPr lang="en-US" altLang="zh-CN" sz="2400" b="1" u="sng" kern="100" dirty="0">
                <a:latin typeface="宋体"/>
                <a:cs typeface="Times New Roman"/>
              </a:rPr>
              <a:t>”</a:t>
            </a:r>
            <a:r>
              <a:rPr lang="zh-CN" altLang="zh-CN" sz="2400" b="1" u="sng" kern="100" dirty="0">
                <a:latin typeface="Times New Roman"/>
                <a:ea typeface="黑体"/>
                <a:cs typeface="Times New Roman"/>
              </a:rPr>
              <a:t>主要是从散文的立意方面说的，即散文所要表达的主题必须明确而集中，无论散文的内容多么广泛，表现手法多么灵活，无不为更好地表达主题服务。</a:t>
            </a:r>
            <a:r>
              <a:rPr lang="en-US" altLang="zh-CN" sz="2400" b="1" kern="100" baseline="30000" dirty="0">
                <a:latin typeface="宋体"/>
                <a:cs typeface="Times New Roman"/>
              </a:rPr>
              <a:t>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3366FF"/>
                </a:solidFill>
                <a:latin typeface="Times New Roman"/>
                <a:ea typeface="黑体"/>
                <a:cs typeface="Courier New"/>
              </a:rPr>
              <a:t>[</a:t>
            </a:r>
            <a:r>
              <a:rPr lang="zh-CN" altLang="zh-CN" sz="2400" b="1" kern="100" dirty="0">
                <a:solidFill>
                  <a:srgbClr val="3366FF"/>
                </a:solidFill>
                <a:latin typeface="Times New Roman"/>
                <a:ea typeface="黑体"/>
                <a:cs typeface="Times New Roman"/>
              </a:rPr>
              <a:t>伴读</a:t>
            </a:r>
            <a:r>
              <a:rPr lang="en-US" altLang="zh-CN" sz="2400" b="1" kern="100" dirty="0">
                <a:solidFill>
                  <a:srgbClr val="3366FF"/>
                </a:solidFill>
                <a:latin typeface="Times New Roman"/>
                <a:ea typeface="黑体"/>
                <a:cs typeface="Courier New"/>
              </a:rPr>
              <a:t>] </a:t>
            </a:r>
            <a:r>
              <a:rPr lang="en-US" altLang="zh-CN" sz="2400" b="1" kern="100" dirty="0">
                <a:solidFill>
                  <a:srgbClr val="3366FF"/>
                </a:solidFill>
                <a:latin typeface="宋体"/>
                <a:ea typeface="华文行楷"/>
                <a:cs typeface="Times New Roman"/>
              </a:rPr>
              <a:t>②</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读书如禹治水，知天下脉络。</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散文之</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神</a:t>
            </a:r>
            <a:r>
              <a:rPr lang="en-US" altLang="zh-CN" sz="2400" b="1" kern="100" dirty="0">
                <a:solidFill>
                  <a:srgbClr val="3366FF"/>
                </a:solidFill>
                <a:latin typeface="宋体"/>
                <a:cs typeface="Times New Roman"/>
              </a:rPr>
              <a:t>”</a:t>
            </a:r>
            <a:r>
              <a:rPr lang="zh-CN" altLang="zh-CN" sz="2400" b="1" kern="100" dirty="0">
                <a:solidFill>
                  <a:srgbClr val="3366FF"/>
                </a:solidFill>
                <a:latin typeface="Times New Roman"/>
                <a:ea typeface="华文行楷"/>
                <a:cs typeface="Times New Roman"/>
              </a:rPr>
              <a:t>便是引领读者的那条脉络。</a:t>
            </a:r>
            <a:endParaRPr lang="zh-CN" altLang="zh-CN" sz="1050" kern="100" dirty="0">
              <a:solidFill>
                <a:srgbClr val="3366FF"/>
              </a:solidFill>
              <a:effectLst/>
              <a:latin typeface="宋体"/>
              <a:cs typeface="Courier New"/>
            </a:endParaRPr>
          </a:p>
        </p:txBody>
      </p:sp>
    </p:spTree>
    <p:extLst>
      <p:ext uri="{BB962C8B-B14F-4D97-AF65-F5344CB8AC3E}">
        <p14:creationId xmlns:p14="http://schemas.microsoft.com/office/powerpoint/2010/main" val="2012351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67762"/>
            <a:ext cx="11647294"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意境深邃</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意境深邃，注重表现作者的生活感受，抒情性强，情感真挚。作者借助想象与联想，由此及彼、由浅入深、由实而虚地依次写来，可以融情于景、寄情于事、寓情于物、托物言志，表达作者的真情实感，实现物我的统一，展现出更深远的思想，使读者领会更深的道理。</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语言优美凝练，富于文采</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所谓优美，就是指散文的语言清新明丽，生动活泼，富于音乐感，行文如涓涓流水，叮咚有声，如娓娓而谈，情真意切。所谓凝练，是说散文的语言简洁质朴，自然流畅，寥寥数语就可以描绘出生动的形象，勾勒出动人的场景，显示出深远的意境。散文力求写景如在眼前，写情沁人心脾。</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三</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散文的分类</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latin typeface="Times New Roman"/>
                <a:cs typeface="Times New Roman"/>
              </a:rPr>
              <a:t>散文主要分叙事性散文、写景性散文、抒情性散文、哲理性散文、议论性散文等。</a:t>
            </a:r>
            <a:endParaRPr lang="zh-CN" altLang="zh-CN" sz="1050" kern="100" dirty="0">
              <a:effectLst/>
              <a:latin typeface="宋体"/>
              <a:cs typeface="Courier New"/>
            </a:endParaRPr>
          </a:p>
        </p:txBody>
      </p:sp>
    </p:spTree>
    <p:extLst>
      <p:ext uri="{BB962C8B-B14F-4D97-AF65-F5344CB8AC3E}">
        <p14:creationId xmlns:p14="http://schemas.microsoft.com/office/powerpoint/2010/main" val="1942476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640519"/>
            <a:ext cx="11647294"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350645" algn="l"/>
                <a:tab pos="3870960" algn="l"/>
              </a:tabLst>
            </a:pPr>
            <a:r>
              <a:rPr lang="zh-CN" altLang="zh-CN" sz="2400" b="1" kern="100" dirty="0">
                <a:latin typeface="Times New Roman"/>
                <a:ea typeface="黑体"/>
                <a:cs typeface="Times New Roman"/>
              </a:rPr>
              <a:t>四、理基础</a:t>
            </a:r>
            <a:endParaRPr lang="zh-CN" altLang="zh-CN" sz="1050" kern="100" dirty="0">
              <a:latin typeface="宋体"/>
              <a:cs typeface="Courier New"/>
            </a:endParaRPr>
          </a:p>
          <a:p>
            <a:pPr algn="just">
              <a:lnSpc>
                <a:spcPct val="150000"/>
              </a:lnSpc>
              <a:spcAft>
                <a:spcPts val="0"/>
              </a:spcAft>
              <a:tabLst>
                <a:tab pos="135064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记字音</a:t>
            </a:r>
            <a:endParaRPr lang="zh-CN" altLang="zh-CN" sz="1050" kern="100" dirty="0">
              <a:effectLst/>
              <a:latin typeface="宋体"/>
              <a:cs typeface="Courier New"/>
            </a:endParaRPr>
          </a:p>
        </p:txBody>
      </p:sp>
      <p:sp>
        <p:nvSpPr>
          <p:cNvPr id="5" name="矩形 4"/>
          <p:cNvSpPr/>
          <p:nvPr/>
        </p:nvSpPr>
        <p:spPr>
          <a:xfrm>
            <a:off x="1527860" y="1839964"/>
            <a:ext cx="543739"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tuí</a:t>
            </a:r>
            <a:endParaRPr lang="zh-CN" altLang="en-US" sz="2400" b="1" dirty="0">
              <a:solidFill>
                <a:srgbClr val="FF0000"/>
              </a:solidFill>
              <a:latin typeface="Times New Roman" pitchFamily="18" charset="0"/>
              <a:cs typeface="Times New Roman"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88455814"/>
              </p:ext>
            </p:extLst>
          </p:nvPr>
        </p:nvGraphicFramePr>
        <p:xfrm>
          <a:off x="509588" y="1874311"/>
          <a:ext cx="8347075" cy="1971675"/>
        </p:xfrm>
        <a:graphic>
          <a:graphicData uri="http://schemas.openxmlformats.org/presentationml/2006/ole">
            <mc:AlternateContent xmlns:mc="http://schemas.openxmlformats.org/markup-compatibility/2006">
              <mc:Choice xmlns:v="urn:schemas-microsoft-com:vml" Requires="v">
                <p:oleObj spid="_x0000_s62466" name="文档" r:id="rId3" imgW="8567182" imgH="2025501" progId="Word.Document.12">
                  <p:embed/>
                </p:oleObj>
              </mc:Choice>
              <mc:Fallback>
                <p:oleObj name="文档" r:id="rId3" imgW="8567182" imgH="2025501" progId="Word.Document.12">
                  <p:embed/>
                  <p:pic>
                    <p:nvPicPr>
                      <p:cNvPr id="2" name="对象 1"/>
                      <p:cNvPicPr/>
                      <p:nvPr/>
                    </p:nvPicPr>
                    <p:blipFill>
                      <a:blip r:embed="rId4"/>
                      <a:stretch>
                        <a:fillRect/>
                      </a:stretch>
                    </p:blipFill>
                    <p:spPr>
                      <a:xfrm>
                        <a:off x="509588" y="1874311"/>
                        <a:ext cx="8347075" cy="1971675"/>
                      </a:xfrm>
                      <a:prstGeom prst="rect">
                        <a:avLst/>
                      </a:prstGeom>
                    </p:spPr>
                  </p:pic>
                </p:oleObj>
              </mc:Fallback>
            </mc:AlternateContent>
          </a:graphicData>
        </a:graphic>
      </p:graphicFrame>
      <p:sp>
        <p:nvSpPr>
          <p:cNvPr id="6" name="矩形 5"/>
          <p:cNvSpPr/>
          <p:nvPr/>
        </p:nvSpPr>
        <p:spPr>
          <a:xfrm>
            <a:off x="4945478" y="1809379"/>
            <a:ext cx="577402"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ruǐ</a:t>
            </a:r>
            <a:endParaRPr lang="zh-CN" altLang="en-US" sz="2400" b="1" dirty="0">
              <a:solidFill>
                <a:srgbClr val="FF0000"/>
              </a:solidFill>
              <a:latin typeface="Times New Roman" pitchFamily="18" charset="0"/>
              <a:cs typeface="Times New Roman" pitchFamily="18" charset="0"/>
            </a:endParaRPr>
          </a:p>
        </p:txBody>
      </p:sp>
      <p:sp>
        <p:nvSpPr>
          <p:cNvPr id="7" name="矩形 6"/>
          <p:cNvSpPr/>
          <p:nvPr/>
        </p:nvSpPr>
        <p:spPr>
          <a:xfrm>
            <a:off x="7953603" y="1828947"/>
            <a:ext cx="45717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zè</a:t>
            </a:r>
            <a:endParaRPr lang="zh-CN" altLang="en-US" sz="2400" b="1" dirty="0">
              <a:solidFill>
                <a:srgbClr val="FF0000"/>
              </a:solidFill>
              <a:latin typeface="Times New Roman" pitchFamily="18" charset="0"/>
              <a:cs typeface="Times New Roman" pitchFamily="18" charset="0"/>
            </a:endParaRPr>
          </a:p>
        </p:txBody>
      </p:sp>
      <p:sp>
        <p:nvSpPr>
          <p:cNvPr id="8" name="矩形 7"/>
          <p:cNvSpPr/>
          <p:nvPr/>
        </p:nvSpPr>
        <p:spPr>
          <a:xfrm>
            <a:off x="1481504" y="2388584"/>
            <a:ext cx="115127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gǎn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lǎn</a:t>
            </a:r>
            <a:endParaRPr lang="zh-CN" altLang="en-US" sz="2400" b="1" dirty="0">
              <a:solidFill>
                <a:srgbClr val="FF0000"/>
              </a:solidFill>
              <a:latin typeface="Times New Roman" pitchFamily="18" charset="0"/>
              <a:cs typeface="Times New Roman" pitchFamily="18" charset="0"/>
            </a:endParaRPr>
          </a:p>
        </p:txBody>
      </p:sp>
      <p:sp>
        <p:nvSpPr>
          <p:cNvPr id="9" name="矩形 8"/>
          <p:cNvSpPr/>
          <p:nvPr/>
        </p:nvSpPr>
        <p:spPr>
          <a:xfrm>
            <a:off x="5028342" y="2357999"/>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pì</a:t>
            </a:r>
            <a:endParaRPr lang="zh-CN" altLang="en-US" sz="2400" b="1" dirty="0">
              <a:solidFill>
                <a:srgbClr val="FF0000"/>
              </a:solidFill>
              <a:latin typeface="Times New Roman" pitchFamily="18" charset="0"/>
              <a:cs typeface="Times New Roman" pitchFamily="18" charset="0"/>
            </a:endParaRPr>
          </a:p>
        </p:txBody>
      </p:sp>
      <p:sp>
        <p:nvSpPr>
          <p:cNvPr id="10" name="矩形 9"/>
          <p:cNvSpPr/>
          <p:nvPr/>
        </p:nvSpPr>
        <p:spPr>
          <a:xfrm>
            <a:off x="7896230" y="2388584"/>
            <a:ext cx="681597"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xùn</a:t>
            </a:r>
            <a:endParaRPr lang="zh-CN" altLang="en-US" sz="2400" b="1" dirty="0">
              <a:solidFill>
                <a:srgbClr val="FF0000"/>
              </a:solidFill>
              <a:latin typeface="Times New Roman" pitchFamily="18" charset="0"/>
              <a:cs typeface="Times New Roman" pitchFamily="18" charset="0"/>
            </a:endParaRPr>
          </a:p>
        </p:txBody>
      </p:sp>
      <p:sp>
        <p:nvSpPr>
          <p:cNvPr id="11" name="矩形 10"/>
          <p:cNvSpPr/>
          <p:nvPr/>
        </p:nvSpPr>
        <p:spPr>
          <a:xfrm>
            <a:off x="1448453" y="2977653"/>
            <a:ext cx="129073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hùn</a:t>
            </a:r>
            <a:r>
              <a:rPr lang="en-US" altLang="zh-CN" sz="2400" b="1" dirty="0">
                <a:solidFill>
                  <a:srgbClr val="FF0000"/>
                </a:solidFill>
                <a:latin typeface="Times New Roman" pitchFamily="18" charset="0"/>
                <a:cs typeface="Times New Roman" pitchFamily="18" charset="0"/>
              </a:rPr>
              <a:t> </a:t>
            </a:r>
            <a:r>
              <a:rPr lang="en-US" altLang="zh-CN" sz="2400" b="1" dirty="0" err="1">
                <a:solidFill>
                  <a:srgbClr val="FF0000"/>
                </a:solidFill>
                <a:latin typeface="Times New Roman" pitchFamily="18" charset="0"/>
                <a:cs typeface="Times New Roman" pitchFamily="18" charset="0"/>
              </a:rPr>
              <a:t>dùn</a:t>
            </a:r>
            <a:endParaRPr lang="zh-CN" altLang="en-US" sz="2400" b="1" dirty="0">
              <a:solidFill>
                <a:srgbClr val="FF0000"/>
              </a:solidFill>
              <a:latin typeface="Times New Roman" pitchFamily="18" charset="0"/>
              <a:cs typeface="Times New Roman" pitchFamily="18" charset="0"/>
            </a:endParaRPr>
          </a:p>
        </p:txBody>
      </p:sp>
      <p:sp>
        <p:nvSpPr>
          <p:cNvPr id="12" name="矩形 11"/>
          <p:cNvSpPr/>
          <p:nvPr/>
        </p:nvSpPr>
        <p:spPr>
          <a:xfrm>
            <a:off x="5276262" y="2969102"/>
            <a:ext cx="628698"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zhè</a:t>
            </a:r>
            <a:endParaRPr lang="zh-CN" altLang="en-US" sz="2400" b="1" dirty="0">
              <a:solidFill>
                <a:srgbClr val="FF0000"/>
              </a:solidFill>
              <a:latin typeface="Times New Roman" pitchFamily="18" charset="0"/>
              <a:cs typeface="Times New Roman" pitchFamily="18" charset="0"/>
            </a:endParaRPr>
          </a:p>
        </p:txBody>
      </p:sp>
      <p:sp>
        <p:nvSpPr>
          <p:cNvPr id="14" name="矩形 13"/>
          <p:cNvSpPr>
            <a:spLocks noChangeArrowheads="1"/>
          </p:cNvSpPr>
          <p:nvPr/>
        </p:nvSpPr>
        <p:spPr bwMode="auto">
          <a:xfrm>
            <a:off x="209442" y="3440603"/>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2</a:t>
            </a:r>
            <a:r>
              <a:rPr lang="en-US" altLang="zh-CN" sz="2400" b="1" kern="100">
                <a:latin typeface="Times New Roman"/>
                <a:cs typeface="Courier New"/>
              </a:rPr>
              <a:t>.</a:t>
            </a:r>
            <a:r>
              <a:rPr lang="zh-CN" altLang="zh-CN" sz="2400" b="1" kern="100" dirty="0">
                <a:latin typeface="Times New Roman"/>
                <a:ea typeface="黑体"/>
                <a:cs typeface="Times New Roman"/>
              </a:rPr>
              <a:t>识字形</a:t>
            </a:r>
            <a:endParaRPr lang="zh-CN" altLang="zh-CN" sz="1050" kern="100" dirty="0">
              <a:effectLst/>
              <a:latin typeface="宋体"/>
              <a:cs typeface="Courier New"/>
            </a:endParaRPr>
          </a:p>
        </p:txBody>
      </p:sp>
      <p:graphicFrame>
        <p:nvGraphicFramePr>
          <p:cNvPr id="15" name="对象 14"/>
          <p:cNvGraphicFramePr>
            <a:graphicFrameLocks noChangeAspect="1"/>
          </p:cNvGraphicFramePr>
          <p:nvPr>
            <p:extLst>
              <p:ext uri="{D42A27DB-BD31-4B8C-83A1-F6EECF244321}">
                <p14:modId xmlns:p14="http://schemas.microsoft.com/office/powerpoint/2010/main" val="3638432125"/>
              </p:ext>
            </p:extLst>
          </p:nvPr>
        </p:nvGraphicFramePr>
        <p:xfrm>
          <a:off x="509588" y="4127500"/>
          <a:ext cx="9236075" cy="2247900"/>
        </p:xfrm>
        <a:graphic>
          <a:graphicData uri="http://schemas.openxmlformats.org/presentationml/2006/ole">
            <mc:AlternateContent xmlns:mc="http://schemas.openxmlformats.org/markup-compatibility/2006">
              <mc:Choice xmlns:v="urn:schemas-microsoft-com:vml" Requires="v">
                <p:oleObj spid="_x0000_s62467" name="文档" r:id="rId5" imgW="9642666" imgH="2340163" progId="Word.Document.12">
                  <p:embed/>
                </p:oleObj>
              </mc:Choice>
              <mc:Fallback>
                <p:oleObj name="文档" r:id="rId5" imgW="9642666" imgH="2340163" progId="Word.Document.12">
                  <p:embed/>
                  <p:pic>
                    <p:nvPicPr>
                      <p:cNvPr id="15" name="对象 14"/>
                      <p:cNvPicPr/>
                      <p:nvPr/>
                    </p:nvPicPr>
                    <p:blipFill>
                      <a:blip r:embed="rId6"/>
                      <a:stretch>
                        <a:fillRect/>
                      </a:stretch>
                    </p:blipFill>
                    <p:spPr>
                      <a:xfrm>
                        <a:off x="509588" y="4127500"/>
                        <a:ext cx="9236075" cy="2247900"/>
                      </a:xfrm>
                      <a:prstGeom prst="rect">
                        <a:avLst/>
                      </a:prstGeom>
                    </p:spPr>
                  </p:pic>
                </p:oleObj>
              </mc:Fallback>
            </mc:AlternateContent>
          </a:graphicData>
        </a:graphic>
      </p:graphicFrame>
      <p:sp>
        <p:nvSpPr>
          <p:cNvPr id="16" name="矩形 15"/>
          <p:cNvSpPr/>
          <p:nvPr/>
        </p:nvSpPr>
        <p:spPr>
          <a:xfrm>
            <a:off x="1584408" y="4057205"/>
            <a:ext cx="74892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diāo</a:t>
            </a:r>
            <a:endParaRPr lang="zh-CN" altLang="en-US" sz="2400" b="1" dirty="0">
              <a:solidFill>
                <a:srgbClr val="FF0000"/>
              </a:solidFill>
              <a:latin typeface="Times New Roman" pitchFamily="18" charset="0"/>
              <a:cs typeface="Times New Roman" pitchFamily="18" charset="0"/>
            </a:endParaRPr>
          </a:p>
        </p:txBody>
      </p:sp>
      <p:sp>
        <p:nvSpPr>
          <p:cNvPr id="17" name="矩形 16"/>
          <p:cNvSpPr/>
          <p:nvPr/>
        </p:nvSpPr>
        <p:spPr>
          <a:xfrm>
            <a:off x="2675563" y="4074128"/>
            <a:ext cx="803425" cy="461665"/>
          </a:xfrm>
          <a:prstGeom prst="rect">
            <a:avLst/>
          </a:prstGeom>
        </p:spPr>
        <p:txBody>
          <a:bodyPr wrap="none">
            <a:spAutoFit/>
          </a:bodyPr>
          <a:lstStyle/>
          <a:p>
            <a:r>
              <a:rPr lang="zh-CN" altLang="en-US" sz="2400" b="1" dirty="0">
                <a:solidFill>
                  <a:srgbClr val="FF0000"/>
                </a:solidFill>
              </a:rPr>
              <a:t>凋零</a:t>
            </a:r>
          </a:p>
        </p:txBody>
      </p:sp>
      <p:sp>
        <p:nvSpPr>
          <p:cNvPr id="18" name="矩形 17"/>
          <p:cNvSpPr/>
          <p:nvPr/>
        </p:nvSpPr>
        <p:spPr>
          <a:xfrm>
            <a:off x="1540340" y="4482483"/>
            <a:ext cx="817853"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chóu</a:t>
            </a:r>
            <a:endParaRPr lang="zh-CN" altLang="en-US" sz="2400" b="1" dirty="0">
              <a:solidFill>
                <a:srgbClr val="FF0000"/>
              </a:solidFill>
              <a:latin typeface="Times New Roman" pitchFamily="18" charset="0"/>
              <a:cs typeface="Times New Roman" pitchFamily="18" charset="0"/>
            </a:endParaRPr>
          </a:p>
        </p:txBody>
      </p:sp>
      <p:sp>
        <p:nvSpPr>
          <p:cNvPr id="19" name="矩形 18"/>
          <p:cNvSpPr/>
          <p:nvPr/>
        </p:nvSpPr>
        <p:spPr>
          <a:xfrm>
            <a:off x="2647315" y="4488389"/>
            <a:ext cx="803425" cy="461665"/>
          </a:xfrm>
          <a:prstGeom prst="rect">
            <a:avLst/>
          </a:prstGeom>
        </p:spPr>
        <p:txBody>
          <a:bodyPr wrap="none">
            <a:spAutoFit/>
          </a:bodyPr>
          <a:lstStyle/>
          <a:p>
            <a:r>
              <a:rPr lang="zh-CN" altLang="en-US" sz="2400" b="1" dirty="0">
                <a:solidFill>
                  <a:srgbClr val="FF0000"/>
                </a:solidFill>
              </a:rPr>
              <a:t>惆怅</a:t>
            </a:r>
          </a:p>
        </p:txBody>
      </p:sp>
      <p:sp>
        <p:nvSpPr>
          <p:cNvPr id="20" name="矩形 19"/>
          <p:cNvSpPr/>
          <p:nvPr/>
        </p:nvSpPr>
        <p:spPr>
          <a:xfrm>
            <a:off x="5252324" y="4058490"/>
            <a:ext cx="766557"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huái</a:t>
            </a:r>
            <a:endParaRPr lang="zh-CN" altLang="en-US" sz="2400" b="1" dirty="0">
              <a:solidFill>
                <a:srgbClr val="FF0000"/>
              </a:solidFill>
              <a:latin typeface="Times New Roman" pitchFamily="18" charset="0"/>
              <a:cs typeface="Times New Roman" pitchFamily="18" charset="0"/>
            </a:endParaRPr>
          </a:p>
        </p:txBody>
      </p:sp>
      <p:sp>
        <p:nvSpPr>
          <p:cNvPr id="21" name="矩形 20"/>
          <p:cNvSpPr/>
          <p:nvPr/>
        </p:nvSpPr>
        <p:spPr>
          <a:xfrm>
            <a:off x="6345417" y="4063111"/>
            <a:ext cx="803425" cy="461665"/>
          </a:xfrm>
          <a:prstGeom prst="rect">
            <a:avLst/>
          </a:prstGeom>
        </p:spPr>
        <p:txBody>
          <a:bodyPr wrap="none">
            <a:spAutoFit/>
          </a:bodyPr>
          <a:lstStyle/>
          <a:p>
            <a:r>
              <a:rPr lang="zh-CN" altLang="en-US" sz="2400" b="1" dirty="0">
                <a:solidFill>
                  <a:srgbClr val="FF0000"/>
                </a:solidFill>
              </a:rPr>
              <a:t>槐树</a:t>
            </a:r>
          </a:p>
        </p:txBody>
      </p:sp>
      <p:sp>
        <p:nvSpPr>
          <p:cNvPr id="22" name="矩形 21"/>
          <p:cNvSpPr/>
          <p:nvPr/>
        </p:nvSpPr>
        <p:spPr>
          <a:xfrm>
            <a:off x="5303309" y="4482483"/>
            <a:ext cx="612668"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kuì</a:t>
            </a:r>
            <a:endParaRPr lang="zh-CN" altLang="en-US" sz="2400" b="1" dirty="0">
              <a:solidFill>
                <a:srgbClr val="FF0000"/>
              </a:solidFill>
              <a:latin typeface="Times New Roman" pitchFamily="18" charset="0"/>
              <a:cs typeface="Times New Roman" pitchFamily="18" charset="0"/>
            </a:endParaRPr>
          </a:p>
        </p:txBody>
      </p:sp>
      <p:sp>
        <p:nvSpPr>
          <p:cNvPr id="23" name="矩形 22"/>
          <p:cNvSpPr/>
          <p:nvPr/>
        </p:nvSpPr>
        <p:spPr>
          <a:xfrm>
            <a:off x="6372713" y="4488389"/>
            <a:ext cx="803425" cy="461665"/>
          </a:xfrm>
          <a:prstGeom prst="rect">
            <a:avLst/>
          </a:prstGeom>
        </p:spPr>
        <p:txBody>
          <a:bodyPr wrap="none">
            <a:spAutoFit/>
          </a:bodyPr>
          <a:lstStyle/>
          <a:p>
            <a:r>
              <a:rPr lang="zh-CN" altLang="en-US" sz="2400" b="1" dirty="0">
                <a:solidFill>
                  <a:srgbClr val="FF0000"/>
                </a:solidFill>
              </a:rPr>
              <a:t>愧疚</a:t>
            </a:r>
          </a:p>
        </p:txBody>
      </p:sp>
      <p:sp>
        <p:nvSpPr>
          <p:cNvPr id="24" name="矩形 23"/>
          <p:cNvSpPr/>
          <p:nvPr/>
        </p:nvSpPr>
        <p:spPr>
          <a:xfrm>
            <a:off x="1540340" y="5033569"/>
            <a:ext cx="835485"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yuán</a:t>
            </a:r>
            <a:endParaRPr lang="zh-CN" altLang="en-US" sz="2400" b="1" dirty="0">
              <a:solidFill>
                <a:srgbClr val="FF0000"/>
              </a:solidFill>
              <a:latin typeface="Times New Roman" pitchFamily="18" charset="0"/>
              <a:cs typeface="Times New Roman" pitchFamily="18" charset="0"/>
            </a:endParaRPr>
          </a:p>
        </p:txBody>
      </p:sp>
      <p:sp>
        <p:nvSpPr>
          <p:cNvPr id="25" name="矩形 24"/>
          <p:cNvSpPr/>
          <p:nvPr/>
        </p:nvSpPr>
        <p:spPr>
          <a:xfrm>
            <a:off x="2636298" y="5061509"/>
            <a:ext cx="803425" cy="461665"/>
          </a:xfrm>
          <a:prstGeom prst="rect">
            <a:avLst/>
          </a:prstGeom>
        </p:spPr>
        <p:txBody>
          <a:bodyPr wrap="none">
            <a:spAutoFit/>
          </a:bodyPr>
          <a:lstStyle/>
          <a:p>
            <a:r>
              <a:rPr lang="zh-CN" altLang="en-US" sz="2400" b="1">
                <a:solidFill>
                  <a:srgbClr val="FF0000"/>
                </a:solidFill>
              </a:rPr>
              <a:t>缘分</a:t>
            </a:r>
            <a:endParaRPr lang="zh-CN" altLang="en-US" sz="2400" b="1" dirty="0">
              <a:solidFill>
                <a:srgbClr val="FF0000"/>
              </a:solidFill>
            </a:endParaRPr>
          </a:p>
        </p:txBody>
      </p:sp>
      <p:sp>
        <p:nvSpPr>
          <p:cNvPr id="26" name="矩形 25"/>
          <p:cNvSpPr/>
          <p:nvPr/>
        </p:nvSpPr>
        <p:spPr>
          <a:xfrm>
            <a:off x="1426419" y="5481751"/>
            <a:ext cx="989373" cy="461665"/>
          </a:xfrm>
          <a:prstGeom prst="rect">
            <a:avLst/>
          </a:prstGeom>
        </p:spPr>
        <p:txBody>
          <a:bodyPr wrap="none">
            <a:spAutoFit/>
          </a:bodyPr>
          <a:lstStyle/>
          <a:p>
            <a:r>
              <a:rPr lang="en-US" altLang="zh-CN" sz="2400" b="1">
                <a:solidFill>
                  <a:srgbClr val="FF0000"/>
                </a:solidFill>
                <a:latin typeface="Times New Roman" pitchFamily="18" charset="0"/>
                <a:cs typeface="Times New Roman" pitchFamily="18" charset="0"/>
              </a:rPr>
              <a:t>chuán</a:t>
            </a:r>
            <a:endParaRPr lang="zh-CN" altLang="en-US" sz="2400" b="1" dirty="0">
              <a:solidFill>
                <a:srgbClr val="FF0000"/>
              </a:solidFill>
              <a:latin typeface="Times New Roman" pitchFamily="18" charset="0"/>
              <a:cs typeface="Times New Roman" pitchFamily="18" charset="0"/>
            </a:endParaRPr>
          </a:p>
        </p:txBody>
      </p:sp>
      <p:sp>
        <p:nvSpPr>
          <p:cNvPr id="27" name="矩形 26"/>
          <p:cNvSpPr/>
          <p:nvPr/>
        </p:nvSpPr>
        <p:spPr>
          <a:xfrm>
            <a:off x="2631495" y="5498674"/>
            <a:ext cx="803425" cy="461665"/>
          </a:xfrm>
          <a:prstGeom prst="rect">
            <a:avLst/>
          </a:prstGeom>
        </p:spPr>
        <p:txBody>
          <a:bodyPr wrap="none">
            <a:spAutoFit/>
          </a:bodyPr>
          <a:lstStyle/>
          <a:p>
            <a:r>
              <a:rPr lang="zh-CN" altLang="en-US" sz="2400" b="1" dirty="0">
                <a:solidFill>
                  <a:srgbClr val="FF0000"/>
                </a:solidFill>
              </a:rPr>
              <a:t>椽笔</a:t>
            </a:r>
          </a:p>
        </p:txBody>
      </p:sp>
      <p:sp>
        <p:nvSpPr>
          <p:cNvPr id="28" name="矩形 27"/>
          <p:cNvSpPr/>
          <p:nvPr/>
        </p:nvSpPr>
        <p:spPr>
          <a:xfrm>
            <a:off x="5375908" y="5011535"/>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qí</a:t>
            </a:r>
            <a:endParaRPr lang="zh-CN" altLang="en-US" sz="2400" b="1" dirty="0">
              <a:solidFill>
                <a:srgbClr val="FF0000"/>
              </a:solidFill>
              <a:latin typeface="Times New Roman" pitchFamily="18" charset="0"/>
              <a:cs typeface="Times New Roman" pitchFamily="18" charset="0"/>
            </a:endParaRPr>
          </a:p>
        </p:txBody>
      </p:sp>
      <p:sp>
        <p:nvSpPr>
          <p:cNvPr id="29" name="矩形 28"/>
          <p:cNvSpPr/>
          <p:nvPr/>
        </p:nvSpPr>
        <p:spPr>
          <a:xfrm>
            <a:off x="6361696" y="5061509"/>
            <a:ext cx="803425" cy="461665"/>
          </a:xfrm>
          <a:prstGeom prst="rect">
            <a:avLst/>
          </a:prstGeom>
        </p:spPr>
        <p:txBody>
          <a:bodyPr wrap="none">
            <a:spAutoFit/>
          </a:bodyPr>
          <a:lstStyle/>
          <a:p>
            <a:r>
              <a:rPr lang="zh-CN" altLang="en-US" sz="2400" b="1" dirty="0">
                <a:solidFill>
                  <a:srgbClr val="FF0000"/>
                </a:solidFill>
              </a:rPr>
              <a:t>歧韵</a:t>
            </a:r>
          </a:p>
        </p:txBody>
      </p:sp>
      <p:sp>
        <p:nvSpPr>
          <p:cNvPr id="30" name="矩形 29"/>
          <p:cNvSpPr/>
          <p:nvPr/>
        </p:nvSpPr>
        <p:spPr>
          <a:xfrm>
            <a:off x="5375908" y="5448700"/>
            <a:ext cx="441146" cy="461665"/>
          </a:xfrm>
          <a:prstGeom prst="rect">
            <a:avLst/>
          </a:prstGeom>
        </p:spPr>
        <p:txBody>
          <a:bodyPr wrap="none">
            <a:spAutoFit/>
          </a:bodyPr>
          <a:lstStyle/>
          <a:p>
            <a:r>
              <a:rPr lang="en-US" altLang="zh-CN" sz="2400" b="1" dirty="0" err="1">
                <a:solidFill>
                  <a:srgbClr val="FF0000"/>
                </a:solidFill>
                <a:latin typeface="Times New Roman" pitchFamily="18" charset="0"/>
                <a:cs typeface="Times New Roman" pitchFamily="18" charset="0"/>
              </a:rPr>
              <a:t>qí</a:t>
            </a:r>
            <a:endParaRPr lang="zh-CN" altLang="en-US" sz="2400" b="1" dirty="0">
              <a:solidFill>
                <a:srgbClr val="FF0000"/>
              </a:solidFill>
              <a:latin typeface="Times New Roman" pitchFamily="18" charset="0"/>
              <a:cs typeface="Times New Roman" pitchFamily="18" charset="0"/>
            </a:endParaRPr>
          </a:p>
        </p:txBody>
      </p:sp>
      <p:sp>
        <p:nvSpPr>
          <p:cNvPr id="31" name="矩形 30"/>
          <p:cNvSpPr/>
          <p:nvPr/>
        </p:nvSpPr>
        <p:spPr>
          <a:xfrm>
            <a:off x="6372713" y="5498674"/>
            <a:ext cx="803425" cy="461665"/>
          </a:xfrm>
          <a:prstGeom prst="rect">
            <a:avLst/>
          </a:prstGeom>
        </p:spPr>
        <p:txBody>
          <a:bodyPr wrap="none">
            <a:spAutoFit/>
          </a:bodyPr>
          <a:lstStyle/>
          <a:p>
            <a:r>
              <a:rPr lang="zh-CN" altLang="en-US" sz="2400" b="1" dirty="0">
                <a:solidFill>
                  <a:srgbClr val="FF0000"/>
                </a:solidFill>
              </a:rPr>
              <a:t>岐山</a:t>
            </a:r>
          </a:p>
        </p:txBody>
      </p:sp>
    </p:spTree>
    <p:extLst>
      <p:ext uri="{BB962C8B-B14F-4D97-AF65-F5344CB8AC3E}">
        <p14:creationId xmlns:p14="http://schemas.microsoft.com/office/powerpoint/2010/main" val="350209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linds(horizontal)">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blinds(horizontal)">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linds(horizont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blinds(horizontal)">
                                      <p:cBhvr>
                                        <p:cTn id="87" dur="500"/>
                                        <p:tgtEl>
                                          <p:spTgt spid="24"/>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animEffect transition="in" filter="blinds(horizontal)">
                                      <p:cBhvr>
                                        <p:cTn id="92" dur="500"/>
                                        <p:tgtEl>
                                          <p:spTgt spid="25"/>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linds(horizontal)">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27"/>
                                        </p:tgtEl>
                                        <p:attrNameLst>
                                          <p:attrName>style.visibility</p:attrName>
                                        </p:attrNameLst>
                                      </p:cBhvr>
                                      <p:to>
                                        <p:strVal val="visible"/>
                                      </p:to>
                                    </p:set>
                                    <p:animEffect transition="in" filter="blinds(horizontal)">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blinds(horizontal)">
                                      <p:cBhvr>
                                        <p:cTn id="107" dur="500"/>
                                        <p:tgtEl>
                                          <p:spTgt spid="28"/>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29"/>
                                        </p:tgtEl>
                                        <p:attrNameLst>
                                          <p:attrName>style.visibility</p:attrName>
                                        </p:attrNameLst>
                                      </p:cBhvr>
                                      <p:to>
                                        <p:strVal val="visible"/>
                                      </p:to>
                                    </p:set>
                                    <p:animEffect transition="in" filter="blinds(horizontal)">
                                      <p:cBhvr>
                                        <p:cTn id="112" dur="500"/>
                                        <p:tgtEl>
                                          <p:spTgt spid="29"/>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blinds(horizontal)">
                                      <p:cBhvr>
                                        <p:cTn id="117" dur="500"/>
                                        <p:tgtEl>
                                          <p:spTgt spid="30"/>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blinds(horizontal)">
                                      <p:cBhvr>
                                        <p:cTn id="12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871"/>
            <a:ext cx="1164729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a:latin typeface="Times New Roman"/>
                <a:ea typeface="黑体"/>
                <a:cs typeface="Courier New"/>
              </a:rPr>
              <a:t>3</a:t>
            </a:r>
            <a:r>
              <a:rPr lang="en-US" altLang="zh-CN" sz="2400" b="1" kern="100">
                <a:latin typeface="Times New Roman"/>
                <a:cs typeface="Courier New"/>
              </a:rPr>
              <a:t>.</a:t>
            </a:r>
            <a:r>
              <a:rPr lang="zh-CN" altLang="zh-CN" sz="2400" b="1" kern="100" dirty="0">
                <a:latin typeface="Times New Roman"/>
                <a:ea typeface="黑体"/>
                <a:cs typeface="Times New Roman"/>
              </a:rPr>
              <a:t>辨词义</a:t>
            </a:r>
            <a:endParaRPr lang="zh-CN" altLang="zh-CN" sz="1050" kern="100" dirty="0">
              <a:effectLst/>
              <a:latin typeface="宋体"/>
              <a:cs typeface="Courier New"/>
            </a:endParaRPr>
          </a:p>
        </p:txBody>
      </p:sp>
      <p:sp>
        <p:nvSpPr>
          <p:cNvPr id="4" name="矩形 3"/>
          <p:cNvSpPr>
            <a:spLocks noChangeArrowheads="1"/>
          </p:cNvSpPr>
          <p:nvPr/>
        </p:nvSpPr>
        <p:spPr bwMode="auto">
          <a:xfrm>
            <a:off x="550210" y="1285055"/>
            <a:ext cx="11304749"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zh-CN" altLang="zh-CN" sz="2400" b="1" kern="100" dirty="0">
                <a:latin typeface="Times New Roman"/>
                <a:ea typeface="黑体"/>
                <a:cs typeface="Times New Roman"/>
              </a:rPr>
              <a:t>十足</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实足</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辨词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zh-CN" altLang="zh-CN" sz="2400" b="1" kern="100" dirty="0">
                <a:latin typeface="Times New Roman"/>
                <a:cs typeface="Times New Roman"/>
              </a:rPr>
              <a:t>十足：十分充足，与之搭配的词语可以是</a:t>
            </a:r>
            <a:r>
              <a:rPr lang="en-US" altLang="zh-CN" sz="2400" b="1" kern="100" dirty="0">
                <a:latin typeface="宋体"/>
                <a:cs typeface="Times New Roman"/>
              </a:rPr>
              <a:t>“</a:t>
            </a:r>
            <a:r>
              <a:rPr lang="zh-CN" altLang="zh-CN" sz="2400" b="1" kern="100" dirty="0">
                <a:latin typeface="Times New Roman"/>
                <a:cs typeface="Times New Roman"/>
              </a:rPr>
              <a:t>信心、干劲、神气</a:t>
            </a:r>
            <a:r>
              <a:rPr lang="en-US" altLang="zh-CN" sz="2400" b="1" kern="100" dirty="0">
                <a:latin typeface="宋体"/>
                <a:cs typeface="Times New Roman"/>
              </a:rPr>
              <a:t>”</a:t>
            </a:r>
            <a:r>
              <a:rPr lang="zh-CN" altLang="zh-CN" sz="2400" b="1" kern="100" dirty="0">
                <a:latin typeface="Times New Roman"/>
                <a:cs typeface="Times New Roman"/>
              </a:rPr>
              <a:t>等，也可以是表示某种身份、想法的词语。</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latin typeface="Times New Roman"/>
                <a:cs typeface="Times New Roman"/>
              </a:rPr>
              <a:t>实足：实际上足够、确实足够。常跟年龄或数量词搭配。</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选词</a:t>
            </a:r>
            <a:r>
              <a:rPr lang="en-US" altLang="zh-CN" sz="2400" b="1" kern="100" dirty="0">
                <a:latin typeface="Times New Roman"/>
                <a:ea typeface="黑体"/>
                <a:cs typeface="Courier New"/>
              </a:rPr>
              <a:t>]</a:t>
            </a:r>
            <a:r>
              <a:rPr lang="en-US" altLang="zh-CN" sz="2400" b="1" kern="100" dirty="0">
                <a:latin typeface="Times New Roman"/>
                <a:cs typeface="Courier New"/>
              </a:rPr>
              <a:t> </a:t>
            </a:r>
            <a:r>
              <a:rPr lang="en-US" altLang="zh-CN" sz="2400" b="1" kern="100" dirty="0">
                <a:latin typeface="宋体"/>
                <a:ea typeface="楷体_GB2312"/>
                <a:cs typeface="Times New Roman"/>
              </a:rPr>
              <a:t>①</a:t>
            </a:r>
            <a:r>
              <a:rPr lang="zh-CN" altLang="zh-CN" sz="2400" b="1" kern="100" dirty="0">
                <a:latin typeface="Times New Roman"/>
                <a:ea typeface="楷体_GB2312"/>
                <a:cs typeface="Times New Roman"/>
              </a:rPr>
              <a:t>但我自己叫了一碗烩馍，这是种含有</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的西北风味的饭食。</a:t>
            </a:r>
            <a:endParaRPr lang="zh-CN" altLang="zh-CN" sz="1050" kern="100" dirty="0">
              <a:latin typeface="宋体"/>
              <a:cs typeface="Courier New"/>
            </a:endParaRPr>
          </a:p>
          <a:p>
            <a:pPr algn="just">
              <a:lnSpc>
                <a:spcPct val="150000"/>
              </a:lnSpc>
              <a:spcAft>
                <a:spcPts val="0"/>
              </a:spcAft>
              <a:tabLst>
                <a:tab pos="1260475" algn="l"/>
                <a:tab pos="2610485" algn="l"/>
                <a:tab pos="3870960" algn="l"/>
              </a:tabLst>
            </a:pPr>
            <a:r>
              <a:rPr lang="en-US" altLang="zh-CN" sz="2400" b="1" kern="100" dirty="0">
                <a:latin typeface="宋体"/>
                <a:ea typeface="楷体_GB2312"/>
                <a:cs typeface="Times New Roman"/>
              </a:rPr>
              <a:t>②</a:t>
            </a:r>
            <a:r>
              <a:rPr lang="zh-CN" altLang="zh-CN" sz="2400" b="1" kern="100" dirty="0">
                <a:latin typeface="Times New Roman"/>
                <a:ea typeface="楷体_GB2312"/>
                <a:cs typeface="Times New Roman"/>
              </a:rPr>
              <a:t>对于所有种族和民族而言，心脏年龄与</a:t>
            </a:r>
            <a:r>
              <a:rPr lang="en-US" altLang="zh-CN" sz="2400" b="1" kern="100" dirty="0">
                <a:latin typeface="Times New Roman"/>
                <a:ea typeface="楷体_GB2312"/>
                <a:cs typeface="Times New Roman"/>
              </a:rPr>
              <a:t>_____</a:t>
            </a:r>
            <a:r>
              <a:rPr lang="zh-CN" altLang="zh-CN" sz="2400" b="1" kern="100" dirty="0">
                <a:latin typeface="Times New Roman"/>
                <a:ea typeface="楷体_GB2312"/>
                <a:cs typeface="Times New Roman"/>
              </a:rPr>
              <a:t>年龄之间都有差异，其中差异最大的是美国黑人。</a:t>
            </a:r>
            <a:endParaRPr lang="zh-CN" altLang="zh-CN" sz="1050" kern="100" dirty="0">
              <a:latin typeface="宋体"/>
              <a:cs typeface="Courier New"/>
            </a:endParaRPr>
          </a:p>
        </p:txBody>
      </p:sp>
      <p:sp>
        <p:nvSpPr>
          <p:cNvPr id="5" name="矩形 4"/>
          <p:cNvSpPr/>
          <p:nvPr/>
        </p:nvSpPr>
        <p:spPr>
          <a:xfrm>
            <a:off x="6732759" y="3598006"/>
            <a:ext cx="803425" cy="461665"/>
          </a:xfrm>
          <a:prstGeom prst="rect">
            <a:avLst/>
          </a:prstGeom>
        </p:spPr>
        <p:txBody>
          <a:bodyPr wrap="none">
            <a:spAutoFit/>
          </a:bodyPr>
          <a:lstStyle/>
          <a:p>
            <a:r>
              <a:rPr lang="zh-CN" altLang="en-US" sz="2400" b="1" dirty="0">
                <a:solidFill>
                  <a:srgbClr val="FF0000"/>
                </a:solidFill>
              </a:rPr>
              <a:t>十足</a:t>
            </a:r>
          </a:p>
        </p:txBody>
      </p:sp>
      <p:sp>
        <p:nvSpPr>
          <p:cNvPr id="7" name="矩形 6"/>
          <p:cNvSpPr/>
          <p:nvPr/>
        </p:nvSpPr>
        <p:spPr>
          <a:xfrm>
            <a:off x="6265006" y="4127058"/>
            <a:ext cx="803425" cy="461665"/>
          </a:xfrm>
          <a:prstGeom prst="rect">
            <a:avLst/>
          </a:prstGeom>
        </p:spPr>
        <p:txBody>
          <a:bodyPr wrap="none">
            <a:spAutoFit/>
          </a:bodyPr>
          <a:lstStyle/>
          <a:p>
            <a:r>
              <a:rPr lang="zh-CN" altLang="en-US" sz="2400" b="1" dirty="0">
                <a:solidFill>
                  <a:srgbClr val="FF0000"/>
                </a:solidFill>
              </a:rPr>
              <a:t>实足</a:t>
            </a:r>
          </a:p>
        </p:txBody>
      </p:sp>
    </p:spTree>
    <p:extLst>
      <p:ext uri="{BB962C8B-B14F-4D97-AF65-F5344CB8AC3E}">
        <p14:creationId xmlns:p14="http://schemas.microsoft.com/office/powerpoint/2010/main" val="3543696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3470</Words>
  <Application>Microsoft Office PowerPoint</Application>
  <PresentationFormat>宽屏</PresentationFormat>
  <Paragraphs>264</Paragraphs>
  <Slides>48</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7"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